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74" r:id="rId15"/>
    <p:sldId id="276" r:id="rId16"/>
    <p:sldId id="275" r:id="rId17"/>
    <p:sldId id="268" r:id="rId18"/>
    <p:sldId id="269" r:id="rId19"/>
    <p:sldId id="270" r:id="rId20"/>
    <p:sldId id="271" r:id="rId21"/>
    <p:sldId id="272" r:id="rId22"/>
    <p:sldId id="277" r:id="rId23"/>
    <p:sldId id="278" r:id="rId24"/>
    <p:sldId id="279" r:id="rId25"/>
    <p:sldId id="285" r:id="rId26"/>
    <p:sldId id="280" r:id="rId27"/>
    <p:sldId id="281" r:id="rId28"/>
    <p:sldId id="282" r:id="rId29"/>
    <p:sldId id="292" r:id="rId30"/>
    <p:sldId id="283" r:id="rId31"/>
    <p:sldId id="291" r:id="rId32"/>
    <p:sldId id="290" r:id="rId33"/>
    <p:sldId id="289" r:id="rId34"/>
    <p:sldId id="288" r:id="rId35"/>
    <p:sldId id="287" r:id="rId3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6" d="100"/>
          <a:sy n="76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85EF-EF9D-4BD1-8823-C058D41746C7}" type="datetimeFigureOut">
              <a:rPr lang="zh-TW" altLang="en-US" smtClean="0"/>
              <a:t>2019/5/14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2D34E-E0BE-4E19-BD7F-71054E7278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807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85EF-EF9D-4BD1-8823-C058D41746C7}" type="datetimeFigureOut">
              <a:rPr lang="zh-TW" altLang="en-US" smtClean="0"/>
              <a:t>2019/5/14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2D34E-E0BE-4E19-BD7F-71054E7278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495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85EF-EF9D-4BD1-8823-C058D41746C7}" type="datetimeFigureOut">
              <a:rPr lang="zh-TW" altLang="en-US" smtClean="0"/>
              <a:t>2019/5/14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2D34E-E0BE-4E19-BD7F-71054E7278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3075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85EF-EF9D-4BD1-8823-C058D41746C7}" type="datetimeFigureOut">
              <a:rPr lang="zh-TW" altLang="en-US" smtClean="0"/>
              <a:t>2019/5/14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2D34E-E0BE-4E19-BD7F-71054E7278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418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85EF-EF9D-4BD1-8823-C058D41746C7}" type="datetimeFigureOut">
              <a:rPr lang="zh-TW" altLang="en-US" smtClean="0"/>
              <a:t>2019/5/14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2D34E-E0BE-4E19-BD7F-71054E7278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235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85EF-EF9D-4BD1-8823-C058D41746C7}" type="datetimeFigureOut">
              <a:rPr lang="zh-TW" altLang="en-US" smtClean="0"/>
              <a:t>2019/5/14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2D34E-E0BE-4E19-BD7F-71054E7278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487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85EF-EF9D-4BD1-8823-C058D41746C7}" type="datetimeFigureOut">
              <a:rPr lang="zh-TW" altLang="en-US" smtClean="0"/>
              <a:t>2019/5/14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2D34E-E0BE-4E19-BD7F-71054E7278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104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85EF-EF9D-4BD1-8823-C058D41746C7}" type="datetimeFigureOut">
              <a:rPr lang="zh-TW" altLang="en-US" smtClean="0"/>
              <a:t>2019/5/14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2D34E-E0BE-4E19-BD7F-71054E7278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7517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85EF-EF9D-4BD1-8823-C058D41746C7}" type="datetimeFigureOut">
              <a:rPr lang="zh-TW" altLang="en-US" smtClean="0"/>
              <a:t>2019/5/14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2D34E-E0BE-4E19-BD7F-71054E7278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9022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85EF-EF9D-4BD1-8823-C058D41746C7}" type="datetimeFigureOut">
              <a:rPr lang="zh-TW" altLang="en-US" smtClean="0"/>
              <a:t>2019/5/14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2D34E-E0BE-4E19-BD7F-71054E7278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0051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85EF-EF9D-4BD1-8823-C058D41746C7}" type="datetimeFigureOut">
              <a:rPr lang="zh-TW" altLang="en-US" smtClean="0"/>
              <a:t>2019/5/14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2D34E-E0BE-4E19-BD7F-71054E7278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244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485EF-EF9D-4BD1-8823-C058D41746C7}" type="datetimeFigureOut">
              <a:rPr lang="zh-TW" altLang="en-US" smtClean="0"/>
              <a:t>2019/5/14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2D34E-E0BE-4E19-BD7F-71054E7278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150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4.Stochastic Calculus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292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04" y="608012"/>
            <a:ext cx="10239064" cy="315912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04" y="3767138"/>
            <a:ext cx="10006938" cy="254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9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50825"/>
            <a:ext cx="10515600" cy="1325563"/>
          </a:xfrm>
        </p:spPr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4.2.2 Properties of integral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66825"/>
                <a:ext cx="10515600" cy="4351338"/>
              </a:xfrm>
            </p:spPr>
            <p:txBody>
              <a:bodyPr/>
              <a:lstStyle/>
              <a:p>
                <a:r>
                  <a:rPr lang="zh-TW" altLang="en-US" dirty="0" smtClean="0"/>
                  <a:t>因為股價為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zh-TW" altLang="en-US" dirty="0" smtClean="0"/>
                  <a:t>，而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martingale</a:t>
                </a:r>
                <a:r>
                  <a:rPr lang="zh-TW" altLang="en-US" dirty="0"/>
                  <a:t>的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會</m:t>
                    </m:r>
                    <m:r>
                      <a:rPr lang="zh-TW" altLang="en-US" i="1" dirty="0" smtClean="0">
                        <a:latin typeface="Cambria Math" panose="02040503050406030204" pitchFamily="18" charset="0"/>
                      </a:rPr>
                      <m:t>產生</m:t>
                    </m:r>
                  </m:oMath>
                </a14:m>
                <a:r>
                  <a:rPr lang="zh-TW" altLang="en-US" dirty="0" smtClean="0"/>
                  <a:t>我們的</a:t>
                </a:r>
                <a:r>
                  <a:rPr lang="en-US" altLang="zh-TW" dirty="0" smtClean="0"/>
                  <a:t>gain</a:t>
                </a:r>
                <a:r>
                  <a:rPr lang="zh-TW" altLang="en-US" dirty="0" smtClean="0"/>
                  <a:t>，</a:t>
                </a: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zh-TW" altLang="en-US" dirty="0" smtClean="0"/>
                  <a:t>  所以我們可以合理推測 </a:t>
                </a:r>
                <a:r>
                  <a:rPr lang="en-US" altLang="zh-TW" dirty="0" smtClean="0"/>
                  <a:t>gain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zh-TW" altLang="en-US" dirty="0" smtClean="0"/>
                  <a:t> </a:t>
                </a:r>
                <a:r>
                  <a:rPr lang="zh-TW" altLang="en-US" dirty="0"/>
                  <a:t>也</a:t>
                </a:r>
                <a:r>
                  <a:rPr lang="zh-TW" altLang="en-US" dirty="0" smtClean="0"/>
                  <a:t>為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martingale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66825"/>
                <a:ext cx="10515600" cy="4351338"/>
              </a:xfrm>
              <a:blipFill rotWithShape="0">
                <a:blip r:embed="rId2"/>
                <a:stretch>
                  <a:fillRect l="-1043" t="-26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2308225"/>
            <a:ext cx="8823391" cy="42037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9559990" y="4838700"/>
            <a:ext cx="2022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Subinterval:[</a:t>
            </a:r>
            <a:r>
              <a:rPr lang="en-US" altLang="zh-TW" dirty="0" smtClean="0"/>
              <a:t>0,</a:t>
            </a:r>
            <a:r>
              <a:rPr lang="en-US" altLang="zh-TW" dirty="0" smtClean="0">
                <a:solidFill>
                  <a:srgbClr val="FF0000"/>
                </a:solidFill>
              </a:rPr>
              <a:t>t</a:t>
            </a:r>
            <a:r>
              <a:rPr lang="en-US" altLang="zh-TW" dirty="0" smtClean="0">
                <a:solidFill>
                  <a:srgbClr val="FF0000"/>
                </a:solidFill>
                <a:latin typeface="Forte" panose="03060902040502070203" pitchFamily="66" charset="0"/>
                <a:ea typeface="Gadugi" panose="020B0502040204020203" pitchFamily="34" charset="0"/>
              </a:rPr>
              <a:t>l+1</a:t>
            </a:r>
            <a:r>
              <a:rPr lang="en-US" altLang="zh-TW" dirty="0" smtClean="0"/>
              <a:t>]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9559990" y="5695712"/>
            <a:ext cx="2022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Subinterval:[</a:t>
            </a:r>
            <a:r>
              <a:rPr lang="en-US" altLang="zh-TW" dirty="0" smtClean="0">
                <a:solidFill>
                  <a:srgbClr val="FF0000"/>
                </a:solidFill>
              </a:rPr>
              <a:t>t</a:t>
            </a:r>
            <a:r>
              <a:rPr lang="en-US" altLang="zh-TW" dirty="0" smtClean="0">
                <a:solidFill>
                  <a:srgbClr val="FF0000"/>
                </a:solidFill>
                <a:latin typeface="Forte" panose="03060902040502070203" pitchFamily="66" charset="0"/>
                <a:ea typeface="Gadugi" panose="020B0502040204020203" pitchFamily="34" charset="0"/>
              </a:rPr>
              <a:t>l</a:t>
            </a:r>
            <a:r>
              <a:rPr lang="en-US" altLang="zh-TW" dirty="0" smtClean="0">
                <a:solidFill>
                  <a:srgbClr val="FF0000"/>
                </a:solidFill>
                <a:ea typeface="Gadugi" panose="020B0502040204020203" pitchFamily="34" charset="0"/>
              </a:rPr>
              <a:t>+1</a:t>
            </a:r>
            <a:r>
              <a:rPr lang="en-US" altLang="zh-TW" dirty="0" smtClean="0"/>
              <a:t>,</a:t>
            </a:r>
            <a:r>
              <a:rPr lang="en-US" altLang="zh-TW" dirty="0" smtClean="0">
                <a:solidFill>
                  <a:srgbClr val="FF0000"/>
                </a:solidFill>
              </a:rPr>
              <a:t>t</a:t>
            </a:r>
            <a:r>
              <a:rPr lang="en-US" altLang="zh-TW" dirty="0" smtClean="0"/>
              <a:t>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845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>
              <a:xfrm>
                <a:off x="739112" y="72058"/>
                <a:ext cx="10515600" cy="1325563"/>
              </a:xfrm>
            </p:spPr>
            <p:txBody>
              <a:bodyPr/>
              <a:lstStyle/>
              <a:p>
                <a:r>
                  <a:rPr lang="en-US" altLang="zh-TW" dirty="0" smtClean="0"/>
                  <a:t>Martingale       Show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39112" y="72058"/>
                <a:ext cx="10515600" cy="1325563"/>
              </a:xfrm>
              <a:blipFill rotWithShape="0"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內容版面配置區 1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8363" y="4448192"/>
            <a:ext cx="8964139" cy="1032016"/>
          </a:xfrm>
          <a:prstGeom prst="rect">
            <a:avLst/>
          </a:prstGeom>
        </p:spPr>
      </p:pic>
      <p:sp>
        <p:nvSpPr>
          <p:cNvPr id="12" name="向右箭號 11"/>
          <p:cNvSpPr/>
          <p:nvPr/>
        </p:nvSpPr>
        <p:spPr>
          <a:xfrm>
            <a:off x="3473450" y="509489"/>
            <a:ext cx="546100" cy="4653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4353" y="3151409"/>
            <a:ext cx="7614486" cy="1355866"/>
          </a:xfrm>
          <a:prstGeom prst="rect">
            <a:avLst/>
          </a:prstGeom>
        </p:spPr>
      </p:pic>
      <p:grpSp>
        <p:nvGrpSpPr>
          <p:cNvPr id="32" name="群組 31"/>
          <p:cNvGrpSpPr/>
          <p:nvPr/>
        </p:nvGrpSpPr>
        <p:grpSpPr>
          <a:xfrm>
            <a:off x="809624" y="996218"/>
            <a:ext cx="7991475" cy="2286894"/>
            <a:chOff x="936625" y="1265569"/>
            <a:chExt cx="7991475" cy="2286894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625" y="1688365"/>
              <a:ext cx="7991475" cy="1864098"/>
            </a:xfrm>
            <a:prstGeom prst="rect">
              <a:avLst/>
            </a:prstGeom>
          </p:spPr>
        </p:pic>
        <p:cxnSp>
          <p:nvCxnSpPr>
            <p:cNvPr id="10" name="直線接點 9"/>
            <p:cNvCxnSpPr/>
            <p:nvPr/>
          </p:nvCxnSpPr>
          <p:spPr>
            <a:xfrm>
              <a:off x="1724864" y="2542744"/>
              <a:ext cx="2948737" cy="1220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字方塊 12"/>
            <p:cNvSpPr txBox="1"/>
            <p:nvPr/>
          </p:nvSpPr>
          <p:spPr>
            <a:xfrm>
              <a:off x="2103148" y="1265569"/>
              <a:ext cx="2454450" cy="50475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F(s)-measurable</a:t>
              </a:r>
              <a:endParaRPr lang="zh-TW" altLang="en-US" sz="2400" dirty="0"/>
            </a:p>
          </p:txBody>
        </p:sp>
        <p:cxnSp>
          <p:nvCxnSpPr>
            <p:cNvPr id="24" name="直線接點 23"/>
            <p:cNvCxnSpPr/>
            <p:nvPr/>
          </p:nvCxnSpPr>
          <p:spPr>
            <a:xfrm flipV="1">
              <a:off x="2224083" y="3447558"/>
              <a:ext cx="3118363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>
              <a:off x="5721083" y="3434542"/>
              <a:ext cx="2229118" cy="130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群組 28"/>
          <p:cNvGrpSpPr/>
          <p:nvPr/>
        </p:nvGrpSpPr>
        <p:grpSpPr>
          <a:xfrm>
            <a:off x="69660" y="5365295"/>
            <a:ext cx="9763142" cy="1087845"/>
            <a:chOff x="140171" y="5511209"/>
            <a:chExt cx="9763142" cy="1087845"/>
          </a:xfrm>
        </p:grpSpPr>
        <p:grpSp>
          <p:nvGrpSpPr>
            <p:cNvPr id="28" name="群組 27"/>
            <p:cNvGrpSpPr/>
            <p:nvPr/>
          </p:nvGrpSpPr>
          <p:grpSpPr>
            <a:xfrm>
              <a:off x="1724864" y="5567038"/>
              <a:ext cx="8178449" cy="1032016"/>
              <a:chOff x="1724864" y="5567038"/>
              <a:chExt cx="8178449" cy="1032016"/>
            </a:xfrm>
          </p:grpSpPr>
          <p:pic>
            <p:nvPicPr>
              <p:cNvPr id="19" name="圖片 1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24864" y="5567038"/>
                <a:ext cx="8178449" cy="1032016"/>
              </a:xfrm>
              <a:prstGeom prst="rect">
                <a:avLst/>
              </a:prstGeom>
            </p:spPr>
          </p:pic>
          <p:sp>
            <p:nvSpPr>
              <p:cNvPr id="23" name="文字方塊 22"/>
              <p:cNvSpPr txBox="1"/>
              <p:nvPr/>
            </p:nvSpPr>
            <p:spPr>
              <a:xfrm rot="10800000" flipV="1">
                <a:off x="1980529" y="5829611"/>
                <a:ext cx="37412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(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altLang="zh-TW" dirty="0" smtClean="0"/>
                  <a:t>)</a:t>
                </a:r>
                <a:endParaRPr lang="zh-TW" altLang="en-US" dirty="0"/>
              </a:p>
            </p:txBody>
          </p:sp>
          <p:sp>
            <p:nvSpPr>
              <p:cNvPr id="26" name="文字方塊 25"/>
              <p:cNvSpPr txBox="1"/>
              <p:nvPr/>
            </p:nvSpPr>
            <p:spPr>
              <a:xfrm rot="10800000" flipV="1">
                <a:off x="6947158" y="5812608"/>
                <a:ext cx="40484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(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altLang="zh-TW" dirty="0" smtClean="0"/>
                  <a:t>)</a:t>
                </a:r>
                <a:endParaRPr lang="zh-TW" altLang="en-US" dirty="0"/>
              </a:p>
            </p:txBody>
          </p:sp>
        </p:grpSp>
        <p:sp>
          <p:nvSpPr>
            <p:cNvPr id="22" name="文字方塊 21"/>
            <p:cNvSpPr txBox="1"/>
            <p:nvPr/>
          </p:nvSpPr>
          <p:spPr>
            <a:xfrm>
              <a:off x="140171" y="5511209"/>
              <a:ext cx="17325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/>
                <a:t>        </a:t>
              </a:r>
              <a:r>
                <a:rPr lang="en-US" altLang="zh-TW" dirty="0" smtClean="0"/>
                <a:t>(1)+(2)</a:t>
              </a:r>
              <a:r>
                <a:rPr lang="en-US" altLang="zh-TW" dirty="0"/>
                <a:t> </a:t>
              </a:r>
              <a:endParaRPr lang="en-US" altLang="zh-TW" dirty="0" smtClean="0"/>
            </a:p>
            <a:p>
              <a:r>
                <a:rPr lang="zh-TW" altLang="en-US" dirty="0"/>
                <a:t>的條件期望值</a:t>
              </a:r>
              <a:r>
                <a:rPr lang="en-US" altLang="zh-TW" dirty="0"/>
                <a:t>=</a:t>
              </a:r>
              <a:endParaRPr lang="zh-TW" altLang="en-US" dirty="0"/>
            </a:p>
            <a:p>
              <a:endParaRPr lang="zh-TW" altLang="en-US" dirty="0"/>
            </a:p>
          </p:txBody>
        </p:sp>
      </p:grpSp>
      <p:sp>
        <p:nvSpPr>
          <p:cNvPr id="27" name="文字方塊 26"/>
          <p:cNvSpPr txBox="1"/>
          <p:nvPr/>
        </p:nvSpPr>
        <p:spPr>
          <a:xfrm rot="10800000" flipV="1">
            <a:off x="2497874" y="5297362"/>
            <a:ext cx="4482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Mistral" panose="03090702030407020403" pitchFamily="66" charset="0"/>
              </a:rPr>
              <a:t>l</a:t>
            </a:r>
            <a:r>
              <a:rPr lang="en-US" altLang="zh-TW" dirty="0" smtClean="0"/>
              <a:t>-1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1819453" y="6288625"/>
            <a:ext cx="6397447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所以只要得出</a:t>
            </a:r>
            <a:r>
              <a:rPr lang="en-US" altLang="zh-TW" sz="2400" dirty="0" smtClean="0"/>
              <a:t>(3)</a:t>
            </a:r>
            <a:r>
              <a:rPr lang="zh-TW" altLang="en-US" sz="2400" dirty="0" smtClean="0"/>
              <a:t>和</a:t>
            </a:r>
            <a:r>
              <a:rPr lang="en-US" altLang="zh-TW" sz="2400" dirty="0" smtClean="0"/>
              <a:t>(4)</a:t>
            </a:r>
            <a:r>
              <a:rPr lang="zh-TW" altLang="en-US" sz="2400" dirty="0" smtClean="0"/>
              <a:t>的條件期望值皆</a:t>
            </a:r>
            <a:r>
              <a:rPr lang="en-US" altLang="zh-TW" sz="2400" dirty="0" smtClean="0">
                <a:solidFill>
                  <a:srgbClr val="FF0000"/>
                </a:solidFill>
              </a:rPr>
              <a:t>=0</a:t>
            </a:r>
            <a:r>
              <a:rPr lang="zh-TW" altLang="en-US" sz="2400" dirty="0" smtClean="0"/>
              <a:t>即得證</a:t>
            </a:r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1597863" y="2304415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(3)</a:t>
            </a:r>
            <a:endParaRPr lang="zh-TW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5372707" y="2284583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(4)</a:t>
            </a:r>
            <a:endParaRPr lang="zh-TW" altLang="en-US" dirty="0"/>
          </a:p>
        </p:txBody>
      </p:sp>
      <p:sp>
        <p:nvSpPr>
          <p:cNvPr id="37" name="矩形 36"/>
          <p:cNvSpPr/>
          <p:nvPr/>
        </p:nvSpPr>
        <p:spPr>
          <a:xfrm>
            <a:off x="1485657" y="1096578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(1)</a:t>
            </a:r>
            <a:endParaRPr lang="zh-TW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4819788" y="1223652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(2)</a:t>
            </a:r>
            <a:endParaRPr lang="zh-TW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96342" y="3216619"/>
            <a:ext cx="1705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             </a:t>
            </a:r>
            <a:r>
              <a:rPr lang="en-US" altLang="zh-TW" dirty="0" smtClean="0"/>
              <a:t>(</a:t>
            </a:r>
            <a:r>
              <a:rPr lang="en-US" altLang="zh-TW" dirty="0"/>
              <a:t>1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   </a:t>
            </a:r>
            <a:endParaRPr lang="en-US" altLang="zh-TW" dirty="0" smtClean="0"/>
          </a:p>
          <a:p>
            <a:r>
              <a:rPr lang="zh-TW" altLang="en-US" dirty="0"/>
              <a:t>的條件</a:t>
            </a:r>
            <a:r>
              <a:rPr lang="zh-TW" altLang="en-US" dirty="0" smtClean="0"/>
              <a:t>期望值</a:t>
            </a:r>
            <a:r>
              <a:rPr lang="en-US" altLang="zh-TW" dirty="0" smtClean="0"/>
              <a:t>=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96342" y="4266614"/>
            <a:ext cx="1705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             </a:t>
            </a:r>
            <a:r>
              <a:rPr lang="en-US" altLang="zh-TW" dirty="0" smtClean="0"/>
              <a:t>(</a:t>
            </a:r>
            <a:r>
              <a:rPr lang="en-US" altLang="zh-TW" dirty="0"/>
              <a:t>2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   </a:t>
            </a:r>
            <a:endParaRPr lang="en-US" altLang="zh-TW" dirty="0" smtClean="0"/>
          </a:p>
          <a:p>
            <a:r>
              <a:rPr lang="zh-TW" altLang="en-US" dirty="0"/>
              <a:t>的條件</a:t>
            </a:r>
            <a:r>
              <a:rPr lang="zh-TW" altLang="en-US" dirty="0" smtClean="0"/>
              <a:t>期望值</a:t>
            </a:r>
            <a:r>
              <a:rPr lang="en-US" altLang="zh-TW" dirty="0" smtClean="0"/>
              <a:t>=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728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60462" y="365125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(3)</a:t>
            </a:r>
            <a:r>
              <a:rPr lang="zh-TW" altLang="en-US" dirty="0" smtClean="0"/>
              <a:t>和</a:t>
            </a:r>
            <a:r>
              <a:rPr lang="en-US" altLang="zh-TW" dirty="0" smtClean="0"/>
              <a:t>(4)</a:t>
            </a:r>
            <a:r>
              <a:rPr lang="zh-TW" altLang="en-US" dirty="0" smtClean="0"/>
              <a:t>會用到的</a:t>
            </a:r>
            <a:r>
              <a:rPr lang="zh-TW" altLang="en-US" dirty="0"/>
              <a:t>工具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762" y="1690688"/>
            <a:ext cx="8829675" cy="4010025"/>
          </a:xfrm>
          <a:prstGeom prst="rect">
            <a:avLst/>
          </a:prstGeom>
        </p:spPr>
      </p:pic>
      <p:cxnSp>
        <p:nvCxnSpPr>
          <p:cNvPr id="6" name="直線接點 5"/>
          <p:cNvCxnSpPr/>
          <p:nvPr/>
        </p:nvCxnSpPr>
        <p:spPr>
          <a:xfrm>
            <a:off x="8113315" y="4001294"/>
            <a:ext cx="17438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1778000" y="4356100"/>
            <a:ext cx="2146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50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4700" y="123507"/>
            <a:ext cx="10515600" cy="1325563"/>
          </a:xfrm>
        </p:spPr>
        <p:txBody>
          <a:bodyPr/>
          <a:lstStyle/>
          <a:p>
            <a:r>
              <a:rPr lang="zh-TW" altLang="en-US" dirty="0"/>
              <a:t>得出</a:t>
            </a:r>
            <a:r>
              <a:rPr lang="en-US" altLang="zh-TW" dirty="0"/>
              <a:t>(3)</a:t>
            </a:r>
            <a:r>
              <a:rPr lang="zh-TW" altLang="en-US" dirty="0"/>
              <a:t>和</a:t>
            </a:r>
            <a:r>
              <a:rPr lang="en-US" altLang="zh-TW" dirty="0"/>
              <a:t>(4</a:t>
            </a:r>
            <a:r>
              <a:rPr lang="en-US" altLang="zh-TW" dirty="0" smtClean="0"/>
              <a:t>)</a:t>
            </a:r>
            <a:r>
              <a:rPr lang="zh-TW" altLang="en-US" dirty="0"/>
              <a:t>的條件期望值皆</a:t>
            </a:r>
            <a:r>
              <a:rPr lang="en-US" altLang="zh-TW" dirty="0">
                <a:solidFill>
                  <a:srgbClr val="FF0000"/>
                </a:solidFill>
              </a:rPr>
              <a:t>=0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2224" y="4516574"/>
            <a:ext cx="6200775" cy="23622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120671"/>
            <a:ext cx="6600825" cy="238125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69527" y="1224759"/>
            <a:ext cx="1666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(3)</a:t>
            </a:r>
            <a:r>
              <a:rPr lang="zh-TW" altLang="en-US" dirty="0" smtClean="0"/>
              <a:t>的任一項   </a:t>
            </a:r>
            <a:r>
              <a:rPr lang="en-US" altLang="zh-TW" dirty="0" smtClean="0"/>
              <a:t>=</a:t>
            </a:r>
          </a:p>
          <a:p>
            <a:r>
              <a:rPr lang="zh-TW" altLang="en-US" dirty="0" smtClean="0"/>
              <a:t>的條件期望值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3325949"/>
            <a:ext cx="5657850" cy="119062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56369" y="3515697"/>
            <a:ext cx="1705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             </a:t>
            </a:r>
            <a:r>
              <a:rPr lang="en-US" altLang="zh-TW" dirty="0" smtClean="0"/>
              <a:t>(</a:t>
            </a:r>
            <a:r>
              <a:rPr lang="en-US" altLang="zh-TW" dirty="0"/>
              <a:t>3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   </a:t>
            </a:r>
            <a:endParaRPr lang="en-US" altLang="zh-TW" dirty="0" smtClean="0"/>
          </a:p>
          <a:p>
            <a:r>
              <a:rPr lang="zh-TW" altLang="en-US" dirty="0"/>
              <a:t>的條件</a:t>
            </a:r>
            <a:r>
              <a:rPr lang="zh-TW" altLang="en-US" dirty="0" smtClean="0"/>
              <a:t>期望值</a:t>
            </a:r>
            <a:r>
              <a:rPr lang="en-US" altLang="zh-TW" dirty="0" smtClean="0"/>
              <a:t>=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9" name="弧形向右箭號 8"/>
          <p:cNvSpPr/>
          <p:nvPr/>
        </p:nvSpPr>
        <p:spPr>
          <a:xfrm>
            <a:off x="544511" y="2091030"/>
            <a:ext cx="874713" cy="173662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11" name="直線接點 10"/>
          <p:cNvCxnSpPr/>
          <p:nvPr/>
        </p:nvCxnSpPr>
        <p:spPr>
          <a:xfrm>
            <a:off x="2882900" y="1701800"/>
            <a:ext cx="2491184" cy="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8379377" y="4452804"/>
                <a:ext cx="3155058" cy="461665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得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zh-TW" altLang="en-US" sz="2400" dirty="0"/>
                  <a:t> 也為</a:t>
                </a:r>
                <a:r>
                  <a:rPr lang="en-US" altLang="zh-TW" sz="2400" dirty="0">
                    <a:solidFill>
                      <a:srgbClr val="FF0000"/>
                    </a:solidFill>
                  </a:rPr>
                  <a:t>martingale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377" y="4452804"/>
                <a:ext cx="3155058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341" t="-8642" b="-23457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8050441" y="1409425"/>
            <a:ext cx="377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H</a:t>
            </a:r>
            <a:endParaRPr lang="zh-TW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7326370" y="1409425"/>
            <a:ext cx="377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G</a:t>
            </a:r>
            <a:endParaRPr lang="zh-TW" altLang="en-US" sz="2400" dirty="0"/>
          </a:p>
        </p:txBody>
      </p:sp>
      <p:sp>
        <p:nvSpPr>
          <p:cNvPr id="16" name="矩形 15"/>
          <p:cNvSpPr/>
          <p:nvPr/>
        </p:nvSpPr>
        <p:spPr>
          <a:xfrm>
            <a:off x="829998" y="4439027"/>
            <a:ext cx="1705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             </a:t>
            </a:r>
            <a:r>
              <a:rPr lang="en-US" altLang="zh-TW" dirty="0" smtClean="0"/>
              <a:t>(</a:t>
            </a:r>
            <a:r>
              <a:rPr lang="en-US" altLang="zh-TW" dirty="0"/>
              <a:t>4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   </a:t>
            </a:r>
            <a:endParaRPr lang="en-US" altLang="zh-TW" dirty="0" smtClean="0"/>
          </a:p>
          <a:p>
            <a:r>
              <a:rPr lang="zh-TW" altLang="en-US" dirty="0"/>
              <a:t>的條件</a:t>
            </a:r>
            <a:r>
              <a:rPr lang="zh-TW" altLang="en-US" dirty="0" smtClean="0"/>
              <a:t>期望值</a:t>
            </a:r>
            <a:r>
              <a:rPr lang="en-US" altLang="zh-TW" dirty="0" smtClean="0"/>
              <a:t>=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022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TW" sz="6000" dirty="0" smtClean="0"/>
              <a:t>4.2.2 Ito’s </a:t>
            </a:r>
            <a:r>
              <a:rPr lang="en-US" altLang="zh-TW" sz="6000" dirty="0" err="1" smtClean="0"/>
              <a:t>isoemtry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56885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3594894"/>
            <a:ext cx="10252603" cy="267890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467519"/>
            <a:ext cx="10537203" cy="3024981"/>
          </a:xfrm>
          <a:prstGeom prst="rect">
            <a:avLst/>
          </a:prstGeom>
        </p:spPr>
      </p:pic>
      <p:cxnSp>
        <p:nvCxnSpPr>
          <p:cNvPr id="6" name="直線接點 5"/>
          <p:cNvCxnSpPr/>
          <p:nvPr/>
        </p:nvCxnSpPr>
        <p:spPr>
          <a:xfrm>
            <a:off x="3604816" y="6273800"/>
            <a:ext cx="18307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5964500" y="6273800"/>
            <a:ext cx="3281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4116772" y="4749681"/>
            <a:ext cx="9505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平方</a:t>
            </a:r>
            <a:r>
              <a:rPr lang="zh-TW" altLang="en-US" dirty="0"/>
              <a:t>項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7253672" y="4749681"/>
            <a:ext cx="9505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交乘項</a:t>
            </a:r>
            <a:endParaRPr lang="zh-TW" altLang="en-US" dirty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798" y="2660356"/>
            <a:ext cx="151803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1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849562"/>
            <a:ext cx="10515600" cy="4351338"/>
          </a:xfrm>
        </p:spPr>
        <p:txBody>
          <a:bodyPr/>
          <a:lstStyle/>
          <a:p>
            <a:endParaRPr lang="en-US" altLang="zh-TW" dirty="0" smtClean="0"/>
          </a:p>
          <a:p>
            <a:r>
              <a:rPr lang="en-US" altLang="zh-TW" dirty="0" smtClean="0"/>
              <a:t>Recall the property of </a:t>
            </a:r>
            <a:r>
              <a:rPr lang="en-US" altLang="zh-TW" dirty="0" smtClean="0">
                <a:solidFill>
                  <a:srgbClr val="FF0000"/>
                </a:solidFill>
              </a:rPr>
              <a:t>Brownian Motion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46162"/>
            <a:ext cx="10247315" cy="2049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111737" y="4350320"/>
                <a:ext cx="85683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sz="2800" dirty="0" smtClean="0"/>
                  <a:t>For  </a:t>
                </a:r>
                <a:r>
                  <a:rPr kumimoji="1" lang="en-US" altLang="zh-TW" sz="28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TW" sz="28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kumimoji="1" lang="en-US" altLang="zh-TW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TW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zh-TW" sz="2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kumimoji="1" lang="en-US" altLang="zh-TW" sz="2800" dirty="0" smtClean="0"/>
                  <a:t>  the increment W(u)-W(t) is </a:t>
                </a:r>
                <a:r>
                  <a:rPr kumimoji="1" lang="en-US" altLang="zh-TW" sz="2800" dirty="0" err="1" smtClean="0">
                    <a:solidFill>
                      <a:srgbClr val="FF0000"/>
                    </a:solidFill>
                  </a:rPr>
                  <a:t>indep</a:t>
                </a:r>
                <a:r>
                  <a:rPr kumimoji="1" lang="en-US" altLang="zh-TW" sz="2800" dirty="0" smtClean="0"/>
                  <a:t>. of F(t).</a:t>
                </a:r>
                <a:endParaRPr kumimoji="1"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737" y="4350320"/>
                <a:ext cx="8568371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422" t="-11765" r="-498" b="-341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737" y="3859336"/>
            <a:ext cx="5306806" cy="490984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4337050" y="5499100"/>
            <a:ext cx="3517900" cy="8925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3400" dirty="0" smtClean="0"/>
              <a:t>Result : </a:t>
            </a:r>
            <a:r>
              <a:rPr lang="zh-TW" altLang="en-US" sz="3400" dirty="0" smtClean="0"/>
              <a:t>交</a:t>
            </a:r>
            <a:r>
              <a:rPr lang="zh-TW" altLang="en-US" sz="3400" dirty="0"/>
              <a:t>乘</a:t>
            </a:r>
            <a:r>
              <a:rPr lang="zh-TW" altLang="en-US" sz="3400" dirty="0" smtClean="0"/>
              <a:t>項</a:t>
            </a:r>
            <a:r>
              <a:rPr lang="en-US" altLang="zh-TW" sz="3400" dirty="0" smtClean="0"/>
              <a:t>=0</a:t>
            </a:r>
            <a:endParaRPr lang="zh-TW" altLang="en-US" sz="34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364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13" y="591344"/>
            <a:ext cx="7988300" cy="304235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213" y="3633697"/>
            <a:ext cx="8459788" cy="305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9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4.2.3</a:t>
            </a:r>
            <a:r>
              <a:rPr lang="zh-TW" altLang="en-US" dirty="0" smtClean="0"/>
              <a:t> </a:t>
            </a:r>
            <a:r>
              <a:rPr lang="en-US" altLang="zh-TW" dirty="0" smtClean="0"/>
              <a:t>The Quadratic variation of Ito integral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965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56845" y="49574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dirty="0">
                <a:latin typeface="Times New Roman" charset="0"/>
              </a:rPr>
              <a:t>3.3.3 Filtration for Brownian Motion</a:t>
            </a:r>
            <a:r>
              <a:rPr lang="en-US" altLang="zh-TW" sz="4000" dirty="0"/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568" y="1113692"/>
            <a:ext cx="10533184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b="1" dirty="0" smtClean="0">
                <a:latin typeface="Times New Roman" charset="0"/>
              </a:rPr>
              <a:t>Definition 3.3.3</a:t>
            </a:r>
            <a:endParaRPr lang="en-US" altLang="zh-TW" dirty="0" smtClean="0">
              <a:latin typeface="Times New Roman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zh-TW" dirty="0" smtClean="0">
                <a:latin typeface="Times New Roman" charset="0"/>
              </a:rPr>
              <a:t>   Let              be a probability space on which is defined a Brownian motion                              </a:t>
            </a:r>
          </a:p>
          <a:p>
            <a:pPr eaLnBrk="1" hangingPunct="1">
              <a:buFontTx/>
              <a:buNone/>
              <a:defRPr/>
            </a:pPr>
            <a:r>
              <a:rPr lang="en-US" altLang="zh-TW" dirty="0" smtClean="0">
                <a:latin typeface="Times New Roman" charset="0"/>
              </a:rPr>
              <a:t>  A filtration for the Brownian motion is a collection of     -algebra</a:t>
            </a:r>
            <a:r>
              <a:rPr lang="en-US" altLang="zh-TW" u="sng" dirty="0" smtClean="0">
                <a:solidFill>
                  <a:srgbClr val="FF0000"/>
                </a:solidFill>
                <a:latin typeface="Times New Roman" charset="0"/>
              </a:rPr>
              <a:t>                  </a:t>
            </a:r>
            <a:endParaRPr lang="en-US" altLang="zh-TW" u="sng" dirty="0">
              <a:solidFill>
                <a:srgbClr val="FF0000"/>
              </a:solidFill>
              <a:latin typeface="Times New Roman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zh-TW" i="1" dirty="0" smtClean="0">
                <a:solidFill>
                  <a:srgbClr val="FF0000"/>
                </a:solidFill>
                <a:latin typeface="Times New Roman" charset="0"/>
              </a:rPr>
              <a:t>                    </a:t>
            </a:r>
            <a:r>
              <a:rPr lang="en-US" altLang="zh-TW" i="1" dirty="0" smtClean="0">
                <a:latin typeface="Times New Roman" charset="0"/>
              </a:rPr>
              <a:t>,</a:t>
            </a:r>
            <a:r>
              <a:rPr lang="en-US" altLang="zh-TW" i="1" dirty="0" smtClean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n-US" altLang="zh-TW" i="1" dirty="0" smtClean="0">
                <a:latin typeface="Times New Roman" charset="0"/>
              </a:rPr>
              <a:t>satisfying</a:t>
            </a:r>
            <a:r>
              <a:rPr lang="zh-TW" altLang="en-US" i="1" dirty="0" smtClean="0">
                <a:latin typeface="Times New Roman" charset="0"/>
              </a:rPr>
              <a:t>：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400907" y="-29017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zh-TW" altLang="en-US">
              <a:ea typeface="新細明體" charset="-120"/>
            </a:endParaRPr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>
            <p:extLst/>
          </p:nvPr>
        </p:nvGraphicFramePr>
        <p:xfrm>
          <a:off x="1858106" y="1589147"/>
          <a:ext cx="11430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" name="Equation" r:id="rId3" imgW="583947" imgH="253890" progId="Equation.DSMT4">
                  <p:embed/>
                </p:oleObj>
              </mc:Choice>
              <mc:Fallback>
                <p:oleObj name="Equation" r:id="rId3" imgW="583947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106" y="1589147"/>
                        <a:ext cx="1143000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1400907" y="-29017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zh-TW" altLang="en-US">
              <a:ea typeface="新細明體" charset="-120"/>
            </a:endParaRPr>
          </a:p>
        </p:txBody>
      </p:sp>
      <p:graphicFrame>
        <p:nvGraphicFramePr>
          <p:cNvPr id="44038" name="Object 6"/>
          <p:cNvGraphicFramePr>
            <a:graphicFrameLocks noChangeAspect="1"/>
          </p:cNvGraphicFramePr>
          <p:nvPr>
            <p:extLst/>
          </p:nvPr>
        </p:nvGraphicFramePr>
        <p:xfrm>
          <a:off x="2359268" y="1976100"/>
          <a:ext cx="17526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" name="Equation" r:id="rId5" imgW="748975" imgH="253890" progId="Equation.DSMT4">
                  <p:embed/>
                </p:oleObj>
              </mc:Choice>
              <mc:Fallback>
                <p:oleObj name="Equation" r:id="rId5" imgW="748975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268" y="1976100"/>
                        <a:ext cx="175260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1400907" y="-29017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zh-TW" altLang="en-US">
              <a:ea typeface="新細明體" charset="-120"/>
            </a:endParaRPr>
          </a:p>
        </p:txBody>
      </p:sp>
      <p:graphicFrame>
        <p:nvGraphicFramePr>
          <p:cNvPr id="44040" name="Object 8"/>
          <p:cNvGraphicFramePr>
            <a:graphicFrameLocks noChangeAspect="1"/>
          </p:cNvGraphicFramePr>
          <p:nvPr>
            <p:extLst/>
          </p:nvPr>
        </p:nvGraphicFramePr>
        <p:xfrm>
          <a:off x="8965345" y="2657931"/>
          <a:ext cx="3048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" name="Equation" r:id="rId7" imgW="152334" imgH="139639" progId="Equation.DSMT4">
                  <p:embed/>
                </p:oleObj>
              </mc:Choice>
              <mc:Fallback>
                <p:oleObj name="Equation" r:id="rId7" imgW="152334" imgH="13963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5345" y="2657931"/>
                        <a:ext cx="30480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1" name="Object 10"/>
          <p:cNvGraphicFramePr>
            <a:graphicFrameLocks noChangeAspect="1"/>
          </p:cNvGraphicFramePr>
          <p:nvPr>
            <p:extLst/>
          </p:nvPr>
        </p:nvGraphicFramePr>
        <p:xfrm>
          <a:off x="1197706" y="3000192"/>
          <a:ext cx="1624481" cy="596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" name="Equation" r:id="rId9" imgW="698197" imgH="253890" progId="Equation.DSMT4">
                  <p:embed/>
                </p:oleObj>
              </mc:Choice>
              <mc:Fallback>
                <p:oleObj name="Equation" r:id="rId9" imgW="698197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7706" y="3000192"/>
                        <a:ext cx="1624481" cy="5967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2" name="矩形 2"/>
          <p:cNvSpPr>
            <a:spLocks noChangeArrowheads="1"/>
          </p:cNvSpPr>
          <p:nvPr/>
        </p:nvSpPr>
        <p:spPr bwMode="auto">
          <a:xfrm>
            <a:off x="753206" y="3640096"/>
            <a:ext cx="1092590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12800" indent="-8128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marL="514350" indent="-514350" eaLnBrk="1" hangingPunct="1">
              <a:spcBef>
                <a:spcPct val="0"/>
              </a:spcBef>
              <a:buAutoNum type="arabicPeriod"/>
            </a:pPr>
            <a:r>
              <a:rPr lang="en-US" altLang="zh-TW" sz="2800" dirty="0" smtClean="0"/>
              <a:t>( </a:t>
            </a:r>
            <a:r>
              <a:rPr lang="en-US" altLang="zh-TW" sz="2800" dirty="0"/>
              <a:t>Information accumulates </a:t>
            </a:r>
            <a:r>
              <a:rPr lang="en-US" altLang="zh-TW" sz="2800" dirty="0" smtClean="0"/>
              <a:t>)</a:t>
            </a:r>
          </a:p>
          <a:p>
            <a:pPr marL="514350" indent="-514350" eaLnBrk="1" hangingPunct="1">
              <a:spcBef>
                <a:spcPct val="0"/>
              </a:spcBef>
              <a:buAutoNum type="arabicPeriod"/>
            </a:pPr>
            <a:endParaRPr lang="en-US" altLang="zh-TW" sz="2800" dirty="0"/>
          </a:p>
          <a:p>
            <a:pPr marL="514350" indent="-514350" eaLnBrk="1" hangingPunct="1">
              <a:spcBef>
                <a:spcPct val="0"/>
              </a:spcBef>
              <a:buAutoNum type="arabicPeriod"/>
            </a:pPr>
            <a:r>
              <a:rPr lang="en-US" altLang="zh-TW" sz="2800" dirty="0" smtClean="0"/>
              <a:t>(</a:t>
            </a:r>
            <a:r>
              <a:rPr lang="en-US" altLang="zh-TW" sz="2800" dirty="0" err="1" smtClean="0"/>
              <a:t>Adaptivity</a:t>
            </a:r>
            <a:r>
              <a:rPr lang="en-US" altLang="zh-TW" sz="2800" dirty="0" smtClean="0"/>
              <a:t>)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 W(t) is F(t) </a:t>
            </a:r>
            <a:r>
              <a:rPr lang="en-US" altLang="zh-TW" sz="2800" dirty="0" err="1" smtClean="0"/>
              <a:t>msb</a:t>
            </a:r>
            <a:r>
              <a:rPr lang="en-US" altLang="zh-TW" sz="2800" dirty="0" smtClean="0"/>
              <a:t>.</a:t>
            </a:r>
          </a:p>
          <a:p>
            <a:pPr marL="514350" indent="-514350" eaLnBrk="1" hangingPunct="1">
              <a:spcBef>
                <a:spcPct val="0"/>
              </a:spcBef>
              <a:buAutoNum type="arabicPeriod"/>
            </a:pPr>
            <a:endParaRPr lang="en-US" altLang="zh-TW" sz="2800" dirty="0"/>
          </a:p>
          <a:p>
            <a:pPr marL="514350" indent="-514350" eaLnBrk="1" hangingPunct="1">
              <a:spcBef>
                <a:spcPct val="0"/>
              </a:spcBef>
              <a:buAutoNum type="arabicPeriod"/>
            </a:pPr>
            <a:r>
              <a:rPr lang="en-US" altLang="zh-TW" sz="2800" dirty="0" smtClean="0"/>
              <a:t>(Independence of future increments)</a:t>
            </a:r>
            <a:endParaRPr lang="en-US" altLang="zh-TW" sz="28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BB29-2988-D34A-BBFE-B53A5ABCC72B}" type="slidenum">
              <a:rPr lang="en-US" altLang="zh-TW" smtClean="0"/>
              <a:pPr>
                <a:defRPr/>
              </a:pPr>
              <a:t>2</a:t>
            </a:fld>
            <a:endParaRPr lang="en-US" altLang="zh-TW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968" y="3597407"/>
            <a:ext cx="4445883" cy="629068"/>
          </a:xfrm>
          <a:prstGeom prst="rect">
            <a:avLst/>
          </a:prstGeom>
        </p:spPr>
      </p:pic>
      <p:graphicFrame>
        <p:nvGraphicFramePr>
          <p:cNvPr id="20" name="Object 4"/>
          <p:cNvGraphicFramePr>
            <a:graphicFrameLocks noChangeAspect="1"/>
          </p:cNvGraphicFramePr>
          <p:nvPr>
            <p:extLst/>
          </p:nvPr>
        </p:nvGraphicFramePr>
        <p:xfrm>
          <a:off x="1758462" y="5929554"/>
          <a:ext cx="1219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" name="Equation" r:id="rId12" imgW="583947" imgH="203112" progId="Equation.DSMT4">
                  <p:embed/>
                </p:oleObj>
              </mc:Choice>
              <mc:Fallback>
                <p:oleObj name="Equation" r:id="rId12" imgW="583947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462" y="5929554"/>
                        <a:ext cx="1219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1162537" y="5837067"/>
            <a:ext cx="7965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800" dirty="0" smtClean="0"/>
              <a:t>For                the increment W(u)-W(t) is </a:t>
            </a:r>
            <a:r>
              <a:rPr kumimoji="1" lang="en-US" altLang="zh-TW" sz="2800" dirty="0" err="1" smtClean="0"/>
              <a:t>indep</a:t>
            </a:r>
            <a:r>
              <a:rPr kumimoji="1" lang="en-US" altLang="zh-TW" sz="2800" dirty="0" smtClean="0"/>
              <a:t>. of F(t).</a:t>
            </a:r>
            <a:endParaRPr kumimoji="1"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6696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04850"/>
            <a:ext cx="91440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6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90" y="1041400"/>
            <a:ext cx="9716785" cy="443547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012673" y="2846838"/>
            <a:ext cx="2955365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和</a:t>
            </a:r>
            <a:r>
              <a:rPr lang="en-US" altLang="zh-TW" dirty="0" smtClean="0"/>
              <a:t>Variance</a:t>
            </a:r>
            <a:r>
              <a:rPr lang="zh-TW" altLang="en-US" dirty="0" smtClean="0"/>
              <a:t>不同的地方在於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Variance</a:t>
            </a:r>
            <a:r>
              <a:rPr lang="zh-TW" altLang="en-US" dirty="0" smtClean="0"/>
              <a:t>是全部路徑的平均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Quadratic variation </a:t>
            </a:r>
            <a:r>
              <a:rPr lang="zh-TW" altLang="en-US" dirty="0" smtClean="0"/>
              <a:t>的值</a:t>
            </a:r>
            <a:endParaRPr lang="en-US" altLang="zh-TW" dirty="0" smtClean="0"/>
          </a:p>
          <a:p>
            <a:r>
              <a:rPr lang="zh-TW" altLang="en-US" dirty="0" smtClean="0"/>
              <a:t>只由一條路徑產生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577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65" y="1498601"/>
            <a:ext cx="10738470" cy="30400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4698442" y="4444414"/>
                <a:ext cx="6198158" cy="64633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/>
                  <a:t>這個等式</a:t>
                </a:r>
                <a:r>
                  <a:rPr lang="en-US" altLang="zh-TW" dirty="0" smtClean="0"/>
                  <a:t>imply</a:t>
                </a:r>
                <a:r>
                  <a:rPr lang="zh-TW" altLang="en-US" dirty="0" smtClean="0"/>
                  <a:t> </a:t>
                </a:r>
                <a:r>
                  <a:rPr lang="en-US" altLang="zh-TW" dirty="0"/>
                  <a:t>Quadratic variation</a:t>
                </a:r>
                <a:r>
                  <a:rPr lang="zh-TW" altLang="en-US" dirty="0" smtClean="0"/>
                  <a:t>在每單位時間增加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zh-TW" dirty="0" smtClean="0">
                  <a:ea typeface="Cambria Math" panose="02040503050406030204" pitchFamily="18" charset="0"/>
                </a:endParaRPr>
              </a:p>
              <a:p>
                <a:r>
                  <a:rPr lang="zh-TW" altLang="en-US" dirty="0" smtClean="0"/>
                  <a:t>且這個增加率對</a:t>
                </a:r>
                <a:r>
                  <a:rPr lang="en-US" altLang="zh-TW" dirty="0" smtClean="0"/>
                  <a:t>path</a:t>
                </a:r>
                <a:r>
                  <a:rPr lang="zh-TW" altLang="en-US" dirty="0" smtClean="0"/>
                  <a:t>和</a:t>
                </a:r>
                <a:r>
                  <a:rPr lang="en-US" altLang="zh-TW" dirty="0" smtClean="0"/>
                  <a:t>time</a:t>
                </a:r>
                <a:r>
                  <a:rPr lang="zh-TW" altLang="en-US" dirty="0" smtClean="0"/>
                  <a:t>皆為</a:t>
                </a:r>
                <a:r>
                  <a:rPr lang="en-US" altLang="zh-TW" dirty="0" smtClean="0"/>
                  <a:t>dependent</a:t>
                </a:r>
                <a:r>
                  <a:rPr lang="zh-TW" altLang="en-US" dirty="0" smtClean="0"/>
                  <a:t> </a:t>
                </a:r>
                <a:endParaRPr lang="zh-TW" altLang="en-US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442" y="4444414"/>
                <a:ext cx="6198158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685" t="-2703" b="-10811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2543784" y="4444414"/>
            <a:ext cx="2048430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TW" dirty="0"/>
              <a:t>Quadratic variation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78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04432"/>
            <a:ext cx="8763000" cy="2152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838200" y="541219"/>
                <a:ext cx="2048430" cy="36933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 smtClean="0"/>
                  <a:t>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1" dirty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altLang="zh-TW" dirty="0" smtClean="0"/>
                  <a:t>(0)=0</a:t>
                </a:r>
                <a:r>
                  <a:rPr lang="zh-TW" altLang="en-US" dirty="0" smtClean="0"/>
                  <a:t>的條件下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1219"/>
                <a:ext cx="204843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053" t="-6154" b="-20000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2807143" y="3059194"/>
            <a:ext cx="1575358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Asset</a:t>
            </a:r>
            <a:r>
              <a:rPr lang="zh-TW" altLang="en-US" dirty="0" smtClean="0"/>
              <a:t> 的</a:t>
            </a:r>
            <a:r>
              <a:rPr lang="en-US" altLang="zh-TW" dirty="0" smtClean="0"/>
              <a:t>Value</a:t>
            </a:r>
          </a:p>
          <a:p>
            <a:pPr algn="ctr"/>
            <a:r>
              <a:rPr lang="zh-TW" altLang="en-US" dirty="0" smtClean="0"/>
              <a:t>波動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7029158" y="3197692"/>
            <a:ext cx="111095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股價波動</a:t>
            </a:r>
            <a:endParaRPr lang="zh-TW" altLang="en-US" dirty="0"/>
          </a:p>
        </p:txBody>
      </p:sp>
      <p:sp>
        <p:nvSpPr>
          <p:cNvPr id="8" name="乘號 7"/>
          <p:cNvSpPr/>
          <p:nvPr/>
        </p:nvSpPr>
        <p:spPr>
          <a:xfrm>
            <a:off x="6517375" y="3197692"/>
            <a:ext cx="457200" cy="36933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5118100" y="3197692"/>
            <a:ext cx="134469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股票持有數</a:t>
            </a:r>
            <a:endParaRPr lang="zh-TW" altLang="en-US" dirty="0"/>
          </a:p>
        </p:txBody>
      </p:sp>
      <p:sp>
        <p:nvSpPr>
          <p:cNvPr id="10" name="等於 9"/>
          <p:cNvSpPr/>
          <p:nvPr/>
        </p:nvSpPr>
        <p:spPr>
          <a:xfrm>
            <a:off x="4529301" y="3243085"/>
            <a:ext cx="211333" cy="27854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143" y="4604565"/>
            <a:ext cx="6429375" cy="857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838200" y="4113024"/>
                <a:ext cx="2048430" cy="36933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 smtClean="0">
                    <a:solidFill>
                      <a:srgbClr val="FF0000"/>
                    </a:solidFill>
                  </a:rPr>
                  <a:t>沒</a:t>
                </a:r>
                <a14:m>
                  <m:oMath xmlns:m="http://schemas.openxmlformats.org/officeDocument/2006/math">
                    <m:r>
                      <a:rPr lang="zh-TW" altLang="en-US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有</m:t>
                    </m:r>
                    <m:r>
                      <m:rPr>
                        <m:sty m:val="p"/>
                      </m:rPr>
                      <a:rPr lang="en-US" altLang="zh-TW" i="1" dirty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altLang="zh-TW" dirty="0" smtClean="0"/>
                  <a:t>(0)=0</a:t>
                </a:r>
                <a:r>
                  <a:rPr lang="zh-TW" altLang="en-US" dirty="0" smtClean="0"/>
                  <a:t>的條件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13024"/>
                <a:ext cx="204843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053" t="-6154" b="-20000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984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6000" dirty="0" smtClean="0"/>
              <a:t>4.3 Ito’s Integral </a:t>
            </a:r>
          </a:p>
          <a:p>
            <a:pPr algn="ctr"/>
            <a:r>
              <a:rPr lang="en-US" altLang="zh-TW" sz="6000" dirty="0" smtClean="0"/>
              <a:t>for General Integrands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97202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244725"/>
                <a:ext cx="10515600" cy="4351338"/>
              </a:xfrm>
            </p:spPr>
            <p:txBody>
              <a:bodyPr/>
              <a:lstStyle/>
              <a:p>
                <a:r>
                  <a:rPr lang="fr-FR" altLang="zh-TW" dirty="0" smtClean="0"/>
                  <a:t>choosing a partition </a:t>
                </a:r>
                <a14:m>
                  <m:oMath xmlns:m="http://schemas.openxmlformats.org/officeDocument/2006/math">
                    <m:r>
                      <a:rPr lang="fr-FR" altLang="zh-TW" i="1" dirty="0" smtClean="0">
                        <a:latin typeface="Cambria Math" panose="02040503050406030204" pitchFamily="18" charset="0"/>
                      </a:rPr>
                      <m:t>0 = </m:t>
                    </m:r>
                    <m:sSub>
                      <m:sSubPr>
                        <m:ctrlPr>
                          <a:rPr lang="fr-FR" altLang="zh-TW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zh-TW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altLang="zh-TW" i="1" dirty="0" smtClean="0">
                        <a:latin typeface="Cambria Math" panose="02040503050406030204" pitchFamily="18" charset="0"/>
                      </a:rPr>
                      <m:t> &lt;</m:t>
                    </m:r>
                    <m:sSub>
                      <m:sSubPr>
                        <m:ctrlPr>
                          <a:rPr lang="fr-FR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zh-TW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altLang="zh-TW" i="1" dirty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fr-FR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zh-TW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altLang="zh-TW" i="1" dirty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fr-FR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zh-TW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altLang="zh-TW" i="1" dirty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fr-FR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zh-TW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fr-FR" altLang="zh-TW" dirty="0"/>
                  <a:t>,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   setting </a:t>
                </a:r>
                <a:r>
                  <a:rPr lang="en-US" altLang="zh-TW" dirty="0"/>
                  <a:t>the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approximating</a:t>
                </a:r>
                <a:r>
                  <a:rPr lang="en-US" altLang="zh-TW" dirty="0"/>
                  <a:t> simple process equal to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altLang="zh-TW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zh-TW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/>
                  <a:t>) at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zh-TW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/>
                  <a:t>,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   and then holding </a:t>
                </a:r>
                <a:r>
                  <a:rPr lang="en-US" altLang="zh-TW" dirty="0"/>
                  <a:t>the simple process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constant</a:t>
                </a:r>
                <a:r>
                  <a:rPr lang="en-US" altLang="zh-TW" dirty="0"/>
                  <a:t> over </a:t>
                </a: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   the </a:t>
                </a:r>
                <a:r>
                  <a:rPr lang="en-US" altLang="zh-TW" dirty="0"/>
                  <a:t>subinterval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TW" dirty="0"/>
                  <a:t>] </a:t>
                </a:r>
                <a:endParaRPr lang="en-US" altLang="zh-TW" dirty="0" smtClean="0"/>
              </a:p>
              <a:p>
                <a:r>
                  <a:rPr lang="en-US" altLang="zh-TW" dirty="0" smtClean="0"/>
                  <a:t>Let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maximal</a:t>
                </a:r>
                <a:r>
                  <a:rPr lang="en-US" altLang="zh-TW" dirty="0" smtClean="0"/>
                  <a:t> step </a:t>
                </a:r>
                <a:r>
                  <a:rPr lang="en-US" altLang="zh-TW" dirty="0"/>
                  <a:t>size of the partition approaches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zero</a:t>
                </a:r>
                <a:r>
                  <a:rPr lang="en-US" altLang="zh-TW" dirty="0" smtClean="0"/>
                  <a:t>, </a:t>
                </a:r>
                <a:r>
                  <a:rPr lang="en-US" altLang="zh-TW" dirty="0"/>
                  <a:t>the approximating </a:t>
                </a:r>
                <a:r>
                  <a:rPr lang="en-US" altLang="zh-TW" dirty="0" smtClean="0"/>
                  <a:t>integrand will </a:t>
                </a:r>
                <a:r>
                  <a:rPr lang="en-US" altLang="zh-TW" dirty="0"/>
                  <a:t>become a better and better approximation of the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continuously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varying one</a:t>
                </a:r>
                <a:r>
                  <a:rPr lang="en-US" altLang="zh-TW" dirty="0"/>
                  <a:t>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244725"/>
                <a:ext cx="10515600" cy="4351338"/>
              </a:xfrm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950" y="784225"/>
            <a:ext cx="872490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6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5" y="381000"/>
            <a:ext cx="85153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8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76299" y="1000125"/>
                <a:ext cx="10515600" cy="4351338"/>
              </a:xfrm>
            </p:spPr>
            <p:txBody>
              <a:bodyPr/>
              <a:lstStyle/>
              <a:p>
                <a:r>
                  <a:rPr lang="en-US" altLang="zh-TW" b="0" dirty="0" smtClean="0">
                    <a:ea typeface="Cambria Math" panose="02040503050406030204" pitchFamily="18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</m:t>
                    </m:r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>
                    <a:ea typeface="Cambria Math" panose="02040503050406030204" pitchFamily="18" charset="0"/>
                  </a:rPr>
                  <a:t> </a:t>
                </a:r>
                <a:r>
                  <a:rPr lang="en-US" altLang="zh-TW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converges</a:t>
                </a:r>
                <a:r>
                  <a:rPr lang="en-US" altLang="zh-TW" dirty="0" smtClean="0">
                    <a:ea typeface="Cambria Math" panose="020405030504060302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∆(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/>
                  <a:t>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6299" y="1000125"/>
                <a:ext cx="10515600" cy="4351338"/>
              </a:xfrm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361" y="1550987"/>
            <a:ext cx="7229475" cy="14192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010" y="3325812"/>
            <a:ext cx="89439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1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1314450"/>
            <a:ext cx="89344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04" y="608012"/>
            <a:ext cx="10239064" cy="315912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04" y="3767138"/>
            <a:ext cx="10006938" cy="254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7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189" y="635977"/>
            <a:ext cx="8944122" cy="322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5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93489"/>
            <a:ext cx="8794750" cy="5491509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1320800" y="5584998"/>
            <a:ext cx="9169400" cy="1183929"/>
            <a:chOff x="1295400" y="5674071"/>
            <a:chExt cx="9169400" cy="1183929"/>
          </a:xfrm>
        </p:grpSpPr>
        <p:grpSp>
          <p:nvGrpSpPr>
            <p:cNvPr id="7" name="群組 6"/>
            <p:cNvGrpSpPr/>
            <p:nvPr/>
          </p:nvGrpSpPr>
          <p:grpSpPr>
            <a:xfrm>
              <a:off x="1409700" y="5809008"/>
              <a:ext cx="8934450" cy="962025"/>
              <a:chOff x="-612775" y="3176588"/>
              <a:chExt cx="8934450" cy="962025"/>
            </a:xfrm>
          </p:grpSpPr>
          <p:pic>
            <p:nvPicPr>
              <p:cNvPr id="5" name="圖片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9850" y="3176588"/>
                <a:ext cx="6981825" cy="962025"/>
              </a:xfrm>
              <a:prstGeom prst="rect">
                <a:avLst/>
              </a:prstGeom>
            </p:spPr>
          </p:pic>
          <p:pic>
            <p:nvPicPr>
              <p:cNvPr id="6" name="圖片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612775" y="3286125"/>
                <a:ext cx="2457450" cy="742950"/>
              </a:xfrm>
              <a:prstGeom prst="rect">
                <a:avLst/>
              </a:prstGeom>
            </p:spPr>
          </p:pic>
        </p:grpSp>
        <p:sp>
          <p:nvSpPr>
            <p:cNvPr id="8" name="矩形 7"/>
            <p:cNvSpPr/>
            <p:nvPr/>
          </p:nvSpPr>
          <p:spPr>
            <a:xfrm>
              <a:off x="1295400" y="5674071"/>
              <a:ext cx="9169400" cy="118392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44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1" y="365125"/>
            <a:ext cx="6691312" cy="637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3" y="490537"/>
            <a:ext cx="8715375" cy="5979656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>
          <a:xfrm flipH="1">
            <a:off x="5448300" y="3582194"/>
            <a:ext cx="342900" cy="4191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5791200" y="3582194"/>
            <a:ext cx="304800" cy="279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H="1">
            <a:off x="6483350" y="4598194"/>
            <a:ext cx="2279650" cy="2095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H="1">
            <a:off x="6388100" y="4432300"/>
            <a:ext cx="190500" cy="3754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844799" y="4001294"/>
            <a:ext cx="1580357" cy="5919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利用</a:t>
            </a:r>
            <a:r>
              <a:rPr lang="en-US" altLang="zh-TW" dirty="0" smtClean="0">
                <a:solidFill>
                  <a:schemeClr val="tx1"/>
                </a:solidFill>
              </a:rPr>
              <a:t>W(0)=0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5791200" y="4700191"/>
            <a:ext cx="90011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33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708" y="822324"/>
            <a:ext cx="8873792" cy="45116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549900" y="4089400"/>
            <a:ext cx="4610100" cy="1104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8782050" y="3631962"/>
            <a:ext cx="207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Quadratic Variation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341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18" name="群組 17"/>
          <p:cNvGrpSpPr/>
          <p:nvPr/>
        </p:nvGrpSpPr>
        <p:grpSpPr>
          <a:xfrm>
            <a:off x="1268759" y="583406"/>
            <a:ext cx="10104091" cy="5593557"/>
            <a:chOff x="1370359" y="1574005"/>
            <a:chExt cx="10104091" cy="5593557"/>
          </a:xfrm>
        </p:grpSpPr>
        <p:grpSp>
          <p:nvGrpSpPr>
            <p:cNvPr id="17" name="群組 16"/>
            <p:cNvGrpSpPr/>
            <p:nvPr/>
          </p:nvGrpSpPr>
          <p:grpSpPr>
            <a:xfrm>
              <a:off x="1370359" y="1574005"/>
              <a:ext cx="9654482" cy="5593557"/>
              <a:chOff x="1268759" y="570705"/>
              <a:chExt cx="9654482" cy="5593557"/>
            </a:xfrm>
          </p:grpSpPr>
          <p:pic>
            <p:nvPicPr>
              <p:cNvPr id="4" name="圖片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68759" y="570705"/>
                <a:ext cx="9654482" cy="5149057"/>
              </a:xfrm>
              <a:prstGeom prst="rect">
                <a:avLst/>
              </a:prstGeom>
            </p:spPr>
          </p:pic>
          <p:cxnSp>
            <p:nvCxnSpPr>
              <p:cNvPr id="5" name="直線單箭頭接點 4"/>
              <p:cNvCxnSpPr/>
              <p:nvPr/>
            </p:nvCxnSpPr>
            <p:spPr>
              <a:xfrm flipH="1" flipV="1">
                <a:off x="8159750" y="2031601"/>
                <a:ext cx="450850" cy="95051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接點 8"/>
              <p:cNvCxnSpPr/>
              <p:nvPr/>
            </p:nvCxnSpPr>
            <p:spPr>
              <a:xfrm>
                <a:off x="7556500" y="2023268"/>
                <a:ext cx="1054100" cy="833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/>
              <p:cNvCxnSpPr/>
              <p:nvPr/>
            </p:nvCxnSpPr>
            <p:spPr>
              <a:xfrm>
                <a:off x="8324850" y="3725068"/>
                <a:ext cx="1054100" cy="833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矩形 12"/>
              <p:cNvSpPr/>
              <p:nvPr/>
            </p:nvSpPr>
            <p:spPr>
              <a:xfrm>
                <a:off x="8851900" y="1305319"/>
                <a:ext cx="527050" cy="71794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4813300" y="4927600"/>
                <a:ext cx="6109941" cy="889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1327770" y="5275262"/>
                <a:ext cx="6109941" cy="889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4" name="文字方塊 13"/>
            <p:cNvSpPr txBox="1"/>
            <p:nvPr/>
          </p:nvSpPr>
          <p:spPr>
            <a:xfrm>
              <a:off x="8712200" y="1622025"/>
              <a:ext cx="2762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/>
                <a:t>不可微的會多出</a:t>
              </a:r>
              <a:endParaRPr lang="en-US" altLang="zh-TW" dirty="0" smtClean="0"/>
            </a:p>
            <a:p>
              <a:r>
                <a:rPr lang="en-US" altLang="zh-TW" dirty="0" smtClean="0"/>
                <a:t>Quadratic </a:t>
              </a:r>
              <a:r>
                <a:rPr lang="en-US" altLang="zh-TW" dirty="0" smtClean="0"/>
                <a:t>Variation</a:t>
              </a:r>
              <a:r>
                <a:rPr lang="zh-TW" altLang="en-US" dirty="0" smtClean="0"/>
                <a:t> 的減項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3168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112" y="1690688"/>
            <a:ext cx="9855776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08323" cy="1325563"/>
          </a:xfrm>
        </p:spPr>
        <p:txBody>
          <a:bodyPr/>
          <a:lstStyle/>
          <a:p>
            <a:r>
              <a:rPr kumimoji="1"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3.3.4 Martingale Property for Brownian Motion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Theorem 3.3.4  Brownian motion is a martingale</a:t>
            </a:r>
          </a:p>
          <a:p>
            <a:endParaRPr kumimoji="1"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24" y="2460283"/>
            <a:ext cx="10296352" cy="268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2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38728" y="1945419"/>
                <a:ext cx="10813472" cy="4351338"/>
              </a:xfrm>
            </p:spPr>
            <p:txBody>
              <a:bodyPr>
                <a:normAutofit fontScale="85000" lnSpcReduction="20000"/>
              </a:bodyPr>
              <a:lstStyle/>
              <a:p>
                <a:endParaRPr lang="en-US" altLang="zh-TW" dirty="0" smtClean="0"/>
              </a:p>
              <a:p>
                <a:r>
                  <a:rPr lang="en-US" altLang="zh-TW" sz="3200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TW" sz="3200" b="0" i="1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sz="3200" dirty="0" smtClean="0"/>
                  <a:t> be the Brownian motion ,</a:t>
                </a:r>
                <a14:m>
                  <m:oMath xmlns:m="http://schemas.openxmlformats.org/officeDocument/2006/math">
                    <m:r>
                      <a:rPr lang="en-US" altLang="zh-TW" sz="32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zh-TW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32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altLang="zh-TW" sz="3200" dirty="0" smtClean="0"/>
              </a:p>
              <a:p>
                <a:endParaRPr lang="en-US" altLang="zh-TW" sz="3200" dirty="0" smtClean="0"/>
              </a:p>
              <a:p>
                <a:r>
                  <a:rPr lang="en-US" altLang="zh-TW" sz="3200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TW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TW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TW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3200" dirty="0" smtClean="0"/>
                  <a:t> be an adapted stochastic process.</a:t>
                </a:r>
              </a:p>
              <a:p>
                <a:endParaRPr lang="en-US" altLang="zh-TW" sz="3200" dirty="0" smtClean="0"/>
              </a:p>
              <a:p>
                <a14:m>
                  <m:oMath xmlns:m="http://schemas.openxmlformats.org/officeDocument/2006/math">
                    <m:r>
                      <a:rPr lang="en-US" altLang="zh-TW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∆(</m:t>
                    </m:r>
                    <m:r>
                      <a:rPr lang="en-US" altLang="zh-TW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3200" dirty="0"/>
                  <a:t> </a:t>
                </a:r>
                <a:r>
                  <a:rPr lang="en-US" altLang="zh-TW" sz="3200" dirty="0" smtClean="0"/>
                  <a:t>is </a:t>
                </a:r>
                <a:r>
                  <a:rPr lang="en-US" altLang="zh-TW" sz="3200" dirty="0"/>
                  <a:t>F(t)-measurable </a:t>
                </a:r>
                <a:r>
                  <a:rPr lang="en-US" altLang="zh-TW" sz="3200" dirty="0" smtClean="0"/>
                  <a:t>,but the </a:t>
                </a:r>
                <a:r>
                  <a:rPr lang="en-US" altLang="zh-TW" sz="3200" dirty="0" smtClean="0">
                    <a:solidFill>
                      <a:srgbClr val="FF0000"/>
                    </a:solidFill>
                  </a:rPr>
                  <a:t>increment</a:t>
                </a:r>
                <a:r>
                  <a:rPr lang="en-US" altLang="zh-TW" sz="3200" dirty="0" smtClean="0"/>
                  <a:t> of </a:t>
                </a:r>
                <a14:m>
                  <m:oMath xmlns:m="http://schemas.openxmlformats.org/officeDocument/2006/math">
                    <m:r>
                      <a:rPr lang="en-US" altLang="zh-TW" sz="3200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altLang="zh-TW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sz="3200" dirty="0" smtClean="0"/>
                  <a:t> is indep. of F(t).</a:t>
                </a:r>
              </a:p>
              <a:p>
                <a:endParaRPr lang="en-US" altLang="zh-TW" sz="3200" dirty="0" smtClean="0"/>
              </a:p>
              <a:p>
                <a:r>
                  <a:rPr lang="en-US" altLang="zh-TW" sz="3200" dirty="0" smtClean="0"/>
                  <a:t>Thus,</a:t>
                </a:r>
                <a:r>
                  <a:rPr lang="en-US" altLang="zh-TW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∆(</m:t>
                    </m:r>
                    <m:r>
                      <a:rPr lang="en-US" altLang="zh-TW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3200" dirty="0"/>
                  <a:t> </a:t>
                </a:r>
                <a:r>
                  <a:rPr lang="en-US" altLang="zh-TW" sz="3200" dirty="0" smtClean="0"/>
                  <a:t>are </a:t>
                </a:r>
                <a:r>
                  <a:rPr lang="en-US" altLang="zh-TW" sz="3200" dirty="0" err="1" smtClean="0"/>
                  <a:t>indep</a:t>
                </a:r>
                <a:r>
                  <a:rPr lang="en-US" altLang="zh-TW" sz="3200" dirty="0" smtClean="0"/>
                  <a:t>. of </a:t>
                </a:r>
                <a:r>
                  <a:rPr lang="en-US" altLang="zh-TW" sz="3200" dirty="0"/>
                  <a:t>the </a:t>
                </a:r>
                <a:r>
                  <a:rPr lang="en-US" altLang="zh-TW" sz="3200" dirty="0">
                    <a:solidFill>
                      <a:srgbClr val="FF0000"/>
                    </a:solidFill>
                  </a:rPr>
                  <a:t>increment</a:t>
                </a:r>
                <a:r>
                  <a:rPr lang="en-US" altLang="zh-TW" sz="3200" dirty="0"/>
                  <a:t> of </a:t>
                </a:r>
                <a14:m>
                  <m:oMath xmlns:m="http://schemas.openxmlformats.org/officeDocument/2006/math">
                    <m:r>
                      <a:rPr lang="en-US" altLang="zh-TW" sz="3200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altLang="zh-TW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zh-TW" sz="3200" dirty="0" smtClean="0"/>
              </a:p>
              <a:p>
                <a:endParaRPr lang="en-US" altLang="zh-TW" sz="3200" dirty="0" smtClean="0"/>
              </a:p>
              <a:p>
                <a:r>
                  <a:rPr lang="zh-TW" altLang="en-US" sz="3200" dirty="0" smtClean="0"/>
                  <a:t>在</a:t>
                </a:r>
                <a:r>
                  <a:rPr lang="zh-TW" altLang="en-US" sz="3200" dirty="0"/>
                  <a:t>時間</a:t>
                </a:r>
                <a:r>
                  <a:rPr lang="en-US" altLang="zh-TW" sz="3200" dirty="0"/>
                  <a:t>t</a:t>
                </a:r>
                <a:r>
                  <a:rPr lang="zh-TW" altLang="en-US" sz="3200" dirty="0"/>
                  <a:t>的</a:t>
                </a:r>
                <a:r>
                  <a:rPr lang="zh-TW" alt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∆(</m:t>
                    </m:r>
                    <m:r>
                      <a:rPr lang="en-US" altLang="zh-TW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3200" dirty="0"/>
                  <a:t> </a:t>
                </a:r>
                <a:r>
                  <a:rPr lang="zh-TW" altLang="en-US" sz="3200" dirty="0"/>
                  <a:t>可</a:t>
                </a:r>
                <a:r>
                  <a:rPr lang="zh-TW" altLang="en-US" sz="3200" dirty="0" smtClean="0"/>
                  <a:t>視為</a:t>
                </a:r>
                <a:r>
                  <a:rPr lang="zh-TW" altLang="en-US" sz="3200" dirty="0"/>
                  <a:t>資產的</a:t>
                </a:r>
                <a:r>
                  <a:rPr lang="zh-TW" altLang="en-US" sz="3200" dirty="0">
                    <a:solidFill>
                      <a:srgbClr val="FF0000"/>
                    </a:solidFill>
                  </a:rPr>
                  <a:t>持有</a:t>
                </a:r>
                <a:r>
                  <a:rPr lang="zh-TW" altLang="en-US" sz="3200" dirty="0" smtClean="0">
                    <a:solidFill>
                      <a:srgbClr val="FF0000"/>
                    </a:solidFill>
                  </a:rPr>
                  <a:t>數</a:t>
                </a:r>
                <a:r>
                  <a:rPr lang="zh-TW" altLang="en-US" sz="3200" dirty="0" smtClean="0"/>
                  <a:t>，</a:t>
                </a:r>
                <a14:m>
                  <m:oMath xmlns:m="http://schemas.openxmlformats.org/officeDocument/2006/math">
                    <m:r>
                      <a:rPr lang="en-US" altLang="zh-TW" sz="3200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altLang="zh-TW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zh-TW" altLang="en-US" sz="3200" dirty="0"/>
                  <a:t>視為</a:t>
                </a:r>
                <a:r>
                  <a:rPr lang="zh-TW" altLang="en-US" sz="3200" dirty="0">
                    <a:solidFill>
                      <a:srgbClr val="FF0000"/>
                    </a:solidFill>
                  </a:rPr>
                  <a:t>資產價格</a:t>
                </a:r>
                <a:endParaRPr lang="en-US" altLang="zh-TW" sz="3200" dirty="0">
                  <a:solidFill>
                    <a:srgbClr val="FF0000"/>
                  </a:solidFill>
                </a:endParaRPr>
              </a:p>
              <a:p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728" y="1945419"/>
                <a:ext cx="10813472" cy="4351338"/>
              </a:xfrm>
              <a:blipFill rotWithShape="0">
                <a:blip r:embed="rId2"/>
                <a:stretch>
                  <a:fillRect l="-9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96" y="1127077"/>
            <a:ext cx="9724736" cy="1153178"/>
          </a:xfrm>
          <a:prstGeom prst="rect">
            <a:avLst/>
          </a:prstGeom>
        </p:spPr>
      </p:pic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838200" y="136349"/>
            <a:ext cx="10515600" cy="1325563"/>
          </a:xfrm>
        </p:spPr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4.2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Ito’s Integral for Simple Integrands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18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48431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(Continue)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4125"/>
                <a:ext cx="114681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3000" dirty="0" smtClean="0"/>
                  <a:t>If  g can be differentiated, then the equation holds.</a:t>
                </a:r>
              </a:p>
              <a:p>
                <a:endParaRPr lang="en-US" altLang="zh-TW" sz="3000" dirty="0"/>
              </a:p>
              <a:p>
                <a:endParaRPr lang="en-US" altLang="zh-TW" sz="3000" dirty="0" smtClean="0"/>
              </a:p>
              <a:p>
                <a:endParaRPr lang="en-US" altLang="zh-TW" sz="3000" dirty="0" smtClean="0"/>
              </a:p>
              <a:p>
                <a:r>
                  <a:rPr lang="en-US" altLang="zh-TW" sz="3000" dirty="0" smtClean="0"/>
                  <a:t>Unfortunately,</a:t>
                </a:r>
                <a:r>
                  <a:rPr lang="en-US" altLang="zh-TW" sz="3000" dirty="0"/>
                  <a:t> </a:t>
                </a:r>
                <a14:m>
                  <m:oMath xmlns:m="http://schemas.openxmlformats.org/officeDocument/2006/math">
                    <m:r>
                      <a:rPr lang="en-US" altLang="zh-TW" sz="3000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altLang="zh-TW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3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sz="3000" dirty="0" smtClean="0">
                    <a:solidFill>
                      <a:srgbClr val="FF0000"/>
                    </a:solidFill>
                  </a:rPr>
                  <a:t>can’t</a:t>
                </a:r>
                <a:r>
                  <a:rPr lang="en-US" altLang="zh-TW" sz="3000" dirty="0" smtClean="0"/>
                  <a:t> be</a:t>
                </a:r>
                <a:r>
                  <a:rPr lang="en-US" altLang="zh-TW" sz="3000" dirty="0"/>
                  <a:t> </a:t>
                </a:r>
                <a:r>
                  <a:rPr lang="en-US" altLang="zh-TW" sz="3000" dirty="0" smtClean="0"/>
                  <a:t>differentiated. (</a:t>
                </a:r>
                <a:r>
                  <a:rPr lang="zh-TW" altLang="en-US" sz="3000" dirty="0" smtClean="0"/>
                  <a:t>因為路徑中有很多尖點</a:t>
                </a:r>
                <a:r>
                  <a:rPr lang="en-US" altLang="zh-TW" sz="3000" dirty="0" smtClean="0"/>
                  <a:t>)</a:t>
                </a:r>
              </a:p>
              <a:p>
                <a:pPr marL="0" indent="0">
                  <a:buNone/>
                </a:pPr>
                <a:r>
                  <a:rPr lang="zh-TW" altLang="en-US" sz="3000" dirty="0"/>
                  <a:t> </a:t>
                </a:r>
                <a:r>
                  <a:rPr lang="zh-TW" altLang="en-US" sz="3000" dirty="0" smtClean="0"/>
                  <a:t>  </a:t>
                </a:r>
                <a:r>
                  <a:rPr lang="en-US" altLang="zh-TW" sz="3000" dirty="0" smtClean="0"/>
                  <a:t>Thus, we can only use the original integral.</a:t>
                </a:r>
                <a:endParaRPr lang="zh-TW" altLang="en-US" sz="3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4125"/>
                <a:ext cx="11468100" cy="4351338"/>
              </a:xfrm>
              <a:blipFill rotWithShape="0">
                <a:blip r:embed="rId2"/>
                <a:stretch>
                  <a:fillRect l="-1116" t="-28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28" y="4501854"/>
            <a:ext cx="11753272" cy="1393725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2491660" y="2034382"/>
            <a:ext cx="7208680" cy="1090612"/>
            <a:chOff x="2491660" y="2034382"/>
            <a:chExt cx="7208680" cy="1090612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91660" y="2034382"/>
              <a:ext cx="7208680" cy="1090612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74847" y="2293938"/>
              <a:ext cx="200025" cy="285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754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4.2.1 Construction of  the integral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66968"/>
                <a:ext cx="10515600" cy="4351338"/>
              </a:xfrm>
            </p:spPr>
            <p:txBody>
              <a:bodyPr/>
              <a:lstStyle/>
              <a:p>
                <a:r>
                  <a:rPr lang="en-US" altLang="zh-TW" dirty="0" smtClean="0"/>
                  <a:t>   Let                                      be the partition of [ 0 , T ] , i.e.,</a:t>
                </a:r>
              </a:p>
              <a:p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/>
              </a:p>
              <a:p>
                <a:r>
                  <a:rPr lang="en-US" altLang="zh-TW" dirty="0" smtClean="0"/>
                  <a:t>Suppose that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∆(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is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constant</a:t>
                </a:r>
                <a:r>
                  <a:rPr lang="en-US" altLang="zh-TW" dirty="0" smtClean="0"/>
                  <a:t> in t on each subinterval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dirty="0" smtClean="0"/>
                  <a:t>,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TW" dirty="0" smtClean="0"/>
                  <a:t>] 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Such a process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∆(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is a simple process.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66968"/>
                <a:ext cx="10515600" cy="4351338"/>
              </a:xfrm>
              <a:blipFill rotWithShape="0"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群組 11"/>
          <p:cNvGrpSpPr/>
          <p:nvPr/>
        </p:nvGrpSpPr>
        <p:grpSpPr>
          <a:xfrm>
            <a:off x="1653505" y="1665894"/>
            <a:ext cx="3109229" cy="701101"/>
            <a:chOff x="1280310" y="1340137"/>
            <a:chExt cx="3109229" cy="701101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0310" y="1340137"/>
              <a:ext cx="3109229" cy="701101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0187" y="1506483"/>
              <a:ext cx="200025" cy="285750"/>
            </a:xfrm>
            <a:prstGeom prst="rect">
              <a:avLst/>
            </a:prstGeom>
          </p:spPr>
        </p:pic>
      </p:grpSp>
      <p:grpSp>
        <p:nvGrpSpPr>
          <p:cNvPr id="8" name="群組 7"/>
          <p:cNvGrpSpPr/>
          <p:nvPr/>
        </p:nvGrpSpPr>
        <p:grpSpPr>
          <a:xfrm>
            <a:off x="2851718" y="2133026"/>
            <a:ext cx="4456562" cy="701101"/>
            <a:chOff x="2851718" y="2133026"/>
            <a:chExt cx="4456562" cy="701101"/>
          </a:xfrm>
        </p:grpSpPr>
        <p:grpSp>
          <p:nvGrpSpPr>
            <p:cNvPr id="11" name="群組 10"/>
            <p:cNvGrpSpPr/>
            <p:nvPr/>
          </p:nvGrpSpPr>
          <p:grpSpPr>
            <a:xfrm>
              <a:off x="2851718" y="2133026"/>
              <a:ext cx="4456562" cy="701101"/>
              <a:chOff x="5405539" y="3577687"/>
              <a:chExt cx="4456562" cy="701101"/>
            </a:xfrm>
          </p:grpSpPr>
          <p:pic>
            <p:nvPicPr>
              <p:cNvPr id="5" name="圖片 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05539" y="3577687"/>
                <a:ext cx="4456562" cy="701101"/>
              </a:xfrm>
              <a:prstGeom prst="rect">
                <a:avLst/>
              </a:prstGeom>
            </p:spPr>
          </p:pic>
          <p:pic>
            <p:nvPicPr>
              <p:cNvPr id="10" name="圖片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61916" y="3779445"/>
                <a:ext cx="200025" cy="28575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>
                  <a:off x="3594201" y="2212442"/>
                  <a:ext cx="391225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4201" y="2212442"/>
                  <a:ext cx="391225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3845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649" y="523081"/>
            <a:ext cx="7734300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5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2300" y="560387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 smtClean="0"/>
                  <a:t>Think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altLang="zh-TW" sz="2400" dirty="0" smtClean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 be the </a:t>
                </a:r>
                <a:r>
                  <a:rPr lang="en-US" altLang="zh-TW" sz="2400" dirty="0" smtClean="0">
                    <a:solidFill>
                      <a:srgbClr val="FF0000"/>
                    </a:solidFill>
                  </a:rPr>
                  <a:t>trading dates </a:t>
                </a:r>
                <a:r>
                  <a:rPr lang="en-US" altLang="zh-TW" sz="2400" dirty="0" smtClean="0"/>
                  <a:t>in the assets ,</a:t>
                </a:r>
              </a:p>
              <a:p>
                <a:endParaRPr lang="en-US" altLang="zh-TW" sz="2400" dirty="0" smtClean="0"/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and 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∆(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,</a:t>
                </a:r>
                <a:r>
                  <a:rPr lang="en-US" altLang="zh-TW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∆(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, … ,</a:t>
                </a:r>
                <a:r>
                  <a:rPr lang="en-US" altLang="zh-TW" sz="24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∆(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400" dirty="0" smtClean="0"/>
                  <a:t> be the </a:t>
                </a:r>
                <a:r>
                  <a:rPr lang="en-US" altLang="zh-TW" sz="2400" dirty="0" smtClean="0">
                    <a:solidFill>
                      <a:srgbClr val="FF0000"/>
                    </a:solidFill>
                  </a:rPr>
                  <a:t>position</a:t>
                </a:r>
                <a:r>
                  <a:rPr lang="en-US" altLang="zh-TW" sz="2400" dirty="0" smtClean="0"/>
                  <a:t> taken in each trading   </a:t>
                </a:r>
              </a:p>
              <a:p>
                <a:pPr marL="0" indent="0">
                  <a:buNone/>
                </a:pPr>
                <a:r>
                  <a:rPr lang="en-US" altLang="zh-TW" sz="2400" dirty="0" smtClean="0"/>
                  <a:t>       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date and </a:t>
                </a:r>
                <a:r>
                  <a:rPr lang="en-US" altLang="zh-TW" sz="2400" dirty="0" smtClean="0">
                    <a:solidFill>
                      <a:srgbClr val="FF0000"/>
                    </a:solidFill>
                  </a:rPr>
                  <a:t>held to </a:t>
                </a:r>
                <a:r>
                  <a:rPr lang="en-US" altLang="zh-TW" sz="2400" dirty="0" smtClean="0"/>
                  <a:t>the next </a:t>
                </a:r>
                <a:r>
                  <a:rPr lang="en-US" altLang="zh-TW" sz="2400" dirty="0"/>
                  <a:t>trading </a:t>
                </a:r>
                <a:r>
                  <a:rPr lang="en-US" altLang="zh-TW" sz="2400" dirty="0" smtClean="0"/>
                  <a:t>date</a:t>
                </a:r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(</a:t>
                </a:r>
                <a:r>
                  <a:rPr lang="zh-TW" altLang="en-US" sz="2400" dirty="0" smtClean="0"/>
                  <a:t>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TW" altLang="en-US" sz="2400" dirty="0" smtClean="0"/>
                  <a:t>時持有單位</a:t>
                </a:r>
                <a:r>
                  <a:rPr lang="zh-TW" altLang="en-US" sz="2400" dirty="0"/>
                  <a:t>改</a:t>
                </a:r>
                <a:r>
                  <a:rPr lang="zh-TW" altLang="en-US" sz="2400" dirty="0" smtClean="0"/>
                  <a:t>為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∆(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).</a:t>
                </a:r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r>
                  <a:rPr lang="en-US" altLang="zh-TW" sz="2400" dirty="0" smtClean="0"/>
                  <a:t>The gain from each time t is given by 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2300" y="560387"/>
                <a:ext cx="10515600" cy="4351338"/>
              </a:xfrm>
              <a:blipFill rotWithShape="0">
                <a:blip r:embed="rId2"/>
                <a:stretch>
                  <a:fillRect l="-754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" y="4013201"/>
            <a:ext cx="1060466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4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412</Words>
  <Application>Microsoft Office PowerPoint</Application>
  <PresentationFormat>寬螢幕</PresentationFormat>
  <Paragraphs>112</Paragraphs>
  <Slides>35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6" baseType="lpstr">
      <vt:lpstr>新細明體</vt:lpstr>
      <vt:lpstr>Arial</vt:lpstr>
      <vt:lpstr>Calibri</vt:lpstr>
      <vt:lpstr>Calibri Light</vt:lpstr>
      <vt:lpstr>Cambria Math</vt:lpstr>
      <vt:lpstr>Forte</vt:lpstr>
      <vt:lpstr>Gadugi</vt:lpstr>
      <vt:lpstr>Mistral</vt:lpstr>
      <vt:lpstr>Times New Roman</vt:lpstr>
      <vt:lpstr>Office 佈景主題</vt:lpstr>
      <vt:lpstr>Equation</vt:lpstr>
      <vt:lpstr>4.Stochastic Calculus</vt:lpstr>
      <vt:lpstr>3.3.3 Filtration for Brownian Motion </vt:lpstr>
      <vt:lpstr>PowerPoint 簡報</vt:lpstr>
      <vt:lpstr>3.3.4 Martingale Property for Brownian Motion</vt:lpstr>
      <vt:lpstr>4.2 Ito’s Integral for Simple Integrands</vt:lpstr>
      <vt:lpstr>(Continue)</vt:lpstr>
      <vt:lpstr>4.2.1 Construction of  the integral</vt:lpstr>
      <vt:lpstr>PowerPoint 簡報</vt:lpstr>
      <vt:lpstr>PowerPoint 簡報</vt:lpstr>
      <vt:lpstr>PowerPoint 簡報</vt:lpstr>
      <vt:lpstr>4.2.2 Properties of integral</vt:lpstr>
      <vt:lpstr>Martingale       Show E(I(t)│F(s) )=I(s)</vt:lpstr>
      <vt:lpstr>(3)和(4)會用到的工具</vt:lpstr>
      <vt:lpstr>得出(3)和(4)的條件期望值皆=0</vt:lpstr>
      <vt:lpstr>4.2.2 Ito’s isoemtry</vt:lpstr>
      <vt:lpstr>PowerPoint 簡報</vt:lpstr>
      <vt:lpstr>PowerPoint 簡報</vt:lpstr>
      <vt:lpstr>PowerPoint 簡報</vt:lpstr>
      <vt:lpstr>4.2.3 The Quadratic variation of Ito integral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4.Stochastic Calculus</dc:title>
  <dc:creator>巫柏宏</dc:creator>
  <cp:lastModifiedBy>巫柏宏</cp:lastModifiedBy>
  <cp:revision>65</cp:revision>
  <dcterms:created xsi:type="dcterms:W3CDTF">2019-05-06T06:09:07Z</dcterms:created>
  <dcterms:modified xsi:type="dcterms:W3CDTF">2019-05-14T07:07:52Z</dcterms:modified>
</cp:coreProperties>
</file>