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7" r:id="rId2"/>
    <p:sldId id="256" r:id="rId3"/>
    <p:sldId id="270" r:id="rId4"/>
    <p:sldId id="258" r:id="rId5"/>
    <p:sldId id="259" r:id="rId6"/>
    <p:sldId id="271" r:id="rId7"/>
    <p:sldId id="290" r:id="rId8"/>
    <p:sldId id="289" r:id="rId9"/>
    <p:sldId id="275" r:id="rId10"/>
    <p:sldId id="272" r:id="rId11"/>
    <p:sldId id="276" r:id="rId12"/>
    <p:sldId id="299" r:id="rId13"/>
    <p:sldId id="300" r:id="rId14"/>
    <p:sldId id="301" r:id="rId15"/>
    <p:sldId id="282" r:id="rId16"/>
    <p:sldId id="283" r:id="rId17"/>
    <p:sldId id="285" r:id="rId18"/>
    <p:sldId id="284" r:id="rId19"/>
    <p:sldId id="286" r:id="rId20"/>
    <p:sldId id="260" r:id="rId21"/>
    <p:sldId id="287" r:id="rId22"/>
    <p:sldId id="261" r:id="rId23"/>
    <p:sldId id="277" r:id="rId24"/>
    <p:sldId id="278" r:id="rId25"/>
    <p:sldId id="279" r:id="rId26"/>
    <p:sldId id="280" r:id="rId27"/>
    <p:sldId id="281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 snapToGrid="0">
      <p:cViewPr varScale="1">
        <p:scale>
          <a:sx n="68" d="100"/>
          <a:sy n="68" d="100"/>
        </p:scale>
        <p:origin x="5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E2D0E7-D558-4437-B87C-2ADC9F997990}" type="datetimeFigureOut">
              <a:rPr lang="zh-TW" altLang="en-US" smtClean="0"/>
              <a:t>2019/8/6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B46C13-BFA9-49BC-B4E0-C1F93EBA2E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0106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6900869-FEFA-475A-A7E3-9CB7CACC6D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BF30A21-35A7-45CF-AB11-FAE9360FF3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6FF3B88-221C-42C7-B761-00C0BB056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1255D-74E2-45BF-90E2-99BB024B0091}" type="datetime1">
              <a:rPr lang="zh-TW" altLang="en-US" smtClean="0"/>
              <a:t>2019/8/6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810FD60-D365-4BE2-A35F-B295FB82E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D3E5644-712A-4D68-A3CA-9CB3D523F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6DE99-BF3D-4F98-92C0-4BB3073AC0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4404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7E176B3-D152-43F5-9403-6E942DE5D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F8C4A798-9072-4493-9EBD-54AD777A71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E4547F0-6341-411D-A3C3-24473EFC0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2DFF-9496-422A-8692-1C63E6E6E272}" type="datetime1">
              <a:rPr lang="zh-TW" altLang="en-US" smtClean="0"/>
              <a:t>2019/8/6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72A0E19-309E-4D7E-B55D-B98CB4918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975761C-199C-4E61-A769-7D854D0C3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6DE99-BF3D-4F98-92C0-4BB3073AC0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2615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508ABDC0-2AE7-4E07-BEEE-730B66817C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6838F528-AE2B-4188-A2CA-3EA7073E33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5787E82-62FB-441B-84E2-E8C82D1EE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9A078-02FA-4EBD-BC39-46D67C97F8CA}" type="datetime1">
              <a:rPr lang="zh-TW" altLang="en-US" smtClean="0"/>
              <a:t>2019/8/6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F4194F8-EF8C-4B02-9484-4C5ED9806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9086239-354B-481C-B4CE-9E3635FE1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6DE99-BF3D-4F98-92C0-4BB3073AC0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542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B283033-5F7F-4B3F-A875-195A699AF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D879605-E108-4BBE-AF45-06D500325E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BB455BF-EC76-4321-8DAA-D2C3D8A3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B33FF-8014-40DB-893C-3CCA10DEDE99}" type="datetime1">
              <a:rPr lang="zh-TW" altLang="en-US" smtClean="0"/>
              <a:t>2019/8/6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9DF9E4C-789E-4FBC-98C5-935426255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9CB82AE-69AB-4620-85D9-C133818FF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6DE99-BF3D-4F98-92C0-4BB3073AC0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1860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72249F5-C6B7-4479-89EF-59E844D6C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ABC19B2-B68C-452C-93D4-DDBB4D7BC8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31B93B6-0A3A-4CAE-BED2-43C0F8729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D6C8-C46E-48ED-B5A5-22166137A4E6}" type="datetime1">
              <a:rPr lang="zh-TW" altLang="en-US" smtClean="0"/>
              <a:t>2019/8/6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C7A945F-204C-4D83-9A70-858DCB1E4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0BE8690-ADCA-4126-A183-94C130D3C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6DE99-BF3D-4F98-92C0-4BB3073AC0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4393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E06DFB2-37BA-49BF-B91B-811FB496B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F2A217B-B2EA-481C-80AB-9990E77CAD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49536B5-2210-4A2B-ADA7-16CF92AFF5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B8A5D15-B96A-46B8-8C3C-AB1FEB9E6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1C38-61D8-4BA7-BAD3-99BB65B65512}" type="datetime1">
              <a:rPr lang="zh-TW" altLang="en-US" smtClean="0"/>
              <a:t>2019/8/6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8D83EE9-EEF8-4CBE-ACDB-813EEC9CA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45508CE-D319-4C18-82CD-044C474AA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6DE99-BF3D-4F98-92C0-4BB3073AC0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5324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C5E72E1-3E15-4724-B859-F0067CEA4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7472528-8742-46CF-975C-5D622E792A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F6056B1-B288-4175-A82A-5AA11446ED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001B5030-AD40-4786-B541-60648EC344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1AFDF8E2-844A-4817-899A-E66D8D554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A3AADDA3-5BBF-40F8-A29D-747B36981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C440F-A1D4-4B1C-B6E3-CA080F2E0D11}" type="datetime1">
              <a:rPr lang="zh-TW" altLang="en-US" smtClean="0"/>
              <a:t>2019/8/6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E4833E37-2DAD-4F94-8E08-1D80A8DD1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6C796EA4-06D3-4462-81BE-458BD5C5E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6DE99-BF3D-4F98-92C0-4BB3073AC0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672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157637C-9E85-478C-AA87-4526AAA24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DD3A0CE4-871A-420A-89BA-7714E7B86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7865-FEFD-44AA-B8BF-A7A6FE4ED130}" type="datetime1">
              <a:rPr lang="zh-TW" altLang="en-US" smtClean="0"/>
              <a:t>2019/8/6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612D2D9-8A46-4DD8-A12D-CF8739B97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B6F0DEA-7BA0-43B0-8910-B52C5AE4B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6DE99-BF3D-4F98-92C0-4BB3073AC0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0225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6EB3B637-DF72-4D2E-8B10-E4041313F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198A5-3F1B-4C49-8ED9-7F723AB048C9}" type="datetime1">
              <a:rPr lang="zh-TW" altLang="en-US" smtClean="0"/>
              <a:t>2019/8/6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AC333425-38B0-4C04-840D-3BEDAF914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1EBABF0-BF36-4EA8-9A6E-0CA6901CF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6DE99-BF3D-4F98-92C0-4BB3073AC0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0785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6DA672-8051-4D2B-9CEB-C190F9EB4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5CFB2BD-BA98-4F37-B70D-FA82A85B7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435C4C14-7EB5-41BD-8F44-EF88DC693A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7955113-DFC7-4346-BC13-EB4260A11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5AA74-56D0-4B50-B6F3-79C1DE9C8A5B}" type="datetime1">
              <a:rPr lang="zh-TW" altLang="en-US" smtClean="0"/>
              <a:t>2019/8/6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7C9CEF9-A030-4FCA-8779-1FF15FF00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CBDC9A1-CFFA-4845-B251-08A6F1E38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6DE99-BF3D-4F98-92C0-4BB3073AC0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2009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BB47745-B41C-4B97-AB08-5006B4514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4BB2C0D3-4B08-43DD-9690-4B5942A216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0EFA7FD-FFFB-46A8-A88E-7207A38BD8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3B5AF12-89D7-4B9E-9009-5B942B25E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4AF1C-056F-4888-A76E-E07DD83642DC}" type="datetime1">
              <a:rPr lang="zh-TW" altLang="en-US" smtClean="0"/>
              <a:t>2019/8/6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3AF5347-C1FB-4B76-B537-138732859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CDE1952-961C-4E35-B9F8-7C2D2B398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6DE99-BF3D-4F98-92C0-4BB3073AC0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1207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FD9C97BA-8025-4E6B-B1A9-49C8BF5D5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64760C8-71F2-4F30-A648-F45DA5602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5722718-B344-4F99-8A60-D5EF499121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7B963-8269-4657-BF0D-1CB8D89D8C47}" type="datetime1">
              <a:rPr lang="zh-TW" altLang="en-US" smtClean="0"/>
              <a:t>2019/8/6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B4EAC3D-8BDC-4136-9F4A-19586DD122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0C6E514-55CB-42AD-A8EC-48D15894DD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6DE99-BF3D-4F98-92C0-4BB3073AC0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1562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7.png"/><Relationship Id="rId7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0.png"/><Relationship Id="rId5" Type="http://schemas.openxmlformats.org/officeDocument/2006/relationships/image" Target="../media/image360.png"/><Relationship Id="rId10" Type="http://schemas.openxmlformats.org/officeDocument/2006/relationships/image" Target="../media/image41.png"/><Relationship Id="rId4" Type="http://schemas.openxmlformats.org/officeDocument/2006/relationships/image" Target="../media/image34.png"/><Relationship Id="rId9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9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490.png"/><Relationship Id="rId7" Type="http://schemas.openxmlformats.org/officeDocument/2006/relationships/image" Target="../media/image4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500.png"/><Relationship Id="rId9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png"/><Relationship Id="rId4" Type="http://schemas.openxmlformats.org/officeDocument/2006/relationships/image" Target="../media/image3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6.png"/><Relationship Id="rId18" Type="http://schemas.openxmlformats.org/officeDocument/2006/relationships/image" Target="../media/image22.png"/><Relationship Id="rId12" Type="http://schemas.openxmlformats.org/officeDocument/2006/relationships/image" Target="../media/image15.png"/><Relationship Id="rId17" Type="http://schemas.openxmlformats.org/officeDocument/2006/relationships/image" Target="../media/image21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4.png"/><Relationship Id="rId15" Type="http://schemas.openxmlformats.org/officeDocument/2006/relationships/image" Target="../media/image19.png"/><Relationship Id="rId10" Type="http://schemas.openxmlformats.org/officeDocument/2006/relationships/image" Target="../media/image13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6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11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2408238"/>
            <a:ext cx="9144000" cy="2387600"/>
          </a:xfrm>
        </p:spPr>
        <p:txBody>
          <a:bodyPr/>
          <a:lstStyle/>
          <a:p>
            <a:r>
              <a:rPr lang="en-US" altLang="zh-TW" dirty="0"/>
              <a:t>4.6 Multivariable Stochastic Calculus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C329C91-FE56-44E6-A823-AC2E4CE72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6DE99-BF3D-4F98-92C0-4BB3073AC011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2920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90C6C85-865E-4BC2-8CAE-F5617C625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6DE99-BF3D-4F98-92C0-4BB3073AC011}" type="slidenum">
              <a:rPr lang="zh-TW" altLang="en-US" smtClean="0"/>
              <a:t>10</a:t>
            </a:fld>
            <a:endParaRPr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129AA81E-F195-43AE-AC23-7B9A63B86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3474"/>
            <a:ext cx="12192000" cy="2013443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4851BAC2-AE30-449D-B6D1-A2C65A8C3A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724" y="4392468"/>
            <a:ext cx="5742930" cy="371888"/>
          </a:xfrm>
          <a:prstGeom prst="rect">
            <a:avLst/>
          </a:prstGeom>
        </p:spPr>
      </p:pic>
      <p:grpSp>
        <p:nvGrpSpPr>
          <p:cNvPr id="34" name="群組 33">
            <a:extLst>
              <a:ext uri="{FF2B5EF4-FFF2-40B4-BE49-F238E27FC236}">
                <a16:creationId xmlns:a16="http://schemas.microsoft.com/office/drawing/2014/main" id="{4D9790D9-003A-4D59-B5E1-7B574F235C24}"/>
              </a:ext>
            </a:extLst>
          </p:cNvPr>
          <p:cNvGrpSpPr/>
          <p:nvPr/>
        </p:nvGrpSpPr>
        <p:grpSpPr>
          <a:xfrm>
            <a:off x="700724" y="2118165"/>
            <a:ext cx="10068846" cy="919097"/>
            <a:chOff x="700724" y="2118165"/>
            <a:chExt cx="10068846" cy="919097"/>
          </a:xfrm>
        </p:grpSpPr>
        <p:cxnSp>
          <p:nvCxnSpPr>
            <p:cNvPr id="12" name="直線接點 11">
              <a:extLst>
                <a:ext uri="{FF2B5EF4-FFF2-40B4-BE49-F238E27FC236}">
                  <a16:creationId xmlns:a16="http://schemas.microsoft.com/office/drawing/2014/main" id="{3B6CCFD2-4FAE-4A92-8B32-848F7BAB8DD6}"/>
                </a:ext>
              </a:extLst>
            </p:cNvPr>
            <p:cNvCxnSpPr>
              <a:cxnSpLocks/>
            </p:cNvCxnSpPr>
            <p:nvPr/>
          </p:nvCxnSpPr>
          <p:spPr>
            <a:xfrm>
              <a:off x="3480619" y="3025150"/>
              <a:ext cx="924233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接點 13">
              <a:extLst>
                <a:ext uri="{FF2B5EF4-FFF2-40B4-BE49-F238E27FC236}">
                  <a16:creationId xmlns:a16="http://schemas.microsoft.com/office/drawing/2014/main" id="{488C5512-731C-4FAF-B7B8-3D1E6D5672A0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3037262"/>
              <a:ext cx="924233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群組 23">
              <a:extLst>
                <a:ext uri="{FF2B5EF4-FFF2-40B4-BE49-F238E27FC236}">
                  <a16:creationId xmlns:a16="http://schemas.microsoft.com/office/drawing/2014/main" id="{6FFAF304-4EB7-41AB-8F0C-D8BB37CB2EC2}"/>
                </a:ext>
              </a:extLst>
            </p:cNvPr>
            <p:cNvGrpSpPr/>
            <p:nvPr/>
          </p:nvGrpSpPr>
          <p:grpSpPr>
            <a:xfrm>
              <a:off x="700724" y="2444130"/>
              <a:ext cx="10068846" cy="523220"/>
              <a:chOff x="1061577" y="5278818"/>
              <a:chExt cx="10068846" cy="523220"/>
            </a:xfrm>
          </p:grpSpPr>
          <p:pic>
            <p:nvPicPr>
              <p:cNvPr id="25" name="圖片 24">
                <a:extLst>
                  <a:ext uri="{FF2B5EF4-FFF2-40B4-BE49-F238E27FC236}">
                    <a16:creationId xmlns:a16="http://schemas.microsoft.com/office/drawing/2014/main" id="{FD2676D2-C6E0-400F-966A-20BFA10AC1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61577" y="5401685"/>
                <a:ext cx="7547502" cy="347502"/>
              </a:xfrm>
              <a:prstGeom prst="rect">
                <a:avLst/>
              </a:prstGeom>
            </p:spPr>
          </p:pic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19B5ACAD-431C-4433-8E02-3948E2C3FA85}"/>
                  </a:ext>
                </a:extLst>
              </p:cNvPr>
              <p:cNvSpPr txBox="1"/>
              <p:nvPr/>
            </p:nvSpPr>
            <p:spPr>
              <a:xfrm>
                <a:off x="9065342" y="5278818"/>
                <a:ext cx="20650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(4.6.1)</a:t>
                </a:r>
                <a:endParaRPr lang="zh-TW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文字方塊 26">
                  <a:extLst>
                    <a:ext uri="{FF2B5EF4-FFF2-40B4-BE49-F238E27FC236}">
                      <a16:creationId xmlns:a16="http://schemas.microsoft.com/office/drawing/2014/main" id="{531F4D98-0444-4DAB-8312-E482236F4435}"/>
                    </a:ext>
                  </a:extLst>
                </p:cNvPr>
                <p:cNvSpPr txBox="1"/>
                <p:nvPr/>
              </p:nvSpPr>
              <p:spPr>
                <a:xfrm>
                  <a:off x="3652683" y="2118165"/>
                  <a:ext cx="58010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800" i="1">
                                <a:latin typeface="Cambria Math" panose="02040503050406030204" pitchFamily="18" charset="0"/>
                              </a:rPr>
                              <m:t>∆</m:t>
                            </m:r>
                          </m:e>
                          <m:sub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27" name="文字方塊 26">
                  <a:extLst>
                    <a:ext uri="{FF2B5EF4-FFF2-40B4-BE49-F238E27FC236}">
                      <a16:creationId xmlns:a16="http://schemas.microsoft.com/office/drawing/2014/main" id="{531F4D98-0444-4DAB-8312-E482236F44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2683" y="2118165"/>
                  <a:ext cx="580104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文字方塊 27">
                  <a:extLst>
                    <a:ext uri="{FF2B5EF4-FFF2-40B4-BE49-F238E27FC236}">
                      <a16:creationId xmlns:a16="http://schemas.microsoft.com/office/drawing/2014/main" id="{21CA2B4F-4146-4EC8-A877-64EC508BC568}"/>
                    </a:ext>
                  </a:extLst>
                </p:cNvPr>
                <p:cNvSpPr txBox="1"/>
                <p:nvPr/>
              </p:nvSpPr>
              <p:spPr>
                <a:xfrm>
                  <a:off x="6268064" y="2118165"/>
                  <a:ext cx="58010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800" i="1">
                                <a:latin typeface="Cambria Math" panose="02040503050406030204" pitchFamily="18" charset="0"/>
                              </a:rPr>
                              <m:t>∆</m:t>
                            </m:r>
                          </m:e>
                          <m:sub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28" name="文字方塊 27">
                  <a:extLst>
                    <a:ext uri="{FF2B5EF4-FFF2-40B4-BE49-F238E27FC236}">
                      <a16:creationId xmlns:a16="http://schemas.microsoft.com/office/drawing/2014/main" id="{21CA2B4F-4146-4EC8-A877-64EC508BC5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8064" y="2118165"/>
                  <a:ext cx="580104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群組 34">
            <a:extLst>
              <a:ext uri="{FF2B5EF4-FFF2-40B4-BE49-F238E27FC236}">
                <a16:creationId xmlns:a16="http://schemas.microsoft.com/office/drawing/2014/main" id="{84DB60E6-63BA-4923-9A29-A9EB2422E8A5}"/>
              </a:ext>
            </a:extLst>
          </p:cNvPr>
          <p:cNvGrpSpPr/>
          <p:nvPr/>
        </p:nvGrpSpPr>
        <p:grpSpPr>
          <a:xfrm>
            <a:off x="700724" y="2974579"/>
            <a:ext cx="5559789" cy="1163414"/>
            <a:chOff x="700724" y="2974579"/>
            <a:chExt cx="5559789" cy="1163414"/>
          </a:xfrm>
        </p:grpSpPr>
        <p:pic>
          <p:nvPicPr>
            <p:cNvPr id="22" name="圖片 21">
              <a:extLst>
                <a:ext uri="{FF2B5EF4-FFF2-40B4-BE49-F238E27FC236}">
                  <a16:creationId xmlns:a16="http://schemas.microsoft.com/office/drawing/2014/main" id="{950988DE-E3E2-4F28-888E-6E0D1B660D0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00724" y="3206610"/>
              <a:ext cx="5559789" cy="931383"/>
            </a:xfrm>
            <a:prstGeom prst="rect">
              <a:avLst/>
            </a:prstGeom>
          </p:spPr>
        </p:pic>
        <p:cxnSp>
          <p:nvCxnSpPr>
            <p:cNvPr id="30" name="直線接點 29">
              <a:extLst>
                <a:ext uri="{FF2B5EF4-FFF2-40B4-BE49-F238E27FC236}">
                  <a16:creationId xmlns:a16="http://schemas.microsoft.com/office/drawing/2014/main" id="{C505E492-7F29-4869-8FFB-A88B8D7E2C6B}"/>
                </a:ext>
              </a:extLst>
            </p:cNvPr>
            <p:cNvCxnSpPr>
              <a:cxnSpLocks/>
            </p:cNvCxnSpPr>
            <p:nvPr/>
          </p:nvCxnSpPr>
          <p:spPr>
            <a:xfrm>
              <a:off x="2949677" y="3987255"/>
              <a:ext cx="924233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文字方塊 30">
                  <a:extLst>
                    <a:ext uri="{FF2B5EF4-FFF2-40B4-BE49-F238E27FC236}">
                      <a16:creationId xmlns:a16="http://schemas.microsoft.com/office/drawing/2014/main" id="{67C3BF7F-FF7C-4D3D-82A4-D78EC677DE84}"/>
                    </a:ext>
                  </a:extLst>
                </p:cNvPr>
                <p:cNvSpPr txBox="1"/>
                <p:nvPr/>
              </p:nvSpPr>
              <p:spPr>
                <a:xfrm>
                  <a:off x="3121741" y="2974579"/>
                  <a:ext cx="580104" cy="5518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800" i="1">
                                    <a:latin typeface="Cambria Math" panose="02040503050406030204" pitchFamily="18" charset="0"/>
                                  </a:rPr>
                                  <m:t>∆</m:t>
                                </m:r>
                              </m:e>
                              <m:sub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31" name="文字方塊 30">
                  <a:extLst>
                    <a:ext uri="{FF2B5EF4-FFF2-40B4-BE49-F238E27FC236}">
                      <a16:creationId xmlns:a16="http://schemas.microsoft.com/office/drawing/2014/main" id="{67C3BF7F-FF7C-4D3D-82A4-D78EC677DE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1741" y="2974579"/>
                  <a:ext cx="580104" cy="551882"/>
                </a:xfrm>
                <a:prstGeom prst="rect">
                  <a:avLst/>
                </a:prstGeom>
                <a:blipFill>
                  <a:blip r:embed="rId8"/>
                  <a:stretch>
                    <a:fillRect r="-105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文字方塊 31">
                  <a:extLst>
                    <a:ext uri="{FF2B5EF4-FFF2-40B4-BE49-F238E27FC236}">
                      <a16:creationId xmlns:a16="http://schemas.microsoft.com/office/drawing/2014/main" id="{50A9A72E-BF6E-4686-9B91-B00089A4BFA7}"/>
                    </a:ext>
                  </a:extLst>
                </p:cNvPr>
                <p:cNvSpPr txBox="1"/>
                <p:nvPr/>
              </p:nvSpPr>
              <p:spPr>
                <a:xfrm>
                  <a:off x="4714568" y="2983880"/>
                  <a:ext cx="580104" cy="5518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800" i="1">
                                    <a:latin typeface="Cambria Math" panose="02040503050406030204" pitchFamily="18" charset="0"/>
                                  </a:rPr>
                                  <m:t>∆</m:t>
                                </m:r>
                              </m:e>
                              <m:sub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32" name="文字方塊 31">
                  <a:extLst>
                    <a:ext uri="{FF2B5EF4-FFF2-40B4-BE49-F238E27FC236}">
                      <a16:creationId xmlns:a16="http://schemas.microsoft.com/office/drawing/2014/main" id="{50A9A72E-BF6E-4686-9B91-B00089A4BF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4568" y="2983880"/>
                  <a:ext cx="580104" cy="551882"/>
                </a:xfrm>
                <a:prstGeom prst="rect">
                  <a:avLst/>
                </a:prstGeom>
                <a:blipFill>
                  <a:blip r:embed="rId9"/>
                  <a:stretch>
                    <a:fillRect r="-208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" name="直線接點 32">
              <a:extLst>
                <a:ext uri="{FF2B5EF4-FFF2-40B4-BE49-F238E27FC236}">
                  <a16:creationId xmlns:a16="http://schemas.microsoft.com/office/drawing/2014/main" id="{3BA0FAD9-30BC-4A6E-9377-794E56681C40}"/>
                </a:ext>
              </a:extLst>
            </p:cNvPr>
            <p:cNvCxnSpPr>
              <a:cxnSpLocks/>
            </p:cNvCxnSpPr>
            <p:nvPr/>
          </p:nvCxnSpPr>
          <p:spPr>
            <a:xfrm>
              <a:off x="4601496" y="3957758"/>
              <a:ext cx="924233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7AD00B1E-9158-48A3-AD0E-AB03D36779E9}"/>
              </a:ext>
            </a:extLst>
          </p:cNvPr>
          <p:cNvSpPr txBox="1"/>
          <p:nvPr/>
        </p:nvSpPr>
        <p:spPr>
          <a:xfrm>
            <a:off x="6941575" y="4316802"/>
            <a:ext cx="2065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(4.6.3)</a:t>
            </a:r>
            <a:endParaRPr lang="zh-TW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FA1B2CEE-70F9-430F-83BC-F2488CC4AB64}"/>
              </a:ext>
            </a:extLst>
          </p:cNvPr>
          <p:cNvSpPr txBox="1"/>
          <p:nvPr/>
        </p:nvSpPr>
        <p:spPr>
          <a:xfrm>
            <a:off x="552443" y="5052707"/>
            <a:ext cx="75475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/>
              <a:t>也可用</a:t>
            </a:r>
            <a:endParaRPr lang="en-US" altLang="zh-TW" sz="2800" dirty="0"/>
          </a:p>
          <a:p>
            <a:r>
              <a:rPr lang="zh-TW" altLang="en-US" sz="2800" dirty="0"/>
              <a:t>從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(4.6.1) </a:t>
            </a:r>
            <a:r>
              <a:rPr lang="zh-TW" altLang="en-US" sz="2800" dirty="0"/>
              <a:t>推導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(4.6.3)</a:t>
            </a:r>
            <a:r>
              <a:rPr lang="zh-TW" altLang="en-US" sz="2800" dirty="0"/>
              <a:t> </a:t>
            </a:r>
          </a:p>
        </p:txBody>
      </p:sp>
      <p:pic>
        <p:nvPicPr>
          <p:cNvPr id="38" name="圖片 37">
            <a:extLst>
              <a:ext uri="{FF2B5EF4-FFF2-40B4-BE49-F238E27FC236}">
                <a16:creationId xmlns:a16="http://schemas.microsoft.com/office/drawing/2014/main" id="{94AA9ABD-3F1F-4EF5-A728-BE36433725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75360" y="5163359"/>
            <a:ext cx="10132430" cy="396274"/>
          </a:xfrm>
          <a:prstGeom prst="rect">
            <a:avLst/>
          </a:prstGeom>
        </p:spPr>
      </p:pic>
      <p:sp>
        <p:nvSpPr>
          <p:cNvPr id="2" name="箭號: 弧形右彎 1">
            <a:extLst>
              <a:ext uri="{FF2B5EF4-FFF2-40B4-BE49-F238E27FC236}">
                <a16:creationId xmlns:a16="http://schemas.microsoft.com/office/drawing/2014/main" id="{FC7C1B9C-D3E4-493F-B5F4-59E7254D0B1B}"/>
              </a:ext>
            </a:extLst>
          </p:cNvPr>
          <p:cNvSpPr/>
          <p:nvPr/>
        </p:nvSpPr>
        <p:spPr>
          <a:xfrm>
            <a:off x="84596" y="2719602"/>
            <a:ext cx="580104" cy="108882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686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84B572B7-82B0-43F3-B647-9B495DBDA5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75501" y="1885171"/>
                <a:ext cx="10515600" cy="466645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zh-TW" altLang="en-US" dirty="0"/>
                  <a:t>將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(4.6.5) </a:t>
                </a:r>
                <a:r>
                  <a:rPr lang="zh-TW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換句話說，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every T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≥0</m:t>
                    </m:r>
                  </m:oMath>
                </a14:m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</a:t>
                </a:r>
              </a:p>
              <a:p>
                <a:pPr marL="0" indent="0">
                  <a:buNone/>
                </a:pPr>
                <a:endParaRPr lang="en-US" altLang="zh-TW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altLang="zh-TW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4.6.6</a:t>
                </a:r>
                <a:r>
                  <a:rPr lang="zh-TW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等式的左邊可以寫成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4.6.7 </a:t>
                </a:r>
                <a:r>
                  <a:rPr lang="zh-TW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經過計算後和等式右邊相等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endParaRPr lang="en-US" altLang="zh-TW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altLang="zh-TW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altLang="zh-TW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altLang="zh-TW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zh-TW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有了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4.6.1~5 </a:t>
                </a:r>
                <a:r>
                  <a:rPr lang="zh-TW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就可以得出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</m:acc>
                  </m:oMath>
                </a14:m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altLang="zh-TW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Doeblin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Formula </a:t>
                </a:r>
              </a:p>
              <a:p>
                <a:pPr marL="0" indent="0">
                  <a:buNone/>
                </a:pPr>
                <a:endParaRPr lang="en-US" altLang="zh-TW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altLang="zh-TW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zh-TW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84B572B7-82B0-43F3-B647-9B495DBDA5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75501" y="1885171"/>
                <a:ext cx="10515600" cy="4666457"/>
              </a:xfrm>
              <a:blipFill>
                <a:blip r:embed="rId2"/>
                <a:stretch>
                  <a:fillRect l="-1159" t="-2350" b="-14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FECEAF2-8D1A-4762-9EA5-B69A7F0A2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6DE99-BF3D-4F98-92C0-4BB3073AC011}" type="slidenum">
              <a:rPr lang="zh-TW" altLang="en-US" smtClean="0"/>
              <a:t>11</a:t>
            </a:fld>
            <a:endParaRPr lang="zh-TW" altLang="en-US"/>
          </a:p>
        </p:txBody>
      </p:sp>
      <p:grpSp>
        <p:nvGrpSpPr>
          <p:cNvPr id="10" name="群組 9">
            <a:extLst>
              <a:ext uri="{FF2B5EF4-FFF2-40B4-BE49-F238E27FC236}">
                <a16:creationId xmlns:a16="http://schemas.microsoft.com/office/drawing/2014/main" id="{8956F8A2-096B-4B13-B3A4-E30B2B61F432}"/>
              </a:ext>
            </a:extLst>
          </p:cNvPr>
          <p:cNvGrpSpPr/>
          <p:nvPr/>
        </p:nvGrpSpPr>
        <p:grpSpPr>
          <a:xfrm>
            <a:off x="838200" y="419427"/>
            <a:ext cx="10665849" cy="668453"/>
            <a:chOff x="838200" y="419427"/>
            <a:chExt cx="10665849" cy="668453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ED1F47D3-708D-4C5A-91E5-BB6434A6C0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200" y="439828"/>
              <a:ext cx="6521671" cy="648052"/>
            </a:xfrm>
            <a:prstGeom prst="rect">
              <a:avLst/>
            </a:prstGeom>
          </p:spPr>
        </p:pic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368B41AE-25DB-4734-9E21-3F474F7D6B57}"/>
                </a:ext>
              </a:extLst>
            </p:cNvPr>
            <p:cNvSpPr txBox="1"/>
            <p:nvPr/>
          </p:nvSpPr>
          <p:spPr>
            <a:xfrm>
              <a:off x="9438968" y="419427"/>
              <a:ext cx="20650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(4.6.4)</a:t>
              </a:r>
              <a:endPara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群組 8">
            <a:extLst>
              <a:ext uri="{FF2B5EF4-FFF2-40B4-BE49-F238E27FC236}">
                <a16:creationId xmlns:a16="http://schemas.microsoft.com/office/drawing/2014/main" id="{67A00CC0-3A07-4BD9-8C9B-3B2A9BD3160C}"/>
              </a:ext>
            </a:extLst>
          </p:cNvPr>
          <p:cNvGrpSpPr/>
          <p:nvPr/>
        </p:nvGrpSpPr>
        <p:grpSpPr>
          <a:xfrm>
            <a:off x="838200" y="1060446"/>
            <a:ext cx="10665849" cy="2054453"/>
            <a:chOff x="838200" y="1060446"/>
            <a:chExt cx="10665849" cy="2054453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F480D3B3-52FA-4ED9-B7DE-451385854F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8200" y="1087880"/>
              <a:ext cx="8341052" cy="648052"/>
            </a:xfrm>
            <a:prstGeom prst="rect">
              <a:avLst/>
            </a:prstGeom>
          </p:spPr>
        </p:pic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13CF4A53-D2CD-4A96-BD9B-1FBCBCF53970}"/>
                </a:ext>
              </a:extLst>
            </p:cNvPr>
            <p:cNvSpPr txBox="1"/>
            <p:nvPr/>
          </p:nvSpPr>
          <p:spPr>
            <a:xfrm>
              <a:off x="9438967" y="1060446"/>
              <a:ext cx="20650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(4.6.5)</a:t>
              </a:r>
              <a:endPara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8E6546C1-F11D-4D7A-AD09-BBB2C8C58131}"/>
                </a:ext>
              </a:extLst>
            </p:cNvPr>
            <p:cNvSpPr txBox="1"/>
            <p:nvPr/>
          </p:nvSpPr>
          <p:spPr>
            <a:xfrm>
              <a:off x="9438968" y="2591679"/>
              <a:ext cx="20650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(4.6.6)</a:t>
              </a:r>
              <a:endPara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1" name="圖片 10">
            <a:extLst>
              <a:ext uri="{FF2B5EF4-FFF2-40B4-BE49-F238E27FC236}">
                <a16:creationId xmlns:a16="http://schemas.microsoft.com/office/drawing/2014/main" id="{90C12180-F4A1-4E11-ADF5-0A6195E2C2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5501" y="2383984"/>
            <a:ext cx="7240715" cy="938611"/>
          </a:xfrm>
          <a:prstGeom prst="rect">
            <a:avLst/>
          </a:prstGeom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126CB647-85B8-4855-9920-89384A1153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5501" y="4209979"/>
            <a:ext cx="990600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434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4618D8AD-CCCE-453D-813A-B760702334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37531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zh-TW" i="1" dirty="0">
                    <a:latin typeface="Cambria Math" panose="02040503050406030204" pitchFamily="18" charset="0"/>
                  </a:rPr>
                  <a:t>Let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TW" i="1" dirty="0"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altLang="zh-TW" i="1" dirty="0">
                    <a:latin typeface="Cambria Math" panose="02040503050406030204" pitchFamily="18" charset="0"/>
                  </a:rPr>
                  <a:t> 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𝑑𝑢</m:t>
                        </m:r>
                      </m:e>
                    </m:nary>
                  </m:oMath>
                </a14:m>
                <a:endParaRPr lang="en-US" altLang="zh-TW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       </m:t>
                      </m:r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                 </m:t>
                          </m:r>
                          <m:r>
                            <m:rPr>
                              <m:sty m:val="p"/>
                            </m:rPr>
                            <a:rPr lang="en-US" altLang="zh-TW" i="1"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i="1"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        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i="1"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i="1"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TW" dirty="0"/>
              </a:p>
              <a:p>
                <a:pPr marL="0" indent="0">
                  <a:buNone/>
                </a:pPr>
                <a:r>
                  <a:rPr lang="en-US" altLang="zh-TW" b="0" dirty="0"/>
                  <a:t> </a:t>
                </a:r>
                <a14:m>
                  <m:oMath xmlns:m="http://schemas.openxmlformats.org/officeDocument/2006/math"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     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e>
                        </m:d>
                        <m:r>
                          <a:rPr lang="en-US" altLang="zh-TW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  <m:r>
                          <m:rPr>
                            <m:nor/>
                          </m:rPr>
                          <a:rPr lang="zh-TW" altLang="en-US" dirty="0" smtClean="0"/>
                          <m:t>   </m:t>
                        </m:r>
                        <m:r>
                          <a:rPr lang="en-US" altLang="zh-TW"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e>
                        </m:d>
                        <m:r>
                          <a:rPr lang="en-US" altLang="zh-TW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altLang="zh-TW" dirty="0"/>
              </a:p>
              <a:p>
                <a:pPr marL="0" indent="0">
                  <a:buNone/>
                </a:pPr>
                <a:r>
                  <a:rPr lang="en-US" altLang="zh-TW" b="0" dirty="0"/>
                  <a:t>              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altLang="zh-TW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dirty="0"/>
                  <a:t>     </a:t>
                </a:r>
                <a14:m>
                  <m:oMath xmlns:m="http://schemas.openxmlformats.org/officeDocument/2006/math"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altLang="zh-TW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en-US" altLang="zh-TW" dirty="0"/>
              </a:p>
              <a:p>
                <a:pPr marL="0" indent="0">
                  <a:buNone/>
                </a:pPr>
                <a:endParaRPr lang="en-US" altLang="zh-TW" dirty="0"/>
              </a:p>
              <a:p>
                <a:pPr marL="0" indent="0">
                  <a:buNone/>
                </a:pPr>
                <a:r>
                  <a:rPr lang="zh-TW" altLang="en-US" dirty="0"/>
                  <a:t>已知</a:t>
                </a:r>
                <a:endParaRPr lang="en-US" altLang="zh-TW" dirty="0"/>
              </a:p>
              <a:p>
                <a:pPr marL="0" indent="0">
                  <a:buNone/>
                </a:pPr>
                <a:r>
                  <a:rPr lang="zh-TW" altLang="en-US" dirty="0"/>
                  <a:t>所以只有 </a:t>
                </a:r>
                <a:r>
                  <a:rPr lang="zh-TW" altLang="en-US" dirty="0">
                    <a:highlight>
                      <a:srgbClr val="FFFF00"/>
                    </a:highlight>
                  </a:rPr>
                  <a:t>第二項相乘 </a:t>
                </a:r>
                <a:r>
                  <a:rPr lang="zh-TW" altLang="en-US" dirty="0"/>
                  <a:t>和</a:t>
                </a:r>
                <a:r>
                  <a:rPr lang="zh-TW" altLang="en-US" dirty="0">
                    <a:highlight>
                      <a:srgbClr val="FFFF00"/>
                    </a:highlight>
                  </a:rPr>
                  <a:t>第三項相乘 </a:t>
                </a:r>
                <a:r>
                  <a:rPr lang="zh-TW" altLang="en-US" dirty="0">
                    <a:solidFill>
                      <a:srgbClr val="FF0000"/>
                    </a:solidFill>
                  </a:rPr>
                  <a:t>有值</a:t>
                </a:r>
                <a:endParaRPr lang="en-US" altLang="zh-TW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zh-TW" altLang="en-US" dirty="0"/>
                  <a:t>其他皆為</a:t>
                </a:r>
                <a:r>
                  <a:rPr lang="en-US" altLang="zh-TW" dirty="0"/>
                  <a:t>0</a:t>
                </a:r>
                <a:endParaRPr lang="zh-TW" altLang="en-US" dirty="0"/>
              </a:p>
              <a:p>
                <a:pPr marL="0" indent="0">
                  <a:buNone/>
                </a:pP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4618D8AD-CCCE-453D-813A-B760702334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37531"/>
                <a:ext cx="10515600" cy="4351338"/>
              </a:xfrm>
              <a:blipFill>
                <a:blip r:embed="rId2"/>
                <a:stretch>
                  <a:fillRect l="-1217" t="-56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D34F552-89AB-4C77-9DF0-1D2D31F69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6DE99-BF3D-4F98-92C0-4BB3073AC011}" type="slidenum">
              <a:rPr lang="zh-TW" altLang="en-US" smtClean="0"/>
              <a:t>12</a:t>
            </a:fld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BBED5CF-02EA-4BCB-BC14-D55633398F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18281"/>
            <a:ext cx="9906000" cy="161925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701F2111-2C3B-4C69-BE77-B3E3DC888008}"/>
              </a:ext>
            </a:extLst>
          </p:cNvPr>
          <p:cNvSpPr/>
          <p:nvPr/>
        </p:nvSpPr>
        <p:spPr>
          <a:xfrm>
            <a:off x="2450968" y="2421587"/>
            <a:ext cx="3308809" cy="15271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12DA2CD-2A3F-4EF4-96A9-34C726DD5869}"/>
              </a:ext>
            </a:extLst>
          </p:cNvPr>
          <p:cNvSpPr/>
          <p:nvPr/>
        </p:nvSpPr>
        <p:spPr>
          <a:xfrm>
            <a:off x="6109353" y="2421587"/>
            <a:ext cx="3308809" cy="15271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乘號 7">
            <a:extLst>
              <a:ext uri="{FF2B5EF4-FFF2-40B4-BE49-F238E27FC236}">
                <a16:creationId xmlns:a16="http://schemas.microsoft.com/office/drawing/2014/main" id="{1B90CF6D-6986-40D1-9F85-61A147645439}"/>
              </a:ext>
            </a:extLst>
          </p:cNvPr>
          <p:cNvSpPr/>
          <p:nvPr/>
        </p:nvSpPr>
        <p:spPr>
          <a:xfrm>
            <a:off x="5759777" y="2969342"/>
            <a:ext cx="349576" cy="48743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E07E7F84-F6F8-4382-9897-D182F01F46AF}"/>
              </a:ext>
            </a:extLst>
          </p:cNvPr>
          <p:cNvGrpSpPr/>
          <p:nvPr/>
        </p:nvGrpSpPr>
        <p:grpSpPr>
          <a:xfrm>
            <a:off x="1748214" y="4004536"/>
            <a:ext cx="10528548" cy="938611"/>
            <a:chOff x="842458" y="5507237"/>
            <a:chExt cx="10528548" cy="938611"/>
          </a:xfrm>
        </p:grpSpPr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013593F2-3E60-45C4-9D27-4D02522AEFDD}"/>
                </a:ext>
              </a:extLst>
            </p:cNvPr>
            <p:cNvSpPr txBox="1"/>
            <p:nvPr/>
          </p:nvSpPr>
          <p:spPr>
            <a:xfrm>
              <a:off x="9305925" y="5714932"/>
              <a:ext cx="20650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(4.6.6)</a:t>
              </a:r>
              <a:endPara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D6B27101-3B95-486F-8B4E-DD180B0D53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2458" y="5507237"/>
              <a:ext cx="7240715" cy="9386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7556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CE7352B6-E770-4CC7-A9D0-60193390B4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367645"/>
                <a:ext cx="10515600" cy="635383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zh-TW" altLang="en-US" dirty="0"/>
                  <a:t>先看</a:t>
                </a:r>
                <a:r>
                  <a:rPr lang="zh-TW" altLang="en-US" dirty="0">
                    <a:highlight>
                      <a:srgbClr val="FFFF00"/>
                    </a:highlight>
                  </a:rPr>
                  <a:t>第</a:t>
                </a:r>
                <a14:m>
                  <m:oMath xmlns:m="http://schemas.openxmlformats.org/officeDocument/2006/math">
                    <m:r>
                      <a:rPr lang="zh-TW" altLang="en-US" i="1" dirty="0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二項相乘</m:t>
                    </m:r>
                    <m:nary>
                      <m:naryPr>
                        <m:chr m:val="∑"/>
                        <m:ctrlPr>
                          <a:rPr lang="en-US" altLang="zh-TW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e>
                        </m:d>
                        <m:r>
                          <a:rPr lang="en-US" altLang="zh-TW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]</m:t>
                        </m:r>
                        <m:r>
                          <m:rPr>
                            <m:nor/>
                          </m:rPr>
                          <a:rPr lang="zh-TW" altLang="en-US" dirty="0"/>
                          <m:t>  ∗ </m:t>
                        </m:r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e>
                        </m:d>
                        <m:r>
                          <a:rPr lang="en-US" altLang="zh-TW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  <m:r>
                          <m:rPr>
                            <m:nor/>
                          </m:rPr>
                          <a:rPr lang="en-US" altLang="zh-TW" dirty="0"/>
                          <m:t>]</m:t>
                        </m:r>
                      </m:e>
                    </m:nary>
                  </m:oMath>
                </a14:m>
                <a:endParaRPr lang="en-US" altLang="zh-TW" dirty="0"/>
              </a:p>
              <a:p>
                <a:pPr marL="0" indent="0">
                  <a:buNone/>
                </a:pPr>
                <a:r>
                  <a:rPr lang="zh-TW" altLang="en-US" dirty="0"/>
                  <a:t>給定</a:t>
                </a:r>
                <a:r>
                  <a:rPr lang="en-US" altLang="zh-TW" dirty="0"/>
                  <a:t>subintervals </a:t>
                </a:r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altLang="zh-TW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zh-TW" dirty="0"/>
                  <a:t> on which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is constant.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Then , we choose partition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&lt;…&lt;</m:t>
                    </m:r>
                    <m:sSub>
                      <m:sSubPr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en-US" altLang="zh-TW" dirty="0"/>
              </a:p>
              <a:p>
                <a:pPr marL="0" indent="0">
                  <a:buNone/>
                </a:pPr>
                <a:r>
                  <a:rPr lang="en-US" altLang="zh-TW" dirty="0"/>
                  <a:t>Consider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e>
                        </m:d>
                        <m:r>
                          <a:rPr lang="en-US" altLang="zh-TW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]</m:t>
                        </m:r>
                        <m:r>
                          <m:rPr>
                            <m:nor/>
                          </m:rPr>
                          <a:rPr lang="zh-TW" altLang="en-US" dirty="0"/>
                          <m:t>  ∗ </m:t>
                        </m:r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e>
                        </m:d>
                        <m:r>
                          <a:rPr lang="en-US" altLang="zh-TW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m:rPr>
                            <m:nor/>
                          </m:rPr>
                          <a:rPr lang="en-US" altLang="zh-TW" dirty="0"/>
                          <m:t>]</m:t>
                        </m:r>
                      </m:e>
                    </m:nary>
                  </m:oMath>
                </a14:m>
                <a:endParaRPr lang="en-US" altLang="zh-TW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i="1" dirty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zh-TW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TW" i="1" dirty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altLang="zh-TW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TW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i="1" dirty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  <m:r>
                        <a:rPr lang="en-US" altLang="zh-TW" i="1" dirty="0"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en-US" altLang="zh-TW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)]</m:t>
                      </m:r>
                    </m:oMath>
                  </m:oMathPara>
                </a14:m>
                <a:endParaRPr lang="en-US" altLang="zh-TW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altLang="zh-TW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TW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TW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TW" i="1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en-US" altLang="zh-TW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TW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TW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TW" i="1">
                          <a:latin typeface="Cambria Math" panose="02040503050406030204" pitchFamily="18" charset="0"/>
                        </a:rPr>
                        <m:t>)</m:t>
                      </m:r>
                      <m:nary>
                        <m:naryPr>
                          <m:chr m:val="∑"/>
                          <m:ctrlPr>
                            <a:rPr lang="en-US" altLang="zh-TW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i="1" dirty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zh-TW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TW" i="1" dirty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zh-TW" i="1" dirty="0"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TW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)]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altLang="zh-TW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zh-TW" alt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TW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altLang="zh-TW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TW" i="1" dirty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e>
                      </m:nary>
                    </m:oMath>
                  </m:oMathPara>
                </a14:m>
                <a:endParaRPr lang="en-US" altLang="zh-TW" dirty="0"/>
              </a:p>
              <a:p>
                <a:pPr marL="0" indent="0">
                  <a:buNone/>
                </a:pPr>
                <a:r>
                  <a:rPr lang="en-US" altLang="zh-TW" dirty="0"/>
                  <a:t>Thus ,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i="1" dirty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e>
                        </m:d>
                        <m:r>
                          <a:rPr lang="en-US" altLang="zh-TW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]</m:t>
                        </m:r>
                        <m:r>
                          <m:rPr>
                            <m:nor/>
                          </m:rPr>
                          <a:rPr lang="zh-TW" altLang="en-US" dirty="0"/>
                          <m:t>  ∗ </m:t>
                        </m:r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e>
                        </m:d>
                        <m:r>
                          <a:rPr lang="en-US" altLang="zh-TW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  <m:r>
                          <m:rPr>
                            <m:nor/>
                          </m:rPr>
                          <a:rPr lang="en-US" altLang="zh-TW" dirty="0"/>
                          <m:t>]</m:t>
                        </m:r>
                      </m:e>
                    </m:nary>
                  </m:oMath>
                </a14:m>
                <a:r>
                  <a:rPr lang="zh-TW" altLang="en-US" dirty="0"/>
                  <a:t> </a:t>
                </a:r>
                <a:endParaRPr lang="en-US" altLang="zh-TW" dirty="0"/>
              </a:p>
              <a:p>
                <a:pPr marL="0" indent="0">
                  <a:buNone/>
                </a:pPr>
                <a:r>
                  <a:rPr lang="zh-TW" altLang="en-US" dirty="0"/>
                  <a:t>           </a:t>
                </a:r>
                <a14:m>
                  <m:oMath xmlns:m="http://schemas.openxmlformats.org/officeDocument/2006/math"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zh-TW" alt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𝑑𝑢</m:t>
                        </m:r>
                      </m:e>
                    </m:nary>
                  </m:oMath>
                </a14:m>
                <a:r>
                  <a:rPr lang="zh-TW" altLang="en-US" dirty="0"/>
                  <a:t>   </a:t>
                </a:r>
                <a:r>
                  <a:rPr lang="zh-TW" altLang="en-US" dirty="0">
                    <a:highlight>
                      <a:srgbClr val="FFFF00"/>
                    </a:highlight>
                  </a:rPr>
                  <a:t>第三項相乘</a:t>
                </a:r>
                <a:r>
                  <a:rPr lang="zh-TW" altLang="en-US" dirty="0"/>
                  <a:t>以此類推</a:t>
                </a:r>
              </a:p>
            </p:txBody>
          </p:sp>
        </mc:Choice>
        <mc:Fallback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CE7352B6-E770-4CC7-A9D0-60193390B4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67645"/>
                <a:ext cx="10515600" cy="6353830"/>
              </a:xfrm>
              <a:blipFill>
                <a:blip r:embed="rId2"/>
                <a:stretch>
                  <a:fillRect l="-1217" t="-210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E8C367A-F687-4380-9172-6B594F10F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6DE99-BF3D-4F98-92C0-4BB3073AC011}" type="slidenum">
              <a:rPr lang="zh-TW" altLang="en-US" smtClean="0"/>
              <a:t>13</a:t>
            </a:fld>
            <a:endParaRPr lang="zh-TW" altLang="en-US"/>
          </a:p>
        </p:txBody>
      </p:sp>
      <p:sp>
        <p:nvSpPr>
          <p:cNvPr id="2" name="箭號: 向右 1">
            <a:extLst>
              <a:ext uri="{FF2B5EF4-FFF2-40B4-BE49-F238E27FC236}">
                <a16:creationId xmlns:a16="http://schemas.microsoft.com/office/drawing/2014/main" id="{45ACCA2A-B765-4B57-9EB6-19DA936608DE}"/>
              </a:ext>
            </a:extLst>
          </p:cNvPr>
          <p:cNvSpPr/>
          <p:nvPr/>
        </p:nvSpPr>
        <p:spPr>
          <a:xfrm>
            <a:off x="4807669" y="4666268"/>
            <a:ext cx="2658359" cy="452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4097634A-F9AE-438E-A443-8F2C6B4DB8A3}"/>
                  </a:ext>
                </a:extLst>
              </p:cNvPr>
              <p:cNvSpPr/>
              <p:nvPr/>
            </p:nvSpPr>
            <p:spPr>
              <a:xfrm>
                <a:off x="7686760" y="3915774"/>
                <a:ext cx="4134465" cy="1500988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TW" altLang="en-US" sz="2800" dirty="0"/>
                  <a:t>對</a:t>
                </a:r>
                <a14:m>
                  <m:oMath xmlns:m="http://schemas.openxmlformats.org/officeDocument/2006/math">
                    <m:r>
                      <a:rPr lang="zh-TW" altLang="en-US" sz="2800" i="1">
                        <a:latin typeface="Cambria Math" panose="02040503050406030204" pitchFamily="18" charset="0"/>
                      </a:rPr>
                      <m:t>所有區間</m:t>
                    </m:r>
                    <m:r>
                      <a:rPr lang="zh-TW" altLang="en-US" sz="2800" i="1" smtClean="0">
                        <a:latin typeface="Cambria Math" panose="02040503050406030204" pitchFamily="18" charset="0"/>
                      </a:rPr>
                      <m:t>的總積分</m:t>
                    </m:r>
                    <m:r>
                      <a:rPr lang="zh-TW" altLang="en-US" sz="2800" i="1">
                        <a:latin typeface="Cambria Math" panose="02040503050406030204" pitchFamily="18" charset="0"/>
                      </a:rPr>
                      <m:t>就</m:t>
                    </m:r>
                    <m:r>
                      <a:rPr lang="zh-TW" altLang="en-US" sz="2800" i="1" smtClean="0">
                        <a:latin typeface="Cambria Math" panose="02040503050406030204" pitchFamily="18" charset="0"/>
                      </a:rPr>
                      <m:t>是</m:t>
                    </m:r>
                  </m:oMath>
                </a14:m>
                <a:endParaRPr lang="en-US" altLang="zh-TW" sz="2800" i="1" dirty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zh-TW" altLang="en-US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sz="28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zh-TW" sz="2800" i="1" dirty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𝑑𝑢</m:t>
                          </m:r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4097634A-F9AE-438E-A443-8F2C6B4DB8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6760" y="3915774"/>
                <a:ext cx="4134465" cy="1500988"/>
              </a:xfrm>
              <a:prstGeom prst="rect">
                <a:avLst/>
              </a:prstGeom>
              <a:blipFill>
                <a:blip r:embed="rId3"/>
                <a:stretch>
                  <a:fillRect l="-2500" t="-3614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0543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5BD9D553-25A7-41E2-8365-8E7648B983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63951"/>
                <a:ext cx="10515600" cy="485720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zh-TW" altLang="en-US" dirty="0"/>
                  <a:t>接</a:t>
                </a:r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 panose="02040503050406030204" pitchFamily="18" charset="0"/>
                      </a:rPr>
                      <m:t>下來</m:t>
                    </m:r>
                    <m:r>
                      <a:rPr lang="zh-TW" altLang="en-US" i="1">
                        <a:latin typeface="Cambria Math" panose="02040503050406030204" pitchFamily="18" charset="0"/>
                      </a:rPr>
                      <m:t>看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r>
                          <a:rPr lang="en-US" altLang="zh-TW" i="1" smtClean="0">
                            <a:latin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TW" i="1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e>
                        </m:d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TW" i="1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][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e>
                        </m:d>
                        <m:r>
                          <a:rPr lang="en-US" altLang="zh-TW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nary>
                  </m:oMath>
                </a14:m>
                <a:endParaRPr lang="en-US" altLang="zh-TW" dirty="0"/>
              </a:p>
              <a:p>
                <a:pPr marL="0" indent="0">
                  <a:buNone/>
                </a:pPr>
                <a:r>
                  <a:rPr lang="zh-TW" altLang="en-US" dirty="0"/>
                  <a:t>我們計算它的</a:t>
                </a:r>
                <a:r>
                  <a:rPr lang="en-US" altLang="zh-TW" dirty="0"/>
                  <a:t>absolute value</a:t>
                </a:r>
                <a:r>
                  <a:rPr lang="zh-TW" altLang="en-US" dirty="0"/>
                  <a:t> ，</a:t>
                </a:r>
                <a:r>
                  <a:rPr lang="en-US" altLang="zh-TW" dirty="0"/>
                  <a:t>it is bounded by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0≤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TW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</m:sPre>
                      <m:nary>
                        <m:naryPr>
                          <m:chr m:val="∑"/>
                          <m:ctrlPr>
                            <a:rPr lang="zh-TW" alt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nary>
                    </m:oMath>
                  </m:oMathPara>
                </a14:m>
                <a:endParaRPr lang="en-US" altLang="zh-TW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≤</m:t>
                      </m:r>
                      <m:sPre>
                        <m:sPre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0≤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𝑚𝑎𝑥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TW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</m:sPre>
                      <m:nary>
                        <m:nary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𝑑𝑢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→0.</m:t>
                      </m:r>
                      <m:nary>
                        <m:nary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𝑑𝑢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altLang="zh-TW" dirty="0"/>
              </a:p>
              <a:p>
                <a:pPr marL="0" indent="0">
                  <a:buNone/>
                </a:pPr>
                <a:r>
                  <a:rPr lang="en-US" altLang="zh-TW" dirty="0"/>
                  <a:t>absolute value</a:t>
                </a:r>
                <a:r>
                  <a:rPr lang="zh-TW" altLang="en-US" dirty="0"/>
                  <a:t>都收斂到</a:t>
                </a:r>
                <a:r>
                  <a:rPr lang="en-US" altLang="zh-TW" dirty="0"/>
                  <a:t>0</a:t>
                </a:r>
                <a:r>
                  <a:rPr lang="zh-TW" altLang="en-US" dirty="0"/>
                  <a:t>，故原值就收斂到</a:t>
                </a:r>
                <a:r>
                  <a:rPr lang="en-US" altLang="zh-TW" dirty="0"/>
                  <a:t>0</a:t>
                </a:r>
              </a:p>
              <a:p>
                <a:pPr marL="0" indent="0">
                  <a:buNone/>
                </a:pPr>
                <a:r>
                  <a:rPr lang="zh-TW" altLang="en-US" dirty="0"/>
                  <a:t>其他項以此類推，也都為</a:t>
                </a:r>
                <a:r>
                  <a:rPr lang="en-US" altLang="zh-TW" dirty="0"/>
                  <a:t>0</a:t>
                </a: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5BD9D553-25A7-41E2-8365-8E7648B983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63951"/>
                <a:ext cx="10515600" cy="4857209"/>
              </a:xfrm>
              <a:blipFill>
                <a:blip r:embed="rId2"/>
                <a:stretch>
                  <a:fillRect l="-1217" t="-188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5EBD12B-7F07-445D-8554-B8495C59D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6DE99-BF3D-4F98-92C0-4BB3073AC011}" type="slidenum">
              <a:rPr lang="zh-TW" altLang="en-US" smtClean="0"/>
              <a:t>14</a:t>
            </a:fld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814C62C-EC09-4AD3-BD81-A4846E18C8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651" y="4267794"/>
            <a:ext cx="9906000" cy="161925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3D6DAF4E-FA79-4AEF-9E05-4FF762C10728}"/>
              </a:ext>
            </a:extLst>
          </p:cNvPr>
          <p:cNvSpPr/>
          <p:nvPr/>
        </p:nvSpPr>
        <p:spPr>
          <a:xfrm>
            <a:off x="923827" y="5652392"/>
            <a:ext cx="1498862" cy="5975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5A18447B-1F2C-4547-B630-077E1244637E}"/>
              </a:ext>
            </a:extLst>
          </p:cNvPr>
          <p:cNvGrpSpPr/>
          <p:nvPr/>
        </p:nvGrpSpPr>
        <p:grpSpPr>
          <a:xfrm>
            <a:off x="-534187" y="5675858"/>
            <a:ext cx="11268173" cy="938611"/>
            <a:chOff x="923827" y="5459048"/>
            <a:chExt cx="11268173" cy="938611"/>
          </a:xfrm>
        </p:grpSpPr>
        <p:grpSp>
          <p:nvGrpSpPr>
            <p:cNvPr id="10" name="群組 9">
              <a:extLst>
                <a:ext uri="{FF2B5EF4-FFF2-40B4-BE49-F238E27FC236}">
                  <a16:creationId xmlns:a16="http://schemas.microsoft.com/office/drawing/2014/main" id="{39A92DA7-D309-4831-9D19-F4980ACF2EE4}"/>
                </a:ext>
              </a:extLst>
            </p:cNvPr>
            <p:cNvGrpSpPr/>
            <p:nvPr/>
          </p:nvGrpSpPr>
          <p:grpSpPr>
            <a:xfrm>
              <a:off x="1022429" y="5459048"/>
              <a:ext cx="11169571" cy="938611"/>
              <a:chOff x="201435" y="5563897"/>
              <a:chExt cx="11169571" cy="938611"/>
            </a:xfrm>
          </p:grpSpPr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CFDC9825-A349-41C8-9BED-BE49F6485468}"/>
                  </a:ext>
                </a:extLst>
              </p:cNvPr>
              <p:cNvSpPr txBox="1"/>
              <p:nvPr/>
            </p:nvSpPr>
            <p:spPr>
              <a:xfrm>
                <a:off x="9305925" y="5714932"/>
                <a:ext cx="20650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(4.6.6)</a:t>
                </a:r>
                <a:endParaRPr lang="zh-TW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2" name="圖片 11">
                <a:extLst>
                  <a:ext uri="{FF2B5EF4-FFF2-40B4-BE49-F238E27FC236}">
                    <a16:creationId xmlns:a16="http://schemas.microsoft.com/office/drawing/2014/main" id="{7DD21312-CCC3-404F-B2B8-4C574E064C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1435" y="5563897"/>
                <a:ext cx="7240715" cy="938611"/>
              </a:xfrm>
              <a:prstGeom prst="rect">
                <a:avLst/>
              </a:prstGeom>
            </p:spPr>
          </p:pic>
        </p:grp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66590FC4-5470-46BE-8328-B3AC8316D40C}"/>
                </a:ext>
              </a:extLst>
            </p:cNvPr>
            <p:cNvSpPr/>
            <p:nvPr/>
          </p:nvSpPr>
          <p:spPr>
            <a:xfrm>
              <a:off x="923827" y="5637041"/>
              <a:ext cx="1498862" cy="5975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55773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18BF41D-355D-4D64-9FC4-7991D9C56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AB249CE-B565-4FF7-A5F0-E6E7DF9F6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1B384B7-A587-4439-8876-10B337B0C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6DE99-BF3D-4F98-92C0-4BB3073AC011}" type="slidenum">
              <a:rPr lang="zh-TW" altLang="en-US" smtClean="0"/>
              <a:t>15</a:t>
            </a:fld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66FD3C9-307E-442C-92EF-A2B0824D4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1219396"/>
            <a:ext cx="11353800" cy="473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9750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B914696-FF57-4745-A7CB-17EA48731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 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60B1B27-55CB-4B44-B875-23B40F92F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167" y="3061603"/>
            <a:ext cx="10515600" cy="2340082"/>
          </a:xfrm>
        </p:spPr>
        <p:txBody>
          <a:bodyPr/>
          <a:lstStyle/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1311562-9FC7-45C8-B611-3D871C82F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6DE99-BF3D-4F98-92C0-4BB3073AC011}" type="slidenum">
              <a:rPr lang="zh-TW" altLang="en-US" smtClean="0"/>
              <a:t>16</a:t>
            </a:fld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C032D478-F1E6-48B5-8175-E61DC2A9C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167" y="460648"/>
            <a:ext cx="10925666" cy="2600955"/>
          </a:xfrm>
          <a:prstGeom prst="rect">
            <a:avLst/>
          </a:prstGeom>
        </p:spPr>
      </p:pic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B211F982-3341-4B61-AB13-2FAF4670A341}"/>
              </a:ext>
            </a:extLst>
          </p:cNvPr>
          <p:cNvCxnSpPr/>
          <p:nvPr/>
        </p:nvCxnSpPr>
        <p:spPr>
          <a:xfrm>
            <a:off x="6252328" y="2740920"/>
            <a:ext cx="12537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6E49759D-C712-489A-B2F5-02AF8AD01240}"/>
              </a:ext>
            </a:extLst>
          </p:cNvPr>
          <p:cNvCxnSpPr>
            <a:cxnSpLocks/>
          </p:cNvCxnSpPr>
          <p:nvPr/>
        </p:nvCxnSpPr>
        <p:spPr>
          <a:xfrm flipH="1">
            <a:off x="6443654" y="2806908"/>
            <a:ext cx="477978" cy="3887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3C4DA207-74AC-4AA1-8FEA-E2E576AD0527}"/>
              </a:ext>
            </a:extLst>
          </p:cNvPr>
          <p:cNvCxnSpPr>
            <a:cxnSpLocks/>
          </p:cNvCxnSpPr>
          <p:nvPr/>
        </p:nvCxnSpPr>
        <p:spPr>
          <a:xfrm>
            <a:off x="7097206" y="2803053"/>
            <a:ext cx="283982" cy="3926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3835EB51-E107-416C-A142-33B72653CD8E}"/>
                  </a:ext>
                </a:extLst>
              </p:cNvPr>
              <p:cNvSpPr txBox="1"/>
              <p:nvPr/>
            </p:nvSpPr>
            <p:spPr>
              <a:xfrm>
                <a:off x="5323786" y="3240819"/>
                <a:ext cx="1480009" cy="63478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𝑑𝑋𝑑𝑌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3835EB51-E107-416C-A142-33B72653CD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3786" y="3240819"/>
                <a:ext cx="1480009" cy="6347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E538F66C-7FC0-4ED1-8816-9E319BA6A1E5}"/>
                  </a:ext>
                </a:extLst>
              </p:cNvPr>
              <p:cNvSpPr txBox="1"/>
              <p:nvPr/>
            </p:nvSpPr>
            <p:spPr>
              <a:xfrm>
                <a:off x="7189312" y="3241789"/>
                <a:ext cx="1480009" cy="63478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𝑦𝑥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𝑑𝑌𝑑𝑋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E538F66C-7FC0-4ED1-8816-9E319BA6A1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9312" y="3241789"/>
                <a:ext cx="1480009" cy="6347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群組 16">
            <a:extLst>
              <a:ext uri="{FF2B5EF4-FFF2-40B4-BE49-F238E27FC236}">
                <a16:creationId xmlns:a16="http://schemas.microsoft.com/office/drawing/2014/main" id="{CFAB2301-0452-42E6-A74E-902964198C46}"/>
              </a:ext>
            </a:extLst>
          </p:cNvPr>
          <p:cNvGrpSpPr/>
          <p:nvPr/>
        </p:nvGrpSpPr>
        <p:grpSpPr>
          <a:xfrm>
            <a:off x="1302451" y="3940973"/>
            <a:ext cx="10447351" cy="523220"/>
            <a:chOff x="1061577" y="5318693"/>
            <a:chExt cx="10447351" cy="523220"/>
          </a:xfrm>
        </p:grpSpPr>
        <p:pic>
          <p:nvPicPr>
            <p:cNvPr id="18" name="圖片 17">
              <a:extLst>
                <a:ext uri="{FF2B5EF4-FFF2-40B4-BE49-F238E27FC236}">
                  <a16:creationId xmlns:a16="http://schemas.microsoft.com/office/drawing/2014/main" id="{6B9E648E-E69A-45BF-AB0B-2CA3016217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61577" y="5401685"/>
              <a:ext cx="7547502" cy="347502"/>
            </a:xfrm>
            <a:prstGeom prst="rect">
              <a:avLst/>
            </a:prstGeom>
          </p:spPr>
        </p:pic>
        <p:sp>
          <p:nvSpPr>
            <p:cNvPr id="19" name="文字方塊 18">
              <a:extLst>
                <a:ext uri="{FF2B5EF4-FFF2-40B4-BE49-F238E27FC236}">
                  <a16:creationId xmlns:a16="http://schemas.microsoft.com/office/drawing/2014/main" id="{BE33A74F-3216-4A7B-913B-755551DBE528}"/>
                </a:ext>
              </a:extLst>
            </p:cNvPr>
            <p:cNvSpPr txBox="1"/>
            <p:nvPr/>
          </p:nvSpPr>
          <p:spPr>
            <a:xfrm>
              <a:off x="9443847" y="5318693"/>
              <a:ext cx="20650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(4.6.1)</a:t>
              </a:r>
              <a:endPara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29EEA292-D450-49EE-A64F-D7C6684E7FE8}"/>
              </a:ext>
            </a:extLst>
          </p:cNvPr>
          <p:cNvGrpSpPr/>
          <p:nvPr/>
        </p:nvGrpSpPr>
        <p:grpSpPr>
          <a:xfrm>
            <a:off x="1310726" y="4380264"/>
            <a:ext cx="10465848" cy="523220"/>
            <a:chOff x="1079074" y="5916642"/>
            <a:chExt cx="10465848" cy="523220"/>
          </a:xfrm>
        </p:grpSpPr>
        <p:pic>
          <p:nvPicPr>
            <p:cNvPr id="21" name="圖片 20">
              <a:extLst>
                <a:ext uri="{FF2B5EF4-FFF2-40B4-BE49-F238E27FC236}">
                  <a16:creationId xmlns:a16="http://schemas.microsoft.com/office/drawing/2014/main" id="{465DDA77-7382-4C0F-8C33-12788486A86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79074" y="6052079"/>
              <a:ext cx="7571888" cy="347502"/>
            </a:xfrm>
            <a:prstGeom prst="rect">
              <a:avLst/>
            </a:prstGeom>
          </p:spPr>
        </p:pic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CA20E66E-E59A-4A4E-A342-4986278BFF5E}"/>
                </a:ext>
              </a:extLst>
            </p:cNvPr>
            <p:cNvSpPr txBox="1"/>
            <p:nvPr/>
          </p:nvSpPr>
          <p:spPr>
            <a:xfrm>
              <a:off x="9479841" y="5916642"/>
              <a:ext cx="20650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(4.6.2)</a:t>
              </a:r>
              <a:endPara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群組 28">
            <a:extLst>
              <a:ext uri="{FF2B5EF4-FFF2-40B4-BE49-F238E27FC236}">
                <a16:creationId xmlns:a16="http://schemas.microsoft.com/office/drawing/2014/main" id="{FA5D2FB5-419D-4238-BCC9-B35ADE3426C7}"/>
              </a:ext>
            </a:extLst>
          </p:cNvPr>
          <p:cNvGrpSpPr/>
          <p:nvPr/>
        </p:nvGrpSpPr>
        <p:grpSpPr>
          <a:xfrm>
            <a:off x="1110728" y="6055462"/>
            <a:ext cx="10665848" cy="675486"/>
            <a:chOff x="1153260" y="4925797"/>
            <a:chExt cx="10665848" cy="675486"/>
          </a:xfrm>
        </p:grpSpPr>
        <p:pic>
          <p:nvPicPr>
            <p:cNvPr id="23" name="圖片 22">
              <a:extLst>
                <a:ext uri="{FF2B5EF4-FFF2-40B4-BE49-F238E27FC236}">
                  <a16:creationId xmlns:a16="http://schemas.microsoft.com/office/drawing/2014/main" id="{290A7761-6C4E-4ADB-A0CA-2412B418BDB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53260" y="4953231"/>
              <a:ext cx="8341052" cy="648052"/>
            </a:xfrm>
            <a:prstGeom prst="rect">
              <a:avLst/>
            </a:prstGeom>
          </p:spPr>
        </p:pic>
        <p:sp>
          <p:nvSpPr>
            <p:cNvPr id="24" name="文字方塊 23">
              <a:extLst>
                <a:ext uri="{FF2B5EF4-FFF2-40B4-BE49-F238E27FC236}">
                  <a16:creationId xmlns:a16="http://schemas.microsoft.com/office/drawing/2014/main" id="{C8502862-C1EA-41BE-BC38-15EF58159F4F}"/>
                </a:ext>
              </a:extLst>
            </p:cNvPr>
            <p:cNvSpPr txBox="1"/>
            <p:nvPr/>
          </p:nvSpPr>
          <p:spPr>
            <a:xfrm>
              <a:off x="9754027" y="4925797"/>
              <a:ext cx="20650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(4.6.5)</a:t>
              </a:r>
              <a:endPara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群組 29">
            <a:extLst>
              <a:ext uri="{FF2B5EF4-FFF2-40B4-BE49-F238E27FC236}">
                <a16:creationId xmlns:a16="http://schemas.microsoft.com/office/drawing/2014/main" id="{8D51A077-0D33-4206-A0B3-5EA8E6D18F35}"/>
              </a:ext>
            </a:extLst>
          </p:cNvPr>
          <p:cNvGrpSpPr/>
          <p:nvPr/>
        </p:nvGrpSpPr>
        <p:grpSpPr>
          <a:xfrm>
            <a:off x="1302451" y="4921064"/>
            <a:ext cx="10474124" cy="523220"/>
            <a:chOff x="1325549" y="5494335"/>
            <a:chExt cx="10474124" cy="523220"/>
          </a:xfrm>
        </p:grpSpPr>
        <p:pic>
          <p:nvPicPr>
            <p:cNvPr id="25" name="圖片 24">
              <a:extLst>
                <a:ext uri="{FF2B5EF4-FFF2-40B4-BE49-F238E27FC236}">
                  <a16:creationId xmlns:a16="http://schemas.microsoft.com/office/drawing/2014/main" id="{03F2EC6A-1229-41FF-BF55-BE3D2BA1703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25549" y="5639923"/>
              <a:ext cx="5742930" cy="371888"/>
            </a:xfrm>
            <a:prstGeom prst="rect">
              <a:avLst/>
            </a:prstGeom>
          </p:spPr>
        </p:pic>
        <p:sp>
          <p:nvSpPr>
            <p:cNvPr id="26" name="文字方塊 25">
              <a:extLst>
                <a:ext uri="{FF2B5EF4-FFF2-40B4-BE49-F238E27FC236}">
                  <a16:creationId xmlns:a16="http://schemas.microsoft.com/office/drawing/2014/main" id="{5618759F-4483-4DCA-919A-C87C63610B31}"/>
                </a:ext>
              </a:extLst>
            </p:cNvPr>
            <p:cNvSpPr txBox="1"/>
            <p:nvPr/>
          </p:nvSpPr>
          <p:spPr>
            <a:xfrm>
              <a:off x="9734592" y="5494335"/>
              <a:ext cx="20650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(4.6.3)</a:t>
              </a:r>
              <a:endPara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群組 30">
            <a:extLst>
              <a:ext uri="{FF2B5EF4-FFF2-40B4-BE49-F238E27FC236}">
                <a16:creationId xmlns:a16="http://schemas.microsoft.com/office/drawing/2014/main" id="{65761AC5-B571-4F6C-8973-2A350DD2A324}"/>
              </a:ext>
            </a:extLst>
          </p:cNvPr>
          <p:cNvGrpSpPr/>
          <p:nvPr/>
        </p:nvGrpSpPr>
        <p:grpSpPr>
          <a:xfrm>
            <a:off x="1110728" y="5505941"/>
            <a:ext cx="10665849" cy="668453"/>
            <a:chOff x="838200" y="419427"/>
            <a:chExt cx="10665849" cy="668453"/>
          </a:xfrm>
        </p:grpSpPr>
        <p:pic>
          <p:nvPicPr>
            <p:cNvPr id="32" name="圖片 31">
              <a:extLst>
                <a:ext uri="{FF2B5EF4-FFF2-40B4-BE49-F238E27FC236}">
                  <a16:creationId xmlns:a16="http://schemas.microsoft.com/office/drawing/2014/main" id="{E7F435BB-B49C-48B9-BA26-94EF7B11688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8200" y="439828"/>
              <a:ext cx="6521671" cy="648052"/>
            </a:xfrm>
            <a:prstGeom prst="rect">
              <a:avLst/>
            </a:prstGeom>
          </p:spPr>
        </p:pic>
        <p:sp>
          <p:nvSpPr>
            <p:cNvPr id="33" name="文字方塊 32">
              <a:extLst>
                <a:ext uri="{FF2B5EF4-FFF2-40B4-BE49-F238E27FC236}">
                  <a16:creationId xmlns:a16="http://schemas.microsoft.com/office/drawing/2014/main" id="{7F5A57BD-688F-4C9F-8E3C-9DE1FCA5DD22}"/>
                </a:ext>
              </a:extLst>
            </p:cNvPr>
            <p:cNvSpPr txBox="1"/>
            <p:nvPr/>
          </p:nvSpPr>
          <p:spPr>
            <a:xfrm>
              <a:off x="9438968" y="419427"/>
              <a:ext cx="20650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(4.6.4)</a:t>
              </a:r>
              <a:endPara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4" name="矩形 33">
            <a:extLst>
              <a:ext uri="{FF2B5EF4-FFF2-40B4-BE49-F238E27FC236}">
                <a16:creationId xmlns:a16="http://schemas.microsoft.com/office/drawing/2014/main" id="{9523DECE-9BAB-40BA-8A0C-2806F6D60D86}"/>
              </a:ext>
            </a:extLst>
          </p:cNvPr>
          <p:cNvSpPr/>
          <p:nvPr/>
        </p:nvSpPr>
        <p:spPr>
          <a:xfrm>
            <a:off x="6616930" y="5026005"/>
            <a:ext cx="609403" cy="42081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31ECF4E6-090B-4C0B-8D2A-8A9551398091}"/>
              </a:ext>
            </a:extLst>
          </p:cNvPr>
          <p:cNvSpPr/>
          <p:nvPr/>
        </p:nvSpPr>
        <p:spPr>
          <a:xfrm>
            <a:off x="7045381" y="5544716"/>
            <a:ext cx="609403" cy="42081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E8397E9C-C537-4237-96BF-074B1BDE06CD}"/>
              </a:ext>
            </a:extLst>
          </p:cNvPr>
          <p:cNvSpPr/>
          <p:nvPr/>
        </p:nvSpPr>
        <p:spPr>
          <a:xfrm>
            <a:off x="8842377" y="6136471"/>
            <a:ext cx="609403" cy="42081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E3AE3247-308A-4B94-ABF4-C8FFC0229F0B}"/>
              </a:ext>
            </a:extLst>
          </p:cNvPr>
          <p:cNvSpPr/>
          <p:nvPr/>
        </p:nvSpPr>
        <p:spPr>
          <a:xfrm>
            <a:off x="3347523" y="3960695"/>
            <a:ext cx="451480" cy="42081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69A809A4-12BD-4A09-AD31-8CDC1FC32CAC}"/>
              </a:ext>
            </a:extLst>
          </p:cNvPr>
          <p:cNvSpPr/>
          <p:nvPr/>
        </p:nvSpPr>
        <p:spPr>
          <a:xfrm>
            <a:off x="3347523" y="4487949"/>
            <a:ext cx="451480" cy="42081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04480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D7F51F-F4DD-4EA9-9FE9-7C0326AEC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2DAEDDF-73E2-4FE5-B9DD-1E4DA52C8C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2BD94FD-8066-4310-92B6-12E0BA358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6DE99-BF3D-4F98-92C0-4BB3073AC011}" type="slidenum">
              <a:rPr lang="zh-TW" altLang="en-US" smtClean="0"/>
              <a:t>17</a:t>
            </a:fld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953995B-529D-4787-9F9E-CE700365BE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95275"/>
            <a:ext cx="11506200" cy="3133725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A74BC08D-5959-4950-8E90-1318671E5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2924175"/>
            <a:ext cx="11315700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5313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3D89052-069D-4E3F-BFBF-D1A023A31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F9F87D0-EC40-482B-9A95-7694A2E220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8FB0ACE-5A97-43A0-9C84-40C9A15A4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6DE99-BF3D-4F98-92C0-4BB3073AC011}" type="slidenum">
              <a:rPr lang="zh-TW" altLang="en-US" smtClean="0"/>
              <a:t>18</a:t>
            </a:fld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D964CE2-023E-4A94-A1FD-145B1F3D7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6413"/>
            <a:ext cx="12192000" cy="282713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33C578F1-B4FD-4C78-92BB-397CB94239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4" y="4529138"/>
            <a:ext cx="11220450" cy="1647825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9901C5A7-B312-4D26-9154-120871E4992F}"/>
              </a:ext>
            </a:extLst>
          </p:cNvPr>
          <p:cNvSpPr txBox="1"/>
          <p:nvPr/>
        </p:nvSpPr>
        <p:spPr>
          <a:xfrm>
            <a:off x="1555423" y="4123543"/>
            <a:ext cx="556181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TW" sz="2800" dirty="0" err="1"/>
              <a:t>xy</a:t>
            </a:r>
            <a:endParaRPr lang="zh-TW" altLang="en-US" sz="2800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8C4FDE55-6519-4E7D-AAC9-9CBF444DFC60}"/>
              </a:ext>
            </a:extLst>
          </p:cNvPr>
          <p:cNvSpPr txBox="1"/>
          <p:nvPr/>
        </p:nvSpPr>
        <p:spPr>
          <a:xfrm>
            <a:off x="2972192" y="4139190"/>
            <a:ext cx="480767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0</a:t>
            </a:r>
            <a:endParaRPr lang="zh-TW" altLang="en-US" sz="2800" dirty="0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37DB32E9-020E-45CC-B869-654CADC1B4BA}"/>
              </a:ext>
            </a:extLst>
          </p:cNvPr>
          <p:cNvSpPr txBox="1"/>
          <p:nvPr/>
        </p:nvSpPr>
        <p:spPr>
          <a:xfrm>
            <a:off x="4005212" y="4139190"/>
            <a:ext cx="480767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y</a:t>
            </a:r>
            <a:endParaRPr lang="zh-TW" altLang="en-US" sz="2800" dirty="0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C3F99847-4BD7-4BBD-B211-4D2EEE501DEF}"/>
              </a:ext>
            </a:extLst>
          </p:cNvPr>
          <p:cNvSpPr txBox="1"/>
          <p:nvPr/>
        </p:nvSpPr>
        <p:spPr>
          <a:xfrm>
            <a:off x="5273901" y="4139190"/>
            <a:ext cx="480767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x</a:t>
            </a:r>
            <a:endParaRPr lang="zh-TW" altLang="en-US" sz="2800" dirty="0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68B6F47F-E1C9-41B8-A71A-B2F458ABE343}"/>
              </a:ext>
            </a:extLst>
          </p:cNvPr>
          <p:cNvSpPr txBox="1"/>
          <p:nvPr/>
        </p:nvSpPr>
        <p:spPr>
          <a:xfrm>
            <a:off x="3842208" y="6067272"/>
            <a:ext cx="480767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0</a:t>
            </a:r>
            <a:endParaRPr lang="zh-TW" altLang="en-US" sz="2800" dirty="0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D1AC126B-A803-4DA6-B753-052FB1A740FB}"/>
              </a:ext>
            </a:extLst>
          </p:cNvPr>
          <p:cNvSpPr txBox="1"/>
          <p:nvPr/>
        </p:nvSpPr>
        <p:spPr>
          <a:xfrm>
            <a:off x="5855616" y="6067272"/>
            <a:ext cx="480767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1</a:t>
            </a:r>
            <a:endParaRPr lang="zh-TW" altLang="en-US" sz="2800" dirty="0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C03A92D1-6727-42A1-A1D1-0647C885BA46}"/>
              </a:ext>
            </a:extLst>
          </p:cNvPr>
          <p:cNvSpPr txBox="1"/>
          <p:nvPr/>
        </p:nvSpPr>
        <p:spPr>
          <a:xfrm>
            <a:off x="8212317" y="6067272"/>
            <a:ext cx="480767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0</a:t>
            </a:r>
            <a:endParaRPr lang="zh-TW" altLang="en-US" sz="2800" dirty="0"/>
          </a:p>
        </p:txBody>
      </p: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C97F8129-F256-4286-BF57-AE737C222179}"/>
              </a:ext>
            </a:extLst>
          </p:cNvPr>
          <p:cNvCxnSpPr/>
          <p:nvPr/>
        </p:nvCxnSpPr>
        <p:spPr>
          <a:xfrm>
            <a:off x="999241" y="5213023"/>
            <a:ext cx="137631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D7D2A472-BB86-4602-BF20-D746794F1DC9}"/>
              </a:ext>
            </a:extLst>
          </p:cNvPr>
          <p:cNvCxnSpPr>
            <a:cxnSpLocks/>
          </p:cNvCxnSpPr>
          <p:nvPr/>
        </p:nvCxnSpPr>
        <p:spPr>
          <a:xfrm>
            <a:off x="2946661" y="5194170"/>
            <a:ext cx="32444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接點 30">
            <a:extLst>
              <a:ext uri="{FF2B5EF4-FFF2-40B4-BE49-F238E27FC236}">
                <a16:creationId xmlns:a16="http://schemas.microsoft.com/office/drawing/2014/main" id="{8730E493-E24E-42FE-AE54-5FDB8E452EC6}"/>
              </a:ext>
            </a:extLst>
          </p:cNvPr>
          <p:cNvCxnSpPr>
            <a:cxnSpLocks/>
          </p:cNvCxnSpPr>
          <p:nvPr/>
        </p:nvCxnSpPr>
        <p:spPr>
          <a:xfrm>
            <a:off x="4005212" y="5194170"/>
            <a:ext cx="32444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9A47B2E1-1A6A-48DC-AF37-D70BCBFE96A4}"/>
              </a:ext>
            </a:extLst>
          </p:cNvPr>
          <p:cNvCxnSpPr>
            <a:cxnSpLocks/>
          </p:cNvCxnSpPr>
          <p:nvPr/>
        </p:nvCxnSpPr>
        <p:spPr>
          <a:xfrm>
            <a:off x="5353245" y="5194170"/>
            <a:ext cx="32444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接點 32">
            <a:extLst>
              <a:ext uri="{FF2B5EF4-FFF2-40B4-BE49-F238E27FC236}">
                <a16:creationId xmlns:a16="http://schemas.microsoft.com/office/drawing/2014/main" id="{3140F1D9-5D71-4685-B86A-A5E6FC5A2C54}"/>
              </a:ext>
            </a:extLst>
          </p:cNvPr>
          <p:cNvCxnSpPr>
            <a:cxnSpLocks/>
          </p:cNvCxnSpPr>
          <p:nvPr/>
        </p:nvCxnSpPr>
        <p:spPr>
          <a:xfrm>
            <a:off x="3842208" y="6048419"/>
            <a:ext cx="48076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接點 34">
            <a:extLst>
              <a:ext uri="{FF2B5EF4-FFF2-40B4-BE49-F238E27FC236}">
                <a16:creationId xmlns:a16="http://schemas.microsoft.com/office/drawing/2014/main" id="{BDB8228C-6900-4393-A34A-5F2FC9F37D8C}"/>
              </a:ext>
            </a:extLst>
          </p:cNvPr>
          <p:cNvCxnSpPr>
            <a:cxnSpLocks/>
          </p:cNvCxnSpPr>
          <p:nvPr/>
        </p:nvCxnSpPr>
        <p:spPr>
          <a:xfrm>
            <a:off x="5855616" y="6048419"/>
            <a:ext cx="48076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F88010C3-BEA2-4C39-BC70-89AA47D7B03F}"/>
              </a:ext>
            </a:extLst>
          </p:cNvPr>
          <p:cNvCxnSpPr>
            <a:cxnSpLocks/>
          </p:cNvCxnSpPr>
          <p:nvPr/>
        </p:nvCxnSpPr>
        <p:spPr>
          <a:xfrm>
            <a:off x="8129833" y="6048419"/>
            <a:ext cx="48076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69672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2408238"/>
            <a:ext cx="9144000" cy="2387600"/>
          </a:xfrm>
        </p:spPr>
        <p:txBody>
          <a:bodyPr/>
          <a:lstStyle/>
          <a:p>
            <a:r>
              <a:rPr lang="en-US" altLang="zh-TW" dirty="0"/>
              <a:t>4.6.3 Recognizing Brownian Motion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C329C91-FE56-44E6-A823-AC2E4CE72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6DE99-BF3D-4F98-92C0-4BB3073AC011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5368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71A509F-189E-49CF-9B3E-2B91CBFF56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0940" y="632170"/>
            <a:ext cx="9144000" cy="612168"/>
          </a:xfrm>
        </p:spPr>
        <p:txBody>
          <a:bodyPr>
            <a:noAutofit/>
          </a:bodyPr>
          <a:lstStyle/>
          <a:p>
            <a:pPr algn="l"/>
            <a:r>
              <a:rPr lang="en-US" altLang="zh-TW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4.6.1 Multiple Brownian Motions</a:t>
            </a:r>
            <a:endParaRPr lang="zh-TW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副標題 2">
                <a:extLst>
                  <a:ext uri="{FF2B5EF4-FFF2-40B4-BE49-F238E27FC236}">
                    <a16:creationId xmlns:a16="http://schemas.microsoft.com/office/drawing/2014/main" id="{B9D531DD-B882-4AD9-8C01-8329C6268338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904972" y="1537568"/>
                <a:ext cx="9857295" cy="4688262"/>
              </a:xfrm>
            </p:spPr>
            <p:txBody>
              <a:bodyPr>
                <a:noAutofit/>
              </a:bodyPr>
              <a:lstStyle/>
              <a:p>
                <a:pPr marL="457200" indent="-457200" algn="l">
                  <a:buFont typeface="Arial" panose="020B0604020202020204" pitchFamily="34" charset="0"/>
                  <a:buChar char="•"/>
                </a:pPr>
                <a:r>
                  <a:rPr lang="en-US" altLang="zh-TW" sz="3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Definition 4.6.1   </a:t>
                </a:r>
              </a:p>
              <a:p>
                <a:pPr algn="l"/>
                <a:r>
                  <a:rPr lang="en-US" altLang="zh-TW" sz="3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altLang="zh-TW" sz="3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 </a:t>
                </a:r>
                <a:r>
                  <a:rPr lang="en-US" altLang="zh-TW" sz="3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d- dimensional</a:t>
                </a:r>
                <a:r>
                  <a:rPr lang="en-US" altLang="zh-TW" sz="3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Brownian motion is a process</a:t>
                </a:r>
              </a:p>
              <a:p>
                <a:pPr algn="l"/>
                <a:endParaRPr lang="en-US" altLang="zh-TW" sz="3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r>
                  <a:rPr lang="en-US" altLang="zh-TW" sz="3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with the following properties.</a:t>
                </a:r>
              </a:p>
              <a:p>
                <a:pPr algn="l"/>
                <a:endParaRPr lang="en-US" altLang="zh-TW" sz="3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r>
                  <a:rPr lang="en-US" altLang="zh-TW" sz="3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1.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3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TW" sz="3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3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TW" sz="3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altLang="zh-TW" sz="3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TW" sz="3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 </a:t>
                </a:r>
                <a:r>
                  <a:rPr lang="en-US" altLang="zh-TW" sz="3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one</a:t>
                </a:r>
                <a:r>
                  <a:rPr lang="en-US" altLang="zh-TW" sz="3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-dimensional Brownian motion.</a:t>
                </a:r>
              </a:p>
              <a:p>
                <a:pPr algn="l"/>
                <a:r>
                  <a:rPr lang="en-US" altLang="zh-TW" sz="3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2. If  </a:t>
                </a:r>
                <a14:m>
                  <m:oMath xmlns:m="http://schemas.openxmlformats.org/officeDocument/2006/math">
                    <m:r>
                      <a:rPr lang="en-US" altLang="zh-TW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TW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≠</m:t>
                    </m:r>
                    <m:r>
                      <a:rPr lang="en-US" altLang="zh-TW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zh-TW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3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</a:p>
              <a:p>
                <a:pPr algn="l"/>
                <a:r>
                  <a:rPr lang="en-US" altLang="zh-TW" sz="3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then the process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3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TW" sz="3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3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TW" sz="3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altLang="zh-TW" sz="3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TW" sz="3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3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TW" sz="3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altLang="zh-TW" sz="3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TW" sz="3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zh-TW" sz="3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</a:t>
                </a:r>
                <a:r>
                  <a:rPr lang="en-US" altLang="zh-TW" sz="3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independent</a:t>
                </a:r>
                <a:r>
                  <a:rPr lang="en-US" altLang="zh-TW" sz="3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/>
                <a:endParaRPr lang="zh-TW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副標題 2">
                <a:extLst>
                  <a:ext uri="{FF2B5EF4-FFF2-40B4-BE49-F238E27FC236}">
                    <a16:creationId xmlns:a16="http://schemas.microsoft.com/office/drawing/2014/main" id="{B9D531DD-B882-4AD9-8C01-8329C62683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904972" y="1537568"/>
                <a:ext cx="9857295" cy="4688262"/>
              </a:xfrm>
              <a:blipFill>
                <a:blip r:embed="rId2"/>
                <a:stretch>
                  <a:fillRect l="-1546" t="-2991" b="-58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>
            <a:extLst>
              <a:ext uri="{FF2B5EF4-FFF2-40B4-BE49-F238E27FC236}">
                <a16:creationId xmlns:a16="http://schemas.microsoft.com/office/drawing/2014/main" id="{803E7E4B-9ACB-4CE2-9B8E-FCC0B768D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964" y="2606955"/>
            <a:ext cx="4877470" cy="822045"/>
          </a:xfrm>
          <a:prstGeom prst="rect">
            <a:avLst/>
          </a:prstGeom>
        </p:spPr>
      </p:pic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1B7C0A4-ACFE-4EB6-B2F2-C792B817F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6DE99-BF3D-4F98-92C0-4BB3073AC011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42647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圖片 18">
            <a:extLst>
              <a:ext uri="{FF2B5EF4-FFF2-40B4-BE49-F238E27FC236}">
                <a16:creationId xmlns:a16="http://schemas.microsoft.com/office/drawing/2014/main" id="{20E1B689-C929-4080-9230-2FBFD91B2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11453"/>
            <a:ext cx="12192000" cy="1853032"/>
          </a:xfrm>
          <a:prstGeom prst="rect">
            <a:avLst/>
          </a:prstGeo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2CBBE3D-C283-4EB7-B96A-1A2A6C406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DD6DE99-BF3D-4F98-92C0-4BB3073AC011}" type="slidenum">
              <a:rPr lang="zh-TW" altLang="en-US" smtClean="0"/>
              <a:t>20</a:t>
            </a:fld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632D036-02B1-403F-9573-DD906A625B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098913"/>
            <a:ext cx="12192000" cy="2358515"/>
          </a:xfrm>
          <a:prstGeom prst="rect">
            <a:avLst/>
          </a:prstGeom>
        </p:spPr>
      </p:pic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DF997E9B-ABD8-48C1-84AD-082848764A89}"/>
              </a:ext>
            </a:extLst>
          </p:cNvPr>
          <p:cNvCxnSpPr>
            <a:cxnSpLocks/>
          </p:cNvCxnSpPr>
          <p:nvPr/>
        </p:nvCxnSpPr>
        <p:spPr>
          <a:xfrm>
            <a:off x="5448694" y="3421930"/>
            <a:ext cx="163083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64DE5928-3822-4FBC-AA1B-FDD73A060B85}"/>
              </a:ext>
            </a:extLst>
          </p:cNvPr>
          <p:cNvCxnSpPr>
            <a:cxnSpLocks/>
          </p:cNvCxnSpPr>
          <p:nvPr/>
        </p:nvCxnSpPr>
        <p:spPr>
          <a:xfrm>
            <a:off x="8154187" y="3431357"/>
            <a:ext cx="261122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FEEA404A-3E1B-45AD-9285-55B2EBDDEE2F}"/>
              </a:ext>
            </a:extLst>
          </p:cNvPr>
          <p:cNvCxnSpPr>
            <a:cxnSpLocks/>
          </p:cNvCxnSpPr>
          <p:nvPr/>
        </p:nvCxnSpPr>
        <p:spPr>
          <a:xfrm>
            <a:off x="3667028" y="3869319"/>
            <a:ext cx="197962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4B0CDA35-1D8D-47F3-90F2-ED57E7F22EEA}"/>
              </a:ext>
            </a:extLst>
          </p:cNvPr>
          <p:cNvSpPr txBox="1"/>
          <p:nvPr/>
        </p:nvSpPr>
        <p:spPr>
          <a:xfrm>
            <a:off x="5855617" y="2569632"/>
            <a:ext cx="648878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(1)</a:t>
            </a:r>
            <a:endParaRPr lang="zh-TW" altLang="en-US" sz="2800" dirty="0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8C6FE037-A0E2-4627-9FA9-CDAA8285DEEE}"/>
              </a:ext>
            </a:extLst>
          </p:cNvPr>
          <p:cNvSpPr txBox="1"/>
          <p:nvPr/>
        </p:nvSpPr>
        <p:spPr>
          <a:xfrm>
            <a:off x="9112579" y="2545913"/>
            <a:ext cx="648878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(2)</a:t>
            </a:r>
            <a:endParaRPr lang="zh-TW" altLang="en-US" sz="2800" dirty="0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5A57C61D-6DD0-4424-9854-23FD569FCA2D}"/>
              </a:ext>
            </a:extLst>
          </p:cNvPr>
          <p:cNvSpPr txBox="1"/>
          <p:nvPr/>
        </p:nvSpPr>
        <p:spPr>
          <a:xfrm>
            <a:off x="4348113" y="4114124"/>
            <a:ext cx="63866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(3)</a:t>
            </a:r>
            <a:endParaRPr lang="zh-TW" altLang="en-US" sz="2800" dirty="0"/>
          </a:p>
        </p:txBody>
      </p:sp>
      <p:sp>
        <p:nvSpPr>
          <p:cNvPr id="18" name="箭號: 向上 17">
            <a:extLst>
              <a:ext uri="{FF2B5EF4-FFF2-40B4-BE49-F238E27FC236}">
                <a16:creationId xmlns:a16="http://schemas.microsoft.com/office/drawing/2014/main" id="{86677E1E-C81A-4488-9E80-36549C921A77}"/>
              </a:ext>
            </a:extLst>
          </p:cNvPr>
          <p:cNvSpPr/>
          <p:nvPr/>
        </p:nvSpPr>
        <p:spPr>
          <a:xfrm>
            <a:off x="4487160" y="3964066"/>
            <a:ext cx="315797" cy="22528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標題 1">
            <a:extLst>
              <a:ext uri="{FF2B5EF4-FFF2-40B4-BE49-F238E27FC236}">
                <a16:creationId xmlns:a16="http://schemas.microsoft.com/office/drawing/2014/main" id="{90B3341E-0DAF-49C3-8956-F8B1EBA00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one-dimensional Brownian motion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0455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EB5FCD0-FE74-47D2-85F2-61C60A5495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676" y="3623323"/>
            <a:ext cx="10515600" cy="1840633"/>
          </a:xfrm>
        </p:spPr>
        <p:txBody>
          <a:bodyPr>
            <a:normAutofit/>
          </a:bodyPr>
          <a:lstStyle/>
          <a:p>
            <a:r>
              <a:rPr lang="zh-TW" altLang="en-US" dirty="0"/>
              <a:t>此段證明有趣的點為，</a:t>
            </a:r>
            <a:r>
              <a:rPr lang="en-US" altLang="zh-TW" dirty="0"/>
              <a:t>Brownian motion </a:t>
            </a:r>
            <a:r>
              <a:rPr lang="zh-TW" altLang="en-US" dirty="0"/>
              <a:t>的增量為常態分配，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而我們只需要靠原來的</a:t>
            </a:r>
            <a:r>
              <a:rPr lang="en-US" altLang="zh-TW" dirty="0"/>
              <a:t>3</a:t>
            </a:r>
            <a:r>
              <a:rPr lang="zh-TW" altLang="en-US" dirty="0"/>
              <a:t>個假設，即可推出常態的結果，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不需加入額外常態假設</a:t>
            </a:r>
            <a:r>
              <a:rPr lang="en-US" altLang="zh-TW" dirty="0"/>
              <a:t>!!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D2A99FE-2109-44BD-9AAC-C55270692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3171327"/>
            <a:ext cx="2743200" cy="365125"/>
          </a:xfrm>
        </p:spPr>
        <p:txBody>
          <a:bodyPr/>
          <a:lstStyle/>
          <a:p>
            <a:fld id="{1DD6DE99-BF3D-4F98-92C0-4BB3073AC011}" type="slidenum">
              <a:rPr lang="zh-TW" altLang="en-US" smtClean="0"/>
              <a:t>21</a:t>
            </a:fld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B04EDEE-A60E-4C1D-961C-29CAA4BB87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" y="1580798"/>
            <a:ext cx="11972925" cy="1733550"/>
          </a:xfrm>
          <a:prstGeom prst="rect">
            <a:avLst/>
          </a:prstGeom>
        </p:spPr>
      </p:pic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217143C5-3B29-4C12-BBA8-F0D63310953E}"/>
              </a:ext>
            </a:extLst>
          </p:cNvPr>
          <p:cNvCxnSpPr>
            <a:cxnSpLocks/>
          </p:cNvCxnSpPr>
          <p:nvPr/>
        </p:nvCxnSpPr>
        <p:spPr>
          <a:xfrm>
            <a:off x="838987" y="2447573"/>
            <a:ext cx="321454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2A0EA082-20BB-4075-9054-994423714846}"/>
              </a:ext>
            </a:extLst>
          </p:cNvPr>
          <p:cNvCxnSpPr>
            <a:cxnSpLocks/>
          </p:cNvCxnSpPr>
          <p:nvPr/>
        </p:nvCxnSpPr>
        <p:spPr>
          <a:xfrm>
            <a:off x="2740843" y="2852925"/>
            <a:ext cx="563016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1F825A9B-8BE6-4CA0-B267-E9AC85054E8F}"/>
              </a:ext>
            </a:extLst>
          </p:cNvPr>
          <p:cNvCxnSpPr>
            <a:cxnSpLocks/>
          </p:cNvCxnSpPr>
          <p:nvPr/>
        </p:nvCxnSpPr>
        <p:spPr>
          <a:xfrm>
            <a:off x="9275191" y="2862351"/>
            <a:ext cx="163083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3884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E217812-9EA3-4275-A6D5-6F4CF23CB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B5E260E-0D9B-407E-8D7A-0A0ED3FF5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7C72F67-AD41-4B87-AD08-A9068078D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6DE99-BF3D-4F98-92C0-4BB3073AC011}" type="slidenum">
              <a:rPr lang="zh-TW" altLang="en-US" smtClean="0"/>
              <a:t>22</a:t>
            </a:fld>
            <a:endParaRPr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CB0E6D55-0449-431F-BB73-635C224BE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50" y="3176588"/>
            <a:ext cx="12115800" cy="3000375"/>
          </a:xfrm>
          <a:prstGeom prst="rect">
            <a:avLst/>
          </a:prstGeom>
        </p:spPr>
      </p:pic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5D068E81-A7CC-402D-AF91-CDDFD64B452E}"/>
              </a:ext>
            </a:extLst>
          </p:cNvPr>
          <p:cNvCxnSpPr/>
          <p:nvPr/>
        </p:nvCxnSpPr>
        <p:spPr>
          <a:xfrm>
            <a:off x="4881735" y="3704734"/>
            <a:ext cx="273512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圖片 11">
            <a:extLst>
              <a:ext uri="{FF2B5EF4-FFF2-40B4-BE49-F238E27FC236}">
                <a16:creationId xmlns:a16="http://schemas.microsoft.com/office/drawing/2014/main" id="{8D63646C-61A6-4E37-9458-A84D09E4F3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7" y="241300"/>
            <a:ext cx="12087225" cy="2809875"/>
          </a:xfrm>
          <a:prstGeom prst="rect">
            <a:avLst/>
          </a:prstGeom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111E4A2E-A227-40E7-A59E-65EF3676649F}"/>
              </a:ext>
            </a:extLst>
          </p:cNvPr>
          <p:cNvSpPr txBox="1"/>
          <p:nvPr/>
        </p:nvSpPr>
        <p:spPr>
          <a:xfrm>
            <a:off x="5940568" y="3739684"/>
            <a:ext cx="61745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(3)</a:t>
            </a:r>
            <a:endParaRPr lang="zh-TW" altLang="en-US" sz="2800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88E232BD-8DEF-44A2-A5C4-606EA4AB9662}"/>
              </a:ext>
            </a:extLst>
          </p:cNvPr>
          <p:cNvSpPr/>
          <p:nvPr/>
        </p:nvSpPr>
        <p:spPr>
          <a:xfrm>
            <a:off x="179109" y="241300"/>
            <a:ext cx="11481848" cy="4397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6" name="直線接點 15">
            <a:extLst>
              <a:ext uri="{FF2B5EF4-FFF2-40B4-BE49-F238E27FC236}">
                <a16:creationId xmlns:a16="http://schemas.microsoft.com/office/drawing/2014/main" id="{3471D9F9-B78C-4D56-9BDE-5F0D321E8853}"/>
              </a:ext>
            </a:extLst>
          </p:cNvPr>
          <p:cNvCxnSpPr>
            <a:cxnSpLocks/>
          </p:cNvCxnSpPr>
          <p:nvPr/>
        </p:nvCxnSpPr>
        <p:spPr>
          <a:xfrm>
            <a:off x="179109" y="1102936"/>
            <a:ext cx="285632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>
            <a:extLst>
              <a:ext uri="{FF2B5EF4-FFF2-40B4-BE49-F238E27FC236}">
                <a16:creationId xmlns:a16="http://schemas.microsoft.com/office/drawing/2014/main" id="{F4BFCC9E-AA3D-4CF3-B7BE-F79E50688ED7}"/>
              </a:ext>
            </a:extLst>
          </p:cNvPr>
          <p:cNvCxnSpPr>
            <a:cxnSpLocks/>
          </p:cNvCxnSpPr>
          <p:nvPr/>
        </p:nvCxnSpPr>
        <p:spPr>
          <a:xfrm>
            <a:off x="6796726" y="1102936"/>
            <a:ext cx="232842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A6BFED3F-FECF-4598-A2D7-8F5EBCEB70BA}"/>
              </a:ext>
            </a:extLst>
          </p:cNvPr>
          <p:cNvSpPr txBox="1"/>
          <p:nvPr/>
        </p:nvSpPr>
        <p:spPr>
          <a:xfrm>
            <a:off x="1462836" y="230188"/>
            <a:ext cx="61745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(2)</a:t>
            </a:r>
            <a:endParaRPr lang="zh-TW" altLang="en-US" sz="2800" dirty="0"/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4685C761-95E2-413F-8C7B-7548C4150CC9}"/>
              </a:ext>
            </a:extLst>
          </p:cNvPr>
          <p:cNvSpPr txBox="1"/>
          <p:nvPr/>
        </p:nvSpPr>
        <p:spPr>
          <a:xfrm>
            <a:off x="7652208" y="230188"/>
            <a:ext cx="61745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(3)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3828583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BBD0E1-0FF2-4816-8B89-A7D71F1D1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B2AD81E-814A-45CE-8B63-98282CEA1C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3684C81-E5FA-4DAF-BF4B-7AB9A2493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6DE99-BF3D-4F98-92C0-4BB3073AC011}" type="slidenum">
              <a:rPr lang="zh-TW" altLang="en-US" smtClean="0"/>
              <a:t>23</a:t>
            </a:fld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610F312-FE88-47B9-B767-1185758EF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57" y="681037"/>
            <a:ext cx="11780085" cy="5328648"/>
          </a:xfrm>
          <a:prstGeom prst="rect">
            <a:avLst/>
          </a:prstGeom>
        </p:spPr>
      </p:pic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09158FB0-800E-42A5-B3A8-D5DBA321DF8C}"/>
              </a:ext>
            </a:extLst>
          </p:cNvPr>
          <p:cNvCxnSpPr>
            <a:cxnSpLocks/>
          </p:cNvCxnSpPr>
          <p:nvPr/>
        </p:nvCxnSpPr>
        <p:spPr>
          <a:xfrm>
            <a:off x="1743959" y="3233394"/>
            <a:ext cx="293173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>
            <a:extLst>
              <a:ext uri="{FF2B5EF4-FFF2-40B4-BE49-F238E27FC236}">
                <a16:creationId xmlns:a16="http://schemas.microsoft.com/office/drawing/2014/main" id="{BFB4EDF1-C22F-43BD-84AD-BF86046EC2A5}"/>
              </a:ext>
            </a:extLst>
          </p:cNvPr>
          <p:cNvSpPr txBox="1"/>
          <p:nvPr/>
        </p:nvSpPr>
        <p:spPr>
          <a:xfrm>
            <a:off x="2989979" y="2267900"/>
            <a:ext cx="61745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(1)</a:t>
            </a:r>
            <a:endParaRPr lang="zh-TW" altLang="en-US" sz="2800" dirty="0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768A3A5F-0C73-4684-8CC3-642B44F83471}"/>
              </a:ext>
            </a:extLst>
          </p:cNvPr>
          <p:cNvCxnSpPr>
            <a:cxnSpLocks/>
          </p:cNvCxnSpPr>
          <p:nvPr/>
        </p:nvCxnSpPr>
        <p:spPr>
          <a:xfrm flipV="1">
            <a:off x="8229600" y="3233394"/>
            <a:ext cx="3124200" cy="2828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>
            <a:extLst>
              <a:ext uri="{FF2B5EF4-FFF2-40B4-BE49-F238E27FC236}">
                <a16:creationId xmlns:a16="http://schemas.microsoft.com/office/drawing/2014/main" id="{70A6126F-7608-4BC1-BEC8-74262D5596E6}"/>
              </a:ext>
            </a:extLst>
          </p:cNvPr>
          <p:cNvSpPr/>
          <p:nvPr/>
        </p:nvSpPr>
        <p:spPr>
          <a:xfrm>
            <a:off x="4308049" y="1555423"/>
            <a:ext cx="3469064" cy="10180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99666342-EF1F-4237-BDED-D11D1A80115A}"/>
                  </a:ext>
                </a:extLst>
              </p:cNvPr>
              <p:cNvSpPr txBox="1"/>
              <p:nvPr/>
            </p:nvSpPr>
            <p:spPr>
              <a:xfrm>
                <a:off x="8338794" y="1371972"/>
                <a:ext cx="2106106" cy="1384995"/>
              </a:xfrm>
              <a:prstGeom prst="rect">
                <a:avLst/>
              </a:prstGeom>
              <a:noFill/>
              <a:ln w="28575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4.3.1 says It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</m:acc>
                  </m:oMath>
                </a14:m>
                <a:r>
                  <a:rPr lang="en-US" altLang="zh-TW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’s integral is martingale</a:t>
                </a:r>
                <a:endParaRPr lang="zh-TW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99666342-EF1F-4237-BDED-D11D1A8011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8794" y="1371972"/>
                <a:ext cx="2106106" cy="1384995"/>
              </a:xfrm>
              <a:prstGeom prst="rect">
                <a:avLst/>
              </a:prstGeom>
              <a:blipFill>
                <a:blip r:embed="rId3"/>
                <a:stretch>
                  <a:fillRect l="-5429" t="-3448" r="-3714" b="-9914"/>
                </a:stretch>
              </a:blipFill>
              <a:ln w="28575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CE743BE5-B0BF-482D-B708-B1A39F1BC8F5}"/>
              </a:ext>
            </a:extLst>
          </p:cNvPr>
          <p:cNvCxnSpPr>
            <a:cxnSpLocks/>
          </p:cNvCxnSpPr>
          <p:nvPr/>
        </p:nvCxnSpPr>
        <p:spPr>
          <a:xfrm>
            <a:off x="2582944" y="4440025"/>
            <a:ext cx="209275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>
            <a:extLst>
              <a:ext uri="{FF2B5EF4-FFF2-40B4-BE49-F238E27FC236}">
                <a16:creationId xmlns:a16="http://schemas.microsoft.com/office/drawing/2014/main" id="{07182D52-2212-4405-9A5C-5440B3EC5BB9}"/>
              </a:ext>
            </a:extLst>
          </p:cNvPr>
          <p:cNvSpPr/>
          <p:nvPr/>
        </p:nvSpPr>
        <p:spPr>
          <a:xfrm>
            <a:off x="5618375" y="5213023"/>
            <a:ext cx="348792" cy="7966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2990674C-FB86-4075-A241-BDA7007ED326}"/>
              </a:ext>
            </a:extLst>
          </p:cNvPr>
          <p:cNvSpPr/>
          <p:nvPr/>
        </p:nvSpPr>
        <p:spPr>
          <a:xfrm>
            <a:off x="7965649" y="5213023"/>
            <a:ext cx="452487" cy="7966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67754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F474C09-8C15-4757-8451-093045EE3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E8E2FDE-AD33-4409-B4F5-621350D1A1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C249717-9644-40D3-9964-7FDDB632E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6DE99-BF3D-4F98-92C0-4BB3073AC011}" type="slidenum">
              <a:rPr lang="zh-TW" altLang="en-US" smtClean="0"/>
              <a:t>24</a:t>
            </a:fld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DAABB2DD-B205-4CC5-BACB-92959E394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45" y="365125"/>
            <a:ext cx="12153900" cy="4524375"/>
          </a:xfrm>
          <a:prstGeom prst="rect">
            <a:avLst/>
          </a:prstGeom>
        </p:spPr>
      </p:pic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179E02D3-20D3-4310-848E-0B928A8E7F9E}"/>
              </a:ext>
            </a:extLst>
          </p:cNvPr>
          <p:cNvCxnSpPr>
            <a:cxnSpLocks/>
          </p:cNvCxnSpPr>
          <p:nvPr/>
        </p:nvCxnSpPr>
        <p:spPr>
          <a:xfrm>
            <a:off x="1259854" y="2007501"/>
            <a:ext cx="233784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4D590327-D0A8-4963-8588-306ED0571110}"/>
              </a:ext>
            </a:extLst>
          </p:cNvPr>
          <p:cNvCxnSpPr>
            <a:cxnSpLocks/>
          </p:cNvCxnSpPr>
          <p:nvPr/>
        </p:nvCxnSpPr>
        <p:spPr>
          <a:xfrm flipV="1">
            <a:off x="4256202" y="4775707"/>
            <a:ext cx="3679595" cy="1885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圖片 11">
            <a:extLst>
              <a:ext uri="{FF2B5EF4-FFF2-40B4-BE49-F238E27FC236}">
                <a16:creationId xmlns:a16="http://schemas.microsoft.com/office/drawing/2014/main" id="{EA1012C6-0C18-42AC-A625-D95B93C6E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49875"/>
            <a:ext cx="12125325" cy="1143000"/>
          </a:xfrm>
          <a:prstGeom prst="rect">
            <a:avLst/>
          </a:prstGeom>
        </p:spPr>
      </p:pic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6965042B-4935-456E-9402-6964A278AE50}"/>
              </a:ext>
            </a:extLst>
          </p:cNvPr>
          <p:cNvCxnSpPr>
            <a:cxnSpLocks/>
          </p:cNvCxnSpPr>
          <p:nvPr/>
        </p:nvCxnSpPr>
        <p:spPr>
          <a:xfrm flipV="1">
            <a:off x="4593800" y="6430291"/>
            <a:ext cx="5860330" cy="4071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957B7E38-8AF7-4A5C-9656-37CAAFB0EF3D}"/>
              </a:ext>
            </a:extLst>
          </p:cNvPr>
          <p:cNvSpPr txBox="1"/>
          <p:nvPr/>
        </p:nvSpPr>
        <p:spPr>
          <a:xfrm>
            <a:off x="7034078" y="4993326"/>
            <a:ext cx="445979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0</a:t>
            </a:r>
            <a:endParaRPr lang="zh-TW" altLang="en-US" sz="2800" dirty="0"/>
          </a:p>
        </p:txBody>
      </p:sp>
      <p:cxnSp>
        <p:nvCxnSpPr>
          <p:cNvPr id="18" name="直線接點 17">
            <a:extLst>
              <a:ext uri="{FF2B5EF4-FFF2-40B4-BE49-F238E27FC236}">
                <a16:creationId xmlns:a16="http://schemas.microsoft.com/office/drawing/2014/main" id="{643E779C-651D-4799-8BE9-545C328C2896}"/>
              </a:ext>
            </a:extLst>
          </p:cNvPr>
          <p:cNvCxnSpPr>
            <a:cxnSpLocks/>
          </p:cNvCxnSpPr>
          <p:nvPr/>
        </p:nvCxnSpPr>
        <p:spPr>
          <a:xfrm>
            <a:off x="2460200" y="6260332"/>
            <a:ext cx="171587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2BEB3D06-2AD7-4B25-9A3C-E241F50C0E70}"/>
              </a:ext>
            </a:extLst>
          </p:cNvPr>
          <p:cNvSpPr txBox="1"/>
          <p:nvPr/>
        </p:nvSpPr>
        <p:spPr>
          <a:xfrm>
            <a:off x="3155872" y="5097872"/>
            <a:ext cx="445979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1</a:t>
            </a:r>
            <a:endParaRPr lang="zh-TW" altLang="en-US" sz="2800" dirty="0"/>
          </a:p>
        </p:txBody>
      </p:sp>
      <p:sp>
        <p:nvSpPr>
          <p:cNvPr id="23" name="箭號: 弧形右彎 22">
            <a:extLst>
              <a:ext uri="{FF2B5EF4-FFF2-40B4-BE49-F238E27FC236}">
                <a16:creationId xmlns:a16="http://schemas.microsoft.com/office/drawing/2014/main" id="{2717BCE5-D8BE-4B72-8DC9-B6677D4D97DA}"/>
              </a:ext>
            </a:extLst>
          </p:cNvPr>
          <p:cNvSpPr/>
          <p:nvPr/>
        </p:nvSpPr>
        <p:spPr>
          <a:xfrm>
            <a:off x="179109" y="4147794"/>
            <a:ext cx="735291" cy="104329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0561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5BD07E2C-FD0B-4C4B-987E-B08FD1ECCD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0558"/>
            <a:ext cx="12192000" cy="5076883"/>
          </a:xfrm>
          <a:prstGeom prst="rect">
            <a:avLst/>
          </a:prstGeo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4DA9FFC-5344-41F3-A3B5-30DFC6FB3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DD6DE99-BF3D-4F98-92C0-4BB3073AC011}" type="slidenum">
              <a:rPr lang="zh-TW" altLang="en-US" smtClean="0"/>
              <a:t>25</a:t>
            </a:fld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F73AC87-1FC5-436B-A931-12E2DE5B1959}"/>
              </a:ext>
            </a:extLst>
          </p:cNvPr>
          <p:cNvSpPr/>
          <p:nvPr/>
        </p:nvSpPr>
        <p:spPr>
          <a:xfrm>
            <a:off x="4543720" y="3516198"/>
            <a:ext cx="2875175" cy="9898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F8F49940-55C1-4F16-BF61-677A43322916}"/>
              </a:ext>
            </a:extLst>
          </p:cNvPr>
          <p:cNvCxnSpPr>
            <a:cxnSpLocks/>
          </p:cNvCxnSpPr>
          <p:nvPr/>
        </p:nvCxnSpPr>
        <p:spPr>
          <a:xfrm>
            <a:off x="7286723" y="4968860"/>
            <a:ext cx="447792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256635D8-C0F7-4A0A-B5C1-3183DA2B3356}"/>
              </a:ext>
            </a:extLst>
          </p:cNvPr>
          <p:cNvCxnSpPr>
            <a:cxnSpLocks/>
          </p:cNvCxnSpPr>
          <p:nvPr/>
        </p:nvCxnSpPr>
        <p:spPr>
          <a:xfrm>
            <a:off x="339168" y="5393066"/>
            <a:ext cx="294136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utoShape 2" descr="{\displaystyle M(t)=\operatorname {E} [e^{tX}]={\hat {f}}(it)=e^{\mu t}e^{{\tfrac {1}{2}}\sigma ^{2}t^{2}}}">
            <a:extLst>
              <a:ext uri="{FF2B5EF4-FFF2-40B4-BE49-F238E27FC236}">
                <a16:creationId xmlns:a16="http://schemas.microsoft.com/office/drawing/2014/main" id="{95494E5C-7F2E-4CA1-AFEE-3FBAA810F1D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3436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DAD724B-F1C9-4158-AB93-44B641250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2-dimensional Brownian motion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058AC86-7443-4137-9878-9782A6512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820" y="4507672"/>
            <a:ext cx="10515600" cy="1799116"/>
          </a:xfrm>
        </p:spPr>
        <p:txBody>
          <a:bodyPr/>
          <a:lstStyle/>
          <a:p>
            <a:r>
              <a:rPr lang="zh-TW" altLang="en-US" dirty="0"/>
              <a:t>和</a:t>
            </a:r>
            <a:r>
              <a:rPr lang="en-US" altLang="zh-TW" dirty="0"/>
              <a:t>one-dimensional </a:t>
            </a:r>
            <a:r>
              <a:rPr lang="zh-TW" altLang="en-US" dirty="0"/>
              <a:t>比起來，多了一個</a:t>
            </a:r>
            <a:r>
              <a:rPr lang="en-US" altLang="zh-TW" dirty="0"/>
              <a:t>cross variation</a:t>
            </a:r>
            <a:r>
              <a:rPr lang="zh-TW" altLang="en-US" dirty="0"/>
              <a:t>為</a:t>
            </a:r>
            <a:r>
              <a:rPr lang="en-US" altLang="zh-TW" dirty="0"/>
              <a:t>0</a:t>
            </a:r>
            <a:r>
              <a:rPr lang="zh-TW" altLang="en-US" dirty="0"/>
              <a:t>的假設</a:t>
            </a:r>
            <a:r>
              <a:rPr lang="en-US" altLang="zh-TW" dirty="0"/>
              <a:t>!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C824707-E907-4482-8D1D-1F1DAB505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6DE99-BF3D-4F98-92C0-4BB3073AC011}" type="slidenum">
              <a:rPr lang="zh-TW" altLang="en-US" smtClean="0"/>
              <a:t>26</a:t>
            </a:fld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C415867-5AF5-4489-BC8F-589BD6239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5625"/>
            <a:ext cx="12192000" cy="2380298"/>
          </a:xfrm>
          <a:prstGeom prst="rect">
            <a:avLst/>
          </a:prstGeom>
        </p:spPr>
      </p:pic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331EA5DF-6567-44CC-BA47-5332F2A3EF18}"/>
              </a:ext>
            </a:extLst>
          </p:cNvPr>
          <p:cNvCxnSpPr>
            <a:cxnSpLocks/>
          </p:cNvCxnSpPr>
          <p:nvPr/>
        </p:nvCxnSpPr>
        <p:spPr>
          <a:xfrm>
            <a:off x="3436069" y="3729331"/>
            <a:ext cx="425620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0A8DDBF1-A186-42EC-AD9C-AE045E59C555}"/>
              </a:ext>
            </a:extLst>
          </p:cNvPr>
          <p:cNvSpPr txBox="1"/>
          <p:nvPr/>
        </p:nvSpPr>
        <p:spPr>
          <a:xfrm>
            <a:off x="5676620" y="3854627"/>
            <a:ext cx="61745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(4)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7200671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4565C05-8811-4EE5-8838-933D72C40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9B576FB-6591-4E96-ADC5-30AFB02E8E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D3493C9-AA89-404A-9573-7B415D9F6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6DE99-BF3D-4F98-92C0-4BB3073AC011}" type="slidenum">
              <a:rPr lang="zh-TW" altLang="en-US" smtClean="0"/>
              <a:t>27</a:t>
            </a:fld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12A05F5-C1AF-47E2-8188-CC7AB57A3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2783"/>
            <a:ext cx="12192000" cy="4772433"/>
          </a:xfrm>
          <a:prstGeom prst="rect">
            <a:avLst/>
          </a:prstGeom>
        </p:spPr>
      </p:pic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CD061389-8DE0-46E6-AAB1-09CA67AEBF71}"/>
              </a:ext>
            </a:extLst>
          </p:cNvPr>
          <p:cNvCxnSpPr>
            <a:cxnSpLocks/>
          </p:cNvCxnSpPr>
          <p:nvPr/>
        </p:nvCxnSpPr>
        <p:spPr>
          <a:xfrm>
            <a:off x="1340850" y="5950153"/>
            <a:ext cx="286350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>
            <a:extLst>
              <a:ext uri="{FF2B5EF4-FFF2-40B4-BE49-F238E27FC236}">
                <a16:creationId xmlns:a16="http://schemas.microsoft.com/office/drawing/2014/main" id="{BE203FB4-69D5-48EA-B0B6-96F433F39AE7}"/>
              </a:ext>
            </a:extLst>
          </p:cNvPr>
          <p:cNvSpPr txBox="1"/>
          <p:nvPr/>
        </p:nvSpPr>
        <p:spPr>
          <a:xfrm>
            <a:off x="2469038" y="6050290"/>
            <a:ext cx="61745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(4)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2201CF38-9FAB-4124-A084-68EDC83CDEAD}"/>
                  </a:ext>
                </a:extLst>
              </p:cNvPr>
              <p:cNvSpPr txBox="1"/>
              <p:nvPr/>
            </p:nvSpPr>
            <p:spPr>
              <a:xfrm>
                <a:off x="8610600" y="2851264"/>
                <a:ext cx="495693" cy="57977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200" b="1" dirty="0"/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2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TW" sz="2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zh-TW" altLang="en-US" sz="2200" b="1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2201CF38-9FAB-4124-A084-68EDC83CDE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600" y="2851264"/>
                <a:ext cx="495693" cy="579774"/>
              </a:xfrm>
              <a:prstGeom prst="rect">
                <a:avLst/>
              </a:prstGeom>
              <a:blipFill>
                <a:blip r:embed="rId3"/>
                <a:stretch>
                  <a:fillRect l="-16049" b="-842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17267C6A-9C57-468E-858E-DA14846C3483}"/>
              </a:ext>
            </a:extLst>
          </p:cNvPr>
          <p:cNvCxnSpPr>
            <a:cxnSpLocks/>
          </p:cNvCxnSpPr>
          <p:nvPr/>
        </p:nvCxnSpPr>
        <p:spPr>
          <a:xfrm>
            <a:off x="10048973" y="1542137"/>
            <a:ext cx="163083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ACDF0557-8188-40BF-BF21-10991504FD78}"/>
              </a:ext>
            </a:extLst>
          </p:cNvPr>
          <p:cNvSpPr txBox="1"/>
          <p:nvPr/>
        </p:nvSpPr>
        <p:spPr>
          <a:xfrm>
            <a:off x="10736344" y="1609952"/>
            <a:ext cx="61745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(2)</a:t>
            </a:r>
            <a:endParaRPr lang="zh-TW" altLang="en-US" sz="2800" dirty="0"/>
          </a:p>
        </p:txBody>
      </p: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B709E9F9-2973-47FA-B10F-8A78BE7A5BAC}"/>
              </a:ext>
            </a:extLst>
          </p:cNvPr>
          <p:cNvCxnSpPr>
            <a:cxnSpLocks/>
          </p:cNvCxnSpPr>
          <p:nvPr/>
        </p:nvCxnSpPr>
        <p:spPr>
          <a:xfrm>
            <a:off x="5986020" y="5026181"/>
            <a:ext cx="509047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CF4BDC20-4AB6-4456-BDCB-01C4AD137AFA}"/>
              </a:ext>
            </a:extLst>
          </p:cNvPr>
          <p:cNvSpPr txBox="1"/>
          <p:nvPr/>
        </p:nvSpPr>
        <p:spPr>
          <a:xfrm>
            <a:off x="7757474" y="4170527"/>
            <a:ext cx="61745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(3)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2629417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F32BAD1-DD68-4377-B64D-8373DF2D1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10A3471-6454-4DE1-A147-EA1E019E4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CE2B346-933A-4C06-8140-0BCDF8417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6DE99-BF3D-4F98-92C0-4BB3073AC011}" type="slidenum">
              <a:rPr lang="zh-TW" altLang="en-US" smtClean="0"/>
              <a:t>28</a:t>
            </a:fld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79FE6E7-10E9-42E1-B45E-0879683EB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632" y="3396923"/>
            <a:ext cx="11115051" cy="3461077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E775C235-BE84-4D4C-9FF9-5B25288164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17" y="319473"/>
            <a:ext cx="10396617" cy="3230407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A6DED468-6367-43FD-96A6-534D92C004D8}"/>
              </a:ext>
            </a:extLst>
          </p:cNvPr>
          <p:cNvSpPr/>
          <p:nvPr/>
        </p:nvSpPr>
        <p:spPr>
          <a:xfrm>
            <a:off x="1725105" y="2554663"/>
            <a:ext cx="8323868" cy="104086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A1B2B0A9-4CDA-4203-A5F4-8AEED992B139}"/>
              </a:ext>
            </a:extLst>
          </p:cNvPr>
          <p:cNvSpPr txBox="1"/>
          <p:nvPr/>
        </p:nvSpPr>
        <p:spPr>
          <a:xfrm>
            <a:off x="10148586" y="2784010"/>
            <a:ext cx="1758253" cy="52322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martingale</a:t>
            </a:r>
            <a:endParaRPr lang="zh-TW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7809B91-2FDF-4B79-93DE-F727C002B7A7}"/>
              </a:ext>
            </a:extLst>
          </p:cNvPr>
          <p:cNvSpPr/>
          <p:nvPr/>
        </p:nvSpPr>
        <p:spPr>
          <a:xfrm>
            <a:off x="8239026" y="5166830"/>
            <a:ext cx="452487" cy="7966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9C73584-2E28-4EF2-B3F2-B364799933BC}"/>
              </a:ext>
            </a:extLst>
          </p:cNvPr>
          <p:cNvSpPr/>
          <p:nvPr/>
        </p:nvSpPr>
        <p:spPr>
          <a:xfrm>
            <a:off x="4996205" y="5166830"/>
            <a:ext cx="301659" cy="6683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2BB8E35E-8825-4080-B6A0-E4C38337D8BB}"/>
              </a:ext>
            </a:extLst>
          </p:cNvPr>
          <p:cNvSpPr/>
          <p:nvPr/>
        </p:nvSpPr>
        <p:spPr>
          <a:xfrm>
            <a:off x="6165128" y="5963492"/>
            <a:ext cx="452487" cy="7966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58437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2B3F574-7197-4058-B2CD-A61BC7A90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6C81C22-DC74-4EE2-8471-F0D00AD06D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C527998-6384-4CDF-A679-FCACB6B8D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6DE99-BF3D-4F98-92C0-4BB3073AC011}" type="slidenum">
              <a:rPr lang="zh-TW" altLang="en-US" smtClean="0"/>
              <a:t>29</a:t>
            </a:fld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51A347D-102A-41A2-9A3B-8D5B46D0B3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082" y="2602451"/>
            <a:ext cx="11031718" cy="4253192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233E169A-6DD4-453A-BB7E-BEA83B973A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917" y="113108"/>
            <a:ext cx="10583883" cy="2489343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B9709C11-8257-44A6-92C6-FD01BAFCF9A9}"/>
              </a:ext>
            </a:extLst>
          </p:cNvPr>
          <p:cNvSpPr/>
          <p:nvPr/>
        </p:nvSpPr>
        <p:spPr>
          <a:xfrm>
            <a:off x="8239026" y="829740"/>
            <a:ext cx="452487" cy="7966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DF7E80E-08BE-4D1A-9836-FDD14C9E77A3}"/>
              </a:ext>
            </a:extLst>
          </p:cNvPr>
          <p:cNvSpPr/>
          <p:nvPr/>
        </p:nvSpPr>
        <p:spPr>
          <a:xfrm>
            <a:off x="5062193" y="829740"/>
            <a:ext cx="301659" cy="6683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8CE1B13-C610-48BC-9196-4A29DE10221F}"/>
              </a:ext>
            </a:extLst>
          </p:cNvPr>
          <p:cNvSpPr/>
          <p:nvPr/>
        </p:nvSpPr>
        <p:spPr>
          <a:xfrm>
            <a:off x="6231116" y="1626402"/>
            <a:ext cx="452487" cy="7966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946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15289" y="342724"/>
            <a:ext cx="10515600" cy="13255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4000" dirty="0">
                <a:latin typeface="Times New Roman" charset="0"/>
              </a:rPr>
              <a:t>3.3.3 Filtration for d-dimensional </a:t>
            </a:r>
            <a:br>
              <a:rPr lang="en-US" altLang="zh-TW" sz="4000" dirty="0">
                <a:latin typeface="Times New Roman" charset="0"/>
              </a:rPr>
            </a:br>
            <a:r>
              <a:rPr lang="en-US" altLang="zh-TW" sz="4000" dirty="0">
                <a:latin typeface="Times New Roman" charset="0"/>
              </a:rPr>
              <a:t>         Brownian Motion</a:t>
            </a:r>
            <a:r>
              <a:rPr lang="en-US" altLang="zh-TW" sz="4000" dirty="0"/>
              <a:t> 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1400907" y="-29017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zh-TW" altLang="en-US">
              <a:ea typeface="新細明體" charset="-120"/>
            </a:endParaRP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1400907" y="-29017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zh-TW" altLang="en-US">
              <a:ea typeface="新細明體" charset="-120"/>
            </a:endParaRP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1400907" y="-29017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zh-TW" altLang="en-US">
              <a:ea typeface="新細明體" charset="-120"/>
            </a:endParaRPr>
          </a:p>
        </p:txBody>
      </p:sp>
      <p:graphicFrame>
        <p:nvGraphicFramePr>
          <p:cNvPr id="4404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7829140"/>
              </p:ext>
            </p:extLst>
          </p:nvPr>
        </p:nvGraphicFramePr>
        <p:xfrm>
          <a:off x="4058915" y="1647998"/>
          <a:ext cx="1624481" cy="5967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" name="Equation" r:id="rId3" imgW="698197" imgH="253890" progId="Equation.DSMT4">
                  <p:embed/>
                </p:oleObj>
              </mc:Choice>
              <mc:Fallback>
                <p:oleObj name="Equation" r:id="rId3" imgW="698197" imgH="253890" progId="Equation.DSMT4">
                  <p:embed/>
                  <p:pic>
                    <p:nvPicPr>
                      <p:cNvPr id="4404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8915" y="1647998"/>
                        <a:ext cx="1624481" cy="5967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2" name="矩形 2"/>
          <p:cNvSpPr>
            <a:spLocks noChangeArrowheads="1"/>
          </p:cNvSpPr>
          <p:nvPr/>
        </p:nvSpPr>
        <p:spPr bwMode="auto">
          <a:xfrm>
            <a:off x="866328" y="2244093"/>
            <a:ext cx="10925907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812800" indent="-8128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marL="514350" indent="-514350" eaLnBrk="1" hangingPunct="1">
              <a:spcBef>
                <a:spcPct val="0"/>
              </a:spcBef>
              <a:buAutoNum type="arabicPeriod"/>
            </a:pP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Information accumulates )</a:t>
            </a:r>
          </a:p>
          <a:p>
            <a:pPr marL="514350" indent="-514350" eaLnBrk="1" hangingPunct="1">
              <a:spcBef>
                <a:spcPct val="0"/>
              </a:spcBef>
              <a:buAutoNum type="arabicPeriod"/>
            </a:pPr>
            <a:endParaRPr lang="en-US" altLang="zh-TW" sz="2800" dirty="0"/>
          </a:p>
          <a:p>
            <a:pPr marL="514350" indent="-514350" eaLnBrk="1" hangingPunct="1">
              <a:spcBef>
                <a:spcPct val="0"/>
              </a:spcBef>
              <a:buAutoNum type="arabicPeriod"/>
            </a:pP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(Adaptivity)  the random vector W(t) is F(t) </a:t>
            </a:r>
            <a:r>
              <a:rPr lang="en-US" altLang="zh-TW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msb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eaLnBrk="1" hangingPunct="1">
              <a:spcBef>
                <a:spcPct val="0"/>
              </a:spcBef>
              <a:buAutoNum type="arabicPeriod"/>
            </a:pPr>
            <a:endParaRPr lang="en-US" altLang="zh-TW" sz="2800" dirty="0"/>
          </a:p>
          <a:p>
            <a:pPr marL="514350" indent="-514350" eaLnBrk="1" hangingPunct="1">
              <a:spcBef>
                <a:spcPct val="0"/>
              </a:spcBef>
              <a:buAutoNum type="arabicPeriod"/>
            </a:pP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(Independence of future increments)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2BB29-2988-D34A-BBFE-B53A5ABCC72B}" type="slidenum">
              <a:rPr lang="en-US" altLang="zh-TW" smtClean="0"/>
              <a:pPr>
                <a:defRPr/>
              </a:pPr>
              <a:t>3</a:t>
            </a:fld>
            <a:endParaRPr lang="en-US" altLang="zh-TW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317" y="2344493"/>
            <a:ext cx="4445883" cy="629068"/>
          </a:xfrm>
          <a:prstGeom prst="rect">
            <a:avLst/>
          </a:prstGeom>
        </p:spPr>
      </p:pic>
      <p:graphicFrame>
        <p:nvGraphicFramePr>
          <p:cNvPr id="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3734527"/>
              </p:ext>
            </p:extLst>
          </p:nvPr>
        </p:nvGraphicFramePr>
        <p:xfrm>
          <a:off x="1974777" y="4533551"/>
          <a:ext cx="12192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9" name="Equation" r:id="rId6" imgW="583947" imgH="203112" progId="Equation.DSMT4">
                  <p:embed/>
                </p:oleObj>
              </mc:Choice>
              <mc:Fallback>
                <p:oleObj name="Equation" r:id="rId6" imgW="583947" imgH="203112" progId="Equation.DSMT4">
                  <p:embed/>
                  <p:pic>
                    <p:nvPicPr>
                      <p:cNvPr id="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777" y="4533551"/>
                        <a:ext cx="12192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1275659" y="4441064"/>
            <a:ext cx="94211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               the vector of increment W(u)-W(t) is </a:t>
            </a:r>
            <a:r>
              <a:rPr kumimoji="1" lang="en-US" altLang="zh-TW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indep</a:t>
            </a:r>
            <a:r>
              <a:rPr kumimoji="1"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of F(t).</a:t>
            </a:r>
            <a:endParaRPr kumimoji="1" lang="zh-TW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F36A1799-AB1C-4819-BC92-656FA393B297}"/>
              </a:ext>
            </a:extLst>
          </p:cNvPr>
          <p:cNvSpPr txBox="1"/>
          <p:nvPr/>
        </p:nvSpPr>
        <p:spPr>
          <a:xfrm>
            <a:off x="1061111" y="1684762"/>
            <a:ext cx="9171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have a filtration                    ,such that the following holds. </a:t>
            </a:r>
            <a:endParaRPr lang="zh-TW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E9E244A5-78E4-4B96-A332-A4B1A9B0AF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19294" y="900327"/>
            <a:ext cx="4877470" cy="82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664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C400F01-F1BF-4E25-A40D-46151FF53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EE99B74-055D-4A89-B1A9-A8403D821B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0B1EC27-7D2F-449F-BE01-67C11CD6C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6DE99-BF3D-4F98-92C0-4BB3073AC011}" type="slidenum">
              <a:rPr lang="zh-TW" altLang="en-US" smtClean="0"/>
              <a:t>30</a:t>
            </a:fld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97A068D-512D-4C00-B5C5-887DFF798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36637"/>
            <a:ext cx="10048875" cy="1666875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B65F2DED-A5A4-4AAB-B90A-E1BECC12B2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1" y="3063875"/>
            <a:ext cx="12045110" cy="2038546"/>
          </a:xfrm>
          <a:prstGeom prst="rect">
            <a:avLst/>
          </a:prstGeom>
        </p:spPr>
      </p:pic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1E1FFCC9-A15D-4BF5-AFB9-48CAD242853E}"/>
              </a:ext>
            </a:extLst>
          </p:cNvPr>
          <p:cNvCxnSpPr/>
          <p:nvPr/>
        </p:nvCxnSpPr>
        <p:spPr>
          <a:xfrm>
            <a:off x="6608190" y="4001294"/>
            <a:ext cx="18665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0957CF16-C88A-4A06-B7A7-1E140B76E230}"/>
              </a:ext>
            </a:extLst>
          </p:cNvPr>
          <p:cNvSpPr txBox="1"/>
          <p:nvPr/>
        </p:nvSpPr>
        <p:spPr>
          <a:xfrm>
            <a:off x="8610600" y="2548286"/>
            <a:ext cx="3342587" cy="138499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800" dirty="0"/>
              <a:t>可拆開相乘表獨立</a:t>
            </a:r>
            <a:endParaRPr lang="en-US" altLang="zh-TW" sz="2800" dirty="0"/>
          </a:p>
          <a:p>
            <a:r>
              <a:rPr lang="zh-TW" altLang="en-US" sz="2800" dirty="0"/>
              <a:t>且皆為</a:t>
            </a:r>
            <a:r>
              <a:rPr lang="en-US" altLang="zh-TW" sz="2800" dirty="0"/>
              <a:t>mean=0</a:t>
            </a:r>
            <a:r>
              <a:rPr lang="zh-TW" altLang="en-US" sz="2800" dirty="0"/>
              <a:t> </a:t>
            </a:r>
            <a:r>
              <a:rPr lang="en-US" altLang="zh-TW" sz="2800" dirty="0"/>
              <a:t>variance=t </a:t>
            </a:r>
            <a:r>
              <a:rPr lang="zh-TW" altLang="en-US" sz="2800" dirty="0"/>
              <a:t>的</a:t>
            </a:r>
            <a:r>
              <a:rPr lang="en-US" altLang="zh-TW" sz="2800" dirty="0"/>
              <a:t>normal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2673973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8BFCBE3-5929-447A-9DAE-A94040F9B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225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TW" sz="6000" dirty="0"/>
              <a:t>Example 4.6.6</a:t>
            </a:r>
            <a:endParaRPr lang="zh-TW" altLang="en-US" sz="60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060B913-295C-4579-9A00-35D02B2EC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6DE99-BF3D-4F98-92C0-4BB3073AC011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0198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1FF7CD6-E027-4EA4-AF16-99FFC7D1E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9342368-BD95-4AF3-9E29-2167993370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B908975-A918-43FF-8A6D-ACA5BA5F0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6DE99-BF3D-4F98-92C0-4BB3073AC011}" type="slidenum">
              <a:rPr lang="zh-TW" altLang="en-US" smtClean="0"/>
              <a:t>32</a:t>
            </a:fld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5154553-DD48-434C-8180-1F63498E7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1219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6916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09CA68-5748-4133-BA57-0FADDA8C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54E3E17-B03F-4FD7-840E-19656A920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85F72A2-236A-409A-B748-4B2A7798A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6DE99-BF3D-4F98-92C0-4BB3073AC011}" type="slidenum">
              <a:rPr lang="zh-TW" altLang="en-US" smtClean="0"/>
              <a:t>33</a:t>
            </a:fld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9864F5F-7C35-4632-90B7-C66D6A0CF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9688"/>
            <a:ext cx="12192000" cy="5878623"/>
          </a:xfrm>
          <a:prstGeom prst="rect">
            <a:avLst/>
          </a:prstGeom>
        </p:spPr>
      </p:pic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8047A55F-AE56-48C3-A91D-91F06B405608}"/>
              </a:ext>
            </a:extLst>
          </p:cNvPr>
          <p:cNvCxnSpPr>
            <a:cxnSpLocks/>
          </p:cNvCxnSpPr>
          <p:nvPr/>
        </p:nvCxnSpPr>
        <p:spPr>
          <a:xfrm>
            <a:off x="2846896" y="988822"/>
            <a:ext cx="163083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>
            <a:extLst>
              <a:ext uri="{FF2B5EF4-FFF2-40B4-BE49-F238E27FC236}">
                <a16:creationId xmlns:a16="http://schemas.microsoft.com/office/drawing/2014/main" id="{4FD15D1F-6766-4127-B0A6-20CA2BED3E79}"/>
              </a:ext>
            </a:extLst>
          </p:cNvPr>
          <p:cNvSpPr txBox="1"/>
          <p:nvPr/>
        </p:nvSpPr>
        <p:spPr>
          <a:xfrm>
            <a:off x="3380295" y="103515"/>
            <a:ext cx="673231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(2)</a:t>
            </a:r>
            <a:endParaRPr lang="zh-TW" altLang="en-US" sz="2800" dirty="0"/>
          </a:p>
        </p:txBody>
      </p: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E7A7DDD8-B1EC-4EA7-892B-E355DF8BA1B7}"/>
              </a:ext>
            </a:extLst>
          </p:cNvPr>
          <p:cNvCxnSpPr>
            <a:cxnSpLocks/>
          </p:cNvCxnSpPr>
          <p:nvPr/>
        </p:nvCxnSpPr>
        <p:spPr>
          <a:xfrm>
            <a:off x="4581428" y="988822"/>
            <a:ext cx="163083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>
            <a:extLst>
              <a:ext uri="{FF2B5EF4-FFF2-40B4-BE49-F238E27FC236}">
                <a16:creationId xmlns:a16="http://schemas.microsoft.com/office/drawing/2014/main" id="{1056C806-89C6-4DB4-B4CC-0B843B5FFC06}"/>
              </a:ext>
            </a:extLst>
          </p:cNvPr>
          <p:cNvSpPr txBox="1"/>
          <p:nvPr/>
        </p:nvSpPr>
        <p:spPr>
          <a:xfrm>
            <a:off x="5114827" y="103515"/>
            <a:ext cx="673231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(1)</a:t>
            </a:r>
            <a:endParaRPr lang="zh-TW" altLang="en-US" sz="2800" dirty="0"/>
          </a:p>
        </p:txBody>
      </p: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D5C1E75F-0D32-461E-ABF1-B8A16798EFDB}"/>
              </a:ext>
            </a:extLst>
          </p:cNvPr>
          <p:cNvCxnSpPr>
            <a:cxnSpLocks/>
          </p:cNvCxnSpPr>
          <p:nvPr/>
        </p:nvCxnSpPr>
        <p:spPr>
          <a:xfrm>
            <a:off x="2696066" y="3428999"/>
            <a:ext cx="227186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5246D7EF-339B-4F7D-B980-5D260A50FC2B}"/>
              </a:ext>
            </a:extLst>
          </p:cNvPr>
          <p:cNvSpPr txBox="1"/>
          <p:nvPr/>
        </p:nvSpPr>
        <p:spPr>
          <a:xfrm>
            <a:off x="2947448" y="2380525"/>
            <a:ext cx="672445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(3)</a:t>
            </a:r>
            <a:endParaRPr lang="zh-TW" altLang="en-US" sz="2800" dirty="0"/>
          </a:p>
        </p:txBody>
      </p: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1218505E-41F7-4536-BA1F-8A9CAE62B452}"/>
              </a:ext>
            </a:extLst>
          </p:cNvPr>
          <p:cNvCxnSpPr>
            <a:cxnSpLocks/>
          </p:cNvCxnSpPr>
          <p:nvPr/>
        </p:nvCxnSpPr>
        <p:spPr>
          <a:xfrm>
            <a:off x="5260157" y="3872059"/>
            <a:ext cx="264893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1710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6940039-DACB-485A-96E6-E614F6B14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522A037-4C11-4937-976C-7008CB8D4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627D0A5-B6F0-4990-BB23-549FBA855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6DE99-BF3D-4F98-92C0-4BB3073AC011}" type="slidenum">
              <a:rPr lang="zh-TW" altLang="en-US" smtClean="0"/>
              <a:t>34</a:t>
            </a:fld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02547F3B-C6D0-4C5D-BFA8-B23BB063B9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6367"/>
            <a:ext cx="12192000" cy="2827130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6C5B5BA3-EAEA-4A1F-BD8F-E4009ECCE1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62149"/>
            <a:ext cx="12192000" cy="2156537"/>
          </a:xfrm>
          <a:prstGeom prst="rect">
            <a:avLst/>
          </a:prstGeom>
        </p:spPr>
      </p:pic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88B67B9B-1D26-41FF-9934-F7107952A1E5}"/>
              </a:ext>
            </a:extLst>
          </p:cNvPr>
          <p:cNvCxnSpPr>
            <a:cxnSpLocks/>
          </p:cNvCxnSpPr>
          <p:nvPr/>
        </p:nvCxnSpPr>
        <p:spPr>
          <a:xfrm>
            <a:off x="3864990" y="5518686"/>
            <a:ext cx="544869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16598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09D6652-3029-4E7A-8B3A-8E404F07B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468" y="127466"/>
            <a:ext cx="10515600" cy="1325563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8F148E4-7CE0-4CE9-B582-447471203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6DE99-BF3D-4F98-92C0-4BB3073AC011}" type="slidenum">
              <a:rPr lang="zh-TW" altLang="en-US" smtClean="0"/>
              <a:t>35</a:t>
            </a:fld>
            <a:endParaRPr lang="zh-TW" altLang="en-US"/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id="{A96472EE-26CE-455D-A904-2064D4CC332A}"/>
              </a:ext>
            </a:extLst>
          </p:cNvPr>
          <p:cNvGrpSpPr/>
          <p:nvPr/>
        </p:nvGrpSpPr>
        <p:grpSpPr>
          <a:xfrm>
            <a:off x="94268" y="782171"/>
            <a:ext cx="12192000" cy="4818339"/>
            <a:chOff x="94268" y="782171"/>
            <a:chExt cx="12192000" cy="4818339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2C3823C5-7A9A-4C6A-AF3F-B54E252F44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4268" y="782171"/>
              <a:ext cx="12192000" cy="4818339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6F69ADC-9881-4313-BE5F-75F4A9802D2C}"/>
                </a:ext>
              </a:extLst>
            </p:cNvPr>
            <p:cNvSpPr/>
            <p:nvPr/>
          </p:nvSpPr>
          <p:spPr>
            <a:xfrm>
              <a:off x="3883843" y="1453029"/>
              <a:ext cx="5731497" cy="104086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85B82D86-9FA0-4EBD-A657-FDB93A991B7A}"/>
                </a:ext>
              </a:extLst>
            </p:cNvPr>
            <p:cNvSpPr txBox="1"/>
            <p:nvPr/>
          </p:nvSpPr>
          <p:spPr>
            <a:xfrm>
              <a:off x="5953658" y="790247"/>
              <a:ext cx="1758253" cy="523220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martingale</a:t>
              </a:r>
              <a:endPara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760E49EE-9D03-4AB1-8B84-33EDD71E4FE3}"/>
                  </a:ext>
                </a:extLst>
              </p:cNvPr>
              <p:cNvSpPr txBox="1"/>
              <p:nvPr/>
            </p:nvSpPr>
            <p:spPr>
              <a:xfrm>
                <a:off x="832701" y="5544533"/>
                <a:ext cx="1061536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2800" dirty="0"/>
                  <a:t>我們用</a:t>
                </a:r>
                <a:r>
                  <a:rPr lang="en-US" altLang="zh-TW" sz="2800" dirty="0"/>
                  <a:t>2</a:t>
                </a:r>
                <a:r>
                  <a:rPr lang="zh-TW" altLang="en-US" sz="2800" dirty="0"/>
                  <a:t>獨立</a:t>
                </a:r>
                <a:r>
                  <a:rPr lang="en-US" altLang="zh-TW" sz="2800" dirty="0"/>
                  <a:t>Brownian motions</a:t>
                </a:r>
                <a:r>
                  <a:rPr lang="zh-TW" altLang="en-US" sz="2800" dirty="0"/>
                  <a:t>建出相關係數為</a:t>
                </a:r>
                <a14:m>
                  <m:oMath xmlns:m="http://schemas.openxmlformats.org/officeDocument/2006/math">
                    <m:r>
                      <a:rPr lang="zh-TW" altLang="en-US" sz="280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zh-TW" altLang="en-US" sz="2800" dirty="0"/>
                  <a:t>的</a:t>
                </a:r>
                <a:r>
                  <a:rPr lang="en-US" altLang="zh-TW" sz="2800" dirty="0"/>
                  <a:t>Brownian motions!</a:t>
                </a:r>
              </a:p>
              <a:p>
                <a:r>
                  <a:rPr lang="zh-TW" altLang="en-US" sz="2800" dirty="0"/>
                  <a:t>也藉此產生相關係數為</a:t>
                </a:r>
                <a14:m>
                  <m:oMath xmlns:m="http://schemas.openxmlformats.org/officeDocument/2006/math">
                    <m:r>
                      <a:rPr lang="zh-TW" altLang="en-US" sz="2800" i="1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zh-TW" altLang="en-US" sz="2800" dirty="0"/>
                  <a:t>的兩資產</a:t>
                </a:r>
                <a:r>
                  <a:rPr lang="en-US" altLang="zh-TW" sz="2800" dirty="0"/>
                  <a:t>!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760E49EE-9D03-4AB1-8B84-33EDD71E4F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701" y="5544533"/>
                <a:ext cx="10615367" cy="954107"/>
              </a:xfrm>
              <a:prstGeom prst="rect">
                <a:avLst/>
              </a:prstGeom>
              <a:blipFill>
                <a:blip r:embed="rId3"/>
                <a:stretch>
                  <a:fillRect l="-1206" t="-7692" r="-919" b="-1794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5AA83137-A0E2-4B4A-8150-34B398013B8E}"/>
                  </a:ext>
                </a:extLst>
              </p:cNvPr>
              <p:cNvSpPr/>
              <p:nvPr/>
            </p:nvSpPr>
            <p:spPr>
              <a:xfrm>
                <a:off x="4496586" y="2978870"/>
                <a:ext cx="5118754" cy="565608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𝑜𝑣</m:t>
                      </m:r>
                      <m:d>
                        <m:dPr>
                          <m:ctrlP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TW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𝑋𝑌</m:t>
                          </m:r>
                        </m:e>
                      </m:d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zh-TW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5AA83137-A0E2-4B4A-8150-34B398013B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6586" y="2978870"/>
                <a:ext cx="5118754" cy="5656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2066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575A4DA2-436B-4191-9396-A0A08268C5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603316"/>
                <a:ext cx="10515600" cy="5753034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One-dimensional Brownian motion, its quadratic variation formula is</a:t>
                </a:r>
              </a:p>
              <a:p>
                <a:pPr marL="0" indent="0" algn="ctr">
                  <a:buNone/>
                </a:pPr>
                <a:endParaRPr lang="en-US" altLang="zh-TW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, which we write informally as  </a:t>
                </a:r>
                <a:endParaRPr lang="en-US" altLang="zh-TW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(differential formula)</a:t>
                </a:r>
              </a:p>
              <a:p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However , if 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≠</m:t>
                    </m:r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then </a:t>
                </a:r>
              </a:p>
              <a:p>
                <a:pPr marL="0" indent="0">
                  <a:buNone/>
                </a:pP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(Because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TW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altLang="zh-TW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</a:t>
                </a:r>
                <a:r>
                  <a:rPr lang="en-US" altLang="zh-TW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independent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implies it .)</a:t>
                </a:r>
              </a:p>
              <a:p>
                <a:pPr marL="0" indent="0">
                  <a:buNone/>
                </a:pP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, which we write informally as</a:t>
                </a:r>
              </a:p>
              <a:p>
                <a:pPr marL="0" indent="0">
                  <a:buNone/>
                </a:pPr>
                <a:endParaRPr lang="en-US" altLang="zh-TW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</a:t>
                </a:r>
                <a:r>
                  <a:rPr lang="zh-TW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have</a:t>
                </a:r>
                <a:r>
                  <a:rPr lang="zh-TW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</a:t>
                </a:r>
                <a:r>
                  <a:rPr lang="zh-TW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prove</a:t>
                </a: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575A4DA2-436B-4191-9396-A0A08268C5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03316"/>
                <a:ext cx="10515600" cy="5753034"/>
              </a:xfrm>
              <a:blipFill>
                <a:blip r:embed="rId2"/>
                <a:stretch>
                  <a:fillRect l="-1043" t="-190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9D2FC22-EBCC-457C-8BA3-2A009B526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6DE99-BF3D-4F98-92C0-4BB3073AC011}" type="slidenum">
              <a:rPr lang="zh-TW" altLang="en-US" smtClean="0"/>
              <a:t>4</a:t>
            </a:fld>
            <a:endParaRPr lang="zh-TW" altLang="en-US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93540C27-4AD3-4CA7-91A3-78A5B40E5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5576" y="1190779"/>
            <a:ext cx="2200847" cy="347502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E8A8C94B-636C-4149-9919-9312E673CD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6632" y="1538281"/>
            <a:ext cx="3334801" cy="749873"/>
          </a:xfrm>
          <a:prstGeom prst="rect">
            <a:avLst/>
          </a:prstGeom>
        </p:spPr>
      </p:pic>
      <p:grpSp>
        <p:nvGrpSpPr>
          <p:cNvPr id="11" name="群組 10">
            <a:extLst>
              <a:ext uri="{FF2B5EF4-FFF2-40B4-BE49-F238E27FC236}">
                <a16:creationId xmlns:a16="http://schemas.microsoft.com/office/drawing/2014/main" id="{1AFE573F-BA3B-4B14-BAEE-59FD393C3CD9}"/>
              </a:ext>
            </a:extLst>
          </p:cNvPr>
          <p:cNvGrpSpPr/>
          <p:nvPr/>
        </p:nvGrpSpPr>
        <p:grpSpPr>
          <a:xfrm>
            <a:off x="4889368" y="2520727"/>
            <a:ext cx="2786113" cy="701101"/>
            <a:chOff x="4889368" y="2520727"/>
            <a:chExt cx="2786113" cy="701101"/>
          </a:xfrm>
        </p:grpSpPr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5CE1412D-0BB9-4996-9523-A04C89151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89368" y="2520727"/>
              <a:ext cx="2786113" cy="701101"/>
            </a:xfrm>
            <a:prstGeom prst="rect">
              <a:avLst/>
            </a:prstGeom>
          </p:spPr>
        </p:pic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9C9900D4-F6C7-4749-88C5-246AB5083349}"/>
                </a:ext>
              </a:extLst>
            </p:cNvPr>
            <p:cNvSpPr/>
            <p:nvPr/>
          </p:nvSpPr>
          <p:spPr>
            <a:xfrm>
              <a:off x="4995576" y="2635656"/>
              <a:ext cx="311715" cy="3475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96FF335C-0225-4BD8-BE04-44D3F80A948C}"/>
              </a:ext>
            </a:extLst>
          </p:cNvPr>
          <p:cNvGrpSpPr/>
          <p:nvPr/>
        </p:nvGrpSpPr>
        <p:grpSpPr>
          <a:xfrm>
            <a:off x="5392290" y="3587399"/>
            <a:ext cx="4621169" cy="749873"/>
            <a:chOff x="5392290" y="3587399"/>
            <a:chExt cx="4621169" cy="749873"/>
          </a:xfrm>
        </p:grpSpPr>
        <p:pic>
          <p:nvPicPr>
            <p:cNvPr id="12" name="圖片 11">
              <a:extLst>
                <a:ext uri="{FF2B5EF4-FFF2-40B4-BE49-F238E27FC236}">
                  <a16:creationId xmlns:a16="http://schemas.microsoft.com/office/drawing/2014/main" id="{E2BB1250-D7F2-49BB-8A38-64F46D4BF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92290" y="3587399"/>
              <a:ext cx="4621169" cy="749873"/>
            </a:xfrm>
            <a:prstGeom prst="rect">
              <a:avLst/>
            </a:prstGeom>
          </p:spPr>
        </p:pic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83DE7FBE-D916-4144-BD83-E9A6C6456387}"/>
                </a:ext>
              </a:extLst>
            </p:cNvPr>
            <p:cNvSpPr/>
            <p:nvPr/>
          </p:nvSpPr>
          <p:spPr>
            <a:xfrm>
              <a:off x="5542961" y="3799002"/>
              <a:ext cx="233671" cy="2168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91484F33-5B2C-4034-9604-5E16E7A00D6C}"/>
              </a:ext>
            </a:extLst>
          </p:cNvPr>
          <p:cNvGrpSpPr/>
          <p:nvPr/>
        </p:nvGrpSpPr>
        <p:grpSpPr>
          <a:xfrm>
            <a:off x="3548046" y="4596937"/>
            <a:ext cx="3206774" cy="749873"/>
            <a:chOff x="3548046" y="4596937"/>
            <a:chExt cx="3206774" cy="749873"/>
          </a:xfrm>
        </p:grpSpPr>
        <p:pic>
          <p:nvPicPr>
            <p:cNvPr id="15" name="圖片 14">
              <a:extLst>
                <a:ext uri="{FF2B5EF4-FFF2-40B4-BE49-F238E27FC236}">
                  <a16:creationId xmlns:a16="http://schemas.microsoft.com/office/drawing/2014/main" id="{B4E5FE26-E222-4B1E-8F7F-40AD92DAA76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548046" y="4596937"/>
              <a:ext cx="3206774" cy="749873"/>
            </a:xfrm>
            <a:prstGeom prst="rect">
              <a:avLst/>
            </a:prstGeom>
          </p:spPr>
        </p:pic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EEA32454-A2D1-4B5B-97A0-B6FE20109940}"/>
                </a:ext>
              </a:extLst>
            </p:cNvPr>
            <p:cNvSpPr/>
            <p:nvPr/>
          </p:nvSpPr>
          <p:spPr>
            <a:xfrm>
              <a:off x="3723588" y="4845377"/>
              <a:ext cx="179109" cy="1508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536745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A90E415F-EFB6-45CD-966F-546E059216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424205"/>
                <a:ext cx="10515600" cy="6579909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be the partition of [0,T].</a:t>
                </a:r>
              </a:p>
              <a:p>
                <a:pPr marL="0" indent="0">
                  <a:buNone/>
                </a:pP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For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≠</m:t>
                    </m:r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define the sampled cross variation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TW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zh-TW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 [0,T]</a:t>
                </a:r>
              </a:p>
              <a:p>
                <a:pPr marL="0" indent="0">
                  <a:buNone/>
                </a:pP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to be </a:t>
                </a:r>
              </a:p>
              <a:p>
                <a:pPr marL="0" indent="0">
                  <a:buNone/>
                </a:pPr>
                <a:endParaRPr lang="en-US" altLang="zh-TW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TW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TW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TW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</a:t>
                </a:r>
                <a:r>
                  <a:rPr lang="en-US" altLang="zh-TW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independent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.)</a:t>
                </a:r>
              </a:p>
              <a:p>
                <a:pPr marL="0" indent="0">
                  <a:buNone/>
                </a:pPr>
                <a:endParaRPr lang="en-US" altLang="zh-TW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Compute Var(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TW" i="1" smtClean="0">
                            <a:latin typeface="Cambria Math" panose="02040503050406030204" pitchFamily="18" charset="0"/>
                          </a:rPr>
                          <m:t>𝛱</m:t>
                        </m:r>
                      </m:sub>
                    </m:sSub>
                  </m:oMath>
                </a14:m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, We first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  <m:t>𝛱</m:t>
                            </m:r>
                          </m:sub>
                        </m:sSub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TW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altLang="zh-TW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altLang="zh-TW" b="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altLang="zh-TW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( </a:t>
                </a:r>
                <a:r>
                  <a:rPr lang="zh-TW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此交乘項期望值為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zh-TW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，因為各項間獨立，且各項期望值為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0 )</a:t>
                </a:r>
              </a:p>
              <a:p>
                <a:pPr marL="0" indent="0">
                  <a:buNone/>
                </a:pPr>
                <a:endParaRPr lang="en-US" altLang="zh-TW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altLang="zh-TW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altLang="zh-TW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zh-TW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A90E415F-EFB6-45CD-966F-546E059216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24205"/>
                <a:ext cx="10515600" cy="6579909"/>
              </a:xfrm>
              <a:blipFill>
                <a:blip r:embed="rId8"/>
                <a:stretch>
                  <a:fillRect l="-1043" t="-231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450822D-F3C9-4F12-986F-046C21DAC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6DE99-BF3D-4F98-92C0-4BB3073AC011}" type="slidenum">
              <a:rPr lang="zh-TW" altLang="en-US" smtClean="0"/>
              <a:t>5</a:t>
            </a:fld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8756D38-BFE1-4BE5-858A-A0B87FC73FA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56470" y="1449197"/>
            <a:ext cx="7260965" cy="396274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D0AEE73F-DA61-41BD-82CF-8A9A4B139A6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96423" y="1845471"/>
            <a:ext cx="4999153" cy="701101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274843A8-7223-4DF9-84A3-0FA1995B0BD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2501" y="292067"/>
            <a:ext cx="3060457" cy="701101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0FD9427C-A861-43D1-81DA-25123B519A3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9863" y="2550394"/>
            <a:ext cx="9242337" cy="640135"/>
          </a:xfrm>
          <a:prstGeom prst="rect">
            <a:avLst/>
          </a:prstGeom>
        </p:spPr>
      </p:pic>
      <p:grpSp>
        <p:nvGrpSpPr>
          <p:cNvPr id="12" name="群組 11">
            <a:extLst>
              <a:ext uri="{FF2B5EF4-FFF2-40B4-BE49-F238E27FC236}">
                <a16:creationId xmlns:a16="http://schemas.microsoft.com/office/drawing/2014/main" id="{378E0212-C9D3-4C17-B39F-4892F4BBC646}"/>
              </a:ext>
            </a:extLst>
          </p:cNvPr>
          <p:cNvGrpSpPr/>
          <p:nvPr/>
        </p:nvGrpSpPr>
        <p:grpSpPr>
          <a:xfrm>
            <a:off x="1685160" y="3544330"/>
            <a:ext cx="2847079" cy="640135"/>
            <a:chOff x="1693590" y="3442696"/>
            <a:chExt cx="2847079" cy="640135"/>
          </a:xfrm>
        </p:grpSpPr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D99868EE-451B-49C3-9F2C-4405EFA763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693590" y="3442696"/>
              <a:ext cx="2847079" cy="640135"/>
            </a:xfrm>
            <a:prstGeom prst="rect">
              <a:avLst/>
            </a:prstGeom>
          </p:spPr>
        </p:pic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1A629D47-1E5E-4181-B722-A24E04C5F2BA}"/>
                </a:ext>
              </a:extLst>
            </p:cNvPr>
            <p:cNvSpPr/>
            <p:nvPr/>
          </p:nvSpPr>
          <p:spPr>
            <a:xfrm>
              <a:off x="1800520" y="3601039"/>
              <a:ext cx="235670" cy="2944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5B82694C-DD1E-4267-8D9A-2646A52ABDD2}"/>
              </a:ext>
            </a:extLst>
          </p:cNvPr>
          <p:cNvGrpSpPr/>
          <p:nvPr/>
        </p:nvGrpSpPr>
        <p:grpSpPr>
          <a:xfrm>
            <a:off x="739863" y="4537406"/>
            <a:ext cx="8343435" cy="1481475"/>
            <a:chOff x="739863" y="4537406"/>
            <a:chExt cx="8343435" cy="1481475"/>
          </a:xfrm>
        </p:grpSpPr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693B3463-1531-484A-A8F7-FBCE34BD61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39863" y="4537406"/>
              <a:ext cx="8309568" cy="640135"/>
            </a:xfrm>
            <a:prstGeom prst="rect">
              <a:avLst/>
            </a:prstGeom>
          </p:spPr>
        </p:pic>
        <p:pic>
          <p:nvPicPr>
            <p:cNvPr id="14" name="圖片 13">
              <a:extLst>
                <a:ext uri="{FF2B5EF4-FFF2-40B4-BE49-F238E27FC236}">
                  <a16:creationId xmlns:a16="http://schemas.microsoft.com/office/drawing/2014/main" id="{7EE02E79-F97F-4095-B4CB-9E05D28A3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889395" y="5177541"/>
              <a:ext cx="6706181" cy="396274"/>
            </a:xfrm>
            <a:prstGeom prst="rect">
              <a:avLst/>
            </a:prstGeom>
          </p:spPr>
        </p:pic>
        <p:pic>
          <p:nvPicPr>
            <p:cNvPr id="15" name="圖片 14">
              <a:extLst>
                <a:ext uri="{FF2B5EF4-FFF2-40B4-BE49-F238E27FC236}">
                  <a16:creationId xmlns:a16="http://schemas.microsoft.com/office/drawing/2014/main" id="{694A7F9C-28E3-44A5-84D1-A00A4A427E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108700" y="5646993"/>
              <a:ext cx="5974598" cy="371888"/>
            </a:xfrm>
            <a:prstGeom prst="rect">
              <a:avLst/>
            </a:prstGeom>
          </p:spPr>
        </p:pic>
      </p:grpSp>
      <p:pic>
        <p:nvPicPr>
          <p:cNvPr id="18" name="圖片 17">
            <a:extLst>
              <a:ext uri="{FF2B5EF4-FFF2-40B4-BE49-F238E27FC236}">
                <a16:creationId xmlns:a16="http://schemas.microsoft.com/office/drawing/2014/main" id="{28455E2A-0A5D-4516-894C-AB3305F1CD3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988432" y="5628069"/>
            <a:ext cx="515178" cy="38222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D4EBF28F-453E-4994-8530-B6BC1C9E4CC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067603" y="5594041"/>
            <a:ext cx="756090" cy="47967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96647D5C-2FB7-4169-81F9-1CAD967EB625}"/>
              </a:ext>
            </a:extLst>
          </p:cNvPr>
          <p:cNvSpPr/>
          <p:nvPr/>
        </p:nvSpPr>
        <p:spPr>
          <a:xfrm>
            <a:off x="1792090" y="5099901"/>
            <a:ext cx="7423040" cy="9738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3797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200AF79-A05F-4E4E-A824-3F703AD468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57287" y="383324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altLang="zh-TW" dirty="0"/>
              </a:p>
              <a:p>
                <a:pPr marL="0" indent="0">
                  <a:buNone/>
                </a:pPr>
                <a:endParaRPr lang="en-US" altLang="zh-TW" dirty="0"/>
              </a:p>
              <a:p>
                <a:pPr marL="0" indent="0">
                  <a:buNone/>
                </a:pPr>
                <a:r>
                  <a:rPr lang="zh-TW" altLang="en-US" dirty="0"/>
                  <a:t>                                       </a:t>
                </a:r>
                <a:r>
                  <a:rPr lang="en-US" altLang="zh-TW" dirty="0"/>
                  <a:t>(</a:t>
                </a:r>
                <a:r>
                  <a:rPr lang="zh-TW" altLang="en-US" dirty="0"/>
                  <a:t>兩平方項</a:t>
                </a:r>
                <a:r>
                  <a:rPr lang="zh-TW" altLang="en-US" dirty="0">
                    <a:solidFill>
                      <a:srgbClr val="FF0000"/>
                    </a:solidFill>
                  </a:rPr>
                  <a:t>獨立</a:t>
                </a:r>
                <a:r>
                  <a:rPr lang="zh-TW" altLang="en-US" dirty="0"/>
                  <a:t>，且期望值皆為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TW" dirty="0"/>
                  <a:t>)</a:t>
                </a:r>
              </a:p>
              <a:p>
                <a:pPr marL="0" indent="0">
                  <a:buNone/>
                </a:pPr>
                <a:endParaRPr lang="en-US" altLang="zh-TW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200AF79-A05F-4E4E-A824-3F703AD468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7287" y="383324"/>
                <a:ext cx="10515600" cy="435133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A950D63-8258-47A1-A96B-E2C135C82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63466" y="4914049"/>
            <a:ext cx="2743200" cy="365125"/>
          </a:xfrm>
        </p:spPr>
        <p:txBody>
          <a:bodyPr/>
          <a:lstStyle/>
          <a:p>
            <a:fld id="{1DD6DE99-BF3D-4F98-92C0-4BB3073AC011}" type="slidenum">
              <a:rPr lang="zh-TW" altLang="en-US" smtClean="0"/>
              <a:t>6</a:t>
            </a:fld>
            <a:endParaRPr lang="zh-TW" altLang="en-US" dirty="0"/>
          </a:p>
        </p:txBody>
      </p: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94681429-0F90-41BB-9E67-98D0A292BF6E}"/>
              </a:ext>
            </a:extLst>
          </p:cNvPr>
          <p:cNvGrpSpPr/>
          <p:nvPr/>
        </p:nvGrpSpPr>
        <p:grpSpPr>
          <a:xfrm>
            <a:off x="650663" y="383324"/>
            <a:ext cx="11104346" cy="752322"/>
            <a:chOff x="697797" y="1825625"/>
            <a:chExt cx="11104346" cy="752322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9D536960-8239-4961-8C5C-30C9A3ACFF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84635" y="1864357"/>
              <a:ext cx="8309568" cy="640135"/>
            </a:xfrm>
            <a:prstGeom prst="rect">
              <a:avLst/>
            </a:prstGeom>
          </p:spPr>
        </p:pic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BD22E235-D352-4B08-BBB5-7B49794FFF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7797" y="1825625"/>
              <a:ext cx="3054361" cy="749873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2" name="圖片 11">
              <a:extLst>
                <a:ext uri="{FF2B5EF4-FFF2-40B4-BE49-F238E27FC236}">
                  <a16:creationId xmlns:a16="http://schemas.microsoft.com/office/drawing/2014/main" id="{0B37358C-B030-4E8D-AB14-B100978B1B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28920" y="1828074"/>
              <a:ext cx="1993910" cy="749873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C72DE658-2D06-4D28-8175-20BACA9D71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387579" y="1864357"/>
              <a:ext cx="414564" cy="524301"/>
            </a:xfrm>
            <a:prstGeom prst="rect">
              <a:avLst/>
            </a:prstGeom>
            <a:noFill/>
          </p:spPr>
        </p:pic>
      </p:grpSp>
      <p:pic>
        <p:nvPicPr>
          <p:cNvPr id="6" name="圖片 5">
            <a:extLst>
              <a:ext uri="{FF2B5EF4-FFF2-40B4-BE49-F238E27FC236}">
                <a16:creationId xmlns:a16="http://schemas.microsoft.com/office/drawing/2014/main" id="{CD59B6CB-C9BB-4AB5-BC47-209D6C7DC7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5048" y="2024575"/>
            <a:ext cx="8309568" cy="432854"/>
          </a:xfrm>
          <a:prstGeom prst="rect">
            <a:avLst/>
          </a:prstGeom>
        </p:spPr>
      </p:pic>
      <p:grpSp>
        <p:nvGrpSpPr>
          <p:cNvPr id="16" name="群組 15">
            <a:extLst>
              <a:ext uri="{FF2B5EF4-FFF2-40B4-BE49-F238E27FC236}">
                <a16:creationId xmlns:a16="http://schemas.microsoft.com/office/drawing/2014/main" id="{B773B103-D7F9-4192-87AC-0DE19AF09514}"/>
              </a:ext>
            </a:extLst>
          </p:cNvPr>
          <p:cNvGrpSpPr/>
          <p:nvPr/>
        </p:nvGrpSpPr>
        <p:grpSpPr>
          <a:xfrm>
            <a:off x="759112" y="2740143"/>
            <a:ext cx="1194061" cy="701101"/>
            <a:chOff x="804421" y="5360274"/>
            <a:chExt cx="1194061" cy="701101"/>
          </a:xfrm>
        </p:grpSpPr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DC4FEF6C-11DC-4659-8BA8-E00CCA699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04421" y="5360274"/>
              <a:ext cx="1182727" cy="701101"/>
            </a:xfrm>
            <a:prstGeom prst="rect">
              <a:avLst/>
            </a:prstGeom>
          </p:spPr>
        </p:pic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9A7CB059-EEFE-453F-AB0E-AE3644DF4163}"/>
                </a:ext>
              </a:extLst>
            </p:cNvPr>
            <p:cNvSpPr/>
            <p:nvPr/>
          </p:nvSpPr>
          <p:spPr>
            <a:xfrm>
              <a:off x="1272619" y="5439266"/>
              <a:ext cx="725863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F7990780-460F-4C24-BAA8-A80619C581F1}"/>
                  </a:ext>
                </a:extLst>
              </p:cNvPr>
              <p:cNvSpPr txBox="1"/>
              <p:nvPr/>
            </p:nvSpPr>
            <p:spPr>
              <a:xfrm>
                <a:off x="1101029" y="2740143"/>
                <a:ext cx="9117627" cy="95410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As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𝛱</m:t>
                        </m:r>
                      </m:sub>
                    </m:sSub>
                  </m:oMath>
                </a14:m>
                <a:r>
                  <a:rPr lang="en-US" altLang="zh-TW" sz="28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zh-TW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altLang="zh-TW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We have Var(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𝛱</m:t>
                        </m:r>
                      </m:sub>
                    </m:sSub>
                    <m:r>
                      <a:rPr lang="en-US" altLang="zh-TW" sz="28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TW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zh-TW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𝛱</m:t>
                        </m:r>
                      </m:sub>
                    </m:sSub>
                  </m:oMath>
                </a14:m>
                <a:r>
                  <a:rPr lang="en-US" altLang="zh-TW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converges to </a:t>
                </a:r>
              </a:p>
              <a:p>
                <a:r>
                  <a:rPr lang="en-US" altLang="zh-TW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constant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E</m:t>
                    </m:r>
                    <m:d>
                      <m:d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𝛱</m:t>
                            </m:r>
                          </m:sub>
                        </m:sSub>
                      </m:e>
                    </m:d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=0.</m:t>
                    </m:r>
                  </m:oMath>
                </a14:m>
                <a:r>
                  <a:rPr lang="en-US" altLang="zh-TW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TW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F7990780-460F-4C24-BAA8-A80619C581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029" y="2740143"/>
                <a:ext cx="9117627" cy="954107"/>
              </a:xfrm>
              <a:prstGeom prst="rect">
                <a:avLst/>
              </a:prstGeom>
              <a:blipFill>
                <a:blip r:embed="rId9"/>
                <a:stretch>
                  <a:fillRect l="-1405" t="-6369" b="-165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字方塊 20">
            <a:extLst>
              <a:ext uri="{FF2B5EF4-FFF2-40B4-BE49-F238E27FC236}">
                <a16:creationId xmlns:a16="http://schemas.microsoft.com/office/drawing/2014/main" id="{473972D3-C313-4EDF-BF69-E48DFC94B8ED}"/>
              </a:ext>
            </a:extLst>
          </p:cNvPr>
          <p:cNvSpPr txBox="1"/>
          <p:nvPr/>
        </p:nvSpPr>
        <p:spPr>
          <a:xfrm>
            <a:off x="913152" y="4110043"/>
            <a:ext cx="7161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Thus , we prove that </a:t>
            </a:r>
            <a:endParaRPr lang="zh-TW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群組 21">
            <a:extLst>
              <a:ext uri="{FF2B5EF4-FFF2-40B4-BE49-F238E27FC236}">
                <a16:creationId xmlns:a16="http://schemas.microsoft.com/office/drawing/2014/main" id="{6FFF7BC9-18EE-4173-941C-D85A07455500}"/>
              </a:ext>
            </a:extLst>
          </p:cNvPr>
          <p:cNvGrpSpPr/>
          <p:nvPr/>
        </p:nvGrpSpPr>
        <p:grpSpPr>
          <a:xfrm>
            <a:off x="4223058" y="3976964"/>
            <a:ext cx="3206774" cy="749873"/>
            <a:chOff x="3548046" y="4596937"/>
            <a:chExt cx="3206774" cy="749873"/>
          </a:xfrm>
        </p:grpSpPr>
        <p:pic>
          <p:nvPicPr>
            <p:cNvPr id="23" name="圖片 22">
              <a:extLst>
                <a:ext uri="{FF2B5EF4-FFF2-40B4-BE49-F238E27FC236}">
                  <a16:creationId xmlns:a16="http://schemas.microsoft.com/office/drawing/2014/main" id="{33F7E964-F819-45AF-833F-EEC4FD5EB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548046" y="4596937"/>
              <a:ext cx="3206774" cy="749873"/>
            </a:xfrm>
            <a:prstGeom prst="rect">
              <a:avLst/>
            </a:prstGeom>
          </p:spPr>
        </p:pic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58B5E3DD-8B63-4272-BB3E-81B6D897A648}"/>
                </a:ext>
              </a:extLst>
            </p:cNvPr>
            <p:cNvSpPr/>
            <p:nvPr/>
          </p:nvSpPr>
          <p:spPr>
            <a:xfrm>
              <a:off x="3723588" y="4845377"/>
              <a:ext cx="179109" cy="1508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21017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8F3B893-457D-48CC-9B4A-7AF815490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6DE99-BF3D-4F98-92C0-4BB3073AC011}" type="slidenum">
              <a:rPr lang="zh-TW" altLang="en-US" smtClean="0"/>
              <a:t>7</a:t>
            </a:fld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標題 1">
                <a:extLst>
                  <a:ext uri="{FF2B5EF4-FFF2-40B4-BE49-F238E27FC236}">
                    <a16:creationId xmlns:a16="http://schemas.microsoft.com/office/drawing/2014/main" id="{AB83154D-597F-4ABC-94A7-E4656837812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24000" y="2408238"/>
                <a:ext cx="9144000" cy="23876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altLang="zh-TW" dirty="0"/>
                  <a:t>4.6.2 </a:t>
                </a:r>
                <a:r>
                  <a:rPr lang="en-US" altLang="zh-TW" dirty="0">
                    <a:cs typeface="Times New Roman" panose="02020603050405020304" pitchFamily="18" charset="0"/>
                  </a:rPr>
                  <a:t>Two-dimensional It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dirty="0">
                            <a:cs typeface="Times New Roman" panose="02020603050405020304" pitchFamily="18" charset="0"/>
                          </a:rPr>
                          <m:t>o</m:t>
                        </m:r>
                      </m:e>
                    </m:acc>
                  </m:oMath>
                </a14:m>
                <a:r>
                  <a:rPr lang="en-US" altLang="zh-TW" dirty="0">
                    <a:cs typeface="Times New Roman" panose="02020603050405020304" pitchFamily="18" charset="0"/>
                  </a:rPr>
                  <a:t>-</a:t>
                </a:r>
                <a:r>
                  <a:rPr lang="en-US" altLang="zh-TW" dirty="0" err="1">
                    <a:cs typeface="Times New Roman" panose="02020603050405020304" pitchFamily="18" charset="0"/>
                  </a:rPr>
                  <a:t>Doeblin</a:t>
                </a:r>
                <a:r>
                  <a:rPr lang="en-US" altLang="zh-TW" dirty="0">
                    <a:cs typeface="Times New Roman" panose="02020603050405020304" pitchFamily="18" charset="0"/>
                  </a:rPr>
                  <a:t>     Formula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5" name="標題 1">
                <a:extLst>
                  <a:ext uri="{FF2B5EF4-FFF2-40B4-BE49-F238E27FC236}">
                    <a16:creationId xmlns:a16="http://schemas.microsoft.com/office/drawing/2014/main" id="{AB83154D-597F-4ABC-94A7-E465683781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2408238"/>
                <a:ext cx="9144000" cy="23876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5981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18BF41D-355D-4D64-9FC4-7991D9C56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AB249CE-B565-4FF7-A5F0-E6E7DF9F6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1B384B7-A587-4439-8876-10B337B0C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6DE99-BF3D-4F98-92C0-4BB3073AC011}" type="slidenum">
              <a:rPr lang="zh-TW" altLang="en-US" smtClean="0"/>
              <a:t>8</a:t>
            </a:fld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66FD3C9-307E-442C-92EF-A2B0824D4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1219396"/>
            <a:ext cx="11353800" cy="473075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BC67C83D-1CD6-4462-A219-A364299B3E01}"/>
              </a:ext>
            </a:extLst>
          </p:cNvPr>
          <p:cNvSpPr/>
          <p:nvPr/>
        </p:nvSpPr>
        <p:spPr>
          <a:xfrm>
            <a:off x="4836958" y="4374037"/>
            <a:ext cx="1724098" cy="43167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EE42A5E-827A-47F0-94E2-420F6FA47B31}"/>
              </a:ext>
            </a:extLst>
          </p:cNvPr>
          <p:cNvSpPr/>
          <p:nvPr/>
        </p:nvSpPr>
        <p:spPr>
          <a:xfrm>
            <a:off x="9396303" y="4374037"/>
            <a:ext cx="1724098" cy="43167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194CDDD-40CD-4DE1-8497-6EACF25DFAEA}"/>
              </a:ext>
            </a:extLst>
          </p:cNvPr>
          <p:cNvSpPr/>
          <p:nvPr/>
        </p:nvSpPr>
        <p:spPr>
          <a:xfrm>
            <a:off x="5157470" y="5156825"/>
            <a:ext cx="1724098" cy="43167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9772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>
                <a:extLst>
                  <a:ext uri="{FF2B5EF4-FFF2-40B4-BE49-F238E27FC236}">
                    <a16:creationId xmlns:a16="http://schemas.microsoft.com/office/drawing/2014/main" id="{C71A509F-189E-49CF-9B3E-2B91CBFF56BF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1146928" y="332085"/>
                <a:ext cx="9857294" cy="676583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en-US" altLang="zh-TW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4.6.2 It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4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sz="4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</m:acc>
                  </m:oMath>
                </a14:m>
                <a:r>
                  <a:rPr lang="en-US" altLang="zh-TW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altLang="zh-TW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Doeblin</a:t>
                </a:r>
                <a:r>
                  <a:rPr lang="en-US" altLang="zh-TW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Formula for Multiple Process</a:t>
                </a:r>
                <a:endParaRPr lang="zh-TW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標題 1">
                <a:extLst>
                  <a:ext uri="{FF2B5EF4-FFF2-40B4-BE49-F238E27FC236}">
                    <a16:creationId xmlns:a16="http://schemas.microsoft.com/office/drawing/2014/main" id="{C71A509F-189E-49CF-9B3E-2B91CBFF56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146928" y="332085"/>
                <a:ext cx="9857294" cy="676583"/>
              </a:xfrm>
              <a:blipFill>
                <a:blip r:embed="rId2"/>
                <a:stretch>
                  <a:fillRect l="-2165" t="-19820" r="-1917" b="-387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副標題 2">
                <a:extLst>
                  <a:ext uri="{FF2B5EF4-FFF2-40B4-BE49-F238E27FC236}">
                    <a16:creationId xmlns:a16="http://schemas.microsoft.com/office/drawing/2014/main" id="{B9D531DD-B882-4AD9-8C01-8329C6268338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904972" y="1537568"/>
                <a:ext cx="10369486" cy="4688262"/>
              </a:xfrm>
            </p:spPr>
            <p:txBody>
              <a:bodyPr>
                <a:noAutofit/>
              </a:bodyPr>
              <a:lstStyle/>
              <a:p>
                <a:pPr marL="457200" indent="-457200" algn="l">
                  <a:buFont typeface="Arial" panose="020B0604020202020204" pitchFamily="34" charset="0"/>
                  <a:buChar char="•"/>
                </a:pPr>
                <a:r>
                  <a:rPr lang="en-US" altLang="zh-TW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X(t) and Y(t) be Ito process , and</a:t>
                </a:r>
                <a:r>
                  <a:rPr lang="en-US" altLang="zh-TW" sz="28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TW" alt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TW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TW" alt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𝑖𝑗</m:t>
                        </m:r>
                      </m:sub>
                    </m:sSub>
                    <m:d>
                      <m:dPr>
                        <m:ctrlPr>
                          <a:rPr lang="en-US" altLang="zh-TW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zh-TW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adapted </a:t>
                </a:r>
              </a:p>
              <a:p>
                <a:pPr algn="l"/>
                <a:r>
                  <a:rPr lang="en-US" altLang="zh-TW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process , then                                (2-dimensional Brownian Motion)</a:t>
                </a:r>
              </a:p>
              <a:p>
                <a:pPr algn="l"/>
                <a:endParaRPr lang="en-US" altLang="zh-TW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endParaRPr lang="en-US" altLang="zh-TW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endParaRPr lang="en-US" altLang="zh-TW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endParaRPr lang="en-US" altLang="zh-TW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 algn="l">
                  <a:buFont typeface="Arial" panose="020B0604020202020204" pitchFamily="34" charset="0"/>
                  <a:buChar char="•"/>
                </a:pPr>
                <a:r>
                  <a:rPr lang="en-US" altLang="zh-TW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differential form , then </a:t>
                </a:r>
              </a:p>
            </p:txBody>
          </p:sp>
        </mc:Choice>
        <mc:Fallback xmlns="">
          <p:sp>
            <p:nvSpPr>
              <p:cNvPr id="3" name="副標題 2">
                <a:extLst>
                  <a:ext uri="{FF2B5EF4-FFF2-40B4-BE49-F238E27FC236}">
                    <a16:creationId xmlns:a16="http://schemas.microsoft.com/office/drawing/2014/main" id="{B9D531DD-B882-4AD9-8C01-8329C62683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904972" y="1537568"/>
                <a:ext cx="10369486" cy="4688262"/>
              </a:xfrm>
              <a:blipFill>
                <a:blip r:embed="rId3"/>
                <a:stretch>
                  <a:fillRect l="-1058" t="-2081" r="-47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1B7C0A4-ACFE-4EB6-B2F2-C792B817F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6DE99-BF3D-4F98-92C0-4BB3073AC011}" type="slidenum">
              <a:rPr lang="zh-TW" altLang="en-US" smtClean="0"/>
              <a:t>9</a:t>
            </a:fld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88C8359-7F71-496B-AF7F-14B772426F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577" y="2636490"/>
            <a:ext cx="9912955" cy="902286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8F02E153-2005-4D24-BB89-78ECA6C914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9074" y="3574228"/>
            <a:ext cx="9925148" cy="902286"/>
          </a:xfrm>
          <a:prstGeom prst="rect">
            <a:avLst/>
          </a:prstGeom>
        </p:spPr>
      </p:pic>
      <p:grpSp>
        <p:nvGrpSpPr>
          <p:cNvPr id="14" name="群組 13">
            <a:extLst>
              <a:ext uri="{FF2B5EF4-FFF2-40B4-BE49-F238E27FC236}">
                <a16:creationId xmlns:a16="http://schemas.microsoft.com/office/drawing/2014/main" id="{06D78EC5-DD4E-46C1-9D0D-3BCAF6062747}"/>
              </a:ext>
            </a:extLst>
          </p:cNvPr>
          <p:cNvGrpSpPr/>
          <p:nvPr/>
        </p:nvGrpSpPr>
        <p:grpSpPr>
          <a:xfrm>
            <a:off x="1061577" y="5278818"/>
            <a:ext cx="10068846" cy="523220"/>
            <a:chOff x="1061577" y="5278818"/>
            <a:chExt cx="10068846" cy="523220"/>
          </a:xfrm>
        </p:grpSpPr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3F138187-C201-4FD6-9D31-72D8B3E74C5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61577" y="5401685"/>
              <a:ext cx="7547502" cy="347502"/>
            </a:xfrm>
            <a:prstGeom prst="rect">
              <a:avLst/>
            </a:prstGeom>
          </p:spPr>
        </p:pic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6F40C286-7B8C-4DD0-AAA3-5092B533B79F}"/>
                </a:ext>
              </a:extLst>
            </p:cNvPr>
            <p:cNvSpPr txBox="1"/>
            <p:nvPr/>
          </p:nvSpPr>
          <p:spPr>
            <a:xfrm>
              <a:off x="9065342" y="5278818"/>
              <a:ext cx="20650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(4.6.1)</a:t>
              </a:r>
              <a:endPara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D0CA204D-705A-4F8B-A3E6-499183DE6B9A}"/>
              </a:ext>
            </a:extLst>
          </p:cNvPr>
          <p:cNvGrpSpPr/>
          <p:nvPr/>
        </p:nvGrpSpPr>
        <p:grpSpPr>
          <a:xfrm>
            <a:off x="1079074" y="5914506"/>
            <a:ext cx="10051349" cy="523220"/>
            <a:chOff x="1079074" y="5914506"/>
            <a:chExt cx="10051349" cy="523220"/>
          </a:xfrm>
        </p:grpSpPr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811D260A-F0E5-4451-8AC3-48E19304A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79074" y="6052079"/>
              <a:ext cx="7571888" cy="347502"/>
            </a:xfrm>
            <a:prstGeom prst="rect">
              <a:avLst/>
            </a:prstGeom>
          </p:spPr>
        </p:pic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DDDC8429-DA88-4AD4-8CC9-0DA08059F9E7}"/>
                </a:ext>
              </a:extLst>
            </p:cNvPr>
            <p:cNvSpPr txBox="1"/>
            <p:nvPr/>
          </p:nvSpPr>
          <p:spPr>
            <a:xfrm>
              <a:off x="9065342" y="5914506"/>
              <a:ext cx="20650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(4.6.2)</a:t>
              </a:r>
              <a:endPara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78205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1504</TotalTime>
  <Words>854</Words>
  <Application>Microsoft Office PowerPoint</Application>
  <PresentationFormat>寬螢幕</PresentationFormat>
  <Paragraphs>191</Paragraphs>
  <Slides>35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35</vt:i4>
      </vt:variant>
    </vt:vector>
  </HeadingPairs>
  <TitlesOfParts>
    <vt:vector size="43" baseType="lpstr">
      <vt:lpstr>新細明體</vt:lpstr>
      <vt:lpstr>Arial</vt:lpstr>
      <vt:lpstr>Calibri</vt:lpstr>
      <vt:lpstr>Calibri Light</vt:lpstr>
      <vt:lpstr>Cambria Math</vt:lpstr>
      <vt:lpstr>Times New Roman</vt:lpstr>
      <vt:lpstr>Office 佈景主題</vt:lpstr>
      <vt:lpstr>Equation</vt:lpstr>
      <vt:lpstr>4.6 Multivariable Stochastic Calculus</vt:lpstr>
      <vt:lpstr>4.6.1 Multiple Brownian Motions</vt:lpstr>
      <vt:lpstr>3.3.3 Filtration for d-dimensional           Brownian Motion </vt:lpstr>
      <vt:lpstr>PowerPoint 簡報</vt:lpstr>
      <vt:lpstr>PowerPoint 簡報</vt:lpstr>
      <vt:lpstr>PowerPoint 簡報</vt:lpstr>
      <vt:lpstr>PowerPoint 簡報</vt:lpstr>
      <vt:lpstr>PowerPoint 簡報</vt:lpstr>
      <vt:lpstr>4.6.2 It"o"  ̂-Doeblin Formula for Multiple Process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 </vt:lpstr>
      <vt:lpstr>PowerPoint 簡報</vt:lpstr>
      <vt:lpstr>PowerPoint 簡報</vt:lpstr>
      <vt:lpstr>4.6.3 Recognizing Brownian Motion</vt:lpstr>
      <vt:lpstr>one-dimensional Brownian motion</vt:lpstr>
      <vt:lpstr>PowerPoint 簡報</vt:lpstr>
      <vt:lpstr>PowerPoint 簡報</vt:lpstr>
      <vt:lpstr>PowerPoint 簡報</vt:lpstr>
      <vt:lpstr>PowerPoint 簡報</vt:lpstr>
      <vt:lpstr>PowerPoint 簡報</vt:lpstr>
      <vt:lpstr>2-dimensional Brownian motion</vt:lpstr>
      <vt:lpstr>PowerPoint 簡報</vt:lpstr>
      <vt:lpstr>PowerPoint 簡報</vt:lpstr>
      <vt:lpstr>PowerPoint 簡報</vt:lpstr>
      <vt:lpstr>PowerPoint 簡報</vt:lpstr>
      <vt:lpstr>Example 4.6.6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4.6 Multivariatble Stochastic Calculus</dc:title>
  <dc:creator>USER</dc:creator>
  <cp:lastModifiedBy>USER</cp:lastModifiedBy>
  <cp:revision>108</cp:revision>
  <dcterms:created xsi:type="dcterms:W3CDTF">2019-07-15T02:36:44Z</dcterms:created>
  <dcterms:modified xsi:type="dcterms:W3CDTF">2019-08-06T07:04:28Z</dcterms:modified>
</cp:coreProperties>
</file>