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5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625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90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13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131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18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79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428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09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464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02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11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48CA6-12E2-4102-8BFC-5A165D77F185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205E-975D-4FC1-B4D8-8BF20E4B6D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454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Copula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42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953530" y="664089"/>
                <a:ext cx="10515600" cy="5357769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dirty="0" smtClean="0"/>
                  <a:t>假設</a:t>
                </a:r>
                <a:r>
                  <a:rPr lang="en-US" altLang="zh-TW" dirty="0" smtClean="0"/>
                  <a:t>X,Y</a:t>
                </a:r>
                <a:r>
                  <a:rPr lang="zh-TW" altLang="en-US" dirty="0" smtClean="0"/>
                  <a:t>是獨立的隨機變數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𝑋𝑌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r>
                  <a:rPr lang="zh-TW" altLang="en-US" dirty="0" smtClean="0"/>
                  <a:t>如果</a:t>
                </a:r>
                <a:r>
                  <a:rPr lang="en-US" altLang="zh-TW" dirty="0" smtClean="0"/>
                  <a:t>X,Y </a:t>
                </a:r>
                <a:r>
                  <a:rPr lang="zh-TW" altLang="en-US" dirty="0" smtClean="0"/>
                  <a:t>不</a:t>
                </a:r>
                <a:r>
                  <a:rPr lang="zh-TW" altLang="en-US" dirty="0" smtClean="0"/>
                  <a:t>獨立</a:t>
                </a: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知道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𝑋𝑌</m:t>
                        </m:r>
                      </m:sub>
                    </m:sSub>
                    <m:r>
                      <a:rPr lang="zh-TW" altLang="en-US" i="1">
                        <a:latin typeface="Cambria Math" panose="02040503050406030204" pitchFamily="18" charset="0"/>
                      </a:rPr>
                      <m:t>就可以算出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zh-TW" alt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X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𝑋𝑌</m:t>
                              </m:r>
                            </m:sub>
                          </m:sSub>
                        </m:e>
                      </m:nary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5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𝑋𝑌</m:t>
                              </m:r>
                            </m:sub>
                          </m:sSub>
                        </m:e>
                      </m:nary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如果我們只有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</m:oMath>
                </a14:m>
                <a:r>
                  <a:rPr lang="zh-TW" altLang="en-US" dirty="0" smtClean="0"/>
                  <a:t>，我們要怎麼找到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𝑋𝑌</m:t>
                        </m:r>
                      </m:sub>
                    </m:sSub>
                  </m:oMath>
                </a14:m>
                <a:r>
                  <a:rPr lang="en-US" altLang="zh-TW" dirty="0" smtClean="0"/>
                  <a:t>?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3530" y="664089"/>
                <a:ext cx="10515600" cy="5357769"/>
              </a:xfrm>
              <a:blipFill rotWithShape="0">
                <a:blip r:embed="rId2"/>
                <a:stretch>
                  <a:fillRect l="-1159" t="-2162" b="-45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2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77795"/>
                <a:ext cx="10515600" cy="5699168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sz="2400" dirty="0" smtClean="0"/>
                  <a:t>假設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i="1" dirty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endParaRPr lang="en-US" altLang="zh-TW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⁡(−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TW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m:rPr>
                          <m:sty m:val="p"/>
                        </m:rPr>
                        <a:rPr lang="en-US" altLang="zh-TW" sz="240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⁡(−</m:t>
                      </m:r>
                      <m:f>
                        <m:f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TW" sz="2400" dirty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r>
                  <a:rPr lang="zh-TW" altLang="en-US" sz="2400" dirty="0" smtClean="0"/>
                  <a:t>如果</a:t>
                </a:r>
                <a:r>
                  <a:rPr lang="en-US" altLang="zh-TW" sz="2400" dirty="0" smtClean="0"/>
                  <a:t>X,Y</a:t>
                </a:r>
                <a:r>
                  <a:rPr lang="zh-TW" altLang="en-US" sz="2400" dirty="0" smtClean="0"/>
                  <a:t>獨立</a:t>
                </a:r>
                <a:endParaRPr lang="en-US" altLang="zh-TW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𝑋𝑌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⁡[</m:t>
                      </m:r>
                      <m:r>
                        <a:rPr lang="en-US" altLang="zh-TW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TW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TW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sz="24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sz="24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zh-TW" sz="2400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TW" sz="24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zh-TW" sz="2400" dirty="0" smtClean="0"/>
              </a:p>
              <a:p>
                <a:r>
                  <a:rPr lang="zh-TW" altLang="en-US" sz="2400" dirty="0" smtClean="0"/>
                  <a:t>如果</a:t>
                </a:r>
                <a:r>
                  <a:rPr lang="en-US" altLang="zh-TW" sz="2400" dirty="0" smtClean="0"/>
                  <a:t>X,Y</a:t>
                </a:r>
                <a:r>
                  <a:rPr lang="zh-TW" altLang="en-US" sz="2400" dirty="0" smtClean="0"/>
                  <a:t>不獨立，相關係數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endParaRPr lang="en-US" altLang="zh-TW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𝑋𝑌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24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p>
                                          <m:r>
                                            <a:rPr lang="en-US" altLang="zh-TW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den>
                              </m:f>
                              <m:d>
                                <m:d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𝑥𝑦</m:t>
                                  </m:r>
                                  <m: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77795"/>
                <a:ext cx="10515600" cy="5699168"/>
              </a:xfrm>
              <a:blipFill rotWithShape="0">
                <a:blip r:embed="rId2"/>
                <a:stretch>
                  <a:fillRect l="-812" t="-16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976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Sklar’s</a:t>
            </a:r>
            <a:r>
              <a:rPr lang="en-US" altLang="zh-TW" dirty="0" smtClean="0"/>
              <a:t> Theorem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Every</a:t>
                </a:r>
                <a:r>
                  <a:rPr lang="en-US" altLang="zh-TW" dirty="0"/>
                  <a:t> </a:t>
                </a:r>
                <a:r>
                  <a:rPr lang="en-US" altLang="zh-TW" dirty="0">
                    <a:solidFill>
                      <a:schemeClr val="accent1"/>
                    </a:solidFill>
                  </a:rPr>
                  <a:t>multivariate cumulative distribution </a:t>
                </a:r>
                <a:r>
                  <a:rPr lang="en-US" altLang="zh-TW" dirty="0" smtClean="0">
                    <a:solidFill>
                      <a:schemeClr val="accent1"/>
                    </a:solidFill>
                  </a:rPr>
                  <a:t>function</a:t>
                </a:r>
                <a:r>
                  <a:rPr lang="en-US" altLang="zh-TW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,…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≦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≦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TW" dirty="0" smtClean="0"/>
                  <a:t>of a random vector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/>
                  <a:t>a</a:t>
                </a:r>
                <a:r>
                  <a:rPr lang="en-US" altLang="zh-TW" dirty="0" smtClean="0"/>
                  <a:t>nd </a:t>
                </a:r>
                <a:r>
                  <a:rPr lang="en-US" altLang="zh-TW" dirty="0" smtClean="0">
                    <a:solidFill>
                      <a:schemeClr val="accent1"/>
                    </a:solidFill>
                  </a:rPr>
                  <a:t>marginal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≦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 smtClean="0"/>
                  <a:t>There exist a </a:t>
                </a:r>
                <a:r>
                  <a:rPr lang="en-US" altLang="zh-TW" dirty="0" smtClean="0">
                    <a:solidFill>
                      <a:schemeClr val="accent1"/>
                    </a:solidFill>
                  </a:rPr>
                  <a:t>unique copula</a:t>
                </a:r>
                <a:r>
                  <a:rPr lang="en-US" altLang="zh-TW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→[0,1]</m:t>
                    </m:r>
                  </m:oMath>
                </a14:m>
                <a:r>
                  <a:rPr lang="en-US" altLang="zh-TW" dirty="0" smtClean="0"/>
                  <a:t> </a:t>
                </a:r>
                <a:r>
                  <a:rPr lang="en-US" altLang="zh-TW" dirty="0" err="1" smtClean="0"/>
                  <a:t>s.t.</a:t>
                </a:r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altLang="zh-TW" dirty="0"/>
              </a:p>
              <a:p>
                <a:pPr marL="0" indent="0">
                  <a:buNone/>
                </a:pPr>
                <a:r>
                  <a:rPr lang="zh-TW" altLang="en-US" dirty="0" smtClean="0"/>
                  <a:t>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62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90832"/>
                <a:ext cx="10515600" cy="5386131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/>
              </a:p>
              <a:p>
                <a:r>
                  <a:rPr lang="zh-TW" altLang="en-US" dirty="0" smtClean="0"/>
                  <a:t>如果我們知道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r>
                  <a:rPr lang="zh-TW" altLang="en-US" dirty="0" smtClean="0"/>
                  <a:t> ，那我們知道必然存在一個</a:t>
                </a:r>
                <a:r>
                  <a:rPr lang="en-US" altLang="zh-TW" dirty="0" smtClean="0"/>
                  <a:t>copula</a:t>
                </a:r>
                <a:r>
                  <a:rPr lang="zh-TW" altLang="en-US" dirty="0" smtClean="0"/>
                  <a:t>使得上式成立</a:t>
                </a:r>
                <a:endParaRPr lang="en-US" altLang="zh-TW" dirty="0" smtClean="0"/>
              </a:p>
              <a:p>
                <a:endParaRPr lang="en-US" altLang="zh-TW" dirty="0"/>
              </a:p>
              <a:p>
                <a:r>
                  <a:rPr lang="zh-TW" altLang="en-US" dirty="0" smtClean="0"/>
                  <a:t>如果我們只知道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zh-TW" altLang="en-US" i="1" dirty="0" smtClean="0"/>
                  <a:t> </a:t>
                </a:r>
                <a:r>
                  <a:rPr lang="zh-TW" altLang="en-US" dirty="0" smtClean="0"/>
                  <a:t>，</a:t>
                </a:r>
                <a:r>
                  <a:rPr lang="zh-TW" altLang="en-US" dirty="0" smtClean="0"/>
                  <a:t>我們想要透過</a:t>
                </a:r>
                <a:r>
                  <a:rPr lang="zh-TW" altLang="en-US" dirty="0" smtClean="0"/>
                  <a:t>建造一個</a:t>
                </a:r>
                <a:r>
                  <a:rPr lang="en-US" altLang="zh-TW" dirty="0" smtClean="0"/>
                  <a:t>copula</a:t>
                </a:r>
                <a:r>
                  <a:rPr lang="zh-TW" altLang="en-US" dirty="0" smtClean="0"/>
                  <a:t>來估計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altLang="zh-TW" i="1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90832"/>
                <a:ext cx="10515600" cy="5386131"/>
              </a:xfrm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067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714632" y="482857"/>
                <a:ext cx="10515600" cy="5382483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sz="2400" dirty="0" smtClean="0"/>
                  <a:t>假設</a:t>
                </a:r>
                <a:r>
                  <a:rPr lang="en-US" altLang="zh-TW" sz="2400" i="1" dirty="0" smtClean="0"/>
                  <a:t>X</a:t>
                </a:r>
                <a:r>
                  <a:rPr lang="en-US" altLang="zh-TW" sz="2400" dirty="0" smtClean="0"/>
                  <a:t>,</a:t>
                </a:r>
                <a:r>
                  <a:rPr lang="en-US" altLang="zh-TW" sz="2400" i="1" dirty="0" smtClean="0"/>
                  <a:t>Y</a:t>
                </a:r>
                <a:r>
                  <a:rPr lang="zh-TW" altLang="en-US" sz="2400" dirty="0" smtClean="0"/>
                  <a:t>兩離</a:t>
                </a:r>
                <a:r>
                  <a:rPr lang="zh-TW" altLang="en-US" sz="2400" dirty="0"/>
                  <a:t>散</a:t>
                </a:r>
                <a:r>
                  <a:rPr lang="zh-TW" altLang="en-US" sz="2400" dirty="0" smtClean="0"/>
                  <a:t>隨機變數分別表示某兩個人的存活年數</a:t>
                </a:r>
                <a:r>
                  <a:rPr lang="en-US" altLang="zh-TW" sz="2400" dirty="0" smtClean="0"/>
                  <a:t>(</a:t>
                </a:r>
                <a:r>
                  <a:rPr lang="zh-TW" altLang="en-US" sz="2400" dirty="0" smtClean="0"/>
                  <a:t>假設此兩人有相關性</a:t>
                </a:r>
                <a:r>
                  <a:rPr lang="en-US" altLang="zh-TW" sz="2400" dirty="0" smtClean="0"/>
                  <a:t>)</a:t>
                </a:r>
              </a:p>
              <a:p>
                <a:pPr marL="0" indent="0">
                  <a:buNone/>
                </a:pPr>
                <a:r>
                  <a:rPr lang="zh-TW" altLang="en-US" sz="2400" dirty="0" smtClean="0"/>
                  <a:t>那麼我們可以透過生死表找出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zh-TW" altLang="en-US" sz="2400" dirty="0" smtClean="0"/>
                  <a:t>也就是知道</a:t>
                </a:r>
                <a:r>
                  <a:rPr lang="zh-TW" altLang="en-US" sz="2400" dirty="0"/>
                  <a:t>下</a:t>
                </a:r>
                <a:r>
                  <a:rPr lang="zh-TW" altLang="en-US" sz="2400" dirty="0" smtClean="0"/>
                  <a:t>式右邊的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r>
                  <a:rPr lang="zh-TW" altLang="en-US" sz="2400" dirty="0" smtClean="0"/>
                  <a:t>那我們可以透過建造一個</a:t>
                </a:r>
                <a:r>
                  <a:rPr lang="en-US" altLang="zh-TW" sz="2400" dirty="0" smtClean="0"/>
                  <a:t>Copula</a:t>
                </a:r>
                <a:r>
                  <a:rPr lang="zh-TW" altLang="en-US" sz="2400" dirty="0" smtClean="0"/>
                  <a:t> 得到</a:t>
                </a:r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zh-TW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altLang="zh-TW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 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dirty="0" smtClean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en-US" altLang="zh-TW" sz="2400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zh-TW" altLang="en-US" sz="2400" dirty="0" smtClean="0"/>
                  <a:t>接著我們就可以算出各種我們需要的東西</a:t>
                </a:r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zh-TW" altLang="en-US" sz="2400" dirty="0" smtClean="0"/>
                  <a:t>例如</a:t>
                </a:r>
                <a:r>
                  <a:rPr lang="en-US" altLang="zh-TW" sz="2400" dirty="0" smtClean="0"/>
                  <a:t>:</a:t>
                </a:r>
                <a:r>
                  <a:rPr lang="zh-TW" alt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sz="2400" b="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altLang="zh-TW" sz="2400" dirty="0"/>
              </a:p>
              <a:p>
                <a:pPr marL="0" indent="0">
                  <a:buNone/>
                </a:pPr>
                <a:endParaRPr lang="zh-TW" altLang="en-US" sz="2400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4632" y="482857"/>
                <a:ext cx="10515600" cy="5382483"/>
              </a:xfrm>
              <a:blipFill rotWithShape="0">
                <a:blip r:embed="rId2"/>
                <a:stretch>
                  <a:fillRect l="-870" t="-1699" r="-5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1988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Gaussian Copula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𝐺𝑎𝑢𝑠𝑠</m:t>
                        </m:r>
                      </m:sup>
                    </m:sSubSup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 panose="02040503050406030204" pitchFamily="18" charset="0"/>
                              </a:rPr>
                              <m:t>Φ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,…, 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) </m:t>
                    </m:r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84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Student-t Copula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, </m:t>
                    </m:r>
                    <m:sSubSup>
                      <m:sSub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5463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Clayton Copula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p>
                            </m:sSub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sup>
                            </m:sSub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</m:sup>
                    </m:sSup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93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58</Words>
  <Application>Microsoft Office PowerPoint</Application>
  <PresentationFormat>寬螢幕</PresentationFormat>
  <Paragraphs>49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Cambria Math</vt:lpstr>
      <vt:lpstr>Office 佈景主題</vt:lpstr>
      <vt:lpstr>Copula</vt:lpstr>
      <vt:lpstr>PowerPoint 簡報</vt:lpstr>
      <vt:lpstr>PowerPoint 簡報</vt:lpstr>
      <vt:lpstr>Sklar’s Theorem</vt:lpstr>
      <vt:lpstr>PowerPoint 簡報</vt:lpstr>
      <vt:lpstr>PowerPoint 簡報</vt:lpstr>
      <vt:lpstr>Gaussian Copula</vt:lpstr>
      <vt:lpstr>Student-t Copula</vt:lpstr>
      <vt:lpstr>Clayton Copula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PHBeaT</dc:creator>
  <cp:lastModifiedBy>PHBeaT</cp:lastModifiedBy>
  <cp:revision>11</cp:revision>
  <dcterms:created xsi:type="dcterms:W3CDTF">2020-02-22T20:47:33Z</dcterms:created>
  <dcterms:modified xsi:type="dcterms:W3CDTF">2020-03-08T20:16:34Z</dcterms:modified>
</cp:coreProperties>
</file>