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8" r:id="rId11"/>
    <p:sldId id="265" r:id="rId12"/>
    <p:sldId id="266" r:id="rId13"/>
    <p:sldId id="267" r:id="rId14"/>
    <p:sldId id="268" r:id="rId15"/>
    <p:sldId id="269" r:id="rId16"/>
    <p:sldId id="270" r:id="rId17"/>
    <p:sldId id="272" r:id="rId18"/>
    <p:sldId id="285" r:id="rId19"/>
    <p:sldId id="288" r:id="rId20"/>
    <p:sldId id="289" r:id="rId21"/>
    <p:sldId id="294" r:id="rId22"/>
    <p:sldId id="290" r:id="rId23"/>
    <p:sldId id="291" r:id="rId24"/>
    <p:sldId id="292" r:id="rId25"/>
    <p:sldId id="286" r:id="rId26"/>
    <p:sldId id="293" r:id="rId27"/>
    <p:sldId id="273" r:id="rId28"/>
    <p:sldId id="274" r:id="rId29"/>
    <p:sldId id="275" r:id="rId30"/>
    <p:sldId id="287" r:id="rId31"/>
    <p:sldId id="276" r:id="rId32"/>
    <p:sldId id="277" r:id="rId33"/>
    <p:sldId id="279" r:id="rId34"/>
    <p:sldId id="280" r:id="rId35"/>
    <p:sldId id="281" r:id="rId36"/>
    <p:sldId id="282" r:id="rId37"/>
    <p:sldId id="284" r:id="rId38"/>
    <p:sldId id="283" r:id="rId39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57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E7FB78-EC98-40B0-93B3-2850079A7B1C}" type="datetimeFigureOut">
              <a:rPr lang="zh-TW" altLang="en-US" smtClean="0"/>
              <a:t>2019/5/10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50FCAC-5FC0-41B5-996C-102DD39AEA1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578677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In this section, we show that Brownian motion is a Markov process and discuss its transition density. 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50FCAC-5FC0-41B5-996C-102DD39AEA1E}" type="slidenum">
              <a:rPr lang="zh-TW" altLang="en-US" smtClean="0"/>
              <a:t>31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008171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50FCAC-5FC0-41B5-996C-102DD39AEA1E}" type="slidenum">
              <a:rPr lang="zh-TW" altLang="en-US" smtClean="0"/>
              <a:t>33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855053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74E79-E440-4777-AD2E-0CF709AD16E4}" type="datetimeFigureOut">
              <a:rPr lang="zh-TW" altLang="en-US" smtClean="0"/>
              <a:t>2019/5/10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53915-4A3D-4249-BB49-024271014B2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755821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74E79-E440-4777-AD2E-0CF709AD16E4}" type="datetimeFigureOut">
              <a:rPr lang="zh-TW" altLang="en-US" smtClean="0"/>
              <a:t>2019/5/10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53915-4A3D-4249-BB49-024271014B2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530589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74E79-E440-4777-AD2E-0CF709AD16E4}" type="datetimeFigureOut">
              <a:rPr lang="zh-TW" altLang="en-US" smtClean="0"/>
              <a:t>2019/5/10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53915-4A3D-4249-BB49-024271014B2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164346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74E79-E440-4777-AD2E-0CF709AD16E4}" type="datetimeFigureOut">
              <a:rPr lang="zh-TW" altLang="en-US" smtClean="0"/>
              <a:t>2019/5/10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53915-4A3D-4249-BB49-024271014B2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482665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74E79-E440-4777-AD2E-0CF709AD16E4}" type="datetimeFigureOut">
              <a:rPr lang="zh-TW" altLang="en-US" smtClean="0"/>
              <a:t>2019/5/10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53915-4A3D-4249-BB49-024271014B2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560348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74E79-E440-4777-AD2E-0CF709AD16E4}" type="datetimeFigureOut">
              <a:rPr lang="zh-TW" altLang="en-US" smtClean="0"/>
              <a:t>2019/5/10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53915-4A3D-4249-BB49-024271014B2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27141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74E79-E440-4777-AD2E-0CF709AD16E4}" type="datetimeFigureOut">
              <a:rPr lang="zh-TW" altLang="en-US" smtClean="0"/>
              <a:t>2019/5/10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53915-4A3D-4249-BB49-024271014B2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501279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74E79-E440-4777-AD2E-0CF709AD16E4}" type="datetimeFigureOut">
              <a:rPr lang="zh-TW" altLang="en-US" smtClean="0"/>
              <a:t>2019/5/10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53915-4A3D-4249-BB49-024271014B2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134965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74E79-E440-4777-AD2E-0CF709AD16E4}" type="datetimeFigureOut">
              <a:rPr lang="zh-TW" altLang="en-US" smtClean="0"/>
              <a:t>2019/5/10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53915-4A3D-4249-BB49-024271014B2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28421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74E79-E440-4777-AD2E-0CF709AD16E4}" type="datetimeFigureOut">
              <a:rPr lang="zh-TW" altLang="en-US" smtClean="0"/>
              <a:t>2019/5/10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53915-4A3D-4249-BB49-024271014B2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320662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74E79-E440-4777-AD2E-0CF709AD16E4}" type="datetimeFigureOut">
              <a:rPr lang="zh-TW" altLang="en-US" smtClean="0"/>
              <a:t>2019/5/10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53915-4A3D-4249-BB49-024271014B2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123515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A74E79-E440-4777-AD2E-0CF709AD16E4}" type="datetimeFigureOut">
              <a:rPr lang="zh-TW" altLang="en-US" smtClean="0"/>
              <a:t>2019/5/10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553915-4A3D-4249-BB49-024271014B2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82000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0.w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7.w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33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7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8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65.png"/><Relationship Id="rId7" Type="http://schemas.openxmlformats.org/officeDocument/2006/relationships/image" Target="../media/image69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10" Type="http://schemas.openxmlformats.org/officeDocument/2006/relationships/image" Target="../media/image72.png"/><Relationship Id="rId4" Type="http://schemas.openxmlformats.org/officeDocument/2006/relationships/image" Target="../media/image66.png"/><Relationship Id="rId9" Type="http://schemas.openxmlformats.org/officeDocument/2006/relationships/image" Target="../media/image7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65189" y="364482"/>
            <a:ext cx="9144000" cy="2387600"/>
          </a:xfrm>
        </p:spPr>
        <p:txBody>
          <a:bodyPr>
            <a:normAutofit/>
          </a:bodyPr>
          <a:lstStyle/>
          <a:p>
            <a:r>
              <a:rPr lang="en-US" altLang="zh-TW" sz="5000" dirty="0" smtClean="0"/>
              <a:t>3.4</a:t>
            </a:r>
            <a:r>
              <a:rPr lang="zh-TW" altLang="en-US" sz="5000" dirty="0" smtClean="0"/>
              <a:t> </a:t>
            </a:r>
            <a:r>
              <a:rPr lang="en-US" altLang="zh-TW" sz="5000" dirty="0" smtClean="0"/>
              <a:t>Quadratic variation</a:t>
            </a:r>
            <a:endParaRPr lang="zh-TW" altLang="en-US" sz="5000" dirty="0"/>
          </a:p>
        </p:txBody>
      </p:sp>
      <p:sp>
        <p:nvSpPr>
          <p:cNvPr id="4" name="文字方塊 3"/>
          <p:cNvSpPr txBox="1"/>
          <p:nvPr/>
        </p:nvSpPr>
        <p:spPr>
          <a:xfrm>
            <a:off x="4613188" y="4637902"/>
            <a:ext cx="251254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500" dirty="0" smtClean="0"/>
              <a:t>學生</a:t>
            </a:r>
            <a:r>
              <a:rPr lang="en-US" altLang="zh-TW" sz="2500" dirty="0" smtClean="0"/>
              <a:t>:</a:t>
            </a:r>
            <a:r>
              <a:rPr lang="zh-TW" altLang="en-US" sz="2500" dirty="0" smtClean="0"/>
              <a:t>黃品翰</a:t>
            </a:r>
            <a:endParaRPr lang="en-US" altLang="zh-TW" sz="2500" dirty="0" smtClean="0"/>
          </a:p>
          <a:p>
            <a:r>
              <a:rPr lang="zh-TW" altLang="en-US" sz="2500" dirty="0" smtClean="0"/>
              <a:t>指導老師</a:t>
            </a:r>
            <a:r>
              <a:rPr lang="en-US" altLang="zh-TW" sz="2500" dirty="0" smtClean="0"/>
              <a:t>:</a:t>
            </a:r>
            <a:r>
              <a:rPr lang="zh-TW" altLang="en-US" sz="2500" dirty="0" smtClean="0"/>
              <a:t>戴天時</a:t>
            </a:r>
            <a:endParaRPr lang="zh-TW" altLang="en-US" sz="2500" dirty="0"/>
          </a:p>
        </p:txBody>
      </p:sp>
    </p:spTree>
    <p:extLst>
      <p:ext uri="{BB962C8B-B14F-4D97-AF65-F5344CB8AC3E}">
        <p14:creationId xmlns:p14="http://schemas.microsoft.com/office/powerpoint/2010/main" val="25556872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/>
              <a:t>Case for f’ not </a:t>
            </a:r>
            <a:r>
              <a:rPr lang="en-US" altLang="zh-TW" b="1" dirty="0" err="1" smtClean="0"/>
              <a:t>conti</a:t>
            </a:r>
            <a:r>
              <a:rPr lang="en-US" altLang="zh-TW" b="1" dirty="0" smtClean="0"/>
              <a:t>.</a:t>
            </a:r>
            <a:endParaRPr lang="zh-TW" altLang="en-US" b="1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09310" y="2072212"/>
            <a:ext cx="7373379" cy="385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955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522514" y="2202024"/>
            <a:ext cx="2584580" cy="167951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3000" dirty="0" smtClean="0"/>
              <a:t>f’ </a:t>
            </a:r>
            <a:r>
              <a:rPr lang="en-US" altLang="zh-TW" sz="3000" dirty="0" err="1" smtClean="0"/>
              <a:t>conti</a:t>
            </a:r>
            <a:r>
              <a:rPr lang="en-US" altLang="zh-TW" sz="3000" dirty="0" smtClean="0"/>
              <a:t>.</a:t>
            </a:r>
            <a:endParaRPr lang="zh-TW" altLang="en-US" sz="3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/>
              <p:cNvSpPr/>
              <p:nvPr/>
            </p:nvSpPr>
            <p:spPr>
              <a:xfrm>
                <a:off x="4632057" y="755779"/>
                <a:ext cx="2743200" cy="1446245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3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30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altLang="zh-TW" sz="3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30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  <m:d>
                        <m:dPr>
                          <m:ctrlPr>
                            <a:rPr lang="en-US" altLang="zh-TW" sz="3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3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en-US" altLang="zh-TW" sz="30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altLang="zh-TW" sz="3000" b="0" dirty="0" smtClean="0"/>
              </a:p>
            </p:txBody>
          </p:sp>
        </mc:Choice>
        <mc:Fallback xmlns=""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2057" y="755779"/>
                <a:ext cx="2743200" cy="1446245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矩形 12"/>
          <p:cNvSpPr/>
          <p:nvPr/>
        </p:nvSpPr>
        <p:spPr>
          <a:xfrm>
            <a:off x="4632057" y="3722461"/>
            <a:ext cx="2743201" cy="167951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3000" dirty="0" smtClean="0"/>
              <a:t>f’</a:t>
            </a:r>
            <a:r>
              <a:rPr lang="zh-TW" altLang="en-US" sz="3000" dirty="0" smtClean="0"/>
              <a:t> 可積</a:t>
            </a:r>
            <a:endParaRPr lang="zh-TW" altLang="en-US" sz="3000" dirty="0"/>
          </a:p>
        </p:txBody>
      </p:sp>
      <p:sp>
        <p:nvSpPr>
          <p:cNvPr id="14" name="向右箭號 13"/>
          <p:cNvSpPr/>
          <p:nvPr/>
        </p:nvSpPr>
        <p:spPr>
          <a:xfrm rot="19939738">
            <a:off x="3328128" y="1583874"/>
            <a:ext cx="1147665" cy="5831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向右箭號 15"/>
          <p:cNvSpPr/>
          <p:nvPr/>
        </p:nvSpPr>
        <p:spPr>
          <a:xfrm rot="1286688">
            <a:off x="3325225" y="3877875"/>
            <a:ext cx="1147665" cy="5831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矩形 16"/>
              <p:cNvSpPr/>
              <p:nvPr/>
            </p:nvSpPr>
            <p:spPr>
              <a:xfrm>
                <a:off x="8668139" y="2840507"/>
                <a:ext cx="2435290" cy="1362270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3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30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altLang="zh-TW" sz="3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30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  <m:d>
                        <m:dPr>
                          <m:ctrlPr>
                            <a:rPr lang="en-US" altLang="zh-TW" sz="3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3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en-US" altLang="zh-TW" sz="30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altLang="zh-TW" sz="3000" b="0" dirty="0" smtClean="0"/>
              </a:p>
              <a:p>
                <a:pPr algn="ctr"/>
                <a:r>
                  <a:rPr lang="en-US" altLang="zh-TW" sz="3000" dirty="0" smtClean="0"/>
                  <a:t>Ex: </a:t>
                </a:r>
                <a14:m>
                  <m:oMath xmlns:m="http://schemas.openxmlformats.org/officeDocument/2006/math">
                    <m:r>
                      <a:rPr lang="en-US" altLang="zh-TW" sz="3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zh-TW" sz="30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altLang="zh-TW" sz="3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sz="3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altLang="zh-TW" sz="3000" b="0" dirty="0" smtClean="0"/>
              </a:p>
            </p:txBody>
          </p:sp>
        </mc:Choice>
        <mc:Fallback xmlns="">
          <p:sp>
            <p:nvSpPr>
              <p:cNvPr id="17" name="矩形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8139" y="2840507"/>
                <a:ext cx="2435290" cy="1362270"/>
              </a:xfrm>
              <a:prstGeom prst="rect">
                <a:avLst/>
              </a:prstGeom>
              <a:blipFill rotWithShape="0">
                <a:blip r:embed="rId3"/>
                <a:stretch>
                  <a:fillRect b="-88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矩形 17"/>
              <p:cNvSpPr/>
              <p:nvPr/>
            </p:nvSpPr>
            <p:spPr>
              <a:xfrm>
                <a:off x="8668139" y="4963886"/>
                <a:ext cx="2435290" cy="1651518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TW" sz="3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30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altLang="zh-TW" sz="3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TW" sz="30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  <m:d>
                        <m:dPr>
                          <m:ctrlPr>
                            <a:rPr lang="en-US" altLang="zh-TW" sz="3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3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en-US" altLang="zh-TW" sz="3000" b="0" i="1" smtClean="0">
                          <a:latin typeface="Cambria Math" panose="02040503050406030204" pitchFamily="18" charset="0"/>
                        </a:rPr>
                        <m:t>≠0</m:t>
                      </m:r>
                    </m:oMath>
                  </m:oMathPara>
                </a14:m>
                <a:endParaRPr lang="en-US" altLang="zh-TW" sz="3000" b="0" dirty="0" smtClean="0"/>
              </a:p>
              <a:p>
                <a:pPr algn="ctr"/>
                <a:r>
                  <a:rPr lang="en-US" altLang="zh-TW" sz="3000" b="0" dirty="0" err="1" smtClean="0"/>
                  <a:t>Ex:</a:t>
                </a:r>
                <a:r>
                  <a:rPr lang="en-US" altLang="zh-TW" sz="3000" dirty="0" err="1" smtClean="0"/>
                  <a:t>Brownian</a:t>
                </a:r>
                <a:r>
                  <a:rPr lang="en-US" altLang="zh-TW" sz="3000" dirty="0" smtClean="0"/>
                  <a:t> Motion</a:t>
                </a:r>
                <a:endParaRPr lang="en-US" altLang="zh-TW" sz="3000" b="0" dirty="0" smtClean="0"/>
              </a:p>
              <a:p>
                <a:pPr algn="ctr"/>
                <a:endParaRPr lang="zh-TW" altLang="en-US" dirty="0"/>
              </a:p>
            </p:txBody>
          </p:sp>
        </mc:Choice>
        <mc:Fallback xmlns="">
          <p:sp>
            <p:nvSpPr>
              <p:cNvPr id="18" name="矩形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8139" y="4963886"/>
                <a:ext cx="2435290" cy="1651518"/>
              </a:xfrm>
              <a:prstGeom prst="rect">
                <a:avLst/>
              </a:prstGeom>
              <a:blipFill rotWithShape="0">
                <a:blip r:embed="rId4"/>
                <a:stretch>
                  <a:fillRect l="-99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向右箭號 18"/>
          <p:cNvSpPr/>
          <p:nvPr/>
        </p:nvSpPr>
        <p:spPr>
          <a:xfrm rot="19939738">
            <a:off x="7612091" y="3898545"/>
            <a:ext cx="819215" cy="2471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向右箭號 19"/>
          <p:cNvSpPr/>
          <p:nvPr/>
        </p:nvSpPr>
        <p:spPr>
          <a:xfrm rot="1141428">
            <a:off x="7642705" y="5225208"/>
            <a:ext cx="819215" cy="2471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文字方塊 20"/>
          <p:cNvSpPr txBox="1"/>
          <p:nvPr/>
        </p:nvSpPr>
        <p:spPr>
          <a:xfrm>
            <a:off x="3400870" y="1109569"/>
            <a:ext cx="7919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Yes</a:t>
            </a:r>
          </a:p>
        </p:txBody>
      </p:sp>
      <p:sp>
        <p:nvSpPr>
          <p:cNvPr id="22" name="文字方塊 21"/>
          <p:cNvSpPr txBox="1"/>
          <p:nvPr/>
        </p:nvSpPr>
        <p:spPr>
          <a:xfrm>
            <a:off x="7649894" y="3318933"/>
            <a:ext cx="7919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Yes</a:t>
            </a:r>
          </a:p>
        </p:txBody>
      </p:sp>
      <p:sp>
        <p:nvSpPr>
          <p:cNvPr id="23" name="文字方塊 22"/>
          <p:cNvSpPr txBox="1"/>
          <p:nvPr/>
        </p:nvSpPr>
        <p:spPr>
          <a:xfrm>
            <a:off x="3464965" y="3318933"/>
            <a:ext cx="7919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No</a:t>
            </a:r>
          </a:p>
        </p:txBody>
      </p:sp>
      <p:sp>
        <p:nvSpPr>
          <p:cNvPr id="24" name="文字方塊 23"/>
          <p:cNvSpPr txBox="1"/>
          <p:nvPr/>
        </p:nvSpPr>
        <p:spPr>
          <a:xfrm>
            <a:off x="7706069" y="4650648"/>
            <a:ext cx="7919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No</a:t>
            </a:r>
          </a:p>
        </p:txBody>
      </p:sp>
    </p:spTree>
    <p:extLst>
      <p:ext uri="{BB962C8B-B14F-4D97-AF65-F5344CB8AC3E}">
        <p14:creationId xmlns:p14="http://schemas.microsoft.com/office/powerpoint/2010/main" val="4168230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35563" y="430440"/>
            <a:ext cx="10515600" cy="1325563"/>
          </a:xfrm>
        </p:spPr>
        <p:txBody>
          <a:bodyPr/>
          <a:lstStyle/>
          <a:p>
            <a:r>
              <a:rPr lang="en-US" altLang="zh-TW" b="1" dirty="0" smtClean="0"/>
              <a:t>Quadratic Variation for Brownian Motion</a:t>
            </a:r>
            <a:br>
              <a:rPr lang="en-US" altLang="zh-TW" b="1" dirty="0" smtClean="0"/>
            </a:b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579206" y="5277952"/>
            <a:ext cx="9033588" cy="1001551"/>
          </a:xfrm>
        </p:spPr>
        <p:txBody>
          <a:bodyPr/>
          <a:lstStyle/>
          <a:p>
            <a:pPr marL="0" indent="0">
              <a:buNone/>
            </a:pPr>
            <a:r>
              <a:rPr lang="en-US" altLang="zh-TW" dirty="0" smtClean="0"/>
              <a:t>The paths of Brownian motion, on the other hand, cannot be differentiated with respect to the time variable. 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2174" y="1236706"/>
            <a:ext cx="5747653" cy="4137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669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4">
            <a:extLst>
              <a:ext uri="{FF2B5EF4-FFF2-40B4-BE49-F238E27FC236}">
                <a16:creationId xmlns:a16="http://schemas.microsoft.com/office/drawing/2014/main" xmlns="" id="{1F6E465F-B0C6-44C5-B5CF-D9824B4BFE0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3787542"/>
              </p:ext>
            </p:extLst>
          </p:nvPr>
        </p:nvGraphicFramePr>
        <p:xfrm>
          <a:off x="1169437" y="1299288"/>
          <a:ext cx="9853127" cy="425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0" name="Equation" r:id="rId3" imgW="4051300" imgH="1600200" progId="Equation.DSMT4">
                  <p:embed/>
                </p:oleObj>
              </mc:Choice>
              <mc:Fallback>
                <p:oleObj name="Equation" r:id="rId3" imgW="4051300" imgH="1600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9437" y="1299288"/>
                        <a:ext cx="9853127" cy="4259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92173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/>
              <a:t>Proof of </a:t>
            </a:r>
            <a:r>
              <a:rPr lang="en-US" altLang="zh-TW" b="1" dirty="0" err="1" smtClean="0"/>
              <a:t>Thm</a:t>
            </a:r>
            <a:r>
              <a:rPr lang="en-US" altLang="zh-TW" b="1" dirty="0" smtClean="0"/>
              <a:t> 3.4.3</a:t>
            </a:r>
            <a:endParaRPr lang="zh-TW" alt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2083804"/>
                <a:ext cx="10515600" cy="2690392"/>
              </a:xfrm>
            </p:spPr>
            <p:txBody>
              <a:bodyPr/>
              <a:lstStyle/>
              <a:p>
                <a:r>
                  <a:rPr lang="en-US" altLang="zh-TW" dirty="0" smtClean="0"/>
                  <a:t>We must show that this sampled quadratic variation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TW" b="0" i="0" smtClean="0">
                            <a:latin typeface="Cambria Math" panose="02040503050406030204" pitchFamily="18" charset="0"/>
                          </a:rPr>
                          <m:t>Q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TW" b="0" i="0" smtClean="0">
                            <a:latin typeface="Cambria Math" panose="02040503050406030204" pitchFamily="18" charset="0"/>
                          </a:rPr>
                          <m:t>Π</m:t>
                        </m:r>
                      </m:sub>
                    </m:sSub>
                  </m:oMath>
                </a14:m>
                <a:r>
                  <a:rPr lang="en-US" altLang="zh-TW" dirty="0" smtClean="0"/>
                  <a:t>, which is a random variable converges to T as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zh-TW" b="0" i="0" smtClean="0">
                            <a:latin typeface="Cambria Math" panose="02040503050406030204" pitchFamily="18" charset="0"/>
                          </a:rPr>
                          <m:t>Π</m:t>
                        </m:r>
                      </m:e>
                    </m:d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→0</m:t>
                    </m:r>
                  </m:oMath>
                </a14:m>
                <a:r>
                  <a:rPr lang="en-US" altLang="zh-TW" dirty="0" smtClean="0"/>
                  <a:t>.</a:t>
                </a:r>
              </a:p>
              <a:p>
                <a:endParaRPr lang="en-US" altLang="zh-TW" dirty="0"/>
              </a:p>
              <a:p>
                <a:r>
                  <a:rPr lang="en-US" altLang="zh-TW" dirty="0" smtClean="0"/>
                  <a:t> We shall show that it has expected value T, and its variance converges to zero.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2083804"/>
                <a:ext cx="10515600" cy="2690392"/>
              </a:xfrm>
              <a:blipFill rotWithShape="0">
                <a:blip r:embed="rId2"/>
                <a:stretch>
                  <a:fillRect l="-1043" t="-385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94420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66226" y="119145"/>
            <a:ext cx="10515600" cy="1325563"/>
          </a:xfrm>
        </p:spPr>
        <p:txBody>
          <a:bodyPr/>
          <a:lstStyle/>
          <a:p>
            <a:r>
              <a:rPr lang="en-US" altLang="zh-TW" b="1" dirty="0" smtClean="0"/>
              <a:t>Proof of </a:t>
            </a:r>
            <a:r>
              <a:rPr lang="en-US" altLang="zh-TW" b="1" dirty="0" err="1" smtClean="0"/>
              <a:t>Thm</a:t>
            </a:r>
            <a:r>
              <a:rPr lang="en-US" altLang="zh-TW" b="1" dirty="0" smtClean="0"/>
              <a:t> 3.4.3</a:t>
            </a:r>
            <a:endParaRPr lang="zh-TW" altLang="en-US" b="1" dirty="0"/>
          </a:p>
        </p:txBody>
      </p:sp>
      <p:sp>
        <p:nvSpPr>
          <p:cNvPr id="5" name="文字方塊 4"/>
          <p:cNvSpPr txBox="1"/>
          <p:nvPr/>
        </p:nvSpPr>
        <p:spPr>
          <a:xfrm>
            <a:off x="1581539" y="1215942"/>
            <a:ext cx="47866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000" dirty="0" smtClean="0"/>
              <a:t>Recall: Brownian Motion</a:t>
            </a:r>
          </a:p>
          <a:p>
            <a:endParaRPr lang="zh-TW" altLang="en-US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6606" y="1882008"/>
            <a:ext cx="6061452" cy="1360175"/>
          </a:xfrm>
          <a:prstGeom prst="rect">
            <a:avLst/>
          </a:prstGeom>
        </p:spPr>
      </p:pic>
      <p:sp>
        <p:nvSpPr>
          <p:cNvPr id="8" name="文字方塊 7"/>
          <p:cNvSpPr txBox="1"/>
          <p:nvPr/>
        </p:nvSpPr>
        <p:spPr>
          <a:xfrm>
            <a:off x="1581539" y="3143736"/>
            <a:ext cx="23326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000" dirty="0" smtClean="0"/>
              <a:t>Then we have</a:t>
            </a:r>
            <a:endParaRPr lang="zh-TW" altLang="en-US" sz="3000" dirty="0"/>
          </a:p>
        </p:txBody>
      </p:sp>
      <p:sp>
        <p:nvSpPr>
          <p:cNvPr id="10" name="文字方塊 9"/>
          <p:cNvSpPr txBox="1"/>
          <p:nvPr/>
        </p:nvSpPr>
        <p:spPr>
          <a:xfrm>
            <a:off x="1581539" y="4717787"/>
            <a:ext cx="206206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000" dirty="0" smtClean="0"/>
              <a:t>This implies</a:t>
            </a:r>
            <a:endParaRPr lang="zh-TW" altLang="en-US" sz="3000" dirty="0"/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0282" y="5449353"/>
            <a:ext cx="8659433" cy="1209844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1539" y="3749534"/>
            <a:ext cx="10031225" cy="790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955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5">
            <a:extLst>
              <a:ext uri="{FF2B5EF4-FFF2-40B4-BE49-F238E27FC236}">
                <a16:creationId xmlns:a16="http://schemas.microsoft.com/office/drawing/2014/main" xmlns="" id="{CCE9A54A-C7B7-47CD-A40B-E45019C433C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1975394"/>
              </p:ext>
            </p:extLst>
          </p:nvPr>
        </p:nvGraphicFramePr>
        <p:xfrm>
          <a:off x="1395497" y="1619801"/>
          <a:ext cx="9251717" cy="43275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3" name="Equation" r:id="rId3" imgW="3467100" imgH="1625600" progId="Equation.DSMT4">
                  <p:embed/>
                </p:oleObj>
              </mc:Choice>
              <mc:Fallback>
                <p:oleObj name="Equation" r:id="rId3" imgW="3467100" imgH="1625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5497" y="1619801"/>
                        <a:ext cx="9251717" cy="432752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5599353" y="1821601"/>
                <a:ext cx="4488024" cy="564502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200" b="0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𝑉𝑎𝑟</m:t>
                      </m:r>
                      <m:d>
                        <m:dPr>
                          <m:ctrlPr>
                            <a:rPr lang="en-US" altLang="zh-TW" sz="22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2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altLang="zh-TW" sz="2200" b="0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200" b="0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2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sz="2200" b="0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zh-TW" sz="2200" b="0" i="1" smtClean="0">
                                      <a:solidFill>
                                        <a:schemeClr val="accent5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200" b="0" i="1" smtClean="0">
                                      <a:solidFill>
                                        <a:schemeClr val="accent5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  <m:r>
                                    <a:rPr lang="en-US" altLang="zh-TW" sz="2200" b="0" i="1" smtClean="0">
                                      <a:solidFill>
                                        <a:schemeClr val="accent5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altLang="zh-TW" sz="2200" b="0" i="1" smtClean="0">
                                      <a:solidFill>
                                        <a:schemeClr val="accent5"/>
                                      </a:solidFill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altLang="zh-TW" sz="2200" b="0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altLang="zh-TW" sz="2200" b="0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altLang="zh-TW" sz="2200" b="0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US" altLang="zh-TW" sz="2200" b="0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200" b="0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altLang="zh-TW" sz="2200" b="0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altLang="zh-TW" sz="2200" b="0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altLang="zh-TW" sz="2200" b="0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zh-TW" altLang="en-US" sz="2200" dirty="0">
                  <a:solidFill>
                    <a:schemeClr val="accent5"/>
                  </a:solidFill>
                </a:endParaRPr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99353" y="1821601"/>
                <a:ext cx="4488024" cy="564502"/>
              </a:xfr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4535663" y="3928187"/>
                <a:ext cx="5056206" cy="4770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500" b="0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TW" sz="25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sz="2500" b="0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500" b="0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p>
                              <m:r>
                                <a:rPr lang="en-US" altLang="zh-TW" sz="2500" b="0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e>
                      </m:d>
                      <m:r>
                        <a:rPr lang="en-US" altLang="zh-TW" sz="2500" b="0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=3</m:t>
                      </m:r>
                      <m:sSup>
                        <m:sSupPr>
                          <m:ctrlPr>
                            <a:rPr lang="en-US" altLang="zh-TW" sz="25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5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en-US" altLang="zh-TW" sz="25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TW" sz="2500" b="0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altLang="zh-TW" sz="2500" b="0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𝑤h𝑒𝑟𝑒</m:t>
                      </m:r>
                      <m:r>
                        <a:rPr lang="en-US" altLang="zh-TW" sz="2500" b="0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TW" sz="2500" b="0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altLang="zh-TW" sz="2500" b="0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~</m:t>
                      </m:r>
                      <m:r>
                        <a:rPr lang="en-US" altLang="zh-TW" sz="2500" b="0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  <m:d>
                        <m:dPr>
                          <m:ctrlPr>
                            <a:rPr lang="en-US" altLang="zh-TW" sz="25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25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0,</m:t>
                          </m:r>
                          <m:sSup>
                            <m:sSupPr>
                              <m:ctrlPr>
                                <a:rPr lang="en-US" altLang="zh-TW" sz="2500" b="0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sz="2500" b="0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US" altLang="zh-TW" sz="2500" b="0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altLang="zh-TW" sz="2500" b="0" dirty="0" smtClean="0"/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5663" y="3928187"/>
                <a:ext cx="5056206" cy="477054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altLang="zh-TW" b="1" dirty="0" smtClean="0"/>
              <a:t>Proof of </a:t>
            </a:r>
            <a:r>
              <a:rPr lang="en-US" altLang="zh-TW" b="1" dirty="0" err="1" smtClean="0"/>
              <a:t>Thm</a:t>
            </a:r>
            <a:r>
              <a:rPr lang="en-US" altLang="zh-TW" b="1" dirty="0" smtClean="0"/>
              <a:t> 3.4.3</a:t>
            </a:r>
            <a:endParaRPr lang="zh-TW" altLang="en-US" b="1" dirty="0"/>
          </a:p>
        </p:txBody>
      </p:sp>
    </p:spTree>
    <p:extLst>
      <p:ext uri="{BB962C8B-B14F-4D97-AF65-F5344CB8AC3E}">
        <p14:creationId xmlns:p14="http://schemas.microsoft.com/office/powerpoint/2010/main" val="259943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內容版面配置區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1189" y="2464052"/>
            <a:ext cx="11257885" cy="3171638"/>
          </a:xfrm>
          <a:prstGeom prst="rect">
            <a:avLst/>
          </a:prstGeom>
        </p:spPr>
      </p:pic>
      <p:sp>
        <p:nvSpPr>
          <p:cNvPr id="6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/>
              <a:t>Proof of </a:t>
            </a:r>
            <a:r>
              <a:rPr lang="en-US" altLang="zh-TW" b="1" dirty="0" err="1" smtClean="0"/>
              <a:t>Thm</a:t>
            </a:r>
            <a:r>
              <a:rPr lang="en-US" altLang="zh-TW" b="1" dirty="0" smtClean="0"/>
              <a:t> 3.4.3</a:t>
            </a:r>
            <a:endParaRPr lang="zh-TW" altLang="en-US" b="1" dirty="0"/>
          </a:p>
        </p:txBody>
      </p:sp>
    </p:spTree>
    <p:extLst>
      <p:ext uri="{BB962C8B-B14F-4D97-AF65-F5344CB8AC3E}">
        <p14:creationId xmlns:p14="http://schemas.microsoft.com/office/powerpoint/2010/main" val="1562152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838199" y="1285104"/>
                <a:ext cx="10515600" cy="3068593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US" altLang="zh-TW" dirty="0" smtClean="0"/>
                  <a:t>It is tempting to argue that when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altLang="zh-TW" dirty="0" smtClean="0"/>
                  <a:t>is small,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altLang="zh-TW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TW" dirty="0" smtClean="0"/>
                  <a:t>is very small, and therefore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)−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))</m:t>
                        </m:r>
                      </m:e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TW" dirty="0" smtClean="0"/>
                  <a:t>, although random, is with high probability near its mean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altLang="zh-TW" dirty="0" smtClean="0"/>
                  <a:t>. </a:t>
                </a:r>
              </a:p>
              <a:p>
                <a:pPr marL="0" indent="0">
                  <a:buNone/>
                </a:pPr>
                <a:endParaRPr lang="en-US" altLang="zh-TW" dirty="0" smtClean="0"/>
              </a:p>
              <a:p>
                <a:pPr marL="0" indent="0">
                  <a:buNone/>
                </a:pPr>
                <a:endParaRPr lang="en-US" altLang="zh-TW" dirty="0" smtClean="0"/>
              </a:p>
              <a:p>
                <a:pPr marL="0" indent="0">
                  <a:buNone/>
                </a:pPr>
                <a:endParaRPr lang="en-US" altLang="zh-TW" dirty="0"/>
              </a:p>
              <a:p>
                <a:pPr marL="0" indent="0">
                  <a:buNone/>
                </a:pPr>
                <a:r>
                  <a:rPr lang="en-US" altLang="zh-TW" dirty="0" smtClean="0"/>
                  <a:t>We could therefore claim that 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285104"/>
                <a:ext cx="10515600" cy="3068593"/>
              </a:xfrm>
              <a:blipFill rotWithShape="0">
                <a:blip r:embed="rId2"/>
                <a:stretch>
                  <a:fillRect l="-986" t="-3380" r="-1739" b="-19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1152" y="4353697"/>
            <a:ext cx="7849695" cy="704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548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1915886" y="543729"/>
            <a:ext cx="83602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000" dirty="0" smtClean="0"/>
              <a:t>A better way to try to capture what we think is going on is to write </a:t>
            </a:r>
            <a:endParaRPr lang="zh-TW" altLang="en-US" sz="3000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1157" y="1559392"/>
            <a:ext cx="7487695" cy="1267002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1915886" y="3082834"/>
            <a:ext cx="69755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000" dirty="0" smtClean="0"/>
              <a:t>However, (3.4.9) is in fact not near 1</a:t>
            </a:r>
            <a:endParaRPr lang="zh-TW" altLang="en-US" sz="3000" dirty="0"/>
          </a:p>
        </p:txBody>
      </p:sp>
      <p:grpSp>
        <p:nvGrpSpPr>
          <p:cNvPr id="9" name="群組 8"/>
          <p:cNvGrpSpPr/>
          <p:nvPr/>
        </p:nvGrpSpPr>
        <p:grpSpPr>
          <a:xfrm>
            <a:off x="2270602" y="3893272"/>
            <a:ext cx="5784827" cy="1190791"/>
            <a:chOff x="2470899" y="4157308"/>
            <a:chExt cx="5784827" cy="1190791"/>
          </a:xfrm>
        </p:grpSpPr>
        <p:pic>
          <p:nvPicPr>
            <p:cNvPr id="7" name="圖片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70899" y="4157308"/>
              <a:ext cx="4315427" cy="1190791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文字方塊 7"/>
                <p:cNvSpPr txBox="1"/>
                <p:nvPr/>
              </p:nvSpPr>
              <p:spPr>
                <a:xfrm>
                  <a:off x="6096000" y="4440869"/>
                  <a:ext cx="2159726" cy="55399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3000" b="0" i="1" smtClean="0">
                            <a:latin typeface="Cambria Math" panose="02040503050406030204" pitchFamily="18" charset="0"/>
                          </a:rPr>
                          <m:t>~</m:t>
                        </m:r>
                        <m:r>
                          <a:rPr lang="en-US" altLang="zh-TW" sz="30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d>
                          <m:dPr>
                            <m:ctrlPr>
                              <a:rPr lang="en-US" altLang="zh-TW" sz="3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3000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oMath>
                    </m:oMathPara>
                  </a14:m>
                  <a:endParaRPr lang="en-US" altLang="zh-TW" sz="3000" b="0" dirty="0" smtClean="0"/>
                </a:p>
              </p:txBody>
            </p:sp>
          </mc:Choice>
          <mc:Fallback xmlns="">
            <p:sp>
              <p:nvSpPr>
                <p:cNvPr id="8" name="文字方塊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96000" y="4440869"/>
                  <a:ext cx="2159726" cy="553998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/>
              <p:cNvSpPr txBox="1"/>
              <p:nvPr/>
            </p:nvSpPr>
            <p:spPr>
              <a:xfrm>
                <a:off x="2007744" y="5270832"/>
                <a:ext cx="6791849" cy="5911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3000" dirty="0" smtClean="0"/>
                  <a:t>no matter how small we make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3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3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altLang="zh-TW" sz="30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altLang="zh-TW" sz="30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altLang="zh-TW" sz="3000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altLang="zh-TW" sz="3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3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altLang="zh-TW" sz="30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endParaRPr lang="zh-TW" altLang="en-US" sz="3000" dirty="0"/>
              </a:p>
            </p:txBody>
          </p:sp>
        </mc:Choice>
        <mc:Fallback xmlns=""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7744" y="5270832"/>
                <a:ext cx="6791849" cy="591124"/>
              </a:xfrm>
              <a:prstGeom prst="rect">
                <a:avLst/>
              </a:prstGeom>
              <a:blipFill rotWithShape="0">
                <a:blip r:embed="rId5"/>
                <a:stretch>
                  <a:fillRect l="-2063" t="-12371" b="-2577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3247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620795" y="1693820"/>
            <a:ext cx="8487032" cy="3537208"/>
          </a:xfrm>
        </p:spPr>
        <p:txBody>
          <a:bodyPr>
            <a:normAutofit/>
          </a:bodyPr>
          <a:lstStyle/>
          <a:p>
            <a:r>
              <a:rPr lang="en-US" altLang="zh-TW" sz="3500" dirty="0" smtClean="0"/>
              <a:t>First-order variation</a:t>
            </a:r>
          </a:p>
          <a:p>
            <a:r>
              <a:rPr lang="en-US" altLang="zh-TW" sz="3500" dirty="0" smtClean="0"/>
              <a:t>Quadratic variation</a:t>
            </a:r>
          </a:p>
          <a:p>
            <a:r>
              <a:rPr lang="en-US" altLang="zh-TW" sz="3500" dirty="0" smtClean="0"/>
              <a:t>Quadratic Variation for Brownian Motion</a:t>
            </a:r>
          </a:p>
          <a:p>
            <a:r>
              <a:rPr lang="en-US" altLang="zh-TW" sz="3500" dirty="0" smtClean="0"/>
              <a:t>Volatility of Geometric Brownian Motion</a:t>
            </a:r>
          </a:p>
          <a:p>
            <a:endParaRPr lang="en-US" altLang="zh-TW" dirty="0" smtClean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83525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733697" y="571590"/>
                <a:ext cx="10515600" cy="1501049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altLang="zh-TW" dirty="0" smtClean="0"/>
                  <a:t>To understand better the idea behind Theorem 3.4.3, we choose a large value of n and take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𝑗𝑇</m:t>
                        </m:r>
                      </m:num>
                      <m:den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TW" dirty="0" smtClean="0"/>
                  <a:t>, j = 0, 1, ... , n.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altLang="zh-TW" dirty="0" smtClean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num>
                      <m:den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r>
                  <a:rPr lang="en-US" altLang="zh-TW" dirty="0" smtClean="0"/>
                  <a:t> for all j and 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3697" y="571590"/>
                <a:ext cx="10515600" cy="1501049"/>
              </a:xfrm>
              <a:blipFill rotWithShape="0">
                <a:blip r:embed="rId2"/>
                <a:stretch>
                  <a:fillRect l="-1159" t="-6911" r="-185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7951" y="2848986"/>
            <a:ext cx="4563112" cy="933580"/>
          </a:xfrm>
          <a:prstGeom prst="rect">
            <a:avLst/>
          </a:prstGeom>
        </p:spPr>
      </p:pic>
      <p:grpSp>
        <p:nvGrpSpPr>
          <p:cNvPr id="5" name="群組 4"/>
          <p:cNvGrpSpPr/>
          <p:nvPr/>
        </p:nvGrpSpPr>
        <p:grpSpPr>
          <a:xfrm>
            <a:off x="1906099" y="1616145"/>
            <a:ext cx="5784827" cy="1190791"/>
            <a:chOff x="2470899" y="4157308"/>
            <a:chExt cx="5784827" cy="1190791"/>
          </a:xfrm>
        </p:grpSpPr>
        <p:pic>
          <p:nvPicPr>
            <p:cNvPr id="6" name="圖片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70899" y="4157308"/>
              <a:ext cx="4315427" cy="1190791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文字方塊 6"/>
                <p:cNvSpPr txBox="1"/>
                <p:nvPr/>
              </p:nvSpPr>
              <p:spPr>
                <a:xfrm>
                  <a:off x="6096000" y="4440869"/>
                  <a:ext cx="2159726" cy="55399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TW" sz="3000" b="0" i="1" smtClean="0">
                            <a:latin typeface="Cambria Math" panose="02040503050406030204" pitchFamily="18" charset="0"/>
                          </a:rPr>
                          <m:t>~</m:t>
                        </m:r>
                        <m:r>
                          <a:rPr lang="en-US" altLang="zh-TW" sz="30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d>
                          <m:dPr>
                            <m:ctrlPr>
                              <a:rPr lang="en-US" altLang="zh-TW" sz="3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3000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oMath>
                    </m:oMathPara>
                  </a14:m>
                  <a:endParaRPr lang="en-US" altLang="zh-TW" sz="3000" b="0" dirty="0" smtClean="0"/>
                </a:p>
              </p:txBody>
            </p:sp>
          </mc:Choice>
          <mc:Fallback xmlns="">
            <p:sp>
              <p:nvSpPr>
                <p:cNvPr id="7" name="文字方塊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96000" y="4440869"/>
                  <a:ext cx="2159726" cy="553998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>
              <a:xfrm>
                <a:off x="7549786" y="3046311"/>
                <a:ext cx="3298916" cy="5389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altLang="zh-TW" sz="3000" dirty="0" smtClean="0"/>
                  <a:t>Remark: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sz="30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sz="30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altLang="zh-TW" sz="30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altLang="zh-TW" sz="30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  <m:sup>
                        <m:r>
                          <a:rPr lang="en-US" altLang="zh-TW" sz="3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altLang="zh-TW" sz="3000" b="0" i="1" smtClean="0">
                        <a:latin typeface="Cambria Math" panose="02040503050406030204" pitchFamily="18" charset="0"/>
                      </a:rPr>
                      <m:t> ~</m:t>
                    </m:r>
                    <m:sSup>
                      <m:sSupPr>
                        <m:ctrlPr>
                          <a:rPr lang="en-US" altLang="zh-TW" sz="3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altLang="zh-TW" sz="3000" b="0" i="1" smtClean="0">
                            <a:latin typeface="Cambria Math" panose="02040503050406030204" pitchFamily="18" charset="0"/>
                          </a:rPr>
                          <m:t>χ</m:t>
                        </m:r>
                      </m:e>
                      <m:sup>
                        <m:r>
                          <a:rPr lang="en-US" altLang="zh-TW" sz="3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TW" sz="3000" b="0" i="1" smtClean="0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endParaRPr lang="zh-TW" altLang="en-US" sz="3000" dirty="0"/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9786" y="3046311"/>
                <a:ext cx="3298916" cy="538930"/>
              </a:xfrm>
              <a:prstGeom prst="rect">
                <a:avLst/>
              </a:prstGeom>
              <a:blipFill rotWithShape="0">
                <a:blip r:embed="rId6"/>
                <a:stretch>
                  <a:fillRect l="-7011" t="-18182" b="-3409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733697" y="3824616"/>
                <a:ext cx="9605554" cy="22328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800" dirty="0" smtClean="0"/>
                  <a:t>Since the random variables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8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800" b="0" i="1" dirty="0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altLang="zh-TW" sz="28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TW" sz="2800" i="1" dirty="0" smtClean="0">
                        <a:latin typeface="Cambria Math" panose="02040503050406030204" pitchFamily="18" charset="0"/>
                      </a:rPr>
                      <m:t> , </m:t>
                    </m:r>
                    <m:sSub>
                      <m:sSubPr>
                        <m:ctrlPr>
                          <a:rPr lang="en-US" altLang="zh-TW" sz="28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800" b="0" i="1" dirty="0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altLang="zh-TW" sz="28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TW" sz="2800" i="1" dirty="0" smtClean="0">
                        <a:latin typeface="Cambria Math" panose="02040503050406030204" pitchFamily="18" charset="0"/>
                      </a:rPr>
                      <m:t>, … , </m:t>
                    </m:r>
                    <m:sSub>
                      <m:sSubPr>
                        <m:ctrlPr>
                          <a:rPr lang="en-US" altLang="zh-TW" sz="28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800" b="0" i="1" dirty="0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altLang="zh-TW" sz="28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altLang="zh-TW" sz="28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TW" sz="2800" dirty="0" smtClean="0"/>
                  <a:t>are independent and identically distributed, the Law of Large Numbers implies that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altLang="zh-TW" sz="28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  <m:e>
                        <m:f>
                          <m:fPr>
                            <m:ctrlPr>
                              <a:rPr lang="en-US" altLang="zh-TW" sz="28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lang="en-US" altLang="zh-TW" sz="280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e>
                              <m:sub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sub>
                              <m:sup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num>
                          <m:den>
                            <m: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</m:e>
                    </m:nary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TW" sz="2800" dirty="0" smtClean="0"/>
                  <a:t>converges to the common mean E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  <m:sup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altLang="zh-TW" sz="2800" dirty="0" smtClean="0"/>
                  <a:t>]=1 as </a:t>
                </a:r>
                <a14:m>
                  <m:oMath xmlns:m="http://schemas.openxmlformats.org/officeDocument/2006/math">
                    <m:r>
                      <a:rPr lang="en-US" altLang="zh-TW" sz="28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TW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→∞</m:t>
                    </m:r>
                  </m:oMath>
                </a14:m>
                <a:endParaRPr lang="en-US" altLang="zh-TW" sz="2800" b="0" dirty="0" smtClean="0">
                  <a:ea typeface="Cambria Math" panose="02040503050406030204" pitchFamily="18" charset="0"/>
                </a:endParaRPr>
              </a:p>
              <a:p>
                <a:r>
                  <a:rPr lang="en-US" altLang="zh-TW" sz="2800" dirty="0" smtClean="0"/>
                  <a:t>Hence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US" altLang="zh-TW" sz="28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zh-TW" sz="28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  <m:e>
                        <m:sSup>
                          <m:sSupPr>
                            <m:ctrlPr>
                              <a:rPr lang="en-US" altLang="zh-TW" sz="28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  <m:t>𝑊</m:t>
                            </m:r>
                            <m: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sub>
                            </m:sSub>
                            <m: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  <m:t>)−</m:t>
                            </m:r>
                            <m: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  <m:t>𝑊</m:t>
                            </m:r>
                            <m: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altLang="zh-TW" sz="2800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  <m: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  <m:t>))</m:t>
                            </m:r>
                          </m:e>
                          <m:sup>
                            <m:r>
                              <a:rPr lang="en-US" altLang="zh-TW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altLang="zh-TW" sz="2800" dirty="0" smtClean="0"/>
                  <a:t> converges to T.</a:t>
                </a:r>
                <a:endParaRPr lang="zh-TW" altLang="en-US" sz="2800" dirty="0" smtClean="0"/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697" y="3824616"/>
                <a:ext cx="9605554" cy="2232855"/>
              </a:xfrm>
              <a:prstGeom prst="rect">
                <a:avLst/>
              </a:prstGeom>
              <a:blipFill rotWithShape="0">
                <a:blip r:embed="rId7"/>
                <a:stretch>
                  <a:fillRect l="-1269" t="-2452" b="-327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39669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855617" y="1250859"/>
                <a:ext cx="10515600" cy="2528661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altLang="zh-TW" dirty="0" smtClean="0"/>
                  <a:t>Each of the terms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)−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))</m:t>
                        </m:r>
                      </m:e>
                      <m:sup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TW" dirty="0" smtClean="0"/>
                  <a:t> in this sum can be quite different from its mean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altLang="zh-TW" dirty="0" smtClean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num>
                      <m:den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r>
                  <a:rPr lang="en-US" altLang="zh-TW" dirty="0" smtClean="0"/>
                  <a:t> but when we sum many terms like this, the differences average out to zero. </a:t>
                </a:r>
              </a:p>
              <a:p>
                <a:pPr marL="0" indent="0">
                  <a:buNone/>
                </a:pPr>
                <a:endParaRPr lang="en-US" altLang="zh-TW" dirty="0"/>
              </a:p>
              <a:p>
                <a:pPr marL="0" indent="0">
                  <a:buNone/>
                </a:pPr>
                <a:r>
                  <a:rPr lang="en-US" altLang="zh-TW" dirty="0" smtClean="0"/>
                  <a:t>We write informally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55617" y="1250859"/>
                <a:ext cx="10515600" cy="2528661"/>
              </a:xfrm>
              <a:blipFill rotWithShape="0">
                <a:blip r:embed="rId2"/>
                <a:stretch>
                  <a:fillRect l="-1159" t="-3133" r="-174" b="-433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0710" y="3779520"/>
            <a:ext cx="2572109" cy="533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982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5">
            <a:extLst>
              <a:ext uri="{FF2B5EF4-FFF2-40B4-BE49-F238E27FC236}">
                <a16:creationId xmlns:a16="http://schemas.microsoft.com/office/drawing/2014/main" xmlns="" id="{707D17CB-1AC7-4BB7-84C7-2FEAC44B6EC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91749914"/>
              </p:ext>
            </p:extLst>
          </p:nvPr>
        </p:nvGraphicFramePr>
        <p:xfrm>
          <a:off x="1770063" y="2022475"/>
          <a:ext cx="8651875" cy="2813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0" name="Equation" r:id="rId3" imgW="3517900" imgH="1143000" progId="Equation.DSMT4">
                  <p:embed/>
                </p:oleObj>
              </mc:Choice>
              <mc:Fallback>
                <p:oleObj name="Equation" r:id="rId3" imgW="3517900" imgH="1143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0063" y="2022475"/>
                        <a:ext cx="8651875" cy="2813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81703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5">
            <a:extLst>
              <a:ext uri="{FF2B5EF4-FFF2-40B4-BE49-F238E27FC236}">
                <a16:creationId xmlns:a16="http://schemas.microsoft.com/office/drawing/2014/main" xmlns="" id="{F8ACB2AD-442F-434D-AF98-FE33C59E6652}"/>
              </a:ext>
            </a:extLst>
          </p:cNvPr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11074366"/>
              </p:ext>
            </p:extLst>
          </p:nvPr>
        </p:nvGraphicFramePr>
        <p:xfrm>
          <a:off x="1905000" y="1622425"/>
          <a:ext cx="8382000" cy="3613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4" name="Equation" r:id="rId3" imgW="3594100" imgH="1549400" progId="Equation.DSMT4">
                  <p:embed/>
                </p:oleObj>
              </mc:Choice>
              <mc:Fallback>
                <p:oleObj name="Equation" r:id="rId3" imgW="3594100" imgH="1549400" progId="Equation.DSMT4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1622425"/>
                        <a:ext cx="8382000" cy="3613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20831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441" y="401964"/>
            <a:ext cx="10290538" cy="3318447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833" y="4285626"/>
            <a:ext cx="11307753" cy="1143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569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3587" y="612001"/>
            <a:ext cx="7811590" cy="704948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0969" y="2188883"/>
            <a:ext cx="9126224" cy="1400370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5382" y="4552415"/>
            <a:ext cx="6298613" cy="508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312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6908" y="4083736"/>
            <a:ext cx="6487430" cy="571580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7596" y="5340897"/>
            <a:ext cx="3886742" cy="600159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6908" y="668355"/>
            <a:ext cx="8773749" cy="2333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144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9088" y="1022668"/>
            <a:ext cx="8888065" cy="2600688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4989" y="330292"/>
            <a:ext cx="10515600" cy="1211126"/>
          </a:xfrm>
        </p:spPr>
        <p:txBody>
          <a:bodyPr/>
          <a:lstStyle/>
          <a:p>
            <a:r>
              <a:rPr lang="en-US" altLang="zh-TW" b="1" dirty="0" smtClean="0"/>
              <a:t>3.4.3 Volatility of Geometric Brownian Motion</a:t>
            </a:r>
            <a:endParaRPr lang="zh-TW" altLang="en-US" b="1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1008" y="4026880"/>
            <a:ext cx="8326012" cy="2200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952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dirty="0" smtClean="0"/>
                  <a:t>Let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TW" dirty="0" smtClean="0"/>
                  <a:t>be given, and suppose we observe the geometric Brownian motion S(t) for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TW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zh-TW" dirty="0" smtClean="0"/>
                  <a:t>.</a:t>
                </a:r>
              </a:p>
              <a:p>
                <a:r>
                  <a:rPr lang="en-US" altLang="zh-TW" dirty="0" smtClean="0"/>
                  <a:t>We may then choose a partition of this interval,</a:t>
                </a:r>
                <a:br>
                  <a:rPr lang="en-US" altLang="zh-TW" dirty="0" smtClean="0"/>
                </a:br>
                <a:r>
                  <a:rPr lang="en-US" altLang="zh-TW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TW" i="1" dirty="0">
                            <a:latin typeface="Cambria Math" panose="02040503050406030204" pitchFamily="18" charset="0"/>
                          </a:rPr>
                          <m:t>T</m:t>
                        </m:r>
                      </m:e>
                      <m:sub>
                        <m:r>
                          <a:rPr lang="en-US" altLang="zh-TW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TW" i="1" dirty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TW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altLang="zh-TW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zh-TW" b="0" i="1" dirty="0" smtClean="0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altLang="zh-TW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altLang="zh-TW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TW" b="0" i="1" dirty="0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altLang="zh-TW" i="1" dirty="0">
                        <a:latin typeface="Cambria Math" panose="02040503050406030204" pitchFamily="18" charset="0"/>
                      </a:rPr>
                      <m:t>…</m:t>
                    </m:r>
                    <m:r>
                      <a:rPr lang="en-US" altLang="zh-TW" b="0" i="1" dirty="0" smtClean="0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altLang="zh-TW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altLang="zh-TW" b="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altLang="zh-TW" b="0" i="1" dirty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TW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altLang="zh-TW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zh-TW" altLang="en-US" dirty="0" smtClean="0"/>
                  <a:t> </a:t>
                </a:r>
                <a:endParaRPr lang="en-US" altLang="zh-TW" dirty="0" smtClean="0"/>
              </a:p>
              <a:p>
                <a:pPr marL="0" indent="0">
                  <a:buNone/>
                </a:pPr>
                <a:endParaRPr lang="en-US" altLang="zh-TW" dirty="0" smtClean="0"/>
              </a:p>
              <a:p>
                <a:r>
                  <a:rPr lang="en-US" altLang="zh-TW" dirty="0" smtClean="0"/>
                  <a:t>observe "log returns"</a:t>
                </a:r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7204" y="4652204"/>
            <a:ext cx="8897592" cy="1124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17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59823" y="103314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altLang="zh-TW" dirty="0" smtClean="0"/>
              <a:t>The sum of the squares of the log returns, sometimes called the </a:t>
            </a:r>
            <a:r>
              <a:rPr lang="en-US" altLang="zh-TW" i="1" dirty="0" smtClean="0"/>
              <a:t>realized volatility</a:t>
            </a:r>
            <a:r>
              <a:rPr lang="en-US" altLang="zh-TW" dirty="0" smtClean="0"/>
              <a:t>, is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608" y="2083966"/>
            <a:ext cx="10450383" cy="3439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430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/>
              <a:t>First-order variation</a:t>
            </a:r>
            <a:endParaRPr lang="zh-TW" altLang="en-US" b="1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18690" y="1529063"/>
            <a:ext cx="6554619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219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2534" y="283931"/>
            <a:ext cx="4808232" cy="2133605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4074" y="2422445"/>
            <a:ext cx="5496692" cy="523948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2533" y="2946393"/>
            <a:ext cx="7503601" cy="3306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413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659350" y="2766219"/>
            <a:ext cx="4873301" cy="1325563"/>
          </a:xfrm>
        </p:spPr>
        <p:txBody>
          <a:bodyPr>
            <a:noAutofit/>
          </a:bodyPr>
          <a:lstStyle/>
          <a:p>
            <a:r>
              <a:rPr lang="en-US" altLang="zh-TW" sz="4500" b="1" dirty="0" smtClean="0"/>
              <a:t>3.5</a:t>
            </a:r>
            <a:r>
              <a:rPr lang="zh-TW" altLang="en-US" sz="4500" b="1" dirty="0" smtClean="0"/>
              <a:t> </a:t>
            </a:r>
            <a:r>
              <a:rPr lang="en-US" altLang="zh-TW" sz="4500" b="1" dirty="0" smtClean="0"/>
              <a:t>Markov Property</a:t>
            </a:r>
            <a:endParaRPr lang="zh-TW" altLang="en-US" sz="4500" b="1" dirty="0"/>
          </a:p>
        </p:txBody>
      </p:sp>
    </p:spTree>
    <p:extLst>
      <p:ext uri="{BB962C8B-B14F-4D97-AF65-F5344CB8AC3E}">
        <p14:creationId xmlns:p14="http://schemas.microsoft.com/office/powerpoint/2010/main" val="3691864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/>
              <a:t>Definition 2.3.6 : Markov process</a:t>
            </a:r>
            <a:endParaRPr lang="zh-TW" altLang="en-US" b="1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35004" y="1428714"/>
            <a:ext cx="4575332" cy="415939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0359" y="1897894"/>
            <a:ext cx="4323405" cy="402707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5004" y="2439036"/>
            <a:ext cx="7775731" cy="343562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" y="3229216"/>
            <a:ext cx="10741053" cy="255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004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30263" y="626330"/>
            <a:ext cx="10515600" cy="189728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TW" sz="3400" b="1" dirty="0" smtClean="0"/>
              <a:t>Theorem 3.5.1. </a:t>
            </a:r>
          </a:p>
          <a:p>
            <a:pPr marL="0" indent="0">
              <a:buNone/>
            </a:pPr>
            <a:endParaRPr lang="en-US" altLang="zh-TW" sz="3400" b="1" dirty="0"/>
          </a:p>
          <a:p>
            <a:pPr marL="0" indent="0">
              <a:buNone/>
            </a:pPr>
            <a:endParaRPr lang="en-US" altLang="zh-TW" sz="3400" b="1" dirty="0" smtClean="0"/>
          </a:p>
          <a:p>
            <a:pPr marL="0" indent="0">
              <a:buNone/>
            </a:pPr>
            <a:r>
              <a:rPr lang="en-US" altLang="zh-TW" sz="3400" dirty="0" smtClean="0"/>
              <a:t>Let W(t), t≥0, be a Brownian motion and </a:t>
            </a:r>
          </a:p>
          <a:p>
            <a:pPr marL="0" indent="0">
              <a:buNone/>
            </a:pPr>
            <a:r>
              <a:rPr lang="en-US" altLang="zh-TW" sz="3400" dirty="0" smtClean="0"/>
              <a:t>let F(t), t ≥0, be a filtration for this Brownian motion. </a:t>
            </a:r>
          </a:p>
          <a:p>
            <a:pPr marL="0" indent="0">
              <a:buNone/>
            </a:pPr>
            <a:r>
              <a:rPr lang="en-US" altLang="zh-TW" sz="3400" dirty="0" smtClean="0"/>
              <a:t>Then W(t), t≥0, is a Markov process.</a:t>
            </a:r>
            <a:endParaRPr lang="zh-TW" altLang="en-US" sz="3400" dirty="0"/>
          </a:p>
        </p:txBody>
      </p:sp>
    </p:spTree>
    <p:extLst>
      <p:ext uri="{BB962C8B-B14F-4D97-AF65-F5344CB8AC3E}">
        <p14:creationId xmlns:p14="http://schemas.microsoft.com/office/powerpoint/2010/main" val="468368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31505" y="406756"/>
            <a:ext cx="10515600" cy="1325563"/>
          </a:xfrm>
        </p:spPr>
        <p:txBody>
          <a:bodyPr/>
          <a:lstStyle/>
          <a:p>
            <a:r>
              <a:rPr lang="en-US" altLang="zh-TW" b="1" dirty="0" smtClean="0"/>
              <a:t>Proof of </a:t>
            </a:r>
            <a:r>
              <a:rPr lang="en-US" altLang="zh-TW" b="1" dirty="0" err="1" smtClean="0"/>
              <a:t>Thm</a:t>
            </a:r>
            <a:r>
              <a:rPr lang="en-US" altLang="zh-TW" b="1" dirty="0" smtClean="0"/>
              <a:t> 3.5.1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732319"/>
            <a:ext cx="10515600" cy="157071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TW" sz="3400" dirty="0" smtClean="0"/>
              <a:t>According to Definition 2.3.6, we must show that whenever 0≦s≦ t and f is a </a:t>
            </a:r>
            <a:r>
              <a:rPr lang="en-US" altLang="zh-TW" sz="3400" dirty="0" err="1" smtClean="0"/>
              <a:t>Borel</a:t>
            </a:r>
            <a:r>
              <a:rPr lang="en-US" altLang="zh-TW" sz="3400" dirty="0" smtClean="0"/>
              <a:t>-measurable function, there is another </a:t>
            </a:r>
            <a:r>
              <a:rPr lang="en-US" altLang="zh-TW" sz="3400" dirty="0" err="1" smtClean="0"/>
              <a:t>Borel</a:t>
            </a:r>
            <a:r>
              <a:rPr lang="en-US" altLang="zh-TW" sz="3400" dirty="0" smtClean="0"/>
              <a:t>-measurable function g such that </a:t>
            </a:r>
            <a:endParaRPr lang="zh-TW" altLang="en-US" sz="3400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2378" y="3652869"/>
            <a:ext cx="9173855" cy="914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511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/>
              <a:t>Proof of </a:t>
            </a:r>
            <a:r>
              <a:rPr lang="en-US" altLang="zh-TW" b="1" dirty="0" err="1" smtClean="0"/>
              <a:t>Thm</a:t>
            </a:r>
            <a:r>
              <a:rPr lang="en-US" altLang="zh-TW" b="1" dirty="0" smtClean="0"/>
              <a:t> 3.5.1</a:t>
            </a:r>
            <a:endParaRPr lang="zh-TW" altLang="en-US" b="1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752" y="1550729"/>
            <a:ext cx="10774279" cy="838317"/>
          </a:xfrm>
          <a:prstGeom prst="rect">
            <a:avLst/>
          </a:prstGeom>
        </p:spPr>
      </p:pic>
      <p:sp>
        <p:nvSpPr>
          <p:cNvPr id="9" name="文字方塊 8"/>
          <p:cNvSpPr txBox="1"/>
          <p:nvPr/>
        </p:nvSpPr>
        <p:spPr>
          <a:xfrm>
            <a:off x="1380970" y="2340898"/>
            <a:ext cx="72666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solidFill>
                  <a:schemeClr val="accent5"/>
                </a:solidFill>
              </a:rPr>
              <a:t>The random variable W(t) - W(s) is independent of F(s) , </a:t>
            </a:r>
          </a:p>
          <a:p>
            <a:r>
              <a:rPr lang="en-US" altLang="zh-TW" sz="2400" dirty="0" smtClean="0">
                <a:solidFill>
                  <a:schemeClr val="accent5"/>
                </a:solidFill>
              </a:rPr>
              <a:t>and the random variable W(s) is F(s)-measurable. </a:t>
            </a:r>
          </a:p>
          <a:p>
            <a:r>
              <a:rPr lang="en-US" altLang="zh-TW" sz="2400" dirty="0" smtClean="0">
                <a:solidFill>
                  <a:schemeClr val="accent5"/>
                </a:solidFill>
              </a:rPr>
              <a:t>This permits us to apply the Independence Lemma.</a:t>
            </a:r>
            <a:endParaRPr lang="zh-TW" altLang="en-US" sz="2400" dirty="0">
              <a:solidFill>
                <a:schemeClr val="accent5"/>
              </a:solidFill>
            </a:endParaRPr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9535" y="4996532"/>
            <a:ext cx="7544853" cy="638264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2432" y="5516795"/>
            <a:ext cx="7325747" cy="657317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57695" y="4109638"/>
            <a:ext cx="3837832" cy="539329"/>
          </a:xfrm>
          <a:prstGeom prst="rect">
            <a:avLst/>
          </a:prstGeom>
        </p:spPr>
      </p:pic>
      <p:pic>
        <p:nvPicPr>
          <p:cNvPr id="14" name="圖片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42159" y="4585045"/>
            <a:ext cx="4045725" cy="333580"/>
          </a:xfrm>
          <a:prstGeom prst="rect">
            <a:avLst/>
          </a:prstGeom>
        </p:spPr>
      </p:pic>
      <p:pic>
        <p:nvPicPr>
          <p:cNvPr id="15" name="圖片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93886" y="3642362"/>
            <a:ext cx="4511338" cy="467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935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847" y="1491111"/>
            <a:ext cx="5992061" cy="924054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847" y="3098144"/>
            <a:ext cx="7573432" cy="1381318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3658" y="2290851"/>
            <a:ext cx="6208342" cy="454269"/>
          </a:xfrm>
          <a:prstGeom prst="rect">
            <a:avLst/>
          </a:prstGeom>
        </p:spPr>
      </p:pic>
      <p:sp>
        <p:nvSpPr>
          <p:cNvPr id="9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/>
              <a:t>Proof of </a:t>
            </a:r>
            <a:r>
              <a:rPr lang="en-US" altLang="zh-TW" b="1" dirty="0" err="1" smtClean="0"/>
              <a:t>Thm</a:t>
            </a:r>
            <a:r>
              <a:rPr lang="en-US" altLang="zh-TW" b="1" dirty="0" smtClean="0"/>
              <a:t> 3.5.1</a:t>
            </a:r>
            <a:endParaRPr lang="zh-TW" altLang="en-US" b="1" dirty="0"/>
          </a:p>
        </p:txBody>
      </p:sp>
    </p:spTree>
    <p:extLst>
      <p:ext uri="{BB962C8B-B14F-4D97-AF65-F5344CB8AC3E}">
        <p14:creationId xmlns:p14="http://schemas.microsoft.com/office/powerpoint/2010/main" val="1123426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3064" y="2660639"/>
            <a:ext cx="9240540" cy="533474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0627" y="3194113"/>
            <a:ext cx="3731304" cy="1011598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0627" y="4181307"/>
            <a:ext cx="7371487" cy="932226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80627" y="418818"/>
            <a:ext cx="1993902" cy="404559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87560" y="386384"/>
            <a:ext cx="1390844" cy="447737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94183" y="362569"/>
            <a:ext cx="1457528" cy="495369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63587" y="314937"/>
            <a:ext cx="1448002" cy="590632"/>
          </a:xfrm>
          <a:prstGeom prst="rect">
            <a:avLst/>
          </a:prstGeom>
        </p:spPr>
      </p:pic>
      <p:pic>
        <p:nvPicPr>
          <p:cNvPr id="14" name="圖片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69870" y="989837"/>
            <a:ext cx="5639289" cy="1030313"/>
          </a:xfrm>
          <a:prstGeom prst="rect">
            <a:avLst/>
          </a:prstGeom>
        </p:spPr>
      </p:pic>
      <p:pic>
        <p:nvPicPr>
          <p:cNvPr id="15" name="圖片 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60245" y="5113533"/>
            <a:ext cx="10586063" cy="1234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789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613" y="181680"/>
            <a:ext cx="8155765" cy="1530914"/>
          </a:xfrm>
          <a:prstGeom prst="rect">
            <a:avLst/>
          </a:prstGeom>
        </p:spPr>
      </p:pic>
      <p:grpSp>
        <p:nvGrpSpPr>
          <p:cNvPr id="8" name="群組 7"/>
          <p:cNvGrpSpPr/>
          <p:nvPr/>
        </p:nvGrpSpPr>
        <p:grpSpPr>
          <a:xfrm>
            <a:off x="7001687" y="1417563"/>
            <a:ext cx="4575099" cy="1064379"/>
            <a:chOff x="7132316" y="1278226"/>
            <a:chExt cx="4575099" cy="1064379"/>
          </a:xfrm>
        </p:grpSpPr>
        <p:pic>
          <p:nvPicPr>
            <p:cNvPr id="6" name="圖片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781427" y="1278226"/>
              <a:ext cx="3925988" cy="1064379"/>
            </a:xfrm>
            <a:prstGeom prst="rect">
              <a:avLst/>
            </a:prstGeom>
          </p:spPr>
        </p:pic>
        <p:sp>
          <p:nvSpPr>
            <p:cNvPr id="7" name="文字方塊 6"/>
            <p:cNvSpPr txBox="1"/>
            <p:nvPr/>
          </p:nvSpPr>
          <p:spPr>
            <a:xfrm>
              <a:off x="7132316" y="1621098"/>
              <a:ext cx="91440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200" dirty="0" smtClean="0"/>
                <a:t>where</a:t>
              </a:r>
              <a:endParaRPr lang="zh-TW" altLang="en-US" sz="2200" dirty="0"/>
            </a:p>
          </p:txBody>
        </p:sp>
      </p:grpSp>
      <p:sp>
        <p:nvSpPr>
          <p:cNvPr id="9" name="文字方塊 8"/>
          <p:cNvSpPr txBox="1"/>
          <p:nvPr/>
        </p:nvSpPr>
        <p:spPr>
          <a:xfrm>
            <a:off x="1140823" y="2699657"/>
            <a:ext cx="950976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2500" dirty="0" smtClean="0"/>
              <a:t>Conditioned on the information in F(s)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2500" dirty="0" smtClean="0"/>
              <a:t>The conditional density of W(t) is p(r, W(s), y). </a:t>
            </a:r>
            <a:br>
              <a:rPr lang="en-US" altLang="zh-TW" sz="2500" dirty="0" smtClean="0"/>
            </a:br>
            <a:r>
              <a:rPr lang="en-US" altLang="zh-TW" sz="2500" dirty="0" smtClean="0"/>
              <a:t>This is a density in the variable y. </a:t>
            </a:r>
            <a:br>
              <a:rPr lang="en-US" altLang="zh-TW" sz="2500" dirty="0" smtClean="0"/>
            </a:br>
            <a:r>
              <a:rPr lang="en-US" altLang="zh-TW" sz="2500" dirty="0" smtClean="0"/>
              <a:t>This density is normal with mean W(s) and variance T = t - 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2500" dirty="0" smtClean="0"/>
              <a:t>In particular, the only information from F(s) that is relevant is the value of W(s).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2500" dirty="0" smtClean="0"/>
              <a:t>The fact that only W(s) is relevant is the essence of the Markov property. </a:t>
            </a:r>
            <a:endParaRPr lang="zh-TW" altLang="en-US" sz="2500" dirty="0"/>
          </a:p>
        </p:txBody>
      </p:sp>
    </p:spTree>
    <p:extLst>
      <p:ext uri="{BB962C8B-B14F-4D97-AF65-F5344CB8AC3E}">
        <p14:creationId xmlns:p14="http://schemas.microsoft.com/office/powerpoint/2010/main" val="1627293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14">
            <a:extLst>
              <a:ext uri="{FF2B5EF4-FFF2-40B4-BE49-F238E27FC236}">
                <a16:creationId xmlns:a16="http://schemas.microsoft.com/office/drawing/2014/main" xmlns="" id="{80696F3D-43CF-4522-9ACB-48849FF659B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8354839"/>
              </p:ext>
            </p:extLst>
          </p:nvPr>
        </p:nvGraphicFramePr>
        <p:xfrm>
          <a:off x="2096294" y="1532731"/>
          <a:ext cx="7999413" cy="3792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" name="Equation" r:id="rId3" imgW="3429000" imgH="1625600" progId="Equation.DSMT4">
                  <p:embed/>
                </p:oleObj>
              </mc:Choice>
              <mc:Fallback>
                <p:oleObj name="Equation" r:id="rId3" imgW="3429000" imgH="1625600" progId="Equation.DSMT4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6294" y="1532731"/>
                        <a:ext cx="7999413" cy="3792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文字方塊 5"/>
          <p:cNvSpPr txBox="1"/>
          <p:nvPr/>
        </p:nvSpPr>
        <p:spPr>
          <a:xfrm>
            <a:off x="3575222" y="5840628"/>
            <a:ext cx="29903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 smtClean="0">
                <a:solidFill>
                  <a:schemeClr val="accent5"/>
                </a:solidFill>
              </a:rPr>
              <a:t>但這邊需要用到 </a:t>
            </a:r>
            <a:r>
              <a:rPr lang="en-US" altLang="zh-TW" sz="2000" dirty="0" smtClean="0">
                <a:solidFill>
                  <a:schemeClr val="accent5"/>
                </a:solidFill>
              </a:rPr>
              <a:t>f’</a:t>
            </a:r>
            <a:r>
              <a:rPr lang="zh-TW" altLang="en-US" sz="2000" dirty="0" smtClean="0">
                <a:solidFill>
                  <a:schemeClr val="accent5"/>
                </a:solidFill>
              </a:rPr>
              <a:t>可積</a:t>
            </a:r>
            <a:endParaRPr lang="zh-TW" altLang="en-US" sz="2000" dirty="0">
              <a:solidFill>
                <a:schemeClr val="accent5"/>
              </a:solidFill>
            </a:endParaRPr>
          </a:p>
        </p:txBody>
      </p:sp>
      <p:sp>
        <p:nvSpPr>
          <p:cNvPr id="12" name="向下箭號 11"/>
          <p:cNvSpPr/>
          <p:nvPr/>
        </p:nvSpPr>
        <p:spPr>
          <a:xfrm rot="10800000">
            <a:off x="4275438" y="5298250"/>
            <a:ext cx="205946" cy="44945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70942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97011" y="515604"/>
            <a:ext cx="6625281" cy="705794"/>
          </a:xfrm>
        </p:spPr>
        <p:txBody>
          <a:bodyPr/>
          <a:lstStyle/>
          <a:p>
            <a:r>
              <a:rPr lang="en-US" altLang="zh-TW" b="1" dirty="0" smtClean="0"/>
              <a:t>General Case</a:t>
            </a:r>
            <a:endParaRPr lang="zh-TW" altLang="en-US" b="1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1128" y="1632356"/>
            <a:ext cx="8149745" cy="3758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558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2219" y="1517884"/>
            <a:ext cx="7924210" cy="365746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5601729" y="1606378"/>
                <a:ext cx="7018638" cy="4770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2500" dirty="0" smtClean="0">
                    <a:solidFill>
                      <a:schemeClr val="accent5"/>
                    </a:solidFill>
                  </a:rPr>
                  <a:t>Note: </a:t>
                </a:r>
                <a14:m>
                  <m:oMath xmlns:m="http://schemas.openxmlformats.org/officeDocument/2006/math">
                    <m:r>
                      <a:rPr lang="en-US" altLang="zh-TW" sz="250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‖</m:t>
                    </m:r>
                    <m:r>
                      <m:rPr>
                        <m:sty m:val="p"/>
                      </m:rPr>
                      <a:rPr lang="en-US" altLang="zh-TW" sz="2500" b="0" i="0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Π</m:t>
                    </m:r>
                    <m:r>
                      <a:rPr lang="en-US" altLang="zh-TW" sz="2500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‖→</m:t>
                    </m:r>
                    <m:r>
                      <a:rPr lang="en-US" altLang="zh-TW" sz="2500" i="1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zh-TW" altLang="en-US" sz="2500" dirty="0" smtClean="0">
                    <a:solidFill>
                      <a:schemeClr val="accent5"/>
                    </a:solidFill>
                  </a:rPr>
                  <a:t> 的強度比 </a:t>
                </a:r>
                <a14:m>
                  <m:oMath xmlns:m="http://schemas.openxmlformats.org/officeDocument/2006/math">
                    <m:r>
                      <a:rPr lang="en-US" altLang="zh-TW" sz="2500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TW" sz="2500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→∞</m:t>
                    </m:r>
                  </m:oMath>
                </a14:m>
                <a:r>
                  <a:rPr lang="zh-TW" altLang="en-US" sz="2500" dirty="0" smtClean="0">
                    <a:solidFill>
                      <a:schemeClr val="accent5"/>
                    </a:solidFill>
                  </a:rPr>
                  <a:t>還強</a:t>
                </a:r>
                <a:r>
                  <a:rPr lang="en-US" altLang="zh-TW" sz="2500" dirty="0" smtClean="0">
                    <a:solidFill>
                      <a:schemeClr val="accent5"/>
                    </a:solidFill>
                  </a:rPr>
                  <a:t> </a:t>
                </a:r>
                <a:endParaRPr lang="zh-TW" altLang="en-US" sz="2500" dirty="0">
                  <a:solidFill>
                    <a:schemeClr val="accent5"/>
                  </a:solidFill>
                </a:endParaRPr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1729" y="1606378"/>
                <a:ext cx="7018638" cy="477054"/>
              </a:xfrm>
              <a:prstGeom prst="rect">
                <a:avLst/>
              </a:prstGeom>
              <a:blipFill rotWithShape="0">
                <a:blip r:embed="rId3"/>
                <a:stretch>
                  <a:fillRect l="-1477" t="-12821" b="-3076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14865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97301" y="2401151"/>
            <a:ext cx="8797397" cy="3200285"/>
          </a:xfrm>
          <a:prstGeom prst="rect">
            <a:avLst/>
          </a:prstGeom>
        </p:spPr>
      </p:pic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altLang="zh-TW" b="1" dirty="0" smtClean="0"/>
              <a:t>Quadratic Variation</a:t>
            </a:r>
            <a:endParaRPr lang="zh-TW" altLang="en-US" b="1" dirty="0"/>
          </a:p>
        </p:txBody>
      </p:sp>
    </p:spTree>
    <p:extLst>
      <p:ext uri="{BB962C8B-B14F-4D97-AF65-F5344CB8AC3E}">
        <p14:creationId xmlns:p14="http://schemas.microsoft.com/office/powerpoint/2010/main" val="3567752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52924" y="1257378"/>
            <a:ext cx="8686153" cy="4343244"/>
          </a:xfrm>
          <a:prstGeom prst="rect">
            <a:avLst/>
          </a:prstGeom>
        </p:spPr>
      </p:pic>
      <p:cxnSp>
        <p:nvCxnSpPr>
          <p:cNvPr id="6" name="直線接點 5"/>
          <p:cNvCxnSpPr/>
          <p:nvPr/>
        </p:nvCxnSpPr>
        <p:spPr>
          <a:xfrm flipV="1">
            <a:off x="5445211" y="5482029"/>
            <a:ext cx="1301578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向下箭號 6"/>
          <p:cNvSpPr/>
          <p:nvPr/>
        </p:nvSpPr>
        <p:spPr>
          <a:xfrm>
            <a:off x="5971592" y="5600622"/>
            <a:ext cx="167951" cy="28699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文字方塊 7"/>
          <p:cNvSpPr txBox="1"/>
          <p:nvPr/>
        </p:nvSpPr>
        <p:spPr>
          <a:xfrm>
            <a:off x="5445211" y="5887616"/>
            <a:ext cx="2992871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500" dirty="0" smtClean="0">
                <a:solidFill>
                  <a:schemeClr val="accent5"/>
                </a:solidFill>
              </a:rPr>
              <a:t>f’ </a:t>
            </a:r>
            <a:r>
              <a:rPr lang="en-US" altLang="zh-TW" sz="2500" dirty="0" err="1" smtClean="0">
                <a:solidFill>
                  <a:schemeClr val="accent5"/>
                </a:solidFill>
              </a:rPr>
              <a:t>conti</a:t>
            </a:r>
            <a:r>
              <a:rPr lang="en-US" altLang="zh-TW" sz="2500" dirty="0" smtClean="0">
                <a:solidFill>
                  <a:schemeClr val="accent5"/>
                </a:solidFill>
              </a:rPr>
              <a:t>. </a:t>
            </a:r>
            <a:r>
              <a:rPr lang="en-US" altLang="zh-TW" sz="2500" dirty="0" err="1" smtClean="0">
                <a:solidFill>
                  <a:schemeClr val="accent5"/>
                </a:solidFill>
              </a:rPr>
              <a:t>s.t.</a:t>
            </a:r>
            <a:r>
              <a:rPr lang="zh-TW" altLang="en-US" sz="2500" dirty="0" smtClean="0">
                <a:solidFill>
                  <a:schemeClr val="accent5"/>
                </a:solidFill>
              </a:rPr>
              <a:t>這裡有值</a:t>
            </a:r>
            <a:endParaRPr lang="zh-TW" altLang="en-US" sz="25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3253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0994" y="1819051"/>
            <a:ext cx="9050013" cy="3219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715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3157</TotalTime>
  <Words>410</Words>
  <Application>Microsoft Office PowerPoint</Application>
  <PresentationFormat>寬螢幕</PresentationFormat>
  <Paragraphs>85</Paragraphs>
  <Slides>38</Slides>
  <Notes>2</Notes>
  <HiddenSlides>0</HiddenSlides>
  <MMClips>0</MMClips>
  <ScaleCrop>false</ScaleCrop>
  <HeadingPairs>
    <vt:vector size="8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38</vt:i4>
      </vt:variant>
    </vt:vector>
  </HeadingPairs>
  <TitlesOfParts>
    <vt:vector size="45" baseType="lpstr">
      <vt:lpstr>新細明體</vt:lpstr>
      <vt:lpstr>Arial</vt:lpstr>
      <vt:lpstr>Calibri</vt:lpstr>
      <vt:lpstr>Calibri Light</vt:lpstr>
      <vt:lpstr>Cambria Math</vt:lpstr>
      <vt:lpstr>Office 佈景主題</vt:lpstr>
      <vt:lpstr>Equation</vt:lpstr>
      <vt:lpstr>3.4 Quadratic variation</vt:lpstr>
      <vt:lpstr>PowerPoint 簡報</vt:lpstr>
      <vt:lpstr>First-order variation</vt:lpstr>
      <vt:lpstr>PowerPoint 簡報</vt:lpstr>
      <vt:lpstr>General Case</vt:lpstr>
      <vt:lpstr>PowerPoint 簡報</vt:lpstr>
      <vt:lpstr>Quadratic Variation</vt:lpstr>
      <vt:lpstr>PowerPoint 簡報</vt:lpstr>
      <vt:lpstr>PowerPoint 簡報</vt:lpstr>
      <vt:lpstr>Case for f’ not conti.</vt:lpstr>
      <vt:lpstr>PowerPoint 簡報</vt:lpstr>
      <vt:lpstr>Quadratic Variation for Brownian Motion </vt:lpstr>
      <vt:lpstr>PowerPoint 簡報</vt:lpstr>
      <vt:lpstr>Proof of Thm 3.4.3</vt:lpstr>
      <vt:lpstr>Proof of Thm 3.4.3</vt:lpstr>
      <vt:lpstr>Proof of Thm 3.4.3</vt:lpstr>
      <vt:lpstr>Proof of Thm 3.4.3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3.4.3 Volatility of Geometric Brownian Motion</vt:lpstr>
      <vt:lpstr>PowerPoint 簡報</vt:lpstr>
      <vt:lpstr>PowerPoint 簡報</vt:lpstr>
      <vt:lpstr>PowerPoint 簡報</vt:lpstr>
      <vt:lpstr>3.5 Markov Property</vt:lpstr>
      <vt:lpstr>Definition 2.3.6 : Markov process</vt:lpstr>
      <vt:lpstr>PowerPoint 簡報</vt:lpstr>
      <vt:lpstr>Proof of Thm 3.5.1</vt:lpstr>
      <vt:lpstr>Proof of Thm 3.5.1</vt:lpstr>
      <vt:lpstr>Proof of Thm 3.5.1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3.4 Quadratic</dc:title>
  <dc:creator>PHBeaT</dc:creator>
  <cp:lastModifiedBy>PHBeaT</cp:lastModifiedBy>
  <cp:revision>51</cp:revision>
  <dcterms:created xsi:type="dcterms:W3CDTF">2019-03-22T18:04:10Z</dcterms:created>
  <dcterms:modified xsi:type="dcterms:W3CDTF">2019-05-10T06:51:11Z</dcterms:modified>
</cp:coreProperties>
</file>