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34930B-A426-4675-A367-07C5F137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08300C8-7B02-4D23-A78F-72EE7102D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83969CB-012D-46BD-A8C8-AF8FF41DA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11591A-6886-4523-85BA-9B4A6DEAD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042B0B-572A-4B1A-B05A-6E40F3C70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352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790989A-7520-416B-A1CE-6009A532A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D58B7BB-AEDD-4F68-90F0-58F20E03C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3BA07F-C9B2-4A4E-AB28-AA0ED67C4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785AC7-EDBF-41A0-A0C0-455D38B04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D5CF253-90F3-470E-987B-78E7B8E88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593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6F6C38D-D12B-4D5E-9238-6E8662176E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A8F230A-774C-4A23-9F19-58A918B3A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653C98-C68F-44E6-B730-9CAB8A9FB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E28587-120E-4DFB-AE6D-712F6F9F1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2D4E79A-13A2-4003-83A0-3E28FE02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134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1CC300-578E-470E-B316-44287FF48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A89EBB9-A4AB-43E0-A77C-CA7AFF6F3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731850-36C5-4347-A03C-90DC8EEB5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35B1884-9472-4301-A777-03A255AC6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94E553-DCEC-42AB-BC52-2BE0DB74C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26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EC8B33-B4C5-4F20-A85D-689C070F1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1228A0-D4E8-467A-9B68-172C59175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9A0D78D-5E01-48D4-B581-0A0C7DBB2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7491147-D469-49F6-91C2-8E04D4514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9659006-A46B-41E4-BFD3-B55B67968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16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3218BA-7B80-4E91-9054-0FE39DB14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F00F5A4-49C8-4922-BC62-D200089FF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F0CF574-7FAA-4E36-BA3E-632EC85A0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B92B95B-9B07-4E9E-A2CD-7C346AC3F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A1FB713-6049-442F-ADE9-C6114B0BC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BCCAC97-4EC5-4235-A60C-A286A10CD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77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CCDED8-265E-4033-84E0-BCBCB144D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F501F3F-28FD-46CF-82AB-7396CE1FF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D44C410-6BA6-4F6C-9D1D-19C09786A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1268293-D378-46F0-9E14-4BEB7373A7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1E74666-E37C-4564-9E30-2B011A648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1C5CFDE-C871-48BC-A684-0016430C0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C16C8FD-C49E-4927-BC1D-493E9B581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68438A1-AAF6-42C0-8860-9244B17C8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015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AFD87A7-4C5E-4F1D-BDB6-C0138F7F5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3B59D66A-2225-4E72-B6F3-FBAEE13A5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16742A7B-2BB4-4B1A-8566-256AD3C56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8E5E96F-E019-41FE-97C0-48136C4D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8026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86E5B6F-AC1A-479D-9224-D35C03761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570182E-363E-4F1A-8722-D5ED34974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14AFE5B-42A2-409A-882B-6AF2A03F4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3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89370D-DBF9-4100-968A-E9708380F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7C6B1D2-9508-4087-9CA8-A3B118774D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B4E4E79-3158-4C31-9C6A-C4999BF78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F3A48A-7BB3-45F5-AB7F-8000DB25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36FB243-4664-4B2D-9801-B52FC3E40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2242AB-04B4-4B8A-8BE0-13A5A0A7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931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8C7C9F4-EE50-4CD1-8AAF-C22B9B6B2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BB3A0721-4919-414E-B9C3-96DFAA87FC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F74A473-BC6B-48D6-8B0A-2D938827D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55BDE61-3E40-4416-B92F-E712A172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010D6B9-86FF-4362-8915-15648113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3F9BFE3-A3F2-409E-81B9-B6279984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620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303C2552-198C-4533-BAF0-2E265ABDE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6CEFE63-E858-47F7-959C-C6C2FF3B7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4C1B6B1-B606-41E8-A7C1-6A85BF940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C56AB-DA21-4FEA-A693-8AFCEBDF7D58}" type="datetimeFigureOut">
              <a:rPr lang="zh-TW" altLang="en-US" smtClean="0"/>
              <a:t>2019/4/2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49BF38D-43D4-47CD-8FC3-EC9D82DCE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48F2931-4421-4392-8353-06C98BE3BB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8061F-30B4-46D1-832A-789DBE701BF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923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39.png"/><Relationship Id="rId4" Type="http://schemas.openxmlformats.org/officeDocument/2006/relationships/image" Target="../media/image34.PNG"/><Relationship Id="rId9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8D4E3B-62CB-4AA4-8564-4FC8E362C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zh-TW" altLang="en-US" dirty="0"/>
            </a:br>
            <a:r>
              <a:rPr lang="en-US" altLang="zh-TW" b="1" dirty="0"/>
              <a:t> 3.7 Reflection Principle</a:t>
            </a:r>
            <a:endParaRPr lang="zh-TW" altLang="en-US" b="1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B538D64-ED91-47EC-B711-1E81692C7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24251"/>
            <a:ext cx="9144000" cy="1655762"/>
          </a:xfrm>
        </p:spPr>
        <p:txBody>
          <a:bodyPr/>
          <a:lstStyle/>
          <a:p>
            <a:pPr algn="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黃于珊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82855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3F273166-1CC0-44BC-ABF9-3D3C072719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456" y="673456"/>
            <a:ext cx="8808975" cy="5511088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4BE9B267-D46A-4858-9B93-9192E5F03D13}"/>
              </a:ext>
            </a:extLst>
          </p:cNvPr>
          <p:cNvSpPr/>
          <p:nvPr/>
        </p:nvSpPr>
        <p:spPr>
          <a:xfrm>
            <a:off x="1665731" y="810029"/>
            <a:ext cx="8411719" cy="114259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F02A03B7-00E8-43CF-8DBC-5F17044671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38" y="4600564"/>
            <a:ext cx="2580105" cy="655531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35156A12-DE35-4F6D-BADC-8929B58F65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30" y="2365338"/>
            <a:ext cx="2613055" cy="657272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ADCDA93A-07F2-4AFE-BDFC-FF97BEBE142E}"/>
              </a:ext>
            </a:extLst>
          </p:cNvPr>
          <p:cNvSpPr/>
          <p:nvPr/>
        </p:nvSpPr>
        <p:spPr>
          <a:xfrm>
            <a:off x="104775" y="4600561"/>
            <a:ext cx="2647917" cy="68581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E02B3E0-9B1F-4523-A643-639E70DF431C}"/>
              </a:ext>
            </a:extLst>
          </p:cNvPr>
          <p:cNvSpPr/>
          <p:nvPr/>
        </p:nvSpPr>
        <p:spPr>
          <a:xfrm>
            <a:off x="139638" y="2365337"/>
            <a:ext cx="2660648" cy="65727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0EB17DDA-A0B1-4EE5-9DFC-99C13C5CD5C0}"/>
              </a:ext>
            </a:extLst>
          </p:cNvPr>
          <p:cNvCxnSpPr/>
          <p:nvPr/>
        </p:nvCxnSpPr>
        <p:spPr>
          <a:xfrm flipV="1">
            <a:off x="2276475" y="3219450"/>
            <a:ext cx="352425" cy="390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3F38E337-5D32-420A-AF9C-322FD9817A35}"/>
              </a:ext>
            </a:extLst>
          </p:cNvPr>
          <p:cNvCxnSpPr/>
          <p:nvPr/>
        </p:nvCxnSpPr>
        <p:spPr>
          <a:xfrm flipV="1">
            <a:off x="6562725" y="3219449"/>
            <a:ext cx="352425" cy="390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926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49F38FD7-CB0F-4B0C-BC64-25954977AF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170" y="175318"/>
            <a:ext cx="9961046" cy="6454081"/>
          </a:xfr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8C5EE3A4-6127-4627-9983-D7DA21E1EE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9796" y="1841492"/>
            <a:ext cx="1690550" cy="454033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94CC7F57-1101-452D-8FB6-42CA80DE36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330" y="1841491"/>
            <a:ext cx="316967" cy="454034"/>
          </a:xfrm>
          <a:prstGeom prst="rect">
            <a:avLst/>
          </a:prstGeom>
        </p:spPr>
      </p:pic>
      <p:grpSp>
        <p:nvGrpSpPr>
          <p:cNvPr id="16" name="群組 15">
            <a:extLst>
              <a:ext uri="{FF2B5EF4-FFF2-40B4-BE49-F238E27FC236}">
                <a16:creationId xmlns:a16="http://schemas.microsoft.com/office/drawing/2014/main" id="{44F1BC6C-89C6-407B-A5C6-05A8ECA1D015}"/>
              </a:ext>
            </a:extLst>
          </p:cNvPr>
          <p:cNvGrpSpPr/>
          <p:nvPr/>
        </p:nvGrpSpPr>
        <p:grpSpPr>
          <a:xfrm>
            <a:off x="5368711" y="39967"/>
            <a:ext cx="5689813" cy="1398308"/>
            <a:chOff x="396778" y="4645000"/>
            <a:chExt cx="5081634" cy="1201016"/>
          </a:xfrm>
        </p:grpSpPr>
        <p:pic>
          <p:nvPicPr>
            <p:cNvPr id="13" name="圖片 12">
              <a:extLst>
                <a:ext uri="{FF2B5EF4-FFF2-40B4-BE49-F238E27FC236}">
                  <a16:creationId xmlns:a16="http://schemas.microsoft.com/office/drawing/2014/main" id="{396C3D91-ED67-4D5A-B51C-7D780C17A2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4403" y="4645000"/>
              <a:ext cx="4708622" cy="1201016"/>
            </a:xfrm>
            <a:prstGeom prst="rect">
              <a:avLst/>
            </a:prstGeom>
          </p:spPr>
        </p:pic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0DD75EDA-C6B3-4559-8BC0-788EDEB13361}"/>
                </a:ext>
              </a:extLst>
            </p:cNvPr>
            <p:cNvSpPr/>
            <p:nvPr/>
          </p:nvSpPr>
          <p:spPr>
            <a:xfrm>
              <a:off x="396778" y="4843992"/>
              <a:ext cx="5081634" cy="929144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pic>
        <p:nvPicPr>
          <p:cNvPr id="15" name="圖片 14">
            <a:extLst>
              <a:ext uri="{FF2B5EF4-FFF2-40B4-BE49-F238E27FC236}">
                <a16:creationId xmlns:a16="http://schemas.microsoft.com/office/drawing/2014/main" id="{14CC2DB9-2488-46E5-8223-39241B6EBE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678" y="4982050"/>
            <a:ext cx="3576042" cy="1056800"/>
          </a:xfrm>
          <a:prstGeom prst="rect">
            <a:avLst/>
          </a:prstGeom>
        </p:spPr>
      </p:pic>
      <p:pic>
        <p:nvPicPr>
          <p:cNvPr id="18" name="圖片 17">
            <a:extLst>
              <a:ext uri="{FF2B5EF4-FFF2-40B4-BE49-F238E27FC236}">
                <a16:creationId xmlns:a16="http://schemas.microsoft.com/office/drawing/2014/main" id="{3472CDA1-FE35-488C-95A7-8B857E869E8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10" y="5356684"/>
            <a:ext cx="1343228" cy="444718"/>
          </a:xfrm>
          <a:prstGeom prst="rect">
            <a:avLst/>
          </a:prstGeom>
        </p:spPr>
      </p:pic>
      <p:sp>
        <p:nvSpPr>
          <p:cNvPr id="19" name="矩形 18">
            <a:extLst>
              <a:ext uri="{FF2B5EF4-FFF2-40B4-BE49-F238E27FC236}">
                <a16:creationId xmlns:a16="http://schemas.microsoft.com/office/drawing/2014/main" id="{78978E53-2766-487C-9B1F-940050B8133F}"/>
              </a:ext>
            </a:extLst>
          </p:cNvPr>
          <p:cNvSpPr/>
          <p:nvPr/>
        </p:nvSpPr>
        <p:spPr>
          <a:xfrm>
            <a:off x="1943099" y="5634714"/>
            <a:ext cx="1068029" cy="4447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6D0626B9-9DEE-4F0D-A3AF-5C9EEDBDE75C}"/>
              </a:ext>
            </a:extLst>
          </p:cNvPr>
          <p:cNvSpPr/>
          <p:nvPr/>
        </p:nvSpPr>
        <p:spPr>
          <a:xfrm>
            <a:off x="3733800" y="5391726"/>
            <a:ext cx="239630" cy="237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9B869AAA-1E42-4C31-A37F-EC840B5639CD}"/>
              </a:ext>
            </a:extLst>
          </p:cNvPr>
          <p:cNvSpPr/>
          <p:nvPr/>
        </p:nvSpPr>
        <p:spPr>
          <a:xfrm>
            <a:off x="3343275" y="5006914"/>
            <a:ext cx="781050" cy="328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708654CC-93AB-4721-B58D-FA5AC7EB34DF}"/>
                  </a:ext>
                </a:extLst>
              </p:cNvPr>
              <p:cNvSpPr txBox="1"/>
              <p:nvPr/>
            </p:nvSpPr>
            <p:spPr>
              <a:xfrm>
                <a:off x="2001814" y="5528557"/>
                <a:ext cx="772753" cy="5052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TW" altLang="en-US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rad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2" name="文字方塊 21">
                <a:extLst>
                  <a:ext uri="{FF2B5EF4-FFF2-40B4-BE49-F238E27FC236}">
                    <a16:creationId xmlns:a16="http://schemas.microsoft.com/office/drawing/2014/main" id="{708654CC-93AB-4721-B58D-FA5AC7EB3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814" y="5528557"/>
                <a:ext cx="772753" cy="5052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440D84DD-599F-4A6B-AF49-92B1D53E808B}"/>
                  </a:ext>
                </a:extLst>
              </p:cNvPr>
              <p:cNvSpPr txBox="1"/>
              <p:nvPr/>
            </p:nvSpPr>
            <p:spPr>
              <a:xfrm>
                <a:off x="3512058" y="4930061"/>
                <a:ext cx="5905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3" name="文字方塊 22">
                <a:extLst>
                  <a:ext uri="{FF2B5EF4-FFF2-40B4-BE49-F238E27FC236}">
                    <a16:creationId xmlns:a16="http://schemas.microsoft.com/office/drawing/2014/main" id="{440D84DD-599F-4A6B-AF49-92B1D53E80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058" y="4930061"/>
                <a:ext cx="59055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文字方塊 23">
            <a:extLst>
              <a:ext uri="{FF2B5EF4-FFF2-40B4-BE49-F238E27FC236}">
                <a16:creationId xmlns:a16="http://schemas.microsoft.com/office/drawing/2014/main" id="{3BF74AF2-DD57-40EA-87F0-BE5798560C17}"/>
              </a:ext>
            </a:extLst>
          </p:cNvPr>
          <p:cNvSpPr txBox="1"/>
          <p:nvPr/>
        </p:nvSpPr>
        <p:spPr>
          <a:xfrm>
            <a:off x="3682470" y="5279618"/>
            <a:ext cx="342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t</a:t>
            </a:r>
            <a:endParaRPr lang="zh-TW" altLang="en-US" sz="2400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0E860DFA-70C1-4E17-9AE5-FD4E65DDEC08}"/>
              </a:ext>
            </a:extLst>
          </p:cNvPr>
          <p:cNvSpPr/>
          <p:nvPr/>
        </p:nvSpPr>
        <p:spPr>
          <a:xfrm>
            <a:off x="282361" y="4919994"/>
            <a:ext cx="4033359" cy="136650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541F5419-CBFA-4511-B50E-39B4BE380FF9}"/>
                  </a:ext>
                </a:extLst>
              </p:cNvPr>
              <p:cNvSpPr txBox="1"/>
              <p:nvPr/>
            </p:nvSpPr>
            <p:spPr>
              <a:xfrm>
                <a:off x="9234349" y="3775831"/>
                <a:ext cx="1847850" cy="61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−(4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zh-TW" b="0" i="1" baseline="3000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altLang="zh-TW" b="0" i="1" baseline="3000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US" altLang="zh-TW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zh-TW" altLang="en-US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n-US" altLang="zh-TW" b="0" i="1" baseline="300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541F5419-CBFA-4511-B50E-39B4BE380F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4349" y="3775831"/>
                <a:ext cx="1847850" cy="619913"/>
              </a:xfrm>
              <a:prstGeom prst="rect">
                <a:avLst/>
              </a:prstGeom>
              <a:blipFill>
                <a:blip r:embed="rId10"/>
                <a:stretch>
                  <a:fillRect r="-442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矩形 26">
            <a:extLst>
              <a:ext uri="{FF2B5EF4-FFF2-40B4-BE49-F238E27FC236}">
                <a16:creationId xmlns:a16="http://schemas.microsoft.com/office/drawing/2014/main" id="{63F5E170-65F2-475F-BF8A-FDD0C56A1D7A}"/>
              </a:ext>
            </a:extLst>
          </p:cNvPr>
          <p:cNvSpPr/>
          <p:nvPr/>
        </p:nvSpPr>
        <p:spPr>
          <a:xfrm>
            <a:off x="9285395" y="3712491"/>
            <a:ext cx="2678005" cy="76425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487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DC75E25-3478-4F7D-B203-0DDC2FF9B5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189" y="84137"/>
            <a:ext cx="8880564" cy="6689725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C79E50F3-FCEC-4DF2-9A2C-777CC2D56E69}"/>
                  </a:ext>
                </a:extLst>
              </p:cNvPr>
              <p:cNvSpPr txBox="1"/>
              <p:nvPr/>
            </p:nvSpPr>
            <p:spPr>
              <a:xfrm>
                <a:off x="5819775" y="381000"/>
                <a:ext cx="6524625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/>
                  <a:t>The reflected path is</a:t>
                </a:r>
                <a:r>
                  <a:rPr lang="zh-TW" altLang="en-US" sz="2400" dirty="0"/>
                  <a:t> </a:t>
                </a:r>
                <a:r>
                  <a:rPr lang="en-US" altLang="zh-TW" sz="2400" dirty="0"/>
                  <a:t>constructed by switching the up and down moves of the Brownian motion</a:t>
                </a:r>
                <a:r>
                  <a:rPr lang="zh-TW" altLang="en-US" sz="2400" dirty="0"/>
                  <a:t> </a:t>
                </a:r>
                <a:r>
                  <a:rPr lang="en-US" altLang="zh-TW" sz="2400" dirty="0"/>
                  <a:t>from time</a:t>
                </a:r>
                <a14:m>
                  <m:oMath xmlns:m="http://schemas.openxmlformats.org/officeDocument/2006/math">
                    <m:r>
                      <a:rPr lang="zh-TW" altLang="en-US" sz="24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zh-TW" altLang="pt-BR" sz="240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n-US" altLang="zh-TW" sz="2400" baseline="-25000" dirty="0"/>
                  <a:t>m</a:t>
                </a:r>
                <a:r>
                  <a:rPr lang="en-US" altLang="zh-TW" sz="2400" dirty="0"/>
                  <a:t> onward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C79E50F3-FCEC-4DF2-9A2C-777CC2D56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9775" y="381000"/>
                <a:ext cx="6524625" cy="1200329"/>
              </a:xfrm>
              <a:prstGeom prst="rect">
                <a:avLst/>
              </a:prstGeom>
              <a:blipFill>
                <a:blip r:embed="rId3"/>
                <a:stretch>
                  <a:fillRect l="-1495" t="-4082" b="-107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字方塊 6">
            <a:extLst>
              <a:ext uri="{FF2B5EF4-FFF2-40B4-BE49-F238E27FC236}">
                <a16:creationId xmlns:a16="http://schemas.microsoft.com/office/drawing/2014/main" id="{8E8E9643-DCA7-48BE-BAEB-610CAAD28923}"/>
              </a:ext>
            </a:extLst>
          </p:cNvPr>
          <p:cNvSpPr txBox="1"/>
          <p:nvPr/>
        </p:nvSpPr>
        <p:spPr>
          <a:xfrm>
            <a:off x="0" y="5581650"/>
            <a:ext cx="2809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reach level m prior to time t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61B2C63F-9983-4BFF-A164-AD139A98EB90}"/>
                  </a:ext>
                </a:extLst>
              </p:cNvPr>
              <p:cNvSpPr txBox="1"/>
              <p:nvPr/>
            </p:nvSpPr>
            <p:spPr>
              <a:xfrm>
                <a:off x="2266949" y="6404530"/>
                <a:ext cx="28479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at or below level </a:t>
                </a:r>
                <a14:m>
                  <m:oMath xmlns:m="http://schemas.openxmlformats.org/officeDocument/2006/math">
                    <m:r>
                      <a:rPr lang="zh-TW" altLang="en-US" i="1" smtClean="0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altLang="zh-TW" dirty="0"/>
                  <a:t> at time t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8" name="文字方塊 7">
                <a:extLst>
                  <a:ext uri="{FF2B5EF4-FFF2-40B4-BE49-F238E27FC236}">
                    <a16:creationId xmlns:a16="http://schemas.microsoft.com/office/drawing/2014/main" id="{61B2C63F-9983-4BFF-A164-AD139A98EB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949" y="6404530"/>
                <a:ext cx="2847975" cy="369332"/>
              </a:xfrm>
              <a:prstGeom prst="rect">
                <a:avLst/>
              </a:prstGeom>
              <a:blipFill>
                <a:blip r:embed="rId4"/>
                <a:stretch>
                  <a:fillRect l="-1927" t="-10000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27112540-1111-48D0-9382-9F313EBD178C}"/>
              </a:ext>
            </a:extLst>
          </p:cNvPr>
          <p:cNvCxnSpPr/>
          <p:nvPr/>
        </p:nvCxnSpPr>
        <p:spPr>
          <a:xfrm flipH="1" flipV="1">
            <a:off x="1628775" y="5950982"/>
            <a:ext cx="533400" cy="1735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7950FF41-9F09-4585-8BF9-80A198F53CF3}"/>
              </a:ext>
            </a:extLst>
          </p:cNvPr>
          <p:cNvCxnSpPr/>
          <p:nvPr/>
        </p:nvCxnSpPr>
        <p:spPr>
          <a:xfrm flipH="1">
            <a:off x="3533775" y="6404530"/>
            <a:ext cx="266700" cy="10104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AAF7C0D5-9F90-4E34-B7C6-4A38A0A5442B}"/>
                  </a:ext>
                </a:extLst>
              </p:cNvPr>
              <p:cNvSpPr txBox="1"/>
              <p:nvPr/>
            </p:nvSpPr>
            <p:spPr>
              <a:xfrm>
                <a:off x="4895849" y="5416034"/>
                <a:ext cx="280987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/>
                  <a:t>at or above 2m -</a:t>
                </a:r>
                <a14:m>
                  <m:oMath xmlns:m="http://schemas.openxmlformats.org/officeDocument/2006/math">
                    <m:r>
                      <a:rPr lang="zh-TW" altLang="en-US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altLang="zh-TW" dirty="0"/>
                  <a:t> at time t</a:t>
                </a:r>
                <a:endParaRPr lang="zh-TW" altLang="en-US" dirty="0"/>
              </a:p>
            </p:txBody>
          </p:sp>
        </mc:Choice>
        <mc:Fallback xmlns="">
          <p:sp>
            <p:nvSpPr>
              <p:cNvPr id="19" name="文字方塊 18">
                <a:extLst>
                  <a:ext uri="{FF2B5EF4-FFF2-40B4-BE49-F238E27FC236}">
                    <a16:creationId xmlns:a16="http://schemas.microsoft.com/office/drawing/2014/main" id="{AAF7C0D5-9F90-4E34-B7C6-4A38A0A54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849" y="5416034"/>
                <a:ext cx="2809875" cy="369332"/>
              </a:xfrm>
              <a:prstGeom prst="rect">
                <a:avLst/>
              </a:prstGeom>
              <a:blipFill>
                <a:blip r:embed="rId5"/>
                <a:stretch>
                  <a:fillRect l="-1735" t="-819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1BC0A0DD-EE47-413C-A4DE-8392C675F7AE}"/>
              </a:ext>
            </a:extLst>
          </p:cNvPr>
          <p:cNvCxnSpPr>
            <a:endCxn id="19" idx="2"/>
          </p:cNvCxnSpPr>
          <p:nvPr/>
        </p:nvCxnSpPr>
        <p:spPr>
          <a:xfrm flipV="1">
            <a:off x="6300786" y="5785366"/>
            <a:ext cx="1" cy="33920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572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7F9B0B7-6524-4D7F-900F-A3B57AD5E1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751" y="280085"/>
            <a:ext cx="8817123" cy="6457475"/>
          </a:xfrm>
        </p:spPr>
      </p:pic>
    </p:spTree>
    <p:extLst>
      <p:ext uri="{BB962C8B-B14F-4D97-AF65-F5344CB8AC3E}">
        <p14:creationId xmlns:p14="http://schemas.microsoft.com/office/powerpoint/2010/main" val="2275757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A89A3FCB-E98B-47AA-BEFA-141AF61CD4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118" y="168274"/>
            <a:ext cx="8987507" cy="6567793"/>
          </a:xfrm>
        </p:spPr>
      </p:pic>
      <p:grpSp>
        <p:nvGrpSpPr>
          <p:cNvPr id="36" name="群組 35">
            <a:extLst>
              <a:ext uri="{FF2B5EF4-FFF2-40B4-BE49-F238E27FC236}">
                <a16:creationId xmlns:a16="http://schemas.microsoft.com/office/drawing/2014/main" id="{4133EB02-83D9-4D52-853A-FDB0BD44C320}"/>
              </a:ext>
            </a:extLst>
          </p:cNvPr>
          <p:cNvGrpSpPr/>
          <p:nvPr/>
        </p:nvGrpSpPr>
        <p:grpSpPr>
          <a:xfrm>
            <a:off x="8929688" y="2762250"/>
            <a:ext cx="2557462" cy="1795167"/>
            <a:chOff x="8929688" y="2762250"/>
            <a:chExt cx="2557462" cy="1795167"/>
          </a:xfrm>
        </p:grpSpPr>
        <p:cxnSp>
          <p:nvCxnSpPr>
            <p:cNvPr id="7" name="直線接點 6">
              <a:extLst>
                <a:ext uri="{FF2B5EF4-FFF2-40B4-BE49-F238E27FC236}">
                  <a16:creationId xmlns:a16="http://schemas.microsoft.com/office/drawing/2014/main" id="{316107BA-64D7-4B33-B6EC-40BC19680124}"/>
                </a:ext>
              </a:extLst>
            </p:cNvPr>
            <p:cNvCxnSpPr/>
            <p:nvPr/>
          </p:nvCxnSpPr>
          <p:spPr>
            <a:xfrm>
              <a:off x="9305925" y="2762250"/>
              <a:ext cx="0" cy="13239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" name="群組 34">
              <a:extLst>
                <a:ext uri="{FF2B5EF4-FFF2-40B4-BE49-F238E27FC236}">
                  <a16:creationId xmlns:a16="http://schemas.microsoft.com/office/drawing/2014/main" id="{16788552-8F06-4846-999F-D2C444908002}"/>
                </a:ext>
              </a:extLst>
            </p:cNvPr>
            <p:cNvGrpSpPr/>
            <p:nvPr/>
          </p:nvGrpSpPr>
          <p:grpSpPr>
            <a:xfrm>
              <a:off x="8929688" y="2762250"/>
              <a:ext cx="2557462" cy="1795167"/>
              <a:chOff x="8929688" y="2762250"/>
              <a:chExt cx="2557462" cy="1795167"/>
            </a:xfrm>
          </p:grpSpPr>
          <p:sp>
            <p:nvSpPr>
              <p:cNvPr id="18" name="文字方塊 17">
                <a:extLst>
                  <a:ext uri="{FF2B5EF4-FFF2-40B4-BE49-F238E27FC236}">
                    <a16:creationId xmlns:a16="http://schemas.microsoft.com/office/drawing/2014/main" id="{655D1040-165F-4303-9F2B-F0E398A82EB5}"/>
                  </a:ext>
                </a:extLst>
              </p:cNvPr>
              <p:cNvSpPr txBox="1"/>
              <p:nvPr/>
            </p:nvSpPr>
            <p:spPr>
              <a:xfrm>
                <a:off x="8929688" y="3093392"/>
                <a:ext cx="314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/>
                  <a:t>m</a:t>
                </a:r>
                <a:endParaRPr lang="zh-TW" altLang="en-US" sz="2400" dirty="0"/>
              </a:p>
            </p:txBody>
          </p:sp>
          <p:grpSp>
            <p:nvGrpSpPr>
              <p:cNvPr id="34" name="群組 33">
                <a:extLst>
                  <a:ext uri="{FF2B5EF4-FFF2-40B4-BE49-F238E27FC236}">
                    <a16:creationId xmlns:a16="http://schemas.microsoft.com/office/drawing/2014/main" id="{FD0C5A70-FD6C-48DB-8D19-6575C23A5EF7}"/>
                  </a:ext>
                </a:extLst>
              </p:cNvPr>
              <p:cNvGrpSpPr/>
              <p:nvPr/>
            </p:nvGrpSpPr>
            <p:grpSpPr>
              <a:xfrm>
                <a:off x="9305925" y="2762250"/>
                <a:ext cx="2181225" cy="1795167"/>
                <a:chOff x="9305925" y="2762250"/>
                <a:chExt cx="2181225" cy="1795167"/>
              </a:xfrm>
            </p:grpSpPr>
            <p:cxnSp>
              <p:nvCxnSpPr>
                <p:cNvPr id="9" name="直線接點 8">
                  <a:extLst>
                    <a:ext uri="{FF2B5EF4-FFF2-40B4-BE49-F238E27FC236}">
                      <a16:creationId xmlns:a16="http://schemas.microsoft.com/office/drawing/2014/main" id="{44A9C640-A9E7-41EF-947C-C53F06A203A8}"/>
                    </a:ext>
                  </a:extLst>
                </p:cNvPr>
                <p:cNvCxnSpPr/>
                <p:nvPr/>
              </p:nvCxnSpPr>
              <p:spPr>
                <a:xfrm>
                  <a:off x="9324975" y="4067175"/>
                  <a:ext cx="2162175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線接點 10">
                  <a:extLst>
                    <a:ext uri="{FF2B5EF4-FFF2-40B4-BE49-F238E27FC236}">
                      <a16:creationId xmlns:a16="http://schemas.microsoft.com/office/drawing/2014/main" id="{2FB7CED1-62E7-43F6-9412-96DA58E37A1E}"/>
                    </a:ext>
                  </a:extLst>
                </p:cNvPr>
                <p:cNvCxnSpPr/>
                <p:nvPr/>
              </p:nvCxnSpPr>
              <p:spPr>
                <a:xfrm>
                  <a:off x="10553700" y="3829050"/>
                  <a:ext cx="0" cy="25717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直線接點 14">
                  <a:extLst>
                    <a:ext uri="{FF2B5EF4-FFF2-40B4-BE49-F238E27FC236}">
                      <a16:creationId xmlns:a16="http://schemas.microsoft.com/office/drawing/2014/main" id="{7172A4A3-AAF1-4930-B5DF-A7B14E8BED69}"/>
                    </a:ext>
                  </a:extLst>
                </p:cNvPr>
                <p:cNvCxnSpPr/>
                <p:nvPr/>
              </p:nvCxnSpPr>
              <p:spPr>
                <a:xfrm>
                  <a:off x="10972800" y="3829050"/>
                  <a:ext cx="0" cy="25717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直線接點 16">
                  <a:extLst>
                    <a:ext uri="{FF2B5EF4-FFF2-40B4-BE49-F238E27FC236}">
                      <a16:creationId xmlns:a16="http://schemas.microsoft.com/office/drawing/2014/main" id="{0B54BB7B-A04C-48B2-93F4-37F8BDC0C662}"/>
                    </a:ext>
                  </a:extLst>
                </p:cNvPr>
                <p:cNvCxnSpPr/>
                <p:nvPr/>
              </p:nvCxnSpPr>
              <p:spPr>
                <a:xfrm>
                  <a:off x="9305925" y="3324225"/>
                  <a:ext cx="2076450" cy="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文字方塊 18">
                  <a:extLst>
                    <a:ext uri="{FF2B5EF4-FFF2-40B4-BE49-F238E27FC236}">
                      <a16:creationId xmlns:a16="http://schemas.microsoft.com/office/drawing/2014/main" id="{8F0FD751-4776-40C5-A032-2EB9AB860204}"/>
                    </a:ext>
                  </a:extLst>
                </p:cNvPr>
                <p:cNvSpPr txBox="1"/>
                <p:nvPr/>
              </p:nvSpPr>
              <p:spPr>
                <a:xfrm>
                  <a:off x="10844882" y="4095752"/>
                  <a:ext cx="35718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TW" sz="2400" dirty="0"/>
                    <a:t>t</a:t>
                  </a:r>
                  <a:endParaRPr lang="zh-TW" altLang="en-US" sz="2400" dirty="0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文字方塊 19">
                      <a:extLst>
                        <a:ext uri="{FF2B5EF4-FFF2-40B4-BE49-F238E27FC236}">
                          <a16:creationId xmlns:a16="http://schemas.microsoft.com/office/drawing/2014/main" id="{89F79A1D-8DBF-4B79-B030-12A5924C426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342103" y="4067175"/>
                      <a:ext cx="495300" cy="453137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zh-TW" altLang="en-US" sz="2400" i="1" smtClean="0">
                                <a:latin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en-US" altLang="zh-TW" sz="2400" b="0" i="1" baseline="-25000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oMath>
                        </m:oMathPara>
                      </a14:m>
                      <a:endParaRPr lang="zh-TW" altLang="en-US" sz="2400" baseline="-25000" dirty="0"/>
                    </a:p>
                  </p:txBody>
                </p:sp>
              </mc:Choice>
              <mc:Fallback xmlns="">
                <p:sp>
                  <p:nvSpPr>
                    <p:cNvPr id="20" name="文字方塊 19">
                      <a:extLst>
                        <a:ext uri="{FF2B5EF4-FFF2-40B4-BE49-F238E27FC236}">
                          <a16:creationId xmlns:a16="http://schemas.microsoft.com/office/drawing/2014/main" id="{89F79A1D-8DBF-4B79-B030-12A5924C426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342103" y="4067175"/>
                      <a:ext cx="495300" cy="453137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 b="-133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zh-TW" alt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1" name="橢圓 20">
                  <a:extLst>
                    <a:ext uri="{FF2B5EF4-FFF2-40B4-BE49-F238E27FC236}">
                      <a16:creationId xmlns:a16="http://schemas.microsoft.com/office/drawing/2014/main" id="{7DFDA734-3451-4850-8554-793D6FDF9FAF}"/>
                    </a:ext>
                  </a:extLst>
                </p:cNvPr>
                <p:cNvSpPr/>
                <p:nvPr/>
              </p:nvSpPr>
              <p:spPr>
                <a:xfrm>
                  <a:off x="10844882" y="2762250"/>
                  <a:ext cx="127918" cy="108837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</p:grpSp>
      <p:sp>
        <p:nvSpPr>
          <p:cNvPr id="22" name="矩形 21">
            <a:extLst>
              <a:ext uri="{FF2B5EF4-FFF2-40B4-BE49-F238E27FC236}">
                <a16:creationId xmlns:a16="http://schemas.microsoft.com/office/drawing/2014/main" id="{95453B74-2F96-4F31-ADB8-5562140E8EBB}"/>
              </a:ext>
            </a:extLst>
          </p:cNvPr>
          <p:cNvSpPr/>
          <p:nvPr/>
        </p:nvSpPr>
        <p:spPr>
          <a:xfrm>
            <a:off x="1638300" y="3093392"/>
            <a:ext cx="21907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57A8CFB6-D782-4FCF-B748-616C56725BD6}"/>
              </a:ext>
            </a:extLst>
          </p:cNvPr>
          <p:cNvSpPr txBox="1"/>
          <p:nvPr/>
        </p:nvSpPr>
        <p:spPr>
          <a:xfrm>
            <a:off x="1544118" y="2762250"/>
            <a:ext cx="626513" cy="863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dirty="0"/>
          </a:p>
          <a:p>
            <a:r>
              <a:rPr lang="en-US" altLang="zh-TW" sz="3200" dirty="0"/>
              <a:t>If</a:t>
            </a:r>
            <a:endParaRPr lang="zh-TW" altLang="en-US" sz="3200" dirty="0"/>
          </a:p>
        </p:txBody>
      </p:sp>
      <p:grpSp>
        <p:nvGrpSpPr>
          <p:cNvPr id="28" name="群組 27">
            <a:extLst>
              <a:ext uri="{FF2B5EF4-FFF2-40B4-BE49-F238E27FC236}">
                <a16:creationId xmlns:a16="http://schemas.microsoft.com/office/drawing/2014/main" id="{22CD8EB4-F80D-40A2-BACA-9FEFD0182A94}"/>
              </a:ext>
            </a:extLst>
          </p:cNvPr>
          <p:cNvGrpSpPr/>
          <p:nvPr/>
        </p:nvGrpSpPr>
        <p:grpSpPr>
          <a:xfrm>
            <a:off x="8767770" y="4768761"/>
            <a:ext cx="1821983" cy="518814"/>
            <a:chOff x="9015413" y="5553076"/>
            <a:chExt cx="1821983" cy="518814"/>
          </a:xfrm>
        </p:grpSpPr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F93BEC1E-FF3F-4348-A61C-8315B76E937B}"/>
                </a:ext>
              </a:extLst>
            </p:cNvPr>
            <p:cNvSpPr txBox="1"/>
            <p:nvPr/>
          </p:nvSpPr>
          <p:spPr>
            <a:xfrm>
              <a:off x="9086850" y="5553076"/>
              <a:ext cx="1750546" cy="4598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/>
                <a:t>W(t)~N(0,t)</a:t>
              </a:r>
              <a:endParaRPr lang="zh-TW" altLang="en-US" sz="2400" dirty="0"/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542F97F2-A019-4E08-B894-218B97858BE9}"/>
                </a:ext>
              </a:extLst>
            </p:cNvPr>
            <p:cNvSpPr/>
            <p:nvPr/>
          </p:nvSpPr>
          <p:spPr>
            <a:xfrm>
              <a:off x="9015413" y="5559807"/>
              <a:ext cx="1750545" cy="51208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27" name="圖片 26">
            <a:extLst>
              <a:ext uri="{FF2B5EF4-FFF2-40B4-BE49-F238E27FC236}">
                <a16:creationId xmlns:a16="http://schemas.microsoft.com/office/drawing/2014/main" id="{E762323B-CFC5-4FFE-AF5C-AA0795E2E5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910" y="5734016"/>
            <a:ext cx="2978240" cy="935403"/>
          </a:xfrm>
          <a:prstGeom prst="rect">
            <a:avLst/>
          </a:prstGeom>
        </p:spPr>
      </p:pic>
      <p:pic>
        <p:nvPicPr>
          <p:cNvPr id="33" name="圖片 32">
            <a:extLst>
              <a:ext uri="{FF2B5EF4-FFF2-40B4-BE49-F238E27FC236}">
                <a16:creationId xmlns:a16="http://schemas.microsoft.com/office/drawing/2014/main" id="{04004411-B038-400B-AB6D-20283BDB3F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822" y="5432327"/>
            <a:ext cx="1702608" cy="468981"/>
          </a:xfrm>
          <a:prstGeom prst="rect">
            <a:avLst/>
          </a:prstGeom>
        </p:spPr>
      </p:pic>
      <p:sp>
        <p:nvSpPr>
          <p:cNvPr id="29" name="矩形 28">
            <a:extLst>
              <a:ext uri="{FF2B5EF4-FFF2-40B4-BE49-F238E27FC236}">
                <a16:creationId xmlns:a16="http://schemas.microsoft.com/office/drawing/2014/main" id="{5E70936F-4E28-4A2C-B2FE-EB59E84B5713}"/>
              </a:ext>
            </a:extLst>
          </p:cNvPr>
          <p:cNvSpPr/>
          <p:nvPr/>
        </p:nvSpPr>
        <p:spPr>
          <a:xfrm>
            <a:off x="8563004" y="5415226"/>
            <a:ext cx="3095596" cy="132757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57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03DFCADF-8F52-41BD-9341-BCA9009304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471" y="187324"/>
            <a:ext cx="8521104" cy="6518205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455AE919-38D4-471A-8B9F-064636AB4320}"/>
                  </a:ext>
                </a:extLst>
              </p:cNvPr>
              <p:cNvSpPr txBox="1"/>
              <p:nvPr/>
            </p:nvSpPr>
            <p:spPr>
              <a:xfrm>
                <a:off x="6419850" y="1438275"/>
                <a:ext cx="1257300" cy="6395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/>
                  <a:t>d</a:t>
                </a:r>
                <a:r>
                  <a:rPr lang="en-US" altLang="zh-TW" sz="2400" dirty="0" err="1"/>
                  <a:t>y</a:t>
                </a:r>
                <a:r>
                  <a:rPr lang="en-US" altLang="zh-TW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TW" sz="2400" dirty="0"/>
                  <a:t>dx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455AE919-38D4-471A-8B9F-064636AB4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9850" y="1438275"/>
                <a:ext cx="1257300" cy="639599"/>
              </a:xfrm>
              <a:prstGeom prst="rect">
                <a:avLst/>
              </a:prstGeom>
              <a:blipFill>
                <a:blip r:embed="rId3"/>
                <a:stretch>
                  <a:fillRect l="-7282" r="-1456" b="-571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>
            <a:extLst>
              <a:ext uri="{FF2B5EF4-FFF2-40B4-BE49-F238E27FC236}">
                <a16:creationId xmlns:a16="http://schemas.microsoft.com/office/drawing/2014/main" id="{2F3E5248-7B95-4108-A7C1-D2A0F46B6363}"/>
              </a:ext>
            </a:extLst>
          </p:cNvPr>
          <p:cNvSpPr/>
          <p:nvPr/>
        </p:nvSpPr>
        <p:spPr>
          <a:xfrm>
            <a:off x="6305579" y="1489124"/>
            <a:ext cx="1466821" cy="6395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EF8D9CDC-A4BC-40C7-AFA4-919B4DB9EB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944" y="387331"/>
            <a:ext cx="1793352" cy="1050943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B8A5EACC-77E7-455B-9099-A41049DFF339}"/>
              </a:ext>
            </a:extLst>
          </p:cNvPr>
          <p:cNvSpPr/>
          <p:nvPr/>
        </p:nvSpPr>
        <p:spPr>
          <a:xfrm>
            <a:off x="8562944" y="857251"/>
            <a:ext cx="390540" cy="3905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090EAEF-04EA-4AC4-89DB-CD6C143884AC}"/>
                  </a:ext>
                </a:extLst>
              </p:cNvPr>
              <p:cNvSpPr txBox="1"/>
              <p:nvPr/>
            </p:nvSpPr>
            <p:spPr>
              <a:xfrm>
                <a:off x="8374833" y="857251"/>
                <a:ext cx="766762" cy="561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000" dirty="0"/>
                  <a:t>d(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altLang="zh-TW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20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20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zh-TW" sz="2000" dirty="0"/>
                  <a:t>)</a:t>
                </a:r>
                <a:endParaRPr lang="zh-TW" altLang="en-US" sz="2000" dirty="0"/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090EAEF-04EA-4AC4-89DB-CD6C14388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833" y="857251"/>
                <a:ext cx="766762" cy="561436"/>
              </a:xfrm>
              <a:prstGeom prst="rect">
                <a:avLst/>
              </a:prstGeom>
              <a:blipFill>
                <a:blip r:embed="rId5"/>
                <a:stretch>
                  <a:fillRect l="-8730" r="-7937" b="-434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2BF0F2FE-BCF5-4487-AECA-32F8C1BA8EBD}"/>
                  </a:ext>
                </a:extLst>
              </p:cNvPr>
              <p:cNvSpPr txBox="1"/>
              <p:nvPr/>
            </p:nvSpPr>
            <p:spPr>
              <a:xfrm>
                <a:off x="10194340" y="496639"/>
                <a:ext cx="1047750" cy="964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altLang="zh-TW" sz="2000" dirty="0" smtClean="0"/>
                            <m:t>d</m:t>
                          </m:r>
                          <m:r>
                            <m:rPr>
                              <m:nor/>
                            </m:rPr>
                            <a:rPr lang="en-US" altLang="zh-TW" sz="2000" dirty="0" smtClean="0"/>
                            <m:t>(</m:t>
                          </m:r>
                          <m:f>
                            <m:fPr>
                              <m:ctrlPr>
                                <a:rPr lang="en-US" altLang="zh-TW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altLang="zh-TW" sz="2000" b="0" i="1" smtClean="0"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altLang="zh-TW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altLang="zh-TW" sz="2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rad>
                            </m:den>
                          </m:f>
                          <m:r>
                            <m:rPr>
                              <m:nor/>
                            </m:rPr>
                            <a:rPr lang="en-US" altLang="zh-TW" sz="2000" dirty="0"/>
                            <m:t>)</m:t>
                          </m:r>
                          <m:r>
                            <m:rPr>
                              <m:nor/>
                            </m:rPr>
                            <a:rPr lang="zh-TW" altLang="en-US" sz="2000" dirty="0"/>
                            <m:t> </m:t>
                          </m:r>
                        </m:num>
                        <m:den>
                          <m:r>
                            <a:rPr lang="en-US" altLang="zh-TW" sz="20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zh-TW" altLang="en-US" sz="2000" dirty="0"/>
              </a:p>
            </p:txBody>
          </p:sp>
        </mc:Choice>
        <mc:Fallback xmlns="">
          <p:sp>
            <p:nvSpPr>
              <p:cNvPr id="12" name="文字方塊 11">
                <a:extLst>
                  <a:ext uri="{FF2B5EF4-FFF2-40B4-BE49-F238E27FC236}">
                    <a16:creationId xmlns:a16="http://schemas.microsoft.com/office/drawing/2014/main" id="{2BF0F2FE-BCF5-4487-AECA-32F8C1BA8E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4340" y="496639"/>
                <a:ext cx="1047750" cy="96430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D1D32F93-888E-42D2-8A0F-FF02B634D8AC}"/>
                  </a:ext>
                </a:extLst>
              </p:cNvPr>
              <p:cNvSpPr txBox="1"/>
              <p:nvPr/>
            </p:nvSpPr>
            <p:spPr>
              <a:xfrm>
                <a:off x="8440329" y="1547582"/>
                <a:ext cx="3083742" cy="777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zh-TW" altLang="en-US" sz="2400" b="0" i="1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</m:den>
                    </m:f>
                    <m:sSup>
                      <m:sSupPr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p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sup>
                    </m:sSup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|(−</m:t>
                    </m:r>
                    <m:f>
                      <m:f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zh-TW" sz="2400" b="0" i="1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3" name="文字方塊 12">
                <a:extLst>
                  <a:ext uri="{FF2B5EF4-FFF2-40B4-BE49-F238E27FC236}">
                    <a16:creationId xmlns:a16="http://schemas.microsoft.com/office/drawing/2014/main" id="{D1D32F93-888E-42D2-8A0F-FF02B634D8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0329" y="1547582"/>
                <a:ext cx="3083742" cy="777200"/>
              </a:xfrm>
              <a:prstGeom prst="rect">
                <a:avLst/>
              </a:prstGeom>
              <a:blipFill>
                <a:blip r:embed="rId7"/>
                <a:stretch>
                  <a:fillRect l="-3168" b="-472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圖片 14">
            <a:extLst>
              <a:ext uri="{FF2B5EF4-FFF2-40B4-BE49-F238E27FC236}">
                <a16:creationId xmlns:a16="http://schemas.microsoft.com/office/drawing/2014/main" id="{EDFECE70-65CD-4C0E-9495-30F9B91C3A8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075" y="2411422"/>
            <a:ext cx="2610682" cy="664395"/>
          </a:xfrm>
          <a:prstGeom prst="rect">
            <a:avLst/>
          </a:prstGeom>
        </p:spPr>
      </p:pic>
      <p:pic>
        <p:nvPicPr>
          <p:cNvPr id="18" name="圖片 17">
            <a:extLst>
              <a:ext uri="{FF2B5EF4-FFF2-40B4-BE49-F238E27FC236}">
                <a16:creationId xmlns:a16="http://schemas.microsoft.com/office/drawing/2014/main" id="{D3E8BBBA-459A-4C88-A483-9FEEE7C1C1B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0126" y="3673556"/>
            <a:ext cx="4933281" cy="1141457"/>
          </a:xfrm>
          <a:prstGeom prst="rect">
            <a:avLst/>
          </a:prstGeom>
        </p:spPr>
      </p:pic>
      <p:sp>
        <p:nvSpPr>
          <p:cNvPr id="20" name="矩形 19">
            <a:extLst>
              <a:ext uri="{FF2B5EF4-FFF2-40B4-BE49-F238E27FC236}">
                <a16:creationId xmlns:a16="http://schemas.microsoft.com/office/drawing/2014/main" id="{B7775C1A-1FBD-47A1-AD2F-61E2A9CD6E85}"/>
              </a:ext>
            </a:extLst>
          </p:cNvPr>
          <p:cNvSpPr/>
          <p:nvPr/>
        </p:nvSpPr>
        <p:spPr>
          <a:xfrm>
            <a:off x="8423733" y="331702"/>
            <a:ext cx="3443406" cy="285274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F3E4683-EFBA-485C-88B1-996D96F72F7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637" y="4023272"/>
            <a:ext cx="1086642" cy="44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834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42AEBB21-ABF4-4444-ADF8-5CF6627AE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46" y="5152689"/>
            <a:ext cx="7027254" cy="591928"/>
          </a:xfrm>
          <a:prstGeom prst="rect">
            <a:avLst/>
          </a:prstGeom>
        </p:spPr>
      </p:pic>
      <p:pic>
        <p:nvPicPr>
          <p:cNvPr id="7" name="內容版面配置區 6">
            <a:extLst>
              <a:ext uri="{FF2B5EF4-FFF2-40B4-BE49-F238E27FC236}">
                <a16:creationId xmlns:a16="http://schemas.microsoft.com/office/drawing/2014/main" id="{09535DE9-F142-48DE-8035-F3E5015051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6267" y="156289"/>
            <a:ext cx="9779466" cy="5111035"/>
          </a:xfr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922FC90B-C7DD-4A58-8F5D-E22B523034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954418"/>
            <a:ext cx="4416027" cy="1017757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4147A593-93A6-4F78-A579-783A7C7119A9}"/>
              </a:ext>
            </a:extLst>
          </p:cNvPr>
          <p:cNvSpPr/>
          <p:nvPr/>
        </p:nvSpPr>
        <p:spPr>
          <a:xfrm>
            <a:off x="7086600" y="4857815"/>
            <a:ext cx="4579119" cy="120008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59C505EA-E059-4304-B532-FC4EB02250DB}"/>
              </a:ext>
            </a:extLst>
          </p:cNvPr>
          <p:cNvSpPr/>
          <p:nvPr/>
        </p:nvSpPr>
        <p:spPr>
          <a:xfrm>
            <a:off x="152400" y="5068007"/>
            <a:ext cx="6867525" cy="7612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79705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44F7741F-CAEF-47F0-BD1A-FC8F0EA4C9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93" y="400765"/>
            <a:ext cx="10670664" cy="4999909"/>
          </a:xfrm>
        </p:spPr>
      </p:pic>
      <p:cxnSp>
        <p:nvCxnSpPr>
          <p:cNvPr id="17" name="直線接點 16">
            <a:extLst>
              <a:ext uri="{FF2B5EF4-FFF2-40B4-BE49-F238E27FC236}">
                <a16:creationId xmlns:a16="http://schemas.microsoft.com/office/drawing/2014/main" id="{DED395A1-BC3C-449F-B2C0-73B61E669064}"/>
              </a:ext>
            </a:extLst>
          </p:cNvPr>
          <p:cNvCxnSpPr/>
          <p:nvPr/>
        </p:nvCxnSpPr>
        <p:spPr>
          <a:xfrm>
            <a:off x="8562975" y="5062833"/>
            <a:ext cx="0" cy="1323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02BCB336-C7E7-4960-982D-DBA0232913F7}"/>
              </a:ext>
            </a:extLst>
          </p:cNvPr>
          <p:cNvGrpSpPr/>
          <p:nvPr/>
        </p:nvGrpSpPr>
        <p:grpSpPr>
          <a:xfrm>
            <a:off x="8186738" y="5062833"/>
            <a:ext cx="2557462" cy="1795167"/>
            <a:chOff x="8929688" y="2762250"/>
            <a:chExt cx="2557462" cy="1795167"/>
          </a:xfrm>
        </p:grpSpPr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1EEAB582-1057-4BA2-9C75-5EEE0B3DCC0B}"/>
                </a:ext>
              </a:extLst>
            </p:cNvPr>
            <p:cNvSpPr txBox="1"/>
            <p:nvPr/>
          </p:nvSpPr>
          <p:spPr>
            <a:xfrm>
              <a:off x="8929688" y="3093392"/>
              <a:ext cx="3143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400" dirty="0"/>
                <a:t>m</a:t>
              </a:r>
              <a:endParaRPr lang="zh-TW" altLang="en-US" sz="2400" dirty="0"/>
            </a:p>
          </p:txBody>
        </p:sp>
        <p:grpSp>
          <p:nvGrpSpPr>
            <p:cNvPr id="20" name="群組 19">
              <a:extLst>
                <a:ext uri="{FF2B5EF4-FFF2-40B4-BE49-F238E27FC236}">
                  <a16:creationId xmlns:a16="http://schemas.microsoft.com/office/drawing/2014/main" id="{6EBDF57C-A9CF-45F4-BA7E-55492AF4D993}"/>
                </a:ext>
              </a:extLst>
            </p:cNvPr>
            <p:cNvGrpSpPr/>
            <p:nvPr/>
          </p:nvGrpSpPr>
          <p:grpSpPr>
            <a:xfrm>
              <a:off x="9305925" y="2762250"/>
              <a:ext cx="2181225" cy="1795167"/>
              <a:chOff x="9305925" y="2762250"/>
              <a:chExt cx="2181225" cy="1795167"/>
            </a:xfrm>
          </p:grpSpPr>
          <p:cxnSp>
            <p:nvCxnSpPr>
              <p:cNvPr id="21" name="直線接點 20">
                <a:extLst>
                  <a:ext uri="{FF2B5EF4-FFF2-40B4-BE49-F238E27FC236}">
                    <a16:creationId xmlns:a16="http://schemas.microsoft.com/office/drawing/2014/main" id="{EB1D35D9-E867-4141-B320-02AB015751B5}"/>
                  </a:ext>
                </a:extLst>
              </p:cNvPr>
              <p:cNvCxnSpPr/>
              <p:nvPr/>
            </p:nvCxnSpPr>
            <p:spPr>
              <a:xfrm>
                <a:off x="9324975" y="4067175"/>
                <a:ext cx="216217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接點 21">
                <a:extLst>
                  <a:ext uri="{FF2B5EF4-FFF2-40B4-BE49-F238E27FC236}">
                    <a16:creationId xmlns:a16="http://schemas.microsoft.com/office/drawing/2014/main" id="{D94B9BEA-D2B0-4124-96BE-6AECA756C7FF}"/>
                  </a:ext>
                </a:extLst>
              </p:cNvPr>
              <p:cNvCxnSpPr/>
              <p:nvPr/>
            </p:nvCxnSpPr>
            <p:spPr>
              <a:xfrm>
                <a:off x="10553700" y="3829050"/>
                <a:ext cx="0" cy="2571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接點 22">
                <a:extLst>
                  <a:ext uri="{FF2B5EF4-FFF2-40B4-BE49-F238E27FC236}">
                    <a16:creationId xmlns:a16="http://schemas.microsoft.com/office/drawing/2014/main" id="{9F34ED8C-962C-4F80-9FF1-14BC40B4262D}"/>
                  </a:ext>
                </a:extLst>
              </p:cNvPr>
              <p:cNvCxnSpPr/>
              <p:nvPr/>
            </p:nvCxnSpPr>
            <p:spPr>
              <a:xfrm>
                <a:off x="10972800" y="3829050"/>
                <a:ext cx="0" cy="2571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接點 23">
                <a:extLst>
                  <a:ext uri="{FF2B5EF4-FFF2-40B4-BE49-F238E27FC236}">
                    <a16:creationId xmlns:a16="http://schemas.microsoft.com/office/drawing/2014/main" id="{97540D2D-CB33-4DEA-A80B-5C3A0D711E2B}"/>
                  </a:ext>
                </a:extLst>
              </p:cNvPr>
              <p:cNvCxnSpPr/>
              <p:nvPr/>
            </p:nvCxnSpPr>
            <p:spPr>
              <a:xfrm>
                <a:off x="9305925" y="3324225"/>
                <a:ext cx="207645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文字方塊 24">
                <a:extLst>
                  <a:ext uri="{FF2B5EF4-FFF2-40B4-BE49-F238E27FC236}">
                    <a16:creationId xmlns:a16="http://schemas.microsoft.com/office/drawing/2014/main" id="{9DF16633-9CDD-4C7D-B97B-191B5F3CC5C8}"/>
                  </a:ext>
                </a:extLst>
              </p:cNvPr>
              <p:cNvSpPr txBox="1"/>
              <p:nvPr/>
            </p:nvSpPr>
            <p:spPr>
              <a:xfrm>
                <a:off x="10844882" y="4095752"/>
                <a:ext cx="35718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400" dirty="0"/>
                  <a:t>t</a:t>
                </a:r>
                <a:endParaRPr lang="zh-TW" altLang="en-US" sz="24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文字方塊 25">
                    <a:extLst>
                      <a:ext uri="{FF2B5EF4-FFF2-40B4-BE49-F238E27FC236}">
                        <a16:creationId xmlns:a16="http://schemas.microsoft.com/office/drawing/2014/main" id="{12AD7E11-FE70-4670-868A-7BBAE0E91A42}"/>
                      </a:ext>
                    </a:extLst>
                  </p:cNvPr>
                  <p:cNvSpPr txBox="1"/>
                  <p:nvPr/>
                </p:nvSpPr>
                <p:spPr>
                  <a:xfrm>
                    <a:off x="10342103" y="4067175"/>
                    <a:ext cx="495300" cy="45313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  <m:t>𝜏</m:t>
                          </m:r>
                          <m:r>
                            <a:rPr lang="en-US" altLang="zh-TW" sz="2400" b="0" i="1" baseline="-25000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oMath>
                      </m:oMathPara>
                    </a14:m>
                    <a:endParaRPr lang="zh-TW" altLang="en-US" sz="2400" baseline="-25000" dirty="0"/>
                  </a:p>
                </p:txBody>
              </p:sp>
            </mc:Choice>
            <mc:Fallback xmlns="">
              <p:sp>
                <p:nvSpPr>
                  <p:cNvPr id="26" name="文字方塊 25">
                    <a:extLst>
                      <a:ext uri="{FF2B5EF4-FFF2-40B4-BE49-F238E27FC236}">
                        <a16:creationId xmlns:a16="http://schemas.microsoft.com/office/drawing/2014/main" id="{12AD7E11-FE70-4670-868A-7BBAE0E91A4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342103" y="4067175"/>
                    <a:ext cx="495300" cy="453137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2703"/>
                    </a:stretch>
                  </a:blipFill>
                </p:spPr>
                <p:txBody>
                  <a:bodyPr/>
                  <a:lstStyle/>
                  <a:p>
                    <a:r>
                      <a:rPr lang="zh-TW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7" name="橢圓 26">
                <a:extLst>
                  <a:ext uri="{FF2B5EF4-FFF2-40B4-BE49-F238E27FC236}">
                    <a16:creationId xmlns:a16="http://schemas.microsoft.com/office/drawing/2014/main" id="{4B7B07BE-9D57-4CC3-AE56-A7A3E1B5AC9D}"/>
                  </a:ext>
                </a:extLst>
              </p:cNvPr>
              <p:cNvSpPr/>
              <p:nvPr/>
            </p:nvSpPr>
            <p:spPr>
              <a:xfrm>
                <a:off x="10844882" y="2762250"/>
                <a:ext cx="127918" cy="108837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dirty="0"/>
              </a:p>
            </p:txBody>
          </p:sp>
        </p:grpSp>
      </p:grpSp>
      <p:pic>
        <p:nvPicPr>
          <p:cNvPr id="29" name="圖片 28">
            <a:extLst>
              <a:ext uri="{FF2B5EF4-FFF2-40B4-BE49-F238E27FC236}">
                <a16:creationId xmlns:a16="http://schemas.microsoft.com/office/drawing/2014/main" id="{808ECAB9-38A4-491D-AAED-4EF36C2417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0026" y="5110430"/>
            <a:ext cx="5447756" cy="576821"/>
          </a:xfrm>
          <a:prstGeom prst="rect">
            <a:avLst/>
          </a:prstGeom>
        </p:spPr>
      </p:pic>
      <p:sp>
        <p:nvSpPr>
          <p:cNvPr id="30" name="矩形 29">
            <a:extLst>
              <a:ext uri="{FF2B5EF4-FFF2-40B4-BE49-F238E27FC236}">
                <a16:creationId xmlns:a16="http://schemas.microsoft.com/office/drawing/2014/main" id="{8B0CDE15-63DA-49AE-B985-BF9E9580A902}"/>
              </a:ext>
            </a:extLst>
          </p:cNvPr>
          <p:cNvSpPr/>
          <p:nvPr/>
        </p:nvSpPr>
        <p:spPr>
          <a:xfrm>
            <a:off x="1180977" y="5019326"/>
            <a:ext cx="5528708" cy="76234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38F303F-2894-45DE-AD17-C2641A7C524A}"/>
              </a:ext>
            </a:extLst>
          </p:cNvPr>
          <p:cNvSpPr/>
          <p:nvPr/>
        </p:nvSpPr>
        <p:spPr>
          <a:xfrm>
            <a:off x="6853769" y="4262733"/>
            <a:ext cx="51856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2BB46995-4E29-464A-8CFB-98404FF76061}"/>
              </a:ext>
            </a:extLst>
          </p:cNvPr>
          <p:cNvSpPr/>
          <p:nvPr/>
        </p:nvSpPr>
        <p:spPr>
          <a:xfrm>
            <a:off x="10040704" y="4986430"/>
            <a:ext cx="250374" cy="24799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60E9DFE4-E1F0-43FB-A0FC-6BAB4D0E5C55}"/>
              </a:ext>
            </a:extLst>
          </p:cNvPr>
          <p:cNvSpPr/>
          <p:nvPr/>
        </p:nvSpPr>
        <p:spPr>
          <a:xfrm>
            <a:off x="9736938" y="5548809"/>
            <a:ext cx="147624" cy="1568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78CD723B-AD51-4921-8345-D52412A6C5E9}"/>
              </a:ext>
            </a:extLst>
          </p:cNvPr>
          <p:cNvCxnSpPr/>
          <p:nvPr/>
        </p:nvCxnSpPr>
        <p:spPr>
          <a:xfrm>
            <a:off x="8501062" y="4162425"/>
            <a:ext cx="1166813" cy="1231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350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32CAEFB7-BE51-40DF-97EC-7EEF95ED08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999" y="144952"/>
            <a:ext cx="8960002" cy="6568096"/>
          </a:xfr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086C82BA-CF35-4B6D-A061-CA4B368ABDA4}"/>
              </a:ext>
            </a:extLst>
          </p:cNvPr>
          <p:cNvSpPr/>
          <p:nvPr/>
        </p:nvSpPr>
        <p:spPr>
          <a:xfrm>
            <a:off x="1615999" y="3952875"/>
            <a:ext cx="8960002" cy="25527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6EE76C0-E5B7-46FD-826F-E1D0C3FFC6A0}"/>
              </a:ext>
            </a:extLst>
          </p:cNvPr>
          <p:cNvSpPr/>
          <p:nvPr/>
        </p:nvSpPr>
        <p:spPr>
          <a:xfrm>
            <a:off x="1615999" y="144952"/>
            <a:ext cx="8251901" cy="8456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293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A65FF734-C471-442D-8426-E6E4EE415A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150" y="336503"/>
            <a:ext cx="8989808" cy="2778135"/>
          </a:xfrm>
          <a:prstGeom prst="rect">
            <a:avLst/>
          </a:prstGeom>
        </p:spPr>
      </p:pic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ED4989BB-88F3-465F-AE03-50A84CA5FE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447" y="2496716"/>
            <a:ext cx="3668204" cy="2200922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735DA64B-5BFC-40BB-AF1B-C3E9CF5DB9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625" y="3161425"/>
            <a:ext cx="6470800" cy="581938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8485F022-77A0-48D0-918F-99EA09A44742}"/>
              </a:ext>
            </a:extLst>
          </p:cNvPr>
          <p:cNvSpPr/>
          <p:nvPr/>
        </p:nvSpPr>
        <p:spPr>
          <a:xfrm>
            <a:off x="1170216" y="3138031"/>
            <a:ext cx="7277165" cy="58193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pic>
        <p:nvPicPr>
          <p:cNvPr id="13" name="圖片 12">
            <a:extLst>
              <a:ext uri="{FF2B5EF4-FFF2-40B4-BE49-F238E27FC236}">
                <a16:creationId xmlns:a16="http://schemas.microsoft.com/office/drawing/2014/main" id="{51EA9761-34A1-4DAC-9F08-9C0046956C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816" y="3994129"/>
            <a:ext cx="7490415" cy="1139846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F911907B-54EB-493C-8A75-90A8AEAF6E92}"/>
              </a:ext>
            </a:extLst>
          </p:cNvPr>
          <p:cNvSpPr/>
          <p:nvPr/>
        </p:nvSpPr>
        <p:spPr>
          <a:xfrm>
            <a:off x="6650416" y="3222400"/>
            <a:ext cx="102809" cy="4131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8778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1012</TotalTime>
  <Words>89</Words>
  <Application>Microsoft Office PowerPoint</Application>
  <PresentationFormat>寬螢幕</PresentationFormat>
  <Paragraphs>23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微軟正黑體</vt:lpstr>
      <vt:lpstr>Arial</vt:lpstr>
      <vt:lpstr>Calibri</vt:lpstr>
      <vt:lpstr>Calibri Light</vt:lpstr>
      <vt:lpstr>Cambria Math</vt:lpstr>
      <vt:lpstr>Office 佈景主題</vt:lpstr>
      <vt:lpstr>  3.7 Reflection Principle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3.7 Reflection Principle</dc:title>
  <dc:creator>sandy</dc:creator>
  <cp:lastModifiedBy>sandy</cp:lastModifiedBy>
  <cp:revision>22</cp:revision>
  <dcterms:created xsi:type="dcterms:W3CDTF">2019-03-29T08:24:03Z</dcterms:created>
  <dcterms:modified xsi:type="dcterms:W3CDTF">2019-04-02T06:15:22Z</dcterms:modified>
</cp:coreProperties>
</file>