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6" r:id="rId3"/>
    <p:sldId id="307" r:id="rId4"/>
    <p:sldId id="305" r:id="rId5"/>
    <p:sldId id="266" r:id="rId6"/>
    <p:sldId id="258" r:id="rId7"/>
    <p:sldId id="261" r:id="rId8"/>
    <p:sldId id="262" r:id="rId9"/>
    <p:sldId id="263" r:id="rId10"/>
    <p:sldId id="291" r:id="rId11"/>
    <p:sldId id="265"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93" r:id="rId25"/>
    <p:sldId id="292" r:id="rId26"/>
    <p:sldId id="295" r:id="rId27"/>
    <p:sldId id="294" r:id="rId28"/>
    <p:sldId id="296" r:id="rId29"/>
    <p:sldId id="297" r:id="rId30"/>
    <p:sldId id="280" r:id="rId31"/>
    <p:sldId id="282" r:id="rId32"/>
    <p:sldId id="283" r:id="rId33"/>
    <p:sldId id="284" r:id="rId34"/>
    <p:sldId id="285" r:id="rId35"/>
    <p:sldId id="286" r:id="rId36"/>
    <p:sldId id="288" r:id="rId37"/>
    <p:sldId id="287" r:id="rId38"/>
    <p:sldId id="289" r:id="rId39"/>
    <p:sldId id="290" r:id="rId40"/>
    <p:sldId id="298" r:id="rId41"/>
    <p:sldId id="299" r:id="rId42"/>
    <p:sldId id="300" r:id="rId43"/>
    <p:sldId id="301" r:id="rId44"/>
    <p:sldId id="302" r:id="rId45"/>
    <p:sldId id="304" r:id="rId46"/>
    <p:sldId id="303" r:id="rId4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32"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7016B-1F0B-48ED-8EB1-87022A023872}" type="datetimeFigureOut">
              <a:rPr lang="zh-TW" altLang="en-US" smtClean="0"/>
              <a:t>2019/4/15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B4138-000A-4228-8C9B-E843CA19F254}" type="slidenum">
              <a:rPr lang="zh-TW" altLang="en-US" smtClean="0"/>
              <a:t>‹#›</a:t>
            </a:fld>
            <a:endParaRPr lang="zh-TW" altLang="en-US"/>
          </a:p>
        </p:txBody>
      </p:sp>
    </p:spTree>
    <p:extLst>
      <p:ext uri="{BB962C8B-B14F-4D97-AF65-F5344CB8AC3E}">
        <p14:creationId xmlns:p14="http://schemas.microsoft.com/office/powerpoint/2010/main" val="181971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zh.wikipedia.org/wiki/%E6%8B%89%E6%A0%BC%E6%9C%97%E6%97%A5%E4%B9%98%E6%95%B0" TargetMode="External"/><Relationship Id="rId3" Type="http://schemas.openxmlformats.org/officeDocument/2006/relationships/hyperlink" Target="https://zh.wikipedia.org/wiki/%E6%95%B8%E5%AD%B8" TargetMode="External"/><Relationship Id="rId7" Type="http://schemas.openxmlformats.org/officeDocument/2006/relationships/hyperlink" Target="https://zh.wikipedia.org/wiki/%E5%B9%BF%E4%B9%89%E5%8C%9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zh.wikipedia.org/wiki/%E5%BF%85%E8%A6%81%E5%92%8C%E5%85%85%E5%88%86%E6%A2%9D%E4%BB%B6" TargetMode="External"/><Relationship Id="rId5" Type="http://schemas.openxmlformats.org/officeDocument/2006/relationships/hyperlink" Target="https://zh.wikipedia.org/wiki/%E6%9C%80%E4%BC%98%E5%8C%96" TargetMode="External"/><Relationship Id="rId4" Type="http://schemas.openxmlformats.org/officeDocument/2006/relationships/hyperlink" Target="https://zh.wikipedia.org/wiki/%E9%9D%9E%E7%BA%BF%E6%80%A7%E8%A7%84%E5%88%9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03B4138-000A-4228-8C9B-E843CA19F254}" type="slidenum">
              <a:rPr lang="zh-TW" altLang="en-US" smtClean="0"/>
              <a:t>8</a:t>
            </a:fld>
            <a:endParaRPr lang="zh-TW" altLang="en-US"/>
          </a:p>
        </p:txBody>
      </p:sp>
    </p:spTree>
    <p:extLst>
      <p:ext uri="{BB962C8B-B14F-4D97-AF65-F5344CB8AC3E}">
        <p14:creationId xmlns:p14="http://schemas.microsoft.com/office/powerpoint/2010/main" val="35763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where  is the price of portfolio risk (variance), and the second equality follows from the mean-variance optimal portfolio condition</a:t>
            </a:r>
            <a:endParaRPr lang="zh-TW" altLang="en-US" dirty="0"/>
          </a:p>
        </p:txBody>
      </p:sp>
      <p:sp>
        <p:nvSpPr>
          <p:cNvPr id="4" name="投影片編號版面配置區 3"/>
          <p:cNvSpPr>
            <a:spLocks noGrp="1"/>
          </p:cNvSpPr>
          <p:nvPr>
            <p:ph type="sldNum" sz="quarter" idx="10"/>
          </p:nvPr>
        </p:nvSpPr>
        <p:spPr/>
        <p:txBody>
          <a:bodyPr/>
          <a:lstStyle/>
          <a:p>
            <a:fld id="{803B4138-000A-4228-8C9B-E843CA19F254}" type="slidenum">
              <a:rPr lang="zh-TW" altLang="en-US" smtClean="0"/>
              <a:t>12</a:t>
            </a:fld>
            <a:endParaRPr lang="zh-TW" altLang="en-US"/>
          </a:p>
        </p:txBody>
      </p:sp>
    </p:spTree>
    <p:extLst>
      <p:ext uri="{BB962C8B-B14F-4D97-AF65-F5344CB8AC3E}">
        <p14:creationId xmlns:p14="http://schemas.microsoft.com/office/powerpoint/2010/main" val="10085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Since the loss (4) is expressed in terms of the tracking error on portfolio rates of return (i.e. dollar return divided by wealth), we also normalize dollar transactions cost by wealth W(). </a:t>
            </a:r>
            <a:endParaRPr lang="zh-TW" altLang="en-US" dirty="0"/>
          </a:p>
        </p:txBody>
      </p:sp>
      <p:sp>
        <p:nvSpPr>
          <p:cNvPr id="4" name="投影片編號版面配置區 3"/>
          <p:cNvSpPr>
            <a:spLocks noGrp="1"/>
          </p:cNvSpPr>
          <p:nvPr>
            <p:ph type="sldNum" sz="quarter" idx="10"/>
          </p:nvPr>
        </p:nvSpPr>
        <p:spPr/>
        <p:txBody>
          <a:bodyPr/>
          <a:lstStyle/>
          <a:p>
            <a:fld id="{803B4138-000A-4228-8C9B-E843CA19F254}" type="slidenum">
              <a:rPr lang="zh-TW" altLang="en-US" smtClean="0"/>
              <a:t>13</a:t>
            </a:fld>
            <a:endParaRPr lang="zh-TW" altLang="en-US"/>
          </a:p>
        </p:txBody>
      </p:sp>
    </p:spTree>
    <p:extLst>
      <p:ext uri="{BB962C8B-B14F-4D97-AF65-F5344CB8AC3E}">
        <p14:creationId xmlns:p14="http://schemas.microsoft.com/office/powerpoint/2010/main" val="326972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As </a:t>
            </a:r>
            <a:r>
              <a:rPr lang="en-US" altLang="zh-TW" dirty="0" err="1" smtClean="0"/>
              <a:t>J_ww</a:t>
            </a:r>
            <a:r>
              <a:rPr lang="en-US" altLang="zh-TW" dirty="0" smtClean="0"/>
              <a:t>(</a:t>
            </a:r>
            <a:r>
              <a:rPr lang="en-US" altLang="zh-TW" dirty="0" err="1" smtClean="0"/>
              <a:t>w^B</a:t>
            </a:r>
            <a:r>
              <a:rPr lang="en-US" altLang="zh-TW" dirty="0" smtClean="0"/>
              <a:t>, B) is positive (semi-) definite, it follows directly that the optimal </a:t>
            </a:r>
            <a:r>
              <a:rPr lang="en-US" altLang="zh-TW" dirty="0" err="1" smtClean="0"/>
              <a:t>w^B</a:t>
            </a:r>
            <a:r>
              <a:rPr lang="en-US" altLang="zh-TW" dirty="0" smtClean="0"/>
              <a:t> will satisfy the Kuhn-Tucker conditions.</a:t>
            </a:r>
            <a:r>
              <a:rPr lang="zh-TW" altLang="zh-TW" sz="1200" b="0" i="0" kern="1200" dirty="0" smtClean="0">
                <a:solidFill>
                  <a:schemeClr val="tx1"/>
                </a:solidFill>
                <a:effectLst/>
                <a:latin typeface="+mn-lt"/>
                <a:ea typeface="+mn-ea"/>
                <a:cs typeface="+mn-cs"/>
              </a:rPr>
              <a:t>卡羅需－庫恩－塔克條件</a:t>
            </a:r>
          </a:p>
          <a:p>
            <a:endParaRPr lang="en-US" altLang="zh-TW" dirty="0" smtClean="0"/>
          </a:p>
          <a:p>
            <a:r>
              <a:rPr lang="zh-TW" altLang="en-US" sz="1200" b="0" i="0" kern="1200" dirty="0" smtClean="0">
                <a:solidFill>
                  <a:schemeClr val="tx1"/>
                </a:solidFill>
                <a:effectLst/>
                <a:latin typeface="+mn-lt"/>
                <a:ea typeface="+mn-ea"/>
                <a:cs typeface="+mn-cs"/>
              </a:rPr>
              <a:t>在</a:t>
            </a:r>
            <a:r>
              <a:rPr lang="zh-TW" altLang="en-US" sz="1200" b="0" i="0" u="none" strike="noStrike" kern="1200" dirty="0" smtClean="0">
                <a:solidFill>
                  <a:schemeClr val="tx1"/>
                </a:solidFill>
                <a:effectLst/>
                <a:latin typeface="+mn-lt"/>
                <a:ea typeface="+mn-ea"/>
                <a:cs typeface="+mn-cs"/>
                <a:hlinkClick r:id="rId3" tooltip="數學"/>
              </a:rPr>
              <a:t>數學</a:t>
            </a:r>
            <a:r>
              <a:rPr lang="zh-TW" altLang="en-US" sz="1200" b="0" i="0" kern="1200" dirty="0" smtClean="0">
                <a:solidFill>
                  <a:schemeClr val="tx1"/>
                </a:solidFill>
                <a:effectLst/>
                <a:latin typeface="+mn-lt"/>
                <a:ea typeface="+mn-ea"/>
                <a:cs typeface="+mn-cs"/>
              </a:rPr>
              <a:t>中，</a:t>
            </a:r>
            <a:r>
              <a:rPr lang="zh-TW" altLang="en-US" sz="1200" b="1" i="0" kern="1200" dirty="0" smtClean="0">
                <a:solidFill>
                  <a:schemeClr val="tx1"/>
                </a:solidFill>
                <a:effectLst/>
                <a:latin typeface="+mn-lt"/>
                <a:ea typeface="+mn-ea"/>
                <a:cs typeface="+mn-cs"/>
              </a:rPr>
              <a:t>卡羅需</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庫恩</a:t>
            </a:r>
            <a:r>
              <a:rPr lang="en-US" altLang="zh-TW" sz="1200" b="1" i="0" kern="1200" dirty="0" smtClean="0">
                <a:solidFill>
                  <a:schemeClr val="tx1"/>
                </a:solidFill>
                <a:effectLst/>
                <a:latin typeface="+mn-lt"/>
                <a:ea typeface="+mn-ea"/>
                <a:cs typeface="+mn-cs"/>
              </a:rPr>
              <a:t>-</a:t>
            </a:r>
            <a:r>
              <a:rPr lang="zh-TW" altLang="en-US" sz="1200" b="1" i="0" kern="1200" dirty="0" smtClean="0">
                <a:solidFill>
                  <a:schemeClr val="tx1"/>
                </a:solidFill>
                <a:effectLst/>
                <a:latin typeface="+mn-lt"/>
                <a:ea typeface="+mn-ea"/>
                <a:cs typeface="+mn-cs"/>
              </a:rPr>
              <a:t>塔克條件</a:t>
            </a:r>
            <a:r>
              <a:rPr lang="zh-TW" altLang="en-US" sz="1200" b="0" i="0" kern="1200" dirty="0" smtClean="0">
                <a:solidFill>
                  <a:schemeClr val="tx1"/>
                </a:solidFill>
                <a:effectLst/>
                <a:latin typeface="+mn-lt"/>
                <a:ea typeface="+mn-ea"/>
                <a:cs typeface="+mn-cs"/>
              </a:rPr>
              <a:t>（英文原名：</a:t>
            </a:r>
            <a:r>
              <a:rPr lang="en-US" altLang="zh-TW" sz="1200" b="0" i="0" kern="1200" dirty="0" err="1" smtClean="0">
                <a:solidFill>
                  <a:schemeClr val="tx1"/>
                </a:solidFill>
                <a:effectLst/>
                <a:latin typeface="+mn-lt"/>
                <a:ea typeface="+mn-ea"/>
                <a:cs typeface="+mn-cs"/>
              </a:rPr>
              <a:t>Karush</a:t>
            </a:r>
            <a:r>
              <a:rPr lang="en-US" altLang="zh-TW" sz="1200" b="0" i="0" kern="1200" dirty="0" smtClean="0">
                <a:solidFill>
                  <a:schemeClr val="tx1"/>
                </a:solidFill>
                <a:effectLst/>
                <a:latin typeface="+mn-lt"/>
                <a:ea typeface="+mn-ea"/>
                <a:cs typeface="+mn-cs"/>
              </a:rPr>
              <a:t>-Kuhn-Tucker Conditions</a:t>
            </a:r>
            <a:r>
              <a:rPr lang="zh-TW" altLang="en-US" sz="1200" b="0" i="0" kern="1200" dirty="0" smtClean="0">
                <a:solidFill>
                  <a:schemeClr val="tx1"/>
                </a:solidFill>
                <a:effectLst/>
                <a:latin typeface="+mn-lt"/>
                <a:ea typeface="+mn-ea"/>
                <a:cs typeface="+mn-cs"/>
              </a:rPr>
              <a:t>常見別名：</a:t>
            </a:r>
            <a:r>
              <a:rPr lang="en-US" altLang="zh-TW" sz="1200" b="0" i="0" kern="1200" dirty="0" smtClean="0">
                <a:solidFill>
                  <a:schemeClr val="tx1"/>
                </a:solidFill>
                <a:effectLst/>
                <a:latin typeface="+mn-lt"/>
                <a:ea typeface="+mn-ea"/>
                <a:cs typeface="+mn-cs"/>
              </a:rPr>
              <a:t>Kuhn-Tucker</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KKT</a:t>
            </a:r>
            <a:r>
              <a:rPr lang="zh-TW" altLang="en-US" sz="1200" b="0" i="0" kern="1200" dirty="0" smtClean="0">
                <a:solidFill>
                  <a:schemeClr val="tx1"/>
                </a:solidFill>
                <a:effectLst/>
                <a:latin typeface="+mn-lt"/>
                <a:ea typeface="+mn-ea"/>
                <a:cs typeface="+mn-cs"/>
              </a:rPr>
              <a:t>條件，</a:t>
            </a:r>
            <a:r>
              <a:rPr lang="en-US" altLang="zh-TW" sz="1200" b="0" i="0" kern="1200" dirty="0" err="1" smtClean="0">
                <a:solidFill>
                  <a:schemeClr val="tx1"/>
                </a:solidFill>
                <a:effectLst/>
                <a:latin typeface="+mn-lt"/>
                <a:ea typeface="+mn-ea"/>
                <a:cs typeface="+mn-cs"/>
              </a:rPr>
              <a:t>Karush</a:t>
            </a:r>
            <a:r>
              <a:rPr lang="en-US" altLang="zh-TW" sz="1200" b="0" i="0" kern="1200" dirty="0" smtClean="0">
                <a:solidFill>
                  <a:schemeClr val="tx1"/>
                </a:solidFill>
                <a:effectLst/>
                <a:latin typeface="+mn-lt"/>
                <a:ea typeface="+mn-ea"/>
                <a:cs typeface="+mn-cs"/>
              </a:rPr>
              <a:t>-Kuhn-Tucker</a:t>
            </a:r>
            <a:r>
              <a:rPr lang="zh-TW" altLang="en-US" sz="1200" b="0" i="0" kern="1200" dirty="0" smtClean="0">
                <a:solidFill>
                  <a:schemeClr val="tx1"/>
                </a:solidFill>
                <a:effectLst/>
                <a:latin typeface="+mn-lt"/>
                <a:ea typeface="+mn-ea"/>
                <a:cs typeface="+mn-cs"/>
              </a:rPr>
              <a:t>最優化條件，</a:t>
            </a:r>
            <a:r>
              <a:rPr lang="en-US" altLang="zh-TW" sz="1200" b="0" i="0" kern="1200" dirty="0" err="1" smtClean="0">
                <a:solidFill>
                  <a:schemeClr val="tx1"/>
                </a:solidFill>
                <a:effectLst/>
                <a:latin typeface="+mn-lt"/>
                <a:ea typeface="+mn-ea"/>
                <a:cs typeface="+mn-cs"/>
              </a:rPr>
              <a:t>Karush</a:t>
            </a:r>
            <a:r>
              <a:rPr lang="en-US" altLang="zh-TW" sz="1200" b="0" i="0" kern="1200" dirty="0" smtClean="0">
                <a:solidFill>
                  <a:schemeClr val="tx1"/>
                </a:solidFill>
                <a:effectLst/>
                <a:latin typeface="+mn-lt"/>
                <a:ea typeface="+mn-ea"/>
                <a:cs typeface="+mn-cs"/>
              </a:rPr>
              <a:t>-Kuhn-Tucker</a:t>
            </a:r>
            <a:r>
              <a:rPr lang="zh-TW" altLang="en-US" sz="1200" b="0" i="0" kern="1200" dirty="0" smtClean="0">
                <a:solidFill>
                  <a:schemeClr val="tx1"/>
                </a:solidFill>
                <a:effectLst/>
                <a:latin typeface="+mn-lt"/>
                <a:ea typeface="+mn-ea"/>
                <a:cs typeface="+mn-cs"/>
              </a:rPr>
              <a:t>條件，</a:t>
            </a:r>
            <a:r>
              <a:rPr lang="en-US" altLang="zh-TW" sz="1200" b="0" i="0" kern="1200" dirty="0" smtClean="0">
                <a:solidFill>
                  <a:schemeClr val="tx1"/>
                </a:solidFill>
                <a:effectLst/>
                <a:latin typeface="+mn-lt"/>
                <a:ea typeface="+mn-ea"/>
                <a:cs typeface="+mn-cs"/>
              </a:rPr>
              <a:t>Kuhn-Tucker</a:t>
            </a:r>
            <a:r>
              <a:rPr lang="zh-TW" altLang="en-US" sz="1200" b="0" i="0" kern="1200" dirty="0" smtClean="0">
                <a:solidFill>
                  <a:schemeClr val="tx1"/>
                </a:solidFill>
                <a:effectLst/>
                <a:latin typeface="+mn-lt"/>
                <a:ea typeface="+mn-ea"/>
                <a:cs typeface="+mn-cs"/>
              </a:rPr>
              <a:t>最優化條件，</a:t>
            </a:r>
            <a:r>
              <a:rPr lang="en-US" altLang="zh-TW" sz="1200" b="0" i="0" kern="1200" dirty="0" smtClean="0">
                <a:solidFill>
                  <a:schemeClr val="tx1"/>
                </a:solidFill>
                <a:effectLst/>
                <a:latin typeface="+mn-lt"/>
                <a:ea typeface="+mn-ea"/>
                <a:cs typeface="+mn-cs"/>
              </a:rPr>
              <a:t>Kuhn-Tucker</a:t>
            </a:r>
            <a:r>
              <a:rPr lang="zh-TW" altLang="en-US" sz="1200" b="0" i="0" kern="1200" dirty="0" smtClean="0">
                <a:solidFill>
                  <a:schemeClr val="tx1"/>
                </a:solidFill>
                <a:effectLst/>
                <a:latin typeface="+mn-lt"/>
                <a:ea typeface="+mn-ea"/>
                <a:cs typeface="+mn-cs"/>
              </a:rPr>
              <a:t>條件）是在滿足一些有規則的條件下，一個</a:t>
            </a:r>
            <a:r>
              <a:rPr lang="zh-TW" altLang="en-US" sz="1200" b="0" i="0" u="none" strike="noStrike" kern="1200" dirty="0" smtClean="0">
                <a:solidFill>
                  <a:schemeClr val="tx1"/>
                </a:solidFill>
                <a:effectLst/>
                <a:latin typeface="+mn-lt"/>
                <a:ea typeface="+mn-ea"/>
                <a:cs typeface="+mn-cs"/>
                <a:hlinkClick r:id="rId4" tooltip="非線性規劃"/>
              </a:rPr>
              <a:t>非線性規劃</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Nonlinear Programming</a:t>
            </a:r>
            <a:r>
              <a:rPr lang="zh-TW" altLang="en-US" sz="1200" b="0" i="0" kern="1200" dirty="0" smtClean="0">
                <a:solidFill>
                  <a:schemeClr val="tx1"/>
                </a:solidFill>
                <a:effectLst/>
                <a:latin typeface="+mn-lt"/>
                <a:ea typeface="+mn-ea"/>
                <a:cs typeface="+mn-cs"/>
              </a:rPr>
              <a:t>）問題能有</a:t>
            </a:r>
            <a:r>
              <a:rPr lang="zh-TW" altLang="en-US" sz="1200" b="0" i="0" u="none" strike="noStrike" kern="1200" dirty="0" smtClean="0">
                <a:solidFill>
                  <a:schemeClr val="tx1"/>
                </a:solidFill>
                <a:effectLst/>
                <a:latin typeface="+mn-lt"/>
                <a:ea typeface="+mn-ea"/>
                <a:cs typeface="+mn-cs"/>
                <a:hlinkClick r:id="rId5" tooltip="最優化"/>
              </a:rPr>
              <a:t>最優化</a:t>
            </a:r>
            <a:r>
              <a:rPr lang="zh-TW" altLang="en-US" sz="1200" b="0" i="0" kern="1200" dirty="0" smtClean="0">
                <a:solidFill>
                  <a:schemeClr val="tx1"/>
                </a:solidFill>
                <a:effectLst/>
                <a:latin typeface="+mn-lt"/>
                <a:ea typeface="+mn-ea"/>
                <a:cs typeface="+mn-cs"/>
              </a:rPr>
              <a:t>解法的一個</a:t>
            </a:r>
            <a:r>
              <a:rPr lang="zh-TW" altLang="en-US" sz="1200" b="0" i="0" u="none" strike="noStrike" kern="1200" dirty="0" smtClean="0">
                <a:solidFill>
                  <a:schemeClr val="tx1"/>
                </a:solidFill>
                <a:effectLst/>
                <a:latin typeface="+mn-lt"/>
                <a:ea typeface="+mn-ea"/>
                <a:cs typeface="+mn-cs"/>
                <a:hlinkClick r:id="rId6" tooltip="必要和充分條件"/>
              </a:rPr>
              <a:t>必要和充分條件</a:t>
            </a:r>
            <a:r>
              <a:rPr lang="zh-TW" altLang="en-US" sz="1200" b="0" i="0" kern="1200" dirty="0" smtClean="0">
                <a:solidFill>
                  <a:schemeClr val="tx1"/>
                </a:solidFill>
                <a:effectLst/>
                <a:latin typeface="+mn-lt"/>
                <a:ea typeface="+mn-ea"/>
                <a:cs typeface="+mn-cs"/>
              </a:rPr>
              <a:t>。這是一個</a:t>
            </a:r>
            <a:r>
              <a:rPr lang="zh-TW" altLang="en-US" sz="1200" b="0" i="0" u="none" strike="noStrike" kern="1200" dirty="0" smtClean="0">
                <a:solidFill>
                  <a:schemeClr val="tx1"/>
                </a:solidFill>
                <a:effectLst/>
                <a:latin typeface="+mn-lt"/>
                <a:ea typeface="+mn-ea"/>
                <a:cs typeface="+mn-cs"/>
                <a:hlinkClick r:id="rId7" tooltip="廣義化"/>
              </a:rPr>
              <a:t>廣義化</a:t>
            </a:r>
            <a:r>
              <a:rPr lang="zh-TW" altLang="en-US" sz="1200" b="0" i="0" u="none" strike="noStrike" kern="1200" dirty="0" smtClean="0">
                <a:solidFill>
                  <a:schemeClr val="tx1"/>
                </a:solidFill>
                <a:effectLst/>
                <a:latin typeface="+mn-lt"/>
                <a:ea typeface="+mn-ea"/>
                <a:cs typeface="+mn-cs"/>
                <a:hlinkClick r:id="rId8" tooltip="拉格朗日乘數"/>
              </a:rPr>
              <a:t>拉格朗日乘數</a:t>
            </a:r>
            <a:r>
              <a:rPr lang="zh-TW" altLang="en-US" sz="1200" b="0" i="0" kern="1200" dirty="0" smtClean="0">
                <a:solidFill>
                  <a:schemeClr val="tx1"/>
                </a:solidFill>
                <a:effectLst/>
                <a:latin typeface="+mn-lt"/>
                <a:ea typeface="+mn-ea"/>
                <a:cs typeface="+mn-cs"/>
              </a:rPr>
              <a:t>的成果。</a:t>
            </a:r>
            <a:endParaRPr lang="zh-TW" altLang="en-US" dirty="0"/>
          </a:p>
        </p:txBody>
      </p:sp>
      <p:sp>
        <p:nvSpPr>
          <p:cNvPr id="4" name="投影片編號版面配置區 3"/>
          <p:cNvSpPr>
            <a:spLocks noGrp="1"/>
          </p:cNvSpPr>
          <p:nvPr>
            <p:ph type="sldNum" sz="quarter" idx="10"/>
          </p:nvPr>
        </p:nvSpPr>
        <p:spPr/>
        <p:txBody>
          <a:bodyPr/>
          <a:lstStyle/>
          <a:p>
            <a:fld id="{803B4138-000A-4228-8C9B-E843CA19F254}" type="slidenum">
              <a:rPr lang="zh-TW" altLang="en-US" smtClean="0"/>
              <a:t>20</a:t>
            </a:fld>
            <a:endParaRPr lang="zh-TW" altLang="en-US"/>
          </a:p>
        </p:txBody>
      </p:sp>
    </p:spTree>
    <p:extLst>
      <p:ext uri="{BB962C8B-B14F-4D97-AF65-F5344CB8AC3E}">
        <p14:creationId xmlns:p14="http://schemas.microsoft.com/office/powerpoint/2010/main" val="26251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When </a:t>
            </a:r>
            <a:r>
              <a:rPr lang="en-US" altLang="zh-TW" sz="1200" b="0" i="0" u="none" strike="noStrike" kern="1200" baseline="0" dirty="0" err="1" smtClean="0">
                <a:solidFill>
                  <a:schemeClr val="tx1"/>
                </a:solidFill>
                <a:latin typeface="+mn-lt"/>
                <a:ea typeface="+mn-ea"/>
                <a:cs typeface="+mn-cs"/>
              </a:rPr>
              <a:t>ki</a:t>
            </a:r>
            <a:r>
              <a:rPr lang="en-US" altLang="zh-TW" sz="1200" b="0" i="0" u="none" strike="noStrike" kern="1200" baseline="0" dirty="0" smtClean="0">
                <a:solidFill>
                  <a:schemeClr val="tx1"/>
                </a:solidFill>
                <a:latin typeface="+mn-lt"/>
                <a:ea typeface="+mn-ea"/>
                <a:cs typeface="+mn-cs"/>
              </a:rPr>
              <a:t> varies across assets, it is still possible to estimate turnover associated with the quasi-optimal strategy JA(x; B). We construct a function TA*(x; B) as above, but which satisfies the value-matching conditions |</a:t>
            </a:r>
            <a:r>
              <a:rPr lang="en-US" altLang="zh-TW" sz="1200" b="0" i="0" u="none" strike="noStrike" kern="1200" baseline="0" dirty="0" err="1" smtClean="0">
                <a:solidFill>
                  <a:schemeClr val="tx1"/>
                </a:solidFill>
                <a:latin typeface="+mn-lt"/>
                <a:ea typeface="+mn-ea"/>
                <a:cs typeface="+mn-cs"/>
              </a:rPr>
              <a:t>TAi</a:t>
            </a:r>
            <a:r>
              <a:rPr lang="en-US" altLang="zh-TW" sz="1200" b="0" i="0" u="none" strike="noStrike" kern="1200" baseline="0" dirty="0" smtClean="0">
                <a:solidFill>
                  <a:schemeClr val="tx1"/>
                </a:solidFill>
                <a:latin typeface="+mn-lt"/>
                <a:ea typeface="+mn-ea"/>
                <a:cs typeface="+mn-cs"/>
              </a:rPr>
              <a:t>*(x; B)| = k for all </a:t>
            </a:r>
            <a:r>
              <a:rPr lang="en-US" altLang="zh-TW" sz="1200" b="0" i="0" u="none" strike="noStrike" kern="1200" baseline="0" dirty="0" err="1" smtClean="0">
                <a:solidFill>
                  <a:schemeClr val="tx1"/>
                </a:solidFill>
                <a:latin typeface="+mn-lt"/>
                <a:ea typeface="+mn-ea"/>
                <a:cs typeface="+mn-cs"/>
              </a:rPr>
              <a:t>i</a:t>
            </a:r>
            <a:r>
              <a:rPr lang="en-US" altLang="zh-TW" sz="1200" b="0" i="0" u="none" strike="noStrike" kern="1200" baseline="0" dirty="0" smtClean="0">
                <a:solidFill>
                  <a:schemeClr val="tx1"/>
                </a:solidFill>
                <a:latin typeface="+mn-lt"/>
                <a:ea typeface="+mn-ea"/>
                <a:cs typeface="+mn-cs"/>
              </a:rPr>
              <a:t>, where is k is an arbitrary </a:t>
            </a:r>
            <a:r>
              <a:rPr lang="en-US" altLang="zh-TW" sz="1200" b="0" i="1" u="none" strike="noStrike" kern="1200" baseline="0" dirty="0" smtClean="0">
                <a:solidFill>
                  <a:schemeClr val="tx1"/>
                </a:solidFill>
                <a:latin typeface="+mn-lt"/>
                <a:ea typeface="+mn-ea"/>
                <a:cs typeface="+mn-cs"/>
              </a:rPr>
              <a:t>constant </a:t>
            </a:r>
            <a:r>
              <a:rPr lang="en-US" altLang="zh-TW" sz="1200" b="0" i="0" u="none" strike="noStrike" kern="1200" baseline="0" dirty="0" smtClean="0">
                <a:solidFill>
                  <a:schemeClr val="tx1"/>
                </a:solidFill>
                <a:latin typeface="+mn-lt"/>
                <a:ea typeface="+mn-ea"/>
                <a:cs typeface="+mn-cs"/>
              </a:rPr>
              <a:t>across all assets </a:t>
            </a:r>
            <a:r>
              <a:rPr lang="en-US" altLang="zh-TW" sz="1200" b="0" i="0" u="none" strike="noStrike" kern="1200" baseline="0" dirty="0" err="1" smtClean="0">
                <a:solidFill>
                  <a:schemeClr val="tx1"/>
                </a:solidFill>
                <a:latin typeface="+mn-lt"/>
                <a:ea typeface="+mn-ea"/>
                <a:cs typeface="+mn-cs"/>
              </a:rPr>
              <a:t>i</a:t>
            </a:r>
            <a:r>
              <a:rPr lang="en-US" altLang="zh-TW" sz="1200" b="0" i="0" u="none" strike="noStrike" kern="1200" baseline="0" dirty="0" smtClean="0">
                <a:solidFill>
                  <a:schemeClr val="tx1"/>
                </a:solidFill>
                <a:latin typeface="+mn-lt"/>
                <a:ea typeface="+mn-ea"/>
                <a:cs typeface="+mn-cs"/>
              </a:rPr>
              <a:t>. The solution is the expected discounted transactions costs associated with B, when k is the (common) cost of trading each asset. Annualized turnover is given by </a:t>
            </a:r>
            <a:r>
              <a:rPr lang="en-US" altLang="zh-TW" sz="1200" b="0" i="0" u="none" strike="noStrike" kern="1200" baseline="0" dirty="0" err="1" smtClean="0">
                <a:solidFill>
                  <a:schemeClr val="tx1"/>
                </a:solidFill>
                <a:latin typeface="+mn-lt"/>
                <a:ea typeface="+mn-ea"/>
                <a:cs typeface="+mn-cs"/>
              </a:rPr>
              <a:t>rTA</a:t>
            </a:r>
            <a:r>
              <a:rPr lang="en-US" altLang="zh-TW" sz="1200" b="0" i="0" u="none" strike="noStrike" kern="1200" baseline="0" dirty="0" smtClean="0">
                <a:solidFill>
                  <a:schemeClr val="tx1"/>
                </a:solidFill>
                <a:latin typeface="+mn-lt"/>
                <a:ea typeface="+mn-ea"/>
                <a:cs typeface="+mn-cs"/>
              </a:rPr>
              <a:t>*/k. </a:t>
            </a:r>
            <a:endParaRPr lang="zh-TW" altLang="en-US" dirty="0"/>
          </a:p>
        </p:txBody>
      </p:sp>
      <p:sp>
        <p:nvSpPr>
          <p:cNvPr id="4" name="投影片編號版面配置區 3"/>
          <p:cNvSpPr>
            <a:spLocks noGrp="1"/>
          </p:cNvSpPr>
          <p:nvPr>
            <p:ph type="sldNum" sz="quarter" idx="10"/>
          </p:nvPr>
        </p:nvSpPr>
        <p:spPr/>
        <p:txBody>
          <a:bodyPr/>
          <a:lstStyle/>
          <a:p>
            <a:fld id="{803B4138-000A-4228-8C9B-E843CA19F254}" type="slidenum">
              <a:rPr lang="zh-TW" altLang="en-US" smtClean="0"/>
              <a:t>42</a:t>
            </a:fld>
            <a:endParaRPr lang="zh-TW" altLang="en-US"/>
          </a:p>
        </p:txBody>
      </p:sp>
    </p:spTree>
    <p:extLst>
      <p:ext uri="{BB962C8B-B14F-4D97-AF65-F5344CB8AC3E}">
        <p14:creationId xmlns:p14="http://schemas.microsoft.com/office/powerpoint/2010/main" val="26810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250325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224465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384214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210232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355438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50949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184038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46129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368039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80165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FDCBBB36-F5CA-4D29-A048-8C3941B683D6}" type="datetimeFigureOut">
              <a:rPr lang="zh-TW" altLang="en-US" smtClean="0"/>
              <a:t>2019/4/15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3100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BB36-F5CA-4D29-A048-8C3941B683D6}" type="datetimeFigureOut">
              <a:rPr lang="zh-TW" altLang="en-US" smtClean="0"/>
              <a:t>2019/4/15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DF2F3-0E36-49D6-A49F-C3851105C602}" type="slidenum">
              <a:rPr lang="zh-TW" altLang="en-US" smtClean="0"/>
              <a:t>‹#›</a:t>
            </a:fld>
            <a:endParaRPr lang="zh-TW" altLang="en-US"/>
          </a:p>
        </p:txBody>
      </p:sp>
    </p:spTree>
    <p:extLst>
      <p:ext uri="{BB962C8B-B14F-4D97-AF65-F5344CB8AC3E}">
        <p14:creationId xmlns:p14="http://schemas.microsoft.com/office/powerpoint/2010/main" val="304815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00.png"/><Relationship Id="rId2" Type="http://schemas.openxmlformats.org/officeDocument/2006/relationships/notesSlide" Target="../notesSlides/notesSlide3.xml"/><Relationship Id="rId1" Type="http://schemas.openxmlformats.org/officeDocument/2006/relationships/slideLayout" Target="../slideLayouts/slideLayout10.xml"/><Relationship Id="rId11" Type="http://schemas.openxmlformats.org/officeDocument/2006/relationships/image" Target="../media/image27.png"/><Relationship Id="rId10" Type="http://schemas.openxmlformats.org/officeDocument/2006/relationships/image" Target="../media/image210.png"/><Relationship Id="rId4" Type="http://schemas.openxmlformats.org/officeDocument/2006/relationships/image" Target="../media/image24.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7" Type="http://schemas.openxmlformats.org/officeDocument/2006/relationships/image" Target="../media/image300.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9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3" Type="http://schemas.openxmlformats.org/officeDocument/2006/relationships/image" Target="../media/image33.png"/><Relationship Id="rId12"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25.png"/><Relationship Id="rId10" Type="http://schemas.openxmlformats.org/officeDocument/2006/relationships/image" Target="../media/image30.png"/><Relationship Id="rId9" Type="http://schemas.openxmlformats.org/officeDocument/2006/relationships/image" Target="../media/image39.pn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5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20.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image" Target="../media/image561.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0.png"/><Relationship Id="rId7" Type="http://schemas.openxmlformats.org/officeDocument/2006/relationships/image" Target="../media/image70.png"/><Relationship Id="rId12" Type="http://schemas.openxmlformats.org/officeDocument/2006/relationships/image" Target="../media/image4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0.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30.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610.png"/><Relationship Id="rId5" Type="http://schemas.openxmlformats.org/officeDocument/2006/relationships/image" Target="../media/image600.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10.png"/><Relationship Id="rId2" Type="http://schemas.openxmlformats.org/officeDocument/2006/relationships/image" Target="../media/image690.png"/><Relationship Id="rId1" Type="http://schemas.openxmlformats.org/officeDocument/2006/relationships/slideLayout" Target="../slideLayouts/slideLayout7.xml"/><Relationship Id="rId6" Type="http://schemas.openxmlformats.org/officeDocument/2006/relationships/image" Target="../media/image700.png"/><Relationship Id="rId5" Type="http://schemas.openxmlformats.org/officeDocument/2006/relationships/image" Target="../media/image81.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20.png"/><Relationship Id="rId1" Type="http://schemas.openxmlformats.org/officeDocument/2006/relationships/slideLayout" Target="../slideLayouts/slideLayout7.xml"/><Relationship Id="rId6" Type="http://schemas.openxmlformats.org/officeDocument/2006/relationships/image" Target="../media/image730.png"/><Relationship Id="rId5" Type="http://schemas.openxmlformats.org/officeDocument/2006/relationships/image" Target="../media/image81.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800.png"/><Relationship Id="rId3" Type="http://schemas.openxmlformats.org/officeDocument/2006/relationships/image" Target="../media/image750.png"/><Relationship Id="rId7" Type="http://schemas.openxmlformats.org/officeDocument/2006/relationships/image" Target="../media/image8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780.png"/><Relationship Id="rId5" Type="http://schemas.openxmlformats.org/officeDocument/2006/relationships/image" Target="../media/image82.png"/><Relationship Id="rId4" Type="http://schemas.openxmlformats.org/officeDocument/2006/relationships/image" Target="../media/image760.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0.png"/><Relationship Id="rId7" Type="http://schemas.openxmlformats.org/officeDocument/2006/relationships/image" Target="../media/image84.png"/><Relationship Id="rId2" Type="http://schemas.openxmlformats.org/officeDocument/2006/relationships/image" Target="../media/image810.png"/><Relationship Id="rId1" Type="http://schemas.openxmlformats.org/officeDocument/2006/relationships/slideLayout" Target="../slideLayouts/slideLayout7.xml"/><Relationship Id="rId6" Type="http://schemas.openxmlformats.org/officeDocument/2006/relationships/image" Target="../media/image830.png"/><Relationship Id="rId10" Type="http://schemas.openxmlformats.org/officeDocument/2006/relationships/image" Target="../media/image81.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51389" y="952107"/>
            <a:ext cx="10489222" cy="2916074"/>
          </a:xfrm>
        </p:spPr>
        <p:txBody>
          <a:bodyPr tIns="108000" bIns="360000">
            <a:noAutofit/>
          </a:bodyPr>
          <a:lstStyle/>
          <a:p>
            <a:r>
              <a:rPr lang="zh-TW" altLang="en-US" sz="4400" dirty="0"/>
              <a:t/>
            </a:r>
            <a:br>
              <a:rPr lang="zh-TW" altLang="en-US" sz="4400" dirty="0"/>
            </a:br>
            <a:r>
              <a:rPr lang="en-US" altLang="zh-TW" sz="4400" dirty="0"/>
              <a:t> </a:t>
            </a:r>
            <a:r>
              <a:rPr lang="en-US" altLang="zh-TW" sz="4000" b="1" dirty="0">
                <a:latin typeface="Arial Rounded MT Bold" panose="020F0704030504030204" pitchFamily="34" charset="0"/>
              </a:rPr>
              <a:t>OPTIMAL PORTFOLIO IMPLEMENTATION: </a:t>
            </a:r>
            <a:r>
              <a:rPr lang="en-US" altLang="zh-TW" sz="2800" b="1" dirty="0">
                <a:latin typeface="Arial Rounded MT Bold" panose="020F0704030504030204" pitchFamily="34" charset="0"/>
              </a:rPr>
              <a:t>ASSET MANAGEMENT WITH </a:t>
            </a:r>
            <a:r>
              <a:rPr lang="en-US" altLang="zh-TW" sz="2800" dirty="0">
                <a:latin typeface="Arial Rounded MT Bold" panose="020F0704030504030204" pitchFamily="34" charset="0"/>
              </a:rPr>
              <a:t/>
            </a:r>
            <a:br>
              <a:rPr lang="en-US" altLang="zh-TW" sz="2800" dirty="0">
                <a:latin typeface="Arial Rounded MT Bold" panose="020F0704030504030204" pitchFamily="34" charset="0"/>
              </a:rPr>
            </a:br>
            <a:r>
              <a:rPr lang="en-US" altLang="zh-TW" sz="2800" b="1" dirty="0">
                <a:latin typeface="Arial Rounded MT Bold" panose="020F0704030504030204" pitchFamily="34" charset="0"/>
              </a:rPr>
              <a:t>TRANSACTIONS COSTS AND CAPITAL GAINS </a:t>
            </a:r>
            <a:r>
              <a:rPr lang="en-US" altLang="zh-TW" sz="2800" b="1" dirty="0" smtClean="0">
                <a:latin typeface="Arial Rounded MT Bold" panose="020F0704030504030204" pitchFamily="34" charset="0"/>
              </a:rPr>
              <a:t>TAXES</a:t>
            </a:r>
            <a:br>
              <a:rPr lang="en-US" altLang="zh-TW" sz="2800" b="1" dirty="0" smtClean="0">
                <a:latin typeface="Arial Rounded MT Bold" panose="020F0704030504030204" pitchFamily="34" charset="0"/>
              </a:rPr>
            </a:br>
            <a:r>
              <a:rPr lang="en-US" altLang="zh-TW" sz="2800" b="1" dirty="0">
                <a:latin typeface="Arial Rounded MT Bold" panose="020F0704030504030204" pitchFamily="34" charset="0"/>
              </a:rPr>
              <a:t/>
            </a:r>
            <a:br>
              <a:rPr lang="en-US" altLang="zh-TW" sz="2800" b="1" dirty="0">
                <a:latin typeface="Arial Rounded MT Bold" panose="020F0704030504030204" pitchFamily="34" charset="0"/>
              </a:rPr>
            </a:br>
            <a:r>
              <a:rPr lang="en-US" altLang="zh-TW" sz="2800" b="1" dirty="0" smtClean="0">
                <a:latin typeface="Arial Rounded MT Bold" panose="020F0704030504030204" pitchFamily="34" charset="0"/>
              </a:rPr>
              <a:t>Author : Leland </a:t>
            </a:r>
            <a:endParaRPr lang="zh-TW" altLang="en-US" sz="4000" dirty="0">
              <a:latin typeface="Arial Rounded MT Bold" panose="020F0704030504030204" pitchFamily="34" charset="0"/>
            </a:endParaRPr>
          </a:p>
        </p:txBody>
      </p:sp>
      <p:sp>
        <p:nvSpPr>
          <p:cNvPr id="3" name="副標題 2"/>
          <p:cNvSpPr>
            <a:spLocks noGrp="1"/>
          </p:cNvSpPr>
          <p:nvPr>
            <p:ph type="subTitle" idx="1"/>
          </p:nvPr>
        </p:nvSpPr>
        <p:spPr>
          <a:xfrm>
            <a:off x="1524000" y="4073378"/>
            <a:ext cx="9144000" cy="1655762"/>
          </a:xfrm>
        </p:spPr>
        <p:txBody>
          <a:bodyPr tIns="396000"/>
          <a:lstStyle/>
          <a:p>
            <a:r>
              <a:rPr lang="zh-TW" altLang="en-US" dirty="0" smtClean="0">
                <a:latin typeface="標楷體" panose="03000509000000000000" pitchFamily="65" charset="-120"/>
                <a:ea typeface="標楷體" panose="03000509000000000000" pitchFamily="65" charset="-120"/>
              </a:rPr>
              <a:t>學生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陳柏壬</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指導教授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戴天時</a:t>
            </a:r>
          </a:p>
          <a:p>
            <a:endParaRPr lang="zh-TW" altLang="en-US" dirty="0"/>
          </a:p>
        </p:txBody>
      </p:sp>
    </p:spTree>
    <p:extLst>
      <p:ext uri="{BB962C8B-B14F-4D97-AF65-F5344CB8AC3E}">
        <p14:creationId xmlns:p14="http://schemas.microsoft.com/office/powerpoint/2010/main" val="2455661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r>
                  <a:rPr lang="en-US" altLang="zh-TW" dirty="0" smtClean="0">
                    <a:latin typeface="微軟正黑體" panose="020B0604030504040204" pitchFamily="34" charset="-120"/>
                    <a:ea typeface="微軟正黑體" panose="020B0604030504040204" pitchFamily="34" charset="-120"/>
                  </a:rPr>
                  <a:t>Derivation of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𝑑𝑤</m:t>
                        </m:r>
                      </m:e>
                      <m:sub>
                        <m:r>
                          <a:rPr lang="en-US" altLang="zh-TW" b="0" i="1" smtClean="0">
                            <a:latin typeface="Cambria Math" panose="02040503050406030204" pitchFamily="18" charset="0"/>
                          </a:rPr>
                          <m:t>𝑖</m:t>
                        </m:r>
                      </m:sub>
                    </m:sSub>
                  </m:oMath>
                </a14:m>
                <a:endParaRPr lang="zh-TW" altLang="en-US" dirty="0">
                  <a:latin typeface="微軟正黑體" panose="020B0604030504040204" pitchFamily="34" charset="-120"/>
                  <a:ea typeface="微軟正黑體" panose="020B0604030504040204" pitchFamily="34" charset="-120"/>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zh-TW" altLang="en-US">
                    <a:noFill/>
                  </a:rPr>
                  <a:t> </a:t>
                </a:r>
              </a:p>
            </p:txBody>
          </p:sp>
        </mc:Fallback>
      </mc:AlternateContent>
      <p:grpSp>
        <p:nvGrpSpPr>
          <p:cNvPr id="10" name="群組 9"/>
          <p:cNvGrpSpPr/>
          <p:nvPr/>
        </p:nvGrpSpPr>
        <p:grpSpPr>
          <a:xfrm>
            <a:off x="1262403" y="1593798"/>
            <a:ext cx="9121248" cy="5024005"/>
            <a:chOff x="150040" y="1395835"/>
            <a:chExt cx="9121248" cy="5024005"/>
          </a:xfrm>
        </p:grpSpPr>
        <mc:AlternateContent xmlns:mc="http://schemas.openxmlformats.org/markup-compatibility/2006" xmlns:a14="http://schemas.microsoft.com/office/drawing/2010/main">
          <mc:Choice Requires="a14">
            <p:sp>
              <p:nvSpPr>
                <p:cNvPr id="4" name="矩形 3"/>
                <p:cNvSpPr/>
                <p:nvPr/>
              </p:nvSpPr>
              <p:spPr>
                <a:xfrm>
                  <a:off x="150040" y="1395835"/>
                  <a:ext cx="8805423" cy="7908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Sub>
                          </m:num>
                          <m:den>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den>
                        </m:f>
                        <m:r>
                          <a:rPr lang="zh-TW" altLang="en-US" sz="2000" i="1">
                            <a:latin typeface="Cambria Math" panose="02040503050406030204" pitchFamily="18" charset="0"/>
                          </a:rPr>
                          <m:t> </m:t>
                        </m:r>
                        <m:r>
                          <m:rPr>
                            <m:sty m:val="p"/>
                          </m:rPr>
                          <a:rPr lang="en-US" altLang="zh-TW" sz="2000">
                            <a:latin typeface="Cambria Math" panose="02040503050406030204" pitchFamily="18" charset="0"/>
                          </a:rPr>
                          <m:t>d</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Sub>
                          </m:num>
                          <m:den>
                            <m:r>
                              <a:rPr lang="zh-TW" altLang="en-US" sz="2000" i="1">
                                <a:latin typeface="Cambria Math" panose="02040503050406030204" pitchFamily="18" charset="0"/>
                              </a:rPr>
                              <m:t>𝜕</m:t>
                            </m:r>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up>
                                <m:r>
                                  <a:rPr lang="en-US" altLang="zh-TW" sz="2000" i="1">
                                    <a:latin typeface="Cambria Math" panose="02040503050406030204" pitchFamily="18" charset="0"/>
                                  </a:rPr>
                                  <m:t>2</m:t>
                                </m:r>
                              </m:sup>
                            </m:sSubSup>
                          </m:den>
                        </m:f>
                        <m:r>
                          <a:rPr lang="en-US" altLang="zh-TW" sz="2000" i="1">
                            <a:latin typeface="Cambria Math" panose="02040503050406030204" pitchFamily="18" charset="0"/>
                          </a:rPr>
                          <m:t> </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r>
                              <a:rPr lang="en-US" altLang="zh-TW" sz="2000" i="1">
                                <a:latin typeface="Cambria Math" panose="02040503050406030204" pitchFamily="18" charset="0"/>
                              </a:rPr>
                              <m:t>𝑑</m:t>
                            </m:r>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up/>
                            </m:sSubSup>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Sub>
                          </m:num>
                          <m:den>
                            <m:r>
                              <a:rPr lang="zh-TW" altLang="en-US" sz="2000" i="1">
                                <a:latin typeface="Cambria Math" panose="02040503050406030204" pitchFamily="18" charset="0"/>
                              </a:rPr>
                              <m:t>𝜕</m:t>
                            </m:r>
                            <m:r>
                              <a:rPr lang="en-US" altLang="zh-TW" sz="2000" i="1">
                                <a:latin typeface="Cambria Math" panose="02040503050406030204" pitchFamily="18" charset="0"/>
                              </a:rPr>
                              <m:t>𝑊</m:t>
                            </m:r>
                          </m:den>
                        </m:f>
                        <m:r>
                          <a:rPr lang="en-US" altLang="zh-TW" sz="2000" i="1">
                            <a:latin typeface="Cambria Math" panose="02040503050406030204" pitchFamily="18" charset="0"/>
                          </a:rPr>
                          <m:t> </m:t>
                        </m:r>
                        <m:d>
                          <m:dPr>
                            <m:ctrlPr>
                              <a:rPr lang="en-US" altLang="zh-TW" sz="2000" i="1">
                                <a:latin typeface="Cambria Math" panose="02040503050406030204" pitchFamily="18" charset="0"/>
                              </a:rPr>
                            </m:ctrlPr>
                          </m:dPr>
                          <m:e>
                            <m:r>
                              <a:rPr lang="en-US" altLang="zh-TW" sz="2000" i="1">
                                <a:latin typeface="Cambria Math" panose="02040503050406030204" pitchFamily="18" charset="0"/>
                              </a:rPr>
                              <m:t>𝑑𝑊</m:t>
                            </m:r>
                          </m:e>
                        </m:d>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Sub>
                          </m:num>
                          <m:den>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r>
                                  <a:rPr lang="en-US" altLang="zh-TW" sz="2000" i="1">
                                    <a:latin typeface="Cambria Math" panose="02040503050406030204" pitchFamily="18" charset="0"/>
                                  </a:rPr>
                                  <m:t>𝑊</m:t>
                                </m:r>
                              </m:e>
                              <m:sup>
                                <m:r>
                                  <a:rPr lang="en-US" altLang="zh-TW" sz="2000" i="1">
                                    <a:latin typeface="Cambria Math" panose="02040503050406030204" pitchFamily="18" charset="0"/>
                                  </a:rPr>
                                  <m:t>2</m:t>
                                </m:r>
                              </m:sup>
                            </m:sSup>
                          </m:den>
                        </m:f>
                        <m:r>
                          <a:rPr lang="en-US" altLang="zh-TW" sz="2000" i="1">
                            <a:latin typeface="Cambria Math" panose="02040503050406030204" pitchFamily="18" charset="0"/>
                          </a:rPr>
                          <m:t> </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r>
                              <a:rPr lang="en-US" altLang="zh-TW" sz="2000" i="1">
                                <a:latin typeface="Cambria Math" panose="02040503050406030204" pitchFamily="18" charset="0"/>
                              </a:rPr>
                              <m:t>𝑑𝑊</m:t>
                            </m:r>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m:t>
                                </m:r>
                              </m:e>
                              <m:sup>
                                <m:r>
                                  <a:rPr lang="en-US" altLang="zh-TW" sz="2000" i="1">
                                    <a:latin typeface="Cambria Math" panose="02040503050406030204" pitchFamily="18" charset="0"/>
                                  </a:rPr>
                                  <m:t>2</m:t>
                                </m:r>
                              </m:sup>
                            </m:sSup>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Sub>
                          </m:num>
                          <m:den>
                            <m:r>
                              <a:rPr lang="zh-TW" altLang="en-US"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zh-TW" altLang="en-US" sz="2000" i="1">
                                <a:latin typeface="Cambria Math" panose="02040503050406030204" pitchFamily="18" charset="0"/>
                              </a:rPr>
                              <m:t>𝜕</m:t>
                            </m:r>
                            <m:r>
                              <a:rPr lang="en-US" altLang="zh-TW" sz="2000" i="1">
                                <a:latin typeface="Cambria Math" panose="02040503050406030204" pitchFamily="18" charset="0"/>
                              </a:rPr>
                              <m:t>𝑊</m:t>
                            </m:r>
                          </m:den>
                        </m:f>
                        <m:r>
                          <a:rPr lang="en-US" altLang="zh-TW" sz="2000" i="1">
                            <a:latin typeface="Cambria Math" panose="02040503050406030204" pitchFamily="18" charset="0"/>
                          </a:rPr>
                          <m:t> </m:t>
                        </m:r>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𝑑𝑊</m:t>
                        </m:r>
                      </m:oMath>
                    </m:oMathPara>
                  </a14:m>
                  <a:endParaRPr lang="en-US" altLang="zh-TW" sz="2000" i="1" dirty="0">
                    <a:latin typeface="Cambria Math" panose="020405030504060302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150040" y="1395835"/>
                  <a:ext cx="8805423" cy="790858"/>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06600" y="2346336"/>
                  <a:ext cx="9064688" cy="1422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𝑊</m:t>
                            </m:r>
                          </m:den>
                        </m:f>
                        <m:d>
                          <m:dPr>
                            <m:begChr m:val="["/>
                            <m:endChr m:val="]"/>
                            <m:ctrlPr>
                              <a:rPr lang="en-US" altLang="zh-TW" sz="2000" i="1">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 </m:t>
                                </m:r>
                                <m:r>
                                  <a:rPr lang="zh-TW" altLang="en-US" sz="2000" i="1">
                                    <a:latin typeface="Cambria Math" panose="02040503050406030204" pitchFamily="18" charset="0"/>
                                  </a:rPr>
                                  <m:t>𝜇</m:t>
                                </m:r>
                              </m:e>
                              <m:sub>
                                <m:r>
                                  <a:rPr lang="en-US" altLang="zh-TW" sz="2000" i="1">
                                    <a:latin typeface="Cambria Math" panose="02040503050406030204" pitchFamily="18" charset="0"/>
                                  </a:rPr>
                                  <m:t>𝑖</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𝑑</m:t>
                            </m:r>
                            <m:r>
                              <a:rPr lang="zh-TW" altLang="en-US" sz="2000" i="1">
                                <a:latin typeface="Cambria Math" panose="02040503050406030204" pitchFamily="18" charset="0"/>
                              </a:rPr>
                              <m:t>𝜏</m:t>
                            </m:r>
                            <m:r>
                              <a:rPr lang="en-US" altLang="zh-TW" sz="2000" i="1">
                                <a:latin typeface="Cambria Math" panose="02040503050406030204" pitchFamily="18" charset="0"/>
                              </a:rPr>
                              <m:t>+ </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rPr>
                                  <m:t>𝑖</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𝑍</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𝑑𝐿</m:t>
                                </m:r>
                              </m:e>
                              <m:sub>
                                <m:r>
                                  <a:rPr lang="en-US" altLang="zh-TW" sz="2000" i="1">
                                    <a:latin typeface="Cambria Math" panose="02040503050406030204" pitchFamily="18" charset="0"/>
                                  </a:rPr>
                                  <m:t>𝑖</m:t>
                                </m:r>
                              </m:sub>
                            </m:sSub>
                            <m:d>
                              <m:dPr>
                                <m:ctrlPr>
                                  <a:rPr lang="en-US" altLang="zh-TW" sz="2000" i="1">
                                    <a:latin typeface="Cambria Math" panose="02040503050406030204" pitchFamily="18" charset="0"/>
                                  </a:rPr>
                                </m:ctrlPr>
                              </m:dPr>
                              <m:e>
                                <m:r>
                                  <a:rPr lang="zh-TW" altLang="en-US" sz="2000" i="1">
                                    <a:latin typeface="Cambria Math" panose="02040503050406030204" pitchFamily="18" charset="0"/>
                                  </a:rPr>
                                  <m:t>𝜏</m:t>
                                </m:r>
                              </m:e>
                            </m:d>
                            <m:r>
                              <a:rPr lang="en-US" altLang="zh-TW" sz="2000" i="1">
                                <a:latin typeface="Cambria Math" panose="02040503050406030204" pitchFamily="18" charset="0"/>
                              </a:rPr>
                              <m:t> −</m:t>
                            </m:r>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𝑀</m:t>
                                </m:r>
                              </m:e>
                              <m:sub>
                                <m:r>
                                  <a:rPr lang="en-US" altLang="zh-TW" sz="2000" i="1">
                                    <a:latin typeface="Cambria Math" panose="02040503050406030204" pitchFamily="18" charset="0"/>
                                  </a:rPr>
                                  <m:t>𝑖</m:t>
                                </m:r>
                              </m:sub>
                            </m:sSub>
                            <m:d>
                              <m:dPr>
                                <m:ctrlPr>
                                  <a:rPr lang="en-US" altLang="zh-TW" sz="2000" i="1">
                                    <a:latin typeface="Cambria Math" panose="02040503050406030204" pitchFamily="18" charset="0"/>
                                  </a:rPr>
                                </m:ctrlPr>
                              </m:dPr>
                              <m:e>
                                <m:r>
                                  <a:rPr lang="zh-TW" altLang="en-US" sz="2000" i="1">
                                    <a:latin typeface="Cambria Math" panose="02040503050406030204" pitchFamily="18" charset="0"/>
                                  </a:rPr>
                                  <m:t>𝜏</m:t>
                                </m:r>
                              </m:e>
                            </m:d>
                            <m:r>
                              <a:rPr lang="en-US" altLang="zh-TW" sz="2000" i="1">
                                <a:latin typeface="Cambria Math" panose="02040503050406030204" pitchFamily="18" charset="0"/>
                              </a:rPr>
                              <m:t> </m:t>
                            </m:r>
                          </m:e>
                        </m:d>
                        <m:r>
                          <a:rPr lang="en-US" altLang="zh-TW" sz="2000" i="1">
                            <a:latin typeface="Cambria Math" panose="02040503050406030204" pitchFamily="18" charset="0"/>
                          </a:rPr>
                          <m:t> − </m:t>
                        </m:r>
                        <m:f>
                          <m:fPr>
                            <m:ctrlPr>
                              <a:rPr lang="en-US" altLang="zh-TW" sz="2000" i="1">
                                <a:latin typeface="Cambria Math" panose="02040503050406030204" pitchFamily="18" charset="0"/>
                              </a:rPr>
                            </m:ctrlPr>
                          </m:fPr>
                          <m:num>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num>
                          <m:den>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𝑊</m:t>
                                </m:r>
                              </m:e>
                              <m:sup>
                                <m:r>
                                  <a:rPr lang="en-US" altLang="zh-TW" sz="2000" i="1">
                                    <a:latin typeface="Cambria Math" panose="02040503050406030204" pitchFamily="18" charset="0"/>
                                  </a:rPr>
                                  <m:t>2</m:t>
                                </m:r>
                              </m:sup>
                            </m:sSup>
                          </m:den>
                        </m:f>
                        <m:r>
                          <a:rPr lang="en-US" altLang="zh-TW" sz="2000" i="1">
                            <a:latin typeface="Cambria Math" panose="02040503050406030204" pitchFamily="18" charset="0"/>
                          </a:rPr>
                          <m:t> </m:t>
                        </m:r>
                        <m:d>
                          <m:dPr>
                            <m:begChr m:val="["/>
                            <m:endChr m:val="]"/>
                            <m:ctrlPr>
                              <a:rPr lang="en-US" altLang="zh-TW" sz="2000" i="1">
                                <a:latin typeface="Cambria Math" panose="02040503050406030204" pitchFamily="18" charset="0"/>
                              </a:rPr>
                            </m:ctrlPr>
                          </m:dPr>
                          <m:e>
                            <m:r>
                              <a:rPr lang="en-US" altLang="zh-TW" sz="2000" i="1">
                                <a:latin typeface="Cambria Math" panose="02040503050406030204" pitchFamily="18" charset="0"/>
                              </a:rPr>
                              <m:t> </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𝜇</m:t>
                                </m:r>
                              </m:e>
                              <m:sub>
                                <m:r>
                                  <a:rPr lang="en-US" altLang="zh-TW" sz="2000" i="1">
                                    <a:latin typeface="Cambria Math" panose="02040503050406030204" pitchFamily="18" charset="0"/>
                                  </a:rPr>
                                  <m:t>𝑊</m:t>
                                </m:r>
                              </m:sub>
                            </m:sSub>
                            <m:r>
                              <a:rPr lang="en-US" altLang="zh-TW" sz="2000" i="1">
                                <a:latin typeface="Cambria Math" panose="02040503050406030204" pitchFamily="18" charset="0"/>
                              </a:rPr>
                              <m:t>𝑊𝑑</m:t>
                            </m:r>
                            <m:r>
                              <a:rPr lang="zh-TW" altLang="en-US" sz="2000" i="1">
                                <a:latin typeface="Cambria Math" panose="02040503050406030204" pitchFamily="18" charset="0"/>
                              </a:rPr>
                              <m:t>𝜏</m:t>
                            </m:r>
                            <m:r>
                              <a:rPr lang="en-US" altLang="zh-TW" sz="2000" i="1">
                                <a:latin typeface="Cambria Math" panose="02040503050406030204" pitchFamily="18" charset="0"/>
                              </a:rPr>
                              <m:t>+</m:t>
                            </m:r>
                            <m:d>
                              <m:dPr>
                                <m:ctrlPr>
                                  <a:rPr lang="en-US" altLang="zh-TW" sz="2000" i="1">
                                    <a:latin typeface="Cambria Math" panose="02040503050406030204" pitchFamily="18" charset="0"/>
                                  </a:rPr>
                                </m:ctrlPr>
                              </m:dPr>
                              <m:e>
                                <m:nary>
                                  <m:naryPr>
                                    <m:chr m:val="∑"/>
                                    <m:limLoc m:val="subSup"/>
                                    <m:supHide m:val="on"/>
                                    <m:ctrlPr>
                                      <a:rPr lang="en-US" altLang="zh-TW" sz="2000" i="1">
                                        <a:latin typeface="Cambria Math" panose="02040503050406030204" pitchFamily="18" charset="0"/>
                                      </a:rPr>
                                    </m:ctrlPr>
                                  </m:naryPr>
                                  <m:sub>
                                    <m:r>
                                      <m:rPr>
                                        <m:brk m:alnAt="9"/>
                                      </m:rPr>
                                      <a:rPr lang="en-US" altLang="zh-TW" sz="2000" i="1">
                                        <a:latin typeface="Cambria Math" panose="02040503050406030204" pitchFamily="18" charset="0"/>
                                      </a:rPr>
                                      <m:t>𝑖</m:t>
                                    </m:r>
                                  </m:sub>
                                  <m:sup/>
                                  <m:e>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rPr>
                                          <m:t>𝑖</m:t>
                                        </m:r>
                                      </m:sub>
                                    </m:sSub>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up>
                                        <m:r>
                                          <a:rPr lang="en-US" altLang="zh-TW" sz="2000" i="1">
                                            <a:latin typeface="Cambria Math" panose="02040503050406030204" pitchFamily="18" charset="0"/>
                                          </a:rPr>
                                          <m:t>∗</m:t>
                                        </m:r>
                                      </m:sup>
                                    </m:sSubSup>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𝑍</m:t>
                                        </m:r>
                                      </m:e>
                                      <m:sub>
                                        <m:r>
                                          <a:rPr lang="en-US" altLang="zh-TW" sz="2000" i="1">
                                            <a:latin typeface="Cambria Math" panose="02040503050406030204" pitchFamily="18" charset="0"/>
                                          </a:rPr>
                                          <m:t>𝑖</m:t>
                                        </m:r>
                                      </m:sub>
                                    </m:sSub>
                                  </m:e>
                                </m:nary>
                              </m:e>
                            </m:d>
                            <m:r>
                              <a:rPr lang="en-US" altLang="zh-TW" sz="2000" i="1">
                                <a:latin typeface="Cambria Math" panose="02040503050406030204" pitchFamily="18" charset="0"/>
                              </a:rPr>
                              <m:t>𝑊</m:t>
                            </m:r>
                          </m:e>
                        </m:d>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2</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num>
                          <m:den>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𝑊</m:t>
                                </m:r>
                              </m:e>
                              <m:sup>
                                <m:r>
                                  <a:rPr lang="en-US" altLang="zh-TW" sz="2000" i="1">
                                    <a:latin typeface="Cambria Math" panose="02040503050406030204" pitchFamily="18" charset="0"/>
                                  </a:rPr>
                                  <m:t>3</m:t>
                                </m:r>
                              </m:sup>
                            </m:sSup>
                          </m:den>
                        </m:f>
                        <m:r>
                          <a:rPr lang="en-US" altLang="zh-TW" sz="2000" i="1">
                            <a:latin typeface="Cambria Math" panose="02040503050406030204" pitchFamily="18" charset="0"/>
                          </a:rPr>
                          <m:t> </m:t>
                        </m:r>
                        <m:sSup>
                          <m:sSupPr>
                            <m:ctrlPr>
                              <a:rPr lang="en-US" altLang="zh-TW" sz="2000" i="1">
                                <a:latin typeface="Cambria Math" panose="02040503050406030204" pitchFamily="18" charset="0"/>
                              </a:rPr>
                            </m:ctrlPr>
                          </m:sSupPr>
                          <m:e>
                            <m:d>
                              <m:dPr>
                                <m:ctrlPr>
                                  <a:rPr lang="en-US" altLang="zh-TW" sz="2000" i="1">
                                    <a:latin typeface="Cambria Math" panose="02040503050406030204" pitchFamily="18" charset="0"/>
                                  </a:rPr>
                                </m:ctrlPr>
                              </m:dPr>
                              <m:e>
                                <m:nary>
                                  <m:naryPr>
                                    <m:chr m:val="∑"/>
                                    <m:limLoc m:val="subSup"/>
                                    <m:supHide m:val="on"/>
                                    <m:ctrlPr>
                                      <a:rPr lang="en-US" altLang="zh-TW" sz="2000" i="1">
                                        <a:latin typeface="Cambria Math" panose="02040503050406030204" pitchFamily="18" charset="0"/>
                                      </a:rPr>
                                    </m:ctrlPr>
                                  </m:naryPr>
                                  <m:sub>
                                    <m:r>
                                      <m:rPr>
                                        <m:brk m:alnAt="9"/>
                                      </m:rPr>
                                      <a:rPr lang="en-US" altLang="zh-TW" sz="2000" i="1">
                                        <a:latin typeface="Cambria Math" panose="02040503050406030204" pitchFamily="18" charset="0"/>
                                      </a:rPr>
                                      <m:t>𝑖</m:t>
                                    </m:r>
                                  </m:sub>
                                  <m:sup/>
                                  <m:e>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rPr>
                                          <m:t>𝑖</m:t>
                                        </m:r>
                                      </m:sub>
                                    </m:sSub>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𝑤</m:t>
                                        </m:r>
                                      </m:e>
                                      <m:sub>
                                        <m:r>
                                          <a:rPr lang="en-US" altLang="zh-TW" sz="2000" i="1">
                                            <a:latin typeface="Cambria Math" panose="02040503050406030204" pitchFamily="18" charset="0"/>
                                          </a:rPr>
                                          <m:t>𝑖</m:t>
                                        </m:r>
                                      </m:sub>
                                      <m:sup>
                                        <m:r>
                                          <a:rPr lang="en-US" altLang="zh-TW" sz="2000" i="1">
                                            <a:latin typeface="Cambria Math" panose="02040503050406030204" pitchFamily="18" charset="0"/>
                                          </a:rPr>
                                          <m:t>∗</m:t>
                                        </m:r>
                                      </m:sup>
                                    </m:sSubSup>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𝑍</m:t>
                                        </m:r>
                                      </m:e>
                                      <m:sub>
                                        <m:r>
                                          <a:rPr lang="en-US" altLang="zh-TW" sz="2000" i="1">
                                            <a:latin typeface="Cambria Math" panose="02040503050406030204" pitchFamily="18" charset="0"/>
                                          </a:rPr>
                                          <m:t>𝑖</m:t>
                                        </m:r>
                                      </m:sub>
                                    </m:sSub>
                                  </m:e>
                                </m:nary>
                              </m:e>
                            </m:d>
                          </m:e>
                          <m:sup>
                            <m:r>
                              <a:rPr lang="en-US" altLang="zh-TW" sz="2000" i="1">
                                <a:latin typeface="Cambria Math" panose="02040503050406030204" pitchFamily="18" charset="0"/>
                              </a:rPr>
                              <m:t>2</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𝑊</m:t>
                            </m:r>
                          </m:e>
                          <m:sup>
                            <m:r>
                              <a:rPr lang="en-US" altLang="zh-TW" sz="2000" i="1">
                                <a:latin typeface="Cambria Math" panose="02040503050406030204" pitchFamily="18" charset="0"/>
                              </a:rPr>
                              <m:t>2</m:t>
                            </m:r>
                          </m:sup>
                        </m:sSup>
                        <m:r>
                          <a:rPr lang="en-US" altLang="zh-TW" sz="2000" i="1">
                            <a:latin typeface="Cambria Math" panose="02040503050406030204" pitchFamily="18" charset="0"/>
                          </a:rPr>
                          <m:t> −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𝑊</m:t>
                                </m:r>
                              </m:e>
                              <m:sup>
                                <m:r>
                                  <a:rPr lang="en-US" altLang="zh-TW" sz="2000" i="1">
                                    <a:latin typeface="Cambria Math" panose="02040503050406030204" pitchFamily="18" charset="0"/>
                                  </a:rPr>
                                  <m:t>2</m:t>
                                </m:r>
                              </m:sup>
                            </m:sSup>
                          </m:den>
                        </m:f>
                        <m:r>
                          <a:rPr lang="en-US" altLang="zh-TW" sz="2000" i="1">
                            <a:latin typeface="Cambria Math" panose="02040503050406030204" pitchFamily="18" charset="0"/>
                          </a:rPr>
                          <m:t>𝑑</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i="1">
                                <a:latin typeface="Cambria Math" panose="02040503050406030204" pitchFamily="18" charset="0"/>
                              </a:rPr>
                              <m:t>𝑖</m:t>
                            </m:r>
                          </m:sub>
                        </m:sSub>
                        <m:r>
                          <a:rPr lang="en-US" altLang="zh-TW" sz="2000" i="1">
                            <a:latin typeface="Cambria Math" panose="02040503050406030204" pitchFamily="18" charset="0"/>
                          </a:rPr>
                          <m:t>𝑑𝑊</m:t>
                        </m:r>
                      </m:oMath>
                    </m:oMathPara>
                  </a14:m>
                  <a:endParaRPr lang="en-US" altLang="zh-TW" sz="2000" i="1" dirty="0">
                    <a:latin typeface="Cambria Math" panose="020405030504060302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06600" y="2346336"/>
                  <a:ext cx="9064688" cy="1422441"/>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06600" y="5635971"/>
                  <a:ext cx="7598004"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i="1">
                            <a:latin typeface="Cambria Math" panose="02040503050406030204" pitchFamily="18" charset="0"/>
                            <a:ea typeface="Cambria Math" panose="02040503050406030204" pitchFamily="18" charset="0"/>
                          </a:rPr>
                          <m:t>=</m:t>
                        </m:r>
                        <m:d>
                          <m:dPr>
                            <m:ctrlPr>
                              <a:rPr lang="en-US" altLang="zh-TW" sz="2000" i="1">
                                <a:latin typeface="Cambria Math" panose="02040503050406030204" pitchFamily="18" charset="0"/>
                                <a:ea typeface="Cambria Math" panose="02040503050406030204" pitchFamily="18" charset="0"/>
                              </a:rPr>
                            </m:ctrlPr>
                          </m:dPr>
                          <m:e>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 </m:t>
                                </m:r>
                                <m:r>
                                  <a:rPr lang="zh-TW" altLang="en-US" sz="2000" i="1">
                                    <a:latin typeface="Cambria Math" panose="02040503050406030204" pitchFamily="18" charset="0"/>
                                  </a:rPr>
                                  <m:t>𝜇</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𝜇</m:t>
                                </m:r>
                              </m:e>
                              <m:sub>
                                <m:r>
                                  <a:rPr lang="en-US" altLang="zh-TW" sz="2000" i="1">
                                    <a:latin typeface="Cambria Math" panose="02040503050406030204" pitchFamily="18" charset="0"/>
                                    <a:ea typeface="Cambria Math" panose="02040503050406030204" pitchFamily="18" charset="0"/>
                                  </a:rPr>
                                  <m:t>𝑊</m:t>
                                </m:r>
                              </m:sub>
                            </m:sSub>
                            <m:r>
                              <a:rPr lang="en-US" altLang="zh-TW" sz="2000" i="1">
                                <a:latin typeface="Cambria Math" panose="02040503050406030204" pitchFamily="18" charset="0"/>
                                <a:ea typeface="Cambria Math" panose="02040503050406030204" pitchFamily="18" charset="0"/>
                              </a:rPr>
                              <m:t>+</m:t>
                            </m:r>
                            <m:sSubSup>
                              <m:sSubSupPr>
                                <m:ctrlPr>
                                  <a:rPr lang="en-US" altLang="zh-TW" sz="2000" i="1">
                                    <a:latin typeface="Cambria Math" panose="02040503050406030204" pitchFamily="18" charset="0"/>
                                    <a:ea typeface="Cambria Math" panose="02040503050406030204" pitchFamily="18" charset="0"/>
                                  </a:rPr>
                                </m:ctrlPr>
                              </m:sSubSup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𝑊</m:t>
                                </m:r>
                              </m:sub>
                              <m:sup>
                                <m:r>
                                  <a:rPr lang="en-US" altLang="zh-TW" sz="2000" i="1">
                                    <a:latin typeface="Cambria Math" panose="02040503050406030204" pitchFamily="18" charset="0"/>
                                    <a:ea typeface="Cambria Math" panose="02040503050406030204" pitchFamily="18" charset="0"/>
                                  </a:rPr>
                                  <m:t>2</m:t>
                                </m:r>
                              </m:sup>
                            </m:sSubSup>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𝑖𝑊</m:t>
                                </m:r>
                              </m:sub>
                            </m:sSub>
                          </m:e>
                        </m:d>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𝑑</m:t>
                        </m:r>
                        <m:r>
                          <a:rPr lang="zh-TW" altLang="en-US" sz="2000" i="1">
                            <a:latin typeface="Cambria Math" panose="02040503050406030204" pitchFamily="18" charset="0"/>
                          </a:rPr>
                          <m:t>𝜏</m:t>
                        </m:r>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𝑍</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 −</m:t>
                        </m:r>
                        <m:d>
                          <m:dPr>
                            <m:ctrlPr>
                              <a:rPr lang="en-US" altLang="zh-TW" sz="2000" i="1">
                                <a:latin typeface="Cambria Math" panose="02040503050406030204" pitchFamily="18" charset="0"/>
                                <a:ea typeface="Cambria Math" panose="02040503050406030204" pitchFamily="18" charset="0"/>
                              </a:rPr>
                            </m:ctrlPr>
                          </m:dPr>
                          <m:e>
                            <m:nary>
                              <m:naryPr>
                                <m:chr m:val="∑"/>
                                <m:limLoc m:val="subSup"/>
                                <m:supHide m:val="on"/>
                                <m:ctrlPr>
                                  <a:rPr lang="en-US" altLang="zh-TW" sz="2000" i="1">
                                    <a:latin typeface="Cambria Math" panose="02040503050406030204" pitchFamily="18" charset="0"/>
                                    <a:ea typeface="Cambria Math" panose="02040503050406030204" pitchFamily="18" charset="0"/>
                                  </a:rPr>
                                </m:ctrlPr>
                              </m:naryPr>
                              <m:sub>
                                <m:r>
                                  <m:rPr>
                                    <m:brk m:alnAt="9"/>
                                  </m:rPr>
                                  <a:rPr lang="en-US" altLang="zh-TW" sz="2000" i="1">
                                    <a:latin typeface="Cambria Math" panose="02040503050406030204" pitchFamily="18" charset="0"/>
                                    <a:ea typeface="Cambria Math" panose="02040503050406030204" pitchFamily="18" charset="0"/>
                                  </a:rPr>
                                  <m:t>𝑗</m:t>
                                </m:r>
                              </m:sub>
                              <m:sup/>
                              <m:e>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𝑗</m:t>
                                    </m:r>
                                  </m:sub>
                                </m:sSub>
                                <m:sSubSup>
                                  <m:sSubSupPr>
                                    <m:ctrlPr>
                                      <a:rPr lang="en-US" altLang="zh-TW" sz="2000" i="1">
                                        <a:latin typeface="Cambria Math" panose="02040503050406030204" pitchFamily="18" charset="0"/>
                                        <a:ea typeface="Cambria Math" panose="02040503050406030204" pitchFamily="18" charset="0"/>
                                      </a:rPr>
                                    </m:ctrlPr>
                                  </m:sSubSup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𝑗</m:t>
                                    </m:r>
                                  </m:sub>
                                  <m:sup>
                                    <m:r>
                                      <a:rPr lang="en-US" altLang="zh-TW" sz="2000" i="1">
                                        <a:latin typeface="Cambria Math" panose="02040503050406030204" pitchFamily="18" charset="0"/>
                                        <a:ea typeface="Cambria Math" panose="02040503050406030204" pitchFamily="18" charset="0"/>
                                      </a:rPr>
                                      <m:t>∗</m:t>
                                    </m:r>
                                  </m:sup>
                                </m:sSubSup>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𝑍</m:t>
                                    </m:r>
                                  </m:e>
                                  <m:sub>
                                    <m:r>
                                      <a:rPr lang="en-US" altLang="zh-TW" sz="2000" i="1">
                                        <a:latin typeface="Cambria Math" panose="02040503050406030204" pitchFamily="18" charset="0"/>
                                        <a:ea typeface="Cambria Math" panose="02040503050406030204" pitchFamily="18" charset="0"/>
                                      </a:rPr>
                                      <m:t>𝑗</m:t>
                                    </m:r>
                                  </m:sub>
                                </m:sSub>
                              </m:e>
                            </m:nary>
                          </m:e>
                        </m:d>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 </m:t>
                        </m:r>
                        <m:r>
                          <a:rPr lang="zh-TW" altLang="en-US" sz="2000" i="1">
                            <a:latin typeface="Cambria Math" panose="02040503050406030204" pitchFamily="18" charset="0"/>
                          </a:rPr>
                          <m:t>𝛿</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oMath>
                    </m:oMathPara>
                  </a14:m>
                  <a:endParaRPr lang="zh-TW" altLang="en-US" sz="2000" dirty="0">
                    <a:latin typeface="Cambria Math" panose="020405030504060302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06600" y="5635971"/>
                  <a:ext cx="7598004" cy="78386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97175" y="3975555"/>
                  <a:ext cx="7909878" cy="13882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i="1">
                            <a:latin typeface="Cambria Math" panose="02040503050406030204" pitchFamily="18" charset="0"/>
                            <a:ea typeface="Cambria Math" panose="02040503050406030204" pitchFamily="18" charset="0"/>
                          </a:rPr>
                          <m:t>= </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𝜇</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𝑑</m:t>
                        </m:r>
                        <m:r>
                          <a:rPr lang="zh-TW" altLang="en-US" sz="2000" i="1">
                            <a:latin typeface="Cambria Math" panose="02040503050406030204" pitchFamily="18" charset="0"/>
                          </a:rPr>
                          <m:t>𝜏</m:t>
                        </m:r>
                        <m:r>
                          <a:rPr lang="en-US" altLang="zh-TW" sz="2000" i="1">
                            <a:latin typeface="Cambria Math" panose="02040503050406030204" pitchFamily="18" charset="0"/>
                            <a:ea typeface="Cambria Math" panose="02040503050406030204" pitchFamily="18" charset="0"/>
                          </a:rPr>
                          <m:t>+ </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𝑍</m:t>
                            </m:r>
                          </m:e>
                          <m:sub>
                            <m:r>
                              <a:rPr lang="en-US" altLang="zh-TW" sz="2000" i="1">
                                <a:latin typeface="Cambria Math" panose="02040503050406030204" pitchFamily="18" charset="0"/>
                                <a:ea typeface="Cambria Math" panose="02040503050406030204" pitchFamily="18" charset="0"/>
                              </a:rPr>
                              <m:t>𝑖</m:t>
                            </m:r>
                          </m:sub>
                        </m:sSub>
                        <m:r>
                          <a:rPr lang="en-US" altLang="zh-TW" sz="2000" i="1">
                            <a:latin typeface="Cambria Math" panose="02040503050406030204" pitchFamily="18" charset="0"/>
                            <a:ea typeface="Cambria Math" panose="02040503050406030204" pitchFamily="18" charset="0"/>
                          </a:rPr>
                          <m:t>+ </m:t>
                        </m:r>
                        <m:f>
                          <m:fPr>
                            <m:ctrlPr>
                              <a:rPr lang="en-US" altLang="zh-TW" sz="2000" i="1">
                                <a:latin typeface="Cambria Math" panose="02040503050406030204" pitchFamily="18" charset="0"/>
                                <a:ea typeface="Cambria Math" panose="02040503050406030204" pitchFamily="18" charset="0"/>
                              </a:rPr>
                            </m:ctrlPr>
                          </m:fPr>
                          <m:num>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𝑑𝐿</m:t>
                                </m:r>
                              </m:e>
                              <m:sub>
                                <m:r>
                                  <a:rPr lang="en-US" altLang="zh-TW" sz="2000" i="1">
                                    <a:latin typeface="Cambria Math" panose="02040503050406030204" pitchFamily="18" charset="0"/>
                                    <a:ea typeface="Cambria Math" panose="02040503050406030204" pitchFamily="18" charset="0"/>
                                  </a:rPr>
                                  <m:t>𝑖</m:t>
                                </m:r>
                              </m:sub>
                            </m:sSub>
                            <m:d>
                              <m:dPr>
                                <m:ctrlPr>
                                  <a:rPr lang="en-US" altLang="zh-TW" sz="2000" i="1">
                                    <a:latin typeface="Cambria Math" panose="02040503050406030204" pitchFamily="18" charset="0"/>
                                    <a:ea typeface="Cambria Math" panose="02040503050406030204" pitchFamily="18" charset="0"/>
                                  </a:rPr>
                                </m:ctrlPr>
                              </m:dPr>
                              <m:e>
                                <m:r>
                                  <a:rPr lang="zh-TW" altLang="en-US" sz="2000" i="1">
                                    <a:latin typeface="Cambria Math" panose="02040503050406030204" pitchFamily="18" charset="0"/>
                                  </a:rPr>
                                  <m:t>𝜏</m:t>
                                </m:r>
                              </m:e>
                            </m:d>
                            <m:r>
                              <a:rPr lang="en-US" altLang="zh-TW" sz="2000" i="1">
                                <a:latin typeface="Cambria Math" panose="02040503050406030204" pitchFamily="18" charset="0"/>
                                <a:ea typeface="Cambria Math" panose="02040503050406030204" pitchFamily="18" charset="0"/>
                              </a:rPr>
                              <m:t> −</m:t>
                            </m:r>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𝑀</m:t>
                                </m:r>
                              </m:e>
                              <m:sub>
                                <m:r>
                                  <a:rPr lang="en-US" altLang="zh-TW" sz="2000" i="1">
                                    <a:latin typeface="Cambria Math" panose="02040503050406030204" pitchFamily="18" charset="0"/>
                                    <a:ea typeface="Cambria Math" panose="02040503050406030204" pitchFamily="18" charset="0"/>
                                  </a:rPr>
                                  <m:t>𝑖</m:t>
                                </m:r>
                              </m:sub>
                            </m:sSub>
                            <m:d>
                              <m:dPr>
                                <m:ctrlPr>
                                  <a:rPr lang="en-US" altLang="zh-TW" sz="2000" i="1">
                                    <a:latin typeface="Cambria Math" panose="02040503050406030204" pitchFamily="18" charset="0"/>
                                    <a:ea typeface="Cambria Math" panose="02040503050406030204" pitchFamily="18" charset="0"/>
                                  </a:rPr>
                                </m:ctrlPr>
                              </m:dPr>
                              <m:e>
                                <m:r>
                                  <a:rPr lang="zh-TW" altLang="en-US" sz="2000" i="1">
                                    <a:latin typeface="Cambria Math" panose="02040503050406030204" pitchFamily="18" charset="0"/>
                                  </a:rPr>
                                  <m:t>𝜏</m:t>
                                </m:r>
                              </m:e>
                            </m:d>
                          </m:num>
                          <m:den>
                            <m:r>
                              <a:rPr lang="en-US" altLang="zh-TW" sz="2000" i="1">
                                <a:latin typeface="Cambria Math" panose="02040503050406030204" pitchFamily="18" charset="0"/>
                                <a:ea typeface="Cambria Math" panose="02040503050406030204" pitchFamily="18" charset="0"/>
                              </a:rPr>
                              <m:t>𝑊</m:t>
                            </m:r>
                          </m:den>
                        </m:f>
                        <m:r>
                          <a:rPr lang="en-US" altLang="zh-TW" sz="2000" i="1">
                            <a:latin typeface="Cambria Math" panose="02040503050406030204" pitchFamily="18" charset="0"/>
                            <a:ea typeface="Cambria Math" panose="02040503050406030204" pitchFamily="18" charset="0"/>
                          </a:rPr>
                          <m:t> −</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𝜇</m:t>
                            </m:r>
                          </m:e>
                          <m:sub>
                            <m:r>
                              <a:rPr lang="en-US" altLang="zh-TW" sz="2000" i="1">
                                <a:latin typeface="Cambria Math" panose="02040503050406030204" pitchFamily="18" charset="0"/>
                                <a:ea typeface="Cambria Math" panose="02040503050406030204" pitchFamily="18" charset="0"/>
                              </a:rPr>
                              <m:t>𝑊</m:t>
                            </m:r>
                          </m:sub>
                        </m:sSub>
                        <m:r>
                          <a:rPr lang="en-US" altLang="zh-TW" sz="2000" i="1">
                            <a:latin typeface="Cambria Math" panose="02040503050406030204" pitchFamily="18" charset="0"/>
                            <a:ea typeface="Cambria Math" panose="02040503050406030204" pitchFamily="18" charset="0"/>
                          </a:rPr>
                          <m:t>𝑑</m:t>
                        </m:r>
                        <m:r>
                          <a:rPr lang="zh-TW" altLang="en-US" sz="2000" i="1">
                            <a:latin typeface="Cambria Math" panose="02040503050406030204" pitchFamily="18" charset="0"/>
                          </a:rPr>
                          <m:t>𝜏</m:t>
                        </m:r>
                        <m:r>
                          <a:rPr lang="en-US" altLang="zh-TW" sz="2000" i="1">
                            <a:latin typeface="Cambria Math" panose="02040503050406030204" pitchFamily="18" charset="0"/>
                            <a:ea typeface="Cambria Math" panose="02040503050406030204" pitchFamily="18" charset="0"/>
                          </a:rPr>
                          <m:t> −</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nary>
                          <m:naryPr>
                            <m:chr m:val="∑"/>
                            <m:limLoc m:val="subSup"/>
                            <m:supHide m:val="on"/>
                            <m:ctrlPr>
                              <a:rPr lang="en-US" altLang="zh-TW" sz="2000" i="1">
                                <a:latin typeface="Cambria Math" panose="02040503050406030204" pitchFamily="18" charset="0"/>
                                <a:ea typeface="Cambria Math" panose="02040503050406030204" pitchFamily="18" charset="0"/>
                              </a:rPr>
                            </m:ctrlPr>
                          </m:naryPr>
                          <m:sub>
                            <m:r>
                              <m:rPr>
                                <m:brk m:alnAt="9"/>
                              </m:rPr>
                              <a:rPr lang="en-US" altLang="zh-TW" sz="2000" i="1">
                                <a:latin typeface="Cambria Math" panose="02040503050406030204" pitchFamily="18" charset="0"/>
                                <a:ea typeface="Cambria Math" panose="02040503050406030204" pitchFamily="18" charset="0"/>
                              </a:rPr>
                              <m:t>𝑖</m:t>
                            </m:r>
                          </m:sub>
                          <m:sup/>
                          <m:e>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𝑖</m:t>
                                </m:r>
                              </m:sub>
                            </m:sSub>
                            <m:sSubSup>
                              <m:sSubSupPr>
                                <m:ctrlPr>
                                  <a:rPr lang="en-US" altLang="zh-TW" sz="2000" i="1">
                                    <a:latin typeface="Cambria Math" panose="02040503050406030204" pitchFamily="18" charset="0"/>
                                    <a:ea typeface="Cambria Math" panose="02040503050406030204" pitchFamily="18" charset="0"/>
                                  </a:rPr>
                                </m:ctrlPr>
                              </m:sSubSup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up>
                                <m:r>
                                  <a:rPr lang="en-US" altLang="zh-TW" sz="2000" i="1">
                                    <a:latin typeface="Cambria Math" panose="02040503050406030204" pitchFamily="18" charset="0"/>
                                    <a:ea typeface="Cambria Math" panose="02040503050406030204" pitchFamily="18" charset="0"/>
                                  </a:rPr>
                                  <m:t>∗</m:t>
                                </m:r>
                              </m:sup>
                            </m:sSubSup>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𝑍</m:t>
                                </m:r>
                              </m:e>
                              <m:sub>
                                <m:r>
                                  <a:rPr lang="en-US" altLang="zh-TW" sz="2000" i="1">
                                    <a:latin typeface="Cambria Math" panose="02040503050406030204" pitchFamily="18" charset="0"/>
                                    <a:ea typeface="Cambria Math" panose="02040503050406030204" pitchFamily="18" charset="0"/>
                                  </a:rPr>
                                  <m:t>𝑖</m:t>
                                </m:r>
                              </m:sub>
                            </m:sSub>
                          </m:e>
                        </m:nary>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nary>
                          <m:naryPr>
                            <m:chr m:val="∑"/>
                            <m:limLoc m:val="subSup"/>
                            <m:supHide m:val="on"/>
                            <m:ctrlPr>
                              <a:rPr lang="en-US" altLang="zh-TW" sz="2000" i="1">
                                <a:latin typeface="Cambria Math" panose="02040503050406030204" pitchFamily="18" charset="0"/>
                                <a:ea typeface="Cambria Math" panose="02040503050406030204" pitchFamily="18" charset="0"/>
                              </a:rPr>
                            </m:ctrlPr>
                          </m:naryPr>
                          <m:sub>
                            <m:r>
                              <m:rPr>
                                <m:brk m:alnAt="9"/>
                              </m:rPr>
                              <a:rPr lang="en-US" altLang="zh-TW" sz="2000" i="1">
                                <a:latin typeface="Cambria Math" panose="02040503050406030204" pitchFamily="18" charset="0"/>
                                <a:ea typeface="Cambria Math" panose="02040503050406030204" pitchFamily="18" charset="0"/>
                              </a:rPr>
                              <m:t>𝑖</m:t>
                            </m:r>
                          </m:sub>
                          <m:sup/>
                          <m:e>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𝑖</m:t>
                                </m:r>
                              </m:sub>
                            </m:sSub>
                            <m:sSubSup>
                              <m:sSubSupPr>
                                <m:ctrlPr>
                                  <a:rPr lang="en-US" altLang="zh-TW" sz="2000" i="1">
                                    <a:latin typeface="Cambria Math" panose="02040503050406030204" pitchFamily="18" charset="0"/>
                                    <a:ea typeface="Cambria Math" panose="02040503050406030204" pitchFamily="18" charset="0"/>
                                  </a:rPr>
                                </m:ctrlPr>
                              </m:sSubSup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up>
                                <m:r>
                                  <a:rPr lang="en-US" altLang="zh-TW" sz="2000" i="1">
                                    <a:latin typeface="Cambria Math" panose="02040503050406030204" pitchFamily="18" charset="0"/>
                                    <a:ea typeface="Cambria Math" panose="02040503050406030204" pitchFamily="18" charset="0"/>
                                  </a:rPr>
                                  <m:t>∗</m:t>
                                </m:r>
                              </m:sup>
                            </m:sSubSup>
                            <m:nary>
                              <m:naryPr>
                                <m:chr m:val="∑"/>
                                <m:limLoc m:val="subSup"/>
                                <m:supHide m:val="on"/>
                                <m:ctrlPr>
                                  <a:rPr lang="en-US" altLang="zh-TW" sz="2000" i="1">
                                    <a:latin typeface="Cambria Math" panose="02040503050406030204" pitchFamily="18" charset="0"/>
                                    <a:ea typeface="Cambria Math" panose="02040503050406030204" pitchFamily="18" charset="0"/>
                                  </a:rPr>
                                </m:ctrlPr>
                              </m:naryPr>
                              <m:sub>
                                <m:r>
                                  <m:rPr>
                                    <m:brk m:alnAt="9"/>
                                  </m:rPr>
                                  <a:rPr lang="en-US" altLang="zh-TW" sz="2000" i="1">
                                    <a:latin typeface="Cambria Math" panose="02040503050406030204" pitchFamily="18" charset="0"/>
                                    <a:ea typeface="Cambria Math" panose="02040503050406030204" pitchFamily="18" charset="0"/>
                                  </a:rPr>
                                  <m:t>𝑗</m:t>
                                </m:r>
                              </m:sub>
                              <m:sup/>
                              <m:e>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𝜎</m:t>
                                    </m:r>
                                  </m:e>
                                  <m:sub>
                                    <m:r>
                                      <a:rPr lang="en-US" altLang="zh-TW" sz="2000" i="1">
                                        <a:latin typeface="Cambria Math" panose="02040503050406030204" pitchFamily="18" charset="0"/>
                                        <a:ea typeface="Cambria Math" panose="02040503050406030204" pitchFamily="18" charset="0"/>
                                      </a:rPr>
                                      <m:t>𝑗</m:t>
                                    </m:r>
                                  </m:sub>
                                </m:sSub>
                                <m:sSubSup>
                                  <m:sSubSupPr>
                                    <m:ctrlPr>
                                      <a:rPr lang="en-US" altLang="zh-TW" sz="2000" i="1">
                                        <a:latin typeface="Cambria Math" panose="02040503050406030204" pitchFamily="18" charset="0"/>
                                        <a:ea typeface="Cambria Math" panose="02040503050406030204" pitchFamily="18" charset="0"/>
                                      </a:rPr>
                                    </m:ctrlPr>
                                  </m:sSubSup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𝑗</m:t>
                                    </m:r>
                                  </m:sub>
                                  <m:sup>
                                    <m:r>
                                      <a:rPr lang="en-US" altLang="zh-TW" sz="2000" i="1">
                                        <a:latin typeface="Cambria Math" panose="02040503050406030204" pitchFamily="18" charset="0"/>
                                        <a:ea typeface="Cambria Math" panose="02040503050406030204" pitchFamily="18" charset="0"/>
                                      </a:rPr>
                                      <m:t>∗</m:t>
                                    </m:r>
                                  </m:sup>
                                </m:sSubSup>
                                <m:sSub>
                                  <m:sSubPr>
                                    <m:ctrlPr>
                                      <a:rPr lang="en-US" altLang="zh-TW" sz="2000" i="1">
                                        <a:latin typeface="Cambria Math" panose="02040503050406030204" pitchFamily="18" charset="0"/>
                                        <a:ea typeface="Cambria Math" panose="02040503050406030204" pitchFamily="18" charset="0"/>
                                      </a:rPr>
                                    </m:ctrlPr>
                                  </m:sSubPr>
                                  <m:e>
                                    <m:r>
                                      <a:rPr lang="zh-TW" altLang="en-US" sz="2000" i="1">
                                        <a:latin typeface="Cambria Math" panose="02040503050406030204" pitchFamily="18" charset="0"/>
                                      </a:rPr>
                                      <m:t>𝜌</m:t>
                                    </m:r>
                                  </m:e>
                                  <m:sub>
                                    <m:r>
                                      <a:rPr lang="en-US" altLang="zh-TW" sz="2000" i="1">
                                        <a:latin typeface="Cambria Math" panose="02040503050406030204" pitchFamily="18" charset="0"/>
                                        <a:ea typeface="Cambria Math" panose="02040503050406030204" pitchFamily="18" charset="0"/>
                                      </a:rPr>
                                      <m:t>𝑖𝑗</m:t>
                                    </m:r>
                                  </m:sub>
                                </m:sSub>
                                <m:r>
                                  <a:rPr lang="en-US" altLang="zh-TW" sz="2000" i="1">
                                    <a:latin typeface="Cambria Math" panose="02040503050406030204" pitchFamily="18" charset="0"/>
                                    <a:ea typeface="Cambria Math" panose="02040503050406030204" pitchFamily="18" charset="0"/>
                                  </a:rPr>
                                  <m:t>𝑑</m:t>
                                </m:r>
                                <m:r>
                                  <a:rPr lang="zh-TW" altLang="en-US" sz="2000" i="1">
                                    <a:latin typeface="Cambria Math" panose="02040503050406030204" pitchFamily="18" charset="0"/>
                                  </a:rPr>
                                  <m:t>𝜏</m:t>
                                </m:r>
                                <m:r>
                                  <a:rPr lang="en-US" altLang="zh-TW" sz="2000" i="1">
                                    <a:latin typeface="Cambria Math" panose="02040503050406030204" pitchFamily="18" charset="0"/>
                                    <a:ea typeface="Cambria Math" panose="02040503050406030204" pitchFamily="18" charset="0"/>
                                  </a:rPr>
                                  <m:t> −</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𝑤</m:t>
                                    </m:r>
                                  </m:e>
                                  <m:sub>
                                    <m:r>
                                      <a:rPr lang="en-US" altLang="zh-TW" sz="2000" i="1">
                                        <a:latin typeface="Cambria Math" panose="02040503050406030204" pitchFamily="18" charset="0"/>
                                        <a:ea typeface="Cambria Math" panose="02040503050406030204" pitchFamily="18" charset="0"/>
                                      </a:rPr>
                                      <m:t>𝑖</m:t>
                                    </m:r>
                                  </m:sub>
                                </m:sSub>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𝑑</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𝑆</m:t>
                                        </m:r>
                                      </m:e>
                                      <m:sub>
                                        <m:r>
                                          <a:rPr lang="en-US" altLang="zh-TW" sz="2000" i="1">
                                            <a:latin typeface="Cambria Math" panose="02040503050406030204" pitchFamily="18" charset="0"/>
                                            <a:ea typeface="Cambria Math" panose="02040503050406030204" pitchFamily="18" charset="0"/>
                                          </a:rPr>
                                          <m:t>𝑖</m:t>
                                        </m:r>
                                      </m:sub>
                                    </m:sSub>
                                  </m:num>
                                  <m:den>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𝑆</m:t>
                                        </m:r>
                                      </m:e>
                                      <m:sub>
                                        <m:r>
                                          <a:rPr lang="en-US" altLang="zh-TW" sz="2000" i="1">
                                            <a:latin typeface="Cambria Math" panose="02040503050406030204" pitchFamily="18" charset="0"/>
                                            <a:ea typeface="Cambria Math" panose="02040503050406030204" pitchFamily="18" charset="0"/>
                                          </a:rPr>
                                          <m:t>𝑖</m:t>
                                        </m:r>
                                      </m:sub>
                                    </m:sSub>
                                  </m:den>
                                </m:f>
                                <m:r>
                                  <a:rPr lang="en-US" altLang="zh-TW" sz="2000" i="1">
                                    <a:latin typeface="Cambria Math" panose="02040503050406030204" pitchFamily="18" charset="0"/>
                                    <a:ea typeface="Cambria Math" panose="02040503050406030204" pitchFamily="18" charset="0"/>
                                  </a:rPr>
                                  <m:t> </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𝑑𝑊</m:t>
                                    </m:r>
                                  </m:num>
                                  <m:den>
                                    <m:r>
                                      <a:rPr lang="en-US" altLang="zh-TW" sz="2000" i="1">
                                        <a:latin typeface="Cambria Math" panose="02040503050406030204" pitchFamily="18" charset="0"/>
                                        <a:ea typeface="Cambria Math" panose="02040503050406030204" pitchFamily="18" charset="0"/>
                                      </a:rPr>
                                      <m:t>𝑊</m:t>
                                    </m:r>
                                  </m:den>
                                </m:f>
                              </m:e>
                            </m:nary>
                          </m:e>
                        </m:nary>
                      </m:oMath>
                    </m:oMathPara>
                  </a14:m>
                  <a:endParaRPr lang="zh-TW" altLang="en-US" sz="2000" dirty="0">
                    <a:latin typeface="Cambria Math" panose="020405030504060302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197175" y="3975555"/>
                  <a:ext cx="7909878" cy="1388265"/>
                </a:xfrm>
                <a:prstGeom prst="rect">
                  <a:avLst/>
                </a:prstGeom>
                <a:blipFill>
                  <a:blip r:embed="rId6"/>
                  <a:stretch>
                    <a:fillRect/>
                  </a:stretch>
                </a:blipFill>
              </p:spPr>
              <p:txBody>
                <a:bodyPr/>
                <a:lstStyle/>
                <a:p>
                  <a:r>
                    <a:rPr lang="zh-TW" altLang="en-US">
                      <a:noFill/>
                    </a:rPr>
                    <a:t> </a:t>
                  </a:r>
                </a:p>
              </p:txBody>
            </p:sp>
          </mc:Fallback>
        </mc:AlternateContent>
      </p:grpSp>
      <p:sp>
        <p:nvSpPr>
          <p:cNvPr id="3" name="圓角矩形 2"/>
          <p:cNvSpPr/>
          <p:nvPr/>
        </p:nvSpPr>
        <p:spPr>
          <a:xfrm>
            <a:off x="5179634" y="4802327"/>
            <a:ext cx="1089190" cy="7594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6268824" y="4861312"/>
                <a:ext cx="2497158" cy="579582"/>
              </a:xfrm>
              <a:prstGeom prst="rect">
                <a:avLst/>
              </a:prstGeom>
              <a:noFill/>
            </p:spPr>
            <p:txBody>
              <a:bodyPr wrap="none" rtlCol="0">
                <a:spAutoFit/>
              </a:bodyPr>
              <a:lstStyle/>
              <a:p>
                <a14:m>
                  <m:oMath xmlns:m="http://schemas.openxmlformats.org/officeDocument/2006/math">
                    <m:r>
                      <a:rPr lang="en-US" altLang="zh-TW" sz="2000" b="1" i="1" dirty="0" smtClean="0">
                        <a:solidFill>
                          <a:srgbClr val="FF0000"/>
                        </a:solidFill>
                        <a:latin typeface="Cambria Math" panose="02040503050406030204" pitchFamily="18" charset="0"/>
                        <a:ea typeface="Cambria Math" panose="02040503050406030204" pitchFamily="18" charset="0"/>
                      </a:rPr>
                      <m:t>𝑬</m:t>
                    </m:r>
                    <m:r>
                      <a:rPr lang="en-US" altLang="zh-TW" sz="2000" b="1" i="1" dirty="0" smtClean="0">
                        <a:solidFill>
                          <a:srgbClr val="FF0000"/>
                        </a:solidFill>
                        <a:latin typeface="Cambria Math" panose="02040503050406030204" pitchFamily="18" charset="0"/>
                        <a:ea typeface="Cambria Math" panose="02040503050406030204" pitchFamily="18" charset="0"/>
                      </a:rPr>
                      <m:t>[ </m:t>
                    </m:r>
                    <m:f>
                      <m:fPr>
                        <m:ctrlPr>
                          <a:rPr lang="en-US" altLang="zh-TW" sz="2000" b="1" i="1">
                            <a:solidFill>
                              <a:srgbClr val="FF0000"/>
                            </a:solidFill>
                            <a:latin typeface="Cambria Math" panose="02040503050406030204" pitchFamily="18" charset="0"/>
                            <a:ea typeface="Cambria Math" panose="02040503050406030204" pitchFamily="18" charset="0"/>
                          </a:rPr>
                        </m:ctrlPr>
                      </m:fPr>
                      <m:num>
                        <m:r>
                          <a:rPr lang="en-US" altLang="zh-TW" sz="2000" b="1" i="1">
                            <a:solidFill>
                              <a:srgbClr val="FF0000"/>
                            </a:solidFill>
                            <a:latin typeface="Cambria Math" panose="02040503050406030204" pitchFamily="18" charset="0"/>
                            <a:ea typeface="Cambria Math" panose="02040503050406030204" pitchFamily="18" charset="0"/>
                          </a:rPr>
                          <m:t>𝒅</m:t>
                        </m:r>
                        <m:sSub>
                          <m:sSubPr>
                            <m:ctrlPr>
                              <a:rPr lang="en-US" altLang="zh-TW" sz="2000" b="1" i="1">
                                <a:solidFill>
                                  <a:srgbClr val="FF0000"/>
                                </a:solidFill>
                                <a:latin typeface="Cambria Math" panose="02040503050406030204" pitchFamily="18" charset="0"/>
                                <a:ea typeface="Cambria Math" panose="02040503050406030204" pitchFamily="18" charset="0"/>
                              </a:rPr>
                            </m:ctrlPr>
                          </m:sSubPr>
                          <m:e>
                            <m:r>
                              <a:rPr lang="en-US" altLang="zh-TW" sz="2000" b="1" i="1">
                                <a:solidFill>
                                  <a:srgbClr val="FF0000"/>
                                </a:solidFill>
                                <a:latin typeface="Cambria Math" panose="02040503050406030204" pitchFamily="18" charset="0"/>
                                <a:ea typeface="Cambria Math" panose="02040503050406030204" pitchFamily="18" charset="0"/>
                              </a:rPr>
                              <m:t>𝑺</m:t>
                            </m:r>
                          </m:e>
                          <m:sub>
                            <m:r>
                              <a:rPr lang="en-US" altLang="zh-TW" sz="2000" b="1" i="1">
                                <a:solidFill>
                                  <a:srgbClr val="FF0000"/>
                                </a:solidFill>
                                <a:latin typeface="Cambria Math" panose="02040503050406030204" pitchFamily="18" charset="0"/>
                                <a:ea typeface="Cambria Math" panose="02040503050406030204" pitchFamily="18" charset="0"/>
                              </a:rPr>
                              <m:t>𝒊</m:t>
                            </m:r>
                          </m:sub>
                        </m:sSub>
                      </m:num>
                      <m:den>
                        <m:sSub>
                          <m:sSubPr>
                            <m:ctrlPr>
                              <a:rPr lang="en-US" altLang="zh-TW" sz="2000" b="1" i="1">
                                <a:solidFill>
                                  <a:srgbClr val="FF0000"/>
                                </a:solidFill>
                                <a:latin typeface="Cambria Math" panose="02040503050406030204" pitchFamily="18" charset="0"/>
                                <a:ea typeface="Cambria Math" panose="02040503050406030204" pitchFamily="18" charset="0"/>
                              </a:rPr>
                            </m:ctrlPr>
                          </m:sSubPr>
                          <m:e>
                            <m:r>
                              <a:rPr lang="en-US" altLang="zh-TW" sz="2000" b="1" i="1">
                                <a:solidFill>
                                  <a:srgbClr val="FF0000"/>
                                </a:solidFill>
                                <a:latin typeface="Cambria Math" panose="02040503050406030204" pitchFamily="18" charset="0"/>
                                <a:ea typeface="Cambria Math" panose="02040503050406030204" pitchFamily="18" charset="0"/>
                              </a:rPr>
                              <m:t>𝑺</m:t>
                            </m:r>
                          </m:e>
                          <m:sub>
                            <m:r>
                              <a:rPr lang="en-US" altLang="zh-TW" sz="2000" b="1" i="1">
                                <a:solidFill>
                                  <a:srgbClr val="FF0000"/>
                                </a:solidFill>
                                <a:latin typeface="Cambria Math" panose="02040503050406030204" pitchFamily="18" charset="0"/>
                                <a:ea typeface="Cambria Math" panose="02040503050406030204" pitchFamily="18" charset="0"/>
                              </a:rPr>
                              <m:t>𝒊</m:t>
                            </m:r>
                          </m:sub>
                        </m:sSub>
                      </m:den>
                    </m:f>
                    <m:r>
                      <a:rPr lang="en-US" altLang="zh-TW" sz="2000" b="1" i="1">
                        <a:solidFill>
                          <a:srgbClr val="FF0000"/>
                        </a:solidFill>
                        <a:latin typeface="Cambria Math" panose="02040503050406030204" pitchFamily="18" charset="0"/>
                        <a:ea typeface="Cambria Math" panose="02040503050406030204" pitchFamily="18" charset="0"/>
                      </a:rPr>
                      <m:t> </m:t>
                    </m:r>
                    <m:f>
                      <m:fPr>
                        <m:ctrlPr>
                          <a:rPr lang="en-US" altLang="zh-TW" sz="2000" b="1" i="1">
                            <a:solidFill>
                              <a:srgbClr val="FF0000"/>
                            </a:solidFill>
                            <a:latin typeface="Cambria Math" panose="02040503050406030204" pitchFamily="18" charset="0"/>
                            <a:ea typeface="Cambria Math" panose="02040503050406030204" pitchFamily="18" charset="0"/>
                          </a:rPr>
                        </m:ctrlPr>
                      </m:fPr>
                      <m:num>
                        <m:r>
                          <a:rPr lang="en-US" altLang="zh-TW" sz="2000" b="1" i="1">
                            <a:solidFill>
                              <a:srgbClr val="FF0000"/>
                            </a:solidFill>
                            <a:latin typeface="Cambria Math" panose="02040503050406030204" pitchFamily="18" charset="0"/>
                            <a:ea typeface="Cambria Math" panose="02040503050406030204" pitchFamily="18" charset="0"/>
                          </a:rPr>
                          <m:t>𝒅𝑾</m:t>
                        </m:r>
                      </m:num>
                      <m:den>
                        <m:r>
                          <a:rPr lang="en-US" altLang="zh-TW" sz="2000" b="1" i="1">
                            <a:solidFill>
                              <a:srgbClr val="FF0000"/>
                            </a:solidFill>
                            <a:latin typeface="Cambria Math" panose="02040503050406030204" pitchFamily="18" charset="0"/>
                            <a:ea typeface="Cambria Math" panose="02040503050406030204" pitchFamily="18" charset="0"/>
                          </a:rPr>
                          <m:t>𝑾</m:t>
                        </m:r>
                      </m:den>
                    </m:f>
                    <m:r>
                      <a:rPr lang="zh-TW" altLang="en-US" sz="2000" b="1" i="1">
                        <a:solidFill>
                          <a:srgbClr val="FF0000"/>
                        </a:solidFill>
                        <a:latin typeface="Cambria Math" panose="02040503050406030204" pitchFamily="18" charset="0"/>
                        <a:ea typeface="Cambria Math" panose="02040503050406030204" pitchFamily="18" charset="0"/>
                      </a:rPr>
                      <m:t> </m:t>
                    </m:r>
                    <m:r>
                      <a:rPr lang="en-US" altLang="zh-TW" sz="2000" b="1" i="1">
                        <a:solidFill>
                          <a:srgbClr val="FF0000"/>
                        </a:solidFill>
                        <a:latin typeface="Cambria Math" panose="02040503050406030204" pitchFamily="18" charset="0"/>
                        <a:ea typeface="Cambria Math" panose="02040503050406030204" pitchFamily="18" charset="0"/>
                      </a:rPr>
                      <m:t>]</m:t>
                    </m:r>
                    <m:r>
                      <a:rPr lang="zh-TW" altLang="en-US" sz="2000" b="1" i="1">
                        <a:solidFill>
                          <a:srgbClr val="FF0000"/>
                        </a:solidFill>
                        <a:latin typeface="Cambria Math" panose="02040503050406030204" pitchFamily="18" charset="0"/>
                        <a:ea typeface="Cambria Math" panose="02040503050406030204" pitchFamily="18" charset="0"/>
                      </a:rPr>
                      <m:t> </m:t>
                    </m:r>
                    <m:r>
                      <a:rPr lang="en-US" altLang="zh-TW" sz="2000" b="1" i="1">
                        <a:solidFill>
                          <a:srgbClr val="FF0000"/>
                        </a:solidFill>
                        <a:latin typeface="Cambria Math" panose="02040503050406030204" pitchFamily="18" charset="0"/>
                        <a:ea typeface="Cambria Math" panose="02040503050406030204" pitchFamily="18" charset="0"/>
                      </a:rPr>
                      <m:t>=</m:t>
                    </m:r>
                  </m:oMath>
                </a14:m>
                <a:r>
                  <a:rPr lang="zh-TW" altLang="en-US" sz="2000" b="1" dirty="0" smtClean="0">
                    <a:solidFill>
                      <a:srgbClr val="FF0000"/>
                    </a:solidFill>
                  </a:rPr>
                  <a:t> </a:t>
                </a:r>
                <a14:m>
                  <m:oMath xmlns:m="http://schemas.openxmlformats.org/officeDocument/2006/math">
                    <m:sSub>
                      <m:sSubPr>
                        <m:ctrlPr>
                          <a:rPr lang="en-US" altLang="zh-TW" sz="2000" b="1" i="1">
                            <a:solidFill>
                              <a:srgbClr val="FF0000"/>
                            </a:solidFill>
                            <a:latin typeface="Cambria Math" panose="02040503050406030204" pitchFamily="18" charset="0"/>
                            <a:ea typeface="Cambria Math" panose="02040503050406030204" pitchFamily="18" charset="0"/>
                          </a:rPr>
                        </m:ctrlPr>
                      </m:sSubPr>
                      <m:e>
                        <m:r>
                          <a:rPr lang="zh-TW" altLang="en-US" sz="2000" b="1" i="1">
                            <a:solidFill>
                              <a:srgbClr val="FF0000"/>
                            </a:solidFill>
                            <a:latin typeface="Cambria Math" panose="02040503050406030204" pitchFamily="18" charset="0"/>
                          </a:rPr>
                          <m:t>𝝈</m:t>
                        </m:r>
                      </m:e>
                      <m:sub>
                        <m:r>
                          <a:rPr lang="en-US" altLang="zh-TW" sz="2000" b="1" i="1">
                            <a:solidFill>
                              <a:srgbClr val="FF0000"/>
                            </a:solidFill>
                            <a:latin typeface="Cambria Math" panose="02040503050406030204" pitchFamily="18" charset="0"/>
                            <a:ea typeface="Cambria Math" panose="02040503050406030204" pitchFamily="18" charset="0"/>
                          </a:rPr>
                          <m:t>𝒊𝑾</m:t>
                        </m:r>
                      </m:sub>
                    </m:sSub>
                    <m:r>
                      <a:rPr lang="en-US" altLang="zh-TW" sz="2000" b="1" i="1" smtClean="0">
                        <a:solidFill>
                          <a:srgbClr val="FF0000"/>
                        </a:solidFill>
                        <a:latin typeface="Cambria Math" panose="02040503050406030204" pitchFamily="18" charset="0"/>
                        <a:ea typeface="Cambria Math" panose="02040503050406030204" pitchFamily="18" charset="0"/>
                      </a:rPr>
                      <m:t>𝒅</m:t>
                    </m:r>
                    <m:r>
                      <a:rPr lang="zh-TW" altLang="en-US" sz="2000" b="1" i="1" smtClean="0">
                        <a:solidFill>
                          <a:srgbClr val="FF0000"/>
                        </a:solidFill>
                        <a:latin typeface="Cambria Math" panose="02040503050406030204" pitchFamily="18" charset="0"/>
                        <a:ea typeface="Cambria Math" panose="02040503050406030204" pitchFamily="18" charset="0"/>
                      </a:rPr>
                      <m:t>𝝉</m:t>
                    </m:r>
                  </m:oMath>
                </a14:m>
                <a:r>
                  <a:rPr lang="zh-TW" altLang="en-US" sz="2000" b="1" dirty="0" smtClean="0">
                    <a:solidFill>
                      <a:srgbClr val="FF0000"/>
                    </a:solidFill>
                  </a:rPr>
                  <a:t> </a:t>
                </a:r>
                <a:endParaRPr lang="zh-TW" altLang="en-US" sz="2000" b="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6268824" y="4861312"/>
                <a:ext cx="2497158" cy="579582"/>
              </a:xfrm>
              <a:prstGeom prst="rect">
                <a:avLst/>
              </a:prstGeom>
              <a:blipFill>
                <a:blip r:embed="rId7"/>
                <a:stretch>
                  <a:fillRect/>
                </a:stretch>
              </a:blipFill>
            </p:spPr>
            <p:txBody>
              <a:bodyPr/>
              <a:lstStyle/>
              <a:p>
                <a:r>
                  <a:rPr lang="zh-TW" altLang="en-US">
                    <a:noFill/>
                  </a:rPr>
                  <a:t> </a:t>
                </a:r>
              </a:p>
            </p:txBody>
          </p:sp>
        </mc:Fallback>
      </mc:AlternateContent>
      <p:cxnSp>
        <p:nvCxnSpPr>
          <p:cNvPr id="13" name="直線接點 12"/>
          <p:cNvCxnSpPr/>
          <p:nvPr/>
        </p:nvCxnSpPr>
        <p:spPr>
          <a:xfrm>
            <a:off x="1632155" y="2384656"/>
            <a:ext cx="10422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V="1">
            <a:off x="1582994" y="3195484"/>
            <a:ext cx="4685830" cy="98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866968" y="2384656"/>
            <a:ext cx="1111045"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425677" y="3966740"/>
            <a:ext cx="4090220" cy="10166"/>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6268824" y="2384656"/>
            <a:ext cx="169530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831289" y="3966740"/>
            <a:ext cx="281126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8249265" y="2384656"/>
            <a:ext cx="168131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8765459" y="3966740"/>
            <a:ext cx="1489586" cy="1016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a:xfrm>
            <a:off x="3028335" y="1317556"/>
            <a:ext cx="1904345" cy="1226743"/>
            <a:chOff x="3028335" y="1317556"/>
            <a:chExt cx="1904345" cy="1226743"/>
          </a:xfrm>
        </p:grpSpPr>
        <p:cxnSp>
          <p:nvCxnSpPr>
            <p:cNvPr id="30" name="直線單箭頭接點 29"/>
            <p:cNvCxnSpPr/>
            <p:nvPr/>
          </p:nvCxnSpPr>
          <p:spPr>
            <a:xfrm flipV="1">
              <a:off x="3028335" y="1514168"/>
              <a:ext cx="1602659" cy="10301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4630994" y="1317556"/>
              <a:ext cx="301686" cy="369332"/>
            </a:xfrm>
            <a:prstGeom prst="rect">
              <a:avLst/>
            </a:prstGeom>
            <a:noFill/>
          </p:spPr>
          <p:txBody>
            <a:bodyPr wrap="none" rtlCol="0">
              <a:spAutoFit/>
            </a:bodyPr>
            <a:lstStyle/>
            <a:p>
              <a:r>
                <a:rPr lang="en-US" altLang="zh-TW" dirty="0" smtClean="0">
                  <a:solidFill>
                    <a:srgbClr val="FF0000"/>
                  </a:solidFill>
                </a:rPr>
                <a:t>0</a:t>
              </a:r>
              <a:endParaRPr lang="zh-TW" altLang="en-US" dirty="0">
                <a:solidFill>
                  <a:srgbClr val="FF0000"/>
                </a:solidFill>
              </a:endParaRPr>
            </a:p>
          </p:txBody>
        </p:sp>
      </p:grpSp>
      <p:sp>
        <p:nvSpPr>
          <p:cNvPr id="35" name="弧形箭號 (左彎) 34"/>
          <p:cNvSpPr/>
          <p:nvPr/>
        </p:nvSpPr>
        <p:spPr>
          <a:xfrm rot="2280000">
            <a:off x="9138394" y="4024947"/>
            <a:ext cx="290895" cy="1483661"/>
          </a:xfrm>
          <a:prstGeom prst="curved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4">
                  <a:lumMod val="75000"/>
                </a:schemeClr>
              </a:solidFill>
            </a:endParaRPr>
          </a:p>
        </p:txBody>
      </p:sp>
      <mc:AlternateContent xmlns:mc="http://schemas.openxmlformats.org/markup-compatibility/2006" xmlns:a14="http://schemas.microsoft.com/office/drawing/2010/main">
        <mc:Choice Requires="a14">
          <p:sp>
            <p:nvSpPr>
              <p:cNvPr id="36" name="文字方塊 35"/>
              <p:cNvSpPr txBox="1"/>
              <p:nvPr/>
            </p:nvSpPr>
            <p:spPr>
              <a:xfrm>
                <a:off x="9296465" y="4858680"/>
                <a:ext cx="1268231" cy="665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TW" b="1" i="1" smtClean="0">
                              <a:solidFill>
                                <a:schemeClr val="accent4">
                                  <a:lumMod val="75000"/>
                                </a:schemeClr>
                              </a:solidFill>
                              <a:effectLst/>
                              <a:latin typeface="Cambria Math" panose="02040503050406030204" pitchFamily="18" charset="0"/>
                            </a:rPr>
                          </m:ctrlPr>
                        </m:fPr>
                        <m:num>
                          <m:sSub>
                            <m:sSubPr>
                              <m:ctrlPr>
                                <a:rPr lang="en-US" altLang="zh-TW" b="1" i="1">
                                  <a:solidFill>
                                    <a:schemeClr val="accent4">
                                      <a:lumMod val="75000"/>
                                    </a:schemeClr>
                                  </a:solidFill>
                                  <a:effectLst/>
                                  <a:latin typeface="Cambria Math" panose="02040503050406030204" pitchFamily="18" charset="0"/>
                                </a:rPr>
                              </m:ctrlPr>
                            </m:sSubPr>
                            <m:e>
                              <m:r>
                                <a:rPr lang="en-US" altLang="zh-TW" b="1" i="1">
                                  <a:solidFill>
                                    <a:schemeClr val="accent4">
                                      <a:lumMod val="75000"/>
                                    </a:schemeClr>
                                  </a:solidFill>
                                  <a:effectLst/>
                                  <a:latin typeface="Cambria Math" panose="02040503050406030204" pitchFamily="18" charset="0"/>
                                </a:rPr>
                                <m:t>𝑺</m:t>
                              </m:r>
                            </m:e>
                            <m:sub>
                              <m:r>
                                <a:rPr lang="en-US" altLang="zh-TW" b="1" i="1">
                                  <a:solidFill>
                                    <a:schemeClr val="accent4">
                                      <a:lumMod val="75000"/>
                                    </a:schemeClr>
                                  </a:solidFill>
                                  <a:effectLst/>
                                  <a:latin typeface="Cambria Math" panose="02040503050406030204" pitchFamily="18" charset="0"/>
                                </a:rPr>
                                <m:t>𝒊</m:t>
                              </m:r>
                            </m:sub>
                          </m:sSub>
                        </m:num>
                        <m:den>
                          <m:r>
                            <a:rPr lang="en-US" altLang="zh-TW" b="1" i="1">
                              <a:solidFill>
                                <a:schemeClr val="accent4">
                                  <a:lumMod val="75000"/>
                                </a:schemeClr>
                              </a:solidFill>
                              <a:effectLst/>
                              <a:latin typeface="Cambria Math" panose="02040503050406030204" pitchFamily="18" charset="0"/>
                            </a:rPr>
                            <m:t>𝑾</m:t>
                          </m:r>
                        </m:den>
                      </m:f>
                      <m:f>
                        <m:fPr>
                          <m:ctrlPr>
                            <a:rPr lang="en-US" altLang="zh-TW" b="1" i="1" smtClean="0">
                              <a:solidFill>
                                <a:schemeClr val="accent4">
                                  <a:lumMod val="75000"/>
                                </a:schemeClr>
                              </a:solidFill>
                              <a:effectLst/>
                              <a:latin typeface="Cambria Math" panose="02040503050406030204" pitchFamily="18" charset="0"/>
                            </a:rPr>
                          </m:ctrlPr>
                        </m:fPr>
                        <m:num>
                          <m:r>
                            <a:rPr lang="en-US" altLang="zh-TW" b="1" i="1">
                              <a:solidFill>
                                <a:schemeClr val="accent4">
                                  <a:lumMod val="75000"/>
                                </a:schemeClr>
                              </a:solidFill>
                              <a:effectLst/>
                              <a:latin typeface="Cambria Math" panose="02040503050406030204" pitchFamily="18" charset="0"/>
                            </a:rPr>
                            <m:t>𝒅</m:t>
                          </m:r>
                          <m:sSub>
                            <m:sSubPr>
                              <m:ctrlPr>
                                <a:rPr lang="en-US" altLang="zh-TW" b="1" i="1">
                                  <a:solidFill>
                                    <a:schemeClr val="accent4">
                                      <a:lumMod val="75000"/>
                                    </a:schemeClr>
                                  </a:solidFill>
                                  <a:effectLst/>
                                  <a:latin typeface="Cambria Math" panose="02040503050406030204" pitchFamily="18" charset="0"/>
                                </a:rPr>
                              </m:ctrlPr>
                            </m:sSubPr>
                            <m:e>
                              <m:r>
                                <a:rPr lang="en-US" altLang="zh-TW" b="1" i="1">
                                  <a:solidFill>
                                    <a:schemeClr val="accent4">
                                      <a:lumMod val="75000"/>
                                    </a:schemeClr>
                                  </a:solidFill>
                                  <a:effectLst/>
                                  <a:latin typeface="Cambria Math" panose="02040503050406030204" pitchFamily="18" charset="0"/>
                                </a:rPr>
                                <m:t>𝑺</m:t>
                              </m:r>
                            </m:e>
                            <m:sub>
                              <m:r>
                                <a:rPr lang="en-US" altLang="zh-TW" b="1" i="1">
                                  <a:solidFill>
                                    <a:schemeClr val="accent4">
                                      <a:lumMod val="75000"/>
                                    </a:schemeClr>
                                  </a:solidFill>
                                  <a:effectLst/>
                                  <a:latin typeface="Cambria Math" panose="02040503050406030204" pitchFamily="18" charset="0"/>
                                </a:rPr>
                                <m:t>𝒊</m:t>
                              </m:r>
                            </m:sub>
                          </m:sSub>
                        </m:num>
                        <m:den>
                          <m:sSub>
                            <m:sSubPr>
                              <m:ctrlPr>
                                <a:rPr lang="en-US" altLang="zh-TW" b="1" i="1">
                                  <a:solidFill>
                                    <a:schemeClr val="accent4">
                                      <a:lumMod val="75000"/>
                                    </a:schemeClr>
                                  </a:solidFill>
                                  <a:effectLst/>
                                  <a:latin typeface="Cambria Math" panose="02040503050406030204" pitchFamily="18" charset="0"/>
                                </a:rPr>
                              </m:ctrlPr>
                            </m:sSubPr>
                            <m:e>
                              <m:r>
                                <a:rPr lang="en-US" altLang="zh-TW" b="1" i="1">
                                  <a:solidFill>
                                    <a:schemeClr val="accent4">
                                      <a:lumMod val="75000"/>
                                    </a:schemeClr>
                                  </a:solidFill>
                                  <a:effectLst/>
                                  <a:latin typeface="Cambria Math" panose="02040503050406030204" pitchFamily="18" charset="0"/>
                                </a:rPr>
                                <m:t>𝑺</m:t>
                              </m:r>
                            </m:e>
                            <m:sub>
                              <m:r>
                                <a:rPr lang="en-US" altLang="zh-TW" b="1" i="1">
                                  <a:solidFill>
                                    <a:schemeClr val="accent4">
                                      <a:lumMod val="75000"/>
                                    </a:schemeClr>
                                  </a:solidFill>
                                  <a:effectLst/>
                                  <a:latin typeface="Cambria Math" panose="02040503050406030204" pitchFamily="18" charset="0"/>
                                </a:rPr>
                                <m:t>𝒊</m:t>
                              </m:r>
                            </m:sub>
                          </m:sSub>
                        </m:den>
                      </m:f>
                      <m:f>
                        <m:fPr>
                          <m:ctrlPr>
                            <a:rPr lang="en-US" altLang="zh-TW" b="1" i="1" smtClean="0">
                              <a:solidFill>
                                <a:schemeClr val="accent4">
                                  <a:lumMod val="75000"/>
                                </a:schemeClr>
                              </a:solidFill>
                              <a:effectLst/>
                              <a:latin typeface="Cambria Math" panose="02040503050406030204" pitchFamily="18" charset="0"/>
                            </a:rPr>
                          </m:ctrlPr>
                        </m:fPr>
                        <m:num>
                          <m:r>
                            <a:rPr lang="en-US" altLang="zh-TW" b="1" i="1">
                              <a:solidFill>
                                <a:schemeClr val="accent4">
                                  <a:lumMod val="75000"/>
                                </a:schemeClr>
                              </a:solidFill>
                              <a:effectLst/>
                              <a:latin typeface="Cambria Math" panose="02040503050406030204" pitchFamily="18" charset="0"/>
                            </a:rPr>
                            <m:t>𝒅𝑾</m:t>
                          </m:r>
                        </m:num>
                        <m:den>
                          <m:r>
                            <a:rPr lang="en-US" altLang="zh-TW" b="1" i="1">
                              <a:solidFill>
                                <a:schemeClr val="accent4">
                                  <a:lumMod val="75000"/>
                                </a:schemeClr>
                              </a:solidFill>
                              <a:effectLst/>
                              <a:latin typeface="Cambria Math" panose="02040503050406030204" pitchFamily="18" charset="0"/>
                            </a:rPr>
                            <m:t>𝑾</m:t>
                          </m:r>
                        </m:den>
                      </m:f>
                    </m:oMath>
                  </m:oMathPara>
                </a14:m>
                <a:endParaRPr lang="en-US" altLang="zh-TW" b="1" i="1" dirty="0">
                  <a:solidFill>
                    <a:schemeClr val="accent4">
                      <a:lumMod val="60000"/>
                      <a:lumOff val="40000"/>
                    </a:schemeClr>
                  </a:solidFill>
                  <a:effectLst>
                    <a:outerShdw blurRad="38100" dist="38100" dir="2700000" algn="tl">
                      <a:srgbClr val="000000">
                        <a:alpha val="43137"/>
                      </a:srgbClr>
                    </a:outerShdw>
                  </a:effectLst>
                  <a:latin typeface="Cambria Math" panose="02040503050406030204" pitchFamily="18" charset="0"/>
                </a:endParaRPr>
              </a:p>
            </p:txBody>
          </p:sp>
        </mc:Choice>
        <mc:Fallback xmlns="">
          <p:sp>
            <p:nvSpPr>
              <p:cNvPr id="36" name="文字方塊 35"/>
              <p:cNvSpPr txBox="1">
                <a:spLocks noRot="1" noChangeAspect="1" noMove="1" noResize="1" noEditPoints="1" noAdjustHandles="1" noChangeArrowheads="1" noChangeShapeType="1" noTextEdit="1"/>
              </p:cNvSpPr>
              <p:nvPr/>
            </p:nvSpPr>
            <p:spPr>
              <a:xfrm>
                <a:off x="9296465" y="4858680"/>
                <a:ext cx="1268231" cy="665054"/>
              </a:xfrm>
              <a:prstGeom prst="rect">
                <a:avLst/>
              </a:prstGeom>
              <a:blipFill>
                <a:blip r:embed="rId8"/>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733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The investor’s objective</a:t>
            </a:r>
            <a:endParaRPr lang="zh-TW" altLang="en-US"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chor="ctr">
            <a:normAutofit/>
          </a:bodyPr>
          <a:lstStyle/>
          <a:p>
            <a:pPr algn="r"/>
            <a:r>
              <a:rPr lang="en-US" altLang="zh-TW" b="1" dirty="0" smtClean="0">
                <a:latin typeface="微軟正黑體" panose="020B0604030504040204" pitchFamily="34" charset="-120"/>
                <a:ea typeface="微軟正黑體" panose="020B0604030504040204" pitchFamily="34" charset="-120"/>
              </a:rPr>
              <a:t>Trade off between transaction costs and tracking error costs</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539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Tracking error cost</a:t>
            </a:r>
            <a:endParaRPr lang="zh-TW" altLang="en-US"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23812" y="2201373"/>
            <a:ext cx="12144375" cy="3000375"/>
          </a:xfrm>
          <a:prstGeom prst="rect">
            <a:avLst/>
          </a:prstGeom>
        </p:spPr>
      </p:pic>
    </p:spTree>
    <p:extLst>
      <p:ext uri="{BB962C8B-B14F-4D97-AF65-F5344CB8AC3E}">
        <p14:creationId xmlns:p14="http://schemas.microsoft.com/office/powerpoint/2010/main" val="151650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270855"/>
            <a:ext cx="10515600" cy="1325563"/>
          </a:xfrm>
        </p:spPr>
        <p:txBody>
          <a:bodyPr/>
          <a:lstStyle/>
          <a:p>
            <a:r>
              <a:rPr lang="en-US" altLang="zh-TW" b="1" dirty="0" smtClean="0">
                <a:latin typeface="微軟正黑體" panose="020B0604030504040204" pitchFamily="34" charset="-120"/>
                <a:ea typeface="微軟正黑體" panose="020B0604030504040204" pitchFamily="34" charset="-120"/>
              </a:rPr>
              <a:t>Transaction cost</a:t>
            </a:r>
            <a:endParaRPr lang="zh-TW" altLang="en-US" b="1"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838200" y="1596418"/>
            <a:ext cx="10069295" cy="830997"/>
          </a:xfrm>
          <a:prstGeom prst="rect">
            <a:avLst/>
          </a:prstGeom>
          <a:noFill/>
        </p:spPr>
        <p:txBody>
          <a:bodyPr wrap="none" rtlCol="0">
            <a:spAutoFit/>
          </a:bodyPr>
          <a:lstStyle/>
          <a:p>
            <a:pPr marL="342900" indent="-342900">
              <a:buFont typeface="Wingdings" panose="05000000000000000000" pitchFamily="2" charset="2"/>
              <a:buChar char="Ø"/>
            </a:pPr>
            <a:r>
              <a:rPr lang="en-US" altLang="zh-TW" sz="2400" dirty="0"/>
              <a:t>Trading costs are assumed to be proportional to the dollar amount of trades</a:t>
            </a:r>
            <a:r>
              <a:rPr lang="en-US" altLang="zh-TW" sz="2400" dirty="0" smtClean="0"/>
              <a:t>.</a:t>
            </a:r>
          </a:p>
          <a:p>
            <a:pPr marL="342900" indent="-342900">
              <a:buFont typeface="Wingdings" panose="05000000000000000000" pitchFamily="2" charset="2"/>
              <a:buChar char="Ø"/>
            </a:pPr>
            <a:r>
              <a:rPr lang="en-US" altLang="zh-TW" sz="2400" dirty="0" smtClean="0"/>
              <a:t>Assume </a:t>
            </a:r>
            <a:r>
              <a:rPr lang="en-US" altLang="zh-TW" sz="2400" dirty="0"/>
              <a:t>the riskless asset (</a:t>
            </a:r>
            <a:r>
              <a:rPr lang="en-US" altLang="zh-TW" sz="2400" dirty="0" err="1"/>
              <a:t>i</a:t>
            </a:r>
            <a:r>
              <a:rPr lang="en-US" altLang="zh-TW" sz="2400" dirty="0"/>
              <a:t> = 0) is costless to trade. </a:t>
            </a:r>
            <a:r>
              <a:rPr lang="en-US" altLang="zh-TW" sz="2400" dirty="0" smtClean="0"/>
              <a:t> </a:t>
            </a:r>
            <a:endParaRPr lang="zh-TW" altLang="en-US" sz="2400" dirty="0"/>
          </a:p>
        </p:txBody>
      </p:sp>
      <p:pic>
        <p:nvPicPr>
          <p:cNvPr id="5" name="圖片 4"/>
          <p:cNvPicPr>
            <a:picLocks noChangeAspect="1"/>
          </p:cNvPicPr>
          <p:nvPr/>
        </p:nvPicPr>
        <p:blipFill>
          <a:blip r:embed="rId3"/>
          <a:stretch>
            <a:fillRect/>
          </a:stretch>
        </p:blipFill>
        <p:spPr>
          <a:xfrm>
            <a:off x="3476625" y="2566321"/>
            <a:ext cx="7877175" cy="1047750"/>
          </a:xfrm>
          <a:prstGeom prst="rect">
            <a:avLst/>
          </a:prstGeom>
        </p:spPr>
      </p:pic>
      <p:pic>
        <p:nvPicPr>
          <p:cNvPr id="9" name="圖片 8"/>
          <p:cNvPicPr>
            <a:picLocks noChangeAspect="1"/>
          </p:cNvPicPr>
          <p:nvPr/>
        </p:nvPicPr>
        <p:blipFill>
          <a:blip r:embed="rId4"/>
          <a:stretch>
            <a:fillRect/>
          </a:stretch>
        </p:blipFill>
        <p:spPr>
          <a:xfrm>
            <a:off x="838200" y="4772946"/>
            <a:ext cx="7296150" cy="333375"/>
          </a:xfrm>
          <a:prstGeom prst="rect">
            <a:avLst/>
          </a:prstGeom>
        </p:spPr>
      </p:pic>
      <mc:AlternateContent xmlns:mc="http://schemas.openxmlformats.org/markup-compatibility/2006" xmlns:a14="http://schemas.microsoft.com/office/drawing/2010/main">
        <mc:Choice Requires="a14">
          <p:sp>
            <p:nvSpPr>
              <p:cNvPr id="11" name="文字方塊 10"/>
              <p:cNvSpPr txBox="1"/>
              <p:nvPr/>
            </p:nvSpPr>
            <p:spPr>
              <a:xfrm>
                <a:off x="809919" y="5209658"/>
                <a:ext cx="9657772" cy="461665"/>
              </a:xfrm>
              <a:prstGeom prst="rect">
                <a:avLst/>
              </a:prstGeom>
              <a:noFill/>
            </p:spPr>
            <p:txBody>
              <a:bodyPr wrap="none" rtlCol="0">
                <a:spAutoFit/>
              </a:bodyPr>
              <a:lstStyle/>
              <a:p>
                <a:r>
                  <a:rPr lang="en-US" altLang="zh-TW" sz="2400" dirty="0" smtClean="0"/>
                  <a:t>The </a:t>
                </a:r>
                <a:r>
                  <a:rPr lang="en-US" altLang="zh-TW" sz="2400" dirty="0"/>
                  <a:t>incremental total trading costs </a:t>
                </a:r>
                <a14:m>
                  <m:oMath xmlns:m="http://schemas.openxmlformats.org/officeDocument/2006/math">
                    <m:r>
                      <a:rPr lang="en-US" altLang="zh-TW" sz="2400" b="0" i="1" smtClean="0">
                        <a:latin typeface="Cambria Math" panose="02040503050406030204" pitchFamily="18" charset="0"/>
                      </a:rPr>
                      <m:t>𝑑𝑇𝐶</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𝜏</m:t>
                    </m:r>
                    <m:r>
                      <a:rPr lang="en-US" altLang="zh-TW" sz="2400" b="0" i="1" smtClean="0">
                        <a:latin typeface="Cambria Math" panose="02040503050406030204" pitchFamily="18" charset="0"/>
                      </a:rPr>
                      <m:t>)</m:t>
                    </m:r>
                  </m:oMath>
                </a14:m>
                <a:r>
                  <a:rPr lang="en-US" altLang="zh-TW" sz="2400" dirty="0" smtClean="0"/>
                  <a:t> per </a:t>
                </a:r>
                <a:r>
                  <a:rPr lang="en-US" altLang="zh-TW" sz="2400" dirty="0"/>
                  <a:t>unit wealth at time </a:t>
                </a:r>
                <a14:m>
                  <m:oMath xmlns:m="http://schemas.openxmlformats.org/officeDocument/2006/math">
                    <m:r>
                      <a:rPr lang="zh-TW" altLang="en-US" sz="2400" i="1" smtClean="0">
                        <a:latin typeface="Cambria Math" panose="02040503050406030204" pitchFamily="18" charset="0"/>
                      </a:rPr>
                      <m:t>𝜏</m:t>
                    </m:r>
                  </m:oMath>
                </a14:m>
                <a:r>
                  <a:rPr lang="en-US" altLang="zh-TW" sz="2400" dirty="0" smtClean="0"/>
                  <a:t> </a:t>
                </a:r>
                <a:r>
                  <a:rPr lang="en-US" altLang="zh-TW" sz="2400" dirty="0"/>
                  <a:t>will be </a:t>
                </a:r>
                <a:endParaRPr lang="zh-TW" altLang="en-US" sz="2400"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809919" y="5209658"/>
                <a:ext cx="9657772" cy="461665"/>
              </a:xfrm>
              <a:prstGeom prst="rect">
                <a:avLst/>
              </a:prstGeom>
              <a:blipFill>
                <a:blip r:embed="rId7"/>
                <a:stretch>
                  <a:fillRect l="-1010" t="-10667" b="-30667"/>
                </a:stretch>
              </a:blipFill>
            </p:spPr>
            <p:txBody>
              <a:bodyPr/>
              <a:lstStyle/>
              <a:p>
                <a:r>
                  <a:rPr lang="zh-TW" altLang="en-US">
                    <a:noFill/>
                  </a:rPr>
                  <a:t> </a:t>
                </a:r>
              </a:p>
            </p:txBody>
          </p:sp>
        </mc:Fallback>
      </mc:AlternateContent>
      <p:grpSp>
        <p:nvGrpSpPr>
          <p:cNvPr id="3" name="群組 2"/>
          <p:cNvGrpSpPr/>
          <p:nvPr/>
        </p:nvGrpSpPr>
        <p:grpSpPr>
          <a:xfrm>
            <a:off x="1295061" y="5746083"/>
            <a:ext cx="9612434" cy="1040756"/>
            <a:chOff x="1295061" y="5746083"/>
            <a:chExt cx="9612434" cy="1040756"/>
          </a:xfrm>
        </p:grpSpPr>
        <p:pic>
          <p:nvPicPr>
            <p:cNvPr id="12" name="圖片 11"/>
            <p:cNvPicPr>
              <a:picLocks noChangeAspect="1"/>
            </p:cNvPicPr>
            <p:nvPr/>
          </p:nvPicPr>
          <p:blipFill>
            <a:blip r:embed="rId8"/>
            <a:stretch>
              <a:fillRect/>
            </a:stretch>
          </p:blipFill>
          <p:spPr>
            <a:xfrm>
              <a:off x="1295061" y="5746083"/>
              <a:ext cx="4181475" cy="1038225"/>
            </a:xfrm>
            <a:prstGeom prst="rect">
              <a:avLst/>
            </a:prstGeom>
          </p:spPr>
        </p:pic>
        <p:pic>
          <p:nvPicPr>
            <p:cNvPr id="13" name="圖片 12"/>
            <p:cNvPicPr>
              <a:picLocks noChangeAspect="1"/>
            </p:cNvPicPr>
            <p:nvPr/>
          </p:nvPicPr>
          <p:blipFill>
            <a:blip r:embed="rId9"/>
            <a:stretch>
              <a:fillRect/>
            </a:stretch>
          </p:blipFill>
          <p:spPr>
            <a:xfrm>
              <a:off x="5106770" y="6396314"/>
              <a:ext cx="5800725" cy="390525"/>
            </a:xfrm>
            <a:prstGeom prst="rect">
              <a:avLst/>
            </a:prstGeom>
          </p:spPr>
        </p:pic>
      </p:grpSp>
      <mc:AlternateContent xmlns:mc="http://schemas.openxmlformats.org/markup-compatibility/2006" xmlns:a14="http://schemas.microsoft.com/office/drawing/2010/main">
        <mc:Choice Requires="a14">
          <p:sp>
            <p:nvSpPr>
              <p:cNvPr id="10" name="文字方塊 9"/>
              <p:cNvSpPr txBox="1"/>
              <p:nvPr/>
            </p:nvSpPr>
            <p:spPr>
              <a:xfrm>
                <a:off x="6096000" y="3891278"/>
                <a:ext cx="3451073" cy="6044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limLoc m:val="subSup"/>
                          <m:supHide m:val="on"/>
                          <m:ctrlPr>
                            <a:rPr lang="zh-TW" altLang="en-US"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sub>
                        <m:sup/>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𝑘</m:t>
                              </m:r>
                            </m:e>
                            <m:sub>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b="0" i="1" smtClean="0">
                                      <a:latin typeface="Cambria Math" panose="02040503050406030204" pitchFamily="18" charset="0"/>
                                    </a:rPr>
                                    <m:t>+</m:t>
                                  </m:r>
                                </m:sup>
                              </m:sSup>
                            </m:sub>
                          </m:sSub>
                          <m:r>
                            <a:rPr lang="en-US" altLang="zh-TW" b="0" i="1" smtClean="0">
                              <a:latin typeface="Cambria Math" panose="02040503050406030204" pitchFamily="18" charset="0"/>
                            </a:rPr>
                            <m:t> ∗ </m:t>
                          </m:r>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 </m:t>
                          </m:r>
                          <m:nary>
                            <m:naryPr>
                              <m:chr m:val="∑"/>
                              <m:limLoc m:val="subSup"/>
                              <m:supHide m:val="on"/>
                              <m:ctrlPr>
                                <a:rPr lang="zh-TW" altLang="en-US" i="1">
                                  <a:latin typeface="Cambria Math" panose="02040503050406030204" pitchFamily="18" charset="0"/>
                                </a:rPr>
                              </m:ctrlPr>
                            </m:naryPr>
                            <m:sub>
                              <m:r>
                                <m:rPr>
                                  <m:brk m:alnAt="9"/>
                                </m:rPr>
                                <a:rPr lang="en-US" altLang="zh-TW" i="1">
                                  <a:latin typeface="Cambria Math" panose="02040503050406030204" pitchFamily="18" charset="0"/>
                                </a:rPr>
                                <m:t>𝑖</m:t>
                              </m:r>
                            </m:sub>
                            <m:sup/>
                            <m:e>
                              <m:sSub>
                                <m:sSubPr>
                                  <m:ctrlPr>
                                    <a:rPr lang="en-US" altLang="zh-TW" i="1">
                                      <a:latin typeface="Cambria Math" panose="02040503050406030204" pitchFamily="18" charset="0"/>
                                    </a:rPr>
                                  </m:ctrlPr>
                                </m:sSubPr>
                                <m:e>
                                  <m:r>
                                    <a:rPr lang="en-US" altLang="zh-TW" i="1">
                                      <a:latin typeface="Cambria Math" panose="02040503050406030204" pitchFamily="18" charset="0"/>
                                    </a:rPr>
                                    <m:t>𝑘</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𝑖</m:t>
                                      </m:r>
                                    </m:e>
                                    <m:sup>
                                      <m:r>
                                        <a:rPr lang="en-US" altLang="zh-TW" b="0" i="1" smtClean="0">
                                          <a:latin typeface="Cambria Math" panose="02040503050406030204" pitchFamily="18" charset="0"/>
                                        </a:rPr>
                                        <m:t>−</m:t>
                                      </m:r>
                                    </m:sup>
                                  </m:sSup>
                                </m:sub>
                              </m:sSub>
                              <m:r>
                                <a:rPr lang="en-US" altLang="zh-TW" b="0" i="1" smtClean="0">
                                  <a:latin typeface="Cambria Math" panose="02040503050406030204" pitchFamily="18" charset="0"/>
                                </a:rPr>
                                <m:t> ∗ </m:t>
                              </m:r>
                              <m:r>
                                <a:rPr lang="en-US" altLang="zh-TW" i="1">
                                  <a:latin typeface="Cambria Math" panose="02040503050406030204" pitchFamily="18" charset="0"/>
                                </a:rPr>
                                <m:t>𝑑</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𝑀</m:t>
                                  </m:r>
                                </m:e>
                                <m:sub>
                                  <m:r>
                                    <a:rPr lang="en-US" altLang="zh-TW" i="1">
                                      <a:latin typeface="Cambria Math" panose="02040503050406030204" pitchFamily="18" charset="0"/>
                                    </a:rPr>
                                    <m:t>𝑖</m:t>
                                  </m:r>
                                </m:sub>
                              </m:sSub>
                              <m:r>
                                <a:rPr lang="en-US" altLang="zh-TW" i="1">
                                  <a:latin typeface="Cambria Math" panose="02040503050406030204" pitchFamily="18" charset="0"/>
                                </a:rPr>
                                <m:t> </m:t>
                              </m:r>
                            </m:e>
                          </m:nary>
                        </m:e>
                      </m:nary>
                    </m:oMath>
                  </m:oMathPara>
                </a14:m>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6096000" y="3891278"/>
                <a:ext cx="3451073" cy="604461"/>
              </a:xfrm>
              <a:prstGeom prst="rect">
                <a:avLst/>
              </a:prstGeom>
              <a:blipFill>
                <a:blip r:embed="rId10"/>
                <a:stretch>
                  <a:fillRect/>
                </a:stretch>
              </a:blipFill>
            </p:spPr>
            <p:txBody>
              <a:bodyPr/>
              <a:lstStyle/>
              <a:p>
                <a:r>
                  <a:rPr lang="zh-TW" altLang="en-US">
                    <a:noFill/>
                  </a:rPr>
                  <a:t> </a:t>
                </a:r>
              </a:p>
            </p:txBody>
          </p:sp>
        </mc:Fallback>
      </mc:AlternateContent>
      <p:pic>
        <p:nvPicPr>
          <p:cNvPr id="14" name="圖片 13"/>
          <p:cNvPicPr>
            <a:picLocks noChangeAspect="1"/>
          </p:cNvPicPr>
          <p:nvPr/>
        </p:nvPicPr>
        <p:blipFill>
          <a:blip r:embed="rId11"/>
          <a:stretch>
            <a:fillRect/>
          </a:stretch>
        </p:blipFill>
        <p:spPr>
          <a:xfrm>
            <a:off x="885335" y="3717408"/>
            <a:ext cx="4943475" cy="419100"/>
          </a:xfrm>
          <a:prstGeom prst="rect">
            <a:avLst/>
          </a:prstGeom>
        </p:spPr>
      </p:pic>
    </p:spTree>
    <p:extLst>
      <p:ext uri="{BB962C8B-B14F-4D97-AF65-F5344CB8AC3E}">
        <p14:creationId xmlns:p14="http://schemas.microsoft.com/office/powerpoint/2010/main" val="937059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90487" y="2286000"/>
            <a:ext cx="12011025" cy="2286000"/>
          </a:xfrm>
          <a:prstGeom prst="rect">
            <a:avLst/>
          </a:prstGeom>
        </p:spPr>
      </p:pic>
    </p:spTree>
    <p:extLst>
      <p:ext uri="{BB962C8B-B14F-4D97-AF65-F5344CB8AC3E}">
        <p14:creationId xmlns:p14="http://schemas.microsoft.com/office/powerpoint/2010/main" val="1878832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Total discounted costs</a:t>
            </a:r>
            <a:endParaRPr lang="zh-TW" altLang="en-US" b="1"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461962" y="1690688"/>
            <a:ext cx="11268075" cy="1517886"/>
          </a:xfrm>
          <a:prstGeom prst="rect">
            <a:avLst/>
          </a:prstGeom>
        </p:spPr>
      </p:pic>
      <p:pic>
        <p:nvPicPr>
          <p:cNvPr id="4" name="圖片 3"/>
          <p:cNvPicPr>
            <a:picLocks noChangeAspect="1"/>
          </p:cNvPicPr>
          <p:nvPr/>
        </p:nvPicPr>
        <p:blipFill>
          <a:blip r:embed="rId3"/>
          <a:stretch>
            <a:fillRect/>
          </a:stretch>
        </p:blipFill>
        <p:spPr>
          <a:xfrm>
            <a:off x="2375010" y="3444244"/>
            <a:ext cx="8978790" cy="1817459"/>
          </a:xfrm>
          <a:prstGeom prst="rect">
            <a:avLst/>
          </a:prstGeom>
        </p:spPr>
      </p:pic>
    </p:spTree>
    <p:extLst>
      <p:ext uri="{BB962C8B-B14F-4D97-AF65-F5344CB8AC3E}">
        <p14:creationId xmlns:p14="http://schemas.microsoft.com/office/powerpoint/2010/main" val="2075704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p:cNvSpPr txBox="1"/>
              <p:nvPr/>
            </p:nvSpPr>
            <p:spPr>
              <a:xfrm>
                <a:off x="1374709" y="3044857"/>
                <a:ext cx="7938583" cy="1587486"/>
              </a:xfrm>
              <a:prstGeom prst="rect">
                <a:avLst/>
              </a:prstGeom>
              <a:noFill/>
            </p:spPr>
            <p:txBody>
              <a:bodyPr wrap="none" rtlCol="0">
                <a:spAutoFit/>
              </a:bodyPr>
              <a:lstStyle/>
              <a:p>
                <a:pPr marL="342900" indent="-342900">
                  <a:buFont typeface="Arial" panose="020B0604020202020204" pitchFamily="34" charset="0"/>
                  <a:buChar char="•"/>
                </a:pPr>
                <a:r>
                  <a:rPr lang="en-US" altLang="zh-TW" sz="2400" dirty="0" smtClean="0"/>
                  <a:t>Determining the boundary </a:t>
                </a:r>
                <a14:m>
                  <m:oMath xmlns:m="http://schemas.openxmlformats.org/officeDocument/2006/math">
                    <m:r>
                      <a:rPr lang="zh-TW" altLang="en-US" sz="2400" i="1" smtClean="0">
                        <a:latin typeface="Cambria Math" panose="02040503050406030204" pitchFamily="18" charset="0"/>
                      </a:rPr>
                      <m:t>𝛽</m:t>
                    </m:r>
                  </m:oMath>
                </a14:m>
                <a:r>
                  <a:rPr lang="en-US" altLang="zh-TW" sz="2400" dirty="0" smtClean="0"/>
                  <a:t> completely determines </a:t>
                </a:r>
                <a14:m>
                  <m:oMath xmlns:m="http://schemas.openxmlformats.org/officeDocument/2006/math">
                    <m:r>
                      <a:rPr lang="zh-TW" altLang="en-US" sz="2400" i="1" smtClean="0">
                        <a:latin typeface="Cambria Math" panose="02040503050406030204" pitchFamily="18" charset="0"/>
                      </a:rPr>
                      <m:t>𝜒</m:t>
                    </m:r>
                  </m:oMath>
                </a14:m>
                <a:r>
                  <a:rPr lang="en-US" altLang="zh-TW" sz="2400" dirty="0" smtClean="0"/>
                  <a:t>.</a:t>
                </a:r>
              </a:p>
              <a:p>
                <a:endParaRPr lang="en-US" altLang="zh-TW" sz="2400" dirty="0" smtClean="0"/>
              </a:p>
              <a:p>
                <a:pPr marL="342900" indent="-342900">
                  <a:buFont typeface="Arial" panose="020B0604020202020204" pitchFamily="34" charset="0"/>
                  <a:buChar char="•"/>
                </a:pPr>
                <a:r>
                  <a:rPr lang="en-US" altLang="zh-TW" sz="2400" dirty="0"/>
                  <a:t>Hereafter the boundary of the no-trade region</a:t>
                </a:r>
                <a:r>
                  <a:rPr lang="en-US" altLang="zh-TW" sz="2400" dirty="0" smtClean="0"/>
                  <a:t>, </a:t>
                </a:r>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b="0" i="1" smtClean="0">
                            <a:latin typeface="Cambria Math" panose="02040503050406030204" pitchFamily="18" charset="0"/>
                          </a:rPr>
                          <m:t>𝛽</m:t>
                        </m:r>
                      </m:sup>
                    </m:sSup>
                    <m:r>
                      <a:rPr lang="en-US" altLang="zh-TW" sz="2400" b="0" i="1" smtClean="0">
                        <a:latin typeface="Cambria Math" panose="02040503050406030204" pitchFamily="18" charset="0"/>
                      </a:rPr>
                      <m:t> }</m:t>
                    </m:r>
                  </m:oMath>
                </a14:m>
                <a:r>
                  <a:rPr lang="en-US" altLang="zh-TW" sz="2400" dirty="0" smtClean="0"/>
                  <a:t>,</a:t>
                </a:r>
              </a:p>
              <a:p>
                <a:r>
                  <a:rPr lang="en-US" altLang="zh-TW" sz="2400" dirty="0" smtClean="0"/>
                  <a:t>     is </a:t>
                </a:r>
                <a:r>
                  <a:rPr lang="en-US" altLang="zh-TW" sz="2400" dirty="0"/>
                  <a:t>treated as the investor's choice variable. </a:t>
                </a:r>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374709" y="3044857"/>
                <a:ext cx="7938583" cy="1587486"/>
              </a:xfrm>
              <a:prstGeom prst="rect">
                <a:avLst/>
              </a:prstGeom>
              <a:blipFill>
                <a:blip r:embed="rId4"/>
                <a:stretch>
                  <a:fillRect l="-1075" t="-3065" r="-154" b="-76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374709" y="5133304"/>
                <a:ext cx="10107140" cy="830997"/>
              </a:xfrm>
              <a:prstGeom prst="rect">
                <a:avLst/>
              </a:prstGeom>
              <a:noFill/>
            </p:spPr>
            <p:txBody>
              <a:bodyPr wrap="square" rtlCol="0">
                <a:spAutoFit/>
              </a:bodyPr>
              <a:lstStyle/>
              <a:p>
                <a14:m>
                  <m:oMath xmlns:m="http://schemas.openxmlformats.org/officeDocument/2006/math">
                    <m:r>
                      <a:rPr lang="zh-TW" altLang="en-US" sz="2400" i="1" smtClean="0">
                        <a:latin typeface="Cambria Math" panose="02040503050406030204" pitchFamily="18" charset="0"/>
                      </a:rPr>
                      <m:t>⇒</m:t>
                    </m:r>
                  </m:oMath>
                </a14:m>
                <a:r>
                  <a:rPr lang="zh-TW" altLang="en-US" sz="2400" dirty="0" smtClean="0"/>
                  <a:t> </a:t>
                </a:r>
                <a:r>
                  <a:rPr lang="en-US" altLang="zh-TW" sz="2400" dirty="0" smtClean="0"/>
                  <a:t>The </a:t>
                </a:r>
                <a:r>
                  <a:rPr lang="en-US" altLang="zh-TW" sz="2400" dirty="0"/>
                  <a:t>investor's objective is to find the boundary </a:t>
                </a:r>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zh-TW" altLang="en-US" sz="2400" b="0" i="1" smtClean="0">
                            <a:latin typeface="Cambria Math" panose="02040503050406030204" pitchFamily="18" charset="0"/>
                          </a:rPr>
                          <m:t>𝛽</m:t>
                        </m:r>
                      </m:e>
                      <m:sup>
                        <m:r>
                          <a:rPr lang="en-US" altLang="zh-TW" sz="2400" b="0" i="1" smtClean="0">
                            <a:latin typeface="Cambria Math" panose="02040503050406030204" pitchFamily="18" charset="0"/>
                          </a:rPr>
                          <m:t>∗</m:t>
                        </m:r>
                      </m:sup>
                    </m:sSup>
                  </m:oMath>
                </a14:m>
                <a:r>
                  <a:rPr lang="en-US" altLang="zh-TW" sz="2400" dirty="0" smtClean="0"/>
                  <a:t> </a:t>
                </a:r>
                <a:r>
                  <a:rPr lang="en-US" altLang="zh-TW" sz="2400" dirty="0"/>
                  <a:t>of the no-trade </a:t>
                </a:r>
                <a:r>
                  <a:rPr lang="en-US" altLang="zh-TW" sz="2400" dirty="0" smtClean="0"/>
                  <a:t>  </a:t>
                </a:r>
              </a:p>
              <a:p>
                <a:r>
                  <a:rPr lang="en-US" altLang="zh-TW" sz="2400" dirty="0"/>
                  <a:t> </a:t>
                </a:r>
                <a:r>
                  <a:rPr lang="en-US" altLang="zh-TW" sz="2400" dirty="0" smtClean="0"/>
                  <a:t>    region </a:t>
                </a:r>
                <a:r>
                  <a:rPr lang="en-US" altLang="zh-TW" sz="2400" dirty="0"/>
                  <a:t>that minimizes discounted expected </a:t>
                </a:r>
                <a:r>
                  <a:rPr lang="en-US" altLang="zh-TW" sz="2400" dirty="0" smtClean="0"/>
                  <a:t>costs </a:t>
                </a:r>
                <a14:m>
                  <m:oMath xmlns:m="http://schemas.openxmlformats.org/officeDocument/2006/math">
                    <m:r>
                      <a:rPr lang="en-US" altLang="zh-TW" sz="2400" b="0" i="1" smtClean="0">
                        <a:latin typeface="Cambria Math" panose="02040503050406030204" pitchFamily="18" charset="0"/>
                      </a:rPr>
                      <m:t>𝐽</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a:rPr lang="zh-TW" altLang="en-US" sz="2400" b="0" i="1" smtClean="0">
                        <a:latin typeface="Cambria Math" panose="02040503050406030204" pitchFamily="18" charset="0"/>
                      </a:rPr>
                      <m:t>𝛽</m:t>
                    </m:r>
                    <m:r>
                      <a:rPr lang="en-US" altLang="zh-TW" sz="2400" b="0" i="1" smtClean="0">
                        <a:latin typeface="Cambria Math" panose="02040503050406030204" pitchFamily="18" charset="0"/>
                      </a:rPr>
                      <m:t>)</m:t>
                    </m:r>
                  </m:oMath>
                </a14:m>
                <a:r>
                  <a:rPr lang="en-US" altLang="zh-TW" sz="2400" dirty="0" smtClean="0"/>
                  <a:t> </a:t>
                </a:r>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374709" y="5133304"/>
                <a:ext cx="10107140" cy="830997"/>
              </a:xfrm>
              <a:prstGeom prst="rect">
                <a:avLst/>
              </a:prstGeom>
              <a:blipFill>
                <a:blip r:embed="rId5"/>
                <a:stretch>
                  <a:fillRect t="-5882" b="-16176"/>
                </a:stretch>
              </a:blipFill>
            </p:spPr>
            <p:txBody>
              <a:bodyPr/>
              <a:lstStyle/>
              <a:p>
                <a:r>
                  <a:rPr lang="zh-TW" altLang="en-US">
                    <a:noFill/>
                  </a:rPr>
                  <a:t> </a:t>
                </a:r>
              </a:p>
            </p:txBody>
          </p:sp>
        </mc:Fallback>
      </mc:AlternateContent>
      <p:pic>
        <p:nvPicPr>
          <p:cNvPr id="6" name="圖片 5"/>
          <p:cNvPicPr>
            <a:picLocks noChangeAspect="1"/>
          </p:cNvPicPr>
          <p:nvPr/>
        </p:nvPicPr>
        <p:blipFill>
          <a:blip r:embed="rId6"/>
          <a:stretch>
            <a:fillRect/>
          </a:stretch>
        </p:blipFill>
        <p:spPr>
          <a:xfrm>
            <a:off x="3025459" y="395541"/>
            <a:ext cx="8978790" cy="1817459"/>
          </a:xfrm>
          <a:prstGeom prst="rect">
            <a:avLst/>
          </a:prstGeom>
        </p:spPr>
      </p:pic>
      <mc:AlternateContent xmlns:mc="http://schemas.openxmlformats.org/markup-compatibility/2006" xmlns:a14="http://schemas.microsoft.com/office/drawing/2010/main">
        <mc:Choice Requires="a14">
          <p:sp>
            <p:nvSpPr>
              <p:cNvPr id="3" name="文字方塊 2"/>
              <p:cNvSpPr txBox="1"/>
              <p:nvPr/>
            </p:nvSpPr>
            <p:spPr>
              <a:xfrm>
                <a:off x="556181" y="1805232"/>
                <a:ext cx="3123419" cy="738664"/>
              </a:xfrm>
              <a:prstGeom prst="rect">
                <a:avLst/>
              </a:prstGeom>
              <a:noFill/>
            </p:spPr>
            <p:txBody>
              <a:bodyPr wrap="none" lIns="0" tIns="0" rIns="0" bIns="0" rtlCol="0">
                <a:spAutoFit/>
              </a:bodyPr>
              <a:lstStyle/>
              <a:p>
                <a14:m>
                  <m:oMath xmlns:m="http://schemas.openxmlformats.org/officeDocument/2006/math">
                    <m:r>
                      <a:rPr lang="zh-TW" altLang="en-US" sz="2400" i="1" smtClean="0">
                        <a:latin typeface="Cambria Math" panose="02040503050406030204" pitchFamily="18" charset="0"/>
                      </a:rPr>
                      <m:t>𝜒</m:t>
                    </m:r>
                  </m:oMath>
                </a14:m>
                <a:r>
                  <a:rPr lang="zh-TW" altLang="en-US" sz="2400" dirty="0" smtClean="0"/>
                  <a:t> </a:t>
                </a:r>
                <a:r>
                  <a:rPr lang="en-US" altLang="zh-TW" sz="2400" dirty="0" smtClean="0"/>
                  <a:t>: no trade region</a:t>
                </a:r>
              </a:p>
              <a:p>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𝜒</m:t>
                    </m:r>
                    <m:r>
                      <a:rPr lang="en-US" altLang="zh-TW" sz="2400" b="0" i="1" smtClean="0">
                        <a:latin typeface="Cambria Math" panose="02040503050406030204" pitchFamily="18" charset="0"/>
                      </a:rPr>
                      <m:t>)</m:t>
                    </m:r>
                  </m:oMath>
                </a14:m>
                <a:r>
                  <a:rPr lang="zh-TW" altLang="en-US" sz="2400" dirty="0" smtClean="0"/>
                  <a:t> </a:t>
                </a:r>
                <a:r>
                  <a:rPr lang="en-US" altLang="zh-TW" sz="2400" dirty="0" smtClean="0"/>
                  <a:t>: the boundary of </a:t>
                </a:r>
                <a14:m>
                  <m:oMath xmlns:m="http://schemas.openxmlformats.org/officeDocument/2006/math">
                    <m:r>
                      <a:rPr lang="zh-TW" altLang="en-US" sz="2400" i="1" smtClean="0">
                        <a:latin typeface="Cambria Math" panose="02040503050406030204" pitchFamily="18" charset="0"/>
                      </a:rPr>
                      <m:t>𝜒</m:t>
                    </m:r>
                  </m:oMath>
                </a14:m>
                <a:endParaRPr lang="zh-TW" altLang="en-US" sz="24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556181" y="1805232"/>
                <a:ext cx="3123419" cy="738664"/>
              </a:xfrm>
              <a:prstGeom prst="rect">
                <a:avLst/>
              </a:prstGeom>
              <a:blipFill>
                <a:blip r:embed="rId7"/>
                <a:stretch>
                  <a:fillRect l="-4483" t="-12397" r="-2339" b="-2479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67009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r>
                  <a:rPr lang="en-US" altLang="zh-TW" sz="5400" b="1" dirty="0" smtClean="0">
                    <a:latin typeface="微軟正黑體" panose="020B0604030504040204" pitchFamily="34" charset="-120"/>
                    <a:ea typeface="微軟正黑體" panose="020B0604030504040204" pitchFamily="34" charset="-120"/>
                  </a:rPr>
                  <a:t>Determining </a:t>
                </a:r>
                <a14:m>
                  <m:oMath xmlns:m="http://schemas.openxmlformats.org/officeDocument/2006/math">
                    <m:r>
                      <a:rPr lang="en-US" altLang="zh-TW" sz="5400" b="1" i="1" smtClean="0">
                        <a:latin typeface="Cambria Math" panose="02040503050406030204" pitchFamily="18" charset="0"/>
                      </a:rPr>
                      <m:t>𝑱</m:t>
                    </m:r>
                    <m:r>
                      <a:rPr lang="en-US" altLang="zh-TW" sz="5400" b="1" i="1" smtClean="0">
                        <a:latin typeface="Cambria Math" panose="02040503050406030204" pitchFamily="18" charset="0"/>
                      </a:rPr>
                      <m:t>(</m:t>
                    </m:r>
                    <m:r>
                      <a:rPr lang="en-US" altLang="zh-TW" sz="5400" b="1" i="1" smtClean="0">
                        <a:latin typeface="Cambria Math" panose="02040503050406030204" pitchFamily="18" charset="0"/>
                      </a:rPr>
                      <m:t>𝒘</m:t>
                    </m:r>
                    <m:r>
                      <a:rPr lang="zh-TW" altLang="en-US" sz="5400" b="1" i="1">
                        <a:latin typeface="Cambria Math" panose="02040503050406030204" pitchFamily="18" charset="0"/>
                      </a:rPr>
                      <m:t>；</m:t>
                    </m:r>
                    <m:r>
                      <a:rPr lang="zh-TW" altLang="en-US" sz="5400" b="1" i="1" smtClean="0">
                        <a:latin typeface="Cambria Math" panose="02040503050406030204" pitchFamily="18" charset="0"/>
                      </a:rPr>
                      <m:t>𝜷</m:t>
                    </m:r>
                    <m:r>
                      <a:rPr lang="en-US" altLang="zh-TW" sz="5400" b="1" i="1" smtClean="0">
                        <a:latin typeface="Cambria Math" panose="02040503050406030204" pitchFamily="18" charset="0"/>
                      </a:rPr>
                      <m:t>)</m:t>
                    </m:r>
                  </m:oMath>
                </a14:m>
                <a:r>
                  <a:rPr lang="zh-TW" altLang="en-US" sz="5400" b="1" dirty="0" smtClean="0">
                    <a:latin typeface="微軟正黑體" panose="020B0604030504040204" pitchFamily="34" charset="-120"/>
                    <a:ea typeface="微軟正黑體" panose="020B0604030504040204" pitchFamily="34" charset="-120"/>
                  </a:rPr>
                  <a:t> </a:t>
                </a:r>
                <a:r>
                  <a:rPr lang="en-US" altLang="zh-TW" sz="5400" b="1" dirty="0" smtClean="0">
                    <a:latin typeface="微軟正黑體" panose="020B0604030504040204" pitchFamily="34" charset="-120"/>
                    <a:ea typeface="微軟正黑體" panose="020B0604030504040204" pitchFamily="34" charset="-120"/>
                  </a:rPr>
                  <a:t>for a given boundary </a:t>
                </a:r>
                <a14:m>
                  <m:oMath xmlns:m="http://schemas.openxmlformats.org/officeDocument/2006/math">
                    <m:r>
                      <a:rPr lang="zh-TW" altLang="en-US" sz="5400" b="1" i="1" smtClean="0">
                        <a:latin typeface="Cambria Math" panose="02040503050406030204" pitchFamily="18" charset="0"/>
                      </a:rPr>
                      <m:t>𝜷</m:t>
                    </m:r>
                  </m:oMath>
                </a14:m>
                <a:endParaRPr lang="zh-TW" altLang="en-US" sz="5400" b="1" dirty="0">
                  <a:latin typeface="微軟正黑體" panose="020B0604030504040204" pitchFamily="34" charset="-120"/>
                  <a:ea typeface="微軟正黑體" panose="020B0604030504040204" pitchFamily="34" charset="-120"/>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3072" b="-1303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版面配置區 2"/>
              <p:cNvSpPr>
                <a:spLocks noGrp="1"/>
              </p:cNvSpPr>
              <p:nvPr>
                <p:ph type="body" idx="1"/>
              </p:nvPr>
            </p:nvSpPr>
            <p:spPr/>
            <p:txBody>
              <a:bodyPr anchor="ctr">
                <a:normAutofit/>
              </a:bodyPr>
              <a:lstStyle/>
              <a:p>
                <a:pPr algn="r"/>
                <a14:m>
                  <m:oMath xmlns:m="http://schemas.openxmlformats.org/officeDocument/2006/math">
                    <m:r>
                      <a:rPr lang="zh-TW" altLang="en-US" sz="2800" b="1" i="1" smtClean="0">
                        <a:latin typeface="Cambria Math" panose="02040503050406030204" pitchFamily="18" charset="0"/>
                      </a:rPr>
                      <m:t>𝝌</m:t>
                    </m:r>
                  </m:oMath>
                </a14:m>
                <a:r>
                  <a:rPr lang="zh-TW" altLang="en-US" sz="2800" b="1" dirty="0" smtClean="0"/>
                  <a:t> </a:t>
                </a:r>
                <a:r>
                  <a:rPr lang="en-US" altLang="zh-TW" sz="2800" b="1" dirty="0" smtClean="0"/>
                  <a:t>and </a:t>
                </a:r>
                <a14:m>
                  <m:oMath xmlns:m="http://schemas.openxmlformats.org/officeDocument/2006/math">
                    <m:r>
                      <a:rPr lang="zh-TW" altLang="en-US" sz="2800" b="1" i="1" smtClean="0">
                        <a:latin typeface="Cambria Math" panose="02040503050406030204" pitchFamily="18" charset="0"/>
                      </a:rPr>
                      <m:t>𝜷</m:t>
                    </m:r>
                  </m:oMath>
                </a14:m>
                <a:r>
                  <a:rPr lang="zh-TW" altLang="en-US" sz="2800" b="1" dirty="0" smtClean="0"/>
                  <a:t> </a:t>
                </a:r>
                <a:r>
                  <a:rPr lang="en-US" altLang="zh-TW" sz="2800" b="1" dirty="0" smtClean="0"/>
                  <a:t>are given but not necessarily optimal</a:t>
                </a:r>
                <a:endParaRPr lang="zh-TW" altLang="en-US" sz="2800" b="1" dirty="0"/>
              </a:p>
            </p:txBody>
          </p:sp>
        </mc:Choice>
        <mc:Fallback xmlns="">
          <p:sp>
            <p:nvSpPr>
              <p:cNvPr id="3" name="文字版面配置區 2"/>
              <p:cNvSpPr>
                <a:spLocks noGrp="1" noRot="1" noChangeAspect="1" noMove="1" noResize="1" noEditPoints="1" noAdjustHandles="1" noChangeArrowheads="1" noChangeShapeType="1" noTextEdit="1"/>
              </p:cNvSpPr>
              <p:nvPr>
                <p:ph type="body" idx="1"/>
              </p:nvPr>
            </p:nvSpPr>
            <p:spPr>
              <a:blipFill>
                <a:blip r:embed="rId3"/>
                <a:stretch>
                  <a:fillRect r="-12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03322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997585" y="818288"/>
                <a:ext cx="8957901" cy="1569660"/>
              </a:xfrm>
              <a:prstGeom prst="rect">
                <a:avLst/>
              </a:prstGeom>
              <a:noFill/>
            </p:spPr>
            <p:txBody>
              <a:bodyPr wrap="none" rtlCol="0">
                <a:spAutoFit/>
              </a:bodyPr>
              <a:lstStyle/>
              <a:p>
                <a:r>
                  <a:rPr lang="en-US" altLang="zh-TW" sz="2400" dirty="0" smtClean="0"/>
                  <a:t>When initial asset proportions </a:t>
                </a:r>
                <a14:m>
                  <m:oMath xmlns:m="http://schemas.openxmlformats.org/officeDocument/2006/math">
                    <m:r>
                      <a:rPr lang="en-US" altLang="zh-TW" sz="2400" b="1" i="1" smtClean="0">
                        <a:solidFill>
                          <a:srgbClr val="FF0000"/>
                        </a:solidFill>
                        <a:latin typeface="Cambria Math" panose="02040503050406030204" pitchFamily="18" charset="0"/>
                      </a:rPr>
                      <m:t>𝒘</m:t>
                    </m:r>
                    <m:r>
                      <a:rPr lang="en-US" altLang="zh-TW" sz="2400" b="1" i="1" smtClean="0">
                        <a:solidFill>
                          <a:srgbClr val="FF0000"/>
                        </a:solidFill>
                        <a:latin typeface="Cambria Math" panose="02040503050406030204" pitchFamily="18" charset="0"/>
                      </a:rPr>
                      <m:t> </m:t>
                    </m:r>
                    <m:r>
                      <a:rPr lang="zh-TW" altLang="en-US" sz="2400" b="1" i="1" smtClean="0">
                        <a:solidFill>
                          <a:srgbClr val="FF0000"/>
                        </a:solidFill>
                        <a:latin typeface="Cambria Math" panose="02040503050406030204" pitchFamily="18" charset="0"/>
                      </a:rPr>
                      <m:t>𝝐</m:t>
                    </m:r>
                    <m:r>
                      <a:rPr lang="en-US" altLang="zh-TW" sz="2400" b="1" i="1" smtClean="0">
                        <a:solidFill>
                          <a:srgbClr val="FF0000"/>
                        </a:solidFill>
                        <a:latin typeface="Cambria Math" panose="02040503050406030204" pitchFamily="18" charset="0"/>
                      </a:rPr>
                      <m:t> </m:t>
                    </m:r>
                    <m:r>
                      <a:rPr lang="zh-TW" altLang="en-US" sz="2400" b="1" i="1" smtClean="0">
                        <a:solidFill>
                          <a:srgbClr val="FF0000"/>
                        </a:solidFill>
                        <a:latin typeface="Cambria Math" panose="02040503050406030204" pitchFamily="18" charset="0"/>
                      </a:rPr>
                      <m:t>𝝌</m:t>
                    </m:r>
                  </m:oMath>
                </a14:m>
                <a:r>
                  <a:rPr lang="en-US" altLang="zh-TW" sz="2400" dirty="0" smtClean="0"/>
                  <a:t>, there is no trading </a:t>
                </a:r>
                <a14:m>
                  <m:oMath xmlns:m="http://schemas.openxmlformats.org/officeDocument/2006/math">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𝑤</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𝑡</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 )</m:t>
                    </m:r>
                  </m:oMath>
                </a14:m>
                <a:r>
                  <a:rPr lang="en-US" altLang="zh-TW" sz="2400" dirty="0" smtClean="0"/>
                  <a:t>.</a:t>
                </a:r>
              </a:p>
              <a:p>
                <a:r>
                  <a:rPr lang="en-US" altLang="zh-TW" sz="2400" dirty="0" smtClean="0"/>
                  <a:t>The only cost incurred over </a:t>
                </a:r>
                <a14:m>
                  <m:oMath xmlns:m="http://schemas.openxmlformats.org/officeDocument/2006/math">
                    <m:r>
                      <a:rPr lang="en-US" altLang="zh-TW" sz="2400" b="0" i="1" smtClean="0">
                        <a:latin typeface="Cambria Math" panose="02040503050406030204" pitchFamily="18" charset="0"/>
                      </a:rPr>
                      <m:t>𝑑𝑡</m:t>
                    </m:r>
                  </m:oMath>
                </a14:m>
                <a:r>
                  <a:rPr lang="zh-TW" altLang="en-US" sz="2400" dirty="0" smtClean="0"/>
                  <a:t> </a:t>
                </a:r>
                <a:r>
                  <a:rPr lang="en-US" altLang="zh-TW" sz="2400" dirty="0" smtClean="0"/>
                  <a:t>is the cost of diverging from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oMath>
                </a14:m>
                <a:r>
                  <a:rPr lang="en-US" altLang="zh-TW" sz="2400" dirty="0" smtClean="0"/>
                  <a:t>.</a:t>
                </a:r>
              </a:p>
              <a:p>
                <a:endParaRPr lang="en-US" altLang="zh-TW" sz="2400" dirty="0" smtClean="0"/>
              </a:p>
              <a:p>
                <a:r>
                  <a:rPr lang="en-US" altLang="zh-TW" sz="2400" dirty="0" smtClean="0"/>
                  <a:t>From the </a:t>
                </a:r>
                <a:r>
                  <a:rPr lang="en-US" altLang="zh-TW" sz="2400" dirty="0" err="1" smtClean="0"/>
                  <a:t>def</a:t>
                </a:r>
                <a:r>
                  <a:rPr lang="en-US" altLang="zh-TW" sz="2400" dirty="0" smtClean="0"/>
                  <a:t>,</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997585" y="818288"/>
                <a:ext cx="8957901" cy="1569660"/>
              </a:xfrm>
              <a:prstGeom prst="rect">
                <a:avLst/>
              </a:prstGeom>
              <a:blipFill>
                <a:blip r:embed="rId9"/>
                <a:stretch>
                  <a:fillRect l="-1089" t="-3101" r="-408" b="-7752"/>
                </a:stretch>
              </a:blipFill>
            </p:spPr>
            <p:txBody>
              <a:bodyPr/>
              <a:lstStyle/>
              <a:p>
                <a:r>
                  <a:rPr lang="zh-TW" altLang="en-US">
                    <a:noFill/>
                  </a:rPr>
                  <a:t> </a:t>
                </a:r>
              </a:p>
            </p:txBody>
          </p:sp>
        </mc:Fallback>
      </mc:AlternateContent>
      <p:pic>
        <p:nvPicPr>
          <p:cNvPr id="3" name="圖片 2"/>
          <p:cNvPicPr>
            <a:picLocks noChangeAspect="1"/>
          </p:cNvPicPr>
          <p:nvPr/>
        </p:nvPicPr>
        <p:blipFill>
          <a:blip r:embed="rId10"/>
          <a:stretch>
            <a:fillRect/>
          </a:stretch>
        </p:blipFill>
        <p:spPr>
          <a:xfrm>
            <a:off x="2846350" y="1712631"/>
            <a:ext cx="8978790" cy="1817459"/>
          </a:xfrm>
          <a:prstGeom prst="rect">
            <a:avLst/>
          </a:prstGeom>
        </p:spPr>
      </p:pic>
      <p:grpSp>
        <p:nvGrpSpPr>
          <p:cNvPr id="5" name="群組 4"/>
          <p:cNvGrpSpPr/>
          <p:nvPr/>
        </p:nvGrpSpPr>
        <p:grpSpPr>
          <a:xfrm>
            <a:off x="2997178" y="3667496"/>
            <a:ext cx="8264401" cy="1038225"/>
            <a:chOff x="1295061" y="5746083"/>
            <a:chExt cx="8264401" cy="1038225"/>
          </a:xfrm>
        </p:grpSpPr>
        <p:pic>
          <p:nvPicPr>
            <p:cNvPr id="6" name="圖片 5"/>
            <p:cNvPicPr>
              <a:picLocks noChangeAspect="1"/>
            </p:cNvPicPr>
            <p:nvPr/>
          </p:nvPicPr>
          <p:blipFill>
            <a:blip r:embed="rId11"/>
            <a:stretch>
              <a:fillRect/>
            </a:stretch>
          </p:blipFill>
          <p:spPr>
            <a:xfrm>
              <a:off x="1295061" y="5746083"/>
              <a:ext cx="4181475" cy="1038225"/>
            </a:xfrm>
            <a:prstGeom prst="rect">
              <a:avLst/>
            </a:prstGeom>
          </p:spPr>
        </p:pic>
        <p:pic>
          <p:nvPicPr>
            <p:cNvPr id="7" name="圖片 6"/>
            <p:cNvPicPr>
              <a:picLocks noChangeAspect="1"/>
            </p:cNvPicPr>
            <p:nvPr/>
          </p:nvPicPr>
          <p:blipFill>
            <a:blip r:embed="rId12"/>
            <a:stretch>
              <a:fillRect/>
            </a:stretch>
          </p:blipFill>
          <p:spPr>
            <a:xfrm>
              <a:off x="3758737" y="6393783"/>
              <a:ext cx="5800725" cy="390525"/>
            </a:xfrm>
            <a:prstGeom prst="rect">
              <a:avLst/>
            </a:prstGeom>
          </p:spPr>
        </p:pic>
      </p:grpSp>
      <p:sp>
        <p:nvSpPr>
          <p:cNvPr id="8" name="文字方塊 7"/>
          <p:cNvSpPr txBox="1"/>
          <p:nvPr/>
        </p:nvSpPr>
        <p:spPr>
          <a:xfrm>
            <a:off x="997585" y="3667496"/>
            <a:ext cx="1978555" cy="461665"/>
          </a:xfrm>
          <a:prstGeom prst="rect">
            <a:avLst/>
          </a:prstGeom>
          <a:noFill/>
        </p:spPr>
        <p:txBody>
          <a:bodyPr wrap="none" rtlCol="0">
            <a:spAutoFit/>
          </a:bodyPr>
          <a:lstStyle/>
          <a:p>
            <a:r>
              <a:rPr lang="en-US" altLang="zh-TW" sz="2400" dirty="0"/>
              <a:t>a</a:t>
            </a:r>
            <a:r>
              <a:rPr lang="en-US" altLang="zh-TW" sz="2400" dirty="0" smtClean="0"/>
              <a:t>nd recall that</a:t>
            </a:r>
            <a:endParaRPr lang="zh-TW" altLang="en-US" sz="2400" dirty="0"/>
          </a:p>
        </p:txBody>
      </p:sp>
      <p:grpSp>
        <p:nvGrpSpPr>
          <p:cNvPr id="10" name="群組 9"/>
          <p:cNvGrpSpPr/>
          <p:nvPr/>
        </p:nvGrpSpPr>
        <p:grpSpPr>
          <a:xfrm>
            <a:off x="997585" y="4843127"/>
            <a:ext cx="10086975" cy="1419225"/>
            <a:chOff x="997585" y="4843127"/>
            <a:chExt cx="10086975" cy="1419225"/>
          </a:xfrm>
        </p:grpSpPr>
        <p:pic>
          <p:nvPicPr>
            <p:cNvPr id="4" name="圖片 3"/>
            <p:cNvPicPr>
              <a:picLocks noChangeAspect="1"/>
            </p:cNvPicPr>
            <p:nvPr/>
          </p:nvPicPr>
          <p:blipFill>
            <a:blip r:embed="rId13"/>
            <a:stretch>
              <a:fillRect/>
            </a:stretch>
          </p:blipFill>
          <p:spPr>
            <a:xfrm>
              <a:off x="997585" y="4843127"/>
              <a:ext cx="10086975" cy="1419225"/>
            </a:xfrm>
            <a:prstGeom prst="rect">
              <a:avLst/>
            </a:prstGeom>
          </p:spPr>
        </p:pic>
        <mc:AlternateContent xmlns:mc="http://schemas.openxmlformats.org/markup-compatibility/2006" xmlns:a14="http://schemas.microsoft.com/office/drawing/2010/main">
          <mc:Choice Requires="a14">
            <p:sp>
              <p:nvSpPr>
                <p:cNvPr id="9" name="文字方塊 8"/>
                <p:cNvSpPr txBox="1"/>
                <p:nvPr/>
              </p:nvSpPr>
              <p:spPr>
                <a:xfrm>
                  <a:off x="8851768" y="5778498"/>
                  <a:ext cx="1657185" cy="461665"/>
                </a:xfrm>
                <a:prstGeom prst="rect">
                  <a:avLst/>
                </a:prstGeom>
                <a:noFill/>
              </p:spPr>
              <p:txBody>
                <a:bodyPr wrap="none" rtlCol="0">
                  <a:spAutoFit/>
                </a:bodyPr>
                <a:lstStyle/>
                <a:p>
                  <a:r>
                    <a:rPr lang="en-US" altLang="zh-TW" sz="2400" dirty="0"/>
                    <a:t>w</a:t>
                  </a:r>
                  <a:r>
                    <a:rPr lang="en-US" altLang="zh-TW" sz="2400" dirty="0" smtClean="0"/>
                    <a:t>hen </a:t>
                  </a:r>
                  <a14:m>
                    <m:oMath xmlns:m="http://schemas.openxmlformats.org/officeDocument/2006/math">
                      <m:r>
                        <a:rPr lang="en-US" altLang="zh-TW" sz="2400" i="1">
                          <a:latin typeface="Cambria Math" panose="02040503050406030204" pitchFamily="18" charset="0"/>
                        </a:rPr>
                        <m:t>𝑤</m:t>
                      </m:r>
                      <m:r>
                        <a:rPr lang="en-US" altLang="zh-TW" sz="2400" i="1">
                          <a:latin typeface="Cambria Math" panose="02040503050406030204" pitchFamily="18" charset="0"/>
                        </a:rPr>
                        <m:t> </m:t>
                      </m:r>
                      <m:r>
                        <a:rPr lang="zh-TW" altLang="en-US" sz="2400" i="1">
                          <a:latin typeface="Cambria Math" panose="02040503050406030204" pitchFamily="18" charset="0"/>
                        </a:rPr>
                        <m:t>𝜖</m:t>
                      </m:r>
                      <m:r>
                        <a:rPr lang="en-US" altLang="zh-TW" sz="2400" i="1">
                          <a:latin typeface="Cambria Math" panose="02040503050406030204" pitchFamily="18" charset="0"/>
                        </a:rPr>
                        <m:t> </m:t>
                      </m:r>
                      <m:r>
                        <a:rPr lang="zh-TW" altLang="en-US" sz="2400" i="1">
                          <a:latin typeface="Cambria Math" panose="02040503050406030204" pitchFamily="18" charset="0"/>
                        </a:rPr>
                        <m:t>𝜒</m:t>
                      </m:r>
                    </m:oMath>
                  </a14:m>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8851768" y="5778498"/>
                  <a:ext cx="1657185" cy="461665"/>
                </a:xfrm>
                <a:prstGeom prst="rect">
                  <a:avLst/>
                </a:prstGeom>
                <a:blipFill>
                  <a:blip r:embed="rId14"/>
                  <a:stretch>
                    <a:fillRect l="-5515" t="-10526" b="-28947"/>
                  </a:stretch>
                </a:blipFill>
              </p:spPr>
              <p:txBody>
                <a:bodyPr/>
                <a:lstStyle/>
                <a:p>
                  <a:r>
                    <a:rPr lang="zh-TW" altLang="en-US">
                      <a:noFill/>
                    </a:rPr>
                    <a:t> </a:t>
                  </a:r>
                </a:p>
              </p:txBody>
            </p:sp>
          </mc:Fallback>
        </mc:AlternateContent>
      </p:grpSp>
      <p:sp>
        <p:nvSpPr>
          <p:cNvPr id="11" name="矩形 10"/>
          <p:cNvSpPr/>
          <p:nvPr/>
        </p:nvSpPr>
        <p:spPr>
          <a:xfrm>
            <a:off x="842921" y="4914267"/>
            <a:ext cx="10396302" cy="1567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062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943858" y="898027"/>
            <a:ext cx="9585125" cy="468664"/>
            <a:chOff x="1792271" y="1388221"/>
            <a:chExt cx="9585125" cy="468664"/>
          </a:xfrm>
        </p:grpSpPr>
        <p:grpSp>
          <p:nvGrpSpPr>
            <p:cNvPr id="4" name="群組 3"/>
            <p:cNvGrpSpPr/>
            <p:nvPr/>
          </p:nvGrpSpPr>
          <p:grpSpPr>
            <a:xfrm>
              <a:off x="1792271" y="1409504"/>
              <a:ext cx="7693842" cy="447381"/>
              <a:chOff x="1792271" y="1409504"/>
              <a:chExt cx="7693842" cy="447381"/>
            </a:xfrm>
          </p:grpSpPr>
          <p:pic>
            <p:nvPicPr>
              <p:cNvPr id="2" name="圖片 1"/>
              <p:cNvPicPr>
                <a:picLocks noChangeAspect="1"/>
              </p:cNvPicPr>
              <p:nvPr/>
            </p:nvPicPr>
            <p:blipFill>
              <a:blip r:embed="rId2"/>
              <a:stretch>
                <a:fillRect/>
              </a:stretch>
            </p:blipFill>
            <p:spPr>
              <a:xfrm>
                <a:off x="1792271" y="1409504"/>
                <a:ext cx="990600" cy="419100"/>
              </a:xfrm>
              <a:prstGeom prst="rect">
                <a:avLst/>
              </a:prstGeom>
            </p:spPr>
          </p:pic>
          <p:pic>
            <p:nvPicPr>
              <p:cNvPr id="3" name="圖片 2"/>
              <p:cNvPicPr>
                <a:picLocks noChangeAspect="1"/>
              </p:cNvPicPr>
              <p:nvPr/>
            </p:nvPicPr>
            <p:blipFill>
              <a:blip r:embed="rId3"/>
              <a:stretch>
                <a:fillRect/>
              </a:stretch>
            </p:blipFill>
            <p:spPr>
              <a:xfrm>
                <a:off x="2856713" y="1437785"/>
                <a:ext cx="6629400" cy="419100"/>
              </a:xfrm>
              <a:prstGeom prst="rect">
                <a:avLst/>
              </a:prstGeom>
            </p:spPr>
          </p:pic>
        </p:grpSp>
        <mc:AlternateContent xmlns:mc="http://schemas.openxmlformats.org/markup-compatibility/2006" xmlns:a14="http://schemas.microsoft.com/office/drawing/2010/main">
          <mc:Choice Requires="a14">
            <p:sp>
              <p:nvSpPr>
                <p:cNvPr id="6" name="文字方塊 5"/>
                <p:cNvSpPr txBox="1"/>
                <p:nvPr/>
              </p:nvSpPr>
              <p:spPr>
                <a:xfrm>
                  <a:off x="9720211" y="1388221"/>
                  <a:ext cx="1657185" cy="461665"/>
                </a:xfrm>
                <a:prstGeom prst="rect">
                  <a:avLst/>
                </a:prstGeom>
                <a:noFill/>
              </p:spPr>
              <p:txBody>
                <a:bodyPr wrap="none" rtlCol="0">
                  <a:spAutoFit/>
                </a:bodyPr>
                <a:lstStyle/>
                <a:p>
                  <a:r>
                    <a:rPr lang="en-US" altLang="zh-TW" sz="2400" dirty="0"/>
                    <a:t>w</a:t>
                  </a:r>
                  <a:r>
                    <a:rPr lang="en-US" altLang="zh-TW" sz="2400" dirty="0" smtClean="0"/>
                    <a:t>hen </a:t>
                  </a:r>
                  <a14:m>
                    <m:oMath xmlns:m="http://schemas.openxmlformats.org/officeDocument/2006/math">
                      <m:r>
                        <a:rPr lang="en-US" altLang="zh-TW" sz="2400" i="1">
                          <a:latin typeface="Cambria Math" panose="02040503050406030204" pitchFamily="18" charset="0"/>
                        </a:rPr>
                        <m:t>𝑤</m:t>
                      </m:r>
                      <m:r>
                        <a:rPr lang="en-US" altLang="zh-TW" sz="2400" i="1">
                          <a:latin typeface="Cambria Math" panose="02040503050406030204" pitchFamily="18" charset="0"/>
                        </a:rPr>
                        <m:t> </m:t>
                      </m:r>
                      <m:r>
                        <a:rPr lang="zh-TW" altLang="en-US" sz="2400" i="1">
                          <a:latin typeface="Cambria Math" panose="02040503050406030204" pitchFamily="18" charset="0"/>
                        </a:rPr>
                        <m:t>𝜖</m:t>
                      </m:r>
                      <m:r>
                        <a:rPr lang="en-US" altLang="zh-TW" sz="2400" i="1">
                          <a:latin typeface="Cambria Math" panose="02040503050406030204" pitchFamily="18" charset="0"/>
                        </a:rPr>
                        <m:t> </m:t>
                      </m:r>
                      <m:r>
                        <a:rPr lang="zh-TW" altLang="en-US" sz="2400" i="1">
                          <a:latin typeface="Cambria Math" panose="02040503050406030204" pitchFamily="18" charset="0"/>
                        </a:rPr>
                        <m:t>𝜒</m:t>
                      </m:r>
                    </m:oMath>
                  </a14:m>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9720211" y="1388221"/>
                  <a:ext cx="1657185" cy="461665"/>
                </a:xfrm>
                <a:prstGeom prst="rect">
                  <a:avLst/>
                </a:prstGeom>
                <a:blipFill>
                  <a:blip r:embed="rId4"/>
                  <a:stretch>
                    <a:fillRect l="-5515" t="-10526" b="-28947"/>
                  </a:stretch>
                </a:blipFill>
              </p:spPr>
              <p:txBody>
                <a:bodyPr/>
                <a:lstStyle/>
                <a:p>
                  <a:r>
                    <a:rPr lang="zh-TW" altLang="en-US">
                      <a:noFill/>
                    </a:rPr>
                    <a:t> </a:t>
                  </a:r>
                </a:p>
              </p:txBody>
            </p:sp>
          </mc:Fallback>
        </mc:AlternateContent>
      </p:grpSp>
      <p:sp>
        <p:nvSpPr>
          <p:cNvPr id="8" name="文字方塊 7"/>
          <p:cNvSpPr txBox="1"/>
          <p:nvPr/>
        </p:nvSpPr>
        <p:spPr>
          <a:xfrm>
            <a:off x="831007" y="1659117"/>
            <a:ext cx="8040791" cy="461665"/>
          </a:xfrm>
          <a:prstGeom prst="rect">
            <a:avLst/>
          </a:prstGeom>
          <a:noFill/>
        </p:spPr>
        <p:txBody>
          <a:bodyPr wrap="none" rtlCol="0">
            <a:spAutoFit/>
          </a:bodyPr>
          <a:lstStyle/>
          <a:p>
            <a:r>
              <a:rPr lang="en-US" altLang="zh-TW" sz="2400" dirty="0" smtClean="0"/>
              <a:t>Expanding the expectation term, and simplifying gives the PDE,</a:t>
            </a:r>
            <a:endParaRPr lang="zh-TW" altLang="en-US" sz="2400" dirty="0"/>
          </a:p>
        </p:txBody>
      </p:sp>
      <p:pic>
        <p:nvPicPr>
          <p:cNvPr id="9" name="圖片 8"/>
          <p:cNvPicPr>
            <a:picLocks noChangeAspect="1"/>
          </p:cNvPicPr>
          <p:nvPr/>
        </p:nvPicPr>
        <p:blipFill>
          <a:blip r:embed="rId5"/>
          <a:stretch>
            <a:fillRect/>
          </a:stretch>
        </p:blipFill>
        <p:spPr>
          <a:xfrm>
            <a:off x="1439158" y="2413208"/>
            <a:ext cx="9591675" cy="476250"/>
          </a:xfrm>
          <a:prstGeom prst="rect">
            <a:avLst/>
          </a:prstGeom>
        </p:spPr>
      </p:pic>
      <p:grpSp>
        <p:nvGrpSpPr>
          <p:cNvPr id="12" name="群組 11"/>
          <p:cNvGrpSpPr/>
          <p:nvPr/>
        </p:nvGrpSpPr>
        <p:grpSpPr>
          <a:xfrm>
            <a:off x="831007" y="3417554"/>
            <a:ext cx="7924800" cy="2315947"/>
            <a:chOff x="2350416" y="3249350"/>
            <a:chExt cx="7924800" cy="2315947"/>
          </a:xfrm>
        </p:grpSpPr>
        <p:pic>
          <p:nvPicPr>
            <p:cNvPr id="10" name="圖片 9"/>
            <p:cNvPicPr>
              <a:picLocks noChangeAspect="1"/>
            </p:cNvPicPr>
            <p:nvPr/>
          </p:nvPicPr>
          <p:blipFill>
            <a:blip r:embed="rId6"/>
            <a:stretch>
              <a:fillRect/>
            </a:stretch>
          </p:blipFill>
          <p:spPr>
            <a:xfrm>
              <a:off x="2350416" y="3249350"/>
              <a:ext cx="7924800" cy="1019175"/>
            </a:xfrm>
            <a:prstGeom prst="rect">
              <a:avLst/>
            </a:prstGeom>
          </p:spPr>
        </p:pic>
        <p:pic>
          <p:nvPicPr>
            <p:cNvPr id="11" name="圖片 10"/>
            <p:cNvPicPr>
              <a:picLocks noChangeAspect="1"/>
            </p:cNvPicPr>
            <p:nvPr/>
          </p:nvPicPr>
          <p:blipFill>
            <a:blip r:embed="rId7"/>
            <a:stretch>
              <a:fillRect/>
            </a:stretch>
          </p:blipFill>
          <p:spPr>
            <a:xfrm>
              <a:off x="2350416" y="4488972"/>
              <a:ext cx="6867525" cy="1076325"/>
            </a:xfrm>
            <a:prstGeom prst="rect">
              <a:avLst/>
            </a:prstGeom>
          </p:spPr>
        </p:pic>
      </p:grpSp>
      <p:pic>
        <p:nvPicPr>
          <p:cNvPr id="13" name="圖片 12"/>
          <p:cNvPicPr>
            <a:picLocks noChangeAspect="1"/>
          </p:cNvPicPr>
          <p:nvPr/>
        </p:nvPicPr>
        <p:blipFill>
          <a:blip r:embed="rId8"/>
          <a:stretch>
            <a:fillRect/>
          </a:stretch>
        </p:blipFill>
        <p:spPr>
          <a:xfrm>
            <a:off x="7208312" y="5272757"/>
            <a:ext cx="4343400" cy="1028700"/>
          </a:xfrm>
          <a:prstGeom prst="rect">
            <a:avLst/>
          </a:prstGeom>
        </p:spPr>
      </p:pic>
    </p:spTree>
    <p:extLst>
      <p:ext uri="{BB962C8B-B14F-4D97-AF65-F5344CB8AC3E}">
        <p14:creationId xmlns:p14="http://schemas.microsoft.com/office/powerpoint/2010/main" val="338402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399992"/>
            <a:ext cx="5395546" cy="1325563"/>
          </a:xfrm>
        </p:spPr>
        <p:txBody>
          <a:bodyPr/>
          <a:lstStyle/>
          <a:p>
            <a:r>
              <a:rPr lang="en-US" altLang="zh-TW" b="1" dirty="0">
                <a:latin typeface="微軟正黑體" panose="020B0604030504040204" pitchFamily="34" charset="-120"/>
                <a:ea typeface="微軟正黑體" panose="020B0604030504040204" pitchFamily="34" charset="-120"/>
              </a:rPr>
              <a:t>Work of the paper</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38200" y="3768725"/>
            <a:ext cx="10515600" cy="2737069"/>
          </a:xfrm>
        </p:spPr>
        <p:txBody>
          <a:bodyPr>
            <a:noAutofit/>
          </a:bodyPr>
          <a:lstStyle/>
          <a:p>
            <a:pPr>
              <a:buFont typeface="Wingdings" panose="05000000000000000000" pitchFamily="2" charset="2"/>
              <a:buChar char="ü"/>
            </a:pPr>
            <a:r>
              <a:rPr lang="zh-TW" altLang="en-US" sz="2400" dirty="0"/>
              <a:t> </a:t>
            </a:r>
            <a:r>
              <a:rPr lang="en-US" altLang="zh-TW" sz="2400" dirty="0"/>
              <a:t>Focusing on implementation explicitly</a:t>
            </a:r>
          </a:p>
          <a:p>
            <a:pPr lvl="1"/>
            <a:r>
              <a:rPr lang="en-US" altLang="zh-TW" dirty="0"/>
              <a:t>Loss function = Trading cost + Cost associated with tracking error</a:t>
            </a:r>
          </a:p>
          <a:p>
            <a:pPr lvl="1"/>
            <a:endParaRPr lang="en-US" altLang="zh-TW" dirty="0"/>
          </a:p>
          <a:p>
            <a:pPr>
              <a:buFont typeface="Wingdings" panose="05000000000000000000" pitchFamily="2" charset="2"/>
              <a:buChar char="ü"/>
            </a:pPr>
            <a:r>
              <a:rPr lang="zh-TW" altLang="en-US" sz="2400" dirty="0"/>
              <a:t> </a:t>
            </a:r>
            <a:r>
              <a:rPr lang="en-US" altLang="zh-TW" sz="2400" dirty="0"/>
              <a:t>Determining optimal implementation strategies for the multi-asset case</a:t>
            </a:r>
          </a:p>
          <a:p>
            <a:endParaRPr lang="en-US" altLang="zh-TW" sz="2400" dirty="0"/>
          </a:p>
          <a:p>
            <a:pPr>
              <a:buFont typeface="Wingdings" panose="05000000000000000000" pitchFamily="2" charset="2"/>
              <a:buChar char="ü"/>
            </a:pPr>
            <a:r>
              <a:rPr lang="zh-TW" altLang="en-US" sz="2400" dirty="0"/>
              <a:t> </a:t>
            </a:r>
            <a:r>
              <a:rPr lang="en-US" altLang="zh-TW" sz="2400" dirty="0"/>
              <a:t>Developing a technique for determining E[turnover] and E[tracking error]</a:t>
            </a:r>
          </a:p>
          <a:p>
            <a:endParaRPr lang="en-US" altLang="zh-TW" sz="2400" dirty="0"/>
          </a:p>
          <a:p>
            <a:pPr marL="457200" lvl="1" indent="0">
              <a:buNone/>
            </a:pPr>
            <a:endParaRPr lang="en-US" altLang="zh-TW" dirty="0"/>
          </a:p>
        </p:txBody>
      </p:sp>
      <p:pic>
        <p:nvPicPr>
          <p:cNvPr id="4" name="圖片 3"/>
          <p:cNvPicPr>
            <a:picLocks noChangeAspect="1"/>
          </p:cNvPicPr>
          <p:nvPr/>
        </p:nvPicPr>
        <p:blipFill>
          <a:blip r:embed="rId2"/>
          <a:stretch>
            <a:fillRect/>
          </a:stretch>
        </p:blipFill>
        <p:spPr>
          <a:xfrm>
            <a:off x="6392006" y="250522"/>
            <a:ext cx="5099539" cy="3841562"/>
          </a:xfrm>
          <a:prstGeom prst="rect">
            <a:avLst/>
          </a:prstGeom>
        </p:spPr>
      </p:pic>
    </p:spTree>
    <p:extLst>
      <p:ext uri="{BB962C8B-B14F-4D97-AF65-F5344CB8AC3E}">
        <p14:creationId xmlns:p14="http://schemas.microsoft.com/office/powerpoint/2010/main" val="119395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1164111" y="671408"/>
                <a:ext cx="7018355" cy="848309"/>
              </a:xfrm>
              <a:prstGeom prst="rect">
                <a:avLst/>
              </a:prstGeom>
              <a:noFill/>
            </p:spPr>
            <p:txBody>
              <a:bodyPr wrap="square" rtlCol="0">
                <a:spAutoFit/>
              </a:bodyPr>
              <a:lstStyle/>
              <a:p>
                <a:r>
                  <a:rPr lang="en-US" altLang="zh-TW" sz="2400" dirty="0" smtClean="0"/>
                  <a:t>For </a:t>
                </a:r>
                <a14:m>
                  <m:oMath xmlns:m="http://schemas.openxmlformats.org/officeDocument/2006/math">
                    <m:r>
                      <a:rPr lang="en-US" altLang="zh-TW" sz="2400" b="0" i="1" smtClean="0">
                        <a:solidFill>
                          <a:srgbClr val="FF0000"/>
                        </a:solidFill>
                        <a:latin typeface="Cambria Math" panose="02040503050406030204" pitchFamily="18" charset="0"/>
                      </a:rPr>
                      <m:t>𝑤</m:t>
                    </m:r>
                    <m:r>
                      <a:rPr lang="en-US" altLang="zh-TW" sz="2400" b="0" i="1" smtClean="0">
                        <a:solidFill>
                          <a:srgbClr val="FF0000"/>
                        </a:solidFill>
                        <a:latin typeface="Cambria Math" panose="02040503050406030204" pitchFamily="18" charset="0"/>
                        <a:ea typeface="Cambria Math" panose="02040503050406030204" pitchFamily="18" charset="0"/>
                      </a:rPr>
                      <m:t>∉ </m:t>
                    </m:r>
                    <m:r>
                      <a:rPr lang="zh-TW" altLang="en-US" sz="2400" b="0" i="1" smtClean="0">
                        <a:solidFill>
                          <a:srgbClr val="FF0000"/>
                        </a:solidFill>
                        <a:latin typeface="Cambria Math" panose="02040503050406030204" pitchFamily="18" charset="0"/>
                        <a:ea typeface="Cambria Math" panose="02040503050406030204" pitchFamily="18" charset="0"/>
                      </a:rPr>
                      <m:t>𝜒</m:t>
                    </m:r>
                  </m:oMath>
                </a14:m>
                <a:r>
                  <a:rPr lang="en-US" altLang="zh-TW" sz="2400" dirty="0" smtClean="0"/>
                  <a:t>, the strategy chooses </a:t>
                </a:r>
                <a14:m>
                  <m:oMath xmlns:m="http://schemas.openxmlformats.org/officeDocument/2006/math">
                    <m:r>
                      <a:rPr lang="zh-TW" altLang="en-US" sz="2400" i="1" smtClean="0">
                        <a:latin typeface="Cambria Math" panose="02040503050406030204" pitchFamily="18" charset="0"/>
                      </a:rPr>
                      <m:t>𝛿</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m:t>
                    </m:r>
                  </m:oMath>
                </a14:m>
                <a:r>
                  <a:rPr lang="zh-TW" altLang="en-US" sz="2400" dirty="0" smtClean="0"/>
                  <a:t> </a:t>
                </a:r>
                <a:r>
                  <a:rPr lang="en-US" altLang="zh-TW" sz="2400" dirty="0" smtClean="0"/>
                  <a:t>to instantly move the asset ratios to a boundary point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i="1" smtClean="0">
                            <a:latin typeface="Cambria Math" panose="02040503050406030204" pitchFamily="18" charset="0"/>
                          </a:rPr>
                          <m:t>𝛽</m:t>
                        </m:r>
                      </m:sup>
                    </m:sSup>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e>
                    </m:d>
                    <m:r>
                      <a:rPr lang="en-US" altLang="zh-TW" sz="2400" b="0" i="1" smtClean="0">
                        <a:latin typeface="Cambria Math" panose="02040503050406030204" pitchFamily="18" charset="0"/>
                      </a:rPr>
                      <m:t> </m:t>
                    </m:r>
                    <m:r>
                      <a:rPr lang="zh-TW" altLang="en-US" sz="2400" b="0" i="1" smtClean="0">
                        <a:latin typeface="Cambria Math" panose="02040503050406030204" pitchFamily="18" charset="0"/>
                      </a:rPr>
                      <m:t>𝜖</m:t>
                    </m:r>
                    <m:r>
                      <a:rPr lang="en-US" altLang="zh-TW" sz="2400" b="0" i="1" smtClean="0">
                        <a:latin typeface="Cambria Math" panose="02040503050406030204" pitchFamily="18" charset="0"/>
                      </a:rPr>
                      <m:t> </m:t>
                    </m:r>
                    <m:r>
                      <a:rPr lang="zh-TW" altLang="en-US" sz="2400" b="0" i="1" smtClean="0">
                        <a:latin typeface="Cambria Math" panose="02040503050406030204" pitchFamily="18" charset="0"/>
                      </a:rPr>
                      <m:t>𝛽</m:t>
                    </m:r>
                  </m:oMath>
                </a14:m>
                <a:r>
                  <a:rPr lang="en-US" altLang="zh-TW" sz="2400" dirty="0" smtClean="0"/>
                  <a:t>.</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164111" y="671408"/>
                <a:ext cx="7018355" cy="848309"/>
              </a:xfrm>
              <a:prstGeom prst="rect">
                <a:avLst/>
              </a:prstGeom>
              <a:blipFill>
                <a:blip r:embed="rId3"/>
                <a:stretch>
                  <a:fillRect l="-1390" t="-5755" b="-15827"/>
                </a:stretch>
              </a:blipFill>
            </p:spPr>
            <p:txBody>
              <a:bodyPr/>
              <a:lstStyle/>
              <a:p>
                <a:r>
                  <a:rPr lang="zh-TW" altLang="en-US">
                    <a:noFill/>
                  </a:rPr>
                  <a:t> </a:t>
                </a:r>
              </a:p>
            </p:txBody>
          </p:sp>
        </mc:Fallback>
      </mc:AlternateContent>
      <p:pic>
        <p:nvPicPr>
          <p:cNvPr id="3" name="圖片 2"/>
          <p:cNvPicPr>
            <a:picLocks noChangeAspect="1"/>
          </p:cNvPicPr>
          <p:nvPr/>
        </p:nvPicPr>
        <p:blipFill>
          <a:blip r:embed="rId4"/>
          <a:stretch>
            <a:fillRect/>
          </a:stretch>
        </p:blipFill>
        <p:spPr>
          <a:xfrm>
            <a:off x="1164111" y="1734777"/>
            <a:ext cx="7400925" cy="409575"/>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2670394" y="2469384"/>
                <a:ext cx="8575784" cy="1817549"/>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 −</m:t>
                        </m:r>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𝑤</m:t>
                            </m:r>
                          </m:e>
                          <m:sub/>
                          <m:sup>
                            <m:r>
                              <a:rPr lang="zh-TW" altLang="en-US" sz="2400" b="0" i="1" smtClean="0">
                                <a:latin typeface="Cambria Math" panose="02040503050406030204" pitchFamily="18" charset="0"/>
                              </a:rPr>
                              <m:t>𝛽</m:t>
                            </m:r>
                          </m:sup>
                        </m:sSubSup>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e>
                        </m:d>
                        <m:r>
                          <a:rPr lang="en-US" altLang="zh-TW" sz="2400" b="0" i="1" smtClean="0">
                            <a:latin typeface="Cambria Math" panose="02040503050406030204" pitchFamily="18" charset="0"/>
                          </a:rPr>
                          <m:t> |</m:t>
                        </m:r>
                      </m:e>
                      <m:sub>
                        <m:r>
                          <a:rPr lang="en-US" altLang="zh-TW" sz="2400" b="0" i="1" smtClean="0">
                            <a:latin typeface="Cambria Math" panose="02040503050406030204" pitchFamily="18" charset="0"/>
                          </a:rPr>
                          <m:t>+</m:t>
                        </m:r>
                      </m:sub>
                    </m:sSub>
                  </m:oMath>
                </a14:m>
                <a:r>
                  <a:rPr lang="zh-TW" altLang="en-US" sz="2400" dirty="0" smtClean="0"/>
                  <a:t> </a:t>
                </a:r>
                <a:r>
                  <a:rPr lang="en-US" altLang="zh-TW" sz="2400" dirty="0" smtClean="0"/>
                  <a:t>is the vector of trades of assets </a:t>
                </a:r>
                <a:r>
                  <a:rPr lang="en-US" altLang="zh-TW" sz="2400" dirty="0"/>
                  <a:t>purchased in moving from w to the boundary point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i="1" smtClean="0">
                            <a:latin typeface="Cambria Math" panose="02040503050406030204" pitchFamily="18" charset="0"/>
                          </a:rPr>
                          <m:t>𝛽</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oMath>
                </a14:m>
                <a:r>
                  <a:rPr lang="zh-TW" altLang="en-US" sz="2400" dirty="0" smtClean="0"/>
                  <a:t>；</a:t>
                </a:r>
                <a:endParaRPr lang="en-US" altLang="zh-TW" sz="2400" dirty="0"/>
              </a:p>
              <a:p>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 </m:t>
                        </m:r>
                        <m:r>
                          <a:rPr lang="en-US" altLang="zh-TW" sz="2400" i="1">
                            <a:latin typeface="Cambria Math" panose="02040503050406030204" pitchFamily="18" charset="0"/>
                          </a:rPr>
                          <m:t>𝑤</m:t>
                        </m:r>
                        <m:r>
                          <a:rPr lang="en-US" altLang="zh-TW" sz="2400" i="1">
                            <a:latin typeface="Cambria Math" panose="02040503050406030204" pitchFamily="18" charset="0"/>
                          </a:rPr>
                          <m:t> −</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sup>
                            <m:r>
                              <a:rPr lang="zh-TW" altLang="en-US" sz="2400" i="1">
                                <a:latin typeface="Cambria Math" panose="02040503050406030204" pitchFamily="18" charset="0"/>
                              </a:rPr>
                              <m:t>𝛽</m:t>
                            </m:r>
                          </m:sup>
                        </m:sSub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e>
                        </m:d>
                        <m:r>
                          <a:rPr lang="en-US" altLang="zh-TW" sz="2400" i="1">
                            <a:latin typeface="Cambria Math" panose="02040503050406030204" pitchFamily="18" charset="0"/>
                          </a:rPr>
                          <m:t> |</m:t>
                        </m:r>
                      </m:e>
                      <m:sub>
                        <m:r>
                          <a:rPr lang="en-US" altLang="zh-TW" sz="2400" b="0" i="1" smtClean="0">
                            <a:latin typeface="Cambria Math" panose="02040503050406030204" pitchFamily="18" charset="0"/>
                          </a:rPr>
                          <m:t>−</m:t>
                        </m:r>
                      </m:sub>
                    </m:sSub>
                  </m:oMath>
                </a14:m>
                <a:r>
                  <a:rPr lang="zh-TW" altLang="en-US" sz="2400" dirty="0" smtClean="0"/>
                  <a:t> </a:t>
                </a:r>
                <a:r>
                  <a:rPr lang="en-US" altLang="zh-TW" sz="2400" dirty="0"/>
                  <a:t>is the vector of trades of assets </a:t>
                </a:r>
                <a:r>
                  <a:rPr lang="en-US" altLang="zh-TW" sz="2400" dirty="0" smtClean="0"/>
                  <a:t>sold </a:t>
                </a:r>
                <a:r>
                  <a:rPr lang="en-US" altLang="zh-TW" sz="2400" dirty="0"/>
                  <a:t>in </a:t>
                </a:r>
                <a:endParaRPr lang="en-US" altLang="zh-TW" sz="2400" dirty="0" smtClean="0"/>
              </a:p>
              <a:p>
                <a:r>
                  <a:rPr lang="en-US" altLang="zh-TW" sz="2400" dirty="0" smtClean="0"/>
                  <a:t>moving </a:t>
                </a:r>
                <a:r>
                  <a:rPr lang="en-US" altLang="zh-TW" sz="2400" dirty="0"/>
                  <a:t>from w to the boundary point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𝑤</m:t>
                        </m:r>
                      </m:e>
                      <m:sup>
                        <m:r>
                          <a:rPr lang="zh-TW" altLang="en-US" sz="2400" i="1">
                            <a:latin typeface="Cambria Math" panose="02040503050406030204" pitchFamily="18" charset="0"/>
                          </a:rPr>
                          <m:t>𝛽</m:t>
                        </m:r>
                      </m:sup>
                    </m:sSup>
                    <m:r>
                      <a:rPr lang="en-US" altLang="zh-TW" sz="2400" i="1">
                        <a:latin typeface="Cambria Math" panose="02040503050406030204" pitchFamily="18" charset="0"/>
                      </a:rPr>
                      <m:t>(</m:t>
                    </m:r>
                    <m:r>
                      <a:rPr lang="en-US" altLang="zh-TW" sz="2400" i="1">
                        <a:latin typeface="Cambria Math" panose="02040503050406030204" pitchFamily="18" charset="0"/>
                      </a:rPr>
                      <m:t>𝑤</m:t>
                    </m:r>
                    <m:r>
                      <a:rPr lang="en-US" altLang="zh-TW" sz="2400" i="1">
                        <a:latin typeface="Cambria Math" panose="02040503050406030204" pitchFamily="18" charset="0"/>
                      </a:rPr>
                      <m:t>)</m:t>
                    </m:r>
                  </m:oMath>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2670394" y="2469384"/>
                <a:ext cx="8575784" cy="1817549"/>
              </a:xfrm>
              <a:prstGeom prst="rect">
                <a:avLst/>
              </a:prstGeom>
              <a:blipFill>
                <a:blip r:embed="rId7"/>
                <a:stretch>
                  <a:fillRect l="-1066" b="-7047"/>
                </a:stretch>
              </a:blipFill>
            </p:spPr>
            <p:txBody>
              <a:bodyPr/>
              <a:lstStyle/>
              <a:p>
                <a:r>
                  <a:rPr lang="zh-TW" altLang="en-US">
                    <a:noFill/>
                  </a:rPr>
                  <a:t> </a:t>
                </a:r>
              </a:p>
            </p:txBody>
          </p:sp>
        </mc:Fallback>
      </mc:AlternateContent>
      <p:grpSp>
        <p:nvGrpSpPr>
          <p:cNvPr id="9" name="群組 8"/>
          <p:cNvGrpSpPr/>
          <p:nvPr/>
        </p:nvGrpSpPr>
        <p:grpSpPr>
          <a:xfrm>
            <a:off x="2670394" y="4450532"/>
            <a:ext cx="6190802" cy="1765385"/>
            <a:chOff x="2670394" y="4450532"/>
            <a:chExt cx="6190802" cy="1765385"/>
          </a:xfrm>
        </p:grpSpPr>
        <p:pic>
          <p:nvPicPr>
            <p:cNvPr id="7" name="圖片 6"/>
            <p:cNvPicPr>
              <a:picLocks noChangeAspect="1"/>
            </p:cNvPicPr>
            <p:nvPr/>
          </p:nvPicPr>
          <p:blipFill>
            <a:blip r:embed="rId8"/>
            <a:stretch>
              <a:fillRect/>
            </a:stretch>
          </p:blipFill>
          <p:spPr>
            <a:xfrm>
              <a:off x="2670394" y="4450532"/>
              <a:ext cx="5943600" cy="1162050"/>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2670394" y="5776181"/>
                  <a:ext cx="6190802" cy="439736"/>
                </a:xfrm>
                <a:prstGeom prst="rect">
                  <a:avLst/>
                </a:prstGeom>
                <a:noFill/>
              </p:spPr>
              <p:txBody>
                <a:bodyPr wrap="square" rtlCol="0">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𝑘</m:t>
                          </m:r>
                        </m:e>
                        <m:sub>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𝑖</m:t>
                              </m:r>
                            </m:e>
                            <m:sup>
                              <m:r>
                                <a:rPr lang="en-US" altLang="zh-TW" sz="2000" b="0" i="1" smtClean="0">
                                  <a:latin typeface="Cambria Math" panose="02040503050406030204" pitchFamily="18" charset="0"/>
                                </a:rPr>
                                <m:t>+</m:t>
                              </m:r>
                            </m:sup>
                          </m:sSup>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ea typeface="Cambria Math" panose="02040503050406030204" pitchFamily="18" charset="0"/>
                        </a:rPr>
                        <m:t>≤ </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𝐽</m:t>
                          </m:r>
                        </m:e>
                        <m:sub>
                          <m:r>
                            <a:rPr lang="en-US" altLang="zh-TW" sz="2000" b="0" i="1" smtClean="0">
                              <a:latin typeface="Cambria Math" panose="02040503050406030204" pitchFamily="18" charset="0"/>
                              <a:ea typeface="Cambria Math" panose="02040503050406030204" pitchFamily="18" charset="0"/>
                            </a:rPr>
                            <m:t>𝑖</m:t>
                          </m:r>
                        </m:sub>
                      </m:sSub>
                      <m:d>
                        <m:dPr>
                          <m:ctrlPr>
                            <a:rPr lang="en-US" altLang="zh-TW" sz="2000" b="0" i="1" smtClean="0">
                              <a:latin typeface="Cambria Math" panose="02040503050406030204" pitchFamily="18" charset="0"/>
                              <a:ea typeface="Cambria Math" panose="02040503050406030204" pitchFamily="18" charset="0"/>
                            </a:rPr>
                          </m:ctrlPr>
                        </m:dPr>
                        <m:e>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𝑤</m:t>
                              </m:r>
                            </m:e>
                            <m:sup>
                              <m:r>
                                <a:rPr lang="zh-TW" altLang="en-US" sz="2000" b="0" i="1" smtClean="0">
                                  <a:latin typeface="Cambria Math" panose="02040503050406030204" pitchFamily="18" charset="0"/>
                                  <a:ea typeface="Cambria Math" panose="02040503050406030204" pitchFamily="18" charset="0"/>
                                </a:rPr>
                                <m:t>𝛽</m:t>
                              </m:r>
                            </m:sup>
                          </m:sSup>
                          <m:d>
                            <m:dPr>
                              <m:ctrlPr>
                                <a:rPr lang="en-US" altLang="zh-TW" sz="2000" b="0" i="1" smtClean="0">
                                  <a:latin typeface="Cambria Math" panose="02040503050406030204" pitchFamily="18" charset="0"/>
                                  <a:ea typeface="Cambria Math" panose="02040503050406030204" pitchFamily="18" charset="0"/>
                                </a:rPr>
                              </m:ctrlPr>
                            </m:dPr>
                            <m:e>
                              <m:r>
                                <a:rPr lang="en-US" altLang="zh-TW" sz="2000" b="0" i="1" smtClean="0">
                                  <a:latin typeface="Cambria Math" panose="02040503050406030204" pitchFamily="18" charset="0"/>
                                  <a:ea typeface="Cambria Math" panose="02040503050406030204" pitchFamily="18" charset="0"/>
                                </a:rPr>
                                <m:t>𝑤</m:t>
                              </m:r>
                            </m:e>
                          </m:d>
                          <m:r>
                            <a:rPr lang="zh-TW" altLang="en-US" sz="2000" i="1">
                              <a:latin typeface="Cambria Math" panose="02040503050406030204" pitchFamily="18" charset="0"/>
                              <a:ea typeface="Cambria Math" panose="02040503050406030204" pitchFamily="18" charset="0"/>
                            </a:rPr>
                            <m:t>；</m:t>
                          </m:r>
                          <m:r>
                            <a:rPr lang="zh-TW" altLang="en-US" sz="2000" i="1" smtClean="0">
                              <a:latin typeface="Cambria Math" panose="02040503050406030204" pitchFamily="18" charset="0"/>
                              <a:ea typeface="Cambria Math" panose="02040503050406030204" pitchFamily="18" charset="0"/>
                            </a:rPr>
                            <m:t>𝛽</m:t>
                          </m:r>
                        </m:e>
                      </m:d>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𝑘</m:t>
                          </m:r>
                        </m:e>
                        <m:sub>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𝑖</m:t>
                              </m:r>
                            </m:e>
                            <m:sup>
                              <m:r>
                                <a:rPr lang="en-US" altLang="zh-TW" sz="2000" b="0" i="1" smtClean="0">
                                  <a:latin typeface="Cambria Math" panose="02040503050406030204" pitchFamily="18" charset="0"/>
                                </a:rPr>
                                <m:t>−</m:t>
                              </m:r>
                            </m:sup>
                          </m:sSup>
                        </m:sub>
                      </m:sSub>
                    </m:oMath>
                  </a14:m>
                  <a:r>
                    <a:rPr lang="zh-TW" altLang="en-US" sz="2000" dirty="0" smtClean="0"/>
                    <a:t>      </a:t>
                  </a:r>
                  <a:r>
                    <a:rPr lang="en-US" altLang="zh-TW" sz="2000" dirty="0" smtClean="0"/>
                    <a:t>only if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𝑖</m:t>
                          </m:r>
                        </m:sub>
                      </m:sSub>
                      <m:r>
                        <a:rPr lang="en-US" altLang="zh-TW" sz="2000" b="0" i="1" smtClean="0">
                          <a:latin typeface="Cambria Math" panose="02040503050406030204" pitchFamily="18" charset="0"/>
                        </a:rPr>
                        <m:t>=</m:t>
                      </m:r>
                      <m:sSup>
                        <m:sSupPr>
                          <m:ctrlPr>
                            <a:rPr lang="en-US" altLang="zh-TW" sz="2000" i="1">
                              <a:latin typeface="Cambria Math" panose="02040503050406030204" pitchFamily="18" charset="0"/>
                              <a:ea typeface="Cambria Math" panose="02040503050406030204" pitchFamily="18" charset="0"/>
                            </a:rPr>
                          </m:ctrlPr>
                        </m:sSupPr>
                        <m:e>
                          <m:r>
                            <a:rPr lang="en-US" altLang="zh-TW" sz="2000" i="1">
                              <a:latin typeface="Cambria Math" panose="02040503050406030204" pitchFamily="18" charset="0"/>
                              <a:ea typeface="Cambria Math" panose="02040503050406030204" pitchFamily="18" charset="0"/>
                            </a:rPr>
                            <m:t>𝑤</m:t>
                          </m:r>
                        </m:e>
                        <m:sup>
                          <m:r>
                            <a:rPr lang="zh-TW" altLang="en-US" sz="2000" i="1">
                              <a:latin typeface="Cambria Math" panose="02040503050406030204" pitchFamily="18" charset="0"/>
                              <a:ea typeface="Cambria Math" panose="02040503050406030204" pitchFamily="18" charset="0"/>
                            </a:rPr>
                            <m:t>𝛽</m:t>
                          </m:r>
                        </m:sup>
                      </m:sSup>
                      <m:d>
                        <m:dPr>
                          <m:ctrlPr>
                            <a:rPr lang="en-US" altLang="zh-TW" sz="2000" i="1">
                              <a:latin typeface="Cambria Math" panose="02040503050406030204" pitchFamily="18"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𝑤</m:t>
                          </m:r>
                        </m:e>
                      </m:d>
                    </m:oMath>
                  </a14:m>
                  <a:endParaRPr lang="zh-TW" altLang="en-US"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2670394" y="5776181"/>
                  <a:ext cx="6190802" cy="439736"/>
                </a:xfrm>
                <a:prstGeom prst="rect">
                  <a:avLst/>
                </a:prstGeom>
                <a:blipFill>
                  <a:blip r:embed="rId11"/>
                  <a:stretch>
                    <a:fillRect t="-2778" b="-20833"/>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4192906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just"/>
            <a:r>
              <a:rPr lang="en-US" altLang="zh-TW" sz="4800" b="1" dirty="0">
                <a:latin typeface="微軟正黑體" panose="020B0604030504040204" pitchFamily="34" charset="-120"/>
                <a:ea typeface="微軟正黑體" panose="020B0604030504040204" pitchFamily="34" charset="-120"/>
              </a:rPr>
              <a:t>Determining the </a:t>
            </a:r>
            <a:r>
              <a:rPr lang="en-US" altLang="zh-TW" sz="4800" b="1" dirty="0" smtClean="0">
                <a:latin typeface="微軟正黑體" panose="020B0604030504040204" pitchFamily="34" charset="-120"/>
                <a:ea typeface="微軟正黑體" panose="020B0604030504040204" pitchFamily="34" charset="-120"/>
              </a:rPr>
              <a:t>optimal no-trade </a:t>
            </a:r>
            <a:r>
              <a:rPr lang="en-US" altLang="zh-TW" sz="4800" b="1" dirty="0">
                <a:latin typeface="微軟正黑體" panose="020B0604030504040204" pitchFamily="34" charset="-120"/>
                <a:ea typeface="微軟正黑體" panose="020B0604030504040204" pitchFamily="34" charset="-120"/>
              </a:rPr>
              <a:t>r</a:t>
            </a:r>
            <a:r>
              <a:rPr lang="en-US" altLang="zh-TW" sz="4800" b="1" dirty="0" smtClean="0">
                <a:latin typeface="微軟正黑體" panose="020B0604030504040204" pitchFamily="34" charset="-120"/>
                <a:ea typeface="微軟正黑體" panose="020B0604030504040204" pitchFamily="34" charset="-120"/>
              </a:rPr>
              <a:t>egion </a:t>
            </a:r>
            <a:r>
              <a:rPr lang="en-US" altLang="zh-TW" sz="4800" b="1" dirty="0">
                <a:latin typeface="微軟正黑體" panose="020B0604030504040204" pitchFamily="34" charset="-120"/>
                <a:ea typeface="微軟正黑體" panose="020B0604030504040204" pitchFamily="34" charset="-120"/>
              </a:rPr>
              <a:t>in the </a:t>
            </a:r>
            <a:r>
              <a:rPr lang="en-US" altLang="zh-TW" sz="4800" b="1" dirty="0" smtClean="0">
                <a:latin typeface="微軟正黑體" panose="020B0604030504040204" pitchFamily="34" charset="-120"/>
                <a:ea typeface="微軟正黑體" panose="020B0604030504040204" pitchFamily="34" charset="-120"/>
              </a:rPr>
              <a:t>single </a:t>
            </a:r>
            <a:r>
              <a:rPr lang="en-US" altLang="zh-TW" sz="4800" b="1" dirty="0">
                <a:latin typeface="微軟正黑體" panose="020B0604030504040204" pitchFamily="34" charset="-120"/>
                <a:ea typeface="微軟正黑體" panose="020B0604030504040204" pitchFamily="34" charset="-120"/>
              </a:rPr>
              <a:t>r</a:t>
            </a:r>
            <a:r>
              <a:rPr lang="en-US" altLang="zh-TW" sz="4800" b="1" dirty="0" smtClean="0">
                <a:latin typeface="微軟正黑體" panose="020B0604030504040204" pitchFamily="34" charset="-120"/>
                <a:ea typeface="微軟正黑體" panose="020B0604030504040204" pitchFamily="34" charset="-120"/>
              </a:rPr>
              <a:t>isky </a:t>
            </a:r>
            <a:r>
              <a:rPr lang="en-US" altLang="zh-TW" sz="4800" b="1" dirty="0">
                <a:latin typeface="微軟正黑體" panose="020B0604030504040204" pitchFamily="34" charset="-120"/>
                <a:ea typeface="微軟正黑體" panose="020B0604030504040204" pitchFamily="34" charset="-120"/>
              </a:rPr>
              <a:t>a</a:t>
            </a:r>
            <a:r>
              <a:rPr lang="en-US" altLang="zh-TW" sz="4800" b="1" dirty="0" smtClean="0">
                <a:latin typeface="微軟正黑體" panose="020B0604030504040204" pitchFamily="34" charset="-120"/>
                <a:ea typeface="微軟正黑體" panose="020B0604030504040204" pitchFamily="34" charset="-120"/>
              </a:rPr>
              <a:t>sset </a:t>
            </a:r>
            <a:r>
              <a:rPr lang="en-US" altLang="zh-TW" sz="4800" b="1" dirty="0">
                <a:latin typeface="微軟正黑體" panose="020B0604030504040204" pitchFamily="34" charset="-120"/>
                <a:ea typeface="微軟正黑體" panose="020B0604030504040204" pitchFamily="34" charset="-120"/>
              </a:rPr>
              <a:t>c</a:t>
            </a:r>
            <a:r>
              <a:rPr lang="en-US" altLang="zh-TW" sz="4800" b="1" dirty="0" smtClean="0">
                <a:latin typeface="微軟正黑體" panose="020B0604030504040204" pitchFamily="34" charset="-120"/>
                <a:ea typeface="微軟正黑體" panose="020B0604030504040204" pitchFamily="34" charset="-120"/>
              </a:rPr>
              <a:t>ase </a:t>
            </a:r>
            <a:r>
              <a:rPr lang="en-US" altLang="zh-TW" sz="4800" b="1" dirty="0">
                <a:latin typeface="微軟正黑體" panose="020B0604030504040204" pitchFamily="34" charset="-120"/>
                <a:ea typeface="微軟正黑體" panose="020B0604030504040204" pitchFamily="34" charset="-120"/>
              </a:rPr>
              <a:t>(N = 1)</a:t>
            </a:r>
            <a:endParaRPr lang="zh-TW" altLang="en-US" sz="4800"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85154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1046376" y="801279"/>
                <a:ext cx="3912161" cy="461665"/>
              </a:xfrm>
              <a:prstGeom prst="rect">
                <a:avLst/>
              </a:prstGeom>
              <a:noFill/>
            </p:spPr>
            <p:txBody>
              <a:bodyPr wrap="none" rtlCol="0">
                <a:spAutoFit/>
              </a:bodyPr>
              <a:lstStyle/>
              <a:p>
                <a:r>
                  <a:rPr lang="en-US" altLang="zh-TW" sz="2400" dirty="0" smtClean="0"/>
                  <a:t>For N = 1, </a:t>
                </a:r>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𝑚𝑖𝑛</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Sub>
                    <m:r>
                      <a:rPr lang="en-US" altLang="zh-TW" sz="2400" b="0" i="1" smtClean="0">
                        <a:latin typeface="Cambria Math" panose="02040503050406030204" pitchFamily="18" charset="0"/>
                      </a:rPr>
                      <m:t>}</m:t>
                    </m:r>
                  </m:oMath>
                </a14:m>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046376" y="801279"/>
                <a:ext cx="3912161" cy="461665"/>
              </a:xfrm>
              <a:prstGeom prst="rect">
                <a:avLst/>
              </a:prstGeom>
              <a:blipFill>
                <a:blip r:embed="rId2"/>
                <a:stretch>
                  <a:fillRect l="-2496" t="-10526" r="-468" b="-28947"/>
                </a:stretch>
              </a:blipFill>
            </p:spPr>
            <p:txBody>
              <a:bodyPr/>
              <a:lstStyle/>
              <a:p>
                <a:r>
                  <a:rPr lang="zh-TW" altLang="en-US">
                    <a:noFill/>
                  </a:rPr>
                  <a:t> </a:t>
                </a:r>
              </a:p>
            </p:txBody>
          </p:sp>
        </mc:Fallback>
      </mc:AlternateContent>
      <p:pic>
        <p:nvPicPr>
          <p:cNvPr id="3" name="圖片 2"/>
          <p:cNvPicPr>
            <a:picLocks noChangeAspect="1"/>
          </p:cNvPicPr>
          <p:nvPr/>
        </p:nvPicPr>
        <p:blipFill>
          <a:blip r:embed="rId3"/>
          <a:stretch>
            <a:fillRect/>
          </a:stretch>
        </p:blipFill>
        <p:spPr>
          <a:xfrm>
            <a:off x="1046376" y="2120601"/>
            <a:ext cx="2857500" cy="1085850"/>
          </a:xfrm>
          <a:prstGeom prst="rect">
            <a:avLst/>
          </a:prstGeom>
        </p:spPr>
      </p:pic>
      <p:pic>
        <p:nvPicPr>
          <p:cNvPr id="4" name="圖片 3"/>
          <p:cNvPicPr>
            <a:picLocks noChangeAspect="1"/>
          </p:cNvPicPr>
          <p:nvPr/>
        </p:nvPicPr>
        <p:blipFill>
          <a:blip r:embed="rId4"/>
          <a:stretch>
            <a:fillRect/>
          </a:stretch>
        </p:blipFill>
        <p:spPr>
          <a:xfrm>
            <a:off x="1508290" y="3411239"/>
            <a:ext cx="7600950" cy="409575"/>
          </a:xfrm>
          <a:prstGeom prst="rect">
            <a:avLst/>
          </a:prstGeom>
        </p:spPr>
      </p:pic>
      <mc:AlternateContent xmlns:mc="http://schemas.openxmlformats.org/markup-compatibility/2006" xmlns:a14="http://schemas.microsoft.com/office/drawing/2010/main">
        <mc:Choice Requires="a14">
          <p:sp>
            <p:nvSpPr>
              <p:cNvPr id="5" name="矩形 4"/>
              <p:cNvSpPr/>
              <p:nvPr/>
            </p:nvSpPr>
            <p:spPr>
              <a:xfrm>
                <a:off x="1508290" y="1510830"/>
                <a:ext cx="5373138" cy="404983"/>
              </a:xfrm>
              <a:prstGeom prst="rect">
                <a:avLst/>
              </a:prstGeom>
            </p:spPr>
            <p:txBody>
              <a:bodyPr wrap="none">
                <a:spAutoFit/>
              </a:bodyPr>
              <a:lstStyle/>
              <a:p>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m:t>
                        </m:r>
                        <m:r>
                          <a:rPr lang="en-US" altLang="zh-TW" i="1">
                            <a:latin typeface="Cambria Math" panose="02040503050406030204" pitchFamily="18" charset="0"/>
                          </a:rPr>
                          <m:t>𝑘</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𝑖</m:t>
                            </m:r>
                          </m:e>
                          <m:sup>
                            <m:r>
                              <a:rPr lang="en-US" altLang="zh-TW" i="1">
                                <a:latin typeface="Cambria Math" panose="02040503050406030204" pitchFamily="18" charset="0"/>
                              </a:rPr>
                              <m:t>+</m:t>
                            </m:r>
                          </m:sup>
                        </m:sSup>
                      </m:sub>
                    </m:sSub>
                    <m:r>
                      <a:rPr lang="en-US" altLang="zh-TW" i="1">
                        <a:latin typeface="Cambria Math" panose="02040503050406030204" pitchFamily="18" charset="0"/>
                      </a:rPr>
                      <m:t> </m:t>
                    </m:r>
                    <m:r>
                      <a:rPr lang="en-US" altLang="zh-TW" i="1">
                        <a:latin typeface="Cambria Math" panose="02040503050406030204" pitchFamily="18" charset="0"/>
                        <a:ea typeface="Cambria Math" panose="02040503050406030204" pitchFamily="18" charset="0"/>
                      </a:rPr>
                      <m:t>≤ </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𝐽</m:t>
                        </m:r>
                      </m:e>
                      <m:sub>
                        <m:r>
                          <a:rPr lang="en-US" altLang="zh-TW" i="1">
                            <a:latin typeface="Cambria Math" panose="02040503050406030204" pitchFamily="18" charset="0"/>
                            <a:ea typeface="Cambria Math" panose="02040503050406030204" pitchFamily="18" charset="0"/>
                          </a:rPr>
                          <m:t>𝑖</m:t>
                        </m:r>
                      </m:sub>
                    </m:sSub>
                    <m:d>
                      <m:dPr>
                        <m:ctrlPr>
                          <a:rPr lang="en-US" altLang="zh-TW" i="1">
                            <a:latin typeface="Cambria Math" panose="02040503050406030204" pitchFamily="18" charset="0"/>
                            <a:ea typeface="Cambria Math" panose="02040503050406030204" pitchFamily="18" charset="0"/>
                          </a:rPr>
                        </m:ctrlPr>
                      </m:dPr>
                      <m:e>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𝑤</m:t>
                            </m:r>
                          </m:e>
                          <m:sup>
                            <m:r>
                              <a:rPr lang="zh-TW" altLang="en-US" i="1">
                                <a:latin typeface="Cambria Math" panose="02040503050406030204" pitchFamily="18" charset="0"/>
                                <a:ea typeface="Cambria Math" panose="02040503050406030204" pitchFamily="18" charset="0"/>
                              </a:rPr>
                              <m:t>𝛽</m:t>
                            </m:r>
                          </m:sup>
                        </m:sSup>
                        <m:d>
                          <m:dPr>
                            <m:ctrlPr>
                              <a:rPr lang="en-US" altLang="zh-TW" i="1">
                                <a:latin typeface="Cambria Math" panose="02040503050406030204" pitchFamily="18" charset="0"/>
                                <a:ea typeface="Cambria Math" panose="02040503050406030204" pitchFamily="18" charset="0"/>
                              </a:rPr>
                            </m:ctrlPr>
                          </m:dPr>
                          <m:e>
                            <m:r>
                              <a:rPr lang="en-US" altLang="zh-TW" i="1">
                                <a:latin typeface="Cambria Math" panose="02040503050406030204" pitchFamily="18" charset="0"/>
                                <a:ea typeface="Cambria Math" panose="02040503050406030204" pitchFamily="18" charset="0"/>
                              </a:rPr>
                              <m:t>𝑤</m:t>
                            </m:r>
                          </m:e>
                        </m:d>
                        <m:r>
                          <a:rPr lang="zh-TW" altLang="en-US" i="1">
                            <a:latin typeface="Cambria Math" panose="02040503050406030204" pitchFamily="18" charset="0"/>
                            <a:ea typeface="Cambria Math" panose="02040503050406030204" pitchFamily="18" charset="0"/>
                          </a:rPr>
                          <m:t>；</m:t>
                        </m:r>
                        <m:r>
                          <a:rPr lang="zh-TW" altLang="en-US" i="1">
                            <a:latin typeface="Cambria Math" panose="02040503050406030204" pitchFamily="18" charset="0"/>
                            <a:ea typeface="Cambria Math" panose="02040503050406030204" pitchFamily="18" charset="0"/>
                          </a:rPr>
                          <m:t>𝛽</m:t>
                        </m:r>
                      </m:e>
                    </m:d>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𝑘</m:t>
                        </m:r>
                      </m:e>
                      <m:sub>
                        <m:sSup>
                          <m:sSupPr>
                            <m:ctrlPr>
                              <a:rPr lang="en-US" altLang="zh-TW" i="1">
                                <a:latin typeface="Cambria Math" panose="02040503050406030204" pitchFamily="18" charset="0"/>
                              </a:rPr>
                            </m:ctrlPr>
                          </m:sSupPr>
                          <m:e>
                            <m:r>
                              <a:rPr lang="en-US" altLang="zh-TW" i="1">
                                <a:latin typeface="Cambria Math" panose="02040503050406030204" pitchFamily="18" charset="0"/>
                              </a:rPr>
                              <m:t>𝑖</m:t>
                            </m:r>
                          </m:e>
                          <m:sup>
                            <m:r>
                              <a:rPr lang="en-US" altLang="zh-TW" i="1">
                                <a:latin typeface="Cambria Math" panose="02040503050406030204" pitchFamily="18" charset="0"/>
                              </a:rPr>
                              <m:t>−</m:t>
                            </m:r>
                          </m:sup>
                        </m:sSup>
                      </m:sub>
                    </m:sSub>
                  </m:oMath>
                </a14:m>
                <a:r>
                  <a:rPr lang="zh-TW" altLang="en-US" dirty="0"/>
                  <a:t>      </a:t>
                </a:r>
                <a:r>
                  <a:rPr lang="en-US" altLang="zh-TW" dirty="0"/>
                  <a:t>only if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𝑖</m:t>
                        </m:r>
                      </m:sub>
                    </m:sSub>
                    <m:r>
                      <a:rPr lang="en-US" altLang="zh-TW" i="1">
                        <a:latin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𝑤</m:t>
                        </m:r>
                      </m:e>
                      <m:sup>
                        <m:r>
                          <a:rPr lang="zh-TW" altLang="en-US" i="1">
                            <a:latin typeface="Cambria Math" panose="02040503050406030204" pitchFamily="18" charset="0"/>
                            <a:ea typeface="Cambria Math" panose="02040503050406030204" pitchFamily="18" charset="0"/>
                          </a:rPr>
                          <m:t>𝛽</m:t>
                        </m:r>
                      </m:sup>
                    </m:sSup>
                    <m:d>
                      <m:dPr>
                        <m:ctrlPr>
                          <a:rPr lang="en-US" altLang="zh-TW" i="1">
                            <a:latin typeface="Cambria Math" panose="02040503050406030204" pitchFamily="18" charset="0"/>
                            <a:ea typeface="Cambria Math" panose="02040503050406030204" pitchFamily="18" charset="0"/>
                          </a:rPr>
                        </m:ctrlPr>
                      </m:dPr>
                      <m:e>
                        <m:r>
                          <a:rPr lang="en-US" altLang="zh-TW" i="1">
                            <a:latin typeface="Cambria Math" panose="02040503050406030204" pitchFamily="18" charset="0"/>
                            <a:ea typeface="Cambria Math" panose="02040503050406030204" pitchFamily="18" charset="0"/>
                          </a:rPr>
                          <m:t>𝑤</m:t>
                        </m:r>
                      </m:e>
                    </m:d>
                  </m:oMath>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508290" y="1510830"/>
                <a:ext cx="5373138" cy="404983"/>
              </a:xfrm>
              <a:prstGeom prst="rect">
                <a:avLst/>
              </a:prstGeom>
              <a:blipFill>
                <a:blip r:embed="rId5"/>
                <a:stretch>
                  <a:fillRect t="-3030" b="-21212"/>
                </a:stretch>
              </a:blipFill>
            </p:spPr>
            <p:txBody>
              <a:bodyPr/>
              <a:lstStyle/>
              <a:p>
                <a:r>
                  <a:rPr lang="zh-TW" altLang="en-US">
                    <a:noFill/>
                  </a:rPr>
                  <a:t> </a:t>
                </a:r>
              </a:p>
            </p:txBody>
          </p:sp>
        </mc:Fallback>
      </mc:AlternateContent>
      <p:sp>
        <p:nvSpPr>
          <p:cNvPr id="7" name="文字方塊 6"/>
          <p:cNvSpPr txBox="1"/>
          <p:nvPr/>
        </p:nvSpPr>
        <p:spPr>
          <a:xfrm>
            <a:off x="1046376" y="4064108"/>
            <a:ext cx="5428987" cy="461665"/>
          </a:xfrm>
          <a:prstGeom prst="rect">
            <a:avLst/>
          </a:prstGeom>
          <a:noFill/>
        </p:spPr>
        <p:txBody>
          <a:bodyPr wrap="none" rtlCol="0">
            <a:spAutoFit/>
          </a:bodyPr>
          <a:lstStyle/>
          <a:p>
            <a:r>
              <a:rPr lang="en-US" altLang="zh-TW" sz="2400" dirty="0" smtClean="0"/>
              <a:t>In the single risky asset case, the equation</a:t>
            </a:r>
            <a:endParaRPr lang="zh-TW" altLang="en-US" sz="2400" dirty="0"/>
          </a:p>
        </p:txBody>
      </p:sp>
      <p:pic>
        <p:nvPicPr>
          <p:cNvPr id="8" name="圖片 7"/>
          <p:cNvPicPr>
            <a:picLocks noChangeAspect="1"/>
          </p:cNvPicPr>
          <p:nvPr/>
        </p:nvPicPr>
        <p:blipFill>
          <a:blip r:embed="rId6"/>
          <a:stretch>
            <a:fillRect/>
          </a:stretch>
        </p:blipFill>
        <p:spPr>
          <a:xfrm>
            <a:off x="2043514" y="4606091"/>
            <a:ext cx="9525000" cy="400050"/>
          </a:xfrm>
          <a:prstGeom prst="rect">
            <a:avLst/>
          </a:prstGeom>
        </p:spPr>
      </p:pic>
      <mc:AlternateContent xmlns:mc="http://schemas.openxmlformats.org/markup-compatibility/2006" xmlns:a14="http://schemas.microsoft.com/office/drawing/2010/main">
        <mc:Choice Requires="a14">
          <p:sp>
            <p:nvSpPr>
              <p:cNvPr id="9" name="文字方塊 8"/>
              <p:cNvSpPr txBox="1"/>
              <p:nvPr/>
            </p:nvSpPr>
            <p:spPr>
              <a:xfrm>
                <a:off x="1046376" y="5086459"/>
                <a:ext cx="6289863" cy="461665"/>
              </a:xfrm>
              <a:prstGeom prst="rect">
                <a:avLst/>
              </a:prstGeom>
              <a:noFill/>
            </p:spPr>
            <p:txBody>
              <a:bodyPr wrap="none" rtlCol="0">
                <a:spAutoFit/>
              </a:bodyPr>
              <a:lstStyle/>
              <a:p>
                <a:r>
                  <a:rPr lang="en-US" altLang="zh-TW" sz="2400" dirty="0" smtClean="0"/>
                  <a:t>is an ODE with solution ( for </a:t>
                </a:r>
                <a14:m>
                  <m:oMath xmlns:m="http://schemas.openxmlformats.org/officeDocument/2006/math">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 </m:t>
                    </m:r>
                    <m:r>
                      <a:rPr lang="zh-TW" altLang="en-US" sz="2400" b="0" i="1" smtClean="0">
                        <a:latin typeface="Cambria Math" panose="02040503050406030204" pitchFamily="18" charset="0"/>
                      </a:rPr>
                      <m:t>𝜖</m:t>
                    </m:r>
                    <m:r>
                      <a:rPr lang="en-US" altLang="zh-TW" sz="2400" b="0" i="1" smtClean="0">
                        <a:latin typeface="Cambria Math" panose="02040503050406030204" pitchFamily="18" charset="0"/>
                      </a:rPr>
                      <m:t> </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𝑚𝑖𝑛</m:t>
                            </m:r>
                          </m:sub>
                        </m:sSub>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Sub>
                      </m:e>
                    </m:d>
                    <m:r>
                      <a:rPr lang="en-US" altLang="zh-TW" sz="2400" b="0" i="1" smtClean="0">
                        <a:latin typeface="Cambria Math" panose="02040503050406030204" pitchFamily="18" charset="0"/>
                      </a:rPr>
                      <m:t> </m:t>
                    </m:r>
                  </m:oMath>
                </a14:m>
                <a:r>
                  <a:rPr lang="en-US" altLang="zh-TW" sz="2400" dirty="0" smtClean="0"/>
                  <a:t>)</a:t>
                </a:r>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1046376" y="5086459"/>
                <a:ext cx="6289863" cy="461665"/>
              </a:xfrm>
              <a:prstGeom prst="rect">
                <a:avLst/>
              </a:prstGeom>
              <a:blipFill>
                <a:blip r:embed="rId7"/>
                <a:stretch>
                  <a:fillRect l="-1552" t="-10526" r="-582" b="-28947"/>
                </a:stretch>
              </a:blipFill>
            </p:spPr>
            <p:txBody>
              <a:bodyPr/>
              <a:lstStyle/>
              <a:p>
                <a:r>
                  <a:rPr lang="zh-TW" altLang="en-US">
                    <a:noFill/>
                  </a:rPr>
                  <a:t> </a:t>
                </a:r>
              </a:p>
            </p:txBody>
          </p:sp>
        </mc:Fallback>
      </mc:AlternateContent>
      <p:pic>
        <p:nvPicPr>
          <p:cNvPr id="10" name="圖片 9"/>
          <p:cNvPicPr>
            <a:picLocks noChangeAspect="1"/>
          </p:cNvPicPr>
          <p:nvPr/>
        </p:nvPicPr>
        <p:blipFill>
          <a:blip r:embed="rId8"/>
          <a:stretch>
            <a:fillRect/>
          </a:stretch>
        </p:blipFill>
        <p:spPr>
          <a:xfrm>
            <a:off x="2924470" y="5566827"/>
            <a:ext cx="8115300" cy="1038225"/>
          </a:xfrm>
          <a:prstGeom prst="rect">
            <a:avLst/>
          </a:prstGeom>
        </p:spPr>
      </p:pic>
    </p:spTree>
    <p:extLst>
      <p:ext uri="{BB962C8B-B14F-4D97-AF65-F5344CB8AC3E}">
        <p14:creationId xmlns:p14="http://schemas.microsoft.com/office/powerpoint/2010/main" val="3806982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954268" y="817137"/>
            <a:ext cx="8115300" cy="1038225"/>
          </a:xfrm>
          <a:prstGeom prst="rect">
            <a:avLst/>
          </a:prstGeom>
        </p:spPr>
      </p:pic>
      <p:pic>
        <p:nvPicPr>
          <p:cNvPr id="3" name="圖片 2"/>
          <p:cNvPicPr>
            <a:picLocks noChangeAspect="1"/>
          </p:cNvPicPr>
          <p:nvPr/>
        </p:nvPicPr>
        <p:blipFill>
          <a:blip r:embed="rId3"/>
          <a:stretch>
            <a:fillRect/>
          </a:stretch>
        </p:blipFill>
        <p:spPr>
          <a:xfrm>
            <a:off x="954268" y="2019570"/>
            <a:ext cx="4733925" cy="409575"/>
          </a:xfrm>
          <a:prstGeom prst="rect">
            <a:avLst/>
          </a:prstGeom>
        </p:spPr>
      </p:pic>
      <p:pic>
        <p:nvPicPr>
          <p:cNvPr id="4" name="圖片 3"/>
          <p:cNvPicPr>
            <a:picLocks noChangeAspect="1"/>
          </p:cNvPicPr>
          <p:nvPr/>
        </p:nvPicPr>
        <p:blipFill>
          <a:blip r:embed="rId4"/>
          <a:stretch>
            <a:fillRect/>
          </a:stretch>
        </p:blipFill>
        <p:spPr>
          <a:xfrm>
            <a:off x="5887591" y="2074734"/>
            <a:ext cx="5252584" cy="1056858"/>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954268" y="3705051"/>
                <a:ext cx="8056821" cy="461665"/>
              </a:xfrm>
              <a:prstGeom prst="rect">
                <a:avLst/>
              </a:prstGeom>
              <a:noFill/>
            </p:spPr>
            <p:txBody>
              <a:bodyPr wrap="none" rtlCol="0">
                <a:spAutoFit/>
              </a:bodyPr>
              <a:lstStyle/>
              <a:p>
                <a:r>
                  <a:rPr lang="en-US" altLang="zh-TW" sz="2400" dirty="0" smtClean="0"/>
                  <a:t>For a given </a:t>
                </a:r>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𝑚𝑖𝑛</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Sub>
                    <m:r>
                      <a:rPr lang="en-US" altLang="zh-TW" sz="2400" b="0" i="1" smtClean="0">
                        <a:latin typeface="Cambria Math" panose="02040503050406030204" pitchFamily="18" charset="0"/>
                      </a:rPr>
                      <m:t> }</m:t>
                    </m:r>
                  </m:oMath>
                </a14:m>
                <a:r>
                  <a:rPr lang="zh-TW" altLang="en-US" sz="2400" dirty="0" smtClean="0"/>
                  <a:t> </a:t>
                </a:r>
                <a:r>
                  <a:rPr lang="en-US" altLang="zh-TW" sz="2400" dirty="0" smtClean="0"/>
                  <a:t>,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1</m:t>
                        </m:r>
                      </m:sub>
                    </m:sSub>
                  </m:oMath>
                </a14:m>
                <a:r>
                  <a:rPr lang="zh-TW" altLang="en-US" sz="2400" dirty="0" smtClean="0"/>
                  <a:t> </a:t>
                </a:r>
                <a:r>
                  <a:rPr lang="en-US" altLang="zh-TW" sz="2400" dirty="0" smtClean="0"/>
                  <a:t>and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2</m:t>
                        </m:r>
                      </m:sub>
                    </m:sSub>
                  </m:oMath>
                </a14:m>
                <a:r>
                  <a:rPr lang="zh-TW" altLang="en-US" sz="2400" dirty="0" smtClean="0"/>
                  <a:t> </a:t>
                </a:r>
                <a:r>
                  <a:rPr lang="en-US" altLang="zh-TW" sz="2400" dirty="0" smtClean="0"/>
                  <a:t>are determined by</a:t>
                </a:r>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954268" y="3705051"/>
                <a:ext cx="8056821" cy="461665"/>
              </a:xfrm>
              <a:prstGeom prst="rect">
                <a:avLst/>
              </a:prstGeom>
              <a:blipFill>
                <a:blip r:embed="rId5"/>
                <a:stretch>
                  <a:fillRect l="-1211" t="-10526" r="-227" b="-28947"/>
                </a:stretch>
              </a:blipFill>
            </p:spPr>
            <p:txBody>
              <a:bodyPr/>
              <a:lstStyle/>
              <a:p>
                <a:r>
                  <a:rPr lang="zh-TW" altLang="en-US">
                    <a:noFill/>
                  </a:rPr>
                  <a:t> </a:t>
                </a:r>
              </a:p>
            </p:txBody>
          </p:sp>
        </mc:Fallback>
      </mc:AlternateContent>
      <p:pic>
        <p:nvPicPr>
          <p:cNvPr id="6" name="圖片 5"/>
          <p:cNvPicPr>
            <a:picLocks noChangeAspect="1"/>
          </p:cNvPicPr>
          <p:nvPr/>
        </p:nvPicPr>
        <p:blipFill>
          <a:blip r:embed="rId6"/>
          <a:stretch>
            <a:fillRect/>
          </a:stretch>
        </p:blipFill>
        <p:spPr>
          <a:xfrm>
            <a:off x="7320771" y="4386088"/>
            <a:ext cx="3071934" cy="1167335"/>
          </a:xfrm>
          <a:prstGeom prst="rect">
            <a:avLst/>
          </a:prstGeom>
        </p:spPr>
      </p:pic>
    </p:spTree>
    <p:extLst>
      <p:ext uri="{BB962C8B-B14F-4D97-AF65-F5344CB8AC3E}">
        <p14:creationId xmlns:p14="http://schemas.microsoft.com/office/powerpoint/2010/main" val="1566472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Solution to PDE (N=1)</a:t>
            </a:r>
            <a:endParaRPr lang="zh-TW" altLang="en-US"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nchor="ctr">
            <a:normAutofit/>
          </a:bodyPr>
          <a:lstStyle/>
          <a:p>
            <a:pPr algn="r"/>
            <a:r>
              <a:rPr lang="en-US" altLang="zh-TW" sz="2800" b="1" dirty="0" smtClean="0"/>
              <a:t>Homogeneous part</a:t>
            </a:r>
            <a:endParaRPr lang="zh-TW" altLang="en-US" sz="2800" b="1" dirty="0"/>
          </a:p>
        </p:txBody>
      </p:sp>
    </p:spTree>
    <p:extLst>
      <p:ext uri="{BB962C8B-B14F-4D97-AF65-F5344CB8AC3E}">
        <p14:creationId xmlns:p14="http://schemas.microsoft.com/office/powerpoint/2010/main" val="244728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104775" y="495300"/>
            <a:ext cx="11982450" cy="5867400"/>
            <a:chOff x="104775" y="495300"/>
            <a:chExt cx="11982450" cy="5867400"/>
          </a:xfrm>
        </p:grpSpPr>
        <p:pic>
          <p:nvPicPr>
            <p:cNvPr id="3" name="圖片 2"/>
            <p:cNvPicPr>
              <a:picLocks noChangeAspect="1"/>
            </p:cNvPicPr>
            <p:nvPr/>
          </p:nvPicPr>
          <p:blipFill>
            <a:blip r:embed="rId2"/>
            <a:stretch>
              <a:fillRect/>
            </a:stretch>
          </p:blipFill>
          <p:spPr>
            <a:xfrm>
              <a:off x="104775" y="495300"/>
              <a:ext cx="11982450" cy="5867400"/>
            </a:xfrm>
            <a:prstGeom prst="rect">
              <a:avLst/>
            </a:prstGeom>
          </p:spPr>
        </p:pic>
        <p:sp>
          <p:nvSpPr>
            <p:cNvPr id="2" name="圓角矩形 1"/>
            <p:cNvSpPr/>
            <p:nvPr/>
          </p:nvSpPr>
          <p:spPr>
            <a:xfrm>
              <a:off x="4901938" y="3007151"/>
              <a:ext cx="461914" cy="358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4653874" y="2568803"/>
                  <a:ext cx="3168944" cy="313291"/>
                </a:xfrm>
                <a:prstGeom prst="rect">
                  <a:avLst/>
                </a:prstGeom>
                <a:noFill/>
              </p:spPr>
              <p:txBody>
                <a:bodyPr wrap="none" lIns="0" tIns="0" rIns="0" bIns="0" rtlCol="0">
                  <a:spAutoFit/>
                </a:bodyPr>
                <a:lstStyle/>
                <a:p>
                  <a14:m>
                    <m:oMath xmlns:m="http://schemas.openxmlformats.org/officeDocument/2006/math">
                      <m:r>
                        <a:rPr lang="en-US" altLang="zh-TW" sz="2000" b="1" i="1" smtClean="0">
                          <a:solidFill>
                            <a:srgbClr val="FF0000"/>
                          </a:solidFill>
                          <a:latin typeface="Cambria Math" panose="02040503050406030204" pitchFamily="18" charset="0"/>
                        </a:rPr>
                        <m:t>𝑲</m:t>
                      </m:r>
                      <m:r>
                        <a:rPr lang="en-US" altLang="zh-TW" sz="2000" b="1" i="1" smtClean="0">
                          <a:solidFill>
                            <a:srgbClr val="FF0000"/>
                          </a:solidFill>
                          <a:latin typeface="Cambria Math" panose="02040503050406030204" pitchFamily="18" charset="0"/>
                        </a:rPr>
                        <m:t> = </m:t>
                      </m:r>
                      <m:sSup>
                        <m:sSupPr>
                          <m:ctrlPr>
                            <a:rPr lang="en-US" altLang="zh-TW" sz="2000" b="1" i="1" smtClean="0">
                              <a:solidFill>
                                <a:srgbClr val="FF0000"/>
                              </a:solidFill>
                              <a:latin typeface="Cambria Math" panose="02040503050406030204" pitchFamily="18" charset="0"/>
                            </a:rPr>
                          </m:ctrlPr>
                        </m:sSupPr>
                        <m:e>
                          <m:r>
                            <a:rPr lang="en-US" altLang="zh-TW" sz="2000" b="1" i="1" smtClean="0">
                              <a:solidFill>
                                <a:srgbClr val="FF0000"/>
                              </a:solidFill>
                              <a:latin typeface="Cambria Math" panose="02040503050406030204" pitchFamily="18" charset="0"/>
                            </a:rPr>
                            <m:t>𝟐</m:t>
                          </m:r>
                        </m:e>
                        <m:sup>
                          <m:r>
                            <a:rPr lang="en-US" altLang="zh-TW" sz="2000" b="1" i="1" smtClean="0">
                              <a:solidFill>
                                <a:srgbClr val="FF0000"/>
                              </a:solidFill>
                              <a:latin typeface="Cambria Math" panose="02040503050406030204" pitchFamily="18" charset="0"/>
                            </a:rPr>
                            <m:t>𝑵</m:t>
                          </m:r>
                        </m:sup>
                      </m:sSup>
                      <m:r>
                        <a:rPr lang="en-US" altLang="zh-TW" sz="2000" b="1" i="1" smtClean="0">
                          <a:solidFill>
                            <a:srgbClr val="FF0000"/>
                          </a:solidFill>
                          <a:latin typeface="Cambria Math" panose="02040503050406030204" pitchFamily="18" charset="0"/>
                        </a:rPr>
                        <m:t>∗</m:t>
                      </m:r>
                      <m:r>
                        <a:rPr lang="en-US" altLang="zh-TW" sz="2000" b="1" i="1" smtClean="0">
                          <a:solidFill>
                            <a:srgbClr val="FF0000"/>
                          </a:solidFill>
                          <a:latin typeface="Cambria Math" panose="02040503050406030204" pitchFamily="18" charset="0"/>
                        </a:rPr>
                        <m:t>𝑵</m:t>
                      </m:r>
                    </m:oMath>
                  </a14:m>
                  <a:r>
                    <a:rPr lang="en-US" altLang="zh-TW" sz="2000" b="1" dirty="0" smtClean="0">
                      <a:solidFill>
                        <a:srgbClr val="FF0000"/>
                      </a:solidFill>
                    </a:rPr>
                    <a:t>, introduce later</a:t>
                  </a:r>
                  <a:endParaRPr lang="zh-TW" altLang="en-US" sz="2000" b="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4653874" y="2568803"/>
                  <a:ext cx="3168944" cy="313291"/>
                </a:xfrm>
                <a:prstGeom prst="rect">
                  <a:avLst/>
                </a:prstGeom>
                <a:blipFill>
                  <a:blip r:embed="rId3"/>
                  <a:stretch>
                    <a:fillRect l="-2692" t="-23077" r="-1538" b="-48077"/>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8851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967006" y="878058"/>
            <a:ext cx="5966953" cy="2207707"/>
            <a:chOff x="5617852" y="2974156"/>
            <a:chExt cx="4088466" cy="2207707"/>
          </a:xfrm>
        </p:grpSpPr>
        <mc:AlternateContent xmlns:mc="http://schemas.openxmlformats.org/markup-compatibility/2006" xmlns:a14="http://schemas.microsoft.com/office/drawing/2010/main">
          <mc:Choice Requires="a14">
            <p:sp>
              <p:nvSpPr>
                <p:cNvPr id="2" name="文字方塊 1"/>
                <p:cNvSpPr txBox="1"/>
                <p:nvPr/>
              </p:nvSpPr>
              <p:spPr>
                <a:xfrm>
                  <a:off x="5637229" y="2974156"/>
                  <a:ext cx="1618226" cy="413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𝐻</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𝐶</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𝐵</m:t>
                        </m:r>
                        <m:r>
                          <a:rPr lang="en-US" altLang="zh-TW" sz="2400" b="0" i="1" smtClean="0">
                            <a:latin typeface="Cambria Math" panose="02040503050406030204" pitchFamily="18" charset="0"/>
                          </a:rPr>
                          <m:t>)</m:t>
                        </m:r>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1</m:t>
                            </m:r>
                          </m:sub>
                          <m:sup>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𝑐</m:t>
                                </m:r>
                              </m:e>
                              <m:sub>
                                <m:r>
                                  <a:rPr lang="en-US" altLang="zh-TW" sz="2400" b="0" i="1" smtClean="0">
                                    <a:latin typeface="Cambria Math" panose="02040503050406030204" pitchFamily="18" charset="0"/>
                                  </a:rPr>
                                  <m:t>1</m:t>
                                </m:r>
                                <m:r>
                                  <a:rPr lang="en-US" altLang="zh-TW" sz="2400" b="0" i="1" smtClean="0">
                                    <a:latin typeface="Cambria Math" panose="02040503050406030204" pitchFamily="18" charset="0"/>
                                  </a:rPr>
                                  <m:t>𝑘</m:t>
                                </m:r>
                              </m:sub>
                            </m:sSub>
                          </m:sup>
                        </m:sSubSup>
                      </m:oMath>
                    </m:oMathPara>
                  </a14:m>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637229" y="2974156"/>
                  <a:ext cx="1618226" cy="413255"/>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5624311" y="3568045"/>
                  <a:ext cx="2084499" cy="413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𝐻</m:t>
                            </m:r>
                          </m:e>
                          <m:sub>
                            <m:r>
                              <a:rPr lang="en-US" altLang="zh-TW" sz="2400" b="0" i="1" smtClean="0">
                                <a:latin typeface="Cambria Math" panose="02040503050406030204" pitchFamily="18" charset="0"/>
                              </a:rPr>
                              <m:t>𝑤</m:t>
                            </m:r>
                          </m:sub>
                          <m:sup>
                            <m:r>
                              <a:rPr lang="en-US" altLang="zh-TW" sz="2400" b="0" i="1" smtClean="0">
                                <a:latin typeface="Cambria Math" panose="02040503050406030204" pitchFamily="18" charset="0"/>
                              </a:rPr>
                              <m:t>𝑘</m:t>
                            </m:r>
                          </m:sup>
                        </m:sSubSup>
                        <m:r>
                          <a:rPr lang="en-US" altLang="zh-TW" sz="2400" b="0" i="1" smtClean="0">
                            <a:latin typeface="Cambria Math" panose="02040503050406030204" pitchFamily="18" charset="0"/>
                          </a:rPr>
                          <m:t>= </m:t>
                        </m:r>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r>
                          <a:rPr lang="en-US" altLang="zh-TW" sz="2400" i="1">
                            <a:latin typeface="Cambria Math" panose="02040503050406030204" pitchFamily="18" charset="0"/>
                          </a:rPr>
                          <m:t>(</m:t>
                        </m:r>
                        <m:r>
                          <a:rPr lang="en-US" altLang="zh-TW" sz="2400" i="1">
                            <a:latin typeface="Cambria Math" panose="02040503050406030204" pitchFamily="18" charset="0"/>
                          </a:rPr>
                          <m:t>𝐵</m:t>
                        </m:r>
                        <m:r>
                          <a:rPr lang="en-US" altLang="zh-TW" sz="2400" i="1">
                            <a:latin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r>
                                  <a:rPr lang="en-US" altLang="zh-TW" sz="2400" b="0" i="1" smtClean="0">
                                    <a:latin typeface="Cambria Math" panose="02040503050406030204" pitchFamily="18" charset="0"/>
                                  </a:rPr>
                                  <m:t>−1</m:t>
                                </m:r>
                              </m:sub>
                            </m:sSub>
                          </m:sup>
                        </m:sSubSup>
                      </m:oMath>
                    </m:oMathPara>
                  </a14:m>
                  <a:endParaRPr lang="zh-TW" altLang="en-US" sz="24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5624311" y="3568045"/>
                  <a:ext cx="2084499" cy="413255"/>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5637229" y="4182425"/>
                  <a:ext cx="2695413" cy="7825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r>
                          <a:rPr lang="en-US" altLang="zh-TW" sz="2400" b="0" i="1" smtClean="0">
                            <a:latin typeface="Cambria Math" panose="02040503050406030204" pitchFamily="18" charset="0"/>
                            <a:ea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𝐻</m:t>
                            </m:r>
                          </m:e>
                          <m:sub>
                            <m:r>
                              <a:rPr lang="en-US" altLang="zh-TW" sz="2400" i="1">
                                <a:latin typeface="Cambria Math" panose="02040503050406030204" pitchFamily="18" charset="0"/>
                              </a:rPr>
                              <m:t>𝑤</m:t>
                            </m:r>
                          </m:sub>
                          <m:sup>
                            <m:r>
                              <a:rPr lang="en-US" altLang="zh-TW" sz="2400" i="1">
                                <a:latin typeface="Cambria Math" panose="02040503050406030204" pitchFamily="18" charset="0"/>
                              </a:rPr>
                              <m:t>𝑘</m:t>
                            </m:r>
                          </m:sup>
                        </m:sSubSup>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r>
                          <a:rPr lang="en-US" altLang="zh-TW" sz="2400" i="1">
                            <a:latin typeface="Cambria Math" panose="02040503050406030204" pitchFamily="18" charset="0"/>
                          </a:rPr>
                          <m:t>(</m:t>
                        </m:r>
                        <m:r>
                          <a:rPr lang="en-US" altLang="zh-TW" sz="2400" i="1">
                            <a:latin typeface="Cambria Math" panose="02040503050406030204" pitchFamily="18" charset="0"/>
                          </a:rPr>
                          <m:t>𝐵</m:t>
                        </m:r>
                        <m:r>
                          <a:rPr lang="en-US" altLang="zh-TW" sz="2400" i="1">
                            <a:latin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r>
                                  <a:rPr lang="en-US" altLang="zh-TW" sz="2400" i="1">
                                    <a:latin typeface="Cambria Math" panose="02040503050406030204" pitchFamily="18" charset="0"/>
                                  </a:rPr>
                                  <m:t>−1</m:t>
                                </m:r>
                              </m:sub>
                            </m:sSub>
                          </m:sup>
                        </m:sSubSup>
                      </m:oMath>
                    </m:oMathPara>
                  </a14:m>
                  <a:endParaRPr lang="zh-TW" altLang="en-US" sz="2400" dirty="0"/>
                </a:p>
                <a:p>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5637229" y="4182425"/>
                  <a:ext cx="2695413" cy="7825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5617852" y="4763222"/>
                  <a:ext cx="4088466" cy="418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d>
                          <m:dPr>
                            <m:ctrlPr>
                              <a:rPr lang="en-US" altLang="zh-TW" sz="2400" b="0" i="1" smtClean="0">
                                <a:latin typeface="Cambria Math" panose="02040503050406030204" pitchFamily="18" charset="0"/>
                              </a:rPr>
                            </m:ctrlPr>
                          </m:dPr>
                          <m:e>
                            <m:r>
                              <a:rPr lang="en-US" altLang="zh-TW" sz="2400" i="1">
                                <a:latin typeface="Cambria Math" panose="02040503050406030204" pitchFamily="18" charset="0"/>
                              </a:rPr>
                              <m:t>𝑎</m:t>
                            </m:r>
                            <m:r>
                              <a:rPr lang="en-US" altLang="zh-TW" sz="2400" i="1">
                                <a:latin typeface="Cambria Math" panose="02040503050406030204" pitchFamily="18" charset="0"/>
                                <a:ea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𝐻</m:t>
                                </m:r>
                              </m:e>
                              <m:sub>
                                <m:r>
                                  <a:rPr lang="en-US" altLang="zh-TW" sz="2400" i="1">
                                    <a:latin typeface="Cambria Math" panose="02040503050406030204" pitchFamily="18" charset="0"/>
                                  </a:rPr>
                                  <m:t>𝑤</m:t>
                                </m:r>
                              </m:sub>
                              <m:sup>
                                <m:r>
                                  <a:rPr lang="en-US" altLang="zh-TW" sz="2400" i="1">
                                    <a:latin typeface="Cambria Math" panose="02040503050406030204" pitchFamily="18" charset="0"/>
                                  </a:rPr>
                                  <m:t>𝑘</m:t>
                                </m:r>
                              </m:sup>
                            </m:sSubSup>
                          </m:e>
                        </m:d>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𝑎</m:t>
                            </m:r>
                          </m:e>
                          <m:sub>
                            <m:r>
                              <a:rPr lang="en-US" altLang="zh-TW" sz="2400" i="1">
                                <a:latin typeface="Cambria Math" panose="02040503050406030204" pitchFamily="18" charset="0"/>
                              </a:rPr>
                              <m:t>1</m:t>
                            </m:r>
                          </m:sub>
                        </m:sSub>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𝐵</m:t>
                            </m:r>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sup>
                        </m:sSubSup>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m:t>
                            </m:r>
                          </m:e>
                          <m:sup>
                            <m:r>
                              <a:rPr lang="en-US" altLang="zh-TW" sz="2400" b="0" i="1" smtClean="0">
                                <a:latin typeface="Cambria Math" panose="02040503050406030204" pitchFamily="18" charset="0"/>
                              </a:rPr>
                              <m:t>′</m:t>
                            </m:r>
                          </m:sup>
                        </m:sSup>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𝐻</m:t>
                            </m:r>
                          </m:e>
                          <m:sup>
                            <m:r>
                              <a:rPr lang="en-US" altLang="zh-TW" sz="2400" b="0" i="1" smtClean="0">
                                <a:latin typeface="Cambria Math" panose="02040503050406030204" pitchFamily="18" charset="0"/>
                              </a:rPr>
                              <m:t>𝑘</m:t>
                            </m:r>
                          </m:sup>
                        </m:sSup>
                      </m:oMath>
                    </m:oMathPara>
                  </a14:m>
                  <a:endParaRPr lang="zh-TW" altLang="en-US" sz="24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5617852" y="4763222"/>
                  <a:ext cx="4088466" cy="418641"/>
                </a:xfrm>
                <a:prstGeom prst="rect">
                  <a:avLst/>
                </a:prstGeom>
                <a:blipFill>
                  <a:blip r:embed="rId5"/>
                  <a:stretch>
                    <a:fillRect/>
                  </a:stretch>
                </a:blipFill>
              </p:spPr>
              <p:txBody>
                <a:bodyPr/>
                <a:lstStyle/>
                <a:p>
                  <a:r>
                    <a:rPr lang="zh-TW" altLang="en-US">
                      <a:noFill/>
                    </a:rPr>
                    <a:t> </a:t>
                  </a:r>
                </a:p>
              </p:txBody>
            </p:sp>
          </mc:Fallback>
        </mc:AlternateContent>
      </p:grpSp>
      <p:grpSp>
        <p:nvGrpSpPr>
          <p:cNvPr id="12" name="群組 11"/>
          <p:cNvGrpSpPr/>
          <p:nvPr/>
        </p:nvGrpSpPr>
        <p:grpSpPr>
          <a:xfrm>
            <a:off x="882164" y="1388546"/>
            <a:ext cx="10037282" cy="4495836"/>
            <a:chOff x="848414" y="1960298"/>
            <a:chExt cx="10037282" cy="4495836"/>
          </a:xfrm>
        </p:grpSpPr>
        <p:grpSp>
          <p:nvGrpSpPr>
            <p:cNvPr id="10" name="群組 9"/>
            <p:cNvGrpSpPr/>
            <p:nvPr/>
          </p:nvGrpSpPr>
          <p:grpSpPr>
            <a:xfrm>
              <a:off x="848414" y="4238314"/>
              <a:ext cx="10037282" cy="2217820"/>
              <a:chOff x="4422740" y="3710412"/>
              <a:chExt cx="7221250" cy="2217820"/>
            </a:xfrm>
          </p:grpSpPr>
          <mc:AlternateContent xmlns:mc="http://schemas.openxmlformats.org/markup-compatibility/2006" xmlns:a14="http://schemas.microsoft.com/office/drawing/2010/main">
            <mc:Choice Requires="a14">
              <p:sp>
                <p:nvSpPr>
                  <p:cNvPr id="7" name="文字方塊 6"/>
                  <p:cNvSpPr txBox="1"/>
                  <p:nvPr/>
                </p:nvSpPr>
                <p:spPr>
                  <a:xfrm>
                    <a:off x="4508060" y="3710412"/>
                    <a:ext cx="3139382" cy="4132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i="1">
                                  <a:latin typeface="Cambria Math" panose="02040503050406030204" pitchFamily="18" charset="0"/>
                                </a:rPr>
                                <m:t>𝐻</m:t>
                              </m:r>
                            </m:e>
                            <m:sub>
                              <m:r>
                                <a:rPr lang="en-US" altLang="zh-TW" sz="2400" i="1">
                                  <a:latin typeface="Cambria Math" panose="02040503050406030204" pitchFamily="18" charset="0"/>
                                </a:rPr>
                                <m:t>𝑤</m:t>
                              </m:r>
                              <m:r>
                                <a:rPr lang="en-US" altLang="zh-TW" sz="2400" b="0" i="1" smtClean="0">
                                  <a:latin typeface="Cambria Math" panose="02040503050406030204" pitchFamily="18" charset="0"/>
                                </a:rPr>
                                <m:t>𝑤</m:t>
                              </m:r>
                            </m:sub>
                            <m:sup>
                              <m:r>
                                <a:rPr lang="en-US" altLang="zh-TW" sz="2400" i="1">
                                  <a:latin typeface="Cambria Math" panose="02040503050406030204" pitchFamily="18" charset="0"/>
                                </a:rPr>
                                <m:t>𝑘</m:t>
                              </m:r>
                            </m:sup>
                          </m:sSubSup>
                          <m:r>
                            <a:rPr lang="en-US" altLang="zh-TW" sz="2400" b="0" i="1" smtClean="0">
                              <a:latin typeface="Cambria Math" panose="02040503050406030204" pitchFamily="18" charset="0"/>
                            </a:rPr>
                            <m:t>=</m:t>
                          </m:r>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−1)</m:t>
                              </m:r>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r>
                            <a:rPr lang="en-US" altLang="zh-TW" sz="2400" i="1">
                              <a:latin typeface="Cambria Math" panose="02040503050406030204" pitchFamily="18" charset="0"/>
                            </a:rPr>
                            <m:t>(</m:t>
                          </m:r>
                          <m:r>
                            <a:rPr lang="en-US" altLang="zh-TW" sz="2400" i="1">
                              <a:latin typeface="Cambria Math" panose="02040503050406030204" pitchFamily="18" charset="0"/>
                            </a:rPr>
                            <m:t>𝐵</m:t>
                          </m:r>
                          <m:r>
                            <a:rPr lang="en-US" altLang="zh-TW" sz="2400" i="1">
                              <a:latin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r>
                                    <a:rPr lang="en-US" altLang="zh-TW" sz="2400" i="1">
                                      <a:latin typeface="Cambria Math" panose="02040503050406030204" pitchFamily="18" charset="0"/>
                                    </a:rPr>
                                    <m:t>−2</m:t>
                                  </m:r>
                                </m:sub>
                              </m:sSub>
                            </m:sup>
                          </m:sSubSup>
                        </m:oMath>
                      </m:oMathPara>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4508060" y="3710412"/>
                    <a:ext cx="3139382" cy="413255"/>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4422740" y="4221059"/>
                    <a:ext cx="4076887" cy="7825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𝑄</m:t>
                              </m:r>
                              <m:r>
                                <a:rPr lang="en-US" altLang="zh-TW" sz="2400" i="1" smtClean="0">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𝐻</m:t>
                              </m:r>
                            </m:e>
                            <m:sub>
                              <m:r>
                                <a:rPr lang="en-US" altLang="zh-TW" sz="2400" i="1">
                                  <a:latin typeface="Cambria Math" panose="02040503050406030204" pitchFamily="18" charset="0"/>
                                </a:rPr>
                                <m:t>𝑤𝑤</m:t>
                              </m:r>
                            </m:sub>
                            <m:sup>
                              <m:r>
                                <a:rPr lang="en-US" altLang="zh-TW" sz="2400" i="1">
                                  <a:latin typeface="Cambria Math" panose="02040503050406030204" pitchFamily="18" charset="0"/>
                                </a:rPr>
                                <m:t>𝑘</m:t>
                              </m:r>
                            </m:sup>
                          </m:sSubSup>
                          <m:r>
                            <a:rPr lang="en-US" altLang="zh-TW" sz="2400" i="1">
                              <a:latin typeface="Cambria Math" panose="02040503050406030204" pitchFamily="18" charset="0"/>
                            </a:rPr>
                            <m:t>=</m:t>
                          </m:r>
                          <m:sSup>
                            <m:sSupPr>
                              <m:ctrlPr>
                                <a:rPr lang="en-US" altLang="zh-TW" sz="2400" i="1">
                                  <a:latin typeface="Cambria Math" panose="02040503050406030204" pitchFamily="18" charset="0"/>
                                </a:rPr>
                              </m:ctrlPr>
                            </m:sSupPr>
                            <m:e>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𝑞</m:t>
                                  </m:r>
                                </m:e>
                                <m:sub>
                                  <m:r>
                                    <a:rPr lang="en-US" altLang="zh-TW" sz="2400" b="0" i="1" smtClean="0">
                                      <a:latin typeface="Cambria Math" panose="02040503050406030204" pitchFamily="18" charset="0"/>
                                    </a:rPr>
                                    <m:t>11</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−1)</m:t>
                              </m:r>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r>
                            <a:rPr lang="en-US" altLang="zh-TW" sz="2400" i="1">
                              <a:latin typeface="Cambria Math" panose="02040503050406030204" pitchFamily="18" charset="0"/>
                            </a:rPr>
                            <m:t>(</m:t>
                          </m:r>
                          <m:r>
                            <a:rPr lang="en-US" altLang="zh-TW" sz="2400" i="1">
                              <a:latin typeface="Cambria Math" panose="02040503050406030204" pitchFamily="18" charset="0"/>
                            </a:rPr>
                            <m:t>𝐵</m:t>
                          </m:r>
                          <m:r>
                            <a:rPr lang="en-US" altLang="zh-TW" sz="2400" i="1">
                              <a:latin typeface="Cambria Math" panose="02040503050406030204" pitchFamily="18" charset="0"/>
                            </a:rPr>
                            <m:t>)</m:t>
                          </m:r>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r>
                                    <a:rPr lang="en-US" altLang="zh-TW" sz="2400" i="1">
                                      <a:latin typeface="Cambria Math" panose="02040503050406030204" pitchFamily="18" charset="0"/>
                                    </a:rPr>
                                    <m:t>−2</m:t>
                                  </m:r>
                                </m:sub>
                              </m:sSub>
                            </m:sup>
                          </m:sSubSup>
                        </m:oMath>
                      </m:oMathPara>
                    </a14:m>
                    <a:endParaRPr lang="zh-TW" altLang="en-US" sz="2400" dirty="0"/>
                  </a:p>
                  <a:p>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4422740" y="4221059"/>
                    <a:ext cx="4076887" cy="78258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4550525" y="4745601"/>
                    <a:ext cx="7093465" cy="1182631"/>
                  </a:xfrm>
                  <a:prstGeom prst="rect">
                    <a:avLst/>
                  </a:prstGeom>
                  <a:noFill/>
                </p:spPr>
                <p:txBody>
                  <a:bodyPr wrap="square" lIns="0" tIns="0" rIns="0" bIns="0"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oMath>
                    </a14:m>
                    <a:r>
                      <a:rPr lang="en-US" altLang="zh-TW" sz="2400" dirty="0" smtClean="0"/>
                      <a:t>(</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𝑄</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𝐻</m:t>
                            </m:r>
                          </m:e>
                          <m:sub>
                            <m:r>
                              <a:rPr lang="en-US" altLang="zh-TW" sz="2400" i="1">
                                <a:latin typeface="Cambria Math" panose="02040503050406030204" pitchFamily="18" charset="0"/>
                              </a:rPr>
                              <m:t>𝑤𝑤</m:t>
                            </m:r>
                          </m:sub>
                          <m:sup>
                            <m:r>
                              <a:rPr lang="en-US" altLang="zh-TW" sz="2400" i="1">
                                <a:latin typeface="Cambria Math" panose="02040503050406030204" pitchFamily="18" charset="0"/>
                              </a:rPr>
                              <m:t>𝑘</m:t>
                            </m:r>
                          </m:sup>
                        </m:sSubSup>
                      </m:oMath>
                    </a14:m>
                    <a:r>
                      <a:rPr lang="en-US" altLang="zh-TW" sz="2400" dirty="0" smtClean="0"/>
                      <a:t>)</a:t>
                    </a:r>
                    <a14:m>
                      <m:oMath xmlns:m="http://schemas.openxmlformats.org/officeDocument/2006/math">
                        <m:r>
                          <a:rPr lang="en-US" altLang="zh-TW" sz="2400" b="0" i="1" dirty="0" smtClean="0">
                            <a:latin typeface="Cambria Math" panose="02040503050406030204" pitchFamily="18" charset="0"/>
                          </a:rPr>
                          <m:t>𝑤</m:t>
                        </m:r>
                        <m:r>
                          <a:rPr lang="en-US" altLang="zh-TW" sz="2400" b="0" i="1" dirty="0" smtClean="0">
                            <a:latin typeface="Cambria Math" panose="02040503050406030204" pitchFamily="18" charset="0"/>
                          </a:rPr>
                          <m:t>=</m:t>
                        </m:r>
                        <m:sSup>
                          <m:sSupPr>
                            <m:ctrlPr>
                              <a:rPr lang="en-US" altLang="zh-TW" sz="2400" i="1">
                                <a:latin typeface="Cambria Math" panose="02040503050406030204" pitchFamily="18" charset="0"/>
                              </a:rPr>
                            </m:ctrlPr>
                          </m:sSup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𝑞</m:t>
                                </m:r>
                              </m:e>
                              <m:sub>
                                <m:r>
                                  <a:rPr lang="en-US" altLang="zh-TW" sz="2400" i="1">
                                    <a:latin typeface="Cambria Math" panose="02040503050406030204" pitchFamily="18" charset="0"/>
                                  </a:rPr>
                                  <m:t>11</m:t>
                                </m:r>
                              </m:sub>
                            </m:s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−1</m:t>
                                </m:r>
                              </m:e>
                            </m:d>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𝐵</m:t>
                            </m:r>
                          </m:e>
                        </m:d>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1</m:t>
                            </m:r>
                          </m:sub>
                          <m:sup>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sup>
                        </m:sSubSup>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𝑐</m:t>
                            </m:r>
                          </m:e>
                          <m:sup>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𝑘</m:t>
                                </m:r>
                              </m:e>
                              <m:sup>
                                <m:r>
                                  <a:rPr lang="en-US" altLang="zh-TW" sz="2400" b="0" i="1" smtClean="0">
                                    <a:latin typeface="Cambria Math" panose="02040503050406030204" pitchFamily="18" charset="0"/>
                                  </a:rPr>
                                  <m:t>′</m:t>
                                </m:r>
                              </m:sup>
                            </m:sSup>
                          </m:sup>
                        </m:sSup>
                        <m:r>
                          <a:rPr lang="en-US" altLang="zh-TW" sz="2400" b="0" i="1" smtClean="0">
                            <a:latin typeface="Cambria Math" panose="02040503050406030204" pitchFamily="18" charset="0"/>
                          </a:rPr>
                          <m:t>𝑄</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𝑐</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 − </m:t>
                        </m:r>
                        <m:nary>
                          <m:naryPr>
                            <m:chr m:val="∑"/>
                            <m:limLoc m:val="subSup"/>
                            <m:supHide m:val="on"/>
                            <m:ctrlPr>
                              <a:rPr lang="en-US" altLang="zh-TW" sz="2400" b="0" i="1" smtClean="0">
                                <a:latin typeface="Cambria Math" panose="02040503050406030204" pitchFamily="18" charset="0"/>
                              </a:rPr>
                            </m:ctrlPr>
                          </m:naryPr>
                          <m:sub>
                            <m:r>
                              <m:rPr>
                                <m:brk m:alnAt="9"/>
                              </m:rPr>
                              <a:rPr lang="en-US" altLang="zh-TW" sz="2400" b="0" i="1" smtClean="0">
                                <a:latin typeface="Cambria Math" panose="02040503050406030204" pitchFamily="18" charset="0"/>
                              </a:rPr>
                              <m:t>𝑖</m:t>
                            </m:r>
                          </m:sub>
                          <m:sup/>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𝑐</m:t>
                                </m:r>
                              </m:e>
                              <m:sub>
                                <m:r>
                                  <a:rPr lang="en-US" altLang="zh-TW" sz="2400" b="0" i="1" smtClean="0">
                                    <a:latin typeface="Cambria Math" panose="02040503050406030204" pitchFamily="18" charset="0"/>
                                  </a:rPr>
                                  <m:t>𝑖𝑘</m:t>
                                </m:r>
                              </m:sub>
                            </m:s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𝑞</m:t>
                                </m:r>
                              </m:e>
                              <m:sub>
                                <m:r>
                                  <a:rPr lang="en-US" altLang="zh-TW" sz="2400" b="0" i="1" smtClean="0">
                                    <a:latin typeface="Cambria Math" panose="02040503050406030204" pitchFamily="18" charset="0"/>
                                  </a:rPr>
                                  <m:t>𝑖𝑖</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𝐻</m:t>
                                </m:r>
                              </m:e>
                              <m:sup>
                                <m:r>
                                  <a:rPr lang="en-US" altLang="zh-TW" sz="2400" b="0" i="1" smtClean="0">
                                    <a:latin typeface="Cambria Math" panose="02040503050406030204" pitchFamily="18" charset="0"/>
                                  </a:rPr>
                                  <m:t>𝑘</m:t>
                                </m:r>
                              </m:sup>
                            </m:sSup>
                          </m:e>
                        </m:nary>
                      </m:oMath>
                    </a14:m>
                    <a:endParaRPr lang="zh-TW" altLang="en-US" sz="2400" dirty="0"/>
                  </a:p>
                  <a:p>
                    <a:endParaRPr lang="zh-TW" altLang="en-US" sz="2400" dirty="0"/>
                  </a:p>
                  <a:p>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550525" y="4745601"/>
                    <a:ext cx="7093465" cy="1182631"/>
                  </a:xfrm>
                  <a:prstGeom prst="rect">
                    <a:avLst/>
                  </a:prstGeom>
                  <a:blipFill>
                    <a:blip r:embed="rId8"/>
                    <a:stretch>
                      <a:fillRect t="-2577"/>
                    </a:stretch>
                  </a:blipFill>
                </p:spPr>
                <p:txBody>
                  <a:bodyPr/>
                  <a:lstStyle/>
                  <a:p>
                    <a:r>
                      <a:rPr lang="zh-TW" altLang="en-US">
                        <a:noFill/>
                      </a:rPr>
                      <a:t> </a:t>
                    </a:r>
                  </a:p>
                </p:txBody>
              </p:sp>
            </mc:Fallback>
          </mc:AlternateContent>
        </p:grpSp>
        <p:pic>
          <p:nvPicPr>
            <p:cNvPr id="11" name="圖片 10"/>
            <p:cNvPicPr>
              <a:picLocks noChangeAspect="1"/>
            </p:cNvPicPr>
            <p:nvPr/>
          </p:nvPicPr>
          <p:blipFill>
            <a:blip r:embed="rId9"/>
            <a:stretch>
              <a:fillRect/>
            </a:stretch>
          </p:blipFill>
          <p:spPr>
            <a:xfrm>
              <a:off x="5190337" y="1960298"/>
              <a:ext cx="3790950" cy="371475"/>
            </a:xfrm>
            <a:prstGeom prst="rect">
              <a:avLst/>
            </a:prstGeom>
          </p:spPr>
        </p:pic>
      </p:grpSp>
      <p:pic>
        <p:nvPicPr>
          <p:cNvPr id="13" name="圖片 12"/>
          <p:cNvPicPr>
            <a:picLocks noChangeAspect="1"/>
          </p:cNvPicPr>
          <p:nvPr/>
        </p:nvPicPr>
        <p:blipFill>
          <a:blip r:embed="rId10"/>
          <a:stretch>
            <a:fillRect/>
          </a:stretch>
        </p:blipFill>
        <p:spPr>
          <a:xfrm>
            <a:off x="5086693" y="728749"/>
            <a:ext cx="6027509" cy="562405"/>
          </a:xfrm>
          <a:prstGeom prst="rect">
            <a:avLst/>
          </a:prstGeom>
        </p:spPr>
      </p:pic>
    </p:spTree>
    <p:extLst>
      <p:ext uri="{BB962C8B-B14F-4D97-AF65-F5344CB8AC3E}">
        <p14:creationId xmlns:p14="http://schemas.microsoft.com/office/powerpoint/2010/main" val="3707429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6629" y="299350"/>
            <a:ext cx="10115550" cy="6391275"/>
          </a:xfrm>
          <a:prstGeom prst="rect">
            <a:avLst/>
          </a:prstGeom>
        </p:spPr>
      </p:pic>
    </p:spTree>
    <p:extLst>
      <p:ext uri="{BB962C8B-B14F-4D97-AF65-F5344CB8AC3E}">
        <p14:creationId xmlns:p14="http://schemas.microsoft.com/office/powerpoint/2010/main" val="3685387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微軟正黑體" panose="020B0604030504040204" pitchFamily="34" charset="-120"/>
                <a:ea typeface="微軟正黑體" panose="020B0604030504040204" pitchFamily="34" charset="-120"/>
              </a:rPr>
              <a:t>Solution to PDE (N=1)</a:t>
            </a:r>
            <a:r>
              <a:rPr lang="en-US" altLang="zh-TW" dirty="0" smtClean="0"/>
              <a:t> </a:t>
            </a:r>
            <a:endParaRPr lang="zh-TW" altLang="en-US" dirty="0"/>
          </a:p>
        </p:txBody>
      </p:sp>
      <p:sp>
        <p:nvSpPr>
          <p:cNvPr id="3" name="文字版面配置區 2"/>
          <p:cNvSpPr>
            <a:spLocks noGrp="1"/>
          </p:cNvSpPr>
          <p:nvPr>
            <p:ph type="body" idx="1"/>
          </p:nvPr>
        </p:nvSpPr>
        <p:spPr/>
        <p:txBody>
          <a:bodyPr anchor="ctr">
            <a:normAutofit/>
          </a:bodyPr>
          <a:lstStyle/>
          <a:p>
            <a:pPr algn="r"/>
            <a:r>
              <a:rPr lang="en-US" altLang="zh-TW" sz="2800" b="1" dirty="0" smtClean="0"/>
              <a:t>Particular part</a:t>
            </a:r>
            <a:endParaRPr lang="zh-TW" altLang="en-US" sz="2800" b="1" dirty="0"/>
          </a:p>
        </p:txBody>
      </p:sp>
    </p:spTree>
    <p:extLst>
      <p:ext uri="{BB962C8B-B14F-4D97-AF65-F5344CB8AC3E}">
        <p14:creationId xmlns:p14="http://schemas.microsoft.com/office/powerpoint/2010/main" val="3535514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63264" y="523040"/>
            <a:ext cx="5133975" cy="1400175"/>
          </a:xfrm>
          <a:prstGeom prst="rect">
            <a:avLst/>
          </a:prstGeom>
        </p:spPr>
      </p:pic>
      <p:grpSp>
        <p:nvGrpSpPr>
          <p:cNvPr id="13" name="群組 12"/>
          <p:cNvGrpSpPr/>
          <p:nvPr/>
        </p:nvGrpSpPr>
        <p:grpSpPr>
          <a:xfrm>
            <a:off x="6890194" y="801506"/>
            <a:ext cx="4000842" cy="843241"/>
            <a:chOff x="6471904" y="691369"/>
            <a:chExt cx="4000842" cy="843241"/>
          </a:xfrm>
        </p:grpSpPr>
        <mc:AlternateContent xmlns:mc="http://schemas.openxmlformats.org/markup-compatibility/2006" xmlns:a14="http://schemas.microsoft.com/office/drawing/2010/main">
          <mc:Choice Requires="a14">
            <p:sp>
              <p:nvSpPr>
                <p:cNvPr id="4" name="文字方塊 3"/>
                <p:cNvSpPr txBox="1"/>
                <p:nvPr/>
              </p:nvSpPr>
              <p:spPr>
                <a:xfrm>
                  <a:off x="6471904" y="691369"/>
                  <a:ext cx="3347070" cy="311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𝑃</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𝑤</m:t>
                            </m:r>
                          </m:e>
                        </m:d>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𝜙</m:t>
                            </m:r>
                          </m:e>
                          <m:sub>
                            <m:r>
                              <a:rPr lang="en-US" altLang="zh-TW" sz="2000" b="0" i="1" smtClean="0">
                                <a:latin typeface="Cambria Math" panose="02040503050406030204" pitchFamily="18" charset="0"/>
                              </a:rPr>
                              <m:t>0</m:t>
                            </m:r>
                          </m:sub>
                        </m:sSub>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zh-TW" altLang="en-US" sz="2000" b="0" i="1" smtClean="0">
                                <a:latin typeface="Cambria Math" panose="02040503050406030204" pitchFamily="18" charset="0"/>
                              </a:rPr>
                              <m:t>𝜙</m:t>
                            </m:r>
                          </m:e>
                          <m:sub>
                            <m:r>
                              <a:rPr lang="en-US" altLang="zh-TW" sz="2000" b="0" i="1" smtClean="0">
                                <a:latin typeface="Cambria Math" panose="02040503050406030204" pitchFamily="18" charset="0"/>
                              </a:rPr>
                              <m:t>1</m:t>
                            </m:r>
                          </m:sub>
                        </m:sSub>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Sub>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zh-TW" altLang="en-US" sz="2000" b="0" i="1" smtClean="0">
                                <a:latin typeface="Cambria Math" panose="02040503050406030204" pitchFamily="18" charset="0"/>
                              </a:rPr>
                              <m:t>𝜙</m:t>
                            </m:r>
                          </m:e>
                          <m:sub>
                            <m:r>
                              <a:rPr lang="en-US" altLang="zh-TW" sz="2000" b="0" i="1" smtClean="0">
                                <a:latin typeface="Cambria Math" panose="02040503050406030204" pitchFamily="18" charset="0"/>
                              </a:rPr>
                              <m:t>11</m:t>
                            </m:r>
                          </m:sub>
                        </m:sSub>
                        <m:sSubSup>
                          <m:sSubSupPr>
                            <m:ctrlPr>
                              <a:rPr lang="en-US" altLang="zh-TW" sz="2000" b="0" i="1" smtClean="0">
                                <a:latin typeface="Cambria Math" panose="02040503050406030204" pitchFamily="18" charset="0"/>
                              </a:rPr>
                            </m:ctrlPr>
                          </m:sSubSup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up>
                            <m:r>
                              <a:rPr lang="en-US" altLang="zh-TW" sz="2000" b="0" i="1" smtClean="0">
                                <a:latin typeface="Cambria Math" panose="02040503050406030204" pitchFamily="18" charset="0"/>
                              </a:rPr>
                              <m:t>2</m:t>
                            </m:r>
                          </m:sup>
                        </m:sSubSup>
                      </m:oMath>
                    </m:oMathPara>
                  </a14:m>
                  <a:endParaRPr lang="zh-TW" altLang="en-US" sz="20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6471904" y="691369"/>
                  <a:ext cx="3347070" cy="311367"/>
                </a:xfrm>
                <a:prstGeom prst="rect">
                  <a:avLst/>
                </a:prstGeom>
                <a:blipFill>
                  <a:blip r:embed="rId3"/>
                  <a:stretch>
                    <a:fillRect l="-1275" t="-1923" r="-546" b="-3076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6471904" y="1200416"/>
                  <a:ext cx="2054217"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𝑃</m:t>
                            </m:r>
                          </m:e>
                          <m:sub>
                            <m:r>
                              <a:rPr lang="en-US" altLang="zh-TW" sz="2000" b="0" i="1" smtClean="0">
                                <a:latin typeface="Cambria Math" panose="02040503050406030204" pitchFamily="18" charset="0"/>
                              </a:rPr>
                              <m:t>𝑤</m:t>
                            </m:r>
                          </m:sub>
                        </m:sSub>
                        <m:r>
                          <a:rPr lang="en-US" altLang="zh-TW" sz="2000" b="0" i="1" smtClean="0">
                            <a:latin typeface="Cambria Math" panose="02040503050406030204" pitchFamily="18" charset="0"/>
                          </a:rPr>
                          <m:t>=</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+2</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sub>
                        </m:sSub>
                      </m:oMath>
                    </m:oMathPara>
                  </a14:m>
                  <a:endParaRPr lang="zh-TW" altLang="en-US" sz="2000"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471904" y="1200416"/>
                  <a:ext cx="2054217" cy="334194"/>
                </a:xfrm>
                <a:prstGeom prst="rect">
                  <a:avLst/>
                </a:prstGeom>
                <a:blipFill>
                  <a:blip r:embed="rId4"/>
                  <a:stretch>
                    <a:fillRect l="-2374" b="-236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9108334" y="1213624"/>
                  <a:ext cx="136441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𝑃</m:t>
                            </m:r>
                          </m:e>
                          <m:sub>
                            <m:r>
                              <a:rPr lang="en-US" altLang="zh-TW" sz="2000" b="0" i="1" smtClean="0">
                                <a:latin typeface="Cambria Math" panose="02040503050406030204" pitchFamily="18" charset="0"/>
                              </a:rPr>
                              <m:t>𝑤𝑤</m:t>
                            </m:r>
                          </m:sub>
                        </m:sSub>
                        <m:r>
                          <a:rPr lang="en-US" altLang="zh-TW" sz="2000" b="0" i="1" smtClean="0">
                            <a:latin typeface="Cambria Math" panose="02040503050406030204" pitchFamily="18" charset="0"/>
                          </a:rPr>
                          <m:t>=2</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oMath>
                    </m:oMathPara>
                  </a14:m>
                  <a:endParaRPr lang="zh-TW" altLang="en-US" sz="20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9108334" y="1213624"/>
                  <a:ext cx="1364412" cy="307777"/>
                </a:xfrm>
                <a:prstGeom prst="rect">
                  <a:avLst/>
                </a:prstGeom>
                <a:blipFill>
                  <a:blip r:embed="rId5"/>
                  <a:stretch>
                    <a:fillRect l="-4018" r="-1339" b="-31373"/>
                  </a:stretch>
                </a:blipFill>
              </p:spPr>
              <p:txBody>
                <a:bodyPr/>
                <a:lstStyle/>
                <a:p>
                  <a:r>
                    <a:rPr lang="zh-TW" altLang="en-US">
                      <a:noFill/>
                    </a:rPr>
                    <a:t> </a:t>
                  </a:r>
                </a:p>
              </p:txBody>
            </p:sp>
          </mc:Fallback>
        </mc:AlternateContent>
      </p:grpSp>
      <p:grpSp>
        <p:nvGrpSpPr>
          <p:cNvPr id="14" name="群組 13"/>
          <p:cNvGrpSpPr/>
          <p:nvPr/>
        </p:nvGrpSpPr>
        <p:grpSpPr>
          <a:xfrm>
            <a:off x="779996" y="2760889"/>
            <a:ext cx="10514994" cy="3530506"/>
            <a:chOff x="779996" y="2760889"/>
            <a:chExt cx="10514994" cy="3530506"/>
          </a:xfrm>
        </p:grpSpPr>
        <mc:AlternateContent xmlns:mc="http://schemas.openxmlformats.org/markup-compatibility/2006" xmlns:a14="http://schemas.microsoft.com/office/drawing/2010/main">
          <mc:Choice Requires="a14">
            <p:sp>
              <p:nvSpPr>
                <p:cNvPr id="7" name="文字方塊 6"/>
                <p:cNvSpPr txBox="1"/>
                <p:nvPr/>
              </p:nvSpPr>
              <p:spPr>
                <a:xfrm>
                  <a:off x="779996" y="2760889"/>
                  <a:ext cx="739176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𝑤</m:t>
                            </m:r>
                          </m:e>
                          <m:sup>
                            <m:r>
                              <a:rPr lang="en-US" altLang="zh-TW" sz="2000" b="0" i="1" smtClean="0">
                                <a:latin typeface="Cambria Math" panose="02040503050406030204" pitchFamily="18" charset="0"/>
                              </a:rPr>
                              <m:t>′</m:t>
                            </m:r>
                          </m:sup>
                        </m:sSup>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𝑎</m:t>
                            </m:r>
                            <m:r>
                              <a:rPr lang="en-US" altLang="zh-TW" sz="2000" b="0" i="1" smtClean="0">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𝑃</m:t>
                                </m:r>
                              </m:e>
                              <m:sub>
                                <m:r>
                                  <a:rPr lang="en-US" altLang="zh-TW" sz="2000" i="1">
                                    <a:latin typeface="Cambria Math" panose="02040503050406030204" pitchFamily="18" charset="0"/>
                                  </a:rPr>
                                  <m:t>𝑤</m:t>
                                </m:r>
                              </m:sub>
                            </m:sSub>
                          </m:e>
                        </m:d>
                        <m:r>
                          <a:rPr lang="en-US" altLang="zh-TW" sz="2000" b="0" i="1" smtClean="0">
                            <a:latin typeface="Cambria Math" panose="02040503050406030204" pitchFamily="18" charset="0"/>
                          </a:rPr>
                          <m:t>+ </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2</m:t>
                            </m:r>
                          </m:den>
                        </m:f>
                        <m:d>
                          <m:dPr>
                            <m:ctrlPr>
                              <a:rPr lang="en-US" altLang="zh-TW" sz="2000" b="0" i="1" smtClean="0">
                                <a:latin typeface="Cambria Math" panose="02040503050406030204" pitchFamily="18" charset="0"/>
                              </a:rPr>
                            </m:ctrlPr>
                          </m:dPr>
                          <m:e>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𝑤</m:t>
                                </m:r>
                              </m:e>
                              <m:sup>
                                <m:r>
                                  <a:rPr lang="en-US" altLang="zh-TW" sz="2000" i="1">
                                    <a:latin typeface="Cambria Math" panose="02040503050406030204" pitchFamily="18" charset="0"/>
                                  </a:rPr>
                                  <m:t>′</m:t>
                                </m:r>
                              </m:sup>
                            </m:sSup>
                            <m:d>
                              <m:dPr>
                                <m:begChr m:val="["/>
                                <m:endChr m:val="]"/>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𝑄</m:t>
                                </m:r>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𝑃</m:t>
                                    </m:r>
                                  </m:e>
                                  <m:sub>
                                    <m:r>
                                      <a:rPr lang="en-US" altLang="zh-TW" sz="2000" i="1">
                                        <a:latin typeface="Cambria Math" panose="02040503050406030204" pitchFamily="18" charset="0"/>
                                      </a:rPr>
                                      <m:t>𝑤𝑤</m:t>
                                    </m:r>
                                  </m:sub>
                                </m:sSub>
                              </m:e>
                            </m:d>
                            <m:r>
                              <a:rPr lang="en-US" altLang="zh-TW" sz="2000" b="0" i="1" smtClean="0">
                                <a:latin typeface="Cambria Math" panose="02040503050406030204" pitchFamily="18" charset="0"/>
                              </a:rPr>
                              <m:t>𝑤</m:t>
                            </m:r>
                          </m:e>
                        </m:d>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𝑟𝑃</m:t>
                        </m:r>
                        <m:r>
                          <a:rPr lang="en-US" altLang="zh-TW" sz="2000" b="0" i="1" smtClean="0">
                            <a:latin typeface="Cambria Math" panose="02040503050406030204" pitchFamily="18" charset="0"/>
                          </a:rPr>
                          <m:t>=−</m:t>
                        </m:r>
                        <m:r>
                          <a:rPr lang="zh-TW" altLang="en-US" sz="2000" b="0" i="1" smtClean="0">
                            <a:latin typeface="Cambria Math" panose="02040503050406030204" pitchFamily="18" charset="0"/>
                          </a:rPr>
                          <m:t>𝜆</m:t>
                        </m:r>
                        <m:sSup>
                          <m:sSupPr>
                            <m:ctrlPr>
                              <a:rPr lang="en-US" altLang="zh-TW" sz="2000" b="0" i="1" smtClean="0">
                                <a:latin typeface="Cambria Math" panose="02040503050406030204" pitchFamily="18" charset="0"/>
                              </a:rPr>
                            </m:ctrlPr>
                          </m:sSupPr>
                          <m:e>
                            <m:r>
                              <a:rPr lang="en-US" altLang="zh-TW" sz="2000" i="1">
                                <a:latin typeface="Cambria Math" panose="02040503050406030204" pitchFamily="18" charset="0"/>
                              </a:rPr>
                              <m:t>(</m:t>
                            </m:r>
                            <m:r>
                              <a:rPr lang="en-US" altLang="zh-TW" sz="2000" i="1">
                                <a:latin typeface="Cambria Math" panose="02040503050406030204" pitchFamily="18" charset="0"/>
                              </a:rPr>
                              <m:t>𝑤</m:t>
                            </m:r>
                            <m:r>
                              <a:rPr lang="en-US" altLang="zh-TW" sz="2000" i="1">
                                <a:latin typeface="Cambria Math" panose="02040503050406030204" pitchFamily="18" charset="0"/>
                              </a:rPr>
                              <m:t>−</m:t>
                            </m:r>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𝑤</m:t>
                                </m:r>
                              </m:e>
                              <m:sup>
                                <m:r>
                                  <a:rPr lang="en-US" altLang="zh-TW" sz="2000" i="1">
                                    <a:latin typeface="Cambria Math" panose="02040503050406030204" pitchFamily="18" charset="0"/>
                                  </a:rPr>
                                  <m:t>∗</m:t>
                                </m:r>
                              </m:sup>
                            </m:sSup>
                            <m:r>
                              <a:rPr lang="en-US" altLang="zh-TW" sz="2000" b="0" i="1" smtClean="0">
                                <a:latin typeface="Cambria Math" panose="02040503050406030204" pitchFamily="18" charset="0"/>
                              </a:rPr>
                              <m:t>)</m:t>
                            </m:r>
                          </m:e>
                          <m:sup>
                            <m:r>
                              <a:rPr lang="en-US" altLang="zh-TW" sz="2000" b="0" i="1" smtClean="0">
                                <a:latin typeface="Cambria Math" panose="02040503050406030204" pitchFamily="18" charset="0"/>
                              </a:rPr>
                              <m:t>2</m:t>
                            </m:r>
                          </m:sup>
                        </m:sSup>
                        <m:r>
                          <a:rPr lang="en-US" altLang="zh-TW" sz="2000" b="0" i="1" smtClean="0">
                            <a:latin typeface="Cambria Math" panose="02040503050406030204" pitchFamily="18" charset="0"/>
                          </a:rPr>
                          <m:t>𝑉</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𝑤</m:t>
                        </m:r>
                        <m:r>
                          <a:rPr lang="en-US" altLang="zh-TW" sz="2000" b="0" i="1" smtClean="0">
                            <a:latin typeface="Cambria Math" panose="02040503050406030204" pitchFamily="18" charset="0"/>
                          </a:rPr>
                          <m:t>−</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𝑤</m:t>
                            </m:r>
                          </m:e>
                          <m:sup>
                            <m:r>
                              <a:rPr lang="en-US" altLang="zh-TW" sz="2000" b="0" i="1" smtClean="0">
                                <a:latin typeface="Cambria Math" panose="02040503050406030204" pitchFamily="18" charset="0"/>
                              </a:rPr>
                              <m:t>∗</m:t>
                            </m:r>
                          </m:sup>
                        </m:sSup>
                        <m:r>
                          <a:rPr lang="en-US" altLang="zh-TW" sz="2000" b="0" i="1" smtClean="0">
                            <a:latin typeface="Cambria Math" panose="02040503050406030204" pitchFamily="18" charset="0"/>
                          </a:rPr>
                          <m:t>)</m:t>
                        </m:r>
                      </m:oMath>
                    </m:oMathPara>
                  </a14:m>
                  <a:endParaRPr lang="zh-TW" altLang="en-US" sz="20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779996" y="2760889"/>
                  <a:ext cx="7391767" cy="576183"/>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779996" y="3501663"/>
                  <a:ext cx="10260758"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d>
                          <m:dPr>
                            <m:ctrlPr>
                              <a:rPr lang="en-US" altLang="zh-TW" sz="2000" b="0" i="1" smtClean="0">
                                <a:latin typeface="Cambria Math" panose="02040503050406030204" pitchFamily="18" charset="0"/>
                              </a:rPr>
                            </m:ctrlPr>
                          </m:d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𝑎</m:t>
                                </m:r>
                              </m:e>
                              <m:sub>
                                <m:r>
                                  <a:rPr lang="en-US" altLang="zh-TW" sz="2000" b="0" i="1" smtClean="0">
                                    <a:latin typeface="Cambria Math" panose="02040503050406030204" pitchFamily="18" charset="0"/>
                                  </a:rPr>
                                  <m:t>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r>
                              <a:rPr lang="en-US" altLang="zh-TW" sz="2000" b="0" i="0" smtClean="0">
                                <a:latin typeface="Cambria Math" panose="02040503050406030204" pitchFamily="18" charset="0"/>
                              </a:rPr>
                              <m:t>+2</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e>
                        </m:d>
                        <m:r>
                          <a:rPr lang="en-US" altLang="zh-TW" sz="2000" b="0" i="0"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𝑞</m:t>
                            </m:r>
                          </m:e>
                          <m:sub>
                            <m:r>
                              <a:rPr lang="en-US" altLang="zh-TW" sz="2000" b="0" i="1" smtClean="0">
                                <a:latin typeface="Cambria Math" panose="02040503050406030204" pitchFamily="18" charset="0"/>
                              </a:rPr>
                              <m:t>11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sSubSup>
                          <m:sSubSupPr>
                            <m:ctrlPr>
                              <a:rPr lang="en-US" altLang="zh-TW" sz="2000" i="1" smtClean="0">
                                <a:latin typeface="Cambria Math" panose="02040503050406030204" pitchFamily="18" charset="0"/>
                              </a:rPr>
                            </m:ctrlPr>
                          </m:sSubSup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up>
                            <m:r>
                              <a:rPr lang="en-US" altLang="zh-TW" sz="2000" b="0" i="1" smtClean="0">
                                <a:latin typeface="Cambria Math" panose="02040503050406030204" pitchFamily="18" charset="0"/>
                              </a:rPr>
                              <m:t>2</m:t>
                            </m:r>
                          </m:sup>
                        </m:sSubSup>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𝜙</m:t>
                            </m:r>
                          </m:e>
                          <m:sub>
                            <m:r>
                              <a:rPr lang="en-US" altLang="zh-TW" sz="2000" i="1">
                                <a:latin typeface="Cambria Math" panose="02040503050406030204" pitchFamily="18" charset="0"/>
                              </a:rPr>
                              <m:t>0</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sSubSup>
                          <m:sSubSupPr>
                            <m:ctrlPr>
                              <a:rPr lang="en-US" altLang="zh-TW" sz="2000" i="1" smtClean="0">
                                <a:latin typeface="Cambria Math" panose="02040503050406030204" pitchFamily="18" charset="0"/>
                              </a:rPr>
                            </m:ctrlPr>
                          </m:sSubSupPr>
                          <m:e>
                            <m:r>
                              <a:rPr lang="en-US" altLang="zh-TW" sz="2000" b="0" i="1" smtClean="0">
                                <a:latin typeface="Cambria Math" panose="02040503050406030204" pitchFamily="18" charset="0"/>
                              </a:rPr>
                              <m:t>𝑤</m:t>
                            </m:r>
                          </m:e>
                          <m:sub>
                            <m:r>
                              <a:rPr lang="en-US" altLang="zh-TW" sz="2000" b="0" i="1" smtClean="0">
                                <a:latin typeface="Cambria Math" panose="02040503050406030204" pitchFamily="18" charset="0"/>
                              </a:rPr>
                              <m:t>1</m:t>
                            </m:r>
                          </m:sub>
                          <m:sup>
                            <m:r>
                              <a:rPr lang="en-US" altLang="zh-TW" sz="2000" b="0" i="1" smtClean="0">
                                <a:latin typeface="Cambria Math" panose="02040503050406030204" pitchFamily="18" charset="0"/>
                              </a:rPr>
                              <m:t>2</m:t>
                            </m:r>
                          </m:sup>
                        </m:sSubSup>
                        <m:r>
                          <a:rPr lang="en-US" altLang="zh-TW" sz="2000" b="0" i="1" smtClean="0">
                            <a:latin typeface="Cambria Math" panose="02040503050406030204" pitchFamily="18" charset="0"/>
                          </a:rPr>
                          <m:t>=−</m:t>
                        </m:r>
                        <m:r>
                          <a:rPr lang="zh-TW" altLang="en-US" sz="2000" b="0" i="1" smtClean="0">
                            <a:latin typeface="Cambria Math" panose="02040503050406030204" pitchFamily="18" charset="0"/>
                          </a:rPr>
                          <m:t>𝜆</m:t>
                        </m:r>
                        <m:sSup>
                          <m:sSupPr>
                            <m:ctrlPr>
                              <a:rPr lang="en-US" altLang="zh-TW" sz="2000" b="0" i="1" smtClean="0">
                                <a:latin typeface="Cambria Math" panose="02040503050406030204" pitchFamily="18" charset="0"/>
                              </a:rPr>
                            </m:ctrlPr>
                          </m:sSupPr>
                          <m:e>
                            <m:r>
                              <a:rPr lang="zh-TW" altLang="en-US" sz="2000" b="0" i="1" smtClean="0">
                                <a:latin typeface="Cambria Math" panose="02040503050406030204" pitchFamily="18" charset="0"/>
                              </a:rPr>
                              <m:t>𝜎</m:t>
                            </m:r>
                          </m:e>
                          <m:sup>
                            <m:r>
                              <a:rPr lang="en-US" altLang="zh-TW" sz="2000" b="0" i="1" smtClean="0">
                                <a:latin typeface="Cambria Math" panose="02040503050406030204" pitchFamily="18" charset="0"/>
                              </a:rPr>
                              <m:t>2</m:t>
                            </m:r>
                          </m:sup>
                        </m:sSup>
                        <m:r>
                          <a:rPr lang="en-US" altLang="zh-TW" sz="2000" b="0" i="1" smtClean="0">
                            <a:latin typeface="Cambria Math" panose="02040503050406030204" pitchFamily="18" charset="0"/>
                          </a:rPr>
                          <m:t>(</m:t>
                        </m:r>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up>
                            <m:r>
                              <a:rPr lang="en-US" altLang="zh-TW" sz="2000" i="1">
                                <a:latin typeface="Cambria Math" panose="02040503050406030204" pitchFamily="18" charset="0"/>
                              </a:rPr>
                              <m:t>2</m:t>
                            </m:r>
                          </m:sup>
                        </m:sSubSup>
                        <m:r>
                          <a:rPr lang="en-US" altLang="zh-TW" sz="2000" b="0" i="1" smtClean="0">
                            <a:latin typeface="Cambria Math" panose="02040503050406030204" pitchFamily="18" charset="0"/>
                          </a:rPr>
                          <m:t>−2</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𝑤</m:t>
                            </m:r>
                          </m:e>
                          <m:sup>
                            <m:r>
                              <a:rPr lang="en-US" altLang="zh-TW" sz="2000" b="0" i="1" smtClean="0">
                                <a:latin typeface="Cambria Math" panose="02040503050406030204" pitchFamily="18" charset="0"/>
                              </a:rPr>
                              <m:t>∗</m:t>
                            </m:r>
                          </m:sup>
                        </m:sSup>
                        <m:r>
                          <a:rPr lang="en-US" altLang="zh-TW" sz="2000" b="0" i="1" smtClean="0">
                            <a:latin typeface="Cambria Math" panose="02040503050406030204" pitchFamily="18" charset="0"/>
                          </a:rPr>
                          <m:t>+</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𝑤</m:t>
                            </m:r>
                          </m:e>
                          <m:sup>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m:t>
                                </m:r>
                              </m:e>
                              <m:sup>
                                <m:r>
                                  <a:rPr lang="en-US" altLang="zh-TW" sz="2000" b="0" i="1" smtClean="0">
                                    <a:latin typeface="Cambria Math" panose="02040503050406030204" pitchFamily="18" charset="0"/>
                                  </a:rPr>
                                  <m:t>2</m:t>
                                </m:r>
                              </m:sup>
                            </m:sSup>
                          </m:sup>
                        </m:sSup>
                        <m:r>
                          <a:rPr lang="en-US" altLang="zh-TW" sz="2000" b="0" i="1" smtClean="0">
                            <a:latin typeface="Cambria Math" panose="02040503050406030204" pitchFamily="18" charset="0"/>
                          </a:rPr>
                          <m:t>)</m:t>
                        </m:r>
                      </m:oMath>
                    </m:oMathPara>
                  </a14:m>
                  <a:endParaRPr lang="zh-TW" altLang="en-US" sz="20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79996" y="3501663"/>
                  <a:ext cx="10260758" cy="350096"/>
                </a:xfrm>
                <a:prstGeom prst="rect">
                  <a:avLst/>
                </a:prstGeom>
                <a:blipFill>
                  <a:blip r:embed="rId7"/>
                  <a:stretch>
                    <a:fillRect r="-475" b="-2931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779996" y="4060578"/>
                  <a:ext cx="10514994" cy="374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 2</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r>
                              <a:rPr lang="en-US" altLang="zh-TW" sz="2000" b="0" i="1" smtClean="0">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11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r>
                              <a:rPr lang="en-US" altLang="zh-TW" sz="2000" b="0" i="1" smtClean="0">
                                <a:latin typeface="Cambria Math" panose="02040503050406030204" pitchFamily="18" charset="0"/>
                              </a:rPr>
                              <m:t>+ </m:t>
                            </m:r>
                            <m:r>
                              <a:rPr lang="zh-TW" altLang="en-US" sz="2000" b="0" i="1" smtClean="0">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r>
                              <a:rPr lang="en-US" altLang="zh-TW" sz="2000" b="0" i="1" smtClean="0">
                                <a:latin typeface="Cambria Math" panose="02040503050406030204" pitchFamily="18" charset="0"/>
                              </a:rPr>
                              <m:t> </m:t>
                            </m:r>
                          </m:e>
                        </m:d>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up>
                            <m:r>
                              <a:rPr lang="en-US" altLang="zh-TW" sz="2000" i="1">
                                <a:latin typeface="Cambria Math" panose="02040503050406030204" pitchFamily="18" charset="0"/>
                              </a:rPr>
                              <m:t>2</m:t>
                            </m:r>
                          </m:sup>
                        </m:sSubSup>
                        <m:r>
                          <a:rPr lang="en-US" altLang="zh-TW" sz="2000" b="0" i="1" smtClean="0">
                            <a:latin typeface="Cambria Math" panose="02040503050406030204" pitchFamily="18" charset="0"/>
                          </a:rPr>
                          <m:t>+</m:t>
                        </m:r>
                        <m:d>
                          <m:dPr>
                            <m:ctrlPr>
                              <a:rPr lang="en-US" altLang="zh-TW" sz="2000" b="0" i="1" smtClean="0">
                                <a:latin typeface="Cambria Math" panose="02040503050406030204" pitchFamily="18" charset="0"/>
                              </a:rPr>
                            </m:ctrlPr>
                          </m:dPr>
                          <m:e>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r>
                              <a:rPr lang="zh-TW" altLang="en-US" sz="2000" b="0" i="1" smtClean="0">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𝑤</m:t>
                                </m:r>
                              </m:e>
                              <m:sup>
                                <m:r>
                                  <a:rPr lang="en-US" altLang="zh-TW" sz="2000" b="0" i="1" smtClean="0">
                                    <a:latin typeface="Cambria Math" panose="02040503050406030204" pitchFamily="18" charset="0"/>
                                  </a:rPr>
                                  <m:t>∗</m:t>
                                </m:r>
                              </m:sup>
                            </m:sSup>
                          </m:e>
                        </m:d>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𝑤</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𝜙</m:t>
                                </m:r>
                              </m:e>
                              <m:sub>
                                <m:r>
                                  <a:rPr lang="en-US" altLang="zh-TW" sz="2000" i="1">
                                    <a:latin typeface="Cambria Math" panose="02040503050406030204" pitchFamily="18" charset="0"/>
                                  </a:rPr>
                                  <m:t>0</m:t>
                                </m:r>
                              </m:sub>
                            </m:sSub>
                            <m:r>
                              <a:rPr lang="en-US" altLang="zh-TW" sz="2000" b="0" i="1" smtClean="0">
                                <a:latin typeface="Cambria Math" panose="02040503050406030204" pitchFamily="18" charset="0"/>
                              </a:rPr>
                              <m:t>+ </m:t>
                            </m:r>
                            <m:r>
                              <a:rPr lang="zh-TW" altLang="en-US" sz="2000" b="0" i="1" smtClean="0">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𝑤</m:t>
                                </m:r>
                              </m:e>
                              <m: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sup>
                            </m:sSup>
                            <m:r>
                              <a:rPr lang="en-US" altLang="zh-TW" sz="2000" b="0" i="1" smtClean="0">
                                <a:latin typeface="Cambria Math" panose="02040503050406030204" pitchFamily="18" charset="0"/>
                              </a:rPr>
                              <m:t> </m:t>
                            </m:r>
                          </m:e>
                        </m:d>
                        <m:r>
                          <a:rPr lang="en-US" altLang="zh-TW" sz="2000" b="0" i="1" smtClean="0">
                            <a:latin typeface="Cambria Math" panose="02040503050406030204" pitchFamily="18" charset="0"/>
                          </a:rPr>
                          <m:t>=0</m:t>
                        </m:r>
                      </m:oMath>
                    </m:oMathPara>
                  </a14:m>
                  <a:endParaRPr lang="zh-TW" altLang="en-US" sz="20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779996" y="4060578"/>
                  <a:ext cx="10514994" cy="374718"/>
                </a:xfrm>
                <a:prstGeom prst="rect">
                  <a:avLst/>
                </a:prstGeom>
                <a:blipFill>
                  <a:blip r:embed="rId8"/>
                  <a:stretch>
                    <a:fillRect r="-58" b="-225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779996" y="4573185"/>
                  <a:ext cx="5734006" cy="528606"/>
                </a:xfrm>
                <a:prstGeom prst="rect">
                  <a:avLst/>
                </a:prstGeom>
                <a:noFill/>
              </p:spPr>
              <p:txBody>
                <a:bodyPr wrap="none" lIns="0" tIns="0" rIns="0" bIns="0" rtlCol="0">
                  <a:spAutoFit/>
                </a:bodyPr>
                <a:lstStyle/>
                <a:p>
                  <a:r>
                    <a:rPr lang="en-US" altLang="zh-TW" sz="2000" dirty="0" smtClean="0"/>
                    <a:t>  </a:t>
                  </a:r>
                  <a14:m>
                    <m:oMath xmlns:m="http://schemas.openxmlformats.org/officeDocument/2006/math">
                      <m:sSub>
                        <m:sSubPr>
                          <m:ctrlPr>
                            <a:rPr lang="en-US" altLang="zh-TW" sz="2000" i="1" smtClean="0">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11</m:t>
                          </m:r>
                        </m:sub>
                      </m:sSub>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 2</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11</m:t>
                              </m:r>
                            </m:sub>
                          </m:sSub>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m:t>
                          </m:r>
                          <m:r>
                            <a:rPr lang="en-US" altLang="zh-TW" sz="2000" b="0" i="1" smtClean="0">
                              <a:latin typeface="Cambria Math" panose="02040503050406030204" pitchFamily="18" charset="0"/>
                            </a:rPr>
                            <m:t> </m:t>
                          </m:r>
                        </m:e>
                      </m:d>
                      <m:r>
                        <a:rPr lang="en-US" altLang="zh-TW" sz="2000" b="0" i="1" smtClean="0">
                          <a:latin typeface="Cambria Math" panose="02040503050406030204" pitchFamily="18" charset="0"/>
                        </a:rPr>
                        <m:t>=−</m:t>
                      </m:r>
                      <m:r>
                        <a:rPr lang="zh-TW" altLang="en-US" sz="2000" b="0" i="1" smtClean="0">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oMath>
                  </a14:m>
                  <a:r>
                    <a:rPr lang="zh-TW" altLang="en-US" sz="2000" dirty="0" smtClean="0"/>
                    <a:t>     </a:t>
                  </a:r>
                  <a:r>
                    <a:rPr lang="zh-TW" altLang="en-US" sz="2000" dirty="0" smtClean="0">
                      <a:latin typeface="Cambria Math" panose="02040503050406030204" pitchFamily="18" charset="0"/>
                    </a:rPr>
                    <a:t>⇒  </a:t>
                  </a:r>
                  <a14:m>
                    <m:oMath xmlns:m="http://schemas.openxmlformats.org/officeDocument/2006/math">
                      <m:sSub>
                        <m:sSubPr>
                          <m:ctrlPr>
                            <a:rPr lang="en-US" altLang="zh-TW" sz="2000" b="1" i="1">
                              <a:latin typeface="Cambria Math" panose="02040503050406030204" pitchFamily="18" charset="0"/>
                            </a:rPr>
                          </m:ctrlPr>
                        </m:sSubPr>
                        <m:e>
                          <m:r>
                            <a:rPr lang="zh-TW" altLang="en-US" sz="2000" b="1" i="1">
                              <a:latin typeface="Cambria Math" panose="02040503050406030204" pitchFamily="18" charset="0"/>
                            </a:rPr>
                            <m:t>𝝓</m:t>
                          </m:r>
                        </m:e>
                        <m:sub>
                          <m:r>
                            <a:rPr lang="en-US" altLang="zh-TW" sz="2000" b="1" i="1">
                              <a:latin typeface="Cambria Math" panose="02040503050406030204" pitchFamily="18" charset="0"/>
                            </a:rPr>
                            <m:t>𝟏𝟏</m:t>
                          </m:r>
                        </m:sub>
                      </m:sSub>
                      <m:r>
                        <a:rPr lang="en-US" altLang="zh-TW" sz="2000" b="1" i="1" smtClean="0">
                          <a:latin typeface="Cambria Math" panose="02040503050406030204" pitchFamily="18" charset="0"/>
                        </a:rPr>
                        <m:t>= </m:t>
                      </m:r>
                      <m:f>
                        <m:fPr>
                          <m:ctrlPr>
                            <a:rPr lang="en-US" altLang="zh-TW" sz="2000" b="1" i="1" smtClean="0">
                              <a:latin typeface="Cambria Math" panose="02040503050406030204" pitchFamily="18" charset="0"/>
                            </a:rPr>
                          </m:ctrlPr>
                        </m:fPr>
                        <m:num>
                          <m:r>
                            <a:rPr lang="en-US" altLang="zh-TW" sz="2000" b="1" i="1" smtClean="0">
                              <a:latin typeface="Cambria Math" panose="02040503050406030204" pitchFamily="18" charset="0"/>
                            </a:rPr>
                            <m:t>−</m:t>
                          </m:r>
                          <m:r>
                            <a:rPr lang="zh-TW" altLang="en-US" sz="2000" b="1" i="1">
                              <a:latin typeface="Cambria Math" panose="02040503050406030204" pitchFamily="18" charset="0"/>
                            </a:rPr>
                            <m:t>𝝀</m:t>
                          </m:r>
                          <m:sSup>
                            <m:sSupPr>
                              <m:ctrlPr>
                                <a:rPr lang="en-US" altLang="zh-TW" sz="2000" b="1" i="1">
                                  <a:latin typeface="Cambria Math" panose="02040503050406030204" pitchFamily="18" charset="0"/>
                                </a:rPr>
                              </m:ctrlPr>
                            </m:sSupPr>
                            <m:e>
                              <m:r>
                                <a:rPr lang="zh-TW" altLang="en-US" sz="2000" b="1" i="1">
                                  <a:latin typeface="Cambria Math" panose="02040503050406030204" pitchFamily="18" charset="0"/>
                                </a:rPr>
                                <m:t>𝝈</m:t>
                              </m:r>
                            </m:e>
                            <m:sup>
                              <m:r>
                                <a:rPr lang="en-US" altLang="zh-TW" sz="2000" b="1" i="1">
                                  <a:latin typeface="Cambria Math" panose="02040503050406030204" pitchFamily="18" charset="0"/>
                                </a:rPr>
                                <m:t>𝟐</m:t>
                              </m:r>
                            </m:sup>
                          </m:sSup>
                        </m:num>
                        <m:den>
                          <m:r>
                            <a:rPr lang="en-US" altLang="zh-TW" sz="2000" b="1" i="1">
                              <a:latin typeface="Cambria Math" panose="02040503050406030204" pitchFamily="18" charset="0"/>
                            </a:rPr>
                            <m:t>𝟐</m:t>
                          </m:r>
                          <m:sSub>
                            <m:sSubPr>
                              <m:ctrlPr>
                                <a:rPr lang="en-US" altLang="zh-TW" sz="2000" b="1" i="1">
                                  <a:latin typeface="Cambria Math" panose="02040503050406030204" pitchFamily="18" charset="0"/>
                                </a:rPr>
                              </m:ctrlPr>
                            </m:sSubPr>
                            <m:e>
                              <m:r>
                                <a:rPr lang="en-US" altLang="zh-TW" sz="2000" b="1" i="1">
                                  <a:latin typeface="Cambria Math" panose="02040503050406030204" pitchFamily="18" charset="0"/>
                                </a:rPr>
                                <m:t>𝒂</m:t>
                              </m:r>
                            </m:e>
                            <m:sub>
                              <m:r>
                                <a:rPr lang="en-US" altLang="zh-TW" sz="2000" b="1" i="1">
                                  <a:latin typeface="Cambria Math" panose="02040503050406030204" pitchFamily="18" charset="0"/>
                                </a:rPr>
                                <m:t>𝟏</m:t>
                              </m:r>
                            </m:sub>
                          </m:sSub>
                          <m:r>
                            <a:rPr lang="en-US" altLang="zh-TW" sz="2000" b="1" i="1">
                              <a:latin typeface="Cambria Math" panose="02040503050406030204" pitchFamily="18" charset="0"/>
                            </a:rPr>
                            <m:t>+</m:t>
                          </m:r>
                          <m:sSub>
                            <m:sSubPr>
                              <m:ctrlPr>
                                <a:rPr lang="en-US" altLang="zh-TW" sz="2000" b="1" i="1">
                                  <a:latin typeface="Cambria Math" panose="02040503050406030204" pitchFamily="18" charset="0"/>
                                </a:rPr>
                              </m:ctrlPr>
                            </m:sSubPr>
                            <m:e>
                              <m:r>
                                <a:rPr lang="en-US" altLang="zh-TW" sz="2000" b="1" i="1">
                                  <a:latin typeface="Cambria Math" panose="02040503050406030204" pitchFamily="18" charset="0"/>
                                </a:rPr>
                                <m:t>𝒒</m:t>
                              </m:r>
                            </m:e>
                            <m:sub>
                              <m:r>
                                <a:rPr lang="en-US" altLang="zh-TW" sz="2000" b="1" i="1">
                                  <a:latin typeface="Cambria Math" panose="02040503050406030204" pitchFamily="18" charset="0"/>
                                </a:rPr>
                                <m:t>𝟏𝟏</m:t>
                              </m:r>
                            </m:sub>
                          </m:sSub>
                          <m:r>
                            <a:rPr lang="en-US" altLang="zh-TW" sz="2000" b="1" i="1">
                              <a:latin typeface="Cambria Math" panose="02040503050406030204" pitchFamily="18" charset="0"/>
                            </a:rPr>
                            <m:t>−</m:t>
                          </m:r>
                          <m:r>
                            <a:rPr lang="en-US" altLang="zh-TW" sz="2000" b="1" i="1">
                              <a:latin typeface="Cambria Math" panose="02040503050406030204" pitchFamily="18" charset="0"/>
                            </a:rPr>
                            <m:t>𝒓</m:t>
                          </m:r>
                        </m:den>
                      </m:f>
                    </m:oMath>
                  </a14:m>
                  <a:endParaRPr lang="zh-TW" altLang="en-US" sz="2000" b="1"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779996" y="4573185"/>
                  <a:ext cx="5734006" cy="528606"/>
                </a:xfrm>
                <a:prstGeom prst="rect">
                  <a:avLst/>
                </a:prstGeom>
                <a:blipFill>
                  <a:blip r:embed="rId9"/>
                  <a:stretch>
                    <a:fillRect b="-80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p:cNvSpPr txBox="1"/>
                <p:nvPr/>
              </p:nvSpPr>
              <p:spPr>
                <a:xfrm>
                  <a:off x="779996" y="5229181"/>
                  <a:ext cx="5283049" cy="527388"/>
                </a:xfrm>
                <a:prstGeom prst="rect">
                  <a:avLst/>
                </a:prstGeom>
                <a:noFill/>
              </p:spPr>
              <p:txBody>
                <a:bodyPr wrap="none" lIns="0" tIns="0" rIns="0" bIns="0" rtlCol="0">
                  <a:spAutoFit/>
                </a:bodyPr>
                <a:lstStyle/>
                <a:p>
                  <a:r>
                    <a:rPr lang="en-US" altLang="zh-TW" sz="2000" dirty="0" smtClean="0"/>
                    <a:t>  </a:t>
                  </a:r>
                  <a14:m>
                    <m:oMath xmlns:m="http://schemas.openxmlformats.org/officeDocument/2006/math">
                      <m:sSub>
                        <m:sSubPr>
                          <m:ctrlPr>
                            <a:rPr lang="en-US" altLang="zh-TW" sz="2000" i="1" smtClean="0">
                              <a:latin typeface="Cambria Math" panose="02040503050406030204" pitchFamily="18" charset="0"/>
                            </a:rPr>
                          </m:ctrlPr>
                        </m:sSubPr>
                        <m:e>
                          <m:sSub>
                            <m:sSubPr>
                              <m:ctrlPr>
                                <a:rPr lang="en-US" altLang="zh-TW" sz="2000" i="1">
                                  <a:latin typeface="Cambria Math" panose="02040503050406030204" pitchFamily="18" charset="0"/>
                                </a:rPr>
                              </m:ctrlPr>
                            </m:sSubPr>
                            <m:e>
                              <m:r>
                                <a:rPr lang="zh-TW" altLang="en-US" sz="2000" i="1">
                                  <a:latin typeface="Cambria Math" panose="02040503050406030204" pitchFamily="18" charset="0"/>
                                </a:rPr>
                                <m:t>𝜙</m:t>
                              </m:r>
                            </m:e>
                            <m:sub>
                              <m:r>
                                <a:rPr lang="en-US" altLang="zh-TW" sz="2000" i="1">
                                  <a:latin typeface="Cambria Math" panose="02040503050406030204" pitchFamily="18" charset="0"/>
                                </a:rPr>
                                <m:t>1</m:t>
                              </m:r>
                            </m:sub>
                          </m:sSub>
                          <m:r>
                            <a:rPr lang="en-US" altLang="zh-TW" sz="2000" b="0" i="1" smtClean="0">
                              <a:latin typeface="Cambria Math" panose="02040503050406030204" pitchFamily="18" charset="0"/>
                            </a:rPr>
                            <m:t>(</m:t>
                          </m:r>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 −</m:t>
                      </m:r>
                      <m:r>
                        <a:rPr lang="en-US" altLang="zh-TW" sz="2000" i="1">
                          <a:latin typeface="Cambria Math" panose="02040503050406030204" pitchFamily="18" charset="0"/>
                        </a:rPr>
                        <m:t>𝑟</m:t>
                      </m:r>
                      <m:r>
                        <a:rPr lang="en-US" altLang="zh-TW" sz="2000" b="0" i="1" smtClean="0">
                          <a:latin typeface="Cambria Math" panose="02040503050406030204" pitchFamily="18" charset="0"/>
                        </a:rPr>
                        <m:t>)=</m:t>
                      </m:r>
                      <m:r>
                        <a:rPr lang="en-US" altLang="zh-TW" sz="2000" i="1">
                          <a:latin typeface="Cambria Math" panose="02040503050406030204" pitchFamily="18" charset="0"/>
                        </a:rPr>
                        <m:t>𝑟</m:t>
                      </m:r>
                      <m:r>
                        <a:rPr lang="zh-TW" altLang="en-US" sz="2000" i="1">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𝑤</m:t>
                          </m:r>
                        </m:e>
                        <m:sup>
                          <m:r>
                            <a:rPr lang="en-US" altLang="zh-TW" sz="2000" i="1">
                              <a:latin typeface="Cambria Math" panose="02040503050406030204" pitchFamily="18" charset="0"/>
                            </a:rPr>
                            <m:t>∗</m:t>
                          </m:r>
                        </m:sup>
                      </m:sSup>
                    </m:oMath>
                  </a14:m>
                  <a:r>
                    <a:rPr lang="zh-TW" altLang="en-US" sz="2000" dirty="0" smtClean="0"/>
                    <a:t>                  </a:t>
                  </a:r>
                  <a:r>
                    <a:rPr lang="zh-TW" altLang="en-US" sz="2000" dirty="0" smtClean="0">
                      <a:latin typeface="Cambria Math" panose="02040503050406030204" pitchFamily="18" charset="0"/>
                    </a:rPr>
                    <a:t>⇒  </a:t>
                  </a:r>
                  <a14:m>
                    <m:oMath xmlns:m="http://schemas.openxmlformats.org/officeDocument/2006/math">
                      <m:sSub>
                        <m:sSubPr>
                          <m:ctrlPr>
                            <a:rPr lang="en-US" altLang="zh-TW" sz="2000" b="1" i="1">
                              <a:latin typeface="Cambria Math" panose="02040503050406030204" pitchFamily="18" charset="0"/>
                            </a:rPr>
                          </m:ctrlPr>
                        </m:sSubPr>
                        <m:e>
                          <m:r>
                            <a:rPr lang="zh-TW" altLang="en-US" sz="2000" b="1" i="1">
                              <a:latin typeface="Cambria Math" panose="02040503050406030204" pitchFamily="18" charset="0"/>
                            </a:rPr>
                            <m:t>𝝓</m:t>
                          </m:r>
                        </m:e>
                        <m:sub>
                          <m:r>
                            <a:rPr lang="en-US" altLang="zh-TW" sz="2000" b="1" i="1">
                              <a:latin typeface="Cambria Math" panose="02040503050406030204" pitchFamily="18" charset="0"/>
                            </a:rPr>
                            <m:t>𝟏</m:t>
                          </m:r>
                        </m:sub>
                      </m:sSub>
                      <m:r>
                        <a:rPr lang="en-US" altLang="zh-TW" sz="2000" b="1" i="1" smtClean="0">
                          <a:latin typeface="Cambria Math" panose="02040503050406030204" pitchFamily="18" charset="0"/>
                        </a:rPr>
                        <m:t>= </m:t>
                      </m:r>
                      <m:f>
                        <m:fPr>
                          <m:ctrlPr>
                            <a:rPr lang="en-US" altLang="zh-TW" sz="2000" b="1" i="1" smtClean="0">
                              <a:latin typeface="Cambria Math" panose="02040503050406030204" pitchFamily="18" charset="0"/>
                            </a:rPr>
                          </m:ctrlPr>
                        </m:fPr>
                        <m:num>
                          <m:r>
                            <a:rPr lang="en-US" altLang="zh-TW" sz="2000" b="1" i="1">
                              <a:latin typeface="Cambria Math" panose="02040503050406030204" pitchFamily="18" charset="0"/>
                            </a:rPr>
                            <m:t>𝒓</m:t>
                          </m:r>
                          <m:r>
                            <a:rPr lang="zh-TW" altLang="en-US" sz="2000" b="1" i="1">
                              <a:latin typeface="Cambria Math" panose="02040503050406030204" pitchFamily="18" charset="0"/>
                            </a:rPr>
                            <m:t>𝝀</m:t>
                          </m:r>
                          <m:sSup>
                            <m:sSupPr>
                              <m:ctrlPr>
                                <a:rPr lang="en-US" altLang="zh-TW" sz="2000" b="1" i="1">
                                  <a:latin typeface="Cambria Math" panose="02040503050406030204" pitchFamily="18" charset="0"/>
                                </a:rPr>
                              </m:ctrlPr>
                            </m:sSupPr>
                            <m:e>
                              <m:r>
                                <a:rPr lang="zh-TW" altLang="en-US" sz="2000" b="1" i="1">
                                  <a:latin typeface="Cambria Math" panose="02040503050406030204" pitchFamily="18" charset="0"/>
                                </a:rPr>
                                <m:t>𝝈</m:t>
                              </m:r>
                            </m:e>
                            <m:sup>
                              <m:r>
                                <a:rPr lang="en-US" altLang="zh-TW" sz="2000" b="1" i="1">
                                  <a:latin typeface="Cambria Math" panose="02040503050406030204" pitchFamily="18" charset="0"/>
                                </a:rPr>
                                <m:t>𝟐</m:t>
                              </m:r>
                            </m:sup>
                          </m:sSup>
                          <m:sSup>
                            <m:sSupPr>
                              <m:ctrlPr>
                                <a:rPr lang="en-US" altLang="zh-TW" sz="2000" b="1" i="1">
                                  <a:latin typeface="Cambria Math" panose="02040503050406030204" pitchFamily="18" charset="0"/>
                                </a:rPr>
                              </m:ctrlPr>
                            </m:sSupPr>
                            <m:e>
                              <m:r>
                                <a:rPr lang="en-US" altLang="zh-TW" sz="2000" b="1" i="1">
                                  <a:latin typeface="Cambria Math" panose="02040503050406030204" pitchFamily="18" charset="0"/>
                                </a:rPr>
                                <m:t>𝒘</m:t>
                              </m:r>
                            </m:e>
                            <m:sup>
                              <m:r>
                                <a:rPr lang="en-US" altLang="zh-TW" sz="2000" b="1" i="1">
                                  <a:latin typeface="Cambria Math" panose="02040503050406030204" pitchFamily="18" charset="0"/>
                                </a:rPr>
                                <m:t>∗</m:t>
                              </m:r>
                            </m:sup>
                          </m:sSup>
                        </m:num>
                        <m:den>
                          <m:sSub>
                            <m:sSubPr>
                              <m:ctrlPr>
                                <a:rPr lang="en-US" altLang="zh-TW" sz="2000" b="1" i="1">
                                  <a:latin typeface="Cambria Math" panose="02040503050406030204" pitchFamily="18" charset="0"/>
                                </a:rPr>
                              </m:ctrlPr>
                            </m:sSubPr>
                            <m:e>
                              <m:r>
                                <a:rPr lang="en-US" altLang="zh-TW" sz="2000" b="1" i="1">
                                  <a:latin typeface="Cambria Math" panose="02040503050406030204" pitchFamily="18" charset="0"/>
                                </a:rPr>
                                <m:t>𝒂</m:t>
                              </m:r>
                            </m:e>
                            <m:sub>
                              <m:r>
                                <a:rPr lang="en-US" altLang="zh-TW" sz="2000" b="1" i="1">
                                  <a:latin typeface="Cambria Math" panose="02040503050406030204" pitchFamily="18" charset="0"/>
                                </a:rPr>
                                <m:t>𝟏</m:t>
                              </m:r>
                            </m:sub>
                          </m:sSub>
                          <m:r>
                            <a:rPr lang="en-US" altLang="zh-TW" sz="2000" b="1" i="1">
                              <a:latin typeface="Cambria Math" panose="02040503050406030204" pitchFamily="18" charset="0"/>
                            </a:rPr>
                            <m:t>−</m:t>
                          </m:r>
                          <m:r>
                            <a:rPr lang="en-US" altLang="zh-TW" sz="2000" b="1" i="1">
                              <a:latin typeface="Cambria Math" panose="02040503050406030204" pitchFamily="18" charset="0"/>
                            </a:rPr>
                            <m:t>𝒓</m:t>
                          </m:r>
                        </m:den>
                      </m:f>
                    </m:oMath>
                  </a14:m>
                  <a:endParaRPr lang="zh-TW" altLang="en-US" sz="2000" b="1"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779996" y="5229181"/>
                  <a:ext cx="5283049" cy="527388"/>
                </a:xfrm>
                <a:prstGeom prst="rect">
                  <a:avLst/>
                </a:prstGeom>
                <a:blipFill>
                  <a:blip r:embed="rId10"/>
                  <a:stretch>
                    <a:fillRect b="-81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779996" y="5745861"/>
                  <a:ext cx="5296706" cy="545534"/>
                </a:xfrm>
                <a:prstGeom prst="rect">
                  <a:avLst/>
                </a:prstGeom>
                <a:noFill/>
              </p:spPr>
              <p:txBody>
                <a:bodyPr wrap="none" lIns="0" tIns="0" rIns="0" bIns="0" rtlCol="0">
                  <a:spAutoFit/>
                </a:bodyPr>
                <a:lstStyle/>
                <a:p>
                  <a:r>
                    <a:rPr lang="en-US" altLang="zh-TW" sz="2000" dirty="0" smtClean="0"/>
                    <a:t>  </a:t>
                  </a:r>
                  <a14:m>
                    <m:oMath xmlns:m="http://schemas.openxmlformats.org/officeDocument/2006/math">
                      <m:r>
                        <a:rPr lang="en-US" altLang="zh-TW" sz="2000" i="1" smtClean="0">
                          <a:latin typeface="Cambria Math" panose="02040503050406030204" pitchFamily="18" charset="0"/>
                        </a:rPr>
                        <m:t>𝑟</m:t>
                      </m:r>
                      <m:sSub>
                        <m:sSubPr>
                          <m:ctrlPr>
                            <a:rPr lang="en-US" altLang="zh-TW" sz="2000" i="1">
                              <a:latin typeface="Cambria Math" panose="02040503050406030204" pitchFamily="18" charset="0"/>
                            </a:rPr>
                          </m:ctrlPr>
                        </m:sSubPr>
                        <m:e>
                          <m:r>
                            <a:rPr lang="el-GR" altLang="zh-TW" sz="2000" i="1">
                              <a:latin typeface="Cambria Math" panose="02040503050406030204" pitchFamily="18" charset="0"/>
                              <a:ea typeface="Cambria Math" panose="02040503050406030204" pitchFamily="18" charset="0"/>
                            </a:rPr>
                            <m:t>𝜙</m:t>
                          </m:r>
                        </m:e>
                        <m:sub>
                          <m:r>
                            <a:rPr lang="en-US" altLang="zh-TW" sz="2000" i="1">
                              <a:latin typeface="Cambria Math" panose="02040503050406030204" pitchFamily="18" charset="0"/>
                            </a:rPr>
                            <m:t>0</m:t>
                          </m:r>
                        </m:sub>
                      </m:sSub>
                      <m:r>
                        <a:rPr lang="en-US" altLang="zh-TW" sz="2000" b="0" i="1" smtClean="0">
                          <a:latin typeface="Cambria Math" panose="02040503050406030204" pitchFamily="18" charset="0"/>
                        </a:rPr>
                        <m:t>=</m:t>
                      </m:r>
                      <m:r>
                        <a:rPr lang="en-US" altLang="zh-TW" sz="2000" i="1">
                          <a:latin typeface="Cambria Math" panose="02040503050406030204" pitchFamily="18" charset="0"/>
                        </a:rPr>
                        <m:t> </m:t>
                      </m:r>
                      <m:r>
                        <a:rPr lang="zh-TW" altLang="en-US" sz="2000" i="1">
                          <a:latin typeface="Cambria Math" panose="02040503050406030204" pitchFamily="18" charset="0"/>
                        </a:rPr>
                        <m:t>𝜆</m:t>
                      </m:r>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𝜎</m:t>
                          </m:r>
                        </m:e>
                        <m:sup>
                          <m:r>
                            <a:rPr lang="en-US" altLang="zh-TW" sz="2000" i="1">
                              <a:latin typeface="Cambria Math" panose="02040503050406030204" pitchFamily="18" charset="0"/>
                            </a:rPr>
                            <m:t>2</m:t>
                          </m:r>
                        </m:sup>
                      </m:s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𝑤</m:t>
                          </m:r>
                        </m:e>
                        <m:sup>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m:t>
                              </m:r>
                            </m:e>
                            <m:sup>
                              <m:r>
                                <a:rPr lang="en-US" altLang="zh-TW" sz="2000" i="1">
                                  <a:latin typeface="Cambria Math" panose="02040503050406030204" pitchFamily="18" charset="0"/>
                                </a:rPr>
                                <m:t>2</m:t>
                              </m:r>
                            </m:sup>
                          </m:sSup>
                        </m:sup>
                      </m:sSup>
                    </m:oMath>
                  </a14:m>
                  <a:r>
                    <a:rPr lang="zh-TW" altLang="en-US" sz="2000" dirty="0" smtClean="0"/>
                    <a:t>                                </a:t>
                  </a:r>
                  <a:r>
                    <a:rPr lang="zh-TW" altLang="en-US" sz="2000" dirty="0" smtClean="0">
                      <a:latin typeface="Cambria Math" panose="02040503050406030204" pitchFamily="18" charset="0"/>
                    </a:rPr>
                    <a:t>⇒  </a:t>
                  </a:r>
                  <a14:m>
                    <m:oMath xmlns:m="http://schemas.openxmlformats.org/officeDocument/2006/math">
                      <m:sSub>
                        <m:sSubPr>
                          <m:ctrlPr>
                            <a:rPr lang="en-US" altLang="zh-TW" sz="2000" b="1" i="1">
                              <a:latin typeface="Cambria Math" panose="02040503050406030204" pitchFamily="18" charset="0"/>
                            </a:rPr>
                          </m:ctrlPr>
                        </m:sSubPr>
                        <m:e>
                          <m:r>
                            <a:rPr lang="el-GR" altLang="zh-TW" sz="2000" b="1" i="1">
                              <a:latin typeface="Cambria Math" panose="02040503050406030204" pitchFamily="18" charset="0"/>
                              <a:ea typeface="Cambria Math" panose="02040503050406030204" pitchFamily="18" charset="0"/>
                            </a:rPr>
                            <m:t>𝝓</m:t>
                          </m:r>
                        </m:e>
                        <m:sub>
                          <m:r>
                            <a:rPr lang="en-US" altLang="zh-TW" sz="2000" b="1" i="1">
                              <a:latin typeface="Cambria Math" panose="02040503050406030204" pitchFamily="18" charset="0"/>
                            </a:rPr>
                            <m:t>𝟎</m:t>
                          </m:r>
                        </m:sub>
                      </m:sSub>
                      <m:r>
                        <a:rPr lang="en-US" altLang="zh-TW" sz="2000" b="1" i="1" smtClean="0">
                          <a:latin typeface="Cambria Math" panose="02040503050406030204" pitchFamily="18" charset="0"/>
                        </a:rPr>
                        <m:t>= </m:t>
                      </m:r>
                      <m:f>
                        <m:fPr>
                          <m:ctrlPr>
                            <a:rPr lang="en-US" altLang="zh-TW" sz="2000" b="1" i="1" smtClean="0">
                              <a:latin typeface="Cambria Math" panose="02040503050406030204" pitchFamily="18" charset="0"/>
                            </a:rPr>
                          </m:ctrlPr>
                        </m:fPr>
                        <m:num>
                          <m:r>
                            <a:rPr lang="zh-TW" altLang="en-US" sz="2000" b="1" i="1">
                              <a:latin typeface="Cambria Math" panose="02040503050406030204" pitchFamily="18" charset="0"/>
                            </a:rPr>
                            <m:t>𝝀</m:t>
                          </m:r>
                          <m:sSup>
                            <m:sSupPr>
                              <m:ctrlPr>
                                <a:rPr lang="en-US" altLang="zh-TW" sz="2000" b="1" i="1">
                                  <a:latin typeface="Cambria Math" panose="02040503050406030204" pitchFamily="18" charset="0"/>
                                </a:rPr>
                              </m:ctrlPr>
                            </m:sSupPr>
                            <m:e>
                              <m:r>
                                <a:rPr lang="zh-TW" altLang="en-US" sz="2000" b="1" i="1">
                                  <a:latin typeface="Cambria Math" panose="02040503050406030204" pitchFamily="18" charset="0"/>
                                </a:rPr>
                                <m:t>𝝈</m:t>
                              </m:r>
                            </m:e>
                            <m:sup>
                              <m:r>
                                <a:rPr lang="en-US" altLang="zh-TW" sz="2000" b="1" i="1">
                                  <a:latin typeface="Cambria Math" panose="02040503050406030204" pitchFamily="18" charset="0"/>
                                </a:rPr>
                                <m:t>𝟐</m:t>
                              </m:r>
                            </m:sup>
                          </m:sSup>
                          <m:sSup>
                            <m:sSupPr>
                              <m:ctrlPr>
                                <a:rPr lang="en-US" altLang="zh-TW" sz="2000" b="1" i="1">
                                  <a:latin typeface="Cambria Math" panose="02040503050406030204" pitchFamily="18" charset="0"/>
                                </a:rPr>
                              </m:ctrlPr>
                            </m:sSupPr>
                            <m:e>
                              <m:r>
                                <a:rPr lang="en-US" altLang="zh-TW" sz="2000" b="1" i="1">
                                  <a:latin typeface="Cambria Math" panose="02040503050406030204" pitchFamily="18" charset="0"/>
                                </a:rPr>
                                <m:t>𝒘</m:t>
                              </m:r>
                            </m:e>
                            <m:sup>
                              <m:sSup>
                                <m:sSupPr>
                                  <m:ctrlPr>
                                    <a:rPr lang="en-US" altLang="zh-TW" sz="2000" b="1" i="1">
                                      <a:latin typeface="Cambria Math" panose="02040503050406030204" pitchFamily="18" charset="0"/>
                                    </a:rPr>
                                  </m:ctrlPr>
                                </m:sSupPr>
                                <m:e>
                                  <m:r>
                                    <a:rPr lang="en-US" altLang="zh-TW" sz="2000" b="1" i="1">
                                      <a:latin typeface="Cambria Math" panose="02040503050406030204" pitchFamily="18" charset="0"/>
                                    </a:rPr>
                                    <m:t>∗</m:t>
                                  </m:r>
                                </m:e>
                                <m:sup>
                                  <m:r>
                                    <a:rPr lang="en-US" altLang="zh-TW" sz="2000" b="1" i="1">
                                      <a:latin typeface="Cambria Math" panose="02040503050406030204" pitchFamily="18" charset="0"/>
                                    </a:rPr>
                                    <m:t>𝟐</m:t>
                                  </m:r>
                                </m:sup>
                              </m:sSup>
                            </m:sup>
                          </m:sSup>
                        </m:num>
                        <m:den>
                          <m:r>
                            <a:rPr lang="en-US" altLang="zh-TW" sz="2000" b="1" i="1" smtClean="0">
                              <a:latin typeface="Cambria Math" panose="02040503050406030204" pitchFamily="18" charset="0"/>
                            </a:rPr>
                            <m:t>𝒓</m:t>
                          </m:r>
                        </m:den>
                      </m:f>
                    </m:oMath>
                  </a14:m>
                  <a:endParaRPr lang="zh-TW" altLang="en-US" sz="2000" b="1"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779996" y="5745861"/>
                  <a:ext cx="5296706" cy="545534"/>
                </a:xfrm>
                <a:prstGeom prst="rect">
                  <a:avLst/>
                </a:prstGeom>
                <a:blipFill>
                  <a:blip r:embed="rId11"/>
                  <a:stretch>
                    <a:fillRect b="-14607"/>
                  </a:stretch>
                </a:blipFill>
              </p:spPr>
              <p:txBody>
                <a:bodyPr/>
                <a:lstStyle/>
                <a:p>
                  <a:r>
                    <a:rPr lang="zh-TW" altLang="en-US">
                      <a:noFill/>
                    </a:rPr>
                    <a:t> </a:t>
                  </a:r>
                </a:p>
              </p:txBody>
            </p:sp>
          </mc:Fallback>
        </mc:AlternateContent>
      </p:grpSp>
      <p:pic>
        <p:nvPicPr>
          <p:cNvPr id="15" name="圖片 14"/>
          <p:cNvPicPr>
            <a:picLocks noChangeAspect="1"/>
          </p:cNvPicPr>
          <p:nvPr/>
        </p:nvPicPr>
        <p:blipFill>
          <a:blip r:embed="rId12"/>
          <a:stretch>
            <a:fillRect/>
          </a:stretch>
        </p:blipFill>
        <p:spPr>
          <a:xfrm>
            <a:off x="3179690" y="1884144"/>
            <a:ext cx="8115300" cy="1038225"/>
          </a:xfrm>
          <a:prstGeom prst="rect">
            <a:avLst/>
          </a:prstGeom>
        </p:spPr>
      </p:pic>
    </p:spTree>
    <p:extLst>
      <p:ext uri="{BB962C8B-B14F-4D97-AF65-F5344CB8AC3E}">
        <p14:creationId xmlns:p14="http://schemas.microsoft.com/office/powerpoint/2010/main" val="281245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838200" y="365125"/>
            <a:ext cx="10515600" cy="1325563"/>
          </a:xfrm>
          <a:prstGeom prst="rect">
            <a:avLst/>
          </a:prstGeom>
        </p:spPr>
        <p:txBody>
          <a:bodyPr anchor="ctr"/>
          <a:lst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標楷體" panose="03000509000000000000" pitchFamily="65" charset="-120"/>
                <a:cs typeface="+mj-cs"/>
              </a:defRPr>
            </a:lvl1pPr>
          </a:lstStyle>
          <a:p>
            <a:r>
              <a:rPr lang="en-US" altLang="zh-TW" b="1" dirty="0">
                <a:latin typeface="微軟正黑體" panose="020B0604030504040204" pitchFamily="34" charset="-120"/>
                <a:ea typeface="微軟正黑體" panose="020B0604030504040204" pitchFamily="34" charset="-120"/>
              </a:rPr>
              <a:t>Work of the paper</a:t>
            </a:r>
            <a:endParaRPr lang="zh-TW" altLang="en-US" b="1" dirty="0">
              <a:latin typeface="微軟正黑體" panose="020B0604030504040204" pitchFamily="34" charset="-120"/>
              <a:ea typeface="微軟正黑體" panose="020B0604030504040204" pitchFamily="34" charset="-120"/>
            </a:endParaRPr>
          </a:p>
        </p:txBody>
      </p:sp>
      <p:sp>
        <p:nvSpPr>
          <p:cNvPr id="3" name="矩形 2"/>
          <p:cNvSpPr/>
          <p:nvPr/>
        </p:nvSpPr>
        <p:spPr>
          <a:xfrm>
            <a:off x="838200" y="1960686"/>
            <a:ext cx="9765323" cy="2677656"/>
          </a:xfrm>
          <a:prstGeom prst="rect">
            <a:avLst/>
          </a:prstGeom>
        </p:spPr>
        <p:txBody>
          <a:bodyPr wrap="square">
            <a:spAutoFit/>
          </a:bodyPr>
          <a:lstStyle/>
          <a:p>
            <a:pPr marL="285750" indent="-285750">
              <a:buFont typeface="Calibri" panose="020F0502020204030204" pitchFamily="34" charset="0"/>
              <a:buChar char="Δ"/>
            </a:pPr>
            <a:r>
              <a:rPr lang="en-US" altLang="zh-TW" sz="2800" dirty="0">
                <a:latin typeface="Times New Roman" panose="02020603050405020304" pitchFamily="18" charset="0"/>
                <a:cs typeface="Times New Roman" panose="02020603050405020304" pitchFamily="18" charset="0"/>
              </a:rPr>
              <a:t>Considering the effects of capital gains taxes on optimal trading strategies.</a:t>
            </a:r>
          </a:p>
          <a:p>
            <a:pPr marL="285750" indent="-285750">
              <a:buFont typeface="Calibri" panose="020F0502020204030204" pitchFamily="34" charset="0"/>
              <a:buChar char="Δ"/>
            </a:pPr>
            <a:endParaRPr lang="en-US" altLang="zh-TW" sz="2800" dirty="0">
              <a:latin typeface="Times New Roman" panose="02020603050405020304" pitchFamily="18" charset="0"/>
              <a:cs typeface="Times New Roman" panose="02020603050405020304" pitchFamily="18" charset="0"/>
            </a:endParaRPr>
          </a:p>
          <a:p>
            <a:pPr marL="285750" indent="-285750">
              <a:buFont typeface="Calibri" panose="020F0502020204030204" pitchFamily="34" charset="0"/>
              <a:buChar char="Δ"/>
            </a:pPr>
            <a:r>
              <a:rPr lang="en-US" altLang="zh-TW" sz="2800" dirty="0">
                <a:latin typeface="Times New Roman" panose="02020603050405020304" pitchFamily="18" charset="0"/>
                <a:cs typeface="Times New Roman" panose="02020603050405020304" pitchFamily="18" charset="0"/>
              </a:rPr>
              <a:t>Addressing tax and regulatory policy questions.</a:t>
            </a:r>
          </a:p>
          <a:p>
            <a:pPr marL="742950" lvl="1" indent="-285750">
              <a:buFont typeface="Arial" panose="020B0604020202020204" pitchFamily="34" charset="0"/>
              <a:buChar char="•"/>
            </a:pPr>
            <a:r>
              <a:rPr lang="en-US" altLang="zh-TW" sz="2800" dirty="0"/>
              <a:t>transactions tax </a:t>
            </a:r>
          </a:p>
          <a:p>
            <a:pPr marL="742950" lvl="1" indent="-285750">
              <a:buFont typeface="Arial" panose="020B0604020202020204" pitchFamily="34" charset="0"/>
              <a:buChar char="•"/>
            </a:pPr>
            <a:r>
              <a:rPr lang="en-US" altLang="zh-TW" sz="2800" dirty="0"/>
              <a:t>capital gains tax cut </a:t>
            </a:r>
            <a:endParaRPr lang="en-US" altLang="zh-TW"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04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531554" y="790539"/>
                <a:ext cx="11440487" cy="831253"/>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smtClean="0"/>
                  <a:t>The optimal boundary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𝛽</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 </m:t>
                    </m:r>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𝑚𝑖𝑛</m:t>
                        </m:r>
                      </m:sub>
                      <m:sup>
                        <m:r>
                          <a:rPr lang="en-US" altLang="zh-TW" sz="2400" b="0" i="1" smtClean="0">
                            <a:latin typeface="Cambria Math" panose="02040503050406030204" pitchFamily="18" charset="0"/>
                          </a:rPr>
                          <m:t>∗</m:t>
                        </m:r>
                      </m:sup>
                    </m:sSubSup>
                    <m:r>
                      <a:rPr lang="en-US" altLang="zh-TW" sz="2400" b="0" i="1" smtClean="0">
                        <a:latin typeface="Cambria Math" panose="02040503050406030204" pitchFamily="18" charset="0"/>
                      </a:rPr>
                      <m:t> , </m:t>
                    </m:r>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up>
                        <m:r>
                          <a:rPr lang="en-US" altLang="zh-TW" sz="2400" b="0" i="1" smtClean="0">
                            <a:latin typeface="Cambria Math" panose="02040503050406030204" pitchFamily="18" charset="0"/>
                          </a:rPr>
                          <m:t>∗</m:t>
                        </m:r>
                      </m:sup>
                    </m:sSubSup>
                    <m:r>
                      <a:rPr lang="en-US" altLang="zh-TW" sz="2400" b="0" i="1" smtClean="0">
                        <a:latin typeface="Cambria Math" panose="02040503050406030204" pitchFamily="18" charset="0"/>
                      </a:rPr>
                      <m:t> }</m:t>
                    </m:r>
                  </m:oMath>
                </a14:m>
                <a:r>
                  <a:rPr lang="zh-TW" altLang="en-US" sz="2400" dirty="0" smtClean="0"/>
                  <a:t> </a:t>
                </a:r>
                <a:r>
                  <a:rPr lang="en-US" altLang="zh-TW" sz="2400" dirty="0" smtClean="0"/>
                  <a:t>is determined by the “super contact” conditions, which require that </a:t>
                </a:r>
                <a14:m>
                  <m:oMath xmlns:m="http://schemas.openxmlformats.org/officeDocument/2006/math">
                    <m:r>
                      <a:rPr lang="en-US" altLang="zh-TW" sz="2400" b="0" i="1" smtClean="0">
                        <a:latin typeface="Cambria Math" panose="02040503050406030204" pitchFamily="18" charset="0"/>
                      </a:rPr>
                      <m:t>𝐽</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r>
                          <a:rPr lang="zh-TW" altLang="en-US"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𝑚𝑖𝑛</m:t>
                            </m:r>
                          </m:sub>
                        </m:sSub>
                        <m:r>
                          <a:rPr lang="en-US" altLang="zh-TW" sz="2400" b="0" i="1" smtClean="0">
                            <a:latin typeface="Cambria Math" panose="02040503050406030204" pitchFamily="18" charset="0"/>
                          </a:rPr>
                          <m:t> ,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Sub>
                      </m:e>
                    </m:d>
                  </m:oMath>
                </a14:m>
                <a:r>
                  <a:rPr lang="zh-TW" altLang="en-US" sz="2400" dirty="0" smtClean="0"/>
                  <a:t> </a:t>
                </a:r>
                <a:r>
                  <a:rPr lang="en-US" altLang="zh-TW" sz="2400" dirty="0" smtClean="0"/>
                  <a:t>is minimized w.r.t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𝑚𝑖𝑛</m:t>
                        </m:r>
                      </m:sub>
                    </m:sSub>
                  </m:oMath>
                </a14:m>
                <a:r>
                  <a:rPr lang="zh-TW" altLang="en-US" sz="2400" dirty="0" smtClean="0"/>
                  <a:t> </a:t>
                </a:r>
                <a:r>
                  <a:rPr lang="en-US" altLang="zh-TW" sz="2400" dirty="0" smtClean="0"/>
                  <a:t>and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𝑚𝑎𝑥</m:t>
                        </m:r>
                      </m:sub>
                    </m:sSub>
                  </m:oMath>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31554" y="790539"/>
                <a:ext cx="11440487" cy="831253"/>
              </a:xfrm>
              <a:prstGeom prst="rect">
                <a:avLst/>
              </a:prstGeom>
              <a:blipFill>
                <a:blip r:embed="rId2"/>
                <a:stretch>
                  <a:fillRect l="-693"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531554" y="2073897"/>
                <a:ext cx="8716142" cy="830997"/>
              </a:xfrm>
              <a:prstGeom prst="rect">
                <a:avLst/>
              </a:prstGeom>
              <a:noFill/>
            </p:spPr>
            <p:txBody>
              <a:bodyPr wrap="square" rtlCol="0">
                <a:spAutoFit/>
              </a:bodyPr>
              <a:lstStyle/>
              <a:p>
                <a:r>
                  <a:rPr lang="en-US" altLang="zh-TW" sz="2400" dirty="0"/>
                  <a:t>This provides the two final conditions needed for optimization, that at the </a:t>
                </a:r>
                <a:r>
                  <a:rPr lang="en-US" altLang="zh-TW" sz="2400" dirty="0" smtClean="0"/>
                  <a:t>optimal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𝑚𝑖𝑛</m:t>
                        </m:r>
                      </m:sub>
                    </m:sSub>
                  </m:oMath>
                </a14:m>
                <a:r>
                  <a:rPr lang="zh-TW" altLang="en-US" sz="2400" dirty="0"/>
                  <a:t> </a:t>
                </a:r>
                <a:r>
                  <a:rPr lang="en-US" altLang="zh-TW" sz="2400" dirty="0"/>
                  <a:t>and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𝑤</m:t>
                        </m:r>
                      </m:e>
                      <m:sub>
                        <m:r>
                          <a:rPr lang="en-US" altLang="zh-TW" sz="2400" i="1">
                            <a:latin typeface="Cambria Math" panose="02040503050406030204" pitchFamily="18" charset="0"/>
                          </a:rPr>
                          <m:t>𝑚𝑎𝑥</m:t>
                        </m:r>
                      </m:sub>
                    </m:sSub>
                  </m:oMath>
                </a14:m>
                <a:r>
                  <a:rPr lang="en-US" altLang="zh-TW" dirty="0" smtClean="0"/>
                  <a:t> </a:t>
                </a:r>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531554" y="2073897"/>
                <a:ext cx="8716142" cy="830997"/>
              </a:xfrm>
              <a:prstGeom prst="rect">
                <a:avLst/>
              </a:prstGeom>
              <a:blipFill>
                <a:blip r:embed="rId3"/>
                <a:stretch>
                  <a:fillRect l="-1049" t="-5839" b="-15328"/>
                </a:stretch>
              </a:blipFill>
            </p:spPr>
            <p:txBody>
              <a:bodyPr/>
              <a:lstStyle/>
              <a:p>
                <a:r>
                  <a:rPr lang="zh-TW" altLang="en-US">
                    <a:noFill/>
                  </a:rPr>
                  <a:t> </a:t>
                </a:r>
              </a:p>
            </p:txBody>
          </p:sp>
        </mc:Fallback>
      </mc:AlternateContent>
      <p:pic>
        <p:nvPicPr>
          <p:cNvPr id="5" name="圖片 4"/>
          <p:cNvPicPr>
            <a:picLocks noChangeAspect="1"/>
          </p:cNvPicPr>
          <p:nvPr/>
        </p:nvPicPr>
        <p:blipFill>
          <a:blip r:embed="rId4"/>
          <a:stretch>
            <a:fillRect/>
          </a:stretch>
        </p:blipFill>
        <p:spPr>
          <a:xfrm>
            <a:off x="4918297" y="2904894"/>
            <a:ext cx="2667000" cy="1028700"/>
          </a:xfrm>
          <a:prstGeom prst="rect">
            <a:avLst/>
          </a:prstGeom>
        </p:spPr>
      </p:pic>
      <p:sp>
        <p:nvSpPr>
          <p:cNvPr id="6" name="文字方塊 5"/>
          <p:cNvSpPr txBox="1"/>
          <p:nvPr/>
        </p:nvSpPr>
        <p:spPr>
          <a:xfrm>
            <a:off x="531554" y="4188872"/>
            <a:ext cx="9738307" cy="461665"/>
          </a:xfrm>
          <a:prstGeom prst="rect">
            <a:avLst/>
          </a:prstGeom>
          <a:noFill/>
        </p:spPr>
        <p:txBody>
          <a:bodyPr wrap="none" rtlCol="0">
            <a:spAutoFit/>
          </a:bodyPr>
          <a:lstStyle/>
          <a:p>
            <a:r>
              <a:rPr lang="en-US" altLang="zh-TW" sz="2400" dirty="0"/>
              <a:t>Following Dumas [1991], it can in turn be shown that these conditions imply </a:t>
            </a:r>
            <a:endParaRPr lang="zh-TW" altLang="en-US" sz="2400" dirty="0"/>
          </a:p>
        </p:txBody>
      </p:sp>
      <p:pic>
        <p:nvPicPr>
          <p:cNvPr id="7" name="圖片 6"/>
          <p:cNvPicPr>
            <a:picLocks noChangeAspect="1"/>
          </p:cNvPicPr>
          <p:nvPr/>
        </p:nvPicPr>
        <p:blipFill>
          <a:blip r:embed="rId5"/>
          <a:stretch>
            <a:fillRect/>
          </a:stretch>
        </p:blipFill>
        <p:spPr>
          <a:xfrm>
            <a:off x="4846859" y="4905816"/>
            <a:ext cx="2809875" cy="1000125"/>
          </a:xfrm>
          <a:prstGeom prst="rect">
            <a:avLst/>
          </a:prstGeom>
        </p:spPr>
      </p:pic>
    </p:spTree>
    <p:extLst>
      <p:ext uri="{BB962C8B-B14F-4D97-AF65-F5344CB8AC3E}">
        <p14:creationId xmlns:p14="http://schemas.microsoft.com/office/powerpoint/2010/main" val="1503331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76693" y="801278"/>
            <a:ext cx="5073184" cy="461665"/>
          </a:xfrm>
          <a:prstGeom prst="rect">
            <a:avLst/>
          </a:prstGeom>
          <a:noFill/>
        </p:spPr>
        <p:txBody>
          <a:bodyPr wrap="none" rtlCol="0">
            <a:spAutoFit/>
          </a:bodyPr>
          <a:lstStyle/>
          <a:p>
            <a:r>
              <a:rPr lang="en-US" altLang="zh-TW" sz="2400" dirty="0" smtClean="0"/>
              <a:t>For short, what we are doing is to solve</a:t>
            </a:r>
            <a:endParaRPr lang="zh-TW" altLang="en-US" sz="2400" dirty="0"/>
          </a:p>
        </p:txBody>
      </p:sp>
      <p:pic>
        <p:nvPicPr>
          <p:cNvPr id="5" name="圖片 4"/>
          <p:cNvPicPr>
            <a:picLocks noChangeAspect="1"/>
          </p:cNvPicPr>
          <p:nvPr/>
        </p:nvPicPr>
        <p:blipFill>
          <a:blip r:embed="rId2"/>
          <a:stretch>
            <a:fillRect/>
          </a:stretch>
        </p:blipFill>
        <p:spPr>
          <a:xfrm>
            <a:off x="1543894" y="1532953"/>
            <a:ext cx="9525000" cy="400050"/>
          </a:xfrm>
          <a:prstGeom prst="rect">
            <a:avLst/>
          </a:prstGeom>
        </p:spPr>
      </p:pic>
      <p:sp>
        <p:nvSpPr>
          <p:cNvPr id="6" name="文字方塊 5"/>
          <p:cNvSpPr txBox="1"/>
          <p:nvPr/>
        </p:nvSpPr>
        <p:spPr>
          <a:xfrm>
            <a:off x="876693" y="2203013"/>
            <a:ext cx="1488100" cy="461665"/>
          </a:xfrm>
          <a:prstGeom prst="rect">
            <a:avLst/>
          </a:prstGeom>
          <a:noFill/>
        </p:spPr>
        <p:txBody>
          <a:bodyPr wrap="none" rtlCol="0">
            <a:spAutoFit/>
          </a:bodyPr>
          <a:lstStyle/>
          <a:p>
            <a:r>
              <a:rPr lang="en-US" altLang="zh-TW" sz="2400" dirty="0"/>
              <a:t>s</a:t>
            </a:r>
            <a:r>
              <a:rPr lang="en-US" altLang="zh-TW" sz="2400" dirty="0" smtClean="0"/>
              <a:t>ubject to </a:t>
            </a:r>
            <a:endParaRPr lang="zh-TW" altLang="en-US" sz="2400" dirty="0"/>
          </a:p>
        </p:txBody>
      </p:sp>
      <p:pic>
        <p:nvPicPr>
          <p:cNvPr id="7" name="圖片 6"/>
          <p:cNvPicPr>
            <a:picLocks noChangeAspect="1"/>
          </p:cNvPicPr>
          <p:nvPr/>
        </p:nvPicPr>
        <p:blipFill>
          <a:blip r:embed="rId3"/>
          <a:stretch>
            <a:fillRect/>
          </a:stretch>
        </p:blipFill>
        <p:spPr>
          <a:xfrm>
            <a:off x="3012513" y="2278427"/>
            <a:ext cx="2667000" cy="1028700"/>
          </a:xfrm>
          <a:prstGeom prst="rect">
            <a:avLst/>
          </a:prstGeom>
        </p:spPr>
      </p:pic>
      <p:pic>
        <p:nvPicPr>
          <p:cNvPr id="8" name="圖片 7"/>
          <p:cNvPicPr>
            <a:picLocks noChangeAspect="1"/>
          </p:cNvPicPr>
          <p:nvPr/>
        </p:nvPicPr>
        <p:blipFill>
          <a:blip r:embed="rId4"/>
          <a:stretch>
            <a:fillRect/>
          </a:stretch>
        </p:blipFill>
        <p:spPr>
          <a:xfrm>
            <a:off x="6306394" y="2307002"/>
            <a:ext cx="2809875" cy="1000125"/>
          </a:xfrm>
          <a:prstGeom prst="rect">
            <a:avLst/>
          </a:prstGeom>
        </p:spPr>
      </p:pic>
      <mc:AlternateContent xmlns:mc="http://schemas.openxmlformats.org/markup-compatibility/2006" xmlns:a14="http://schemas.microsoft.com/office/drawing/2010/main">
        <mc:Choice Requires="a14">
          <p:sp>
            <p:nvSpPr>
              <p:cNvPr id="9" name="文字方塊 8"/>
              <p:cNvSpPr txBox="1"/>
              <p:nvPr/>
            </p:nvSpPr>
            <p:spPr>
              <a:xfrm>
                <a:off x="876693" y="3681126"/>
                <a:ext cx="8374311" cy="862608"/>
              </a:xfrm>
              <a:prstGeom prst="rect">
                <a:avLst/>
              </a:prstGeom>
              <a:noFill/>
            </p:spPr>
            <p:txBody>
              <a:bodyPr wrap="square" rtlCol="0">
                <a:spAutoFit/>
              </a:bodyPr>
              <a:lstStyle/>
              <a:p>
                <a:r>
                  <a:rPr lang="en-US" altLang="zh-TW" sz="2400" dirty="0" smtClean="0"/>
                  <a:t>such that generate </a:t>
                </a:r>
                <a:r>
                  <a:rPr lang="en-US" altLang="zh-TW" sz="2400" dirty="0"/>
                  <a:t>solutions for the optimal strategy parameters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𝑤</m:t>
                        </m:r>
                      </m:e>
                      <m:sub>
                        <m:r>
                          <a:rPr lang="en-US" altLang="zh-TW" sz="2400" i="1">
                            <a:latin typeface="Cambria Math" panose="02040503050406030204" pitchFamily="18" charset="0"/>
                          </a:rPr>
                          <m:t>𝑚𝑖𝑛</m:t>
                        </m:r>
                      </m:sub>
                      <m:sup>
                        <m:r>
                          <a:rPr lang="en-US" altLang="zh-TW" sz="2400" i="1">
                            <a:latin typeface="Cambria Math" panose="02040503050406030204" pitchFamily="18" charset="0"/>
                          </a:rPr>
                          <m:t>∗</m:t>
                        </m:r>
                      </m:sup>
                    </m:sSubSup>
                  </m:oMath>
                </a14:m>
                <a:r>
                  <a:rPr lang="en-US" altLang="zh-TW" sz="2400" dirty="0" smtClean="0"/>
                  <a:t> and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𝑚𝑎𝑥</m:t>
                        </m:r>
                      </m:sub>
                      <m:sup>
                        <m:r>
                          <a:rPr lang="en-US" altLang="zh-TW" sz="2400" b="0" i="1" smtClean="0">
                            <a:latin typeface="Cambria Math" panose="02040503050406030204" pitchFamily="18" charset="0"/>
                          </a:rPr>
                          <m:t>∗</m:t>
                        </m:r>
                      </m:sup>
                    </m:sSubSup>
                  </m:oMath>
                </a14:m>
                <a:r>
                  <a:rPr lang="en-US" altLang="zh-TW" sz="2400" dirty="0" smtClean="0"/>
                  <a:t>, </a:t>
                </a:r>
                <a:r>
                  <a:rPr lang="en-US" altLang="zh-TW" sz="2400" dirty="0"/>
                  <a:t>and for the constants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1</m:t>
                        </m:r>
                      </m:sub>
                    </m:sSub>
                  </m:oMath>
                </a14:m>
                <a:r>
                  <a:rPr lang="zh-TW" altLang="en-US" sz="2400" dirty="0"/>
                  <a:t> </a:t>
                </a:r>
                <a:r>
                  <a:rPr lang="en-US" altLang="zh-TW" sz="2400" dirty="0"/>
                  <a:t>and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𝐶</m:t>
                        </m:r>
                      </m:e>
                      <m:sub>
                        <m:r>
                          <a:rPr lang="en-US" altLang="zh-TW" sz="2400" i="1">
                            <a:latin typeface="Cambria Math" panose="02040503050406030204" pitchFamily="18" charset="0"/>
                          </a:rPr>
                          <m:t>2</m:t>
                        </m:r>
                      </m:sub>
                    </m:sSub>
                  </m:oMath>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876693" y="3681126"/>
                <a:ext cx="8374311" cy="862608"/>
              </a:xfrm>
              <a:prstGeom prst="rect">
                <a:avLst/>
              </a:prstGeom>
              <a:blipFill>
                <a:blip r:embed="rId5"/>
                <a:stretch>
                  <a:fillRect l="-1164" t="-5674" b="-120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876693" y="4637154"/>
                <a:ext cx="5327036" cy="461665"/>
              </a:xfrm>
              <a:prstGeom prst="rect">
                <a:avLst/>
              </a:prstGeom>
              <a:noFill/>
            </p:spPr>
            <p:txBody>
              <a:bodyPr wrap="none" rtlCol="0">
                <a:spAutoFit/>
              </a:bodyPr>
              <a:lstStyle/>
              <a:p>
                <a:r>
                  <a:rPr lang="en-US" altLang="zh-TW" sz="2400" dirty="0" smtClean="0"/>
                  <a:t>Thereby </a:t>
                </a:r>
                <a:r>
                  <a:rPr lang="en-US" altLang="zh-TW" sz="2400" dirty="0"/>
                  <a:t>uniquely </a:t>
                </a:r>
                <a:r>
                  <a:rPr lang="en-US" altLang="zh-TW" sz="2400" dirty="0" smtClean="0"/>
                  <a:t>determining </a:t>
                </a:r>
                <a14:m>
                  <m:oMath xmlns:m="http://schemas.openxmlformats.org/officeDocument/2006/math">
                    <m:r>
                      <a:rPr lang="en-US" altLang="zh-TW" sz="2400" b="0" i="1" smtClean="0">
                        <a:latin typeface="Cambria Math" panose="02040503050406030204" pitchFamily="18" charset="0"/>
                      </a:rPr>
                      <m:t>𝐽</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𝛽</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oMath>
                </a14:m>
                <a:r>
                  <a:rPr lang="en-US" altLang="zh-TW" sz="2400" dirty="0" smtClean="0"/>
                  <a:t> </a:t>
                </a:r>
                <a:endParaRPr lang="zh-TW" altLang="en-US" sz="2400"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876693" y="4637154"/>
                <a:ext cx="5327036" cy="461665"/>
              </a:xfrm>
              <a:prstGeom prst="rect">
                <a:avLst/>
              </a:prstGeom>
              <a:blipFill>
                <a:blip r:embed="rId6"/>
                <a:stretch>
                  <a:fillRect l="-1831" t="-10667" b="-30667"/>
                </a:stretch>
              </a:blipFill>
            </p:spPr>
            <p:txBody>
              <a:bodyPr/>
              <a:lstStyle/>
              <a:p>
                <a:r>
                  <a:rPr lang="zh-TW" altLang="en-US">
                    <a:noFill/>
                  </a:rPr>
                  <a:t> </a:t>
                </a:r>
              </a:p>
            </p:txBody>
          </p:sp>
        </mc:Fallback>
      </mc:AlternateContent>
      <p:pic>
        <p:nvPicPr>
          <p:cNvPr id="11" name="圖片 10"/>
          <p:cNvPicPr>
            <a:picLocks noChangeAspect="1"/>
          </p:cNvPicPr>
          <p:nvPr/>
        </p:nvPicPr>
        <p:blipFill>
          <a:blip r:embed="rId7"/>
          <a:stretch>
            <a:fillRect/>
          </a:stretch>
        </p:blipFill>
        <p:spPr>
          <a:xfrm>
            <a:off x="5055572" y="5223594"/>
            <a:ext cx="6410325" cy="1057275"/>
          </a:xfrm>
          <a:prstGeom prst="rect">
            <a:avLst/>
          </a:prstGeom>
        </p:spPr>
      </p:pic>
    </p:spTree>
    <p:extLst>
      <p:ext uri="{BB962C8B-B14F-4D97-AF65-F5344CB8AC3E}">
        <p14:creationId xmlns:p14="http://schemas.microsoft.com/office/powerpoint/2010/main" val="1986933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a:bodyPr>
              <a:lstStyle/>
              <a:p>
                <a:pPr algn="just"/>
                <a:r>
                  <a:rPr lang="en-US" altLang="zh-TW" sz="4800" b="1" dirty="0">
                    <a:latin typeface="微軟正黑體" panose="020B0604030504040204" pitchFamily="34" charset="-120"/>
                    <a:ea typeface="微軟正黑體" panose="020B0604030504040204" pitchFamily="34" charset="-120"/>
                  </a:rPr>
                  <a:t>Determining the Optimal No-Trade Region with Multiple Risky Assets (N </a:t>
                </a:r>
                <a14:m>
                  <m:oMath xmlns:m="http://schemas.openxmlformats.org/officeDocument/2006/math">
                    <m:r>
                      <a:rPr lang="en-US" altLang="zh-TW" sz="4800" b="1" i="1" smtClean="0">
                        <a:latin typeface="Cambria Math" panose="02040503050406030204" pitchFamily="18" charset="0"/>
                        <a:ea typeface="Cambria Math" panose="02040503050406030204" pitchFamily="18" charset="0"/>
                      </a:rPr>
                      <m:t>≥</m:t>
                    </m:r>
                  </m:oMath>
                </a14:m>
                <a:r>
                  <a:rPr lang="en-US" altLang="zh-TW" sz="4800" b="1" dirty="0" smtClean="0">
                    <a:latin typeface="微軟正黑體" panose="020B0604030504040204" pitchFamily="34" charset="-120"/>
                    <a:ea typeface="微軟正黑體" panose="020B0604030504040204" pitchFamily="34" charset="-120"/>
                  </a:rPr>
                  <a:t> 2</a:t>
                </a:r>
                <a:r>
                  <a:rPr lang="en-US" altLang="zh-TW" sz="4800" b="1" dirty="0">
                    <a:latin typeface="微軟正黑體" panose="020B0604030504040204" pitchFamily="34" charset="-120"/>
                    <a:ea typeface="微軟正黑體" panose="020B0604030504040204" pitchFamily="34" charset="-120"/>
                  </a:rPr>
                  <a:t>) </a:t>
                </a:r>
                <a:endParaRPr lang="zh-TW" altLang="en-US" sz="4800" dirty="0">
                  <a:latin typeface="微軟正黑體" panose="020B0604030504040204" pitchFamily="34" charset="-120"/>
                  <a:ea typeface="微軟正黑體" panose="020B0604030504040204" pitchFamily="34" charset="-120"/>
                </a:endParaRPr>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2609" r="-2667" b="-11325"/>
                </a:stretch>
              </a:blipFill>
            </p:spPr>
            <p:txBody>
              <a:bodyPr/>
              <a:lstStyle/>
              <a:p>
                <a:r>
                  <a:rPr lang="zh-TW" altLang="en-US">
                    <a:noFill/>
                  </a:rPr>
                  <a:t> </a:t>
                </a:r>
              </a:p>
            </p:txBody>
          </p:sp>
        </mc:Fallback>
      </mc:AlternateContent>
      <p:sp>
        <p:nvSpPr>
          <p:cNvPr id="3" name="文字版面配置區 2"/>
          <p:cNvSpPr>
            <a:spLocks noGrp="1"/>
          </p:cNvSpPr>
          <p:nvPr>
            <p:ph type="body" idx="1"/>
          </p:nvPr>
        </p:nvSpPr>
        <p:spPr/>
        <p:txBody>
          <a:bodyPr anchor="ctr">
            <a:normAutofit/>
          </a:bodyPr>
          <a:lstStyle/>
          <a:p>
            <a:pPr algn="r"/>
            <a:r>
              <a:rPr lang="en-US" altLang="zh-TW" sz="2800" b="1" dirty="0" smtClean="0"/>
              <a:t>Thinking of the strategy</a:t>
            </a:r>
            <a:endParaRPr lang="zh-TW" altLang="en-US" sz="2800" b="1" dirty="0"/>
          </a:p>
        </p:txBody>
      </p:sp>
    </p:spTree>
    <p:extLst>
      <p:ext uri="{BB962C8B-B14F-4D97-AF65-F5344CB8AC3E}">
        <p14:creationId xmlns:p14="http://schemas.microsoft.com/office/powerpoint/2010/main" val="338390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725864" y="537328"/>
                <a:ext cx="5137304" cy="478977"/>
              </a:xfrm>
              <a:prstGeom prst="rect">
                <a:avLst/>
              </a:prstGeom>
              <a:noFill/>
            </p:spPr>
            <p:txBody>
              <a:bodyPr wrap="none" rtlCol="0">
                <a:spAutoFit/>
              </a:bodyPr>
              <a:lstStyle/>
              <a:p>
                <a:r>
                  <a:rPr lang="en-US" altLang="zh-TW" sz="2400" dirty="0" smtClean="0"/>
                  <a:t>Recall that </a:t>
                </a:r>
                <a:r>
                  <a:rPr lang="en-US" altLang="zh-TW" sz="2400" dirty="0"/>
                  <a:t>at every boundary point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i="1" smtClean="0">
                            <a:latin typeface="Cambria Math" panose="02040503050406030204" pitchFamily="18" charset="0"/>
                          </a:rPr>
                          <m:t>𝛽</m:t>
                        </m:r>
                      </m:sup>
                    </m:sSup>
                  </m:oMath>
                </a14:m>
                <a:r>
                  <a:rPr lang="en-US" altLang="zh-TW" sz="2400" dirty="0" smtClean="0"/>
                  <a:t>,</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725864" y="537328"/>
                <a:ext cx="5137304" cy="478977"/>
              </a:xfrm>
              <a:prstGeom prst="rect">
                <a:avLst/>
              </a:prstGeom>
              <a:blipFill>
                <a:blip r:embed="rId2"/>
                <a:stretch>
                  <a:fillRect l="-1779" t="-6329" r="-830" b="-27848"/>
                </a:stretch>
              </a:blipFill>
            </p:spPr>
            <p:txBody>
              <a:bodyPr/>
              <a:lstStyle/>
              <a:p>
                <a:r>
                  <a:rPr lang="zh-TW" altLang="en-US">
                    <a:noFill/>
                  </a:rPr>
                  <a:t> </a:t>
                </a:r>
              </a:p>
            </p:txBody>
          </p:sp>
        </mc:Fallback>
      </mc:AlternateContent>
      <p:pic>
        <p:nvPicPr>
          <p:cNvPr id="3" name="圖片 2"/>
          <p:cNvPicPr>
            <a:picLocks noChangeAspect="1"/>
          </p:cNvPicPr>
          <p:nvPr/>
        </p:nvPicPr>
        <p:blipFill>
          <a:blip r:embed="rId3"/>
          <a:stretch>
            <a:fillRect/>
          </a:stretch>
        </p:blipFill>
        <p:spPr>
          <a:xfrm>
            <a:off x="725864" y="1307736"/>
            <a:ext cx="5743575" cy="409575"/>
          </a:xfrm>
          <a:prstGeom prst="rect">
            <a:avLst/>
          </a:prstGeom>
        </p:spPr>
      </p:pic>
      <p:pic>
        <p:nvPicPr>
          <p:cNvPr id="4" name="圖片 3"/>
          <p:cNvPicPr>
            <a:picLocks noChangeAspect="1"/>
          </p:cNvPicPr>
          <p:nvPr/>
        </p:nvPicPr>
        <p:blipFill>
          <a:blip r:embed="rId4"/>
          <a:stretch>
            <a:fillRect/>
          </a:stretch>
        </p:blipFill>
        <p:spPr>
          <a:xfrm>
            <a:off x="4553146" y="2008742"/>
            <a:ext cx="5781675" cy="295275"/>
          </a:xfrm>
          <a:prstGeom prst="rect">
            <a:avLst/>
          </a:prstGeom>
        </p:spPr>
      </p:pic>
      <p:pic>
        <p:nvPicPr>
          <p:cNvPr id="5" name="圖片 4"/>
          <p:cNvPicPr>
            <a:picLocks noChangeAspect="1"/>
          </p:cNvPicPr>
          <p:nvPr/>
        </p:nvPicPr>
        <p:blipFill>
          <a:blip r:embed="rId5"/>
          <a:stretch>
            <a:fillRect/>
          </a:stretch>
        </p:blipFill>
        <p:spPr>
          <a:xfrm>
            <a:off x="1875291" y="2765682"/>
            <a:ext cx="2838450" cy="1019175"/>
          </a:xfrm>
          <a:prstGeom prst="rect">
            <a:avLst/>
          </a:prstGeom>
        </p:spPr>
      </p:pic>
      <p:sp>
        <p:nvSpPr>
          <p:cNvPr id="6" name="文字方塊 5"/>
          <p:cNvSpPr txBox="1"/>
          <p:nvPr/>
        </p:nvSpPr>
        <p:spPr>
          <a:xfrm>
            <a:off x="725864" y="2304017"/>
            <a:ext cx="1608133" cy="461665"/>
          </a:xfrm>
          <a:prstGeom prst="rect">
            <a:avLst/>
          </a:prstGeom>
          <a:noFill/>
        </p:spPr>
        <p:txBody>
          <a:bodyPr wrap="none" rtlCol="0">
            <a:spAutoFit/>
          </a:bodyPr>
          <a:lstStyle/>
          <a:p>
            <a:r>
              <a:rPr lang="en-US" altLang="zh-TW" sz="2400" dirty="0" smtClean="0"/>
              <a:t>In addition,</a:t>
            </a:r>
            <a:endParaRPr lang="zh-TW" altLang="en-US" sz="2400" dirty="0"/>
          </a:p>
        </p:txBody>
      </p:sp>
      <p:sp>
        <p:nvSpPr>
          <p:cNvPr id="7" name="文字方塊 6"/>
          <p:cNvSpPr txBox="1"/>
          <p:nvPr/>
        </p:nvSpPr>
        <p:spPr>
          <a:xfrm>
            <a:off x="725864" y="3784857"/>
            <a:ext cx="1664558" cy="461665"/>
          </a:xfrm>
          <a:prstGeom prst="rect">
            <a:avLst/>
          </a:prstGeom>
          <a:noFill/>
        </p:spPr>
        <p:txBody>
          <a:bodyPr wrap="none" rtlCol="0">
            <a:spAutoFit/>
          </a:bodyPr>
          <a:lstStyle/>
          <a:p>
            <a:r>
              <a:rPr lang="en-US" altLang="zh-TW" sz="2400" dirty="0" smtClean="0"/>
              <a:t>Implies that</a:t>
            </a:r>
            <a:endParaRPr lang="zh-TW" altLang="en-US" sz="2400" dirty="0"/>
          </a:p>
        </p:txBody>
      </p:sp>
      <p:pic>
        <p:nvPicPr>
          <p:cNvPr id="8" name="圖片 7"/>
          <p:cNvPicPr>
            <a:picLocks noChangeAspect="1"/>
          </p:cNvPicPr>
          <p:nvPr/>
        </p:nvPicPr>
        <p:blipFill>
          <a:blip r:embed="rId6"/>
          <a:stretch>
            <a:fillRect/>
          </a:stretch>
        </p:blipFill>
        <p:spPr>
          <a:xfrm>
            <a:off x="1875291" y="4274803"/>
            <a:ext cx="1514475" cy="361950"/>
          </a:xfrm>
          <a:prstGeom prst="rect">
            <a:avLst/>
          </a:prstGeom>
        </p:spPr>
      </p:pic>
      <p:grpSp>
        <p:nvGrpSpPr>
          <p:cNvPr id="14" name="群組 13"/>
          <p:cNvGrpSpPr/>
          <p:nvPr/>
        </p:nvGrpSpPr>
        <p:grpSpPr>
          <a:xfrm>
            <a:off x="612742" y="4996206"/>
            <a:ext cx="11105655" cy="1249383"/>
            <a:chOff x="612742" y="4996206"/>
            <a:chExt cx="11105655" cy="1249383"/>
          </a:xfrm>
        </p:grpSpPr>
        <p:grpSp>
          <p:nvGrpSpPr>
            <p:cNvPr id="11" name="群組 10"/>
            <p:cNvGrpSpPr/>
            <p:nvPr/>
          </p:nvGrpSpPr>
          <p:grpSpPr>
            <a:xfrm>
              <a:off x="725863" y="5126699"/>
              <a:ext cx="5743575" cy="1019175"/>
              <a:chOff x="725863" y="5126699"/>
              <a:chExt cx="5743575" cy="1019175"/>
            </a:xfrm>
          </p:grpSpPr>
          <p:pic>
            <p:nvPicPr>
              <p:cNvPr id="9" name="圖片 8"/>
              <p:cNvPicPr>
                <a:picLocks noChangeAspect="1"/>
              </p:cNvPicPr>
              <p:nvPr/>
            </p:nvPicPr>
            <p:blipFill>
              <a:blip r:embed="rId3"/>
              <a:stretch>
                <a:fillRect/>
              </a:stretch>
            </p:blipFill>
            <p:spPr>
              <a:xfrm>
                <a:off x="725863" y="5126699"/>
                <a:ext cx="5743575" cy="409575"/>
              </a:xfrm>
              <a:prstGeom prst="rect">
                <a:avLst/>
              </a:prstGeom>
            </p:spPr>
          </p:pic>
          <p:pic>
            <p:nvPicPr>
              <p:cNvPr id="10" name="圖片 9"/>
              <p:cNvPicPr>
                <a:picLocks noChangeAspect="1"/>
              </p:cNvPicPr>
              <p:nvPr/>
            </p:nvPicPr>
            <p:blipFill>
              <a:blip r:embed="rId6"/>
              <a:stretch>
                <a:fillRect/>
              </a:stretch>
            </p:blipFill>
            <p:spPr>
              <a:xfrm>
                <a:off x="772692" y="5783924"/>
                <a:ext cx="1514475" cy="361950"/>
              </a:xfrm>
              <a:prstGeom prst="rect">
                <a:avLst/>
              </a:prstGeom>
            </p:spPr>
          </p:pic>
        </p:grpSp>
        <p:sp>
          <p:nvSpPr>
            <p:cNvPr id="12" name="圓角矩形 11"/>
            <p:cNvSpPr/>
            <p:nvPr/>
          </p:nvSpPr>
          <p:spPr>
            <a:xfrm>
              <a:off x="612742" y="4996206"/>
              <a:ext cx="5929460" cy="12254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6702152" y="5783924"/>
              <a:ext cx="5016245" cy="461665"/>
            </a:xfrm>
            <a:prstGeom prst="rect">
              <a:avLst/>
            </a:prstGeom>
            <a:noFill/>
          </p:spPr>
          <p:txBody>
            <a:bodyPr wrap="none" rtlCol="0">
              <a:spAutoFit/>
            </a:bodyPr>
            <a:lstStyle/>
            <a:p>
              <a:r>
                <a:rPr lang="en-US" altLang="zh-TW" sz="2400" b="1" dirty="0" smtClean="0">
                  <a:solidFill>
                    <a:srgbClr val="FF0000"/>
                  </a:solidFill>
                  <a:effectLst>
                    <a:outerShdw blurRad="38100" dist="38100" dir="2700000" algn="tl">
                      <a:srgbClr val="000000">
                        <a:alpha val="43137"/>
                      </a:srgbClr>
                    </a:outerShdw>
                  </a:effectLst>
                </a:rPr>
                <a:t>The conditions we are going to utilize.</a:t>
              </a:r>
              <a:endParaRPr lang="zh-TW" altLang="en-US" sz="2400"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94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772998" y="892763"/>
                <a:ext cx="8315418" cy="461665"/>
              </a:xfrm>
              <a:prstGeom prst="rect">
                <a:avLst/>
              </a:prstGeom>
              <a:noFill/>
            </p:spPr>
            <p:txBody>
              <a:bodyPr wrap="none" rtlCol="0">
                <a:spAutoFit/>
              </a:bodyPr>
              <a:lstStyle/>
              <a:p>
                <a:r>
                  <a:rPr lang="en-US" altLang="zh-TW" sz="2400" dirty="0" smtClean="0"/>
                  <a:t>When </a:t>
                </a:r>
                <a14:m>
                  <m:oMath xmlns:m="http://schemas.openxmlformats.org/officeDocument/2006/math">
                    <m:r>
                      <a:rPr lang="en-US" altLang="zh-TW" sz="2400" b="0" i="1" smtClean="0">
                        <a:latin typeface="Cambria Math" panose="02040503050406030204" pitchFamily="18" charset="0"/>
                      </a:rPr>
                      <m:t>𝑁</m:t>
                    </m:r>
                    <m:r>
                      <a:rPr lang="en-US" altLang="zh-TW" sz="2400" b="0" i="1" smtClean="0">
                        <a:latin typeface="Cambria Math" panose="02040503050406030204" pitchFamily="18" charset="0"/>
                        <a:ea typeface="Cambria Math" panose="02040503050406030204" pitchFamily="18" charset="0"/>
                      </a:rPr>
                      <m:t>≥2</m:t>
                    </m:r>
                    <m:r>
                      <a:rPr lang="en-US" altLang="zh-TW" sz="2400" b="0" i="0" smtClean="0">
                        <a:latin typeface="Cambria Math" panose="02040503050406030204" pitchFamily="18" charset="0"/>
                        <a:ea typeface="Cambria Math" panose="02040503050406030204" pitchFamily="18" charset="0"/>
                      </a:rPr>
                      <m:t> ,</m:t>
                    </m:r>
                  </m:oMath>
                </a14:m>
                <a:r>
                  <a:rPr lang="zh-TW" altLang="en-US" sz="2400" dirty="0" smtClean="0"/>
                  <a:t> </a:t>
                </a:r>
                <a:r>
                  <a:rPr lang="en-US" altLang="zh-TW" sz="2400" dirty="0" smtClean="0"/>
                  <a:t>we are unware of closed form solutions to the PDE</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772998" y="892763"/>
                <a:ext cx="8315418" cy="461665"/>
              </a:xfrm>
              <a:prstGeom prst="rect">
                <a:avLst/>
              </a:prstGeom>
              <a:blipFill>
                <a:blip r:embed="rId2"/>
                <a:stretch>
                  <a:fillRect l="-1173" t="-10526" r="-147" b="-28947"/>
                </a:stretch>
              </a:blipFill>
            </p:spPr>
            <p:txBody>
              <a:bodyPr/>
              <a:lstStyle/>
              <a:p>
                <a:r>
                  <a:rPr lang="zh-TW" altLang="en-US">
                    <a:noFill/>
                  </a:rPr>
                  <a:t> </a:t>
                </a:r>
              </a:p>
            </p:txBody>
          </p:sp>
        </mc:Fallback>
      </mc:AlternateContent>
      <p:pic>
        <p:nvPicPr>
          <p:cNvPr id="3" name="圖片 2"/>
          <p:cNvPicPr>
            <a:picLocks noChangeAspect="1"/>
          </p:cNvPicPr>
          <p:nvPr/>
        </p:nvPicPr>
        <p:blipFill>
          <a:blip r:embed="rId3"/>
          <a:stretch>
            <a:fillRect/>
          </a:stretch>
        </p:blipFill>
        <p:spPr>
          <a:xfrm>
            <a:off x="1543894" y="1532953"/>
            <a:ext cx="9525000" cy="400050"/>
          </a:xfrm>
          <a:prstGeom prst="rect">
            <a:avLst/>
          </a:prstGeom>
        </p:spPr>
      </p:pic>
      <p:sp>
        <p:nvSpPr>
          <p:cNvPr id="4" name="文字方塊 3"/>
          <p:cNvSpPr txBox="1"/>
          <p:nvPr/>
        </p:nvSpPr>
        <p:spPr>
          <a:xfrm>
            <a:off x="772998" y="2232884"/>
            <a:ext cx="1556067" cy="461665"/>
          </a:xfrm>
          <a:prstGeom prst="rect">
            <a:avLst/>
          </a:prstGeom>
          <a:noFill/>
        </p:spPr>
        <p:txBody>
          <a:bodyPr wrap="none" rtlCol="0">
            <a:spAutoFit/>
          </a:bodyPr>
          <a:lstStyle/>
          <a:p>
            <a:r>
              <a:rPr lang="en-US" altLang="zh-TW" sz="2400" dirty="0"/>
              <a:t>t</a:t>
            </a:r>
            <a:r>
              <a:rPr lang="en-US" altLang="zh-TW" sz="2400" dirty="0" smtClean="0"/>
              <a:t>hat satisfy</a:t>
            </a:r>
            <a:endParaRPr lang="zh-TW" altLang="en-US" sz="2400" dirty="0"/>
          </a:p>
        </p:txBody>
      </p:sp>
      <p:pic>
        <p:nvPicPr>
          <p:cNvPr id="6" name="圖片 5"/>
          <p:cNvPicPr>
            <a:picLocks noChangeAspect="1"/>
          </p:cNvPicPr>
          <p:nvPr/>
        </p:nvPicPr>
        <p:blipFill>
          <a:blip r:embed="rId4"/>
          <a:stretch>
            <a:fillRect/>
          </a:stretch>
        </p:blipFill>
        <p:spPr>
          <a:xfrm>
            <a:off x="2488675" y="2230647"/>
            <a:ext cx="5743575" cy="409575"/>
          </a:xfrm>
          <a:prstGeom prst="rect">
            <a:avLst/>
          </a:prstGeom>
        </p:spPr>
      </p:pic>
      <p:pic>
        <p:nvPicPr>
          <p:cNvPr id="7" name="圖片 6"/>
          <p:cNvPicPr>
            <a:picLocks noChangeAspect="1"/>
          </p:cNvPicPr>
          <p:nvPr/>
        </p:nvPicPr>
        <p:blipFill>
          <a:blip r:embed="rId5"/>
          <a:stretch>
            <a:fillRect/>
          </a:stretch>
        </p:blipFill>
        <p:spPr>
          <a:xfrm>
            <a:off x="2535504" y="2887872"/>
            <a:ext cx="1514475" cy="361950"/>
          </a:xfrm>
          <a:prstGeom prst="rect">
            <a:avLst/>
          </a:prstGeom>
        </p:spPr>
      </p:pic>
      <mc:AlternateContent xmlns:mc="http://schemas.openxmlformats.org/markup-compatibility/2006" xmlns:a14="http://schemas.microsoft.com/office/drawing/2010/main">
        <mc:Choice Requires="a14">
          <p:sp>
            <p:nvSpPr>
              <p:cNvPr id="8" name="文字方塊 7"/>
              <p:cNvSpPr txBox="1"/>
              <p:nvPr/>
            </p:nvSpPr>
            <p:spPr>
              <a:xfrm>
                <a:off x="772998" y="3497472"/>
                <a:ext cx="8891793" cy="479490"/>
              </a:xfrm>
              <a:prstGeom prst="rect">
                <a:avLst/>
              </a:prstGeom>
              <a:noFill/>
            </p:spPr>
            <p:txBody>
              <a:bodyPr wrap="none" rtlCol="0">
                <a:spAutoFit/>
              </a:bodyPr>
              <a:lstStyle/>
              <a:p>
                <a:r>
                  <a:rPr lang="en-US" altLang="zh-TW" sz="2400" dirty="0" smtClean="0"/>
                  <a:t>at all points of the boundary </a:t>
                </a:r>
                <a14:m>
                  <m:oMath xmlns:m="http://schemas.openxmlformats.org/officeDocument/2006/math">
                    <m:r>
                      <a:rPr lang="zh-TW" altLang="en-US" sz="2400" i="1" smtClean="0">
                        <a:latin typeface="Cambria Math" panose="02040503050406030204" pitchFamily="18" charset="0"/>
                      </a:rPr>
                      <m:t>𝛽</m:t>
                    </m:r>
                    <m:r>
                      <a:rPr lang="en-US" altLang="zh-TW" sz="2400" b="0" i="1" smtClean="0">
                        <a:latin typeface="Cambria Math" panose="02040503050406030204" pitchFamily="18" charset="0"/>
                      </a:rPr>
                      <m:t>={ </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b="0" i="1" smtClean="0">
                            <a:latin typeface="Cambria Math" panose="02040503050406030204" pitchFamily="18" charset="0"/>
                          </a:rPr>
                          <m:t>𝛽</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 }</m:t>
                    </m:r>
                  </m:oMath>
                </a14:m>
                <a:r>
                  <a:rPr lang="zh-TW" altLang="en-US" sz="2400" dirty="0" smtClean="0"/>
                  <a:t> </a:t>
                </a:r>
                <a:r>
                  <a:rPr lang="en-US" altLang="zh-TW" sz="2400" dirty="0" smtClean="0"/>
                  <a:t>of the no-trade region </a:t>
                </a:r>
                <a14:m>
                  <m:oMath xmlns:m="http://schemas.openxmlformats.org/officeDocument/2006/math">
                    <m:r>
                      <a:rPr lang="zh-TW" altLang="en-US" sz="2400" i="1" smtClean="0">
                        <a:latin typeface="Cambria Math" panose="02040503050406030204" pitchFamily="18" charset="0"/>
                      </a:rPr>
                      <m:t>𝜒</m:t>
                    </m:r>
                  </m:oMath>
                </a14:m>
                <a:r>
                  <a:rPr lang="zh-TW" altLang="en-US" sz="2400" dirty="0" smtClean="0"/>
                  <a:t>  </a:t>
                </a:r>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772998" y="3497472"/>
                <a:ext cx="8891793" cy="479490"/>
              </a:xfrm>
              <a:prstGeom prst="rect">
                <a:avLst/>
              </a:prstGeom>
              <a:blipFill>
                <a:blip r:embed="rId6"/>
                <a:stretch>
                  <a:fillRect l="-1097" t="-6410" b="-2948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772998" y="4920792"/>
                <a:ext cx="10949664" cy="461665"/>
              </a:xfrm>
              <a:prstGeom prst="rect">
                <a:avLst/>
              </a:prstGeom>
              <a:noFill/>
            </p:spPr>
            <p:txBody>
              <a:bodyPr wrap="none" rtlCol="0">
                <a:spAutoFit/>
              </a:bodyPr>
              <a:lstStyle/>
              <a:p>
                <a14:m>
                  <m:oMath xmlns:m="http://schemas.openxmlformats.org/officeDocument/2006/math">
                    <m:r>
                      <a:rPr lang="zh-TW" altLang="en-US" sz="2400" i="1" smtClean="0">
                        <a:latin typeface="Cambria Math" panose="02040503050406030204" pitchFamily="18" charset="0"/>
                      </a:rPr>
                      <m:t>⇒</m:t>
                    </m:r>
                  </m:oMath>
                </a14:m>
                <a:r>
                  <a:rPr lang="zh-TW" altLang="en-US" sz="2400" dirty="0" smtClean="0"/>
                  <a:t> </a:t>
                </a:r>
                <a:r>
                  <a:rPr lang="en-US" altLang="zh-TW" sz="2400" dirty="0" smtClean="0"/>
                  <a:t>We turn to finding an approximation of the optimal strategy, </a:t>
                </a:r>
                <a:r>
                  <a:rPr lang="en-US" altLang="zh-TW" sz="2400" b="1" dirty="0" smtClean="0">
                    <a:solidFill>
                      <a:srgbClr val="FF0000"/>
                    </a:solidFill>
                  </a:rPr>
                  <a:t>quasi-optimal strategy</a:t>
                </a:r>
                <a:r>
                  <a:rPr lang="en-US" altLang="zh-TW" sz="2400" dirty="0" smtClean="0"/>
                  <a:t>.</a:t>
                </a:r>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772998" y="4920792"/>
                <a:ext cx="10949664" cy="461665"/>
              </a:xfrm>
              <a:prstGeom prst="rect">
                <a:avLst/>
              </a:prstGeom>
              <a:blipFill>
                <a:blip r:embed="rId7"/>
                <a:stretch>
                  <a:fillRect t="-10526" r="-780" b="-289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78316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876693" y="763573"/>
                <a:ext cx="9785022" cy="369332"/>
              </a:xfrm>
              <a:prstGeom prst="rect">
                <a:avLst/>
              </a:prstGeom>
              <a:noFill/>
            </p:spPr>
            <p:txBody>
              <a:bodyPr wrap="square" lIns="0" tIns="0" rIns="0" bIns="0" rtlCol="0">
                <a:spAutoFit/>
              </a:bodyPr>
              <a:lstStyle/>
              <a:p>
                <a:r>
                  <a:rPr lang="en-US" altLang="zh-TW" sz="2400" dirty="0" smtClean="0"/>
                  <a:t>The strategy is to find a quasi-optimal solution </a:t>
                </a:r>
                <a14:m>
                  <m:oMath xmlns:m="http://schemas.openxmlformats.org/officeDocument/2006/math">
                    <m:r>
                      <a:rPr lang="en-US" altLang="zh-TW" sz="2400" b="0" i="1" smtClean="0">
                        <a:latin typeface="Cambria Math" panose="02040503050406030204" pitchFamily="18" charset="0"/>
                      </a:rPr>
                      <m:t>𝐽𝐴</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r>
                      <a:rPr lang="en-US" altLang="zh-TW" sz="2400" b="0" i="1" smtClean="0">
                        <a:latin typeface="Cambria Math" panose="02040503050406030204" pitchFamily="18" charset="0"/>
                      </a:rPr>
                      <m:t>)</m:t>
                    </m:r>
                  </m:oMath>
                </a14:m>
                <a:r>
                  <a:rPr lang="en-US" altLang="zh-TW" sz="2400" dirty="0" smtClean="0"/>
                  <a:t> satisfying the PDE </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876693" y="763573"/>
                <a:ext cx="9785022" cy="369332"/>
              </a:xfrm>
              <a:prstGeom prst="rect">
                <a:avLst/>
              </a:prstGeom>
              <a:blipFill>
                <a:blip r:embed="rId2"/>
                <a:stretch>
                  <a:fillRect l="-1931" t="-24590" b="-49180"/>
                </a:stretch>
              </a:blipFill>
            </p:spPr>
            <p:txBody>
              <a:bodyPr/>
              <a:lstStyle/>
              <a:p>
                <a:r>
                  <a:rPr lang="zh-TW" altLang="en-US">
                    <a:noFill/>
                  </a:rPr>
                  <a:t> </a:t>
                </a:r>
              </a:p>
            </p:txBody>
          </p:sp>
        </mc:Fallback>
      </mc:AlternateContent>
      <p:pic>
        <p:nvPicPr>
          <p:cNvPr id="3" name="圖片 2"/>
          <p:cNvPicPr>
            <a:picLocks noChangeAspect="1"/>
          </p:cNvPicPr>
          <p:nvPr/>
        </p:nvPicPr>
        <p:blipFill>
          <a:blip r:embed="rId3"/>
          <a:stretch>
            <a:fillRect/>
          </a:stretch>
        </p:blipFill>
        <p:spPr>
          <a:xfrm>
            <a:off x="1136715" y="1366258"/>
            <a:ext cx="9525000" cy="400050"/>
          </a:xfrm>
          <a:prstGeom prst="rect">
            <a:avLst/>
          </a:prstGeom>
        </p:spPr>
      </p:pic>
      <p:sp>
        <p:nvSpPr>
          <p:cNvPr id="5" name="文字方塊 4"/>
          <p:cNvSpPr txBox="1"/>
          <p:nvPr/>
        </p:nvSpPr>
        <p:spPr>
          <a:xfrm>
            <a:off x="791852" y="2026763"/>
            <a:ext cx="4656841" cy="461665"/>
          </a:xfrm>
          <a:prstGeom prst="rect">
            <a:avLst/>
          </a:prstGeom>
          <a:noFill/>
        </p:spPr>
        <p:txBody>
          <a:bodyPr wrap="square" rtlCol="0">
            <a:spAutoFit/>
          </a:bodyPr>
          <a:lstStyle/>
          <a:p>
            <a:r>
              <a:rPr lang="en-US" altLang="zh-TW" sz="2400" dirty="0"/>
              <a:t>a</a:t>
            </a:r>
            <a:r>
              <a:rPr lang="en-US" altLang="zh-TW" sz="2400" dirty="0" smtClean="0"/>
              <a:t>nd the boundary conditions</a:t>
            </a:r>
            <a:endParaRPr lang="zh-TW" altLang="en-US" sz="2400" dirty="0"/>
          </a:p>
        </p:txBody>
      </p:sp>
      <p:pic>
        <p:nvPicPr>
          <p:cNvPr id="6" name="圖片 5"/>
          <p:cNvPicPr>
            <a:picLocks noChangeAspect="1"/>
          </p:cNvPicPr>
          <p:nvPr/>
        </p:nvPicPr>
        <p:blipFill>
          <a:blip r:embed="rId4"/>
          <a:stretch>
            <a:fillRect/>
          </a:stretch>
        </p:blipFill>
        <p:spPr>
          <a:xfrm>
            <a:off x="1136715" y="2583088"/>
            <a:ext cx="5743575" cy="409575"/>
          </a:xfrm>
          <a:prstGeom prst="rect">
            <a:avLst/>
          </a:prstGeom>
        </p:spPr>
      </p:pic>
      <p:pic>
        <p:nvPicPr>
          <p:cNvPr id="7" name="圖片 6"/>
          <p:cNvPicPr>
            <a:picLocks noChangeAspect="1"/>
          </p:cNvPicPr>
          <p:nvPr/>
        </p:nvPicPr>
        <p:blipFill>
          <a:blip r:embed="rId5"/>
          <a:stretch>
            <a:fillRect/>
          </a:stretch>
        </p:blipFill>
        <p:spPr>
          <a:xfrm>
            <a:off x="1211824" y="3201311"/>
            <a:ext cx="1514475" cy="361950"/>
          </a:xfrm>
          <a:prstGeom prst="rect">
            <a:avLst/>
          </a:prstGeom>
        </p:spPr>
      </p:pic>
      <p:sp>
        <p:nvSpPr>
          <p:cNvPr id="8" name="文字方塊 7"/>
          <p:cNvSpPr txBox="1"/>
          <p:nvPr/>
        </p:nvSpPr>
        <p:spPr>
          <a:xfrm>
            <a:off x="791852" y="3771909"/>
            <a:ext cx="8706486" cy="461665"/>
          </a:xfrm>
          <a:prstGeom prst="rect">
            <a:avLst/>
          </a:prstGeom>
          <a:noFill/>
        </p:spPr>
        <p:txBody>
          <a:bodyPr wrap="none" rtlCol="0">
            <a:spAutoFit/>
          </a:bodyPr>
          <a:lstStyle/>
          <a:p>
            <a:r>
              <a:rPr lang="en-US" altLang="zh-TW" sz="2400" dirty="0" smtClean="0"/>
              <a:t>at a finite set ( but potentially arbitrarily large )of boundary points B.</a:t>
            </a:r>
            <a:endParaRPr lang="zh-TW" altLang="en-US" sz="2400" dirty="0"/>
          </a:p>
        </p:txBody>
      </p:sp>
      <mc:AlternateContent xmlns:mc="http://schemas.openxmlformats.org/markup-compatibility/2006" xmlns:a14="http://schemas.microsoft.com/office/drawing/2010/main">
        <mc:Choice Requires="a14">
          <p:sp>
            <p:nvSpPr>
              <p:cNvPr id="9" name="文字方塊 8"/>
              <p:cNvSpPr txBox="1"/>
              <p:nvPr/>
            </p:nvSpPr>
            <p:spPr>
              <a:xfrm>
                <a:off x="791852" y="4442222"/>
                <a:ext cx="9701084" cy="830997"/>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smtClean="0"/>
                  <a:t>Given </a:t>
                </a:r>
                <a14:m>
                  <m:oMath xmlns:m="http://schemas.openxmlformats.org/officeDocument/2006/math">
                    <m:r>
                      <a:rPr lang="en-US" altLang="zh-TW" sz="2400" b="0" i="1" smtClean="0">
                        <a:latin typeface="Cambria Math" panose="02040503050406030204" pitchFamily="18" charset="0"/>
                      </a:rPr>
                      <m:t>𝐽𝐴</m:t>
                    </m:r>
                  </m:oMath>
                </a14:m>
                <a:r>
                  <a:rPr lang="en-US" altLang="zh-TW" sz="2400" dirty="0" smtClean="0"/>
                  <a:t>, we can then construct the remaining boundary points </a:t>
                </a:r>
                <a14:m>
                  <m:oMath xmlns:m="http://schemas.openxmlformats.org/officeDocument/2006/math">
                    <m:r>
                      <a:rPr lang="zh-TW" altLang="en-US" sz="2400" i="1" smtClean="0">
                        <a:latin typeface="Cambria Math" panose="02040503050406030204" pitchFamily="18" charset="0"/>
                      </a:rPr>
                      <m:t>𝛽</m:t>
                    </m:r>
                  </m:oMath>
                </a14:m>
                <a:r>
                  <a:rPr lang="zh-TW" altLang="en-US" sz="2400" dirty="0" smtClean="0"/>
                  <a:t> </a:t>
                </a:r>
                <a:r>
                  <a:rPr lang="en-US" altLang="zh-TW" sz="2400" dirty="0" smtClean="0"/>
                  <a:t>between these points B ( by an algorithm described later).</a:t>
                </a:r>
                <a:r>
                  <a:rPr lang="zh-TW" altLang="en-US" sz="2400" dirty="0" smtClean="0"/>
                  <a:t> </a:t>
                </a:r>
                <a:endParaRPr lang="zh-TW" altLang="en-US" sz="2400"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791852" y="4442222"/>
                <a:ext cx="9701084" cy="830997"/>
              </a:xfrm>
              <a:prstGeom prst="rect">
                <a:avLst/>
              </a:prstGeom>
              <a:blipFill>
                <a:blip r:embed="rId6"/>
                <a:stretch>
                  <a:fillRect l="-880" t="-5882" b="-16176"/>
                </a:stretch>
              </a:blipFill>
            </p:spPr>
            <p:txBody>
              <a:bodyPr/>
              <a:lstStyle/>
              <a:p>
                <a:r>
                  <a:rPr lang="zh-TW" altLang="en-US">
                    <a:noFill/>
                  </a:rPr>
                  <a:t> </a:t>
                </a:r>
              </a:p>
            </p:txBody>
          </p:sp>
        </mc:Fallback>
      </mc:AlternateContent>
      <p:sp>
        <p:nvSpPr>
          <p:cNvPr id="10" name="文字方塊 9"/>
          <p:cNvSpPr txBox="1"/>
          <p:nvPr/>
        </p:nvSpPr>
        <p:spPr>
          <a:xfrm>
            <a:off x="791852" y="5360184"/>
            <a:ext cx="9480557" cy="1200329"/>
          </a:xfrm>
          <a:prstGeom prst="rect">
            <a:avLst/>
          </a:prstGeom>
          <a:noFill/>
        </p:spPr>
        <p:txBody>
          <a:bodyPr wrap="square" rtlCol="0">
            <a:spAutoFit/>
          </a:bodyPr>
          <a:lstStyle/>
          <a:p>
            <a:pPr marL="342900" indent="-342900" algn="just">
              <a:buFont typeface="Arial" panose="020B0604020202020204" pitchFamily="34" charset="0"/>
              <a:buChar char="•"/>
            </a:pPr>
            <a:r>
              <a:rPr lang="en-US" altLang="zh-TW" sz="2400" dirty="0" smtClean="0"/>
              <a:t>In general, these in-between boundary points will be constructed to satisfy either one of the two conditions, unlike a  fully-optimal solution, won’t satisfy both everywhere.</a:t>
            </a:r>
            <a:endParaRPr lang="zh-TW" altLang="en-US" sz="2400" dirty="0"/>
          </a:p>
        </p:txBody>
      </p:sp>
    </p:spTree>
    <p:extLst>
      <p:ext uri="{BB962C8B-B14F-4D97-AF65-F5344CB8AC3E}">
        <p14:creationId xmlns:p14="http://schemas.microsoft.com/office/powerpoint/2010/main" val="900431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normAutofit fontScale="90000"/>
              </a:bodyPr>
              <a:lstStyle/>
              <a:p>
                <a:r>
                  <a:rPr lang="en-US" altLang="zh-TW" b="1" dirty="0">
                    <a:latin typeface="微軟正黑體" panose="020B0604030504040204" pitchFamily="34" charset="-120"/>
                    <a:ea typeface="微軟正黑體" panose="020B0604030504040204" pitchFamily="34" charset="-120"/>
                  </a:rPr>
                  <a:t>Determining the Optimal No-Trade Region with Multiple Risky Assets (N </a:t>
                </a:r>
                <a14:m>
                  <m:oMath xmlns:m="http://schemas.openxmlformats.org/officeDocument/2006/math">
                    <m:r>
                      <a:rPr lang="en-US" altLang="zh-TW" b="1" i="1">
                        <a:latin typeface="Cambria Math" panose="02040503050406030204" pitchFamily="18" charset="0"/>
                        <a:ea typeface="Cambria Math" panose="02040503050406030204" pitchFamily="18" charset="0"/>
                      </a:rPr>
                      <m:t>≥</m:t>
                    </m:r>
                  </m:oMath>
                </a14:m>
                <a:r>
                  <a:rPr lang="en-US" altLang="zh-TW" b="1" dirty="0">
                    <a:latin typeface="微軟正黑體" panose="020B0604030504040204" pitchFamily="34" charset="-120"/>
                    <a:ea typeface="微軟正黑體" panose="020B0604030504040204" pitchFamily="34" charset="-120"/>
                  </a:rPr>
                  <a:t> 2) </a:t>
                </a:r>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l="-3072" b="-12607"/>
                </a:stretch>
              </a:blipFill>
            </p:spPr>
            <p:txBody>
              <a:bodyPr/>
              <a:lstStyle/>
              <a:p>
                <a:r>
                  <a:rPr lang="zh-TW" altLang="en-US">
                    <a:noFill/>
                  </a:rPr>
                  <a:t> </a:t>
                </a:r>
              </a:p>
            </p:txBody>
          </p:sp>
        </mc:Fallback>
      </mc:AlternateContent>
      <p:sp>
        <p:nvSpPr>
          <p:cNvPr id="3" name="文字版面配置區 2"/>
          <p:cNvSpPr>
            <a:spLocks noGrp="1"/>
          </p:cNvSpPr>
          <p:nvPr>
            <p:ph type="body" idx="1"/>
          </p:nvPr>
        </p:nvSpPr>
        <p:spPr/>
        <p:txBody>
          <a:bodyPr anchor="ctr">
            <a:normAutofit/>
          </a:bodyPr>
          <a:lstStyle/>
          <a:p>
            <a:pPr algn="r"/>
            <a:r>
              <a:rPr lang="en-US" altLang="zh-TW" sz="2800" b="1" dirty="0" smtClean="0"/>
              <a:t>Solution to the PDE</a:t>
            </a:r>
            <a:endParaRPr lang="zh-TW" altLang="en-US" sz="2800" b="1" dirty="0"/>
          </a:p>
        </p:txBody>
      </p:sp>
    </p:spTree>
    <p:extLst>
      <p:ext uri="{BB962C8B-B14F-4D97-AF65-F5344CB8AC3E}">
        <p14:creationId xmlns:p14="http://schemas.microsoft.com/office/powerpoint/2010/main" val="950038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00455" y="1460906"/>
            <a:ext cx="9525000" cy="400050"/>
          </a:xfrm>
          <a:prstGeom prst="rect">
            <a:avLst/>
          </a:prstGeom>
        </p:spPr>
      </p:pic>
      <p:sp>
        <p:nvSpPr>
          <p:cNvPr id="3" name="文字方塊 2"/>
          <p:cNvSpPr txBox="1"/>
          <p:nvPr/>
        </p:nvSpPr>
        <p:spPr>
          <a:xfrm>
            <a:off x="905516" y="961533"/>
            <a:ext cx="1842364" cy="461665"/>
          </a:xfrm>
          <a:prstGeom prst="rect">
            <a:avLst/>
          </a:prstGeom>
          <a:noFill/>
        </p:spPr>
        <p:txBody>
          <a:bodyPr wrap="none" rtlCol="0">
            <a:spAutoFit/>
          </a:bodyPr>
          <a:lstStyle/>
          <a:p>
            <a:r>
              <a:rPr lang="en-US" altLang="zh-TW" sz="2400" dirty="0" smtClean="0"/>
              <a:t>A solution to </a:t>
            </a:r>
            <a:endParaRPr lang="zh-TW" altLang="en-US" sz="2400" dirty="0"/>
          </a:p>
        </p:txBody>
      </p:sp>
      <mc:AlternateContent xmlns:mc="http://schemas.openxmlformats.org/markup-compatibility/2006" xmlns:a14="http://schemas.microsoft.com/office/drawing/2010/main">
        <mc:Choice Requires="a14">
          <p:sp>
            <p:nvSpPr>
              <p:cNvPr id="4" name="文字方塊 3"/>
              <p:cNvSpPr txBox="1"/>
              <p:nvPr/>
            </p:nvSpPr>
            <p:spPr>
              <a:xfrm>
                <a:off x="905516" y="1931998"/>
                <a:ext cx="9822112" cy="461665"/>
              </a:xfrm>
              <a:prstGeom prst="rect">
                <a:avLst/>
              </a:prstGeom>
              <a:noFill/>
            </p:spPr>
            <p:txBody>
              <a:bodyPr wrap="none" rtlCol="0">
                <a:spAutoFit/>
              </a:bodyPr>
              <a:lstStyle/>
              <a:p>
                <a:r>
                  <a:rPr lang="en-US" altLang="zh-TW" sz="2400" dirty="0" smtClean="0"/>
                  <a:t>is composed of homogeneous part </a:t>
                </a:r>
                <a14:m>
                  <m:oMath xmlns:m="http://schemas.openxmlformats.org/officeDocument/2006/math">
                    <m:r>
                      <a:rPr lang="en-US" altLang="zh-TW" sz="2400" b="0" i="1" smtClean="0">
                        <a:latin typeface="Cambria Math" panose="02040503050406030204" pitchFamily="18" charset="0"/>
                      </a:rPr>
                      <m:t>𝐻</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r>
                      <a:rPr lang="en-US" altLang="zh-TW" sz="2400" b="0" i="1" smtClean="0">
                        <a:latin typeface="Cambria Math" panose="02040503050406030204" pitchFamily="18" charset="0"/>
                      </a:rPr>
                      <m:t>)</m:t>
                    </m:r>
                  </m:oMath>
                </a14:m>
                <a:r>
                  <a:rPr lang="en-US" altLang="zh-TW" sz="2400" dirty="0" smtClean="0"/>
                  <a:t> and particular part </a:t>
                </a:r>
                <a14:m>
                  <m:oMath xmlns:m="http://schemas.openxmlformats.org/officeDocument/2006/math">
                    <m:r>
                      <a:rPr lang="en-US" altLang="zh-TW" sz="2400" b="0" i="1" smtClean="0">
                        <a:latin typeface="Cambria Math" panose="02040503050406030204" pitchFamily="18" charset="0"/>
                      </a:rPr>
                      <m:t>𝑃</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r>
                      <a:rPr lang="en-US" altLang="zh-TW" sz="2400" b="0" i="1" smtClean="0">
                        <a:latin typeface="Cambria Math" panose="02040503050406030204" pitchFamily="18" charset="0"/>
                      </a:rPr>
                      <m:t>)</m:t>
                    </m:r>
                  </m:oMath>
                </a14:m>
                <a:r>
                  <a:rPr lang="en-US" altLang="zh-TW" dirty="0" smtClean="0"/>
                  <a:t>.</a:t>
                </a:r>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905516" y="1931998"/>
                <a:ext cx="9822112" cy="461665"/>
              </a:xfrm>
              <a:prstGeom prst="rect">
                <a:avLst/>
              </a:prstGeom>
              <a:blipFill>
                <a:blip r:embed="rId3"/>
                <a:stretch>
                  <a:fillRect l="-993"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015129" y="2648931"/>
                <a:ext cx="4801443" cy="1130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𝐻</m:t>
                      </m:r>
                      <m:d>
                        <m:dPr>
                          <m:ctrlPr>
                            <a:rPr lang="en-US" altLang="zh-TW" sz="2400" i="1">
                              <a:latin typeface="Cambria Math" panose="02040503050406030204" pitchFamily="18" charset="0"/>
                            </a:rPr>
                          </m:ctrlPr>
                        </m:dPr>
                        <m:e>
                          <m:r>
                            <a:rPr lang="en-US" altLang="zh-TW" sz="2400" i="1">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e>
                      </m:d>
                      <m:r>
                        <a:rPr lang="en-US" altLang="zh-TW" sz="2400" b="0" i="1" smtClean="0">
                          <a:latin typeface="Cambria Math" panose="02040503050406030204" pitchFamily="18" charset="0"/>
                        </a:rPr>
                        <m:t>= </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𝑘</m:t>
                          </m:r>
                          <m:r>
                            <a:rPr lang="en-US" altLang="zh-TW" sz="2400" b="0" i="1" smtClean="0">
                              <a:latin typeface="Cambria Math" panose="02040503050406030204" pitchFamily="18" charset="0"/>
                            </a:rPr>
                            <m:t>=1</m:t>
                          </m:r>
                        </m:sub>
                        <m:sup>
                          <m:r>
                            <a:rPr lang="en-US" altLang="zh-TW" sz="2400" b="1" i="1" smtClean="0">
                              <a:solidFill>
                                <a:srgbClr val="FF0000"/>
                              </a:solidFill>
                              <a:latin typeface="Cambria Math" panose="02040503050406030204" pitchFamily="18" charset="0"/>
                            </a:rPr>
                            <m:t>𝑲</m:t>
                          </m:r>
                        </m:sup>
                        <m:e>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𝐶</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𝐵</m:t>
                          </m:r>
                          <m:r>
                            <a:rPr lang="en-US" altLang="zh-TW" sz="2400" b="0" i="1" smtClean="0">
                              <a:latin typeface="Cambria Math" panose="02040503050406030204" pitchFamily="18" charset="0"/>
                            </a:rPr>
                            <m:t>)[</m:t>
                          </m:r>
                          <m:nary>
                            <m:naryPr>
                              <m:chr m:val="∏"/>
                              <m:ctrlPr>
                                <a:rPr lang="en-US" altLang="zh-TW" sz="2400" b="0" i="1" smtClean="0">
                                  <a:latin typeface="Cambria Math" panose="02040503050406030204" pitchFamily="18" charset="0"/>
                                </a:rPr>
                              </m:ctrlPr>
                            </m:naryPr>
                            <m:sub>
                              <m:r>
                                <m:rPr>
                                  <m:brk m:alnAt="23"/>
                                </m:rP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𝑁</m:t>
                              </m:r>
                            </m:sup>
                            <m:e>
                              <m:sSup>
                                <m:sSupPr>
                                  <m:ctrlPr>
                                    <a:rPr lang="en-US" altLang="zh-TW" sz="2400" b="0" i="1" smtClean="0">
                                      <a:latin typeface="Cambria Math" panose="02040503050406030204" pitchFamily="18" charset="0"/>
                                    </a:rPr>
                                  </m:ctrlPr>
                                </m:sSupPr>
                                <m:e>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Sub>
                                </m:e>
                                <m:sup>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𝑐</m:t>
                                      </m:r>
                                    </m:e>
                                    <m:sub>
                                      <m:r>
                                        <a:rPr lang="en-US" altLang="zh-TW" sz="2400" b="0" i="1" smtClean="0">
                                          <a:latin typeface="Cambria Math" panose="02040503050406030204" pitchFamily="18" charset="0"/>
                                        </a:rPr>
                                        <m:t>𝑖𝑘</m:t>
                                      </m:r>
                                    </m:sub>
                                  </m:sSub>
                                </m:sup>
                              </m:sSup>
                            </m:e>
                          </m:nary>
                          <m:r>
                            <a:rPr lang="en-US" altLang="zh-TW" sz="2400" b="0" i="1" smtClean="0">
                              <a:latin typeface="Cambria Math" panose="02040503050406030204" pitchFamily="18" charset="0"/>
                            </a:rPr>
                            <m:t>]}</m:t>
                          </m:r>
                        </m:e>
                      </m:nary>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1015129" y="2648931"/>
                <a:ext cx="4801443" cy="1130822"/>
              </a:xfrm>
              <a:prstGeom prst="rect">
                <a:avLst/>
              </a:prstGeom>
              <a:blipFill>
                <a:blip r:embed="rId4"/>
                <a:stretch>
                  <a:fillRect/>
                </a:stretch>
              </a:blipFill>
            </p:spPr>
            <p:txBody>
              <a:bodyPr/>
              <a:lstStyle/>
              <a:p>
                <a:r>
                  <a:rPr lang="zh-TW" altLang="en-US">
                    <a:noFill/>
                  </a:rPr>
                  <a:t> </a:t>
                </a:r>
              </a:p>
            </p:txBody>
          </p:sp>
        </mc:Fallback>
      </mc:AlternateContent>
      <p:grpSp>
        <p:nvGrpSpPr>
          <p:cNvPr id="11" name="群組 10"/>
          <p:cNvGrpSpPr/>
          <p:nvPr/>
        </p:nvGrpSpPr>
        <p:grpSpPr>
          <a:xfrm>
            <a:off x="2256241" y="3983094"/>
            <a:ext cx="8130662" cy="956573"/>
            <a:chOff x="1973437" y="3672010"/>
            <a:chExt cx="8130662" cy="956573"/>
          </a:xfrm>
        </p:grpSpPr>
        <p:grpSp>
          <p:nvGrpSpPr>
            <p:cNvPr id="8" name="群組 7"/>
            <p:cNvGrpSpPr/>
            <p:nvPr/>
          </p:nvGrpSpPr>
          <p:grpSpPr>
            <a:xfrm>
              <a:off x="1973437" y="3672010"/>
              <a:ext cx="8130662" cy="503940"/>
              <a:chOff x="1973437" y="3672010"/>
              <a:chExt cx="8130662" cy="503940"/>
            </a:xfrm>
          </p:grpSpPr>
          <p:pic>
            <p:nvPicPr>
              <p:cNvPr id="6" name="圖片 5"/>
              <p:cNvPicPr>
                <a:picLocks noChangeAspect="1"/>
              </p:cNvPicPr>
              <p:nvPr/>
            </p:nvPicPr>
            <p:blipFill>
              <a:blip r:embed="rId5"/>
              <a:stretch>
                <a:fillRect/>
              </a:stretch>
            </p:blipFill>
            <p:spPr>
              <a:xfrm>
                <a:off x="6608424" y="3672010"/>
                <a:ext cx="3495675" cy="457200"/>
              </a:xfrm>
              <a:prstGeom prst="rect">
                <a:avLst/>
              </a:prstGeom>
            </p:spPr>
          </p:pic>
          <mc:AlternateContent xmlns:mc="http://schemas.openxmlformats.org/markup-compatibility/2006" xmlns:a14="http://schemas.microsoft.com/office/drawing/2010/main">
            <mc:Choice Requires="a14">
              <p:sp>
                <p:nvSpPr>
                  <p:cNvPr id="7" name="文字方塊 6"/>
                  <p:cNvSpPr txBox="1"/>
                  <p:nvPr/>
                </p:nvSpPr>
                <p:spPr>
                  <a:xfrm>
                    <a:off x="1973437" y="3714285"/>
                    <a:ext cx="4634987" cy="461665"/>
                  </a:xfrm>
                  <a:prstGeom prst="rect">
                    <a:avLst/>
                  </a:prstGeom>
                  <a:noFill/>
                </p:spPr>
                <p:txBody>
                  <a:bodyPr wrap="none" rtlCol="0">
                    <a:spAutoFit/>
                  </a:bodyPr>
                  <a:lstStyle/>
                  <a:p>
                    <a:r>
                      <a:rPr lang="en-US" altLang="zh-TW" sz="2400" dirty="0" smtClean="0"/>
                      <a:t>where the coefficients </a:t>
                    </a:r>
                    <a14:m>
                      <m:oMath xmlns:m="http://schemas.openxmlformats.org/officeDocument/2006/math">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𝑐</m:t>
                            </m:r>
                          </m:e>
                          <m:sub>
                            <m:r>
                              <a:rPr lang="en-US" altLang="zh-TW" sz="2400" b="0" i="1" smtClean="0">
                                <a:latin typeface="Cambria Math" panose="02040503050406030204" pitchFamily="18" charset="0"/>
                              </a:rPr>
                              <m:t>𝑖𝑘</m:t>
                            </m:r>
                          </m:sub>
                        </m:sSub>
                        <m:r>
                          <a:rPr lang="en-US" altLang="zh-TW" sz="2400" b="0" i="1" smtClean="0">
                            <a:latin typeface="Cambria Math" panose="02040503050406030204" pitchFamily="18" charset="0"/>
                          </a:rPr>
                          <m:t> }</m:t>
                        </m:r>
                      </m:oMath>
                    </a14:m>
                    <a:r>
                      <a:rPr lang="zh-TW" altLang="en-US" sz="2400" dirty="0" smtClean="0"/>
                      <a:t> </a:t>
                    </a:r>
                    <a:r>
                      <a:rPr lang="en-US" altLang="zh-TW" sz="2400" dirty="0" smtClean="0"/>
                      <a:t>satisfy</a:t>
                    </a:r>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1973437" y="3714285"/>
                    <a:ext cx="4634987" cy="461665"/>
                  </a:xfrm>
                  <a:prstGeom prst="rect">
                    <a:avLst/>
                  </a:prstGeom>
                  <a:blipFill>
                    <a:blip r:embed="rId6"/>
                    <a:stretch>
                      <a:fillRect l="-1974" t="-10526" r="-1316" b="-28947"/>
                    </a:stretch>
                  </a:blipFill>
                </p:spPr>
                <p:txBody>
                  <a:bodyPr/>
                  <a:lstStyle/>
                  <a:p>
                    <a:r>
                      <a:rPr lang="zh-TW" altLang="en-US">
                        <a:noFill/>
                      </a:rPr>
                      <a:t> </a:t>
                    </a:r>
                  </a:p>
                </p:txBody>
              </p:sp>
            </mc:Fallback>
          </mc:AlternateContent>
        </p:grpSp>
        <p:pic>
          <p:nvPicPr>
            <p:cNvPr id="9" name="圖片 8"/>
            <p:cNvPicPr>
              <a:picLocks noChangeAspect="1"/>
            </p:cNvPicPr>
            <p:nvPr/>
          </p:nvPicPr>
          <p:blipFill>
            <a:blip r:embed="rId7"/>
            <a:stretch>
              <a:fillRect/>
            </a:stretch>
          </p:blipFill>
          <p:spPr>
            <a:xfrm>
              <a:off x="6713199" y="4175950"/>
              <a:ext cx="3390900" cy="409575"/>
            </a:xfrm>
            <a:prstGeom prst="rect">
              <a:avLst/>
            </a:prstGeom>
          </p:spPr>
        </p:pic>
        <p:sp>
          <p:nvSpPr>
            <p:cNvPr id="10" name="文字方塊 9"/>
            <p:cNvSpPr txBox="1"/>
            <p:nvPr/>
          </p:nvSpPr>
          <p:spPr>
            <a:xfrm>
              <a:off x="5591491" y="4166918"/>
              <a:ext cx="977319" cy="461665"/>
            </a:xfrm>
            <a:prstGeom prst="rect">
              <a:avLst/>
            </a:prstGeom>
            <a:noFill/>
          </p:spPr>
          <p:txBody>
            <a:bodyPr wrap="none" rtlCol="0">
              <a:spAutoFit/>
            </a:bodyPr>
            <a:lstStyle/>
            <a:p>
              <a:r>
                <a:rPr lang="en-US" altLang="zh-TW" sz="2400" dirty="0" smtClean="0"/>
                <a:t>where</a:t>
              </a:r>
              <a:endParaRPr lang="zh-TW" altLang="en-US" sz="2400" dirty="0"/>
            </a:p>
          </p:txBody>
        </p:sp>
      </p:grpSp>
      <mc:AlternateContent xmlns:mc="http://schemas.openxmlformats.org/markup-compatibility/2006" xmlns:a14="http://schemas.microsoft.com/office/drawing/2010/main">
        <mc:Choice Requires="a14">
          <p:sp>
            <p:nvSpPr>
              <p:cNvPr id="12" name="文字方塊 11"/>
              <p:cNvSpPr txBox="1"/>
              <p:nvPr/>
            </p:nvSpPr>
            <p:spPr>
              <a:xfrm>
                <a:off x="2256241" y="5182216"/>
                <a:ext cx="7151638" cy="468205"/>
              </a:xfrm>
              <a:prstGeom prst="rect">
                <a:avLst/>
              </a:prstGeom>
              <a:noFill/>
            </p:spPr>
            <p:txBody>
              <a:bodyPr wrap="none"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𝐶</m:t>
                        </m:r>
                      </m:e>
                      <m:sup>
                        <m:r>
                          <a:rPr lang="en-US" altLang="zh-TW" sz="2400" b="0" i="1" smtClean="0">
                            <a:latin typeface="Cambria Math" panose="02040503050406030204" pitchFamily="18" charset="0"/>
                          </a:rPr>
                          <m:t>𝑘</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𝐵</m:t>
                    </m:r>
                    <m:r>
                      <a:rPr lang="en-US" altLang="zh-TW" sz="2400" b="0" i="1" smtClean="0">
                        <a:latin typeface="Cambria Math" panose="02040503050406030204" pitchFamily="18" charset="0"/>
                      </a:rPr>
                      <m:t>)</m:t>
                    </m:r>
                  </m:oMath>
                </a14:m>
                <a:r>
                  <a:rPr lang="zh-TW" altLang="en-US" sz="2400" dirty="0" smtClean="0"/>
                  <a:t> </a:t>
                </a:r>
                <a:r>
                  <a:rPr lang="en-US" altLang="zh-TW" sz="2400" dirty="0" smtClean="0"/>
                  <a:t>depends on the boundary conditions at points B.</a:t>
                </a:r>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2256241" y="5182216"/>
                <a:ext cx="7151638" cy="468205"/>
              </a:xfrm>
              <a:prstGeom prst="rect">
                <a:avLst/>
              </a:prstGeom>
              <a:blipFill>
                <a:blip r:embed="rId8"/>
                <a:stretch>
                  <a:fillRect l="-171" t="-9091" r="-426" b="-2857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12682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38985" y="804104"/>
            <a:ext cx="9955161" cy="461665"/>
          </a:xfrm>
          <a:prstGeom prst="rect">
            <a:avLst/>
          </a:prstGeom>
          <a:noFill/>
        </p:spPr>
        <p:txBody>
          <a:bodyPr wrap="none" rtlCol="0">
            <a:spAutoFit/>
          </a:bodyPr>
          <a:lstStyle/>
          <a:p>
            <a:r>
              <a:rPr lang="en-US" altLang="zh-TW" sz="2400" dirty="0" smtClean="0"/>
              <a:t>The actual number of K needed depends on the number of boundary points B.</a:t>
            </a:r>
            <a:endParaRPr lang="zh-TW" altLang="en-US" sz="2400" dirty="0"/>
          </a:p>
        </p:txBody>
      </p:sp>
      <p:grpSp>
        <p:nvGrpSpPr>
          <p:cNvPr id="15" name="群組 14"/>
          <p:cNvGrpSpPr/>
          <p:nvPr/>
        </p:nvGrpSpPr>
        <p:grpSpPr>
          <a:xfrm>
            <a:off x="838985" y="1554550"/>
            <a:ext cx="10493258" cy="1772487"/>
            <a:chOff x="1065228" y="2084114"/>
            <a:chExt cx="10493258" cy="1772487"/>
          </a:xfrm>
        </p:grpSpPr>
        <mc:AlternateContent xmlns:mc="http://schemas.openxmlformats.org/markup-compatibility/2006" xmlns:a14="http://schemas.microsoft.com/office/drawing/2010/main">
          <mc:Choice Requires="a14">
            <p:sp>
              <p:nvSpPr>
                <p:cNvPr id="5" name="文字方塊 4"/>
                <p:cNvSpPr txBox="1"/>
                <p:nvPr/>
              </p:nvSpPr>
              <p:spPr>
                <a:xfrm>
                  <a:off x="9816214" y="3388396"/>
                  <a:ext cx="1742272" cy="468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1" i="1" smtClean="0">
                                <a:solidFill>
                                  <a:srgbClr val="FF0000"/>
                                </a:solidFill>
                                <a:latin typeface="Cambria Math" panose="02040503050406030204" pitchFamily="18" charset="0"/>
                              </a:rPr>
                            </m:ctrlPr>
                          </m:sSupPr>
                          <m:e>
                            <m:r>
                              <a:rPr lang="en-US" altLang="zh-TW" sz="2400" b="1" i="1" smtClean="0">
                                <a:solidFill>
                                  <a:srgbClr val="FF0000"/>
                                </a:solidFill>
                                <a:latin typeface="Cambria Math" panose="02040503050406030204" pitchFamily="18" charset="0"/>
                              </a:rPr>
                              <m:t>𝟐</m:t>
                            </m:r>
                          </m:e>
                          <m:sup>
                            <m:r>
                              <a:rPr lang="en-US" altLang="zh-TW" sz="2400" b="1" i="1" smtClean="0">
                                <a:solidFill>
                                  <a:srgbClr val="FF0000"/>
                                </a:solidFill>
                                <a:latin typeface="Cambria Math" panose="02040503050406030204" pitchFamily="18" charset="0"/>
                              </a:rPr>
                              <m:t>𝑵</m:t>
                            </m:r>
                          </m:sup>
                        </m:sSup>
                        <m:r>
                          <a:rPr lang="en-US" altLang="zh-TW" sz="2400" b="1" i="1" smtClean="0">
                            <a:solidFill>
                              <a:srgbClr val="FF0000"/>
                            </a:solidFill>
                            <a:latin typeface="Cambria Math" panose="02040503050406030204" pitchFamily="18" charset="0"/>
                          </a:rPr>
                          <m:t>∗</m:t>
                        </m:r>
                        <m:r>
                          <a:rPr lang="en-US" altLang="zh-TW" sz="2400" b="1" i="1" smtClean="0">
                            <a:solidFill>
                              <a:srgbClr val="FF0000"/>
                            </a:solidFill>
                            <a:latin typeface="Cambria Math" panose="02040503050406030204" pitchFamily="18" charset="0"/>
                          </a:rPr>
                          <m:t>𝑵</m:t>
                        </m:r>
                        <m:r>
                          <a:rPr lang="en-US" altLang="zh-TW" sz="2400" b="1" i="1" smtClean="0">
                            <a:solidFill>
                              <a:srgbClr val="FF0000"/>
                            </a:solidFill>
                            <a:latin typeface="Cambria Math" panose="02040503050406030204" pitchFamily="18" charset="0"/>
                          </a:rPr>
                          <m:t>+</m:t>
                        </m:r>
                        <m:r>
                          <a:rPr lang="en-US" altLang="zh-TW" sz="2400" b="1" i="1" smtClean="0">
                            <a:solidFill>
                              <a:srgbClr val="FF0000"/>
                            </a:solidFill>
                            <a:latin typeface="Cambria Math" panose="02040503050406030204" pitchFamily="18" charset="0"/>
                          </a:rPr>
                          <m:t>𝑲</m:t>
                        </m:r>
                      </m:oMath>
                    </m:oMathPara>
                  </a14:m>
                  <a:endParaRPr lang="zh-TW" altLang="en-US" sz="2400" b="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9816214" y="3388396"/>
                  <a:ext cx="1742272" cy="468205"/>
                </a:xfrm>
                <a:prstGeom prst="rect">
                  <a:avLst/>
                </a:prstGeom>
                <a:blipFill>
                  <a:blip r:embed="rId2"/>
                  <a:stretch>
                    <a:fillRect/>
                  </a:stretch>
                </a:blipFill>
              </p:spPr>
              <p:txBody>
                <a:bodyPr/>
                <a:lstStyle/>
                <a:p>
                  <a:r>
                    <a:rPr lang="zh-TW" altLang="en-US">
                      <a:noFill/>
                    </a:rPr>
                    <a:t> </a:t>
                  </a:r>
                </a:p>
              </p:txBody>
            </p:sp>
          </mc:Fallback>
        </mc:AlternateContent>
        <p:grpSp>
          <p:nvGrpSpPr>
            <p:cNvPr id="14" name="群組 13"/>
            <p:cNvGrpSpPr/>
            <p:nvPr/>
          </p:nvGrpSpPr>
          <p:grpSpPr>
            <a:xfrm>
              <a:off x="1065228" y="2084114"/>
              <a:ext cx="10493258" cy="1224694"/>
              <a:chOff x="1065228" y="2084114"/>
              <a:chExt cx="10493258" cy="1224694"/>
            </a:xfrm>
          </p:grpSpPr>
          <mc:AlternateContent xmlns:mc="http://schemas.openxmlformats.org/markup-compatibility/2006" xmlns:a14="http://schemas.microsoft.com/office/drawing/2010/main">
            <mc:Choice Requires="a14">
              <p:sp>
                <p:nvSpPr>
                  <p:cNvPr id="3" name="文字方塊 2"/>
                  <p:cNvSpPr txBox="1"/>
                  <p:nvPr/>
                </p:nvSpPr>
                <p:spPr>
                  <a:xfrm>
                    <a:off x="1065229" y="2084114"/>
                    <a:ext cx="10493257" cy="1224694"/>
                  </a:xfrm>
                  <a:prstGeom prst="rect">
                    <a:avLst/>
                  </a:prstGeom>
                  <a:noFill/>
                </p:spPr>
                <p:txBody>
                  <a:bodyPr wrap="none" rtlCol="0">
                    <a:spAutoFit/>
                  </a:bodyPr>
                  <a:lstStyle/>
                  <a:p>
                    <a:r>
                      <a:rPr lang="en-US" altLang="zh-TW" sz="2400" dirty="0" smtClean="0"/>
                      <a:t>N assets </a:t>
                    </a:r>
                    <a:r>
                      <a:rPr lang="en-US" altLang="zh-TW" sz="2400" dirty="0" smtClean="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zh-TW" sz="2400" i="1" smtClean="0">
                                <a:latin typeface="Cambria Math" panose="02040503050406030204" pitchFamily="18" charset="0"/>
                                <a:ea typeface="Cambria Math" panose="02040503050406030204" pitchFamily="18" charset="0"/>
                              </a:rPr>
                            </m:ctrlPr>
                          </m:sSupPr>
                          <m:e>
                            <m:r>
                              <a:rPr lang="en-US" altLang="zh-TW" sz="2400" b="0" i="1" smtClean="0">
                                <a:latin typeface="Cambria Math" panose="02040503050406030204" pitchFamily="18" charset="0"/>
                                <a:ea typeface="Cambria Math" panose="02040503050406030204" pitchFamily="18" charset="0"/>
                              </a:rPr>
                              <m:t>2</m:t>
                            </m:r>
                          </m:e>
                          <m:sup>
                            <m:r>
                              <a:rPr lang="en-US" altLang="zh-TW" sz="2400" b="0" i="1" smtClean="0">
                                <a:latin typeface="Cambria Math" panose="02040503050406030204" pitchFamily="18" charset="0"/>
                                <a:ea typeface="Cambria Math" panose="02040503050406030204" pitchFamily="18" charset="0"/>
                              </a:rPr>
                              <m:t>𝑁</m:t>
                            </m:r>
                          </m:sup>
                        </m:sSup>
                      </m:oMath>
                    </a14:m>
                    <a:r>
                      <a:rPr lang="zh-TW" altLang="en-US" sz="2400" dirty="0" smtClean="0"/>
                      <a:t> </a:t>
                    </a:r>
                    <a:r>
                      <a:rPr lang="en-US" altLang="zh-TW" sz="2400" dirty="0" smtClean="0"/>
                      <a:t>corner points ( each point is of N-dim )</a:t>
                    </a:r>
                  </a:p>
                  <a:p>
                    <a:r>
                      <a:rPr lang="en-US" altLang="zh-TW" sz="2400" dirty="0" smtClean="0">
                        <a:latin typeface="Cambria Math" panose="02040503050406030204" pitchFamily="18" charset="0"/>
                        <a:ea typeface="Cambria Math" panose="02040503050406030204" pitchFamily="18" charset="0"/>
                      </a:rPr>
                      <a:t>⇒ there exist </a:t>
                    </a:r>
                    <a14:m>
                      <m:oMath xmlns:m="http://schemas.openxmlformats.org/officeDocument/2006/math">
                        <m:sSup>
                          <m:sSupPr>
                            <m:ctrlPr>
                              <a:rPr lang="en-US" altLang="zh-TW" sz="2400" i="1" smtClean="0">
                                <a:latin typeface="Cambria Math" panose="02040503050406030204" pitchFamily="18" charset="0"/>
                                <a:ea typeface="Cambria Math" panose="02040503050406030204" pitchFamily="18" charset="0"/>
                              </a:rPr>
                            </m:ctrlPr>
                          </m:sSupPr>
                          <m:e>
                            <m:r>
                              <a:rPr lang="en-US" altLang="zh-TW" sz="2400" b="0" i="1" smtClean="0">
                                <a:latin typeface="Cambria Math" panose="02040503050406030204" pitchFamily="18" charset="0"/>
                                <a:ea typeface="Cambria Math" panose="02040503050406030204" pitchFamily="18" charset="0"/>
                              </a:rPr>
                              <m:t>2</m:t>
                            </m:r>
                          </m:e>
                          <m:sup>
                            <m:r>
                              <a:rPr lang="en-US" altLang="zh-TW" sz="2400" b="0" i="1" smtClean="0">
                                <a:latin typeface="Cambria Math" panose="02040503050406030204" pitchFamily="18" charset="0"/>
                                <a:ea typeface="Cambria Math" panose="02040503050406030204" pitchFamily="18" charset="0"/>
                              </a:rPr>
                              <m:t>𝑁</m:t>
                            </m:r>
                          </m:sup>
                        </m:sSup>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𝑁</m:t>
                        </m:r>
                      </m:oMath>
                    </a14:m>
                    <a:r>
                      <a:rPr lang="zh-TW" altLang="en-US" sz="2400" dirty="0" smtClean="0"/>
                      <a:t> </a:t>
                    </a:r>
                    <a:r>
                      <a:rPr lang="en-US" altLang="zh-TW" sz="2400" dirty="0" smtClean="0"/>
                      <a:t>variables characterizing the points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zh-TW" altLang="en-US" sz="2400" i="1" smtClean="0">
                                <a:latin typeface="Cambria Math" panose="02040503050406030204" pitchFamily="18" charset="0"/>
                              </a:rPr>
                              <m:t>𝛽</m:t>
                            </m:r>
                          </m:sup>
                        </m:sSup>
                        <m:r>
                          <a:rPr lang="en-US" altLang="zh-TW" sz="2400" b="0" i="1" smtClean="0">
                            <a:latin typeface="Cambria Math" panose="02040503050406030204" pitchFamily="18" charset="0"/>
                          </a:rPr>
                          <m:t> </m:t>
                        </m:r>
                        <m:r>
                          <a:rPr lang="zh-TW" altLang="en-US" sz="2400" b="0" i="1" smtClean="0">
                            <a:latin typeface="Cambria Math" panose="02040503050406030204" pitchFamily="18" charset="0"/>
                          </a:rPr>
                          <m:t>𝜖</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𝐵</m:t>
                        </m:r>
                      </m:oMath>
                    </a14:m>
                    <a:r>
                      <a:rPr lang="zh-TW" altLang="en-US" sz="2400" dirty="0" smtClean="0"/>
                      <a:t> </a:t>
                    </a:r>
                    <a:r>
                      <a:rPr lang="en-US" altLang="zh-TW" sz="2400" dirty="0" smtClean="0"/>
                      <a:t>to be determined.</a:t>
                    </a:r>
                  </a:p>
                  <a:p>
                    <a:r>
                      <a:rPr lang="en-US" altLang="zh-TW" sz="2400" dirty="0" smtClean="0"/>
                      <a:t>Additionally, we must determine K constants </a:t>
                    </a:r>
                    <a14:m>
                      <m:oMath xmlns:m="http://schemas.openxmlformats.org/officeDocument/2006/math">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 </m:t>
                            </m:r>
                            <m:r>
                              <a:rPr lang="en-US" altLang="zh-TW" sz="2400" i="1">
                                <a:latin typeface="Cambria Math" panose="02040503050406030204" pitchFamily="18" charset="0"/>
                              </a:rPr>
                              <m:t>𝐶</m:t>
                            </m:r>
                          </m:e>
                          <m:sup>
                            <m:r>
                              <a:rPr lang="en-US" altLang="zh-TW" sz="2400" i="1">
                                <a:latin typeface="Cambria Math" panose="02040503050406030204" pitchFamily="18" charset="0"/>
                              </a:rPr>
                              <m:t>𝑘</m:t>
                            </m:r>
                          </m:sup>
                        </m:sSup>
                        <m:d>
                          <m:dPr>
                            <m:ctrlPr>
                              <a:rPr lang="en-US" altLang="zh-TW" sz="2400" i="1">
                                <a:latin typeface="Cambria Math" panose="02040503050406030204" pitchFamily="18" charset="0"/>
                              </a:rPr>
                            </m:ctrlPr>
                          </m:dPr>
                          <m:e>
                            <m:r>
                              <a:rPr lang="en-US" altLang="zh-TW" sz="2400" i="1">
                                <a:latin typeface="Cambria Math" panose="02040503050406030204" pitchFamily="18" charset="0"/>
                              </a:rPr>
                              <m:t>𝐵</m:t>
                            </m:r>
                          </m:e>
                        </m:d>
                        <m:r>
                          <a:rPr lang="en-US" altLang="zh-TW" sz="2400" b="0" i="1" smtClean="0">
                            <a:latin typeface="Cambria Math" panose="02040503050406030204" pitchFamily="18" charset="0"/>
                          </a:rPr>
                          <m:t> }</m:t>
                        </m:r>
                      </m:oMath>
                    </a14:m>
                    <a:r>
                      <a:rPr lang="zh-TW" altLang="en-US" sz="2400" dirty="0"/>
                      <a:t> </a:t>
                    </a:r>
                  </a:p>
                </p:txBody>
              </p:sp>
            </mc:Choice>
            <mc:Fallback xmlns="">
              <p:sp>
                <p:nvSpPr>
                  <p:cNvPr id="3" name="文字方塊 2"/>
                  <p:cNvSpPr txBox="1">
                    <a:spLocks noRot="1" noChangeAspect="1" noMove="1" noResize="1" noEditPoints="1" noAdjustHandles="1" noChangeArrowheads="1" noChangeShapeType="1" noTextEdit="1"/>
                  </p:cNvSpPr>
                  <p:nvPr/>
                </p:nvSpPr>
                <p:spPr>
                  <a:xfrm>
                    <a:off x="1065229" y="2084114"/>
                    <a:ext cx="10493257" cy="1224694"/>
                  </a:xfrm>
                  <a:prstGeom prst="rect">
                    <a:avLst/>
                  </a:prstGeom>
                  <a:blipFill>
                    <a:blip r:embed="rId3"/>
                    <a:stretch>
                      <a:fillRect l="-930" t="-4975" b="-10448"/>
                    </a:stretch>
                  </a:blipFill>
                </p:spPr>
                <p:txBody>
                  <a:bodyPr/>
                  <a:lstStyle/>
                  <a:p>
                    <a:r>
                      <a:rPr lang="zh-TW" altLang="en-US">
                        <a:noFill/>
                      </a:rPr>
                      <a:t> </a:t>
                    </a:r>
                  </a:p>
                </p:txBody>
              </p:sp>
            </mc:Fallback>
          </mc:AlternateContent>
          <p:sp>
            <p:nvSpPr>
              <p:cNvPr id="7" name="圓角矩形 6"/>
              <p:cNvSpPr/>
              <p:nvPr/>
            </p:nvSpPr>
            <p:spPr>
              <a:xfrm>
                <a:off x="1065228" y="2084114"/>
                <a:ext cx="10493258" cy="12246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7" name="群組 16"/>
          <p:cNvGrpSpPr/>
          <p:nvPr/>
        </p:nvGrpSpPr>
        <p:grpSpPr>
          <a:xfrm>
            <a:off x="838985" y="3238121"/>
            <a:ext cx="8454943" cy="1300997"/>
            <a:chOff x="838985" y="3238121"/>
            <a:chExt cx="8454943" cy="1300997"/>
          </a:xfrm>
        </p:grpSpPr>
        <p:grpSp>
          <p:nvGrpSpPr>
            <p:cNvPr id="13" name="群組 12"/>
            <p:cNvGrpSpPr/>
            <p:nvPr/>
          </p:nvGrpSpPr>
          <p:grpSpPr>
            <a:xfrm>
              <a:off x="838985" y="3238121"/>
              <a:ext cx="8454943" cy="830997"/>
              <a:chOff x="1376313" y="4609707"/>
              <a:chExt cx="8454943" cy="830997"/>
            </a:xfrm>
          </p:grpSpPr>
          <mc:AlternateContent xmlns:mc="http://schemas.openxmlformats.org/markup-compatibility/2006" xmlns:a14="http://schemas.microsoft.com/office/drawing/2010/main">
            <mc:Choice Requires="a14">
              <p:sp>
                <p:nvSpPr>
                  <p:cNvPr id="8" name="文字方塊 7"/>
                  <p:cNvSpPr txBox="1"/>
                  <p:nvPr/>
                </p:nvSpPr>
                <p:spPr>
                  <a:xfrm>
                    <a:off x="1376313" y="4609707"/>
                    <a:ext cx="8454943" cy="830997"/>
                  </a:xfrm>
                  <a:prstGeom prst="rect">
                    <a:avLst/>
                  </a:prstGeom>
                  <a:noFill/>
                </p:spPr>
                <p:txBody>
                  <a:bodyPr wrap="none" rtlCol="0">
                    <a:spAutoFit/>
                  </a:bodyPr>
                  <a:lstStyle/>
                  <a:p>
                    <a:r>
                      <a:rPr lang="en-US" altLang="zh-TW" sz="2400" dirty="0" smtClean="0">
                        <a:ea typeface="Cambria Math" panose="02040503050406030204" pitchFamily="18" charset="0"/>
                      </a:rPr>
                      <a:t>Each </a:t>
                    </a:r>
                    <a14:m>
                      <m:oMath xmlns:m="http://schemas.openxmlformats.org/officeDocument/2006/math">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2</m:t>
                            </m:r>
                          </m:e>
                          <m:sup>
                            <m:r>
                              <a:rPr lang="en-US" altLang="zh-TW" sz="2400" i="1">
                                <a:latin typeface="Cambria Math" panose="02040503050406030204" pitchFamily="18" charset="0"/>
                                <a:ea typeface="Cambria Math" panose="02040503050406030204" pitchFamily="18" charset="0"/>
                              </a:rPr>
                              <m:t>𝑁</m:t>
                            </m:r>
                          </m:sup>
                        </m:sSup>
                      </m:oMath>
                    </a14:m>
                    <a:r>
                      <a:rPr lang="zh-TW" altLang="en-US" sz="2400" dirty="0"/>
                      <a:t> </a:t>
                    </a:r>
                    <a:r>
                      <a:rPr lang="en-US" altLang="zh-TW" sz="2400" dirty="0"/>
                      <a:t>corner points </a:t>
                    </a:r>
                    <a:r>
                      <a:rPr lang="en-US" altLang="zh-TW" sz="2400" dirty="0" smtClean="0"/>
                      <a:t>satisfy the two conditions </a:t>
                    </a:r>
                    <a:r>
                      <a:rPr lang="en-US" altLang="zh-TW" sz="2400" dirty="0" smtClean="0">
                        <a:latin typeface="Cambria Math" panose="02040503050406030204" pitchFamily="18" charset="0"/>
                        <a:ea typeface="Cambria Math" panose="02040503050406030204" pitchFamily="18" charset="0"/>
                      </a:rPr>
                      <a:t>⇒ </a:t>
                    </a:r>
                    <a14:m>
                      <m:oMath xmlns:m="http://schemas.openxmlformats.org/officeDocument/2006/math">
                        <m:r>
                          <a:rPr lang="en-US" altLang="zh-TW" sz="2400" b="0" i="1" smtClean="0">
                            <a:latin typeface="Cambria Math" panose="02040503050406030204" pitchFamily="18" charset="0"/>
                            <a:ea typeface="Cambria Math" panose="02040503050406030204" pitchFamily="18" charset="0"/>
                          </a:rPr>
                          <m:t>2</m:t>
                        </m:r>
                        <m:r>
                          <a:rPr lang="en-US" altLang="zh-TW" sz="2400" b="0" i="1" smtClean="0">
                            <a:latin typeface="Cambria Math" panose="02040503050406030204" pitchFamily="18" charset="0"/>
                            <a:ea typeface="Cambria Math" panose="02040503050406030204" pitchFamily="18" charset="0"/>
                          </a:rPr>
                          <m:t>𝑁</m:t>
                        </m:r>
                      </m:oMath>
                    </a14:m>
                    <a:r>
                      <a:rPr lang="en-US" altLang="zh-TW" sz="2400" dirty="0" smtClean="0">
                        <a:latin typeface="Cambria Math" panose="02040503050406030204" pitchFamily="18" charset="0"/>
                        <a:ea typeface="Cambria Math" panose="02040503050406030204" pitchFamily="18" charset="0"/>
                      </a:rPr>
                      <a:t> conditions</a:t>
                    </a:r>
                  </a:p>
                  <a:p>
                    <a:r>
                      <a:rPr lang="en-US" altLang="zh-TW" sz="2400" dirty="0" smtClean="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2</m:t>
                            </m:r>
                          </m:e>
                          <m:sup>
                            <m:r>
                              <a:rPr lang="en-US" altLang="zh-TW" sz="2400" i="1">
                                <a:latin typeface="Cambria Math" panose="02040503050406030204" pitchFamily="18" charset="0"/>
                                <a:ea typeface="Cambria Math" panose="02040503050406030204" pitchFamily="18" charset="0"/>
                              </a:rPr>
                              <m:t>𝑁</m:t>
                            </m:r>
                          </m:sup>
                        </m:sSup>
                        <m:r>
                          <a:rPr lang="en-US" altLang="zh-TW" sz="2400" b="0" i="1" smtClean="0">
                            <a:latin typeface="Cambria Math" panose="02040503050406030204" pitchFamily="18" charset="0"/>
                            <a:ea typeface="Cambria Math" panose="02040503050406030204" pitchFamily="18" charset="0"/>
                          </a:rPr>
                          <m:t>∗2</m:t>
                        </m:r>
                        <m:r>
                          <a:rPr lang="en-US" altLang="zh-TW" sz="2400" b="0" i="1" smtClean="0">
                            <a:latin typeface="Cambria Math" panose="02040503050406030204" pitchFamily="18" charset="0"/>
                            <a:ea typeface="Cambria Math" panose="02040503050406030204" pitchFamily="18" charset="0"/>
                          </a:rPr>
                          <m:t>𝑁</m:t>
                        </m:r>
                        <m:r>
                          <a:rPr lang="en-US" altLang="zh-TW" sz="2400" b="0" i="0" smtClean="0">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2</m:t>
                            </m:r>
                          </m:e>
                          <m:sup>
                            <m:r>
                              <a:rPr lang="en-US" altLang="zh-TW" sz="2400" i="1">
                                <a:latin typeface="Cambria Math" panose="02040503050406030204" pitchFamily="18" charset="0"/>
                                <a:ea typeface="Cambria Math" panose="02040503050406030204" pitchFamily="18" charset="0"/>
                              </a:rPr>
                              <m:t>𝑁</m:t>
                            </m:r>
                            <m:r>
                              <a:rPr lang="en-US" altLang="zh-TW" sz="2400" b="0" i="1" smtClean="0">
                                <a:latin typeface="Cambria Math" panose="02040503050406030204" pitchFamily="18" charset="0"/>
                                <a:ea typeface="Cambria Math" panose="02040503050406030204" pitchFamily="18" charset="0"/>
                              </a:rPr>
                              <m:t>+1</m:t>
                            </m:r>
                          </m:sup>
                        </m:sSup>
                        <m:r>
                          <a:rPr lang="en-US" altLang="zh-TW" sz="2400" b="0" i="1" smtClean="0">
                            <a:latin typeface="Cambria Math" panose="02040503050406030204" pitchFamily="18" charset="0"/>
                            <a:ea typeface="Cambria Math" panose="02040503050406030204" pitchFamily="18" charset="0"/>
                          </a:rPr>
                          <m:t>𝑁</m:t>
                        </m:r>
                      </m:oMath>
                    </a14:m>
                    <a:r>
                      <a:rPr lang="zh-TW" altLang="en-US" sz="2400" dirty="0" smtClean="0"/>
                      <a:t> </a:t>
                    </a:r>
                    <a:r>
                      <a:rPr lang="en-US" altLang="zh-TW" sz="2400" dirty="0" smtClean="0"/>
                      <a:t>equations</a:t>
                    </a:r>
                    <a:endParaRPr lang="zh-TW" altLang="en-US" sz="24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1376313" y="4609707"/>
                    <a:ext cx="8454943" cy="830997"/>
                  </a:xfrm>
                  <a:prstGeom prst="rect">
                    <a:avLst/>
                  </a:prstGeom>
                  <a:blipFill>
                    <a:blip r:embed="rId6"/>
                    <a:stretch>
                      <a:fillRect l="-1154" t="-7299" r="-216" b="-15328"/>
                    </a:stretch>
                  </a:blipFill>
                </p:spPr>
                <p:txBody>
                  <a:bodyPr/>
                  <a:lstStyle/>
                  <a:p>
                    <a:r>
                      <a:rPr lang="zh-TW" altLang="en-US">
                        <a:noFill/>
                      </a:rPr>
                      <a:t> </a:t>
                    </a:r>
                  </a:p>
                </p:txBody>
              </p:sp>
            </mc:Fallback>
          </mc:AlternateContent>
          <p:sp>
            <p:nvSpPr>
              <p:cNvPr id="11" name="圓角矩形 10"/>
              <p:cNvSpPr/>
              <p:nvPr/>
            </p:nvSpPr>
            <p:spPr>
              <a:xfrm>
                <a:off x="1376313" y="4609707"/>
                <a:ext cx="8361576" cy="74471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2" name="文字方塊 11"/>
                <p:cNvSpPr txBox="1"/>
                <p:nvPr/>
              </p:nvSpPr>
              <p:spPr>
                <a:xfrm>
                  <a:off x="7761834" y="4069118"/>
                  <a:ext cx="1438727"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b="1" i="1" smtClean="0">
                                <a:solidFill>
                                  <a:schemeClr val="accent6">
                                    <a:lumMod val="75000"/>
                                  </a:schemeClr>
                                </a:solidFill>
                                <a:latin typeface="Cambria Math" panose="02040503050406030204" pitchFamily="18" charset="0"/>
                                <a:ea typeface="Cambria Math" panose="02040503050406030204" pitchFamily="18" charset="0"/>
                              </a:rPr>
                            </m:ctrlPr>
                          </m:sSupPr>
                          <m:e>
                            <m:r>
                              <a:rPr lang="en-US" altLang="zh-TW" sz="2400" b="1" i="1">
                                <a:solidFill>
                                  <a:schemeClr val="accent6">
                                    <a:lumMod val="75000"/>
                                  </a:schemeClr>
                                </a:solidFill>
                                <a:latin typeface="Cambria Math" panose="02040503050406030204" pitchFamily="18" charset="0"/>
                                <a:ea typeface="Cambria Math" panose="02040503050406030204" pitchFamily="18" charset="0"/>
                              </a:rPr>
                              <m:t>𝟐</m:t>
                            </m:r>
                          </m:e>
                          <m:sup>
                            <m:r>
                              <a:rPr lang="en-US" altLang="zh-TW" sz="2400" b="1" i="1">
                                <a:solidFill>
                                  <a:schemeClr val="accent6">
                                    <a:lumMod val="75000"/>
                                  </a:schemeClr>
                                </a:solidFill>
                                <a:latin typeface="Cambria Math" panose="02040503050406030204" pitchFamily="18" charset="0"/>
                                <a:ea typeface="Cambria Math" panose="02040503050406030204" pitchFamily="18" charset="0"/>
                              </a:rPr>
                              <m:t>𝑵</m:t>
                            </m:r>
                            <m:r>
                              <a:rPr lang="en-US" altLang="zh-TW" sz="2400" b="1" i="1" smtClean="0">
                                <a:solidFill>
                                  <a:schemeClr val="accent6">
                                    <a:lumMod val="75000"/>
                                  </a:schemeClr>
                                </a:solidFill>
                                <a:latin typeface="Cambria Math" panose="02040503050406030204" pitchFamily="18" charset="0"/>
                                <a:ea typeface="Cambria Math" panose="02040503050406030204" pitchFamily="18" charset="0"/>
                              </a:rPr>
                              <m:t>+</m:t>
                            </m:r>
                            <m:r>
                              <a:rPr lang="en-US" altLang="zh-TW" sz="2400" b="1" i="1" smtClean="0">
                                <a:solidFill>
                                  <a:schemeClr val="accent6">
                                    <a:lumMod val="75000"/>
                                  </a:schemeClr>
                                </a:solidFill>
                                <a:latin typeface="Cambria Math" panose="02040503050406030204" pitchFamily="18" charset="0"/>
                                <a:ea typeface="Cambria Math" panose="02040503050406030204" pitchFamily="18" charset="0"/>
                              </a:rPr>
                              <m:t>𝟏</m:t>
                            </m:r>
                          </m:sup>
                        </m:sSup>
                        <m:r>
                          <a:rPr lang="en-US" altLang="zh-TW" sz="2400" b="1" i="1" smtClean="0">
                            <a:solidFill>
                              <a:schemeClr val="accent6">
                                <a:lumMod val="75000"/>
                              </a:schemeClr>
                            </a:solidFill>
                            <a:latin typeface="Cambria Math" panose="02040503050406030204" pitchFamily="18" charset="0"/>
                            <a:ea typeface="Cambria Math" panose="02040503050406030204" pitchFamily="18" charset="0"/>
                          </a:rPr>
                          <m:t>∗</m:t>
                        </m:r>
                        <m:r>
                          <a:rPr lang="en-US" altLang="zh-TW" sz="2400" b="1" i="1" smtClean="0">
                            <a:solidFill>
                              <a:schemeClr val="accent6">
                                <a:lumMod val="75000"/>
                              </a:schemeClr>
                            </a:solidFill>
                            <a:latin typeface="Cambria Math" panose="02040503050406030204" pitchFamily="18" charset="0"/>
                            <a:ea typeface="Cambria Math" panose="02040503050406030204" pitchFamily="18" charset="0"/>
                          </a:rPr>
                          <m:t>𝑵</m:t>
                        </m:r>
                      </m:oMath>
                    </m:oMathPara>
                  </a14:m>
                  <a:endParaRPr lang="zh-TW" altLang="en-US" sz="2400" b="1" dirty="0">
                    <a:solidFill>
                      <a:schemeClr val="accent6">
                        <a:lumMod val="75000"/>
                      </a:schemeClr>
                    </a:solidFill>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7761834" y="4069118"/>
                  <a:ext cx="1438727" cy="470000"/>
                </a:xfrm>
                <a:prstGeom prst="rect">
                  <a:avLst/>
                </a:prstGeom>
                <a:blipFill>
                  <a:blip r:embed="rId7"/>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8" name="文字方塊 17"/>
              <p:cNvSpPr txBox="1"/>
              <p:nvPr/>
            </p:nvSpPr>
            <p:spPr>
              <a:xfrm>
                <a:off x="8070323" y="5208679"/>
                <a:ext cx="2723823" cy="584775"/>
              </a:xfrm>
              <a:prstGeom prst="rect">
                <a:avLst/>
              </a:prstGeom>
              <a:noFill/>
            </p:spPr>
            <p:txBody>
              <a:bodyPr wrap="none" rtlCol="0">
                <a:spAutoFit/>
              </a:bodyPr>
              <a:lstStyle/>
              <a:p>
                <a:r>
                  <a:rPr lang="zh-TW" altLang="en-US" sz="3200" dirty="0" smtClean="0">
                    <a:latin typeface="Cambria Math" panose="02040503050406030204" pitchFamily="18" charset="0"/>
                  </a:rPr>
                  <a:t>⇒ </a:t>
                </a:r>
                <a14:m>
                  <m:oMath xmlns:m="http://schemas.openxmlformats.org/officeDocument/2006/math">
                    <m:r>
                      <a:rPr lang="en-US" altLang="zh-TW" sz="3200" b="0" i="1" smtClean="0">
                        <a:latin typeface="Cambria Math" panose="02040503050406030204" pitchFamily="18" charset="0"/>
                      </a:rPr>
                      <m:t>𝐾</m:t>
                    </m:r>
                    <m:r>
                      <a:rPr lang="en-US" altLang="zh-TW" sz="3200" b="0" i="1" smtClean="0">
                        <a:latin typeface="Cambria Math" panose="02040503050406030204" pitchFamily="18" charset="0"/>
                      </a:rPr>
                      <m:t>= </m:t>
                    </m:r>
                    <m:sSup>
                      <m:sSupPr>
                        <m:ctrlPr>
                          <a:rPr lang="en-US" altLang="zh-TW" sz="3200" b="0" i="1" smtClean="0">
                            <a:latin typeface="Cambria Math" panose="02040503050406030204" pitchFamily="18" charset="0"/>
                          </a:rPr>
                        </m:ctrlPr>
                      </m:sSupPr>
                      <m:e>
                        <m:r>
                          <a:rPr lang="en-US" altLang="zh-TW" sz="3200" b="0" i="1" smtClean="0">
                            <a:latin typeface="Cambria Math" panose="02040503050406030204" pitchFamily="18" charset="0"/>
                          </a:rPr>
                          <m:t>2</m:t>
                        </m:r>
                      </m:e>
                      <m:sup>
                        <m:r>
                          <a:rPr lang="en-US" altLang="zh-TW" sz="3200" b="0" i="1" smtClean="0">
                            <a:latin typeface="Cambria Math" panose="02040503050406030204" pitchFamily="18" charset="0"/>
                          </a:rPr>
                          <m:t>𝑁</m:t>
                        </m:r>
                      </m:sup>
                    </m:sSup>
                    <m:r>
                      <a:rPr lang="en-US" altLang="zh-TW" sz="3200" b="0" i="1" smtClean="0">
                        <a:latin typeface="Cambria Math" panose="02040503050406030204" pitchFamily="18" charset="0"/>
                      </a:rPr>
                      <m:t>∗</m:t>
                    </m:r>
                    <m:r>
                      <a:rPr lang="en-US" altLang="zh-TW" sz="3200" b="0" i="1" smtClean="0">
                        <a:latin typeface="Cambria Math" panose="02040503050406030204" pitchFamily="18" charset="0"/>
                      </a:rPr>
                      <m:t>𝑁</m:t>
                    </m:r>
                  </m:oMath>
                </a14:m>
                <a:endParaRPr lang="zh-TW" altLang="en-US" sz="32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8070323" y="5208679"/>
                <a:ext cx="2723823" cy="584775"/>
              </a:xfrm>
              <a:prstGeom prst="rect">
                <a:avLst/>
              </a:prstGeom>
              <a:blipFill>
                <a:blip r:embed="rId8"/>
                <a:stretch>
                  <a:fillRect l="-5817" t="-15625" b="-31250"/>
                </a:stretch>
              </a:blipFill>
            </p:spPr>
            <p:txBody>
              <a:bodyPr/>
              <a:lstStyle/>
              <a:p>
                <a:r>
                  <a:rPr lang="zh-TW" altLang="en-US">
                    <a:noFill/>
                  </a:rPr>
                  <a:t> </a:t>
                </a:r>
              </a:p>
            </p:txBody>
          </p:sp>
        </mc:Fallback>
      </mc:AlternateContent>
      <p:grpSp>
        <p:nvGrpSpPr>
          <p:cNvPr id="4" name="群組 3"/>
          <p:cNvGrpSpPr/>
          <p:nvPr/>
        </p:nvGrpSpPr>
        <p:grpSpPr>
          <a:xfrm>
            <a:off x="838985" y="4304118"/>
            <a:ext cx="5743575" cy="1011608"/>
            <a:chOff x="838985" y="4304118"/>
            <a:chExt cx="5743575" cy="1011608"/>
          </a:xfrm>
        </p:grpSpPr>
        <p:pic>
          <p:nvPicPr>
            <p:cNvPr id="9" name="圖片 8"/>
            <p:cNvPicPr>
              <a:picLocks noChangeAspect="1"/>
            </p:cNvPicPr>
            <p:nvPr/>
          </p:nvPicPr>
          <p:blipFill>
            <a:blip r:embed="rId9"/>
            <a:stretch>
              <a:fillRect/>
            </a:stretch>
          </p:blipFill>
          <p:spPr>
            <a:xfrm>
              <a:off x="838985" y="4304118"/>
              <a:ext cx="5743575" cy="409575"/>
            </a:xfrm>
            <a:prstGeom prst="rect">
              <a:avLst/>
            </a:prstGeom>
          </p:spPr>
        </p:pic>
        <p:pic>
          <p:nvPicPr>
            <p:cNvPr id="19" name="圖片 18"/>
            <p:cNvPicPr>
              <a:picLocks noChangeAspect="1"/>
            </p:cNvPicPr>
            <p:nvPr/>
          </p:nvPicPr>
          <p:blipFill>
            <a:blip r:embed="rId10"/>
            <a:stretch>
              <a:fillRect/>
            </a:stretch>
          </p:blipFill>
          <p:spPr>
            <a:xfrm>
              <a:off x="923827" y="4953776"/>
              <a:ext cx="1514475" cy="361950"/>
            </a:xfrm>
            <a:prstGeom prst="rect">
              <a:avLst/>
            </a:prstGeom>
          </p:spPr>
        </p:pic>
      </p:grpSp>
    </p:spTree>
    <p:extLst>
      <p:ext uri="{BB962C8B-B14F-4D97-AF65-F5344CB8AC3E}">
        <p14:creationId xmlns:p14="http://schemas.microsoft.com/office/powerpoint/2010/main" val="3293142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744718" y="826753"/>
            <a:ext cx="4317242" cy="564653"/>
          </a:xfrm>
          <a:prstGeom prst="rect">
            <a:avLst/>
          </a:prstGeom>
        </p:spPr>
      </p:pic>
      <mc:AlternateContent xmlns:mc="http://schemas.openxmlformats.org/markup-compatibility/2006" xmlns:a14="http://schemas.microsoft.com/office/drawing/2010/main">
        <mc:Choice Requires="a14">
          <p:sp>
            <p:nvSpPr>
              <p:cNvPr id="3" name="文字方塊 2"/>
              <p:cNvSpPr txBox="1"/>
              <p:nvPr/>
            </p:nvSpPr>
            <p:spPr>
              <a:xfrm>
                <a:off x="0" y="3089899"/>
                <a:ext cx="12363321"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𝑐</m:t>
                          </m:r>
                        </m:e>
                        <m:sub>
                          <m:r>
                            <a:rPr lang="en-US" altLang="zh-TW" sz="2000" b="0" i="1" smtClean="0">
                              <a:latin typeface="Cambria Math" panose="02040503050406030204" pitchFamily="18" charset="0"/>
                            </a:rPr>
                            <m:t>1</m:t>
                          </m:r>
                          <m:r>
                            <a:rPr lang="en-US" altLang="zh-TW" sz="2000" b="0" i="1" smtClean="0">
                              <a:latin typeface="Cambria Math" panose="02040503050406030204" pitchFamily="18" charset="0"/>
                            </a:rPr>
                            <m:t>𝑘</m:t>
                          </m:r>
                        </m:sub>
                      </m:sSub>
                      <m:r>
                        <a:rPr lang="en-US" altLang="zh-TW" sz="2000" b="0" i="1" smtClean="0">
                          <a:latin typeface="Cambria Math" panose="02040503050406030204" pitchFamily="18" charset="0"/>
                        </a:rPr>
                        <m:t>= </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1</m:t>
                          </m:r>
                        </m:num>
                        <m:den>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𝑞</m:t>
                              </m:r>
                            </m:e>
                            <m:sub>
                              <m:r>
                                <a:rPr lang="en-US" altLang="zh-TW" sz="2000" b="0" i="1" smtClean="0">
                                  <a:latin typeface="Cambria Math" panose="02040503050406030204" pitchFamily="18" charset="0"/>
                                </a:rPr>
                                <m:t>11</m:t>
                              </m:r>
                            </m:sub>
                          </m:sSub>
                        </m:den>
                      </m:f>
                      <m:r>
                        <a:rPr lang="en-US" altLang="zh-TW" sz="2000" b="0" i="1" smtClean="0">
                          <a:latin typeface="Cambria Math" panose="02040503050406030204" pitchFamily="18" charset="0"/>
                        </a:rPr>
                        <m:t> [ −</m:t>
                      </m:r>
                      <m:d>
                        <m:dPr>
                          <m:ctrlPr>
                            <a:rPr lang="en-US" altLang="zh-TW" sz="2000" b="0" i="1" smtClean="0">
                              <a:latin typeface="Cambria Math" panose="02040503050406030204" pitchFamily="18" charset="0"/>
                            </a:rPr>
                          </m:ctrlPr>
                        </m:d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𝑎</m:t>
                              </m:r>
                            </m:e>
                            <m:sub>
                              <m:r>
                                <a:rPr lang="en-US" altLang="zh-TW" sz="2000" b="0" i="1" smtClean="0">
                                  <a:latin typeface="Cambria Math" panose="02040503050406030204" pitchFamily="18" charset="0"/>
                                </a:rPr>
                                <m:t>1</m:t>
                              </m:r>
                            </m:sub>
                          </m:sSub>
                          <m:r>
                            <a:rPr lang="en-US" altLang="zh-TW" sz="2000" b="0" i="1" smtClean="0">
                              <a:latin typeface="Cambria Math" panose="02040503050406030204" pitchFamily="18" charset="0"/>
                            </a:rPr>
                            <m:t>+</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𝑞</m:t>
                              </m:r>
                            </m:e>
                            <m:sub>
                              <m:r>
                                <a:rPr lang="en-US" altLang="zh-TW" sz="2000" b="0" i="1" smtClean="0">
                                  <a:latin typeface="Cambria Math" panose="02040503050406030204" pitchFamily="18" charset="0"/>
                                </a:rPr>
                                <m:t>12</m:t>
                              </m:r>
                            </m:sub>
                          </m:sSub>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𝑐</m:t>
                              </m:r>
                            </m:e>
                            <m:sub>
                              <m:r>
                                <a:rPr lang="en-US" altLang="zh-TW" sz="2000" b="0" i="1" smtClean="0">
                                  <a:latin typeface="Cambria Math" panose="02040503050406030204" pitchFamily="18" charset="0"/>
                                </a:rPr>
                                <m:t>2</m:t>
                              </m:r>
                              <m:r>
                                <a:rPr lang="en-US" altLang="zh-TW" sz="2000" b="0" i="1" smtClean="0">
                                  <a:latin typeface="Cambria Math" panose="02040503050406030204" pitchFamily="18" charset="0"/>
                                </a:rPr>
                                <m:t>𝑘</m:t>
                              </m:r>
                            </m:sub>
                          </m:sSub>
                          <m:r>
                            <a:rPr lang="en-US" altLang="zh-TW" sz="2000" b="0" i="1" smtClean="0">
                              <a:latin typeface="Cambria Math" panose="02040503050406030204" pitchFamily="18" charset="0"/>
                            </a:rPr>
                            <m:t>−</m:t>
                          </m:r>
                          <m:f>
                            <m:fPr>
                              <m:ctrlPr>
                                <a:rPr lang="en-US" altLang="zh-TW" sz="2000" b="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2</m:t>
                              </m:r>
                            </m:den>
                          </m:f>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𝑞</m:t>
                              </m:r>
                            </m:e>
                            <m:sub>
                              <m:r>
                                <a:rPr lang="en-US" altLang="zh-TW" sz="2000" b="0" i="1" smtClean="0">
                                  <a:latin typeface="Cambria Math" panose="02040503050406030204" pitchFamily="18" charset="0"/>
                                </a:rPr>
                                <m:t>11</m:t>
                              </m:r>
                            </m:sub>
                          </m:sSub>
                          <m:r>
                            <a:rPr lang="en-US" altLang="zh-TW" sz="2000" b="0" i="1" smtClean="0">
                              <a:latin typeface="Cambria Math" panose="02040503050406030204" pitchFamily="18" charset="0"/>
                            </a:rPr>
                            <m:t> </m:t>
                          </m:r>
                        </m:e>
                      </m:d>
                      <m:r>
                        <a:rPr lang="en-US" altLang="zh-TW" sz="2000" b="0" i="1" smtClean="0">
                          <a:latin typeface="Cambria Math" panose="02040503050406030204" pitchFamily="18" charset="0"/>
                        </a:rPr>
                        <m:t> </m:t>
                      </m:r>
                      <m:r>
                        <a:rPr lang="en-US" altLang="zh-TW" sz="2000" b="0" i="1" smtClean="0">
                          <a:latin typeface="Cambria Math" panose="02040503050406030204" pitchFamily="18" charset="0"/>
                          <a:ea typeface="Cambria Math" panose="02040503050406030204" pitchFamily="18" charset="0"/>
                        </a:rPr>
                        <m:t>± </m:t>
                      </m:r>
                      <m:rad>
                        <m:radPr>
                          <m:degHide m:val="on"/>
                          <m:ctrlPr>
                            <a:rPr lang="en-US" altLang="zh-TW" sz="2000" b="0" i="1" smtClean="0">
                              <a:latin typeface="Cambria Math" panose="02040503050406030204" pitchFamily="18" charset="0"/>
                              <a:ea typeface="Cambria Math" panose="02040503050406030204" pitchFamily="18" charset="0"/>
                            </a:rPr>
                          </m:ctrlPr>
                        </m:radPr>
                        <m:deg/>
                        <m:e>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 </m:t>
                                  </m:r>
                                  <m:r>
                                    <a:rPr lang="en-US" altLang="zh-TW" sz="2000" i="1">
                                      <a:latin typeface="Cambria Math" panose="02040503050406030204" pitchFamily="18" charset="0"/>
                                    </a:rPr>
                                    <m:t>𝑎</m:t>
                                  </m:r>
                                </m:e>
                                <m:sub>
                                  <m:r>
                                    <a:rPr lang="en-US" altLang="zh-TW" sz="2000" i="1">
                                      <a:latin typeface="Cambria Math" panose="02040503050406030204" pitchFamily="18" charset="0"/>
                                    </a:rPr>
                                    <m:t>1</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12</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2</m:t>
                                  </m:r>
                                  <m:r>
                                    <a:rPr lang="en-US" altLang="zh-TW" sz="2000" i="1">
                                      <a:latin typeface="Cambria Math" panose="02040503050406030204" pitchFamily="18" charset="0"/>
                                    </a:rPr>
                                    <m:t>𝑘</m:t>
                                  </m:r>
                                </m:sub>
                              </m:sSub>
                              <m:r>
                                <a:rPr lang="en-US" altLang="zh-TW" sz="2000" i="1">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11</m:t>
                                  </m:r>
                                </m:sub>
                              </m:sSub>
                              <m:r>
                                <a:rPr lang="en-US" altLang="zh-TW" sz="2000" b="0" i="1" smtClean="0">
                                  <a:latin typeface="Cambria Math" panose="02040503050406030204" pitchFamily="18" charset="0"/>
                                </a:rPr>
                                <m:t> </m:t>
                              </m:r>
                              <m:r>
                                <a:rPr lang="en-US" altLang="zh-TW" sz="2000" b="0" i="1" smtClean="0">
                                  <a:latin typeface="Cambria Math" panose="02040503050406030204" pitchFamily="18" charset="0"/>
                                  <a:ea typeface="Cambria Math" panose="02040503050406030204" pitchFamily="18" charset="0"/>
                                </a:rPr>
                                <m:t>)</m:t>
                              </m:r>
                            </m:e>
                            <m:sup>
                              <m:r>
                                <a:rPr lang="en-US" altLang="zh-TW" sz="2000" b="0" i="1" smtClean="0">
                                  <a:latin typeface="Cambria Math" panose="02040503050406030204" pitchFamily="18" charset="0"/>
                                  <a:ea typeface="Cambria Math" panose="02040503050406030204" pitchFamily="18" charset="0"/>
                                </a:rPr>
                                <m:t>2</m:t>
                              </m:r>
                            </m:sup>
                          </m:sSup>
                          <m:r>
                            <a:rPr lang="en-US" altLang="zh-TW" sz="2000" b="0" i="1" smtClean="0">
                              <a:latin typeface="Cambria Math" panose="02040503050406030204" pitchFamily="18" charset="0"/>
                              <a:ea typeface="Cambria Math" panose="02040503050406030204" pitchFamily="18" charset="0"/>
                            </a:rPr>
                            <m:t> − 2</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11</m:t>
                              </m:r>
                            </m:sub>
                          </m:sSub>
                          <m:r>
                            <a:rPr lang="en-US" altLang="zh-TW" sz="2000" b="0" i="1" smtClean="0">
                              <a:latin typeface="Cambria Math" panose="02040503050406030204" pitchFamily="18" charset="0"/>
                              <a:ea typeface="Cambria Math" panose="02040503050406030204" pitchFamily="18" charset="0"/>
                            </a:rPr>
                            <m:t>(</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𝑎</m:t>
                              </m:r>
                            </m:e>
                            <m:sub>
                              <m:r>
                                <a:rPr lang="en-US" altLang="zh-TW" sz="2000" b="0" i="1" smtClean="0">
                                  <a:latin typeface="Cambria Math" panose="02040503050406030204" pitchFamily="18" charset="0"/>
                                  <a:ea typeface="Cambria Math" panose="02040503050406030204" pitchFamily="18" charset="0"/>
                                </a:rPr>
                                <m:t>2</m:t>
                              </m:r>
                            </m:sub>
                          </m:sSub>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𝑐</m:t>
                              </m:r>
                            </m:e>
                            <m:sub>
                              <m:r>
                                <a:rPr lang="en-US" altLang="zh-TW" sz="2000" b="0" i="1" smtClean="0">
                                  <a:latin typeface="Cambria Math" panose="02040503050406030204" pitchFamily="18" charset="0"/>
                                  <a:ea typeface="Cambria Math" panose="02040503050406030204" pitchFamily="18" charset="0"/>
                                </a:rPr>
                                <m:t>2</m:t>
                              </m:r>
                              <m:r>
                                <a:rPr lang="en-US" altLang="zh-TW" sz="2000" b="0" i="1" smtClean="0">
                                  <a:latin typeface="Cambria Math" panose="02040503050406030204" pitchFamily="18" charset="0"/>
                                  <a:ea typeface="Cambria Math" panose="02040503050406030204" pitchFamily="18" charset="0"/>
                                </a:rPr>
                                <m:t>𝑘</m:t>
                              </m:r>
                            </m:sub>
                          </m:sSub>
                          <m:r>
                            <a:rPr lang="en-US" altLang="zh-TW" sz="2000" b="0" i="1" smtClean="0">
                              <a:latin typeface="Cambria Math" panose="02040503050406030204" pitchFamily="18" charset="0"/>
                              <a:ea typeface="Cambria Math" panose="02040503050406030204" pitchFamily="18" charset="0"/>
                            </a:rPr>
                            <m:t>+ </m:t>
                          </m:r>
                          <m:f>
                            <m:fPr>
                              <m:ctrlPr>
                                <a:rPr lang="en-US" altLang="zh-TW" sz="2000" b="0" i="1" smtClean="0">
                                  <a:latin typeface="Cambria Math" panose="02040503050406030204" pitchFamily="18" charset="0"/>
                                  <a:ea typeface="Cambria Math" panose="02040503050406030204" pitchFamily="18" charset="0"/>
                                </a:rPr>
                              </m:ctrlPr>
                            </m:fPr>
                            <m:num>
                              <m:r>
                                <a:rPr lang="en-US" altLang="zh-TW" sz="2000" b="0" i="1" smtClean="0">
                                  <a:latin typeface="Cambria Math" panose="02040503050406030204" pitchFamily="18" charset="0"/>
                                  <a:ea typeface="Cambria Math" panose="02040503050406030204" pitchFamily="18" charset="0"/>
                                </a:rPr>
                                <m:t>1</m:t>
                              </m:r>
                            </m:num>
                            <m:den>
                              <m:r>
                                <a:rPr lang="en-US" altLang="zh-TW" sz="2000" b="0" i="1" smtClean="0">
                                  <a:latin typeface="Cambria Math" panose="02040503050406030204" pitchFamily="18" charset="0"/>
                                  <a:ea typeface="Cambria Math" panose="02040503050406030204" pitchFamily="18" charset="0"/>
                                </a:rPr>
                                <m:t>2</m:t>
                              </m:r>
                            </m:den>
                          </m:f>
                          <m:d>
                            <m:dPr>
                              <m:ctrlPr>
                                <a:rPr lang="en-US" altLang="zh-TW" sz="2000" b="0" i="1" smtClean="0">
                                  <a:latin typeface="Cambria Math" panose="02040503050406030204" pitchFamily="18" charset="0"/>
                                  <a:ea typeface="Cambria Math" panose="02040503050406030204" pitchFamily="18" charset="0"/>
                                </a:rPr>
                              </m:ctrlPr>
                            </m:dPr>
                            <m:e>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22</m:t>
                                  </m:r>
                                </m:sub>
                              </m:sSub>
                              <m:sSubSup>
                                <m:sSubSupPr>
                                  <m:ctrlPr>
                                    <a:rPr lang="en-US" altLang="zh-TW" sz="2000" b="0" i="1" smtClean="0">
                                      <a:latin typeface="Cambria Math" panose="02040503050406030204" pitchFamily="18" charset="0"/>
                                      <a:ea typeface="Cambria Math" panose="02040503050406030204" pitchFamily="18" charset="0"/>
                                    </a:rPr>
                                  </m:ctrlPr>
                                </m:sSubSupPr>
                                <m:e>
                                  <m:r>
                                    <a:rPr lang="en-US" altLang="zh-TW" sz="2000" b="0" i="1" smtClean="0">
                                      <a:latin typeface="Cambria Math" panose="02040503050406030204" pitchFamily="18" charset="0"/>
                                      <a:ea typeface="Cambria Math" panose="02040503050406030204" pitchFamily="18" charset="0"/>
                                    </a:rPr>
                                    <m:t>𝑐</m:t>
                                  </m:r>
                                </m:e>
                                <m:sub>
                                  <m:r>
                                    <a:rPr lang="en-US" altLang="zh-TW" sz="2000" b="0" i="1" smtClean="0">
                                      <a:latin typeface="Cambria Math" panose="02040503050406030204" pitchFamily="18" charset="0"/>
                                      <a:ea typeface="Cambria Math" panose="02040503050406030204" pitchFamily="18" charset="0"/>
                                    </a:rPr>
                                    <m:t>2</m:t>
                                  </m:r>
                                  <m:r>
                                    <a:rPr lang="en-US" altLang="zh-TW" sz="2000" b="0" i="1" smtClean="0">
                                      <a:latin typeface="Cambria Math" panose="02040503050406030204" pitchFamily="18" charset="0"/>
                                      <a:ea typeface="Cambria Math" panose="02040503050406030204" pitchFamily="18" charset="0"/>
                                    </a:rPr>
                                    <m:t>𝑘</m:t>
                                  </m:r>
                                </m:sub>
                                <m:sup>
                                  <m:r>
                                    <a:rPr lang="en-US" altLang="zh-TW" sz="2000" b="0" i="1" smtClean="0">
                                      <a:latin typeface="Cambria Math" panose="02040503050406030204" pitchFamily="18" charset="0"/>
                                      <a:ea typeface="Cambria Math" panose="02040503050406030204" pitchFamily="18" charset="0"/>
                                    </a:rPr>
                                    <m:t>2</m:t>
                                  </m:r>
                                </m:sup>
                              </m:sSubSup>
                              <m:r>
                                <a:rPr lang="en-US" altLang="zh-TW" sz="2000" b="0" i="1" smtClean="0">
                                  <a:latin typeface="Cambria Math" panose="02040503050406030204" pitchFamily="18" charset="0"/>
                                  <a:ea typeface="Cambria Math" panose="02040503050406030204" pitchFamily="18" charset="0"/>
                                </a:rPr>
                                <m:t>−</m:t>
                              </m:r>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22</m:t>
                                  </m:r>
                                </m:sub>
                              </m:sSub>
                              <m:sSub>
                                <m:sSubPr>
                                  <m:ctrlPr>
                                    <a:rPr lang="en-US" altLang="zh-TW" sz="2000" b="0" i="1" smtClean="0">
                                      <a:latin typeface="Cambria Math" panose="02040503050406030204" pitchFamily="18" charset="0"/>
                                      <a:ea typeface="Cambria Math" panose="02040503050406030204" pitchFamily="18" charset="0"/>
                                    </a:rPr>
                                  </m:ctrlPr>
                                </m:sSubPr>
                                <m:e>
                                  <m:r>
                                    <a:rPr lang="en-US" altLang="zh-TW" sz="2000" b="0" i="1" smtClean="0">
                                      <a:latin typeface="Cambria Math" panose="02040503050406030204" pitchFamily="18" charset="0"/>
                                      <a:ea typeface="Cambria Math" panose="02040503050406030204" pitchFamily="18" charset="0"/>
                                    </a:rPr>
                                    <m:t>𝑐</m:t>
                                  </m:r>
                                </m:e>
                                <m:sub>
                                  <m:r>
                                    <a:rPr lang="en-US" altLang="zh-TW" sz="2000" b="0" i="1" smtClean="0">
                                      <a:latin typeface="Cambria Math" panose="02040503050406030204" pitchFamily="18" charset="0"/>
                                      <a:ea typeface="Cambria Math" panose="02040503050406030204" pitchFamily="18" charset="0"/>
                                    </a:rPr>
                                    <m:t>2</m:t>
                                  </m:r>
                                  <m:r>
                                    <a:rPr lang="en-US" altLang="zh-TW" sz="2000" b="0" i="1" smtClean="0">
                                      <a:latin typeface="Cambria Math" panose="02040503050406030204" pitchFamily="18" charset="0"/>
                                      <a:ea typeface="Cambria Math" panose="02040503050406030204" pitchFamily="18" charset="0"/>
                                    </a:rPr>
                                    <m:t>𝑘</m:t>
                                  </m:r>
                                </m:sub>
                              </m:sSub>
                            </m:e>
                          </m:d>
                          <m:r>
                            <a:rPr lang="en-US" altLang="zh-TW"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𝑟</m:t>
                          </m:r>
                          <m:r>
                            <a:rPr lang="en-US" altLang="zh-TW" sz="2000" b="0" i="1" smtClean="0">
                              <a:latin typeface="Cambria Math" panose="02040503050406030204" pitchFamily="18" charset="0"/>
                              <a:ea typeface="Cambria Math" panose="02040503050406030204" pitchFamily="18" charset="0"/>
                            </a:rPr>
                            <m:t> )</m:t>
                          </m:r>
                        </m:e>
                      </m:rad>
                      <m:r>
                        <a:rPr lang="en-US" altLang="zh-TW" sz="2000" b="0" i="1" smtClean="0">
                          <a:latin typeface="Cambria Math" panose="02040503050406030204" pitchFamily="18" charset="0"/>
                        </a:rPr>
                        <m:t>  ]</m:t>
                      </m:r>
                    </m:oMath>
                  </m:oMathPara>
                </a14:m>
                <a:endParaRPr lang="zh-TW" altLang="en-US" sz="20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0" y="3089899"/>
                <a:ext cx="12363321" cy="909352"/>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744718" y="1825154"/>
                <a:ext cx="10162396" cy="830997"/>
              </a:xfrm>
              <a:prstGeom prst="rect">
                <a:avLst/>
              </a:prstGeom>
              <a:noFill/>
            </p:spPr>
            <p:txBody>
              <a:bodyPr wrap="square" rtlCol="0">
                <a:spAutoFit/>
              </a:bodyPr>
              <a:lstStyle/>
              <a:p>
                <a:r>
                  <a:rPr lang="en-US" altLang="zh-TW" sz="2400" dirty="0"/>
                  <a:t>When N = 2, there are an infinite number of </a:t>
                </a:r>
                <a:r>
                  <a:rPr lang="en-US" altLang="zh-TW" sz="2400" dirty="0" smtClean="0"/>
                  <a:t>solutions. </a:t>
                </a:r>
                <a:r>
                  <a:rPr lang="en-US" altLang="zh-TW" sz="2400" dirty="0"/>
                  <a:t>We may set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i="1">
                            <a:latin typeface="Cambria Math" panose="02040503050406030204" pitchFamily="18" charset="0"/>
                          </a:rPr>
                          <m:t>𝑘</m:t>
                        </m:r>
                      </m:sub>
                    </m:sSub>
                  </m:oMath>
                </a14:m>
                <a:r>
                  <a:rPr lang="en-US" altLang="zh-TW" sz="2400" dirty="0"/>
                  <a:t> at any value, and solve (B5) for two possible values for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oMath>
                </a14:m>
                <a:r>
                  <a:rPr lang="en-US" altLang="zh-TW" sz="2400" dirty="0"/>
                  <a:t>: </a:t>
                </a:r>
                <a:endParaRPr lang="zh-TW" altLang="en-US" sz="24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744718" y="1825154"/>
                <a:ext cx="10162396" cy="830997"/>
              </a:xfrm>
              <a:prstGeom prst="rect">
                <a:avLst/>
              </a:prstGeom>
              <a:blipFill>
                <a:blip r:embed="rId4"/>
                <a:stretch>
                  <a:fillRect l="-900" t="-5839" b="-153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744718" y="4574162"/>
                <a:ext cx="10117669" cy="1200329"/>
              </a:xfrm>
              <a:prstGeom prst="rect">
                <a:avLst/>
              </a:prstGeom>
              <a:noFill/>
            </p:spPr>
            <p:txBody>
              <a:bodyPr wrap="square" rtlCol="0">
                <a:spAutoFit/>
              </a:bodyPr>
              <a:lstStyle/>
              <a:p>
                <a:r>
                  <a:rPr lang="en-US" altLang="zh-TW" sz="2400" dirty="0" smtClean="0"/>
                  <a:t>Conversely, we could set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oMath>
                </a14:m>
                <a:r>
                  <a:rPr lang="en-US" altLang="zh-TW" sz="2400" dirty="0"/>
                  <a:t> at any value, and derive two possible values for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i="1">
                            <a:latin typeface="Cambria Math" panose="02040503050406030204" pitchFamily="18" charset="0"/>
                          </a:rPr>
                          <m:t>𝑘</m:t>
                        </m:r>
                      </m:sub>
                    </m:sSub>
                  </m:oMath>
                </a14:m>
                <a:r>
                  <a:rPr lang="en-US" altLang="zh-TW" sz="2400" dirty="0" smtClean="0"/>
                  <a:t>. </a:t>
                </a:r>
                <a:r>
                  <a:rPr lang="en-US" altLang="zh-TW" sz="2400" dirty="0"/>
                  <a:t>W</a:t>
                </a:r>
                <a:r>
                  <a:rPr lang="en-US" altLang="zh-TW" sz="2400" dirty="0" smtClean="0"/>
                  <a:t>e may set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1</m:t>
                        </m:r>
                      </m:sub>
                    </m:sSub>
                  </m:oMath>
                </a14:m>
                <a:r>
                  <a:rPr lang="en-US" altLang="zh-TW" sz="2400" dirty="0" smtClean="0"/>
                  <a:t> </a:t>
                </a:r>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2</m:t>
                        </m:r>
                      </m:sub>
                    </m:sSub>
                  </m:oMath>
                </a14:m>
                <a:r>
                  <a:rPr lang="en-US" altLang="zh-TW" sz="2400" dirty="0" smtClean="0"/>
                  <a:t> </a:t>
                </a:r>
                <a:r>
                  <a:rPr lang="en-US" altLang="zh-TW" sz="2400" dirty="0"/>
                  <a:t>= 0, and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3</m:t>
                        </m:r>
                      </m:sub>
                    </m:sSub>
                  </m:oMath>
                </a14:m>
                <a:r>
                  <a:rPr lang="en-US" altLang="zh-TW" sz="2400" dirty="0"/>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4</m:t>
                        </m:r>
                      </m:sub>
                    </m:sSub>
                  </m:oMath>
                </a14:m>
                <a:r>
                  <a:rPr lang="en-US" altLang="zh-TW" sz="2400" dirty="0"/>
                  <a:t> = 1 for k = 1, 2, 3, and 4, respectively. We can then use </a:t>
                </a:r>
                <a:r>
                  <a:rPr lang="en-US" altLang="zh-TW" sz="2400" dirty="0" smtClean="0"/>
                  <a:t>the formula to </a:t>
                </a:r>
                <a:r>
                  <a:rPr lang="en-US" altLang="zh-TW" sz="2400" dirty="0"/>
                  <a:t>derive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11</m:t>
                        </m:r>
                      </m:sub>
                    </m:sSub>
                  </m:oMath>
                </a14:m>
                <a:r>
                  <a:rPr lang="en-US" altLang="zh-TW" sz="2400" dirty="0"/>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14</m:t>
                        </m:r>
                      </m:sub>
                    </m:sSub>
                  </m:oMath>
                </a14:m>
                <a:r>
                  <a:rPr lang="en-US" altLang="zh-TW" sz="2400" dirty="0"/>
                  <a:t> </a:t>
                </a:r>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744718" y="4574162"/>
                <a:ext cx="10117669" cy="1200329"/>
              </a:xfrm>
              <a:prstGeom prst="rect">
                <a:avLst/>
              </a:prstGeom>
              <a:blipFill>
                <a:blip r:embed="rId5"/>
                <a:stretch>
                  <a:fillRect l="-904" t="-4061" r="-2410" b="-1066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4347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024548"/>
            <a:ext cx="5659315" cy="1325563"/>
          </a:xfrm>
        </p:spPr>
        <p:txBody>
          <a:bodyPr/>
          <a:lstStyle/>
          <a:p>
            <a:r>
              <a:rPr lang="en-US" altLang="zh-TW" b="1" dirty="0">
                <a:latin typeface="微軟正黑體" panose="020B0604030504040204" pitchFamily="34" charset="-120"/>
                <a:ea typeface="微軟正黑體" panose="020B0604030504040204" pitchFamily="34" charset="-120"/>
              </a:rPr>
              <a:t>Major assumptions</a:t>
            </a:r>
            <a:endParaRPr lang="zh-TW" altLang="en-US"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stretch>
            <a:fillRect/>
          </a:stretch>
        </p:blipFill>
        <p:spPr>
          <a:xfrm>
            <a:off x="6910754" y="178102"/>
            <a:ext cx="3490546" cy="2702600"/>
          </a:xfrm>
          <a:prstGeom prst="rect">
            <a:avLst/>
          </a:prstGeom>
        </p:spPr>
      </p:pic>
      <p:sp>
        <p:nvSpPr>
          <p:cNvPr id="3" name="內容版面配置區 2"/>
          <p:cNvSpPr>
            <a:spLocks noGrp="1"/>
          </p:cNvSpPr>
          <p:nvPr>
            <p:ph idx="1"/>
          </p:nvPr>
        </p:nvSpPr>
        <p:spPr>
          <a:xfrm>
            <a:off x="838200" y="2880702"/>
            <a:ext cx="10515600" cy="3353044"/>
          </a:xfrm>
        </p:spPr>
        <p:txBody>
          <a:bodyPr>
            <a:normAutofit/>
          </a:bodyPr>
          <a:lstStyle/>
          <a:p>
            <a:pPr algn="just">
              <a:buFont typeface="Wingdings" panose="05000000000000000000" pitchFamily="2" charset="2"/>
              <a:buChar char="Ø"/>
            </a:pPr>
            <a:r>
              <a:rPr lang="en-US" altLang="zh-TW" sz="2400" i="1" dirty="0"/>
              <a:t>The </a:t>
            </a:r>
            <a:r>
              <a:rPr lang="en-US" altLang="zh-TW" sz="2400" b="1" i="1" dirty="0"/>
              <a:t>target</a:t>
            </a:r>
            <a:r>
              <a:rPr lang="en-US" altLang="zh-TW" sz="2400" i="1" dirty="0"/>
              <a:t> strategy is to maintain (exogenously </a:t>
            </a:r>
            <a:r>
              <a:rPr lang="en-US" altLang="zh-TW" sz="2400" b="1" i="1" dirty="0"/>
              <a:t>determined</a:t>
            </a:r>
            <a:r>
              <a:rPr lang="en-US" altLang="zh-TW" sz="2400" i="1" dirty="0"/>
              <a:t>) constant asset proportions. </a:t>
            </a:r>
          </a:p>
          <a:p>
            <a:pPr algn="just">
              <a:buFont typeface="Wingdings" panose="05000000000000000000" pitchFamily="2" charset="2"/>
              <a:buChar char="Ø"/>
            </a:pPr>
            <a:endParaRPr lang="en-US" altLang="zh-TW" sz="2400" i="1" dirty="0"/>
          </a:p>
          <a:p>
            <a:pPr algn="just">
              <a:buFont typeface="Wingdings" panose="05000000000000000000" pitchFamily="2" charset="2"/>
              <a:buChar char="Ø"/>
            </a:pPr>
            <a:r>
              <a:rPr lang="en-US" altLang="zh-TW" sz="2400" b="1" i="1" dirty="0"/>
              <a:t>Transactions costs</a:t>
            </a:r>
            <a:r>
              <a:rPr lang="en-US" altLang="zh-TW" sz="2400" i="1" dirty="0"/>
              <a:t> are </a:t>
            </a:r>
            <a:r>
              <a:rPr lang="en-US" altLang="zh-TW" sz="2400" b="1" i="1" dirty="0"/>
              <a:t>proportional</a:t>
            </a:r>
            <a:r>
              <a:rPr lang="en-US" altLang="zh-TW" sz="2400" i="1" dirty="0"/>
              <a:t> to the dollar amount of stock purchased and/or sold</a:t>
            </a:r>
            <a:r>
              <a:rPr lang="en-US" altLang="zh-TW" sz="2400" dirty="0"/>
              <a:t>. </a:t>
            </a:r>
          </a:p>
          <a:p>
            <a:pPr algn="just">
              <a:buFont typeface="Wingdings" panose="05000000000000000000" pitchFamily="2" charset="2"/>
              <a:buChar char="Ø"/>
            </a:pPr>
            <a:endParaRPr lang="en-US" altLang="zh-TW" sz="2400" i="1" dirty="0"/>
          </a:p>
          <a:p>
            <a:pPr algn="just">
              <a:buFont typeface="Wingdings" panose="05000000000000000000" pitchFamily="2" charset="2"/>
              <a:buChar char="Ø"/>
            </a:pPr>
            <a:r>
              <a:rPr lang="en-US" altLang="zh-TW" sz="2400" i="1" dirty="0"/>
              <a:t>Instantaneous </a:t>
            </a:r>
            <a:r>
              <a:rPr lang="en-US" altLang="zh-TW" sz="2400" dirty="0"/>
              <a:t>a</a:t>
            </a:r>
            <a:r>
              <a:rPr lang="en-US" altLang="zh-TW" sz="2400" i="1" dirty="0"/>
              <a:t>sset returns follow a joint diffusion process with constant means, volatilities, and correlations .</a:t>
            </a:r>
          </a:p>
          <a:p>
            <a:endParaRPr lang="en-US" altLang="zh-TW" sz="2400" i="1" dirty="0"/>
          </a:p>
          <a:p>
            <a:endParaRPr lang="zh-TW" altLang="en-US" sz="2400" dirty="0"/>
          </a:p>
        </p:txBody>
      </p:sp>
    </p:spTree>
    <p:extLst>
      <p:ext uri="{BB962C8B-B14F-4D97-AF65-F5344CB8AC3E}">
        <p14:creationId xmlns:p14="http://schemas.microsoft.com/office/powerpoint/2010/main" val="3078654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0" y="1957262"/>
                <a:ext cx="12323975" cy="10016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2000" i="1" smtClean="0">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b="0" i="1" smtClean="0">
                              <a:latin typeface="Cambria Math" panose="02040503050406030204" pitchFamily="18" charset="0"/>
                            </a:rPr>
                            <m:t>2</m:t>
                          </m:r>
                          <m:r>
                            <a:rPr lang="en-US" altLang="zh-TW" sz="2000" b="0" i="1" smtClean="0">
                              <a:latin typeface="Cambria Math" panose="02040503050406030204" pitchFamily="18" charset="0"/>
                            </a:rPr>
                            <m:t>𝑘</m:t>
                          </m:r>
                        </m:sub>
                      </m:sSub>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b="0" i="1" smtClean="0">
                                  <a:latin typeface="Cambria Math" panose="02040503050406030204" pitchFamily="18" charset="0"/>
                                </a:rPr>
                                <m:t>22</m:t>
                              </m:r>
                            </m:sub>
                          </m:sSub>
                        </m:den>
                      </m:f>
                      <m:r>
                        <a:rPr lang="en-US" altLang="zh-TW" sz="2000" i="1">
                          <a:latin typeface="Cambria Math" panose="02040503050406030204" pitchFamily="18" charset="0"/>
                        </a:rPr>
                        <m:t> [ −</m:t>
                      </m:r>
                      <m:d>
                        <m:dPr>
                          <m:ctrlPr>
                            <a:rPr lang="en-US" altLang="zh-TW" sz="2000" i="1">
                              <a:latin typeface="Cambria Math" panose="02040503050406030204" pitchFamily="18" charset="0"/>
                            </a:rPr>
                          </m:ctrlPr>
                        </m:dPr>
                        <m:e>
                          <m:r>
                            <a:rPr lang="en-US" altLang="zh-TW" sz="2000" i="1">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b="0" i="1" smtClean="0">
                                  <a:latin typeface="Cambria Math" panose="02040503050406030204" pitchFamily="18" charset="0"/>
                                </a:rPr>
                                <m:t>2</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12</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b="0" i="1" smtClean="0">
                                  <a:latin typeface="Cambria Math" panose="02040503050406030204" pitchFamily="18" charset="0"/>
                                </a:rPr>
                                <m:t>1</m:t>
                              </m:r>
                              <m:r>
                                <a:rPr lang="en-US" altLang="zh-TW" sz="2000" i="1">
                                  <a:latin typeface="Cambria Math" panose="02040503050406030204" pitchFamily="18" charset="0"/>
                                </a:rPr>
                                <m:t>𝑘</m:t>
                              </m:r>
                            </m:sub>
                          </m:sSub>
                          <m:r>
                            <a:rPr lang="en-US" altLang="zh-TW" sz="2000" i="1">
                              <a:latin typeface="Cambria Math" panose="02040503050406030204" pitchFamily="18" charset="0"/>
                            </a:rPr>
                            <m:t>−</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b="0" i="1" smtClean="0">
                                  <a:latin typeface="Cambria Math" panose="02040503050406030204" pitchFamily="18" charset="0"/>
                                </a:rPr>
                                <m:t>22</m:t>
                              </m:r>
                            </m:sub>
                          </m:sSub>
                          <m:r>
                            <a:rPr lang="en-US" altLang="zh-TW" sz="2000" i="1">
                              <a:latin typeface="Cambria Math" panose="02040503050406030204" pitchFamily="18" charset="0"/>
                            </a:rPr>
                            <m:t> </m:t>
                          </m:r>
                        </m:e>
                      </m:d>
                      <m:r>
                        <a:rPr lang="en-US" altLang="zh-TW" sz="2000" i="1">
                          <a:latin typeface="Cambria Math" panose="02040503050406030204" pitchFamily="18" charset="0"/>
                        </a:rPr>
                        <m:t> </m:t>
                      </m:r>
                      <m:r>
                        <a:rPr lang="en-US" altLang="zh-TW" sz="2000" i="1">
                          <a:latin typeface="Cambria Math" panose="02040503050406030204" pitchFamily="18" charset="0"/>
                          <a:ea typeface="Cambria Math" panose="02040503050406030204" pitchFamily="18" charset="0"/>
                        </a:rPr>
                        <m:t>± </m:t>
                      </m:r>
                      <m:rad>
                        <m:radPr>
                          <m:degHide m:val="on"/>
                          <m:ctrlPr>
                            <a:rPr lang="en-US" altLang="zh-TW" sz="2000" i="1">
                              <a:latin typeface="Cambria Math" panose="02040503050406030204" pitchFamily="18" charset="0"/>
                              <a:ea typeface="Cambria Math" panose="02040503050406030204" pitchFamily="18" charset="0"/>
                            </a:rPr>
                          </m:ctrlPr>
                        </m:radPr>
                        <m:deg/>
                        <m:e>
                          <m:sSup>
                            <m:sSupPr>
                              <m:ctrlPr>
                                <a:rPr lang="en-US" altLang="zh-TW" sz="2000" i="1">
                                  <a:latin typeface="Cambria Math" panose="02040503050406030204" pitchFamily="18" charset="0"/>
                                  <a:ea typeface="Cambria Math" panose="02040503050406030204" pitchFamily="18" charset="0"/>
                                </a:rPr>
                              </m:ctrlPr>
                            </m:sSupPr>
                            <m:e>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2</m:t>
                                  </m:r>
                                </m:sub>
                              </m:sSub>
                              <m:r>
                                <a:rPr lang="en-US" altLang="zh-TW" sz="2000" i="1">
                                  <a:latin typeface="Cambria Math" panose="02040503050406030204" pitchFamily="18" charset="0"/>
                                </a:rPr>
                                <m:t>+</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b="0" i="1" smtClean="0">
                                      <a:latin typeface="Cambria Math" panose="02040503050406030204" pitchFamily="18" charset="0"/>
                                    </a:rPr>
                                    <m:t>21</m:t>
                                  </m:r>
                                </m:sub>
                              </m:s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𝑐</m:t>
                                  </m:r>
                                </m:e>
                                <m:sub>
                                  <m:r>
                                    <a:rPr lang="en-US" altLang="zh-TW" sz="2000" i="1">
                                      <a:latin typeface="Cambria Math" panose="02040503050406030204" pitchFamily="18" charset="0"/>
                                    </a:rPr>
                                    <m:t>1</m:t>
                                  </m:r>
                                  <m:r>
                                    <a:rPr lang="en-US" altLang="zh-TW" sz="2000" i="1">
                                      <a:latin typeface="Cambria Math" panose="02040503050406030204" pitchFamily="18" charset="0"/>
                                    </a:rPr>
                                    <m:t>𝑘</m:t>
                                  </m:r>
                                </m:sub>
                              </m:sSub>
                              <m:r>
                                <a:rPr lang="en-US" altLang="zh-TW" sz="2000" i="1">
                                  <a:latin typeface="Cambria Math" panose="02040503050406030204" pitchFamily="18" charset="0"/>
                                </a:rPr>
                                <m:t>− </m:t>
                              </m:r>
                              <m:f>
                                <m:fPr>
                                  <m:ctrlPr>
                                    <a:rPr lang="en-US" altLang="zh-TW" sz="2000" i="1">
                                      <a:latin typeface="Cambria Math" panose="02040503050406030204" pitchFamily="18" charset="0"/>
                                    </a:rPr>
                                  </m:ctrlPr>
                                </m:fPr>
                                <m:num>
                                  <m:r>
                                    <a:rPr lang="en-US" altLang="zh-TW" sz="2000" i="1">
                                      <a:latin typeface="Cambria Math" panose="02040503050406030204" pitchFamily="18" charset="0"/>
                                    </a:rPr>
                                    <m:t>1</m:t>
                                  </m:r>
                                </m:num>
                                <m:den>
                                  <m:r>
                                    <a:rPr lang="en-US" altLang="zh-TW" sz="2000" i="1">
                                      <a:latin typeface="Cambria Math" panose="02040503050406030204" pitchFamily="18" charset="0"/>
                                    </a:rPr>
                                    <m:t>2</m:t>
                                  </m:r>
                                </m:den>
                              </m:f>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𝑞</m:t>
                                  </m:r>
                                </m:e>
                                <m:sub>
                                  <m:r>
                                    <a:rPr lang="en-US" altLang="zh-TW" sz="2000" i="1">
                                      <a:latin typeface="Cambria Math" panose="02040503050406030204" pitchFamily="18" charset="0"/>
                                    </a:rPr>
                                    <m:t>22</m:t>
                                  </m:r>
                                </m:sub>
                              </m:sSub>
                              <m:r>
                                <a:rPr lang="en-US" altLang="zh-TW" sz="2000" i="1">
                                  <a:latin typeface="Cambria Math" panose="02040503050406030204" pitchFamily="18" charset="0"/>
                                  <a:ea typeface="Cambria Math" panose="02040503050406030204" pitchFamily="18" charset="0"/>
                                </a:rPr>
                                <m:t>)</m:t>
                              </m:r>
                            </m:e>
                            <m:sup>
                              <m:r>
                                <a:rPr lang="en-US" altLang="zh-TW" sz="2000" i="1">
                                  <a:latin typeface="Cambria Math" panose="02040503050406030204" pitchFamily="18" charset="0"/>
                                  <a:ea typeface="Cambria Math" panose="02040503050406030204" pitchFamily="18" charset="0"/>
                                </a:rPr>
                                <m:t>2</m:t>
                              </m:r>
                            </m:sup>
                          </m:sSup>
                          <m:r>
                            <a:rPr lang="en-US" altLang="zh-TW" sz="2000" i="1">
                              <a:latin typeface="Cambria Math" panose="02040503050406030204" pitchFamily="18" charset="0"/>
                              <a:ea typeface="Cambria Math" panose="02040503050406030204" pitchFamily="18" charset="0"/>
                            </a:rPr>
                            <m:t> − 2</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22</m:t>
                              </m:r>
                            </m:sub>
                          </m:sSub>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𝑎</m:t>
                              </m:r>
                            </m:e>
                            <m:sub>
                              <m:r>
                                <a:rPr lang="en-US" altLang="zh-TW" sz="2000" b="0" i="1" smtClean="0">
                                  <a:latin typeface="Cambria Math" panose="02040503050406030204" pitchFamily="18" charset="0"/>
                                  <a:ea typeface="Cambria Math" panose="02040503050406030204" pitchFamily="18" charset="0"/>
                                </a:rPr>
                                <m:t>1</m:t>
                              </m:r>
                            </m:sub>
                          </m:sSub>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𝑐</m:t>
                              </m:r>
                            </m:e>
                            <m:sub>
                              <m:r>
                                <a:rPr lang="en-US" altLang="zh-TW" sz="2000" b="0" i="1" smtClean="0">
                                  <a:latin typeface="Cambria Math" panose="02040503050406030204" pitchFamily="18" charset="0"/>
                                  <a:ea typeface="Cambria Math" panose="02040503050406030204" pitchFamily="18" charset="0"/>
                                </a:rPr>
                                <m:t>1</m:t>
                              </m:r>
                              <m:r>
                                <a:rPr lang="en-US" altLang="zh-TW" sz="2000" i="1">
                                  <a:latin typeface="Cambria Math" panose="02040503050406030204" pitchFamily="18" charset="0"/>
                                  <a:ea typeface="Cambria Math" panose="02040503050406030204" pitchFamily="18" charset="0"/>
                                </a:rPr>
                                <m:t>𝑘</m:t>
                              </m:r>
                            </m:sub>
                          </m:sSub>
                          <m:r>
                            <a:rPr lang="en-US" altLang="zh-TW" sz="2000" i="1">
                              <a:latin typeface="Cambria Math" panose="02040503050406030204" pitchFamily="18" charset="0"/>
                              <a:ea typeface="Cambria Math" panose="02040503050406030204" pitchFamily="18" charset="0"/>
                            </a:rPr>
                            <m:t>+ </m:t>
                          </m:r>
                          <m:f>
                            <m:fPr>
                              <m:ctrlPr>
                                <a:rPr lang="en-US" altLang="zh-TW" sz="2000" i="1">
                                  <a:latin typeface="Cambria Math" panose="02040503050406030204" pitchFamily="18" charset="0"/>
                                  <a:ea typeface="Cambria Math" panose="02040503050406030204" pitchFamily="18" charset="0"/>
                                </a:rPr>
                              </m:ctrlPr>
                            </m:fPr>
                            <m:num>
                              <m:r>
                                <a:rPr lang="en-US" altLang="zh-TW" sz="2000" i="1">
                                  <a:latin typeface="Cambria Math" panose="02040503050406030204" pitchFamily="18" charset="0"/>
                                  <a:ea typeface="Cambria Math" panose="02040503050406030204" pitchFamily="18" charset="0"/>
                                </a:rPr>
                                <m:t>1</m:t>
                              </m:r>
                            </m:num>
                            <m:den>
                              <m:r>
                                <a:rPr lang="en-US" altLang="zh-TW" sz="2000" i="1">
                                  <a:latin typeface="Cambria Math" panose="02040503050406030204" pitchFamily="18" charset="0"/>
                                  <a:ea typeface="Cambria Math" panose="02040503050406030204" pitchFamily="18" charset="0"/>
                                </a:rPr>
                                <m:t>2</m:t>
                              </m:r>
                            </m:den>
                          </m:f>
                          <m:d>
                            <m:dPr>
                              <m:ctrlPr>
                                <a:rPr lang="en-US" altLang="zh-TW" sz="2000" i="1">
                                  <a:latin typeface="Cambria Math" panose="02040503050406030204" pitchFamily="18" charset="0"/>
                                  <a:ea typeface="Cambria Math" panose="02040503050406030204" pitchFamily="18" charset="0"/>
                                </a:rPr>
                              </m:ctrlPr>
                            </m:dPr>
                            <m:e>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11</m:t>
                                  </m:r>
                                </m:sub>
                              </m:sSub>
                              <m:sSubSup>
                                <m:sSubSupPr>
                                  <m:ctrlPr>
                                    <a:rPr lang="en-US" altLang="zh-TW" sz="2000" i="1">
                                      <a:latin typeface="Cambria Math" panose="02040503050406030204" pitchFamily="18" charset="0"/>
                                      <a:ea typeface="Cambria Math" panose="02040503050406030204" pitchFamily="18" charset="0"/>
                                    </a:rPr>
                                  </m:ctrlPr>
                                </m:sSubSupPr>
                                <m:e>
                                  <m:r>
                                    <a:rPr lang="en-US" altLang="zh-TW" sz="2000" i="1">
                                      <a:latin typeface="Cambria Math" panose="02040503050406030204" pitchFamily="18" charset="0"/>
                                      <a:ea typeface="Cambria Math" panose="02040503050406030204" pitchFamily="18" charset="0"/>
                                    </a:rPr>
                                    <m:t>𝑐</m:t>
                                  </m:r>
                                </m:e>
                                <m:sub>
                                  <m:r>
                                    <a:rPr lang="en-US" altLang="zh-TW" sz="2000" b="0" i="1" smtClean="0">
                                      <a:latin typeface="Cambria Math" panose="02040503050406030204" pitchFamily="18" charset="0"/>
                                      <a:ea typeface="Cambria Math" panose="02040503050406030204" pitchFamily="18" charset="0"/>
                                    </a:rPr>
                                    <m:t>1</m:t>
                                  </m:r>
                                  <m:r>
                                    <a:rPr lang="en-US" altLang="zh-TW" sz="2000" i="1">
                                      <a:latin typeface="Cambria Math" panose="02040503050406030204" pitchFamily="18" charset="0"/>
                                      <a:ea typeface="Cambria Math" panose="02040503050406030204" pitchFamily="18" charset="0"/>
                                    </a:rPr>
                                    <m:t>𝑘</m:t>
                                  </m:r>
                                </m:sub>
                                <m:sup>
                                  <m:r>
                                    <a:rPr lang="en-US" altLang="zh-TW" sz="2000" i="1">
                                      <a:latin typeface="Cambria Math" panose="02040503050406030204" pitchFamily="18" charset="0"/>
                                      <a:ea typeface="Cambria Math" panose="02040503050406030204" pitchFamily="18" charset="0"/>
                                    </a:rPr>
                                    <m:t>2</m:t>
                                  </m:r>
                                </m:sup>
                              </m:sSubSup>
                              <m:r>
                                <a:rPr lang="en-US" altLang="zh-TW" sz="2000" i="1">
                                  <a:latin typeface="Cambria Math" panose="02040503050406030204" pitchFamily="18" charset="0"/>
                                  <a:ea typeface="Cambria Math" panose="02040503050406030204" pitchFamily="18" charset="0"/>
                                </a:rPr>
                                <m:t>−</m:t>
                              </m:r>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𝑞</m:t>
                                  </m:r>
                                </m:e>
                                <m:sub>
                                  <m:r>
                                    <a:rPr lang="en-US" altLang="zh-TW" sz="2000" b="0" i="1" smtClean="0">
                                      <a:latin typeface="Cambria Math" panose="02040503050406030204" pitchFamily="18" charset="0"/>
                                      <a:ea typeface="Cambria Math" panose="02040503050406030204" pitchFamily="18" charset="0"/>
                                    </a:rPr>
                                    <m:t>11</m:t>
                                  </m:r>
                                </m:sub>
                              </m:sSub>
                              <m:sSub>
                                <m:sSubPr>
                                  <m:ctrlPr>
                                    <a:rPr lang="en-US" altLang="zh-TW" sz="2000" i="1">
                                      <a:latin typeface="Cambria Math" panose="02040503050406030204" pitchFamily="18" charset="0"/>
                                      <a:ea typeface="Cambria Math" panose="02040503050406030204" pitchFamily="18" charset="0"/>
                                    </a:rPr>
                                  </m:ctrlPr>
                                </m:sSubPr>
                                <m:e>
                                  <m:r>
                                    <a:rPr lang="en-US" altLang="zh-TW" sz="2000" i="1">
                                      <a:latin typeface="Cambria Math" panose="02040503050406030204" pitchFamily="18" charset="0"/>
                                      <a:ea typeface="Cambria Math" panose="02040503050406030204" pitchFamily="18" charset="0"/>
                                    </a:rPr>
                                    <m:t>𝑐</m:t>
                                  </m:r>
                                </m:e>
                                <m:sub>
                                  <m:r>
                                    <a:rPr lang="en-US" altLang="zh-TW" sz="2000" i="1">
                                      <a:latin typeface="Cambria Math" panose="02040503050406030204" pitchFamily="18" charset="0"/>
                                      <a:ea typeface="Cambria Math" panose="02040503050406030204" pitchFamily="18" charset="0"/>
                                    </a:rPr>
                                    <m:t>𝑘</m:t>
                                  </m:r>
                                </m:sub>
                              </m:sSub>
                            </m:e>
                          </m:d>
                          <m:r>
                            <a:rPr lang="en-US" altLang="zh-TW" sz="2000" i="1">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𝑟</m:t>
                          </m:r>
                          <m:r>
                            <a:rPr lang="en-US" altLang="zh-TW" sz="2000" i="1">
                              <a:latin typeface="Cambria Math" panose="02040503050406030204" pitchFamily="18" charset="0"/>
                              <a:ea typeface="Cambria Math" panose="02040503050406030204" pitchFamily="18" charset="0"/>
                            </a:rPr>
                            <m:t> )</m:t>
                          </m:r>
                        </m:e>
                      </m:rad>
                      <m:r>
                        <a:rPr lang="en-US" altLang="zh-TW" sz="2000" i="1">
                          <a:latin typeface="Cambria Math" panose="02040503050406030204" pitchFamily="18" charset="0"/>
                        </a:rPr>
                        <m:t> </m:t>
                      </m:r>
                      <m:r>
                        <a:rPr lang="en-US" altLang="zh-TW" sz="2000" b="0" i="1" smtClean="0">
                          <a:latin typeface="Cambria Math" panose="02040503050406030204" pitchFamily="18" charset="0"/>
                        </a:rPr>
                        <m:t> </m:t>
                      </m:r>
                      <m:r>
                        <a:rPr lang="en-US" altLang="zh-TW" sz="2000" i="1">
                          <a:latin typeface="Cambria Math" panose="02040503050406030204" pitchFamily="18" charset="0"/>
                        </a:rPr>
                        <m:t>]</m:t>
                      </m:r>
                    </m:oMath>
                  </m:oMathPara>
                </a14:m>
                <a:endParaRPr lang="zh-TW" altLang="en-US" sz="2000" dirty="0"/>
              </a:p>
            </p:txBody>
          </p:sp>
        </mc:Choice>
        <mc:Fallback xmlns="">
          <p:sp>
            <p:nvSpPr>
              <p:cNvPr id="2" name="矩形 1"/>
              <p:cNvSpPr>
                <a:spLocks noRot="1" noChangeAspect="1" noMove="1" noResize="1" noEditPoints="1" noAdjustHandles="1" noChangeArrowheads="1" noChangeShapeType="1" noTextEdit="1"/>
              </p:cNvSpPr>
              <p:nvPr/>
            </p:nvSpPr>
            <p:spPr>
              <a:xfrm>
                <a:off x="0" y="1957262"/>
                <a:ext cx="12323975" cy="1001684"/>
              </a:xfrm>
              <a:prstGeom prst="rect">
                <a:avLst/>
              </a:prstGeom>
              <a:blipFill>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790279" y="1069705"/>
                <a:ext cx="10743415" cy="461665"/>
              </a:xfrm>
              <a:prstGeom prst="rect">
                <a:avLst/>
              </a:prstGeom>
            </p:spPr>
            <p:txBody>
              <a:bodyPr wrap="square">
                <a:spAutoFit/>
              </a:bodyPr>
              <a:lstStyle/>
              <a:p>
                <a:r>
                  <a:rPr lang="en-US" altLang="zh-TW" sz="2400" dirty="0" smtClean="0">
                    <a:solidFill>
                      <a:srgbClr val="000000"/>
                    </a:solidFill>
                  </a:rPr>
                  <a:t>Finally, we set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15</m:t>
                        </m:r>
                      </m:sub>
                    </m:sSub>
                  </m:oMath>
                </a14:m>
                <a:r>
                  <a:rPr lang="en-US" altLang="zh-TW" sz="2400" dirty="0">
                    <a:solidFill>
                      <a:srgbClr val="000000"/>
                    </a:solidFill>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16</m:t>
                        </m:r>
                      </m:sub>
                    </m:sSub>
                  </m:oMath>
                </a14:m>
                <a:r>
                  <a:rPr lang="en-US" altLang="zh-TW" sz="2400" dirty="0">
                    <a:solidFill>
                      <a:srgbClr val="000000"/>
                    </a:solidFill>
                  </a:rPr>
                  <a:t> = 0,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17</m:t>
                        </m:r>
                      </m:sub>
                    </m:sSub>
                  </m:oMath>
                </a14:m>
                <a:r>
                  <a:rPr lang="en-US" altLang="zh-TW" sz="2400" dirty="0">
                    <a:solidFill>
                      <a:srgbClr val="000000"/>
                    </a:solidFill>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18</m:t>
                        </m:r>
                      </m:sub>
                    </m:sSub>
                  </m:oMath>
                </a14:m>
                <a:r>
                  <a:rPr lang="en-US" altLang="zh-TW" sz="2400" dirty="0">
                    <a:solidFill>
                      <a:srgbClr val="000000"/>
                    </a:solidFill>
                  </a:rPr>
                  <a:t> = 1, and derive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5</m:t>
                        </m:r>
                      </m:sub>
                    </m:sSub>
                  </m:oMath>
                </a14:m>
                <a:r>
                  <a:rPr lang="en-US" altLang="zh-TW" sz="2400" dirty="0">
                    <a:solidFill>
                      <a:srgbClr val="000000"/>
                    </a:solidFill>
                  </a:rPr>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b="0" i="1" smtClean="0">
                            <a:latin typeface="Cambria Math" panose="02040503050406030204" pitchFamily="18" charset="0"/>
                          </a:rPr>
                          <m:t>8</m:t>
                        </m:r>
                      </m:sub>
                    </m:sSub>
                  </m:oMath>
                </a14:m>
                <a:r>
                  <a:rPr lang="en-US" altLang="zh-TW" sz="2400" dirty="0">
                    <a:solidFill>
                      <a:srgbClr val="000000"/>
                    </a:solidFill>
                  </a:rPr>
                  <a:t> in a similar manner. </a:t>
                </a:r>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790279" y="1069705"/>
                <a:ext cx="10743415" cy="461665"/>
              </a:xfrm>
              <a:prstGeom prst="rect">
                <a:avLst/>
              </a:prstGeom>
              <a:blipFill>
                <a:blip r:embed="rId3"/>
                <a:stretch>
                  <a:fillRect l="-908"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790279" y="3309424"/>
                <a:ext cx="437199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i="1">
                              <a:latin typeface="Cambria Math" panose="02040503050406030204" pitchFamily="18" charset="0"/>
                            </a:rPr>
                            <m:t>𝑐</m:t>
                          </m:r>
                        </m:e>
                        <m:sub>
                          <m:r>
                            <a:rPr lang="en-US" altLang="zh-TW" sz="2800" b="0" i="1" smtClean="0">
                              <a:latin typeface="Cambria Math" panose="02040503050406030204" pitchFamily="18" charset="0"/>
                            </a:rPr>
                            <m:t>1</m:t>
                          </m:r>
                          <m:r>
                            <a:rPr lang="en-US" altLang="zh-TW" sz="2800" i="1">
                              <a:latin typeface="Cambria Math" panose="02040503050406030204" pitchFamily="18" charset="0"/>
                            </a:rPr>
                            <m:t>𝑘</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 </m:t>
                      </m:r>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𝑐</m:t>
                          </m:r>
                        </m:e>
                        <m:sub>
                          <m:r>
                            <a:rPr lang="en-US" altLang="zh-TW" sz="2800" i="1">
                              <a:latin typeface="Cambria Math" panose="02040503050406030204" pitchFamily="18" charset="0"/>
                            </a:rPr>
                            <m:t>2</m:t>
                          </m:r>
                          <m:r>
                            <a:rPr lang="en-US" altLang="zh-TW" sz="2800" i="1">
                              <a:latin typeface="Cambria Math" panose="02040503050406030204" pitchFamily="18" charset="0"/>
                            </a:rPr>
                            <m:t>𝑘</m:t>
                          </m:r>
                        </m:sub>
                      </m:sSub>
                      <m:r>
                        <a:rPr lang="en-US" altLang="zh-TW" sz="2800" b="0" i="1" smtClean="0">
                          <a:latin typeface="Cambria Math" panose="02040503050406030204" pitchFamily="18" charset="0"/>
                        </a:rPr>
                        <m:t>            </m:t>
                      </m:r>
                      <m:r>
                        <a:rPr lang="en-US" altLang="zh-TW" sz="2800" b="0" i="1" smtClean="0">
                          <a:latin typeface="Cambria Math" panose="02040503050406030204" pitchFamily="18" charset="0"/>
                        </a:rPr>
                        <m:t>𝑘</m:t>
                      </m:r>
                      <m:r>
                        <a:rPr lang="en-US" altLang="zh-TW" sz="2800" b="0" i="1" smtClean="0">
                          <a:latin typeface="Cambria Math" panose="02040503050406030204" pitchFamily="18" charset="0"/>
                        </a:rPr>
                        <m:t>=1 ~ 8</m:t>
                      </m:r>
                    </m:oMath>
                  </m:oMathPara>
                </a14:m>
                <a:endParaRPr lang="zh-TW" altLang="en-US" sz="2800"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790279" y="3309424"/>
                <a:ext cx="4371999" cy="523220"/>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790279" y="4355183"/>
                <a:ext cx="5046959" cy="461665"/>
              </a:xfrm>
              <a:prstGeom prst="rect">
                <a:avLst/>
              </a:prstGeom>
              <a:noFill/>
            </p:spPr>
            <p:txBody>
              <a:bodyPr wrap="none" rtlCol="0">
                <a:spAutoFit/>
              </a:bodyPr>
              <a:lstStyle/>
              <a:p>
                <a:r>
                  <a:rPr lang="en-US" altLang="zh-TW" sz="2400" dirty="0" smtClean="0"/>
                  <a:t>For N = 3, we may set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𝑖</m:t>
                        </m:r>
                        <m:r>
                          <a:rPr lang="en-US" altLang="zh-TW" sz="2400" i="1">
                            <a:latin typeface="Cambria Math" panose="02040503050406030204" pitchFamily="18" charset="0"/>
                          </a:rPr>
                          <m:t>𝑘</m:t>
                        </m:r>
                      </m:sub>
                    </m:sSub>
                  </m:oMath>
                </a14:m>
                <a:r>
                  <a:rPr lang="zh-TW" altLang="en-US" sz="2400" dirty="0" smtClean="0"/>
                  <a:t> </a:t>
                </a:r>
                <a:r>
                  <a:rPr lang="en-US" altLang="zh-TW" sz="2400" dirty="0" smtClean="0"/>
                  <a:t>as following :</a:t>
                </a:r>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790279" y="4355183"/>
                <a:ext cx="5046959" cy="461665"/>
              </a:xfrm>
              <a:prstGeom prst="rect">
                <a:avLst/>
              </a:prstGeom>
              <a:blipFill>
                <a:blip r:embed="rId5"/>
                <a:stretch>
                  <a:fillRect l="-1932"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790279" y="4816848"/>
                <a:ext cx="46036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1</m:t>
                          </m:r>
                          <m:r>
                            <a:rPr lang="en-US" altLang="zh-TW" sz="2400" i="1">
                              <a:latin typeface="Cambria Math" panose="02040503050406030204" pitchFamily="18" charset="0"/>
                            </a:rPr>
                            <m:t>𝑘</m:t>
                          </m:r>
                        </m:sub>
                      </m:sSub>
                      <m:r>
                        <a:rPr lang="en-US" altLang="zh-TW" sz="2400" i="1">
                          <a:latin typeface="Cambria Math" panose="02040503050406030204" pitchFamily="18" charset="0"/>
                        </a:rPr>
                        <m:t> </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i="1">
                              <a:latin typeface="Cambria Math" panose="02040503050406030204" pitchFamily="18" charset="0"/>
                            </a:rPr>
                            <m:t>2</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3</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𝑘</m:t>
                      </m:r>
                      <m:r>
                        <a:rPr lang="en-US" altLang="zh-TW" sz="2400" i="1">
                          <a:latin typeface="Cambria Math" panose="02040503050406030204" pitchFamily="18" charset="0"/>
                        </a:rPr>
                        <m:t>=1 ~ 8</m:t>
                      </m:r>
                    </m:oMath>
                  </m:oMathPara>
                </a14:m>
                <a:endParaRPr lang="zh-TW"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790279" y="4816848"/>
                <a:ext cx="4603633" cy="461665"/>
              </a:xfrm>
              <a:prstGeom prst="rect">
                <a:avLst/>
              </a:prstGeom>
              <a:blipFill>
                <a:blip r:embed="rId6"/>
                <a:stretch>
                  <a:fillRect b="-2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858407" y="5432379"/>
                <a:ext cx="46036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2</m:t>
                          </m:r>
                          <m:r>
                            <a:rPr lang="en-US" altLang="zh-TW" sz="2400" i="1">
                              <a:latin typeface="Cambria Math" panose="02040503050406030204" pitchFamily="18" charset="0"/>
                            </a:rPr>
                            <m:t>𝑘</m:t>
                          </m:r>
                        </m:sub>
                      </m:sSub>
                      <m:r>
                        <a:rPr lang="en-US" altLang="zh-TW" sz="2400" i="1">
                          <a:latin typeface="Cambria Math" panose="02040503050406030204" pitchFamily="18" charset="0"/>
                        </a:rPr>
                        <m:t> </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3</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𝑘</m:t>
                      </m:r>
                      <m:r>
                        <a:rPr lang="en-US" altLang="zh-TW" sz="2400" i="1">
                          <a:latin typeface="Cambria Math" panose="02040503050406030204" pitchFamily="18" charset="0"/>
                        </a:rPr>
                        <m:t>=8 ~ 16</m:t>
                      </m:r>
                    </m:oMath>
                  </m:oMathPara>
                </a14:m>
                <a:endParaRPr lang="zh-TW"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858407" y="5432379"/>
                <a:ext cx="4603633" cy="461665"/>
              </a:xfrm>
              <a:prstGeom prst="rect">
                <a:avLst/>
              </a:prstGeom>
              <a:blipFill>
                <a:blip r:embed="rId7"/>
                <a:stretch>
                  <a:fillRect b="-263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858407" y="6047911"/>
                <a:ext cx="477355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3</m:t>
                          </m:r>
                          <m:r>
                            <a:rPr lang="en-US" altLang="zh-TW" sz="2400" i="1">
                              <a:latin typeface="Cambria Math" panose="02040503050406030204" pitchFamily="18" charset="0"/>
                            </a:rPr>
                            <m:t>𝑘</m:t>
                          </m:r>
                        </m:sub>
                      </m:sSub>
                      <m:r>
                        <a:rPr lang="en-US" altLang="zh-TW" sz="2400" i="1">
                          <a:latin typeface="Cambria Math" panose="02040503050406030204" pitchFamily="18" charset="0"/>
                        </a:rPr>
                        <m:t> </m:t>
                      </m:r>
                      <m:r>
                        <a:rPr lang="en-US" altLang="zh-TW" sz="2400" i="1">
                          <a:latin typeface="Cambria Math" panose="02040503050406030204" pitchFamily="18" charset="0"/>
                          <a:ea typeface="Cambria Math" panose="02040503050406030204" pitchFamily="18" charset="0"/>
                        </a:rPr>
                        <m:t>⟺</m:t>
                      </m:r>
                      <m:r>
                        <a:rPr lang="en-US" altLang="zh-TW" sz="2400" i="1">
                          <a:latin typeface="Cambria Math" panose="02040503050406030204" pitchFamily="18" charset="0"/>
                        </a:rPr>
                        <m:t> </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1</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𝑐</m:t>
                          </m:r>
                        </m:e>
                        <m:sub>
                          <m:r>
                            <a:rPr lang="en-US" altLang="zh-TW" sz="2400" b="0" i="1" smtClean="0">
                              <a:latin typeface="Cambria Math" panose="02040503050406030204" pitchFamily="18" charset="0"/>
                            </a:rPr>
                            <m:t>2</m:t>
                          </m:r>
                          <m:r>
                            <a:rPr lang="en-US" altLang="zh-TW" sz="2400" i="1">
                              <a:latin typeface="Cambria Math" panose="02040503050406030204" pitchFamily="18" charset="0"/>
                            </a:rPr>
                            <m:t>𝑘</m:t>
                          </m:r>
                        </m:sub>
                      </m:sSub>
                      <m:r>
                        <a:rPr lang="en-US" altLang="zh-TW" sz="2400" b="0" i="1" smtClean="0">
                          <a:latin typeface="Cambria Math" panose="02040503050406030204" pitchFamily="18" charset="0"/>
                        </a:rPr>
                        <m:t>            </m:t>
                      </m:r>
                      <m:r>
                        <a:rPr lang="en-US" altLang="zh-TW" sz="2400" i="1">
                          <a:latin typeface="Cambria Math" panose="02040503050406030204" pitchFamily="18" charset="0"/>
                        </a:rPr>
                        <m:t>𝑘</m:t>
                      </m:r>
                      <m:r>
                        <a:rPr lang="en-US" altLang="zh-TW" sz="2400" i="1">
                          <a:latin typeface="Cambria Math" panose="02040503050406030204" pitchFamily="18" charset="0"/>
                        </a:rPr>
                        <m:t>=16 ~ 24</m:t>
                      </m:r>
                    </m:oMath>
                  </m:oMathPara>
                </a14:m>
                <a:endParaRPr lang="zh-TW" alt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858407" y="6047911"/>
                <a:ext cx="4773551" cy="461665"/>
              </a:xfrm>
              <a:prstGeom prst="rect">
                <a:avLst/>
              </a:prstGeom>
              <a:blipFill>
                <a:blip r:embed="rId8"/>
                <a:stretch>
                  <a:fillRect b="-26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71836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Cost, turnover and tracking error of optimal strategy</a:t>
            </a:r>
            <a:endParaRPr lang="zh-TW" altLang="en-US"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570215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字方塊 1"/>
              <p:cNvSpPr txBox="1"/>
              <p:nvPr/>
            </p:nvSpPr>
            <p:spPr>
              <a:xfrm>
                <a:off x="1008669" y="1051088"/>
                <a:ext cx="9032601" cy="369332"/>
              </a:xfrm>
              <a:prstGeom prst="rect">
                <a:avLst/>
              </a:prstGeom>
              <a:noFill/>
            </p:spPr>
            <p:txBody>
              <a:bodyPr wrap="none" lIns="0" tIns="0" rIns="0" bIns="0" rtlCol="0">
                <a:spAutoFit/>
              </a:bodyPr>
              <a:lstStyle/>
              <a:p>
                <a14:m>
                  <m:oMath xmlns:m="http://schemas.openxmlformats.org/officeDocument/2006/math">
                    <m:r>
                      <a:rPr lang="en-US" altLang="zh-TW" sz="2400" b="0" i="1" smtClean="0">
                        <a:latin typeface="Cambria Math" panose="02040503050406030204" pitchFamily="18" charset="0"/>
                      </a:rPr>
                      <m:t>𝑇</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a:rPr lang="zh-TW" altLang="en-US" sz="2400" i="1" smtClean="0">
                            <a:latin typeface="Cambria Math" panose="02040503050406030204" pitchFamily="18" charset="0"/>
                          </a:rPr>
                          <m:t>𝛽</m:t>
                        </m:r>
                      </m:e>
                    </m:d>
                    <m:r>
                      <a:rPr lang="en-US" altLang="zh-TW" sz="2400" b="0" i="1" smtClean="0">
                        <a:latin typeface="Cambria Math" panose="02040503050406030204" pitchFamily="18" charset="0"/>
                      </a:rPr>
                      <m:t> </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𝐽</m:t>
                    </m:r>
                    <m:d>
                      <m:dPr>
                        <m:endChr m:val="|"/>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𝑤</m:t>
                        </m:r>
                        <m:r>
                          <a:rPr lang="zh-TW" altLang="en-US" sz="2400" i="1">
                            <a:latin typeface="Cambria Math" panose="02040503050406030204" pitchFamily="18" charset="0"/>
                            <a:ea typeface="Cambria Math" panose="02040503050406030204" pitchFamily="18" charset="0"/>
                          </a:rPr>
                          <m:t>；</m:t>
                        </m:r>
                        <m:r>
                          <a:rPr lang="zh-TW" altLang="en-US" sz="2400" i="1" smtClean="0">
                            <a:latin typeface="Cambria Math" panose="02040503050406030204" pitchFamily="18" charset="0"/>
                            <a:ea typeface="Cambria Math" panose="02040503050406030204" pitchFamily="18" charset="0"/>
                          </a:rPr>
                          <m:t>𝛽</m:t>
                        </m:r>
                        <m:r>
                          <a:rPr lang="en-US" altLang="zh-TW" sz="2400" b="0" i="1" smtClean="0">
                            <a:latin typeface="Cambria Math" panose="02040503050406030204" pitchFamily="18" charset="0"/>
                            <a:ea typeface="Cambria Math" panose="02040503050406030204" pitchFamily="18" charset="0"/>
                          </a:rPr>
                          <m:t> </m:t>
                        </m:r>
                      </m:e>
                    </m:d>
                    <m:r>
                      <a:rPr lang="en-US" altLang="zh-TW" sz="2400" b="0" i="1" smtClean="0">
                        <a:latin typeface="Cambria Math" panose="02040503050406030204" pitchFamily="18" charset="0"/>
                        <a:ea typeface="Cambria Math" panose="02040503050406030204" pitchFamily="18" charset="0"/>
                      </a:rPr>
                      <m:t> </m:t>
                    </m:r>
                    <m:r>
                      <a:rPr lang="zh-TW" altLang="en-US" sz="2400" b="0" i="1" smtClean="0">
                        <a:latin typeface="Cambria Math" panose="02040503050406030204" pitchFamily="18" charset="0"/>
                        <a:ea typeface="Cambria Math" panose="02040503050406030204" pitchFamily="18" charset="0"/>
                      </a:rPr>
                      <m:t>𝜆</m:t>
                    </m:r>
                    <m:r>
                      <a:rPr lang="en-US" altLang="zh-TW" sz="2400" b="0" i="1" smtClean="0">
                        <a:latin typeface="Cambria Math" panose="02040503050406030204" pitchFamily="18" charset="0"/>
                        <a:ea typeface="Cambria Math" panose="02040503050406030204" pitchFamily="18" charset="0"/>
                      </a:rPr>
                      <m:t>=0)</m:t>
                    </m:r>
                  </m:oMath>
                </a14:m>
                <a:r>
                  <a:rPr lang="zh-TW" altLang="en-US" sz="2400" dirty="0" smtClean="0"/>
                  <a:t> </a:t>
                </a:r>
                <a:r>
                  <a:rPr lang="en-US" altLang="zh-TW" sz="2400" dirty="0" smtClean="0"/>
                  <a:t>measures the expected PV of </a:t>
                </a:r>
                <a:r>
                  <a:rPr lang="en-US" altLang="zh-TW" sz="2400" b="1" dirty="0" smtClean="0"/>
                  <a:t>trading cost</a:t>
                </a:r>
                <a:r>
                  <a:rPr lang="en-US" altLang="zh-TW" sz="2400" dirty="0" smtClean="0"/>
                  <a:t>.</a:t>
                </a:r>
                <a:endParaRPr lang="zh-TW" altLang="en-US" sz="2400"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008669" y="1051088"/>
                <a:ext cx="9032601" cy="369332"/>
              </a:xfrm>
              <a:prstGeom prst="rect">
                <a:avLst/>
              </a:prstGeom>
              <a:blipFill>
                <a:blip r:embed="rId3"/>
                <a:stretch>
                  <a:fillRect l="-1147" t="-24590" r="-1484" b="-4918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文字方塊 2"/>
              <p:cNvSpPr txBox="1"/>
              <p:nvPr/>
            </p:nvSpPr>
            <p:spPr>
              <a:xfrm>
                <a:off x="1008669" y="1806838"/>
                <a:ext cx="10178140" cy="738664"/>
              </a:xfrm>
              <a:prstGeom prst="rect">
                <a:avLst/>
              </a:prstGeom>
              <a:noFill/>
            </p:spPr>
            <p:txBody>
              <a:bodyPr wrap="square" lIns="0" tIns="0" rIns="0" bIns="0" rtlCol="0">
                <a:spAutoFit/>
              </a:bodyPr>
              <a:lstStyle/>
              <a:p>
                <a14:m>
                  <m:oMath xmlns:m="http://schemas.openxmlformats.org/officeDocument/2006/math">
                    <m:r>
                      <a:rPr lang="en-US" altLang="zh-TW" sz="2400" b="0" i="1" smtClean="0">
                        <a:latin typeface="Cambria Math" panose="02040503050406030204" pitchFamily="18" charset="0"/>
                      </a:rPr>
                      <m:t>𝑇𝐴</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r>
                      <a:rPr lang="en-US" altLang="zh-TW" sz="2400" b="0" i="1" smtClean="0">
                        <a:latin typeface="Cambria Math" panose="02040503050406030204" pitchFamily="18" charset="0"/>
                      </a:rPr>
                      <m:t>)</m:t>
                    </m:r>
                  </m:oMath>
                </a14:m>
                <a:r>
                  <a:rPr lang="zh-TW" altLang="en-US" sz="2400" dirty="0" smtClean="0"/>
                  <a:t> </a:t>
                </a:r>
                <a:r>
                  <a:rPr lang="en-US" altLang="zh-TW" sz="2400" dirty="0" smtClean="0"/>
                  <a:t>:</a:t>
                </a:r>
              </a:p>
              <a:p>
                <a:r>
                  <a:rPr lang="en-US" altLang="zh-TW" sz="2400" dirty="0" smtClean="0"/>
                  <a:t>      Approximate cost function, given the boundary set B determined by </a:t>
                </a:r>
                <a14:m>
                  <m:oMath xmlns:m="http://schemas.openxmlformats.org/officeDocument/2006/math">
                    <m:r>
                      <a:rPr lang="en-US" altLang="zh-TW" sz="2400" b="0" i="1" smtClean="0">
                        <a:latin typeface="Cambria Math" panose="02040503050406030204" pitchFamily="18" charset="0"/>
                      </a:rPr>
                      <m:t>𝐽</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i="1">
                        <a:latin typeface="Cambria Math" panose="02040503050406030204" pitchFamily="18" charset="0"/>
                      </a:rPr>
                      <m:t>；</m:t>
                    </m:r>
                    <m:r>
                      <m:rPr>
                        <m:sty m:val="p"/>
                      </m:rPr>
                      <a:rPr lang="en-US" altLang="zh-TW" sz="2400" i="1">
                        <a:latin typeface="Cambria Math" panose="02040503050406030204" pitchFamily="18" charset="0"/>
                      </a:rPr>
                      <m:t>B</m:t>
                    </m:r>
                    <m:r>
                      <a:rPr lang="en-US" altLang="zh-TW" sz="2400" b="0" i="1" smtClean="0">
                        <a:latin typeface="Cambria Math" panose="02040503050406030204" pitchFamily="18" charset="0"/>
                      </a:rPr>
                      <m:t>)</m:t>
                    </m:r>
                  </m:oMath>
                </a14:m>
                <a:r>
                  <a:rPr lang="en-US" altLang="zh-TW" sz="2400" dirty="0" smtClean="0"/>
                  <a:t>.</a:t>
                </a:r>
                <a:endParaRPr lang="zh-TW" altLang="en-US" sz="2400"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1008669" y="1806838"/>
                <a:ext cx="10178140" cy="738664"/>
              </a:xfrm>
              <a:prstGeom prst="rect">
                <a:avLst/>
              </a:prstGeom>
              <a:blipFill>
                <a:blip r:embed="rId4"/>
                <a:stretch>
                  <a:fillRect l="-1018" t="-12295" r="-299" b="-2377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2511853634"/>
                  </p:ext>
                </p:extLst>
              </p:nvPr>
            </p:nvGraphicFramePr>
            <p:xfrm>
              <a:off x="1008667" y="2931920"/>
              <a:ext cx="10492034" cy="3200655"/>
            </p:xfrm>
            <a:graphic>
              <a:graphicData uri="http://schemas.openxmlformats.org/drawingml/2006/table">
                <a:tbl>
                  <a:tblPr firstRow="1" bandRow="1">
                    <a:tableStyleId>{5C22544A-7EE6-4342-B048-85BDC9FD1C3A}</a:tableStyleId>
                  </a:tblPr>
                  <a:tblGrid>
                    <a:gridCol w="5246017">
                      <a:extLst>
                        <a:ext uri="{9D8B030D-6E8A-4147-A177-3AD203B41FA5}">
                          <a16:colId xmlns:a16="http://schemas.microsoft.com/office/drawing/2014/main" val="3765460516"/>
                        </a:ext>
                      </a:extLst>
                    </a:gridCol>
                    <a:gridCol w="5246017">
                      <a:extLst>
                        <a:ext uri="{9D8B030D-6E8A-4147-A177-3AD203B41FA5}">
                          <a16:colId xmlns:a16="http://schemas.microsoft.com/office/drawing/2014/main" val="3920343577"/>
                        </a:ext>
                      </a:extLst>
                    </a:gridCol>
                  </a:tblGrid>
                  <a:tr h="370840">
                    <a:tc>
                      <a:txBody>
                        <a:bodyPr/>
                        <a:lstStyle/>
                        <a:p>
                          <a:endParaRPr lang="zh-TW" altLang="en-US" sz="2400" dirty="0"/>
                        </a:p>
                      </a:txBody>
                      <a:tcPr anchor="ctr"/>
                    </a:tc>
                    <a:tc>
                      <a:txBody>
                        <a:bodyPr/>
                        <a:lstStyle/>
                        <a:p>
                          <a:pPr algn="ctr">
                            <a:lnSpc>
                              <a:spcPct val="150000"/>
                            </a:lnSpc>
                          </a:pPr>
                          <a:r>
                            <a:rPr lang="en-US" altLang="zh-TW" sz="2800" dirty="0" smtClean="0"/>
                            <a:t>Formula</a:t>
                          </a:r>
                          <a:endParaRPr lang="zh-TW" altLang="en-US" sz="2800" dirty="0"/>
                        </a:p>
                      </a:txBody>
                      <a:tcPr/>
                    </a:tc>
                    <a:extLst>
                      <a:ext uri="{0D108BD9-81ED-4DB2-BD59-A6C34878D82A}">
                        <a16:rowId xmlns:a16="http://schemas.microsoft.com/office/drawing/2014/main" val="81340818"/>
                      </a:ext>
                    </a:extLst>
                  </a:tr>
                  <a:tr h="370840">
                    <a:tc>
                      <a:txBody>
                        <a:bodyPr/>
                        <a:lstStyle/>
                        <a:p>
                          <a:r>
                            <a:rPr lang="en-US" altLang="zh-TW" sz="2400" dirty="0" smtClean="0"/>
                            <a:t>Annualized</a:t>
                          </a:r>
                          <a:r>
                            <a:rPr lang="en-US" altLang="zh-TW" sz="2400" baseline="0" dirty="0" smtClean="0"/>
                            <a:t> expected trading cost</a:t>
                          </a:r>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rPr>
                                  <m:t>𝑨𝑻𝑪</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𝑇𝐴</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b="0" i="1" smtClean="0">
                                    <a:latin typeface="Cambria Math" panose="02040503050406030204" pitchFamily="18" charset="0"/>
                                  </a:rPr>
                                  <m:t>；</m:t>
                                </m:r>
                                <m:r>
                                  <m:rPr>
                                    <m:sty m:val="p"/>
                                  </m:rPr>
                                  <a:rPr lang="en-US" altLang="zh-TW" sz="2400" b="0" i="1" smtClean="0">
                                    <a:latin typeface="Cambria Math" panose="02040503050406030204" pitchFamily="18" charset="0"/>
                                  </a:rPr>
                                  <m:t>B</m:t>
                                </m:r>
                                <m:r>
                                  <a:rPr lang="en-US" altLang="zh-TW" sz="2400" b="0" i="1" smtClean="0">
                                    <a:latin typeface="Cambria Math" panose="02040503050406030204" pitchFamily="18" charset="0"/>
                                  </a:rPr>
                                  <m:t>)</m:t>
                                </m:r>
                              </m:oMath>
                            </m:oMathPara>
                          </a14:m>
                          <a:endParaRPr lang="zh-TW" altLang="en-US" sz="2400" dirty="0"/>
                        </a:p>
                      </a:txBody>
                      <a:tcPr/>
                    </a:tc>
                    <a:extLst>
                      <a:ext uri="{0D108BD9-81ED-4DB2-BD59-A6C34878D82A}">
                        <a16:rowId xmlns:a16="http://schemas.microsoft.com/office/drawing/2014/main" val="2104943321"/>
                      </a:ext>
                    </a:extLst>
                  </a:tr>
                  <a:tr h="370840">
                    <a:tc>
                      <a:txBody>
                        <a:bodyPr/>
                        <a:lstStyle/>
                        <a:p>
                          <a:r>
                            <a:rPr lang="en-US" altLang="zh-TW" sz="2400" dirty="0" smtClean="0"/>
                            <a:t>Annualized expected (1-way) turnover</a:t>
                          </a:r>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rPr>
                                  <m:t>𝑻𝒖𝒓𝒏𝒐𝒗𝒆𝒓</m:t>
                                </m:r>
                                <m:r>
                                  <a:rPr lang="en-US" altLang="zh-TW" sz="2400" b="0" i="1" smtClean="0">
                                    <a:latin typeface="Cambria Math" panose="02040503050406030204" pitchFamily="18" charset="0"/>
                                  </a:rPr>
                                  <m:t>= </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𝐴𝑇𝐶</m:t>
                                    </m:r>
                                  </m:num>
                                  <m:den>
                                    <m:r>
                                      <a:rPr lang="en-US" altLang="zh-TW" sz="2400" b="0" i="1" smtClean="0">
                                        <a:latin typeface="Cambria Math" panose="02040503050406030204" pitchFamily="18" charset="0"/>
                                      </a:rPr>
                                      <m:t>𝑘</m:t>
                                    </m:r>
                                  </m:den>
                                </m:f>
                              </m:oMath>
                            </m:oMathPara>
                          </a14:m>
                          <a:endParaRPr lang="zh-TW" altLang="en-US" sz="2400" dirty="0"/>
                        </a:p>
                      </a:txBody>
                      <a:tcPr/>
                    </a:tc>
                    <a:extLst>
                      <a:ext uri="{0D108BD9-81ED-4DB2-BD59-A6C34878D82A}">
                        <a16:rowId xmlns:a16="http://schemas.microsoft.com/office/drawing/2014/main" val="4019844025"/>
                      </a:ext>
                    </a:extLst>
                  </a:tr>
                  <a:tr h="370840">
                    <a:tc>
                      <a:txBody>
                        <a:bodyPr/>
                        <a:lstStyle/>
                        <a:p>
                          <a:r>
                            <a:rPr lang="en-US" altLang="zh-TW" sz="2400" dirty="0" smtClean="0"/>
                            <a:t>Expected</a:t>
                          </a:r>
                          <a:r>
                            <a:rPr lang="en-US" altLang="zh-TW" sz="2400" baseline="0" dirty="0" smtClean="0"/>
                            <a:t> discounted tracking error cost</a:t>
                          </a:r>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rPr>
                                  <m:t>𝑻𝑬</m:t>
                                </m:r>
                                <m:d>
                                  <m:dPr>
                                    <m:ctrlPr>
                                      <a:rPr lang="en-US" altLang="zh-TW" sz="2400" b="1" i="1" smtClean="0">
                                        <a:solidFill>
                                          <a:srgbClr val="FF0000"/>
                                        </a:solidFill>
                                        <a:latin typeface="Cambria Math" panose="02040503050406030204" pitchFamily="18" charset="0"/>
                                      </a:rPr>
                                    </m:ctrlPr>
                                  </m:dPr>
                                  <m:e>
                                    <m:r>
                                      <a:rPr lang="en-US" altLang="zh-TW" sz="2400" b="1" i="1" smtClean="0">
                                        <a:solidFill>
                                          <a:srgbClr val="FF0000"/>
                                        </a:solidFill>
                                        <a:latin typeface="Cambria Math" panose="02040503050406030204" pitchFamily="18" charset="0"/>
                                      </a:rPr>
                                      <m:t>𝒘</m:t>
                                    </m:r>
                                    <m:r>
                                      <a:rPr lang="zh-TW" altLang="en-US" sz="2400" b="1" i="1" smtClean="0">
                                        <a:solidFill>
                                          <a:srgbClr val="FF0000"/>
                                        </a:solidFill>
                                        <a:latin typeface="Cambria Math" panose="02040503050406030204" pitchFamily="18" charset="0"/>
                                      </a:rPr>
                                      <m:t>；</m:t>
                                    </m:r>
                                    <m:r>
                                      <a:rPr lang="en-US" altLang="zh-TW" sz="2400" b="1" i="1" smtClean="0">
                                        <a:solidFill>
                                          <a:srgbClr val="FF0000"/>
                                        </a:solidFill>
                                        <a:latin typeface="Cambria Math" panose="02040503050406030204" pitchFamily="18" charset="0"/>
                                      </a:rPr>
                                      <m:t>𝑩</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𝐽𝐴</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r>
                                      <a:rPr lang="zh-TW" altLang="en-US" sz="2400" b="0" i="1" smtClean="0">
                                        <a:latin typeface="Cambria Math" panose="02040503050406030204" pitchFamily="18" charset="0"/>
                                      </a:rPr>
                                      <m:t>；</m:t>
                                    </m:r>
                                    <m:r>
                                      <m:rPr>
                                        <m:sty m:val="p"/>
                                      </m:rPr>
                                      <a:rPr lang="en-US" altLang="zh-TW" sz="2400" b="0" i="1" smtClean="0">
                                        <a:latin typeface="Cambria Math" panose="02040503050406030204" pitchFamily="18" charset="0"/>
                                      </a:rPr>
                                      <m:t>B</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𝑇𝐴</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zh-TW" altLang="en-US" sz="2400" b="0" i="1" smtClean="0">
                                    <a:latin typeface="Cambria Math" panose="02040503050406030204" pitchFamily="18" charset="0"/>
                                  </a:rPr>
                                  <m:t>；</m:t>
                                </m:r>
                                <m:r>
                                  <m:rPr>
                                    <m:sty m:val="p"/>
                                  </m:rPr>
                                  <a:rPr lang="en-US" altLang="zh-TW" sz="2400" b="0" i="1" smtClean="0">
                                    <a:latin typeface="Cambria Math" panose="02040503050406030204" pitchFamily="18" charset="0"/>
                                  </a:rPr>
                                  <m:t>B</m:t>
                                </m:r>
                                <m:r>
                                  <a:rPr lang="en-US" altLang="zh-TW" sz="2400" b="0" i="1" smtClean="0">
                                    <a:latin typeface="Cambria Math" panose="02040503050406030204" pitchFamily="18" charset="0"/>
                                  </a:rPr>
                                  <m:t>)</m:t>
                                </m:r>
                              </m:oMath>
                            </m:oMathPara>
                          </a14:m>
                          <a:endParaRPr lang="zh-TW" altLang="en-US" sz="2400" dirty="0"/>
                        </a:p>
                      </a:txBody>
                      <a:tcPr/>
                    </a:tc>
                    <a:extLst>
                      <a:ext uri="{0D108BD9-81ED-4DB2-BD59-A6C34878D82A}">
                        <a16:rowId xmlns:a16="http://schemas.microsoft.com/office/drawing/2014/main" val="1528075619"/>
                      </a:ext>
                    </a:extLst>
                  </a:tr>
                  <a:tr h="370840">
                    <a:tc>
                      <a:txBody>
                        <a:bodyPr/>
                        <a:lstStyle/>
                        <a:p>
                          <a:r>
                            <a:rPr lang="en-US" altLang="zh-TW" sz="2400" dirty="0" smtClean="0"/>
                            <a:t>Annual variance of tracking</a:t>
                          </a:r>
                          <a:r>
                            <a:rPr lang="en-US" altLang="zh-TW" sz="2400" baseline="0" dirty="0" smtClean="0"/>
                            <a:t> error</a:t>
                          </a:r>
                          <a:endParaRPr lang="zh-TW" altLang="en-US" sz="2400" dirty="0"/>
                        </a:p>
                      </a:txBody>
                      <a:tcPr anchor="ctr"/>
                    </a:tc>
                    <a:tc>
                      <a:txBody>
                        <a:bodyPr/>
                        <a:lstStyle/>
                        <a:p>
                          <a:pPr/>
                          <a14:m>
                            <m:oMathPara xmlns:m="http://schemas.openxmlformats.org/officeDocument/2006/math">
                              <m:oMathParaPr>
                                <m:jc m:val="centerGroup"/>
                              </m:oMathParaPr>
                              <m:oMath xmlns:m="http://schemas.openxmlformats.org/officeDocument/2006/math">
                                <m:r>
                                  <a:rPr lang="en-US" altLang="zh-TW" sz="2400" b="1" i="1" smtClean="0">
                                    <a:solidFill>
                                      <a:srgbClr val="FF0000"/>
                                    </a:solidFill>
                                    <a:latin typeface="Cambria Math" panose="02040503050406030204" pitchFamily="18" charset="0"/>
                                  </a:rPr>
                                  <m:t>𝑨𝑽</m:t>
                                </m:r>
                                <m:r>
                                  <a:rPr lang="en-US" altLang="zh-TW" sz="2400" b="0" i="1" smtClean="0">
                                    <a:latin typeface="Cambria Math" panose="02040503050406030204" pitchFamily="18" charset="0"/>
                                  </a:rPr>
                                  <m:t>= </m:t>
                                </m:r>
                                <m:f>
                                  <m:fPr>
                                    <m:ctrlPr>
                                      <a:rPr lang="en-US" altLang="zh-TW" sz="2400" b="0" i="1" smtClean="0">
                                        <a:latin typeface="Cambria Math" panose="02040503050406030204" pitchFamily="18" charset="0"/>
                                      </a:rPr>
                                    </m:ctrlPr>
                                  </m:fPr>
                                  <m:num>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𝑇𝐸</m:t>
                                    </m:r>
                                  </m:num>
                                  <m:den>
                                    <m:r>
                                      <a:rPr lang="zh-TW" altLang="en-US" sz="2400" b="0" i="1" smtClean="0">
                                        <a:latin typeface="Cambria Math" panose="02040503050406030204" pitchFamily="18" charset="0"/>
                                      </a:rPr>
                                      <m:t>𝜆</m:t>
                                    </m:r>
                                  </m:den>
                                </m:f>
                              </m:oMath>
                            </m:oMathPara>
                          </a14:m>
                          <a:endParaRPr lang="zh-TW" altLang="en-US" sz="2400" dirty="0"/>
                        </a:p>
                      </a:txBody>
                      <a:tcPr/>
                    </a:tc>
                    <a:extLst>
                      <a:ext uri="{0D108BD9-81ED-4DB2-BD59-A6C34878D82A}">
                        <a16:rowId xmlns:a16="http://schemas.microsoft.com/office/drawing/2014/main" val="1821710434"/>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2511853634"/>
                  </p:ext>
                </p:extLst>
              </p:nvPr>
            </p:nvGraphicFramePr>
            <p:xfrm>
              <a:off x="1008667" y="2931920"/>
              <a:ext cx="10492034" cy="3134488"/>
            </p:xfrm>
            <a:graphic>
              <a:graphicData uri="http://schemas.openxmlformats.org/drawingml/2006/table">
                <a:tbl>
                  <a:tblPr firstRow="1" bandRow="1">
                    <a:tableStyleId>{5C22544A-7EE6-4342-B048-85BDC9FD1C3A}</a:tableStyleId>
                  </a:tblPr>
                  <a:tblGrid>
                    <a:gridCol w="5246017">
                      <a:extLst>
                        <a:ext uri="{9D8B030D-6E8A-4147-A177-3AD203B41FA5}">
                          <a16:colId xmlns:a16="http://schemas.microsoft.com/office/drawing/2014/main" val="3765460516"/>
                        </a:ext>
                      </a:extLst>
                    </a:gridCol>
                    <a:gridCol w="5246017">
                      <a:extLst>
                        <a:ext uri="{9D8B030D-6E8A-4147-A177-3AD203B41FA5}">
                          <a16:colId xmlns:a16="http://schemas.microsoft.com/office/drawing/2014/main" val="3920343577"/>
                        </a:ext>
                      </a:extLst>
                    </a:gridCol>
                  </a:tblGrid>
                  <a:tr h="665353">
                    <a:tc>
                      <a:txBody>
                        <a:bodyPr/>
                        <a:lstStyle/>
                        <a:p>
                          <a:endParaRPr lang="zh-TW" altLang="en-US" sz="2400" dirty="0"/>
                        </a:p>
                      </a:txBody>
                      <a:tcPr anchor="ctr"/>
                    </a:tc>
                    <a:tc>
                      <a:txBody>
                        <a:bodyPr/>
                        <a:lstStyle/>
                        <a:p>
                          <a:pPr algn="ctr">
                            <a:lnSpc>
                              <a:spcPct val="150000"/>
                            </a:lnSpc>
                          </a:pPr>
                          <a:r>
                            <a:rPr lang="en-US" altLang="zh-TW" sz="2800" dirty="0" smtClean="0"/>
                            <a:t>Formula</a:t>
                          </a:r>
                          <a:endParaRPr lang="zh-TW" altLang="en-US" sz="2800" dirty="0"/>
                        </a:p>
                      </a:txBody>
                      <a:tcPr/>
                    </a:tc>
                    <a:extLst>
                      <a:ext uri="{0D108BD9-81ED-4DB2-BD59-A6C34878D82A}">
                        <a16:rowId xmlns:a16="http://schemas.microsoft.com/office/drawing/2014/main" val="81340818"/>
                      </a:ext>
                    </a:extLst>
                  </a:tr>
                  <a:tr h="457200">
                    <a:tc>
                      <a:txBody>
                        <a:bodyPr/>
                        <a:lstStyle/>
                        <a:p>
                          <a:r>
                            <a:rPr lang="en-US" altLang="zh-TW" sz="2400" dirty="0" smtClean="0"/>
                            <a:t>Annualized</a:t>
                          </a:r>
                          <a:r>
                            <a:rPr lang="en-US" altLang="zh-TW" sz="2400" baseline="0" dirty="0" smtClean="0"/>
                            <a:t> expected trading cost</a:t>
                          </a:r>
                          <a:endParaRPr lang="zh-TW" altLang="en-US" sz="2400" dirty="0"/>
                        </a:p>
                      </a:txBody>
                      <a:tcPr anchor="ctr"/>
                    </a:tc>
                    <a:tc>
                      <a:txBody>
                        <a:bodyPr/>
                        <a:lstStyle/>
                        <a:p>
                          <a:endParaRPr lang="zh-TW"/>
                        </a:p>
                      </a:txBody>
                      <a:tcPr>
                        <a:blipFill>
                          <a:blip r:embed="rId5"/>
                          <a:stretch>
                            <a:fillRect l="-100116" t="-148000" r="-465" b="-444000"/>
                          </a:stretch>
                        </a:blipFill>
                      </a:tcPr>
                    </a:tc>
                    <a:extLst>
                      <a:ext uri="{0D108BD9-81ED-4DB2-BD59-A6C34878D82A}">
                        <a16:rowId xmlns:a16="http://schemas.microsoft.com/office/drawing/2014/main" val="2104943321"/>
                      </a:ext>
                    </a:extLst>
                  </a:tr>
                  <a:tr h="778574">
                    <a:tc>
                      <a:txBody>
                        <a:bodyPr/>
                        <a:lstStyle/>
                        <a:p>
                          <a:r>
                            <a:rPr lang="en-US" altLang="zh-TW" sz="2400" dirty="0" smtClean="0"/>
                            <a:t>Annualized expected (1-way) turnover</a:t>
                          </a:r>
                          <a:endParaRPr lang="zh-TW" altLang="en-US" sz="2400" dirty="0"/>
                        </a:p>
                      </a:txBody>
                      <a:tcPr anchor="ctr"/>
                    </a:tc>
                    <a:tc>
                      <a:txBody>
                        <a:bodyPr/>
                        <a:lstStyle/>
                        <a:p>
                          <a:endParaRPr lang="zh-TW"/>
                        </a:p>
                      </a:txBody>
                      <a:tcPr>
                        <a:blipFill>
                          <a:blip r:embed="rId5"/>
                          <a:stretch>
                            <a:fillRect l="-100116" t="-145313" r="-465" b="-160156"/>
                          </a:stretch>
                        </a:blipFill>
                      </a:tcPr>
                    </a:tc>
                    <a:extLst>
                      <a:ext uri="{0D108BD9-81ED-4DB2-BD59-A6C34878D82A}">
                        <a16:rowId xmlns:a16="http://schemas.microsoft.com/office/drawing/2014/main" val="4019844025"/>
                      </a:ext>
                    </a:extLst>
                  </a:tr>
                  <a:tr h="457200">
                    <a:tc>
                      <a:txBody>
                        <a:bodyPr/>
                        <a:lstStyle/>
                        <a:p>
                          <a:r>
                            <a:rPr lang="en-US" altLang="zh-TW" sz="2400" dirty="0" smtClean="0"/>
                            <a:t>Expected</a:t>
                          </a:r>
                          <a:r>
                            <a:rPr lang="en-US" altLang="zh-TW" sz="2400" baseline="0" dirty="0" smtClean="0"/>
                            <a:t> discounted tracking error cost</a:t>
                          </a:r>
                          <a:endParaRPr lang="zh-TW" altLang="en-US" sz="2400" dirty="0"/>
                        </a:p>
                      </a:txBody>
                      <a:tcPr anchor="ctr"/>
                    </a:tc>
                    <a:tc>
                      <a:txBody>
                        <a:bodyPr/>
                        <a:lstStyle/>
                        <a:p>
                          <a:endParaRPr lang="zh-TW"/>
                        </a:p>
                      </a:txBody>
                      <a:tcPr>
                        <a:blipFill>
                          <a:blip r:embed="rId5"/>
                          <a:stretch>
                            <a:fillRect l="-100116" t="-418667" r="-465" b="-173333"/>
                          </a:stretch>
                        </a:blipFill>
                      </a:tcPr>
                    </a:tc>
                    <a:extLst>
                      <a:ext uri="{0D108BD9-81ED-4DB2-BD59-A6C34878D82A}">
                        <a16:rowId xmlns:a16="http://schemas.microsoft.com/office/drawing/2014/main" val="1528075619"/>
                      </a:ext>
                    </a:extLst>
                  </a:tr>
                  <a:tr h="776161">
                    <a:tc>
                      <a:txBody>
                        <a:bodyPr/>
                        <a:lstStyle/>
                        <a:p>
                          <a:r>
                            <a:rPr lang="en-US" altLang="zh-TW" sz="2400" dirty="0" smtClean="0"/>
                            <a:t>Annual variance of tracking</a:t>
                          </a:r>
                          <a:r>
                            <a:rPr lang="en-US" altLang="zh-TW" sz="2400" baseline="0" dirty="0" smtClean="0"/>
                            <a:t> error</a:t>
                          </a:r>
                          <a:endParaRPr lang="zh-TW" altLang="en-US" sz="2400" dirty="0"/>
                        </a:p>
                      </a:txBody>
                      <a:tcPr anchor="ctr"/>
                    </a:tc>
                    <a:tc>
                      <a:txBody>
                        <a:bodyPr/>
                        <a:lstStyle/>
                        <a:p>
                          <a:endParaRPr lang="zh-TW"/>
                        </a:p>
                      </a:txBody>
                      <a:tcPr>
                        <a:blipFill>
                          <a:blip r:embed="rId5"/>
                          <a:stretch>
                            <a:fillRect l="-100116" t="-303906" r="-465" b="-1563"/>
                          </a:stretch>
                        </a:blipFill>
                      </a:tcPr>
                    </a:tc>
                    <a:extLst>
                      <a:ext uri="{0D108BD9-81ED-4DB2-BD59-A6C34878D82A}">
                        <a16:rowId xmlns:a16="http://schemas.microsoft.com/office/drawing/2014/main" val="1821710434"/>
                      </a:ext>
                    </a:extLst>
                  </a:tr>
                </a:tbl>
              </a:graphicData>
            </a:graphic>
          </p:graphicFrame>
        </mc:Fallback>
      </mc:AlternateContent>
    </p:spTree>
    <p:extLst>
      <p:ext uri="{BB962C8B-B14F-4D97-AF65-F5344CB8AC3E}">
        <p14:creationId xmlns:p14="http://schemas.microsoft.com/office/powerpoint/2010/main" val="1061015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微軟正黑體" panose="020B0604030504040204" pitchFamily="34" charset="-120"/>
                <a:ea typeface="微軟正黑體" panose="020B0604030504040204" pitchFamily="34" charset="-120"/>
              </a:rPr>
              <a:t>Example ( single risky asset  )</a:t>
            </a:r>
            <a:endParaRPr lang="zh-TW" altLang="en-US" b="1"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077108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p:cNvSpPr txBox="1"/>
              <p:nvPr/>
            </p:nvSpPr>
            <p:spPr>
              <a:xfrm>
                <a:off x="707010" y="565608"/>
                <a:ext cx="7340856" cy="1569660"/>
              </a:xfrm>
              <a:prstGeom prst="rect">
                <a:avLst/>
              </a:prstGeom>
              <a:noFill/>
            </p:spPr>
            <p:txBody>
              <a:bodyPr wrap="none" rtlCol="0">
                <a:spAutoFit/>
              </a:bodyPr>
              <a:lstStyle/>
              <a:p>
                <a:r>
                  <a:rPr lang="en-US" altLang="zh-TW" sz="2400" dirty="0" smtClean="0"/>
                  <a:t>Consider the following base parameters for asset returns:</a:t>
                </a:r>
              </a:p>
              <a:p>
                <a:pPr marL="742950" lvl="1" indent="-285750">
                  <a:buFont typeface="Arial" panose="020B0604020202020204" pitchFamily="34" charset="0"/>
                  <a:buChar char="•"/>
                </a:pPr>
                <a:r>
                  <a:rPr lang="en-US" altLang="zh-TW" sz="2400" dirty="0" smtClean="0"/>
                  <a:t>Risky asset : </a:t>
                </a:r>
                <a14:m>
                  <m:oMath xmlns:m="http://schemas.openxmlformats.org/officeDocument/2006/math">
                    <m:r>
                      <a:rPr lang="zh-TW" altLang="en-US" sz="2400" i="1" smtClean="0">
                        <a:latin typeface="Cambria Math" panose="02040503050406030204" pitchFamily="18" charset="0"/>
                      </a:rPr>
                      <m:t>𝜇</m:t>
                    </m:r>
                    <m:r>
                      <a:rPr lang="en-US" altLang="zh-TW" sz="2400" b="0" i="1" smtClean="0">
                        <a:latin typeface="Cambria Math" panose="02040503050406030204" pitchFamily="18" charset="0"/>
                      </a:rPr>
                      <m:t>=0.125</m:t>
                    </m:r>
                  </m:oMath>
                </a14:m>
                <a:r>
                  <a:rPr lang="zh-TW" altLang="en-US" sz="2400" dirty="0" smtClean="0"/>
                  <a:t> ；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𝜎</m:t>
                        </m:r>
                      </m:e>
                      <m:sup>
                        <m:r>
                          <a:rPr lang="en-US" altLang="zh-TW" sz="2400" b="0" i="1" smtClean="0">
                            <a:latin typeface="Cambria Math" panose="02040503050406030204" pitchFamily="18" charset="0"/>
                          </a:rPr>
                          <m:t>2</m:t>
                        </m:r>
                      </m:sup>
                    </m:sSup>
                    <m:r>
                      <a:rPr lang="en-US" altLang="zh-TW" sz="2400" b="0" i="1" smtClean="0">
                        <a:latin typeface="Cambria Math" panose="02040503050406030204" pitchFamily="18" charset="0"/>
                      </a:rPr>
                      <m:t>=0.04</m:t>
                    </m:r>
                  </m:oMath>
                </a14:m>
                <a:endParaRPr lang="en-US" altLang="zh-TW" sz="2400" dirty="0" smtClean="0"/>
              </a:p>
              <a:p>
                <a:pPr marL="742950" lvl="1" indent="-285750">
                  <a:buFont typeface="Arial" panose="020B0604020202020204" pitchFamily="34" charset="0"/>
                  <a:buChar char="•"/>
                </a:pPr>
                <a:r>
                  <a:rPr lang="en-US" altLang="zh-TW" sz="2400" dirty="0" smtClean="0"/>
                  <a:t>Riskless interest rate : </a:t>
                </a:r>
                <a14:m>
                  <m:oMath xmlns:m="http://schemas.openxmlformats.org/officeDocument/2006/math">
                    <m:r>
                      <a:rPr lang="en-US" altLang="zh-TW" sz="2400" b="0" i="1" smtClean="0">
                        <a:latin typeface="Cambria Math" panose="02040503050406030204" pitchFamily="18" charset="0"/>
                      </a:rPr>
                      <m:t>𝑟</m:t>
                    </m:r>
                    <m:r>
                      <a:rPr lang="en-US" altLang="zh-TW" sz="2400" b="0" i="1" smtClean="0">
                        <a:latin typeface="Cambria Math" panose="02040503050406030204" pitchFamily="18" charset="0"/>
                      </a:rPr>
                      <m:t>=0.075</m:t>
                    </m:r>
                  </m:oMath>
                </a14:m>
                <a:endParaRPr lang="en-US" altLang="zh-TW" sz="2400" dirty="0" smtClean="0"/>
              </a:p>
              <a:p>
                <a:pPr marL="742950" lvl="1" indent="-285750">
                  <a:buFont typeface="Arial" panose="020B0604020202020204" pitchFamily="34" charset="0"/>
                  <a:buChar char="•"/>
                </a:pPr>
                <a:r>
                  <a:rPr lang="en-US" altLang="zh-TW" sz="2400" dirty="0" smtClean="0"/>
                  <a:t>Target proportion of risky asset :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𝑤</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=0.6</m:t>
                    </m:r>
                  </m:oMath>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707010" y="565608"/>
                <a:ext cx="7340856" cy="1569660"/>
              </a:xfrm>
              <a:prstGeom prst="rect">
                <a:avLst/>
              </a:prstGeom>
              <a:blipFill>
                <a:blip r:embed="rId2"/>
                <a:stretch>
                  <a:fillRect l="-1329" t="-3113" r="-166" b="-8171"/>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2936202" y="2441543"/>
            <a:ext cx="6448425" cy="904875"/>
          </a:xfrm>
          <a:prstGeom prst="rect">
            <a:avLst/>
          </a:prstGeom>
        </p:spPr>
      </p:pic>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1788317508"/>
                  </p:ext>
                </p:extLst>
              </p:nvPr>
            </p:nvGraphicFramePr>
            <p:xfrm>
              <a:off x="452486" y="3346418"/>
              <a:ext cx="11415858" cy="2286000"/>
            </p:xfrm>
            <a:graphic>
              <a:graphicData uri="http://schemas.openxmlformats.org/drawingml/2006/table">
                <a:tbl>
                  <a:tblPr firstRow="1" bandRow="1">
                    <a:tableStyleId>{5C22544A-7EE6-4342-B048-85BDC9FD1C3A}</a:tableStyleId>
                  </a:tblPr>
                  <a:tblGrid>
                    <a:gridCol w="1902643">
                      <a:extLst>
                        <a:ext uri="{9D8B030D-6E8A-4147-A177-3AD203B41FA5}">
                          <a16:colId xmlns:a16="http://schemas.microsoft.com/office/drawing/2014/main" val="2156568628"/>
                        </a:ext>
                      </a:extLst>
                    </a:gridCol>
                    <a:gridCol w="1902643">
                      <a:extLst>
                        <a:ext uri="{9D8B030D-6E8A-4147-A177-3AD203B41FA5}">
                          <a16:colId xmlns:a16="http://schemas.microsoft.com/office/drawing/2014/main" val="1449557788"/>
                        </a:ext>
                      </a:extLst>
                    </a:gridCol>
                    <a:gridCol w="1902643">
                      <a:extLst>
                        <a:ext uri="{9D8B030D-6E8A-4147-A177-3AD203B41FA5}">
                          <a16:colId xmlns:a16="http://schemas.microsoft.com/office/drawing/2014/main" val="1942685971"/>
                        </a:ext>
                      </a:extLst>
                    </a:gridCol>
                    <a:gridCol w="1902643">
                      <a:extLst>
                        <a:ext uri="{9D8B030D-6E8A-4147-A177-3AD203B41FA5}">
                          <a16:colId xmlns:a16="http://schemas.microsoft.com/office/drawing/2014/main" val="1880342795"/>
                        </a:ext>
                      </a:extLst>
                    </a:gridCol>
                    <a:gridCol w="1902643">
                      <a:extLst>
                        <a:ext uri="{9D8B030D-6E8A-4147-A177-3AD203B41FA5}">
                          <a16:colId xmlns:a16="http://schemas.microsoft.com/office/drawing/2014/main" val="2869161539"/>
                        </a:ext>
                      </a:extLst>
                    </a:gridCol>
                    <a:gridCol w="1902643">
                      <a:extLst>
                        <a:ext uri="{9D8B030D-6E8A-4147-A177-3AD203B41FA5}">
                          <a16:colId xmlns:a16="http://schemas.microsoft.com/office/drawing/2014/main" val="1730526859"/>
                        </a:ext>
                      </a:extLst>
                    </a:gridCol>
                  </a:tblGrid>
                  <a:tr h="370840">
                    <a:tc>
                      <a:txBody>
                        <a:bodyPr/>
                        <a:lstStyle/>
                        <a:p>
                          <a:endParaRPr lang="zh-TW" altLang="en-US" sz="2400" dirty="0"/>
                        </a:p>
                      </a:txBody>
                      <a:tcPr anchor="ctr"/>
                    </a:tc>
                    <a:tc>
                      <a:txBody>
                        <a:bodyPr/>
                        <a:lstStyle/>
                        <a:p>
                          <a:pPr algn="ctr"/>
                          <a:r>
                            <a:rPr lang="en-US" altLang="zh-TW" sz="2400" dirty="0" smtClean="0"/>
                            <a:t>0.001</a:t>
                          </a:r>
                          <a:endParaRPr lang="zh-TW" altLang="en-US" sz="2400" dirty="0"/>
                        </a:p>
                      </a:txBody>
                      <a:tcPr anchor="ctr"/>
                    </a:tc>
                    <a:tc>
                      <a:txBody>
                        <a:bodyPr/>
                        <a:lstStyle/>
                        <a:p>
                          <a:pPr algn="ctr"/>
                          <a:r>
                            <a:rPr lang="en-US" altLang="zh-TW" sz="2400" dirty="0" smtClean="0"/>
                            <a:t>0.05</a:t>
                          </a:r>
                          <a:endParaRPr lang="zh-TW" altLang="en-US" sz="2400" dirty="0"/>
                        </a:p>
                      </a:txBody>
                      <a:tcPr anchor="ctr"/>
                    </a:tc>
                    <a:tc>
                      <a:txBody>
                        <a:bodyPr/>
                        <a:lstStyle/>
                        <a:p>
                          <a:pPr algn="ctr"/>
                          <a:r>
                            <a:rPr lang="en-US" altLang="zh-TW" sz="2400" dirty="0" smtClean="0"/>
                            <a:t>0.01</a:t>
                          </a:r>
                          <a:endParaRPr lang="zh-TW" altLang="en-US" sz="2400" dirty="0"/>
                        </a:p>
                      </a:txBody>
                      <a:tcPr anchor="ctr"/>
                    </a:tc>
                    <a:tc>
                      <a:txBody>
                        <a:bodyPr/>
                        <a:lstStyle/>
                        <a:p>
                          <a:pPr algn="ctr"/>
                          <a:r>
                            <a:rPr lang="en-US" altLang="zh-TW" sz="2400" dirty="0" smtClean="0"/>
                            <a:t>0.05</a:t>
                          </a:r>
                          <a:endParaRPr lang="zh-TW" altLang="en-US" sz="2400" dirty="0"/>
                        </a:p>
                      </a:txBody>
                      <a:tcPr anchor="ctr"/>
                    </a:tc>
                    <a:tc>
                      <a:txBody>
                        <a:bodyPr/>
                        <a:lstStyle/>
                        <a:p>
                          <a:pPr algn="ctr"/>
                          <a:r>
                            <a:rPr lang="en-US" altLang="zh-TW" sz="2400" dirty="0" smtClean="0"/>
                            <a:t>0.1</a:t>
                          </a:r>
                          <a:endParaRPr lang="zh-TW" altLang="en-US" sz="2400" dirty="0"/>
                        </a:p>
                      </a:txBody>
                      <a:tcPr anchor="ctr"/>
                    </a:tc>
                    <a:extLst>
                      <a:ext uri="{0D108BD9-81ED-4DB2-BD59-A6C34878D82A}">
                        <a16:rowId xmlns:a16="http://schemas.microsoft.com/office/drawing/2014/main" val="421939215"/>
                      </a:ext>
                    </a:extLst>
                  </a:tr>
                  <a:tr h="370840">
                    <a:tc>
                      <a:txBody>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𝜆</m:t>
                                </m:r>
                                <m:r>
                                  <a:rPr lang="en-US" altLang="zh-TW" sz="2400" b="0" i="1" smtClean="0">
                                    <a:latin typeface="Cambria Math" panose="02040503050406030204" pitchFamily="18" charset="0"/>
                                  </a:rPr>
                                  <m:t>=1</m:t>
                                </m:r>
                              </m:oMath>
                            </m:oMathPara>
                          </a14:m>
                          <a:endParaRPr lang="zh-TW" altLang="en-US" sz="2400" dirty="0"/>
                        </a:p>
                      </a:txBody>
                      <a:tcPr anchor="ctr"/>
                    </a:tc>
                    <a:tc>
                      <a:txBody>
                        <a:bodyPr/>
                        <a:lstStyle/>
                        <a:p>
                          <a:pPr algn="ctr"/>
                          <a:r>
                            <a:rPr lang="en-US" altLang="zh-TW" sz="2400" dirty="0" smtClean="0"/>
                            <a:t>[56.2%,63.3%]</a:t>
                          </a:r>
                          <a:endParaRPr lang="zh-TW" altLang="en-US" sz="2400" dirty="0"/>
                        </a:p>
                      </a:txBody>
                      <a:tcPr anchor="ctr"/>
                    </a:tc>
                    <a:tc>
                      <a:txBody>
                        <a:bodyPr/>
                        <a:lstStyle/>
                        <a:p>
                          <a:pPr algn="ctr"/>
                          <a:r>
                            <a:rPr lang="en-US" altLang="zh-TW" sz="2400" dirty="0" smtClean="0"/>
                            <a:t>[53.3%,65.5%]</a:t>
                          </a:r>
                          <a:endParaRPr lang="zh-TW" altLang="en-US" sz="2400" dirty="0"/>
                        </a:p>
                      </a:txBody>
                      <a:tcPr anchor="ctr"/>
                    </a:tc>
                    <a:tc>
                      <a:txBody>
                        <a:bodyPr/>
                        <a:lstStyle/>
                        <a:p>
                          <a:pPr algn="ctr"/>
                          <a:r>
                            <a:rPr lang="en-US" altLang="zh-TW" sz="2400" dirty="0" smtClean="0"/>
                            <a:t>[51.3%,69.9%]</a:t>
                          </a:r>
                          <a:endParaRPr lang="zh-TW" altLang="en-US" sz="2400" dirty="0"/>
                        </a:p>
                      </a:txBody>
                      <a:tcPr anchor="ctr"/>
                    </a:tc>
                    <a:tc>
                      <a:txBody>
                        <a:bodyPr/>
                        <a:lstStyle/>
                        <a:p>
                          <a:pPr algn="ctr"/>
                          <a:r>
                            <a:rPr lang="en-US" altLang="zh-TW" sz="2400" dirty="0" smtClean="0"/>
                            <a:t>[43.6%,72.5%]</a:t>
                          </a:r>
                          <a:endParaRPr lang="zh-TW" altLang="en-US" sz="2400" dirty="0"/>
                        </a:p>
                      </a:txBody>
                      <a:tcPr anchor="ctr"/>
                    </a:tc>
                    <a:tc>
                      <a:txBody>
                        <a:bodyPr/>
                        <a:lstStyle/>
                        <a:p>
                          <a:pPr algn="ctr"/>
                          <a:r>
                            <a:rPr lang="en-US" altLang="zh-TW" sz="2400" dirty="0" smtClean="0"/>
                            <a:t>[38.1%,77.5%]</a:t>
                          </a:r>
                          <a:endParaRPr lang="zh-TW" altLang="en-US" sz="2400" dirty="0"/>
                        </a:p>
                      </a:txBody>
                      <a:tcPr anchor="ctr"/>
                    </a:tc>
                    <a:extLst>
                      <a:ext uri="{0D108BD9-81ED-4DB2-BD59-A6C34878D82A}">
                        <a16:rowId xmlns:a16="http://schemas.microsoft.com/office/drawing/2014/main" val="202144379"/>
                      </a:ext>
                    </a:extLst>
                  </a:tr>
                  <a:tr h="370840">
                    <a:tc>
                      <a:txBody>
                        <a:bodyPr/>
                        <a:lstStyle/>
                        <a:p>
                          <a:endParaRPr lang="zh-TW" altLang="en-US" sz="2400" dirty="0"/>
                        </a:p>
                      </a:txBody>
                      <a:tcPr anchor="ctr"/>
                    </a:tc>
                    <a:tc>
                      <a:txBody>
                        <a:bodyPr/>
                        <a:lstStyle/>
                        <a:p>
                          <a:pPr algn="ctr"/>
                          <a:r>
                            <a:rPr lang="en-US" altLang="zh-TW" sz="2400" dirty="0" smtClean="0"/>
                            <a:t>(3.24/0.41)</a:t>
                          </a:r>
                          <a:endParaRPr lang="zh-TW" altLang="en-US" sz="2400" dirty="0"/>
                        </a:p>
                      </a:txBody>
                      <a:tcPr anchor="ctr"/>
                    </a:tc>
                    <a:tc>
                      <a:txBody>
                        <a:bodyPr/>
                        <a:lstStyle/>
                        <a:p>
                          <a:pPr algn="ctr"/>
                          <a:r>
                            <a:rPr lang="en-US" altLang="zh-TW" sz="2400" dirty="0" smtClean="0"/>
                            <a:t>(1.85/0.7)</a:t>
                          </a:r>
                          <a:endParaRPr lang="zh-TW" altLang="en-US" sz="2400" dirty="0"/>
                        </a:p>
                      </a:txBody>
                      <a:tcPr anchor="ctr"/>
                    </a:tc>
                    <a:tc>
                      <a:txBody>
                        <a:bodyPr/>
                        <a:lstStyle/>
                        <a:p>
                          <a:pPr algn="ctr"/>
                          <a:r>
                            <a:rPr lang="en-US" altLang="zh-TW" sz="2400" dirty="0" smtClean="0"/>
                            <a:t>(1.44/0.88)</a:t>
                          </a:r>
                          <a:endParaRPr lang="zh-TW" altLang="en-US" sz="2400" dirty="0"/>
                        </a:p>
                      </a:txBody>
                      <a:tcPr anchor="ctr"/>
                    </a:tc>
                    <a:tc>
                      <a:txBody>
                        <a:bodyPr/>
                        <a:lstStyle/>
                        <a:p>
                          <a:pPr algn="ctr"/>
                          <a:r>
                            <a:rPr lang="en-US" altLang="zh-TW" sz="2400" dirty="0" smtClean="0"/>
                            <a:t>(0.8/1.52)</a:t>
                          </a:r>
                          <a:endParaRPr lang="zh-TW" altLang="en-US" sz="2400" dirty="0"/>
                        </a:p>
                      </a:txBody>
                      <a:tcPr anchor="ctr"/>
                    </a:tc>
                    <a:tc>
                      <a:txBody>
                        <a:bodyPr/>
                        <a:lstStyle/>
                        <a:p>
                          <a:pPr algn="ctr"/>
                          <a:r>
                            <a:rPr lang="en-US" altLang="zh-TW" sz="2400" dirty="0" smtClean="0"/>
                            <a:t>(0.6/1.92)</a:t>
                          </a:r>
                          <a:endParaRPr lang="zh-TW" altLang="en-US" sz="2400" dirty="0"/>
                        </a:p>
                      </a:txBody>
                      <a:tcPr anchor="ctr"/>
                    </a:tc>
                    <a:extLst>
                      <a:ext uri="{0D108BD9-81ED-4DB2-BD59-A6C34878D82A}">
                        <a16:rowId xmlns:a16="http://schemas.microsoft.com/office/drawing/2014/main" val="348940017"/>
                      </a:ext>
                    </a:extLst>
                  </a:tr>
                  <a:tr h="370840">
                    <a:tc>
                      <a:txBody>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𝜆</m:t>
                                </m:r>
                                <m:r>
                                  <a:rPr lang="en-US" altLang="zh-TW" sz="2400" b="0" i="1" smtClean="0">
                                    <a:latin typeface="Cambria Math" panose="02040503050406030204" pitchFamily="18" charset="0"/>
                                  </a:rPr>
                                  <m:t>=10</m:t>
                                </m:r>
                              </m:oMath>
                            </m:oMathPara>
                          </a14:m>
                          <a:endParaRPr lang="zh-TW" altLang="en-US" sz="2400" dirty="0"/>
                        </a:p>
                      </a:txBody>
                      <a:tcPr anchor="ctr"/>
                    </a:tc>
                    <a:tc>
                      <a:txBody>
                        <a:bodyPr/>
                        <a:lstStyle/>
                        <a:p>
                          <a:pPr algn="ctr"/>
                          <a:r>
                            <a:rPr lang="en-US" altLang="zh-TW" sz="2400" dirty="0" smtClean="0"/>
                            <a:t>[58.3%,61.6%]</a:t>
                          </a:r>
                          <a:endParaRPr lang="zh-TW" altLang="en-US" sz="2400" dirty="0"/>
                        </a:p>
                      </a:txBody>
                      <a:tcPr anchor="ctr"/>
                    </a:tc>
                    <a:tc>
                      <a:txBody>
                        <a:bodyPr/>
                        <a:lstStyle/>
                        <a:p>
                          <a:pPr algn="ctr"/>
                          <a:r>
                            <a:rPr lang="en-US" altLang="zh-TW" sz="2400" dirty="0" smtClean="0"/>
                            <a:t>[57.1%,62.7%]</a:t>
                          </a:r>
                          <a:endParaRPr lang="zh-TW" altLang="en-US" sz="2400" dirty="0"/>
                        </a:p>
                      </a:txBody>
                      <a:tcPr anchor="ctr"/>
                    </a:tc>
                    <a:tc>
                      <a:txBody>
                        <a:bodyPr/>
                        <a:lstStyle/>
                        <a:p>
                          <a:pPr algn="ctr"/>
                          <a:r>
                            <a:rPr lang="en-US" altLang="zh-TW" sz="2400" dirty="0" smtClean="0"/>
                            <a:t>[56.2%,63.3%]</a:t>
                          </a:r>
                          <a:endParaRPr lang="zh-TW" altLang="en-US" sz="2400" dirty="0"/>
                        </a:p>
                      </a:txBody>
                      <a:tcPr anchor="ctr"/>
                    </a:tc>
                    <a:tc>
                      <a:txBody>
                        <a:bodyPr/>
                        <a:lstStyle/>
                        <a:p>
                          <a:pPr algn="ctr"/>
                          <a:r>
                            <a:rPr lang="en-US" altLang="zh-TW" sz="2400" dirty="0" smtClean="0"/>
                            <a:t>[53.3%,65.5%]</a:t>
                          </a:r>
                          <a:endParaRPr lang="zh-TW" altLang="en-US" sz="2400" dirty="0"/>
                        </a:p>
                      </a:txBody>
                      <a:tcPr anchor="ctr"/>
                    </a:tc>
                    <a:tc>
                      <a:txBody>
                        <a:bodyPr/>
                        <a:lstStyle/>
                        <a:p>
                          <a:pPr algn="ctr"/>
                          <a:r>
                            <a:rPr lang="en-US" altLang="zh-TW" sz="2400" dirty="0" smtClean="0"/>
                            <a:t>[51.3%,66.9%]</a:t>
                          </a:r>
                          <a:endParaRPr lang="zh-TW" altLang="en-US" sz="2400" dirty="0"/>
                        </a:p>
                      </a:txBody>
                      <a:tcPr anchor="ctr"/>
                    </a:tc>
                    <a:extLst>
                      <a:ext uri="{0D108BD9-81ED-4DB2-BD59-A6C34878D82A}">
                        <a16:rowId xmlns:a16="http://schemas.microsoft.com/office/drawing/2014/main" val="3542656091"/>
                      </a:ext>
                    </a:extLst>
                  </a:tr>
                  <a:tr h="370840">
                    <a:tc>
                      <a:txBody>
                        <a:bodyPr/>
                        <a:lstStyle/>
                        <a:p>
                          <a:endParaRPr lang="zh-TW" altLang="en-US" sz="2400" dirty="0"/>
                        </a:p>
                      </a:txBody>
                      <a:tcPr anchor="ctr"/>
                    </a:tc>
                    <a:tc>
                      <a:txBody>
                        <a:bodyPr/>
                        <a:lstStyle/>
                        <a:p>
                          <a:pPr algn="ctr"/>
                          <a:r>
                            <a:rPr lang="en-US" altLang="zh-TW" sz="2400" dirty="0" smtClean="0"/>
                            <a:t>(7.05/0.19)</a:t>
                          </a:r>
                          <a:endParaRPr lang="zh-TW" altLang="en-US" sz="2400" dirty="0"/>
                        </a:p>
                      </a:txBody>
                      <a:tcPr anchor="ctr"/>
                    </a:tc>
                    <a:tc>
                      <a:txBody>
                        <a:bodyPr/>
                        <a:lstStyle/>
                        <a:p>
                          <a:pPr algn="ctr"/>
                          <a:r>
                            <a:rPr lang="en-US" altLang="zh-TW" sz="2400" dirty="0" smtClean="0"/>
                            <a:t>(4.1/0.32)</a:t>
                          </a:r>
                          <a:endParaRPr lang="zh-TW" altLang="en-US" sz="2400" dirty="0"/>
                        </a:p>
                      </a:txBody>
                      <a:tcPr anchor="ctr"/>
                    </a:tc>
                    <a:tc>
                      <a:txBody>
                        <a:bodyPr/>
                        <a:lstStyle/>
                        <a:p>
                          <a:pPr algn="ctr"/>
                          <a:r>
                            <a:rPr lang="en-US" altLang="zh-TW" sz="2400" dirty="0" smtClean="0"/>
                            <a:t>(3.24/0.41)</a:t>
                          </a:r>
                          <a:endParaRPr lang="zh-TW" altLang="en-US" sz="2400" dirty="0"/>
                        </a:p>
                      </a:txBody>
                      <a:tcPr anchor="ctr"/>
                    </a:tc>
                    <a:tc>
                      <a:txBody>
                        <a:bodyPr/>
                        <a:lstStyle/>
                        <a:p>
                          <a:pPr algn="ctr"/>
                          <a:r>
                            <a:rPr lang="en-US" altLang="zh-TW" sz="2400" dirty="0" smtClean="0"/>
                            <a:t>(1.85/0.7)</a:t>
                          </a:r>
                          <a:endParaRPr lang="zh-TW" altLang="en-US" sz="2400" dirty="0"/>
                        </a:p>
                      </a:txBody>
                      <a:tcPr anchor="ctr"/>
                    </a:tc>
                    <a:tc>
                      <a:txBody>
                        <a:bodyPr/>
                        <a:lstStyle/>
                        <a:p>
                          <a:pPr algn="ctr"/>
                          <a:r>
                            <a:rPr lang="en-US" altLang="zh-TW" sz="2400" dirty="0" smtClean="0"/>
                            <a:t>(1.44/0.88)</a:t>
                          </a:r>
                          <a:endParaRPr lang="zh-TW" altLang="en-US" sz="2400" dirty="0"/>
                        </a:p>
                      </a:txBody>
                      <a:tcPr anchor="ctr"/>
                    </a:tc>
                    <a:extLst>
                      <a:ext uri="{0D108BD9-81ED-4DB2-BD59-A6C34878D82A}">
                        <a16:rowId xmlns:a16="http://schemas.microsoft.com/office/drawing/2014/main" val="3913264548"/>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1788317508"/>
                  </p:ext>
                </p:extLst>
              </p:nvPr>
            </p:nvGraphicFramePr>
            <p:xfrm>
              <a:off x="452486" y="3346418"/>
              <a:ext cx="11415858" cy="2286000"/>
            </p:xfrm>
            <a:graphic>
              <a:graphicData uri="http://schemas.openxmlformats.org/drawingml/2006/table">
                <a:tbl>
                  <a:tblPr firstRow="1" bandRow="1">
                    <a:tableStyleId>{5C22544A-7EE6-4342-B048-85BDC9FD1C3A}</a:tableStyleId>
                  </a:tblPr>
                  <a:tblGrid>
                    <a:gridCol w="1902643">
                      <a:extLst>
                        <a:ext uri="{9D8B030D-6E8A-4147-A177-3AD203B41FA5}">
                          <a16:colId xmlns:a16="http://schemas.microsoft.com/office/drawing/2014/main" val="2156568628"/>
                        </a:ext>
                      </a:extLst>
                    </a:gridCol>
                    <a:gridCol w="1902643">
                      <a:extLst>
                        <a:ext uri="{9D8B030D-6E8A-4147-A177-3AD203B41FA5}">
                          <a16:colId xmlns:a16="http://schemas.microsoft.com/office/drawing/2014/main" val="1449557788"/>
                        </a:ext>
                      </a:extLst>
                    </a:gridCol>
                    <a:gridCol w="1902643">
                      <a:extLst>
                        <a:ext uri="{9D8B030D-6E8A-4147-A177-3AD203B41FA5}">
                          <a16:colId xmlns:a16="http://schemas.microsoft.com/office/drawing/2014/main" val="1942685971"/>
                        </a:ext>
                      </a:extLst>
                    </a:gridCol>
                    <a:gridCol w="1902643">
                      <a:extLst>
                        <a:ext uri="{9D8B030D-6E8A-4147-A177-3AD203B41FA5}">
                          <a16:colId xmlns:a16="http://schemas.microsoft.com/office/drawing/2014/main" val="1880342795"/>
                        </a:ext>
                      </a:extLst>
                    </a:gridCol>
                    <a:gridCol w="1902643">
                      <a:extLst>
                        <a:ext uri="{9D8B030D-6E8A-4147-A177-3AD203B41FA5}">
                          <a16:colId xmlns:a16="http://schemas.microsoft.com/office/drawing/2014/main" val="2869161539"/>
                        </a:ext>
                      </a:extLst>
                    </a:gridCol>
                    <a:gridCol w="1902643">
                      <a:extLst>
                        <a:ext uri="{9D8B030D-6E8A-4147-A177-3AD203B41FA5}">
                          <a16:colId xmlns:a16="http://schemas.microsoft.com/office/drawing/2014/main" val="1730526859"/>
                        </a:ext>
                      </a:extLst>
                    </a:gridCol>
                  </a:tblGrid>
                  <a:tr h="457200">
                    <a:tc>
                      <a:txBody>
                        <a:bodyPr/>
                        <a:lstStyle/>
                        <a:p>
                          <a:endParaRPr lang="zh-TW" altLang="en-US" sz="2400" dirty="0"/>
                        </a:p>
                      </a:txBody>
                      <a:tcPr anchor="ctr"/>
                    </a:tc>
                    <a:tc>
                      <a:txBody>
                        <a:bodyPr/>
                        <a:lstStyle/>
                        <a:p>
                          <a:pPr algn="ctr"/>
                          <a:r>
                            <a:rPr lang="en-US" altLang="zh-TW" sz="2400" dirty="0" smtClean="0"/>
                            <a:t>0.001</a:t>
                          </a:r>
                          <a:endParaRPr lang="zh-TW" altLang="en-US" sz="2400" dirty="0"/>
                        </a:p>
                      </a:txBody>
                      <a:tcPr anchor="ctr"/>
                    </a:tc>
                    <a:tc>
                      <a:txBody>
                        <a:bodyPr/>
                        <a:lstStyle/>
                        <a:p>
                          <a:pPr algn="ctr"/>
                          <a:r>
                            <a:rPr lang="en-US" altLang="zh-TW" sz="2400" dirty="0" smtClean="0"/>
                            <a:t>0.05</a:t>
                          </a:r>
                          <a:endParaRPr lang="zh-TW" altLang="en-US" sz="2400" dirty="0"/>
                        </a:p>
                      </a:txBody>
                      <a:tcPr anchor="ctr"/>
                    </a:tc>
                    <a:tc>
                      <a:txBody>
                        <a:bodyPr/>
                        <a:lstStyle/>
                        <a:p>
                          <a:pPr algn="ctr"/>
                          <a:r>
                            <a:rPr lang="en-US" altLang="zh-TW" sz="2400" dirty="0" smtClean="0"/>
                            <a:t>0.01</a:t>
                          </a:r>
                          <a:endParaRPr lang="zh-TW" altLang="en-US" sz="2400" dirty="0"/>
                        </a:p>
                      </a:txBody>
                      <a:tcPr anchor="ctr"/>
                    </a:tc>
                    <a:tc>
                      <a:txBody>
                        <a:bodyPr/>
                        <a:lstStyle/>
                        <a:p>
                          <a:pPr algn="ctr"/>
                          <a:r>
                            <a:rPr lang="en-US" altLang="zh-TW" sz="2400" dirty="0" smtClean="0"/>
                            <a:t>0.05</a:t>
                          </a:r>
                          <a:endParaRPr lang="zh-TW" altLang="en-US" sz="2400" dirty="0"/>
                        </a:p>
                      </a:txBody>
                      <a:tcPr anchor="ctr"/>
                    </a:tc>
                    <a:tc>
                      <a:txBody>
                        <a:bodyPr/>
                        <a:lstStyle/>
                        <a:p>
                          <a:pPr algn="ctr"/>
                          <a:r>
                            <a:rPr lang="en-US" altLang="zh-TW" sz="2400" dirty="0" smtClean="0"/>
                            <a:t>0.1</a:t>
                          </a:r>
                          <a:endParaRPr lang="zh-TW" altLang="en-US" sz="2400" dirty="0"/>
                        </a:p>
                      </a:txBody>
                      <a:tcPr anchor="ctr"/>
                    </a:tc>
                    <a:extLst>
                      <a:ext uri="{0D108BD9-81ED-4DB2-BD59-A6C34878D82A}">
                        <a16:rowId xmlns:a16="http://schemas.microsoft.com/office/drawing/2014/main" val="421939215"/>
                      </a:ext>
                    </a:extLst>
                  </a:tr>
                  <a:tr h="457200">
                    <a:tc>
                      <a:txBody>
                        <a:bodyPr/>
                        <a:lstStyle/>
                        <a:p>
                          <a:endParaRPr lang="zh-TW"/>
                        </a:p>
                      </a:txBody>
                      <a:tcPr anchor="ctr">
                        <a:blipFill>
                          <a:blip r:embed="rId4"/>
                          <a:stretch>
                            <a:fillRect l="-321" t="-109333" r="-501923" b="-332000"/>
                          </a:stretch>
                        </a:blipFill>
                      </a:tcPr>
                    </a:tc>
                    <a:tc>
                      <a:txBody>
                        <a:bodyPr/>
                        <a:lstStyle/>
                        <a:p>
                          <a:pPr algn="ctr"/>
                          <a:r>
                            <a:rPr lang="en-US" altLang="zh-TW" sz="2400" dirty="0" smtClean="0"/>
                            <a:t>[56.2%,63.3%]</a:t>
                          </a:r>
                          <a:endParaRPr lang="zh-TW" altLang="en-US" sz="2400" dirty="0"/>
                        </a:p>
                      </a:txBody>
                      <a:tcPr anchor="ctr"/>
                    </a:tc>
                    <a:tc>
                      <a:txBody>
                        <a:bodyPr/>
                        <a:lstStyle/>
                        <a:p>
                          <a:pPr algn="ctr"/>
                          <a:r>
                            <a:rPr lang="en-US" altLang="zh-TW" sz="2400" dirty="0" smtClean="0"/>
                            <a:t>[53.3%,65.5%]</a:t>
                          </a:r>
                          <a:endParaRPr lang="zh-TW" altLang="en-US" sz="2400" dirty="0"/>
                        </a:p>
                      </a:txBody>
                      <a:tcPr anchor="ctr"/>
                    </a:tc>
                    <a:tc>
                      <a:txBody>
                        <a:bodyPr/>
                        <a:lstStyle/>
                        <a:p>
                          <a:pPr algn="ctr"/>
                          <a:r>
                            <a:rPr lang="en-US" altLang="zh-TW" sz="2400" dirty="0" smtClean="0"/>
                            <a:t>[51.3%,69.9%]</a:t>
                          </a:r>
                          <a:endParaRPr lang="zh-TW" altLang="en-US" sz="2400" dirty="0"/>
                        </a:p>
                      </a:txBody>
                      <a:tcPr anchor="ctr"/>
                    </a:tc>
                    <a:tc>
                      <a:txBody>
                        <a:bodyPr/>
                        <a:lstStyle/>
                        <a:p>
                          <a:pPr algn="ctr"/>
                          <a:r>
                            <a:rPr lang="en-US" altLang="zh-TW" sz="2400" dirty="0" smtClean="0"/>
                            <a:t>[43.6%,72.5%]</a:t>
                          </a:r>
                          <a:endParaRPr lang="zh-TW" altLang="en-US" sz="2400" dirty="0"/>
                        </a:p>
                      </a:txBody>
                      <a:tcPr anchor="ctr"/>
                    </a:tc>
                    <a:tc>
                      <a:txBody>
                        <a:bodyPr/>
                        <a:lstStyle/>
                        <a:p>
                          <a:pPr algn="ctr"/>
                          <a:r>
                            <a:rPr lang="en-US" altLang="zh-TW" sz="2400" dirty="0" smtClean="0"/>
                            <a:t>[38.1%,77.5%]</a:t>
                          </a:r>
                          <a:endParaRPr lang="zh-TW" altLang="en-US" sz="2400" dirty="0"/>
                        </a:p>
                      </a:txBody>
                      <a:tcPr anchor="ctr"/>
                    </a:tc>
                    <a:extLst>
                      <a:ext uri="{0D108BD9-81ED-4DB2-BD59-A6C34878D82A}">
                        <a16:rowId xmlns:a16="http://schemas.microsoft.com/office/drawing/2014/main" val="202144379"/>
                      </a:ext>
                    </a:extLst>
                  </a:tr>
                  <a:tr h="457200">
                    <a:tc>
                      <a:txBody>
                        <a:bodyPr/>
                        <a:lstStyle/>
                        <a:p>
                          <a:endParaRPr lang="zh-TW" altLang="en-US" sz="2400" dirty="0"/>
                        </a:p>
                      </a:txBody>
                      <a:tcPr anchor="ctr"/>
                    </a:tc>
                    <a:tc>
                      <a:txBody>
                        <a:bodyPr/>
                        <a:lstStyle/>
                        <a:p>
                          <a:pPr algn="ctr"/>
                          <a:r>
                            <a:rPr lang="en-US" altLang="zh-TW" sz="2400" dirty="0" smtClean="0"/>
                            <a:t>(3.24/0.41)</a:t>
                          </a:r>
                          <a:endParaRPr lang="zh-TW" altLang="en-US" sz="2400" dirty="0"/>
                        </a:p>
                      </a:txBody>
                      <a:tcPr anchor="ctr"/>
                    </a:tc>
                    <a:tc>
                      <a:txBody>
                        <a:bodyPr/>
                        <a:lstStyle/>
                        <a:p>
                          <a:pPr algn="ctr"/>
                          <a:r>
                            <a:rPr lang="en-US" altLang="zh-TW" sz="2400" dirty="0" smtClean="0"/>
                            <a:t>(1.85/0.7)</a:t>
                          </a:r>
                          <a:endParaRPr lang="zh-TW" altLang="en-US" sz="2400" dirty="0"/>
                        </a:p>
                      </a:txBody>
                      <a:tcPr anchor="ctr"/>
                    </a:tc>
                    <a:tc>
                      <a:txBody>
                        <a:bodyPr/>
                        <a:lstStyle/>
                        <a:p>
                          <a:pPr algn="ctr"/>
                          <a:r>
                            <a:rPr lang="en-US" altLang="zh-TW" sz="2400" dirty="0" smtClean="0"/>
                            <a:t>(1.44/0.88)</a:t>
                          </a:r>
                          <a:endParaRPr lang="zh-TW" altLang="en-US" sz="2400" dirty="0"/>
                        </a:p>
                      </a:txBody>
                      <a:tcPr anchor="ctr"/>
                    </a:tc>
                    <a:tc>
                      <a:txBody>
                        <a:bodyPr/>
                        <a:lstStyle/>
                        <a:p>
                          <a:pPr algn="ctr"/>
                          <a:r>
                            <a:rPr lang="en-US" altLang="zh-TW" sz="2400" dirty="0" smtClean="0"/>
                            <a:t>(0.8/1.52)</a:t>
                          </a:r>
                          <a:endParaRPr lang="zh-TW" altLang="en-US" sz="2400" dirty="0"/>
                        </a:p>
                      </a:txBody>
                      <a:tcPr anchor="ctr"/>
                    </a:tc>
                    <a:tc>
                      <a:txBody>
                        <a:bodyPr/>
                        <a:lstStyle/>
                        <a:p>
                          <a:pPr algn="ctr"/>
                          <a:r>
                            <a:rPr lang="en-US" altLang="zh-TW" sz="2400" dirty="0" smtClean="0"/>
                            <a:t>(0.6/1.92)</a:t>
                          </a:r>
                          <a:endParaRPr lang="zh-TW" altLang="en-US" sz="2400" dirty="0"/>
                        </a:p>
                      </a:txBody>
                      <a:tcPr anchor="ctr"/>
                    </a:tc>
                    <a:extLst>
                      <a:ext uri="{0D108BD9-81ED-4DB2-BD59-A6C34878D82A}">
                        <a16:rowId xmlns:a16="http://schemas.microsoft.com/office/drawing/2014/main" val="348940017"/>
                      </a:ext>
                    </a:extLst>
                  </a:tr>
                  <a:tr h="457200">
                    <a:tc>
                      <a:txBody>
                        <a:bodyPr/>
                        <a:lstStyle/>
                        <a:p>
                          <a:endParaRPr lang="zh-TW"/>
                        </a:p>
                      </a:txBody>
                      <a:tcPr anchor="ctr">
                        <a:blipFill>
                          <a:blip r:embed="rId4"/>
                          <a:stretch>
                            <a:fillRect l="-321" t="-310667" r="-501923" b="-130667"/>
                          </a:stretch>
                        </a:blipFill>
                      </a:tcPr>
                    </a:tc>
                    <a:tc>
                      <a:txBody>
                        <a:bodyPr/>
                        <a:lstStyle/>
                        <a:p>
                          <a:pPr algn="ctr"/>
                          <a:r>
                            <a:rPr lang="en-US" altLang="zh-TW" sz="2400" dirty="0" smtClean="0"/>
                            <a:t>[58.3%,61.6%]</a:t>
                          </a:r>
                          <a:endParaRPr lang="zh-TW" altLang="en-US" sz="2400" dirty="0"/>
                        </a:p>
                      </a:txBody>
                      <a:tcPr anchor="ctr"/>
                    </a:tc>
                    <a:tc>
                      <a:txBody>
                        <a:bodyPr/>
                        <a:lstStyle/>
                        <a:p>
                          <a:pPr algn="ctr"/>
                          <a:r>
                            <a:rPr lang="en-US" altLang="zh-TW" sz="2400" dirty="0" smtClean="0"/>
                            <a:t>[57.1%,62.7%]</a:t>
                          </a:r>
                          <a:endParaRPr lang="zh-TW" altLang="en-US" sz="2400" dirty="0"/>
                        </a:p>
                      </a:txBody>
                      <a:tcPr anchor="ctr"/>
                    </a:tc>
                    <a:tc>
                      <a:txBody>
                        <a:bodyPr/>
                        <a:lstStyle/>
                        <a:p>
                          <a:pPr algn="ctr"/>
                          <a:r>
                            <a:rPr lang="en-US" altLang="zh-TW" sz="2400" dirty="0" smtClean="0"/>
                            <a:t>[56.2%,63.3%]</a:t>
                          </a:r>
                          <a:endParaRPr lang="zh-TW" altLang="en-US" sz="2400" dirty="0"/>
                        </a:p>
                      </a:txBody>
                      <a:tcPr anchor="ctr"/>
                    </a:tc>
                    <a:tc>
                      <a:txBody>
                        <a:bodyPr/>
                        <a:lstStyle/>
                        <a:p>
                          <a:pPr algn="ctr"/>
                          <a:r>
                            <a:rPr lang="en-US" altLang="zh-TW" sz="2400" dirty="0" smtClean="0"/>
                            <a:t>[53.3%,65.5%]</a:t>
                          </a:r>
                          <a:endParaRPr lang="zh-TW" altLang="en-US" sz="2400" dirty="0"/>
                        </a:p>
                      </a:txBody>
                      <a:tcPr anchor="ctr"/>
                    </a:tc>
                    <a:tc>
                      <a:txBody>
                        <a:bodyPr/>
                        <a:lstStyle/>
                        <a:p>
                          <a:pPr algn="ctr"/>
                          <a:r>
                            <a:rPr lang="en-US" altLang="zh-TW" sz="2400" dirty="0" smtClean="0"/>
                            <a:t>[51.3%,66.9%]</a:t>
                          </a:r>
                          <a:endParaRPr lang="zh-TW" altLang="en-US" sz="2400" dirty="0"/>
                        </a:p>
                      </a:txBody>
                      <a:tcPr anchor="ctr"/>
                    </a:tc>
                    <a:extLst>
                      <a:ext uri="{0D108BD9-81ED-4DB2-BD59-A6C34878D82A}">
                        <a16:rowId xmlns:a16="http://schemas.microsoft.com/office/drawing/2014/main" val="3542656091"/>
                      </a:ext>
                    </a:extLst>
                  </a:tr>
                  <a:tr h="457200">
                    <a:tc>
                      <a:txBody>
                        <a:bodyPr/>
                        <a:lstStyle/>
                        <a:p>
                          <a:endParaRPr lang="zh-TW" altLang="en-US" sz="2400" dirty="0"/>
                        </a:p>
                      </a:txBody>
                      <a:tcPr anchor="ctr"/>
                    </a:tc>
                    <a:tc>
                      <a:txBody>
                        <a:bodyPr/>
                        <a:lstStyle/>
                        <a:p>
                          <a:pPr algn="ctr"/>
                          <a:r>
                            <a:rPr lang="en-US" altLang="zh-TW" sz="2400" dirty="0" smtClean="0"/>
                            <a:t>(7.05/0.19)</a:t>
                          </a:r>
                          <a:endParaRPr lang="zh-TW" altLang="en-US" sz="2400" dirty="0"/>
                        </a:p>
                      </a:txBody>
                      <a:tcPr anchor="ctr"/>
                    </a:tc>
                    <a:tc>
                      <a:txBody>
                        <a:bodyPr/>
                        <a:lstStyle/>
                        <a:p>
                          <a:pPr algn="ctr"/>
                          <a:r>
                            <a:rPr lang="en-US" altLang="zh-TW" sz="2400" dirty="0" smtClean="0"/>
                            <a:t>(4.1/0.32)</a:t>
                          </a:r>
                          <a:endParaRPr lang="zh-TW" altLang="en-US" sz="2400" dirty="0"/>
                        </a:p>
                      </a:txBody>
                      <a:tcPr anchor="ctr"/>
                    </a:tc>
                    <a:tc>
                      <a:txBody>
                        <a:bodyPr/>
                        <a:lstStyle/>
                        <a:p>
                          <a:pPr algn="ctr"/>
                          <a:r>
                            <a:rPr lang="en-US" altLang="zh-TW" sz="2400" dirty="0" smtClean="0"/>
                            <a:t>(3.24/0.41)</a:t>
                          </a:r>
                          <a:endParaRPr lang="zh-TW" altLang="en-US" sz="2400" dirty="0"/>
                        </a:p>
                      </a:txBody>
                      <a:tcPr anchor="ctr"/>
                    </a:tc>
                    <a:tc>
                      <a:txBody>
                        <a:bodyPr/>
                        <a:lstStyle/>
                        <a:p>
                          <a:pPr algn="ctr"/>
                          <a:r>
                            <a:rPr lang="en-US" altLang="zh-TW" sz="2400" dirty="0" smtClean="0"/>
                            <a:t>(1.85/0.7)</a:t>
                          </a:r>
                          <a:endParaRPr lang="zh-TW" altLang="en-US" sz="2400" dirty="0"/>
                        </a:p>
                      </a:txBody>
                      <a:tcPr anchor="ctr"/>
                    </a:tc>
                    <a:tc>
                      <a:txBody>
                        <a:bodyPr/>
                        <a:lstStyle/>
                        <a:p>
                          <a:pPr algn="ctr"/>
                          <a:r>
                            <a:rPr lang="en-US" altLang="zh-TW" sz="2400" dirty="0" smtClean="0"/>
                            <a:t>(1.44/0.88)</a:t>
                          </a:r>
                          <a:endParaRPr lang="zh-TW" altLang="en-US" sz="2400" dirty="0"/>
                        </a:p>
                      </a:txBody>
                      <a:tcPr anchor="ctr"/>
                    </a:tc>
                    <a:extLst>
                      <a:ext uri="{0D108BD9-81ED-4DB2-BD59-A6C34878D82A}">
                        <a16:rowId xmlns:a16="http://schemas.microsoft.com/office/drawing/2014/main" val="3913264548"/>
                      </a:ext>
                    </a:extLst>
                  </a:tr>
                </a:tbl>
              </a:graphicData>
            </a:graphic>
          </p:graphicFrame>
        </mc:Fallback>
      </mc:AlternateContent>
    </p:spTree>
    <p:extLst>
      <p:ext uri="{BB962C8B-B14F-4D97-AF65-F5344CB8AC3E}">
        <p14:creationId xmlns:p14="http://schemas.microsoft.com/office/powerpoint/2010/main" val="1991435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微軟正黑體" panose="020B0604030504040204" pitchFamily="34" charset="-120"/>
                <a:ea typeface="微軟正黑體" panose="020B0604030504040204" pitchFamily="34" charset="-120"/>
              </a:rPr>
              <a:t>Example ( single risky asset  )</a:t>
            </a:r>
            <a:endParaRPr lang="zh-TW" altLang="en-US" dirty="0"/>
          </a:p>
        </p:txBody>
      </p:sp>
      <p:sp>
        <p:nvSpPr>
          <p:cNvPr id="3" name="文字版面配置區 2"/>
          <p:cNvSpPr>
            <a:spLocks noGrp="1"/>
          </p:cNvSpPr>
          <p:nvPr>
            <p:ph type="body" idx="1"/>
          </p:nvPr>
        </p:nvSpPr>
        <p:spPr/>
        <p:txBody>
          <a:bodyPr anchor="ctr">
            <a:normAutofit/>
          </a:bodyPr>
          <a:lstStyle/>
          <a:p>
            <a:pPr algn="r"/>
            <a:r>
              <a:rPr lang="en-US" altLang="zh-TW" sz="2800" b="1" dirty="0"/>
              <a:t>Turnover of the </a:t>
            </a:r>
            <a:r>
              <a:rPr lang="en-US" altLang="zh-TW" sz="2800" b="1" dirty="0" smtClean="0"/>
              <a:t>optimal </a:t>
            </a:r>
            <a:r>
              <a:rPr lang="en-US" altLang="zh-TW" sz="2800" b="1" dirty="0"/>
              <a:t>s</a:t>
            </a:r>
            <a:r>
              <a:rPr lang="en-US" altLang="zh-TW" sz="2800" b="1" dirty="0" smtClean="0"/>
              <a:t>trategy </a:t>
            </a:r>
            <a:r>
              <a:rPr lang="en-US" altLang="zh-TW" sz="2800" b="1" dirty="0"/>
              <a:t>vs. </a:t>
            </a:r>
            <a:r>
              <a:rPr lang="en-US" altLang="zh-TW" sz="2800" b="1" dirty="0" smtClean="0"/>
              <a:t>periodic </a:t>
            </a:r>
            <a:r>
              <a:rPr lang="en-US" altLang="zh-TW" sz="2800" b="1" dirty="0"/>
              <a:t>r</a:t>
            </a:r>
            <a:r>
              <a:rPr lang="en-US" altLang="zh-TW" sz="2800" b="1" dirty="0" smtClean="0"/>
              <a:t>ebalancing </a:t>
            </a:r>
            <a:endParaRPr lang="zh-TW" altLang="en-US" sz="2800" dirty="0"/>
          </a:p>
        </p:txBody>
      </p:sp>
    </p:spTree>
    <p:extLst>
      <p:ext uri="{BB962C8B-B14F-4D97-AF65-F5344CB8AC3E}">
        <p14:creationId xmlns:p14="http://schemas.microsoft.com/office/powerpoint/2010/main" val="2333023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1520441" y="769471"/>
                <a:ext cx="7906523" cy="461665"/>
              </a:xfrm>
              <a:prstGeom prst="rect">
                <a:avLst/>
              </a:prstGeom>
            </p:spPr>
            <p:txBody>
              <a:bodyPr wrap="none">
                <a:spAutoFit/>
              </a:bodyPr>
              <a:lstStyle/>
              <a:p>
                <a:pPr marL="342900" indent="-342900">
                  <a:buFont typeface="Arial" panose="020B0604020202020204" pitchFamily="34" charset="0"/>
                  <a:buChar char="•"/>
                </a:pPr>
                <a:r>
                  <a:rPr lang="en-US" altLang="zh-TW" sz="2400" dirty="0" smtClean="0">
                    <a:solidFill>
                      <a:srgbClr val="000000"/>
                    </a:solidFill>
                  </a:rPr>
                  <a:t>Consider now rebalancing periodically at a time interval </a:t>
                </a:r>
                <a14:m>
                  <m:oMath xmlns:m="http://schemas.openxmlformats.org/officeDocument/2006/math">
                    <m:r>
                      <a:rPr lang="zh-TW" altLang="en-US" sz="2400" i="1" smtClean="0">
                        <a:solidFill>
                          <a:srgbClr val="000000"/>
                        </a:solidFill>
                        <a:latin typeface="Cambria Math" panose="02040503050406030204" pitchFamily="18" charset="0"/>
                      </a:rPr>
                      <m:t>𝛿</m:t>
                    </m:r>
                    <m:r>
                      <a:rPr lang="en-US" altLang="zh-TW" sz="2400" b="0" i="1" smtClean="0">
                        <a:solidFill>
                          <a:srgbClr val="000000"/>
                        </a:solidFill>
                        <a:latin typeface="Cambria Math" panose="02040503050406030204" pitchFamily="18" charset="0"/>
                      </a:rPr>
                      <m:t>𝑡</m:t>
                    </m:r>
                  </m:oMath>
                </a14:m>
                <a:r>
                  <a:rPr lang="en-US" altLang="zh-TW" sz="2400" dirty="0" smtClean="0"/>
                  <a:t>.</a:t>
                </a:r>
                <a:endParaRPr lang="zh-TW" altLang="en-US" sz="2400" dirty="0"/>
              </a:p>
            </p:txBody>
          </p:sp>
        </mc:Choice>
        <mc:Fallback xmlns="">
          <p:sp>
            <p:nvSpPr>
              <p:cNvPr id="2" name="矩形 1"/>
              <p:cNvSpPr>
                <a:spLocks noRot="1" noChangeAspect="1" noMove="1" noResize="1" noEditPoints="1" noAdjustHandles="1" noChangeArrowheads="1" noChangeShapeType="1" noTextEdit="1"/>
              </p:cNvSpPr>
              <p:nvPr/>
            </p:nvSpPr>
            <p:spPr>
              <a:xfrm>
                <a:off x="1520441" y="769471"/>
                <a:ext cx="7906523" cy="461665"/>
              </a:xfrm>
              <a:prstGeom prst="rect">
                <a:avLst/>
              </a:prstGeom>
              <a:blipFill>
                <a:blip r:embed="rId2"/>
                <a:stretch>
                  <a:fillRect l="-1002" t="-10526" r="-308"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520441" y="1393174"/>
                <a:ext cx="8593250" cy="1200329"/>
              </a:xfrm>
              <a:prstGeom prst="rect">
                <a:avLst/>
              </a:prstGeom>
            </p:spPr>
            <p:txBody>
              <a:bodyPr wrap="square">
                <a:spAutoFit/>
              </a:bodyPr>
              <a:lstStyle/>
              <a:p>
                <a:pPr marL="342900" indent="-342900">
                  <a:buFont typeface="Arial" panose="020B0604020202020204" pitchFamily="34" charset="0"/>
                  <a:buChar char="•"/>
                </a:pPr>
                <a:r>
                  <a:rPr lang="en-US" altLang="zh-TW" sz="2400" dirty="0" smtClean="0">
                    <a:solidFill>
                      <a:srgbClr val="000000"/>
                    </a:solidFill>
                  </a:rPr>
                  <a:t>At the end of each rebalancing period, the random asset proportions </a:t>
                </a:r>
                <a14:m>
                  <m:oMath xmlns:m="http://schemas.openxmlformats.org/officeDocument/2006/math">
                    <m:r>
                      <a:rPr lang="en-US" altLang="zh-TW" sz="2400" i="1" dirty="0" smtClean="0">
                        <a:solidFill>
                          <a:srgbClr val="000000"/>
                        </a:solidFill>
                        <a:latin typeface="Cambria Math" panose="02040503050406030204" pitchFamily="18" charset="0"/>
                      </a:rPr>
                      <m:t>𝑤</m:t>
                    </m:r>
                    <m:r>
                      <a:rPr lang="en-US" altLang="zh-TW" sz="2400" i="1" dirty="0" smtClean="0">
                        <a:solidFill>
                          <a:srgbClr val="000000"/>
                        </a:solidFill>
                        <a:latin typeface="Cambria Math" panose="02040503050406030204" pitchFamily="18" charset="0"/>
                      </a:rPr>
                      <m:t>(</m:t>
                    </m:r>
                    <m:r>
                      <a:rPr lang="en-US" altLang="zh-TW" sz="2400" i="1" dirty="0" smtClean="0">
                        <a:solidFill>
                          <a:srgbClr val="000000"/>
                        </a:solidFill>
                        <a:latin typeface="Cambria Math" panose="02040503050406030204" pitchFamily="18" charset="0"/>
                      </a:rPr>
                      <m:t>𝑡</m:t>
                    </m:r>
                    <m:r>
                      <a:rPr lang="en-US" altLang="zh-TW" sz="2400" i="1" dirty="0" smtClean="0">
                        <a:solidFill>
                          <a:srgbClr val="000000"/>
                        </a:solidFill>
                        <a:latin typeface="Cambria Math" panose="02040503050406030204" pitchFamily="18" charset="0"/>
                      </a:rPr>
                      <m:t>+</m:t>
                    </m:r>
                    <m:r>
                      <a:rPr lang="zh-TW" altLang="en-US" sz="2400" i="1" dirty="0" smtClean="0">
                        <a:solidFill>
                          <a:srgbClr val="000000"/>
                        </a:solidFill>
                        <a:latin typeface="Cambria Math" panose="02040503050406030204" pitchFamily="18" charset="0"/>
                      </a:rPr>
                      <m:t>𝛿</m:t>
                    </m:r>
                    <m:r>
                      <a:rPr lang="en-US" altLang="zh-TW" sz="2400" i="1" dirty="0" smtClean="0">
                        <a:solidFill>
                          <a:srgbClr val="000000"/>
                        </a:solidFill>
                        <a:latin typeface="Cambria Math" panose="02040503050406030204" pitchFamily="18" charset="0"/>
                      </a:rPr>
                      <m:t>𝑡</m:t>
                    </m:r>
                    <m:r>
                      <a:rPr lang="en-US" altLang="zh-TW" sz="2400" i="1" dirty="0" smtClean="0">
                        <a:solidFill>
                          <a:srgbClr val="000000"/>
                        </a:solidFill>
                        <a:latin typeface="Cambria Math" panose="02040503050406030204" pitchFamily="18" charset="0"/>
                      </a:rPr>
                      <m:t>) </m:t>
                    </m:r>
                  </m:oMath>
                </a14:m>
                <a:r>
                  <a:rPr lang="en-US" altLang="zh-TW" sz="2400" dirty="0">
                    <a:solidFill>
                      <a:srgbClr val="000000"/>
                    </a:solidFill>
                  </a:rPr>
                  <a:t>are </a:t>
                </a:r>
                <a:r>
                  <a:rPr lang="en-US" altLang="zh-TW" sz="2400" dirty="0" smtClean="0">
                    <a:solidFill>
                      <a:srgbClr val="000000"/>
                    </a:solidFill>
                  </a:rPr>
                  <a:t>adjusted </a:t>
                </a:r>
                <a:r>
                  <a:rPr lang="en-US" altLang="zh-TW" sz="2400" dirty="0">
                    <a:solidFill>
                      <a:srgbClr val="000000"/>
                    </a:solidFill>
                  </a:rPr>
                  <a:t>back to the desired proportions w*. </a:t>
                </a:r>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1520441" y="1393174"/>
                <a:ext cx="8593250" cy="1200329"/>
              </a:xfrm>
              <a:prstGeom prst="rect">
                <a:avLst/>
              </a:prstGeom>
              <a:blipFill>
                <a:blip r:embed="rId3"/>
                <a:stretch>
                  <a:fillRect l="-922" t="-4082" b="-1122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4172162881"/>
                  </p:ext>
                </p:extLst>
              </p:nvPr>
            </p:nvGraphicFramePr>
            <p:xfrm>
              <a:off x="1753066" y="3379246"/>
              <a:ext cx="8127999" cy="2468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65404296"/>
                        </a:ext>
                      </a:extLst>
                    </a:gridCol>
                    <a:gridCol w="2709333">
                      <a:extLst>
                        <a:ext uri="{9D8B030D-6E8A-4147-A177-3AD203B41FA5}">
                          <a16:colId xmlns:a16="http://schemas.microsoft.com/office/drawing/2014/main" val="129238365"/>
                        </a:ext>
                      </a:extLst>
                    </a:gridCol>
                    <a:gridCol w="2709333">
                      <a:extLst>
                        <a:ext uri="{9D8B030D-6E8A-4147-A177-3AD203B41FA5}">
                          <a16:colId xmlns:a16="http://schemas.microsoft.com/office/drawing/2014/main" val="2252750392"/>
                        </a:ext>
                      </a:extLst>
                    </a:gridCol>
                  </a:tblGrid>
                  <a:tr h="370840">
                    <a:tc>
                      <a:txBody>
                        <a:bodyPr/>
                        <a:lstStyle/>
                        <a:p>
                          <a:pPr algn="ctr"/>
                          <a:endParaRPr lang="zh-TW" altLang="en-US" sz="2400" dirty="0"/>
                        </a:p>
                      </a:txBody>
                      <a:tcPr anchor="ctr"/>
                    </a:tc>
                    <a:tc>
                      <a:txBody>
                        <a:bodyPr/>
                        <a:lstStyle/>
                        <a:p>
                          <a:pPr algn="ctr"/>
                          <a:r>
                            <a:rPr lang="en-US" altLang="zh-TW" sz="2400" dirty="0" smtClean="0"/>
                            <a:t>Optimal Strategy</a:t>
                          </a:r>
                          <a:endParaRPr lang="zh-TW" altLang="en-US" sz="2400" dirty="0"/>
                        </a:p>
                      </a:txBody>
                      <a:tcPr anchor="ctr"/>
                    </a:tc>
                    <a:tc>
                      <a:txBody>
                        <a:bodyPr/>
                        <a:lstStyle/>
                        <a:p>
                          <a:pPr algn="ctr"/>
                          <a:r>
                            <a:rPr lang="en-US" altLang="zh-TW" sz="2400" dirty="0" smtClean="0"/>
                            <a:t>Periodical</a:t>
                          </a:r>
                          <a:r>
                            <a:rPr lang="en-US" altLang="zh-TW" sz="2400" baseline="0" dirty="0" smtClean="0"/>
                            <a:t> Rebalancing</a:t>
                          </a:r>
                          <a:endParaRPr lang="zh-TW" altLang="en-US" sz="2400" dirty="0"/>
                        </a:p>
                      </a:txBody>
                      <a:tcPr anchor="ctr"/>
                    </a:tc>
                    <a:extLst>
                      <a:ext uri="{0D108BD9-81ED-4DB2-BD59-A6C34878D82A}">
                        <a16:rowId xmlns:a16="http://schemas.microsoft.com/office/drawing/2014/main" val="3541619714"/>
                      </a:ext>
                    </a:extLst>
                  </a:tr>
                  <a:tr h="370840">
                    <a:tc>
                      <a:txBody>
                        <a:bodyPr/>
                        <a:lstStyle/>
                        <a:p>
                          <a:pPr algn="ctr"/>
                          <a:r>
                            <a:rPr lang="en-US" altLang="zh-TW" sz="2400" dirty="0" smtClean="0"/>
                            <a:t>Annual tracking error (</a:t>
                          </a:r>
                          <a14:m>
                            <m:oMath xmlns:m="http://schemas.openxmlformats.org/officeDocument/2006/math">
                              <m:r>
                                <a:rPr lang="zh-TW" altLang="en-US" sz="2400" i="1" smtClean="0">
                                  <a:latin typeface="Cambria Math" panose="02040503050406030204" pitchFamily="18" charset="0"/>
                                </a:rPr>
                                <m:t>𝜎</m:t>
                              </m:r>
                            </m:oMath>
                          </a14:m>
                          <a:r>
                            <a:rPr lang="en-US" altLang="zh-TW" sz="2400" dirty="0" smtClean="0"/>
                            <a:t>)</a:t>
                          </a:r>
                          <a:endParaRPr lang="zh-TW" altLang="en-US" sz="2400" dirty="0"/>
                        </a:p>
                      </a:txBody>
                      <a:tcPr anchor="ctr"/>
                    </a:tc>
                    <a:tc>
                      <a:txBody>
                        <a:bodyPr/>
                        <a:lstStyle/>
                        <a:p>
                          <a:pPr algn="ctr"/>
                          <a:r>
                            <a:rPr lang="en-US" altLang="zh-TW" sz="2400" dirty="0" smtClean="0"/>
                            <a:t>0.41%</a:t>
                          </a:r>
                          <a:endParaRPr lang="zh-TW" altLang="en-US" sz="2400" dirty="0"/>
                        </a:p>
                      </a:txBody>
                      <a:tcPr anchor="ctr"/>
                    </a:tc>
                    <a:tc>
                      <a:txBody>
                        <a:bodyPr/>
                        <a:lstStyle/>
                        <a:p>
                          <a:pPr algn="ctr"/>
                          <a:r>
                            <a:rPr lang="en-US" altLang="zh-TW" sz="2400" dirty="0" smtClean="0"/>
                            <a:t>0.41%</a:t>
                          </a:r>
                          <a:endParaRPr lang="zh-TW" altLang="en-US" sz="2400" dirty="0"/>
                        </a:p>
                      </a:txBody>
                      <a:tcPr anchor="ctr"/>
                    </a:tc>
                    <a:extLst>
                      <a:ext uri="{0D108BD9-81ED-4DB2-BD59-A6C34878D82A}">
                        <a16:rowId xmlns:a16="http://schemas.microsoft.com/office/drawing/2014/main" val="2854635903"/>
                      </a:ext>
                    </a:extLst>
                  </a:tr>
                  <a:tr h="370840">
                    <a:tc>
                      <a:txBody>
                        <a:bodyPr/>
                        <a:lstStyle/>
                        <a:p>
                          <a:pPr algn="ctr"/>
                          <a:r>
                            <a:rPr lang="en-US" altLang="zh-TW" sz="2400" dirty="0" smtClean="0"/>
                            <a:t>Expected annual turnover</a:t>
                          </a:r>
                          <a:endParaRPr lang="zh-TW" altLang="en-US" sz="2400" dirty="0"/>
                        </a:p>
                      </a:txBody>
                      <a:tcPr anchor="ctr"/>
                    </a:tc>
                    <a:tc>
                      <a:txBody>
                        <a:bodyPr/>
                        <a:lstStyle/>
                        <a:p>
                          <a:pPr algn="ctr"/>
                          <a:r>
                            <a:rPr lang="en-US" altLang="zh-TW" sz="2400" dirty="0" smtClean="0"/>
                            <a:t>3.24%</a:t>
                          </a:r>
                          <a:endParaRPr lang="zh-TW" altLang="en-US" sz="2400" dirty="0"/>
                        </a:p>
                      </a:txBody>
                      <a:tcPr anchor="ctr"/>
                    </a:tc>
                    <a:tc>
                      <a:txBody>
                        <a:bodyPr/>
                        <a:lstStyle/>
                        <a:p>
                          <a:pPr algn="ctr"/>
                          <a:r>
                            <a:rPr lang="en-US" altLang="zh-TW" sz="2400" dirty="0" smtClean="0"/>
                            <a:t>6.36%</a:t>
                          </a:r>
                          <a:endParaRPr lang="zh-TW" altLang="en-US" sz="2400" dirty="0"/>
                        </a:p>
                      </a:txBody>
                      <a:tcPr anchor="ctr"/>
                    </a:tc>
                    <a:extLst>
                      <a:ext uri="{0D108BD9-81ED-4DB2-BD59-A6C34878D82A}">
                        <a16:rowId xmlns:a16="http://schemas.microsoft.com/office/drawing/2014/main" val="1095908600"/>
                      </a:ext>
                    </a:extLst>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4172162881"/>
                  </p:ext>
                </p:extLst>
              </p:nvPr>
            </p:nvGraphicFramePr>
            <p:xfrm>
              <a:off x="1753066" y="3379246"/>
              <a:ext cx="8127999" cy="2468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65404296"/>
                        </a:ext>
                      </a:extLst>
                    </a:gridCol>
                    <a:gridCol w="2709333">
                      <a:extLst>
                        <a:ext uri="{9D8B030D-6E8A-4147-A177-3AD203B41FA5}">
                          <a16:colId xmlns:a16="http://schemas.microsoft.com/office/drawing/2014/main" val="129238365"/>
                        </a:ext>
                      </a:extLst>
                    </a:gridCol>
                    <a:gridCol w="2709333">
                      <a:extLst>
                        <a:ext uri="{9D8B030D-6E8A-4147-A177-3AD203B41FA5}">
                          <a16:colId xmlns:a16="http://schemas.microsoft.com/office/drawing/2014/main" val="2252750392"/>
                        </a:ext>
                      </a:extLst>
                    </a:gridCol>
                  </a:tblGrid>
                  <a:tr h="822960">
                    <a:tc>
                      <a:txBody>
                        <a:bodyPr/>
                        <a:lstStyle/>
                        <a:p>
                          <a:pPr algn="ctr"/>
                          <a:endParaRPr lang="zh-TW" altLang="en-US" sz="2400" dirty="0"/>
                        </a:p>
                      </a:txBody>
                      <a:tcPr anchor="ctr"/>
                    </a:tc>
                    <a:tc>
                      <a:txBody>
                        <a:bodyPr/>
                        <a:lstStyle/>
                        <a:p>
                          <a:pPr algn="ctr"/>
                          <a:r>
                            <a:rPr lang="en-US" altLang="zh-TW" sz="2400" dirty="0" smtClean="0"/>
                            <a:t>Optimal Strategy</a:t>
                          </a:r>
                          <a:endParaRPr lang="zh-TW" altLang="en-US" sz="2400" dirty="0"/>
                        </a:p>
                      </a:txBody>
                      <a:tcPr anchor="ctr"/>
                    </a:tc>
                    <a:tc>
                      <a:txBody>
                        <a:bodyPr/>
                        <a:lstStyle/>
                        <a:p>
                          <a:pPr algn="ctr"/>
                          <a:r>
                            <a:rPr lang="en-US" altLang="zh-TW" sz="2400" dirty="0" smtClean="0"/>
                            <a:t>Periodical</a:t>
                          </a:r>
                          <a:r>
                            <a:rPr lang="en-US" altLang="zh-TW" sz="2400" baseline="0" dirty="0" smtClean="0"/>
                            <a:t> Rebalancing</a:t>
                          </a:r>
                          <a:endParaRPr lang="zh-TW" altLang="en-US" sz="2400" dirty="0"/>
                        </a:p>
                      </a:txBody>
                      <a:tcPr anchor="ctr"/>
                    </a:tc>
                    <a:extLst>
                      <a:ext uri="{0D108BD9-81ED-4DB2-BD59-A6C34878D82A}">
                        <a16:rowId xmlns:a16="http://schemas.microsoft.com/office/drawing/2014/main" val="3541619714"/>
                      </a:ext>
                    </a:extLst>
                  </a:tr>
                  <a:tr h="822960">
                    <a:tc>
                      <a:txBody>
                        <a:bodyPr/>
                        <a:lstStyle/>
                        <a:p>
                          <a:endParaRPr lang="zh-TW"/>
                        </a:p>
                      </a:txBody>
                      <a:tcPr anchor="ctr">
                        <a:blipFill>
                          <a:blip r:embed="rId4"/>
                          <a:stretch>
                            <a:fillRect l="-225" t="-105147" r="-200899" b="-115441"/>
                          </a:stretch>
                        </a:blipFill>
                      </a:tcPr>
                    </a:tc>
                    <a:tc>
                      <a:txBody>
                        <a:bodyPr/>
                        <a:lstStyle/>
                        <a:p>
                          <a:pPr algn="ctr"/>
                          <a:r>
                            <a:rPr lang="en-US" altLang="zh-TW" sz="2400" dirty="0" smtClean="0"/>
                            <a:t>0.41%</a:t>
                          </a:r>
                          <a:endParaRPr lang="zh-TW" altLang="en-US" sz="2400" dirty="0"/>
                        </a:p>
                      </a:txBody>
                      <a:tcPr anchor="ctr"/>
                    </a:tc>
                    <a:tc>
                      <a:txBody>
                        <a:bodyPr/>
                        <a:lstStyle/>
                        <a:p>
                          <a:pPr algn="ctr"/>
                          <a:r>
                            <a:rPr lang="en-US" altLang="zh-TW" sz="2400" dirty="0" smtClean="0"/>
                            <a:t>0.41%</a:t>
                          </a:r>
                          <a:endParaRPr lang="zh-TW" altLang="en-US" sz="2400" dirty="0"/>
                        </a:p>
                      </a:txBody>
                      <a:tcPr anchor="ctr"/>
                    </a:tc>
                    <a:extLst>
                      <a:ext uri="{0D108BD9-81ED-4DB2-BD59-A6C34878D82A}">
                        <a16:rowId xmlns:a16="http://schemas.microsoft.com/office/drawing/2014/main" val="2854635903"/>
                      </a:ext>
                    </a:extLst>
                  </a:tr>
                  <a:tr h="822960">
                    <a:tc>
                      <a:txBody>
                        <a:bodyPr/>
                        <a:lstStyle/>
                        <a:p>
                          <a:pPr algn="ctr"/>
                          <a:r>
                            <a:rPr lang="en-US" altLang="zh-TW" sz="2400" dirty="0" smtClean="0"/>
                            <a:t>Expected annual turnover</a:t>
                          </a:r>
                          <a:endParaRPr lang="zh-TW" altLang="en-US" sz="2400" dirty="0"/>
                        </a:p>
                      </a:txBody>
                      <a:tcPr anchor="ctr"/>
                    </a:tc>
                    <a:tc>
                      <a:txBody>
                        <a:bodyPr/>
                        <a:lstStyle/>
                        <a:p>
                          <a:pPr algn="ctr"/>
                          <a:r>
                            <a:rPr lang="en-US" altLang="zh-TW" sz="2400" dirty="0" smtClean="0"/>
                            <a:t>3.24%</a:t>
                          </a:r>
                          <a:endParaRPr lang="zh-TW" altLang="en-US" sz="2400" dirty="0"/>
                        </a:p>
                      </a:txBody>
                      <a:tcPr anchor="ctr"/>
                    </a:tc>
                    <a:tc>
                      <a:txBody>
                        <a:bodyPr/>
                        <a:lstStyle/>
                        <a:p>
                          <a:pPr algn="ctr"/>
                          <a:r>
                            <a:rPr lang="en-US" altLang="zh-TW" sz="2400" dirty="0" smtClean="0"/>
                            <a:t>6.36%</a:t>
                          </a:r>
                          <a:endParaRPr lang="zh-TW" altLang="en-US" sz="2400" dirty="0"/>
                        </a:p>
                      </a:txBody>
                      <a:tcPr anchor="ctr"/>
                    </a:tc>
                    <a:extLst>
                      <a:ext uri="{0D108BD9-81ED-4DB2-BD59-A6C34878D82A}">
                        <a16:rowId xmlns:a16="http://schemas.microsoft.com/office/drawing/2014/main" val="1095908600"/>
                      </a:ext>
                    </a:extLst>
                  </a:tr>
                </a:tbl>
              </a:graphicData>
            </a:graphic>
          </p:graphicFrame>
        </mc:Fallback>
      </mc:AlternateContent>
      <mc:AlternateContent xmlns:mc="http://schemas.openxmlformats.org/markup-compatibility/2006" xmlns:a14="http://schemas.microsoft.com/office/drawing/2010/main">
        <mc:Choice Requires="a14">
          <p:sp>
            <p:nvSpPr>
              <p:cNvPr id="6" name="矩形 5"/>
              <p:cNvSpPr/>
              <p:nvPr/>
            </p:nvSpPr>
            <p:spPr>
              <a:xfrm>
                <a:off x="1520441" y="2755542"/>
                <a:ext cx="8593250" cy="461665"/>
              </a:xfrm>
              <a:prstGeom prst="rect">
                <a:avLst/>
              </a:prstGeom>
            </p:spPr>
            <p:txBody>
              <a:bodyPr wrap="none">
                <a:spAutoFit/>
              </a:bodyPr>
              <a:lstStyle/>
              <a:p>
                <a:pPr marL="342900" indent="-342900">
                  <a:buFont typeface="Arial" panose="020B0604020202020204" pitchFamily="34" charset="0"/>
                  <a:buChar char="•"/>
                </a:pPr>
                <a:r>
                  <a:rPr lang="en-US" altLang="zh-TW" sz="2400" dirty="0" smtClean="0">
                    <a:solidFill>
                      <a:srgbClr val="000000"/>
                    </a:solidFill>
                  </a:rPr>
                  <a:t>Set </a:t>
                </a:r>
                <a14:m>
                  <m:oMath xmlns:m="http://schemas.openxmlformats.org/officeDocument/2006/math">
                    <m:r>
                      <a:rPr lang="zh-TW" altLang="en-US" sz="2400" i="1" dirty="0">
                        <a:solidFill>
                          <a:srgbClr val="000000"/>
                        </a:solidFill>
                        <a:latin typeface="Cambria Math" panose="02040503050406030204" pitchFamily="18" charset="0"/>
                      </a:rPr>
                      <m:t>𝛿</m:t>
                    </m:r>
                    <m:r>
                      <a:rPr lang="en-US" altLang="zh-TW" sz="2400" i="1" dirty="0">
                        <a:solidFill>
                          <a:srgbClr val="000000"/>
                        </a:solidFill>
                        <a:latin typeface="Cambria Math" panose="02040503050406030204" pitchFamily="18" charset="0"/>
                      </a:rPr>
                      <m:t>𝑡</m:t>
                    </m:r>
                  </m:oMath>
                </a14:m>
                <a:r>
                  <a:rPr lang="zh-TW" altLang="en-US" sz="2400" dirty="0" smtClean="0"/>
                  <a:t> </a:t>
                </a:r>
                <a:r>
                  <a:rPr lang="en-US" altLang="zh-TW" sz="2400" dirty="0" smtClean="0"/>
                  <a:t>= 0.357 ( rebalancing </a:t>
                </a:r>
                <a:r>
                  <a:rPr lang="en-US" altLang="zh-TW" sz="2400" dirty="0"/>
                  <a:t>approximately three times per year</a:t>
                </a:r>
                <a:r>
                  <a:rPr lang="en-US" altLang="zh-TW" sz="2400" dirty="0" smtClean="0"/>
                  <a:t> )</a:t>
                </a:r>
                <a:endParaRPr lang="zh-TW" altLang="en-US" sz="2400" dirty="0"/>
              </a:p>
            </p:txBody>
          </p:sp>
        </mc:Choice>
        <mc:Fallback xmlns="">
          <p:sp>
            <p:nvSpPr>
              <p:cNvPr id="6" name="矩形 5"/>
              <p:cNvSpPr>
                <a:spLocks noRot="1" noChangeAspect="1" noMove="1" noResize="1" noEditPoints="1" noAdjustHandles="1" noChangeArrowheads="1" noChangeShapeType="1" noTextEdit="1"/>
              </p:cNvSpPr>
              <p:nvPr/>
            </p:nvSpPr>
            <p:spPr>
              <a:xfrm>
                <a:off x="1520441" y="2755542"/>
                <a:ext cx="8593250" cy="461665"/>
              </a:xfrm>
              <a:prstGeom prst="rect">
                <a:avLst/>
              </a:prstGeom>
              <a:blipFill>
                <a:blip r:embed="rId5"/>
                <a:stretch>
                  <a:fillRect l="-922" t="-10526" r="-142" b="-2894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91289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b="1" dirty="0" smtClean="0">
                <a:latin typeface="微軟正黑體" panose="020B0604030504040204" pitchFamily="34" charset="-120"/>
                <a:ea typeface="微軟正黑體" panose="020B0604030504040204" pitchFamily="34" charset="-120"/>
              </a:rPr>
              <a:t>Asset price and </a:t>
            </a:r>
            <a:br>
              <a:rPr lang="en-US" altLang="zh-TW" sz="4800" b="1" dirty="0" smtClean="0">
                <a:latin typeface="微軟正黑體" panose="020B0604030504040204" pitchFamily="34" charset="-120"/>
                <a:ea typeface="微軟正黑體" panose="020B0604030504040204" pitchFamily="34" charset="-120"/>
              </a:rPr>
            </a:br>
            <a:r>
              <a:rPr lang="en-US" altLang="zh-TW" sz="4800" b="1" dirty="0" smtClean="0">
                <a:latin typeface="微軟正黑體" panose="020B0604030504040204" pitchFamily="34" charset="-120"/>
                <a:ea typeface="微軟正黑體" panose="020B0604030504040204" pitchFamily="34" charset="-120"/>
              </a:rPr>
              <a:t>proportion dynamics</a:t>
            </a:r>
            <a:endParaRPr lang="zh-TW" altLang="en-US" sz="480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7719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p:cNvSpPr txBox="1"/>
              <p:nvPr/>
            </p:nvSpPr>
            <p:spPr>
              <a:xfrm>
                <a:off x="533400" y="498787"/>
                <a:ext cx="7001608" cy="1200329"/>
              </a:xfrm>
              <a:prstGeom prst="rect">
                <a:avLst/>
              </a:prstGeom>
              <a:noFill/>
            </p:spPr>
            <p:txBody>
              <a:bodyPr wrap="square" rtlCol="0">
                <a:spAutoFit/>
              </a:bodyPr>
              <a:lstStyle/>
              <a:p>
                <a:r>
                  <a:rPr lang="en-US" altLang="zh-TW" sz="2400" dirty="0" smtClean="0">
                    <a:latin typeface="Cambria Math" panose="02040503050406030204" pitchFamily="18" charset="0"/>
                  </a:rPr>
                  <a:t>Consider  </a:t>
                </a:r>
                <a14:m>
                  <m:oMath xmlns:m="http://schemas.openxmlformats.org/officeDocument/2006/math">
                    <m:r>
                      <a:rPr lang="en-US" altLang="zh-TW" sz="2400" i="1" dirty="0" smtClean="0">
                        <a:latin typeface="Cambria Math" panose="02040503050406030204" pitchFamily="18" charset="0"/>
                        <a:ea typeface="Cambria Math" panose="02040503050406030204" pitchFamily="18" charset="0"/>
                      </a:rPr>
                      <m:t>∃</m:t>
                    </m:r>
                  </m:oMath>
                </a14:m>
                <a:r>
                  <a:rPr lang="en-US" altLang="zh-TW" sz="2400" dirty="0" smtClean="0">
                    <a:latin typeface="Cambria Math" panose="02040503050406030204" pitchFamily="18" charset="0"/>
                  </a:rPr>
                  <a:t> N assets.</a:t>
                </a:r>
              </a:p>
              <a:p>
                <a:endParaRPr lang="en-US" altLang="zh-TW" sz="2400" dirty="0" smtClean="0">
                  <a:latin typeface="Cambria Math" panose="02040503050406030204" pitchFamily="18" charset="0"/>
                </a:endParaRPr>
              </a:p>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𝑆</m:t>
                        </m:r>
                      </m:e>
                      <m:sub>
                        <m:r>
                          <a:rPr lang="en-US" altLang="zh-TW" sz="2400" b="0" i="1" smtClean="0">
                            <a:latin typeface="Cambria Math" panose="02040503050406030204" pitchFamily="18" charset="0"/>
                          </a:rPr>
                          <m:t>𝑖</m:t>
                        </m:r>
                      </m:sub>
                    </m:sSub>
                  </m:oMath>
                </a14:m>
                <a:r>
                  <a:rPr lang="zh-TW" altLang="en-US" sz="2400" dirty="0" smtClean="0"/>
                  <a:t> </a:t>
                </a:r>
                <a:r>
                  <a:rPr lang="en-US" altLang="zh-TW" sz="2400" dirty="0" smtClean="0"/>
                  <a:t>: dollar holdings of asset </a:t>
                </a:r>
                <a:r>
                  <a:rPr lang="en-US" altLang="zh-TW" sz="2400" dirty="0" err="1" smtClean="0"/>
                  <a:t>i</a:t>
                </a:r>
                <a:r>
                  <a:rPr lang="en-US" altLang="zh-TW" sz="2400" dirty="0" smtClean="0"/>
                  <a:t> </a:t>
                </a:r>
                <a:r>
                  <a:rPr lang="zh-TW" altLang="en-US" sz="2400" dirty="0" smtClean="0"/>
                  <a:t>； </a:t>
                </a:r>
                <a14:m>
                  <m:oMath xmlns:m="http://schemas.openxmlformats.org/officeDocument/2006/math">
                    <m:r>
                      <a:rPr lang="zh-TW" altLang="en-US" sz="2400" i="1" smtClean="0">
                        <a:latin typeface="Cambria Math" panose="02040503050406030204" pitchFamily="18" charset="0"/>
                      </a:rPr>
                      <m:t>𝜏</m:t>
                    </m:r>
                    <m:r>
                      <a:rPr lang="en-US" altLang="zh-TW" sz="2400" i="1">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𝑡</m:t>
                    </m:r>
                  </m:oMath>
                </a14:m>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533400" y="498787"/>
                <a:ext cx="7001608" cy="1200329"/>
              </a:xfrm>
              <a:prstGeom prst="rect">
                <a:avLst/>
              </a:prstGeom>
              <a:blipFill>
                <a:blip r:embed="rId2"/>
                <a:stretch>
                  <a:fillRect l="-1394" t="-4061" b="-10660"/>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533400" y="1910131"/>
            <a:ext cx="11125200" cy="1323975"/>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726966" y="3445121"/>
                <a:ext cx="10738068" cy="1846659"/>
              </a:xfrm>
              <a:prstGeom prst="rect">
                <a:avLst/>
              </a:prstGeom>
              <a:noFill/>
            </p:spPr>
            <p:txBody>
              <a:bodyPr wrap="none" rtlCol="0">
                <a:spAutoFit/>
              </a:bodyPr>
              <a:lstStyle/>
              <a:p>
                <a:pPr marL="285750" indent="-285750">
                  <a:buFont typeface="Arial" panose="020B0604020202020204" pitchFamily="34" charset="0"/>
                  <a:buChar char="•"/>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𝑆</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𝑡</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m:t>
                    </m:r>
                  </m:oMath>
                </a14:m>
                <a:r>
                  <a:rPr lang="zh-TW" altLang="en-US" sz="2400" dirty="0" smtClean="0"/>
                  <a:t> </a:t>
                </a:r>
                <a:r>
                  <a:rPr lang="en-US" altLang="zh-TW" sz="2400" dirty="0" smtClean="0"/>
                  <a:t>: left-hand limit of the process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𝑆</m:t>
                        </m:r>
                      </m:e>
                      <m:sub>
                        <m:r>
                          <a:rPr lang="en-US" altLang="zh-TW" sz="2400" i="1">
                            <a:latin typeface="Cambria Math" panose="02040503050406030204" pitchFamily="18" charset="0"/>
                          </a:rPr>
                          <m:t>𝑖</m:t>
                        </m:r>
                      </m:sub>
                    </m:sSub>
                  </m:oMath>
                </a14:m>
                <a:r>
                  <a:rPr lang="zh-TW" altLang="en-US" sz="2400" dirty="0" smtClean="0"/>
                  <a:t> </a:t>
                </a:r>
                <a:r>
                  <a:rPr lang="en-US" altLang="zh-TW" sz="2400" dirty="0" smtClean="0"/>
                  <a:t>at time t</a:t>
                </a:r>
              </a:p>
              <a:p>
                <a:pPr marL="285750" indent="-285750">
                  <a:buFont typeface="Arial" panose="020B0604020202020204" pitchFamily="34" charset="0"/>
                  <a:buChar char="•"/>
                </a:pPr>
                <a:r>
                  <a:rPr lang="en-US" altLang="zh-TW" sz="2400" dirty="0" smtClean="0"/>
                  <a:t>Asset </a:t>
                </a:r>
                <a:r>
                  <a:rPr lang="en-US" altLang="zh-TW" sz="2400" dirty="0" err="1" smtClean="0"/>
                  <a:t>i</a:t>
                </a:r>
                <a:r>
                  <a:rPr lang="en-US" altLang="zh-TW" sz="2400" dirty="0" smtClean="0"/>
                  <a:t>=0 is risk free, with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𝜎</m:t>
                        </m:r>
                      </m:e>
                      <m:sub>
                        <m:r>
                          <a:rPr lang="en-US" altLang="zh-TW" sz="2400" b="0" i="1" smtClean="0">
                            <a:latin typeface="Cambria Math" panose="02040503050406030204" pitchFamily="18" charset="0"/>
                          </a:rPr>
                          <m:t>0</m:t>
                        </m:r>
                      </m:sub>
                    </m:sSub>
                    <m:r>
                      <a:rPr lang="en-US" altLang="zh-TW" sz="2400" b="0" i="1" smtClean="0">
                        <a:latin typeface="Cambria Math" panose="02040503050406030204" pitchFamily="18" charset="0"/>
                      </a:rPr>
                      <m:t>=0 </m:t>
                    </m:r>
                  </m:oMath>
                </a14:m>
                <a:r>
                  <a:rPr lang="en-US" altLang="zh-TW" sz="2400" dirty="0" smtClean="0"/>
                  <a:t>and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0</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oMath>
                </a14:m>
                <a:endParaRPr lang="en-US" altLang="zh-TW" sz="2400" dirty="0" smtClean="0"/>
              </a:p>
              <a:p>
                <a:pPr marL="285750" indent="-285750">
                  <a:buFont typeface="Arial" panose="020B0604020202020204" pitchFamily="34" charset="0"/>
                  <a:buChar char="•"/>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𝐿</m:t>
                        </m:r>
                      </m:e>
                      <m:sub>
                        <m:r>
                          <a:rPr lang="en-US" altLang="zh-TW" sz="2400" b="0" i="1" smtClean="0">
                            <a:latin typeface="Cambria Math" panose="02040503050406030204" pitchFamily="18" charset="0"/>
                          </a:rPr>
                          <m:t>𝑖</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𝜏</m:t>
                        </m:r>
                      </m:e>
                    </m:d>
                    <m:r>
                      <a:rPr lang="en-US" altLang="zh-TW" sz="2400" b="0" i="1" smtClean="0">
                        <a:latin typeface="Cambria Math" panose="02040503050406030204" pitchFamily="18" charset="0"/>
                      </a:rPr>
                      <m:t> :</m:t>
                    </m:r>
                  </m:oMath>
                </a14:m>
                <a:r>
                  <a:rPr lang="en-US" altLang="zh-TW" sz="2400" dirty="0" smtClean="0"/>
                  <a:t> right </a:t>
                </a:r>
                <a:r>
                  <a:rPr lang="en-US" altLang="zh-TW" sz="2400" dirty="0" err="1" smtClean="0"/>
                  <a:t>cts</a:t>
                </a:r>
                <a:r>
                  <a:rPr lang="en-US" altLang="zh-TW" sz="2400" dirty="0" smtClean="0"/>
                  <a:t> and non-decreasing cumulative dollar purchases of asset </a:t>
                </a:r>
                <a:r>
                  <a:rPr lang="en-US" altLang="zh-TW" sz="2400" dirty="0" err="1" smtClean="0"/>
                  <a:t>i</a:t>
                </a:r>
                <a:r>
                  <a:rPr lang="en-US" altLang="zh-TW" sz="2400" dirty="0" smtClean="0"/>
                  <a:t> on </a:t>
                </a:r>
                <a14:m>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𝜏</m:t>
                    </m:r>
                    <m:r>
                      <a:rPr lang="en-US" altLang="zh-TW" sz="2400" b="0" i="1" smtClean="0">
                        <a:latin typeface="Cambria Math" panose="02040503050406030204" pitchFamily="18" charset="0"/>
                      </a:rPr>
                      <m:t>]</m:t>
                    </m:r>
                  </m:oMath>
                </a14:m>
                <a:endParaRPr lang="en-US" altLang="zh-TW" sz="2400" dirty="0" smtClean="0"/>
              </a:p>
              <a:p>
                <a:pPr marL="285750" indent="-285750">
                  <a:buFont typeface="Arial" panose="020B0604020202020204" pitchFamily="34" charset="0"/>
                  <a:buChar char="•"/>
                </a:pP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𝑀</m:t>
                        </m:r>
                      </m:e>
                      <m:sub>
                        <m:r>
                          <a:rPr lang="en-US" altLang="zh-TW" sz="2400" b="0" i="1" smtClean="0">
                            <a:latin typeface="Cambria Math" panose="02040503050406030204" pitchFamily="18" charset="0"/>
                          </a:rPr>
                          <m:t>𝑖</m:t>
                        </m:r>
                      </m:sub>
                    </m:sSub>
                    <m:d>
                      <m:dPr>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𝜏</m:t>
                        </m:r>
                      </m:e>
                    </m:d>
                    <m:r>
                      <a:rPr lang="en-US" altLang="zh-TW" sz="2400" b="0" i="1" smtClean="0">
                        <a:latin typeface="Cambria Math" panose="02040503050406030204" pitchFamily="18" charset="0"/>
                      </a:rPr>
                      <m:t>:</m:t>
                    </m:r>
                  </m:oMath>
                </a14:m>
                <a:r>
                  <a:rPr lang="zh-TW" altLang="en-US" sz="2400" dirty="0" smtClean="0"/>
                  <a:t> </a:t>
                </a:r>
                <a:r>
                  <a:rPr lang="en-US" altLang="zh-TW" sz="2400" dirty="0" smtClean="0"/>
                  <a:t>left cts and non-decreasing cumulative dollar sales of asset </a:t>
                </a:r>
                <a:r>
                  <a:rPr lang="en-US" altLang="zh-TW" sz="2400" dirty="0" err="1" smtClean="0"/>
                  <a:t>i</a:t>
                </a:r>
                <a:r>
                  <a:rPr lang="en-US" altLang="zh-TW" sz="2400" dirty="0" smtClean="0"/>
                  <a:t> on </a:t>
                </a:r>
                <a14:m>
                  <m:oMath xmlns:m="http://schemas.openxmlformats.org/officeDocument/2006/math">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𝑡</m:t>
                    </m:r>
                    <m:r>
                      <a:rPr lang="en-US" altLang="zh-TW" sz="2400" b="0" i="1" smtClean="0">
                        <a:latin typeface="Cambria Math" panose="02040503050406030204" pitchFamily="18" charset="0"/>
                      </a:rPr>
                      <m:t>,</m:t>
                    </m:r>
                    <m:r>
                      <a:rPr lang="zh-TW" altLang="en-US" sz="2400" b="0" i="1" smtClean="0">
                        <a:latin typeface="Cambria Math" panose="02040503050406030204" pitchFamily="18" charset="0"/>
                      </a:rPr>
                      <m:t>𝜏</m:t>
                    </m:r>
                    <m:r>
                      <a:rPr lang="en-US" altLang="zh-TW" sz="2400" b="0" i="1" smtClean="0">
                        <a:latin typeface="Cambria Math" panose="02040503050406030204" pitchFamily="18" charset="0"/>
                      </a:rPr>
                      <m:t>]</m:t>
                    </m:r>
                  </m:oMath>
                </a14:m>
                <a:endParaRPr lang="en-US" altLang="zh-TW" sz="2400" dirty="0" smtClean="0"/>
              </a:p>
              <a:p>
                <a:pPr marL="285750" indent="-285750">
                  <a:buFont typeface="Arial" panose="020B0604020202020204" pitchFamily="34" charset="0"/>
                  <a:buChar char="•"/>
                </a:pPr>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726966" y="3445121"/>
                <a:ext cx="10738068" cy="1846659"/>
              </a:xfrm>
              <a:prstGeom prst="rect">
                <a:avLst/>
              </a:prstGeom>
              <a:blipFill>
                <a:blip r:embed="rId4"/>
                <a:stretch>
                  <a:fillRect l="-738" t="-26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p:cNvSpPr txBox="1"/>
              <p:nvPr/>
            </p:nvSpPr>
            <p:spPr>
              <a:xfrm>
                <a:off x="726966" y="5502795"/>
                <a:ext cx="10257295" cy="884025"/>
              </a:xfrm>
              <a:prstGeom prst="rect">
                <a:avLst/>
              </a:prstGeom>
              <a:noFill/>
            </p:spPr>
            <p:txBody>
              <a:bodyPr wrap="none" rtlCol="0">
                <a:spAutoFit/>
              </a:bodyPr>
              <a:lstStyle/>
              <a:p>
                <a:r>
                  <a:rPr lang="en-US" altLang="zh-TW" sz="2400" dirty="0" smtClean="0"/>
                  <a:t>No net contribution or withdrawals from the holdings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zh-TW" altLang="en-US" sz="2400" dirty="0" smtClean="0"/>
                  <a:t> </a:t>
                </a:r>
                <a:r>
                  <a:rPr lang="en-US" altLang="zh-TW" sz="2400" dirty="0" smtClean="0"/>
                  <a:t>self-financing constraint</a:t>
                </a:r>
              </a:p>
              <a:p>
                <a:r>
                  <a:rPr lang="en-US" altLang="zh-TW" sz="2400" dirty="0" smtClean="0"/>
                  <a:t>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m:t>
                    </m:r>
                  </m:oMath>
                </a14:m>
                <a:r>
                  <a:rPr lang="zh-TW" altLang="en-US" sz="2400" dirty="0" smtClean="0"/>
                  <a:t> </a:t>
                </a:r>
                <a14:m>
                  <m:oMath xmlns:m="http://schemas.openxmlformats.org/officeDocument/2006/math">
                    <m:nary>
                      <m:naryPr>
                        <m:chr m:val="∑"/>
                        <m:ctrlPr>
                          <a:rPr lang="zh-TW" altLang="en-US" sz="2400" i="1" dirty="0" smtClean="0">
                            <a:latin typeface="Cambria Math" panose="02040503050406030204" pitchFamily="18" charset="0"/>
                          </a:rPr>
                        </m:ctrlPr>
                      </m:naryPr>
                      <m:sub>
                        <m:r>
                          <m:rPr>
                            <m:brk m:alnAt="23"/>
                          </m:rPr>
                          <a:rPr lang="en-US" altLang="zh-TW" sz="2400" b="0" i="1" dirty="0" smtClean="0">
                            <a:latin typeface="Cambria Math" panose="02040503050406030204" pitchFamily="18" charset="0"/>
                          </a:rPr>
                          <m:t>𝑖</m:t>
                        </m:r>
                        <m:r>
                          <a:rPr lang="en-US" altLang="zh-TW" sz="2400" b="0" i="1" dirty="0" smtClean="0">
                            <a:latin typeface="Cambria Math" panose="02040503050406030204" pitchFamily="18" charset="0"/>
                          </a:rPr>
                          <m:t>0</m:t>
                        </m:r>
                      </m:sub>
                      <m:sup/>
                      <m:e>
                        <m:r>
                          <a:rPr lang="en-US" altLang="zh-TW" sz="2400" b="0" i="1" dirty="0" smtClean="0">
                            <a:latin typeface="Cambria Math" panose="02040503050406030204" pitchFamily="18" charset="0"/>
                          </a:rPr>
                          <m:t>(</m:t>
                        </m:r>
                        <m:sSub>
                          <m:sSubPr>
                            <m:ctrlPr>
                              <a:rPr lang="en-US" altLang="zh-TW" sz="2400" b="0" i="1" dirty="0" smtClean="0">
                                <a:latin typeface="Cambria Math" panose="02040503050406030204" pitchFamily="18" charset="0"/>
                              </a:rPr>
                            </m:ctrlPr>
                          </m:sSubPr>
                          <m:e>
                            <m:r>
                              <a:rPr lang="en-US" altLang="zh-TW" sz="2400" b="0" i="1" dirty="0" smtClean="0">
                                <a:latin typeface="Cambria Math" panose="02040503050406030204" pitchFamily="18" charset="0"/>
                              </a:rPr>
                              <m:t>𝑑𝐿</m:t>
                            </m:r>
                          </m:e>
                          <m:sub>
                            <m:r>
                              <a:rPr lang="en-US" altLang="zh-TW" sz="2400" b="0" i="1" dirty="0" smtClean="0">
                                <a:latin typeface="Cambria Math" panose="02040503050406030204" pitchFamily="18" charset="0"/>
                              </a:rPr>
                              <m:t>𝑖</m:t>
                            </m:r>
                          </m:sub>
                        </m:sSub>
                        <m:d>
                          <m:dPr>
                            <m:ctrlPr>
                              <a:rPr lang="en-US" altLang="zh-TW" sz="2400" b="0" i="1" dirty="0" smtClean="0">
                                <a:latin typeface="Cambria Math" panose="02040503050406030204" pitchFamily="18" charset="0"/>
                              </a:rPr>
                            </m:ctrlPr>
                          </m:dPr>
                          <m:e>
                            <m:r>
                              <a:rPr lang="zh-TW" altLang="en-US" sz="2400" b="0" i="1" dirty="0" smtClean="0">
                                <a:latin typeface="Cambria Math" panose="02040503050406030204" pitchFamily="18" charset="0"/>
                              </a:rPr>
                              <m:t>𝜏</m:t>
                            </m:r>
                          </m:e>
                        </m:d>
                        <m:r>
                          <a:rPr lang="en-US" altLang="zh-TW" sz="2400" b="0" i="1" dirty="0" smtClean="0">
                            <a:latin typeface="Cambria Math" panose="02040503050406030204" pitchFamily="18" charset="0"/>
                          </a:rPr>
                          <m:t>−</m:t>
                        </m:r>
                        <m:sSub>
                          <m:sSubPr>
                            <m:ctrlPr>
                              <a:rPr lang="en-US" altLang="zh-TW" sz="2400" b="0" i="1" dirty="0" smtClean="0">
                                <a:latin typeface="Cambria Math" panose="02040503050406030204" pitchFamily="18" charset="0"/>
                              </a:rPr>
                            </m:ctrlPr>
                          </m:sSubPr>
                          <m:e>
                            <m:r>
                              <a:rPr lang="en-US" altLang="zh-TW" sz="2400" b="0" i="1" dirty="0" smtClean="0">
                                <a:latin typeface="Cambria Math" panose="02040503050406030204" pitchFamily="18" charset="0"/>
                              </a:rPr>
                              <m:t>𝑑𝑀</m:t>
                            </m:r>
                          </m:e>
                          <m:sub>
                            <m:r>
                              <a:rPr lang="en-US" altLang="zh-TW" sz="2400" b="0" i="1" dirty="0" smtClean="0">
                                <a:latin typeface="Cambria Math" panose="02040503050406030204" pitchFamily="18" charset="0"/>
                              </a:rPr>
                              <m:t>𝑖</m:t>
                            </m:r>
                          </m:sub>
                        </m:sSub>
                        <m:r>
                          <a:rPr lang="en-US" altLang="zh-TW" sz="2400" b="0" i="1" dirty="0" smtClean="0">
                            <a:latin typeface="Cambria Math" panose="02040503050406030204" pitchFamily="18" charset="0"/>
                          </a:rPr>
                          <m:t>(</m:t>
                        </m:r>
                        <m:r>
                          <a:rPr lang="zh-TW" altLang="en-US" sz="2400" b="0" i="1" dirty="0" smtClean="0">
                            <a:latin typeface="Cambria Math" panose="02040503050406030204" pitchFamily="18" charset="0"/>
                          </a:rPr>
                          <m:t>𝜏</m:t>
                        </m:r>
                        <m:r>
                          <a:rPr lang="en-US" altLang="zh-TW" sz="2400" b="0" i="1" dirty="0" smtClean="0">
                            <a:latin typeface="Cambria Math" panose="02040503050406030204" pitchFamily="18" charset="0"/>
                          </a:rPr>
                          <m:t>))</m:t>
                        </m:r>
                      </m:e>
                    </m:nary>
                    <m:r>
                      <a:rPr lang="en-US" altLang="zh-TW" sz="2400" b="0" i="1" dirty="0" smtClean="0">
                        <a:latin typeface="Cambria Math" panose="02040503050406030204" pitchFamily="18" charset="0"/>
                      </a:rPr>
                      <m:t>=0 </m:t>
                    </m:r>
                    <m:r>
                      <a:rPr lang="en-US" altLang="zh-TW" sz="2400" b="0" i="0" dirty="0" smtClean="0">
                        <a:latin typeface="Cambria Math" panose="02040503050406030204" pitchFamily="18" charset="0"/>
                      </a:rPr>
                      <m:t> </m:t>
                    </m:r>
                  </m:oMath>
                </a14:m>
                <a:r>
                  <a:rPr lang="en-US" altLang="zh-TW" sz="2400" dirty="0" smtClean="0"/>
                  <a:t>for all </a:t>
                </a:r>
                <a14:m>
                  <m:oMath xmlns:m="http://schemas.openxmlformats.org/officeDocument/2006/math">
                    <m:r>
                      <a:rPr lang="zh-TW" altLang="en-US" sz="2400" i="1" smtClean="0">
                        <a:latin typeface="Cambria Math" panose="02040503050406030204" pitchFamily="18" charset="0"/>
                      </a:rPr>
                      <m:t>𝜏</m:t>
                    </m:r>
                  </m:oMath>
                </a14:m>
                <a:endParaRPr lang="zh-TW" altLang="en-US" sz="24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726966" y="5502795"/>
                <a:ext cx="10257295" cy="884025"/>
              </a:xfrm>
              <a:prstGeom prst="rect">
                <a:avLst/>
              </a:prstGeom>
              <a:blipFill>
                <a:blip r:embed="rId5"/>
                <a:stretch>
                  <a:fillRect l="-891" t="-5517" b="-1517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5698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p:cNvSpPr txBox="1"/>
              <p:nvPr/>
            </p:nvSpPr>
            <p:spPr>
              <a:xfrm>
                <a:off x="1767255" y="342901"/>
                <a:ext cx="9504484" cy="1968744"/>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𝜇</m:t>
                        </m:r>
                      </m:e>
                      <m:sub>
                        <m:r>
                          <a:rPr lang="en-US" altLang="zh-TW" sz="2400" b="0" i="1" smtClean="0">
                            <a:latin typeface="Cambria Math" panose="02040503050406030204" pitchFamily="18" charset="0"/>
                          </a:rPr>
                          <m:t>𝑁</m:t>
                        </m:r>
                        <m:r>
                          <a:rPr lang="en-US" altLang="zh-TW" sz="2400" b="0" i="1" smtClean="0">
                            <a:latin typeface="Cambria Math" panose="02040503050406030204" pitchFamily="18" charset="0"/>
                            <a:ea typeface="Cambria Math" panose="02040503050406030204" pitchFamily="18" charset="0"/>
                          </a:rPr>
                          <m:t>×1</m:t>
                        </m:r>
                      </m:sub>
                    </m:sSub>
                    <m:r>
                      <a:rPr lang="en-US" altLang="zh-TW" sz="2400" b="0" i="1" smtClean="0">
                        <a:latin typeface="Cambria Math" panose="02040503050406030204" pitchFamily="18" charset="0"/>
                      </a:rPr>
                      <m:t> </m:t>
                    </m:r>
                  </m:oMath>
                </a14:m>
                <a:r>
                  <a:rPr lang="en-US" altLang="zh-TW" sz="2400" dirty="0" smtClean="0"/>
                  <a:t>: instantaneous </a:t>
                </a:r>
                <a:r>
                  <a:rPr lang="en-US" altLang="zh-TW" sz="2400" dirty="0"/>
                  <a:t>expected rates of </a:t>
                </a:r>
                <a:r>
                  <a:rPr lang="en-US" altLang="zh-TW" sz="2400" b="1" dirty="0"/>
                  <a:t>return</a:t>
                </a:r>
                <a:r>
                  <a:rPr lang="en-US" altLang="zh-TW" sz="2400" dirty="0"/>
                  <a:t> of the risky assets </a:t>
                </a:r>
                <a:endParaRPr lang="en-US" altLang="zh-TW" sz="2400" dirty="0" smtClean="0"/>
              </a:p>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𝑁</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𝑁</m:t>
                        </m:r>
                      </m:sub>
                    </m:sSub>
                  </m:oMath>
                </a14:m>
                <a:r>
                  <a:rPr lang="zh-TW" altLang="en-US" sz="2400" dirty="0" smtClean="0"/>
                  <a:t> </a:t>
                </a:r>
                <a:r>
                  <a:rPr lang="en-US" altLang="zh-TW" sz="2400" dirty="0" smtClean="0"/>
                  <a:t>: </a:t>
                </a:r>
                <a:r>
                  <a:rPr lang="en-US" altLang="zh-TW" sz="2400" dirty="0"/>
                  <a:t>instantaneous variance </a:t>
                </a:r>
                <a:r>
                  <a:rPr lang="en-US" altLang="zh-TW" sz="2400" b="1" dirty="0"/>
                  <a:t>covariance</a:t>
                </a:r>
                <a:r>
                  <a:rPr lang="en-US" altLang="zh-TW" sz="2400" dirty="0"/>
                  <a:t> matrix of risky rates of </a:t>
                </a:r>
                <a:r>
                  <a:rPr lang="en-US" altLang="zh-TW" sz="2400" dirty="0" smtClean="0"/>
                  <a:t>return,</a:t>
                </a:r>
              </a:p>
              <a:p>
                <a:r>
                  <a:rPr lang="en-US" altLang="zh-TW" sz="2400" dirty="0"/>
                  <a:t> </a:t>
                </a:r>
                <a:r>
                  <a:rPr lang="en-US" altLang="zh-TW" sz="2400" dirty="0" smtClean="0"/>
                  <a:t>            with </a:t>
                </a:r>
                <a:r>
                  <a:rPr lang="en-US" altLang="zh-TW" sz="2400" dirty="0"/>
                  <a:t>elements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𝑖𝑗</m:t>
                        </m:r>
                      </m:sub>
                    </m:sSub>
                    <m:r>
                      <a:rPr lang="en-US" altLang="zh-TW" sz="2400" b="0" i="1" smtClean="0">
                        <a:latin typeface="Cambria Math" panose="02040503050406030204" pitchFamily="18" charset="0"/>
                      </a:rPr>
                      <m:t>= </m:t>
                    </m:r>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𝜌</m:t>
                        </m:r>
                      </m:e>
                      <m:sub>
                        <m:r>
                          <a:rPr lang="en-US" altLang="zh-TW" sz="2400" b="0" i="1" smtClean="0">
                            <a:latin typeface="Cambria Math" panose="02040503050406030204" pitchFamily="18" charset="0"/>
                          </a:rPr>
                          <m:t>𝑖𝑗</m:t>
                        </m:r>
                      </m:sub>
                    </m:sSub>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𝜎</m:t>
                        </m:r>
                      </m:e>
                      <m:sub>
                        <m:r>
                          <a:rPr lang="en-US" altLang="zh-TW" sz="2400" b="0" i="1" smtClean="0">
                            <a:latin typeface="Cambria Math" panose="02040503050406030204" pitchFamily="18" charset="0"/>
                          </a:rPr>
                          <m:t>𝑖</m:t>
                        </m:r>
                      </m:sub>
                    </m:sSub>
                    <m:sSub>
                      <m:sSubPr>
                        <m:ctrlPr>
                          <a:rPr lang="en-US" altLang="zh-TW" sz="2400" b="0" i="1" smtClean="0">
                            <a:latin typeface="Cambria Math" panose="02040503050406030204" pitchFamily="18" charset="0"/>
                          </a:rPr>
                        </m:ctrlPr>
                      </m:sSubPr>
                      <m:e>
                        <m:r>
                          <a:rPr lang="zh-TW" altLang="en-US" sz="2400" b="0" i="1" smtClean="0">
                            <a:latin typeface="Cambria Math" panose="02040503050406030204" pitchFamily="18" charset="0"/>
                          </a:rPr>
                          <m:t>𝜎</m:t>
                        </m:r>
                      </m:e>
                      <m:sub>
                        <m:r>
                          <a:rPr lang="en-US" altLang="zh-TW" sz="2400" b="0" i="1" smtClean="0">
                            <a:latin typeface="Cambria Math" panose="02040503050406030204" pitchFamily="18" charset="0"/>
                          </a:rPr>
                          <m:t>𝑗</m:t>
                        </m:r>
                      </m:sub>
                    </m:sSub>
                  </m:oMath>
                </a14:m>
                <a:r>
                  <a:rPr lang="en-US" altLang="zh-TW" sz="2400" dirty="0" smtClean="0"/>
                  <a:t> </a:t>
                </a:r>
              </a:p>
              <a:p>
                <a14:m>
                  <m:oMath xmlns:m="http://schemas.openxmlformats.org/officeDocument/2006/math">
                    <m:sSub>
                      <m:sSubPr>
                        <m:ctrlPr>
                          <a:rPr lang="en-US" altLang="zh-TW" sz="2400" i="1" smtClean="0">
                            <a:latin typeface="Cambria Math" panose="02040503050406030204" pitchFamily="18" charset="0"/>
                          </a:rPr>
                        </m:ctrlPr>
                      </m:sSubPr>
                      <m:e>
                        <m:r>
                          <m:rPr>
                            <m:sty m:val="p"/>
                          </m:rPr>
                          <a:rPr lang="el-GR" altLang="zh-TW" sz="2400" i="1" smtClean="0">
                            <a:latin typeface="Cambria Math" panose="02040503050406030204" pitchFamily="18" charset="0"/>
                            <a:ea typeface="Cambria Math" panose="02040503050406030204" pitchFamily="18" charset="0"/>
                          </a:rPr>
                          <m:t>Σ</m:t>
                        </m:r>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0</m:t>
                        </m:r>
                      </m:sub>
                    </m:sSub>
                  </m:oMath>
                </a14:m>
                <a:r>
                  <a:rPr lang="zh-TW" altLang="en-US" sz="2400" dirty="0" smtClean="0"/>
                  <a:t> </a:t>
                </a:r>
                <a:r>
                  <a:rPr lang="en-US" altLang="zh-TW" sz="2400" dirty="0" smtClean="0"/>
                  <a:t>: </a:t>
                </a:r>
                <a:r>
                  <a:rPr lang="en-US" altLang="zh-TW" sz="2400" dirty="0"/>
                  <a:t>the summation operator over all assets, </a:t>
                </a:r>
                <a:r>
                  <a:rPr lang="en-US" altLang="zh-TW" sz="2400" dirty="0" err="1"/>
                  <a:t>i</a:t>
                </a:r>
                <a:r>
                  <a:rPr lang="en-US" altLang="zh-TW" sz="2400" dirty="0"/>
                  <a:t> = 0,..., </a:t>
                </a:r>
                <a:r>
                  <a:rPr lang="en-US" altLang="zh-TW" sz="2400" dirty="0" smtClean="0"/>
                  <a:t>N</a:t>
                </a:r>
                <a:endParaRPr lang="en-US" altLang="zh-TW" sz="2400" dirty="0"/>
              </a:p>
              <a:p>
                <a14:m>
                  <m:oMath xmlns:m="http://schemas.openxmlformats.org/officeDocument/2006/math">
                    <m:sSub>
                      <m:sSubPr>
                        <m:ctrlPr>
                          <a:rPr lang="en-US" altLang="zh-TW" sz="2400" i="1" smtClean="0">
                            <a:latin typeface="Cambria Math" panose="02040503050406030204" pitchFamily="18" charset="0"/>
                          </a:rPr>
                        </m:ctrlPr>
                      </m:sSubPr>
                      <m:e>
                        <m:r>
                          <m:rPr>
                            <m:sty m:val="p"/>
                          </m:rPr>
                          <a:rPr lang="el-GR" altLang="zh-TW" sz="2400" i="1" smtClean="0">
                            <a:latin typeface="Cambria Math" panose="02040503050406030204" pitchFamily="18" charset="0"/>
                            <a:ea typeface="Cambria Math" panose="02040503050406030204" pitchFamily="18" charset="0"/>
                          </a:rPr>
                          <m:t>Σ</m:t>
                        </m:r>
                      </m:e>
                      <m:sub>
                        <m:r>
                          <a:rPr lang="en-US" altLang="zh-TW" sz="2400" b="0" i="1" smtClean="0">
                            <a:latin typeface="Cambria Math" panose="02040503050406030204" pitchFamily="18" charset="0"/>
                          </a:rPr>
                          <m:t>𝑖</m:t>
                        </m:r>
                      </m:sub>
                    </m:sSub>
                  </m:oMath>
                </a14:m>
                <a:r>
                  <a:rPr lang="zh-TW" altLang="en-US" sz="2400" dirty="0" smtClean="0"/>
                  <a:t> </a:t>
                </a:r>
                <a:r>
                  <a:rPr lang="en-US" altLang="zh-TW" sz="2400" dirty="0" smtClean="0"/>
                  <a:t>: </a:t>
                </a:r>
                <a:r>
                  <a:rPr lang="en-US" altLang="zh-TW" sz="2400" dirty="0"/>
                  <a:t>the summation operator over risky assets </a:t>
                </a:r>
                <a:r>
                  <a:rPr lang="en-US" altLang="zh-TW" sz="2400" dirty="0" err="1"/>
                  <a:t>i</a:t>
                </a:r>
                <a:r>
                  <a:rPr lang="en-US" altLang="zh-TW" sz="2400" dirty="0"/>
                  <a:t> = 1,...,</a:t>
                </a:r>
                <a:r>
                  <a:rPr lang="en-US" altLang="zh-TW" sz="2400" dirty="0" smtClean="0"/>
                  <a:t>N</a:t>
                </a:r>
                <a:endParaRPr lang="zh-TW" altLang="en-US" sz="24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767255" y="342901"/>
                <a:ext cx="9504484" cy="1968744"/>
              </a:xfrm>
              <a:prstGeom prst="rect">
                <a:avLst/>
              </a:prstGeom>
              <a:blipFill>
                <a:blip r:embed="rId2"/>
                <a:stretch>
                  <a:fillRect l="-192" t="-2477" b="-6192"/>
                </a:stretch>
              </a:blipFill>
            </p:spPr>
            <p:txBody>
              <a:bodyPr/>
              <a:lstStyle/>
              <a:p>
                <a:r>
                  <a:rPr lang="zh-TW" altLang="en-US">
                    <a:noFill/>
                  </a:rPr>
                  <a:t> </a:t>
                </a:r>
              </a:p>
            </p:txBody>
          </p:sp>
        </mc:Fallback>
      </mc:AlternateContent>
      <p:pic>
        <p:nvPicPr>
          <p:cNvPr id="5" name="圖片 4"/>
          <p:cNvPicPr>
            <a:picLocks noChangeAspect="1"/>
          </p:cNvPicPr>
          <p:nvPr/>
        </p:nvPicPr>
        <p:blipFill>
          <a:blip r:embed="rId3"/>
          <a:stretch>
            <a:fillRect/>
          </a:stretch>
        </p:blipFill>
        <p:spPr>
          <a:xfrm>
            <a:off x="1767255" y="2567353"/>
            <a:ext cx="8185684" cy="3910601"/>
          </a:xfrm>
          <a:prstGeom prst="rect">
            <a:avLst/>
          </a:prstGeom>
        </p:spPr>
      </p:pic>
    </p:spTree>
    <p:extLst>
      <p:ext uri="{BB962C8B-B14F-4D97-AF65-F5344CB8AC3E}">
        <p14:creationId xmlns:p14="http://schemas.microsoft.com/office/powerpoint/2010/main" val="112598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𝑑</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𝑤</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𝜏</m:t>
                      </m:r>
                      <m:r>
                        <a:rPr lang="en-US" altLang="zh-TW" b="0" i="1" smtClean="0">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1264023" y="1811043"/>
                <a:ext cx="9233648" cy="12005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𝑑𝑊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den>
                      </m:f>
                      <m:r>
                        <a:rPr lang="en-US" altLang="zh-TW" b="0" i="1" smtClean="0">
                          <a:latin typeface="Cambria Math" panose="02040503050406030204" pitchFamily="18" charset="0"/>
                        </a:rPr>
                        <m:t>= </m:t>
                      </m:r>
                      <m:f>
                        <m:fPr>
                          <m:ctrlPr>
                            <a:rPr lang="en-US" altLang="zh-TW" b="0" i="1" smtClean="0">
                              <a:latin typeface="Cambria Math" panose="02040503050406030204" pitchFamily="18" charset="0"/>
                            </a:rPr>
                          </m:ctrlPr>
                        </m:fPr>
                        <m:num>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panose="02040503050406030204" pitchFamily="18" charset="0"/>
                                </a:rPr>
                                <m:t>𝑖</m:t>
                              </m:r>
                              <m:r>
                                <a:rPr lang="en-US" altLang="zh-TW" b="0" i="1" smtClean="0">
                                  <a:latin typeface="Cambria Math" panose="02040503050406030204" pitchFamily="18" charset="0"/>
                                </a:rPr>
                                <m:t>0</m:t>
                              </m:r>
                            </m:sub>
                            <m:sup/>
                            <m:e>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e>
                          </m:nary>
                        </m:num>
                        <m:den>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den>
                      </m:f>
                      <m:r>
                        <a:rPr lang="en-US" altLang="zh-TW" b="0" i="1"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a:rPr lang="en-US" altLang="zh-TW" b="0" i="1" smtClean="0">
                              <a:latin typeface="Cambria Math" panose="02040503050406030204" pitchFamily="18" charset="0"/>
                            </a:rPr>
                            <m:t>0</m:t>
                          </m:r>
                        </m:sub>
                        <m:sup/>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𝜇</m:t>
                              </m:r>
                            </m:e>
                            <m:sub>
                              <m:r>
                                <a:rPr lang="en-US" altLang="zh-TW" b="0" i="1" smtClean="0">
                                  <a:latin typeface="Cambria Math" panose="02040503050406030204" pitchFamily="18" charset="0"/>
                                </a:rPr>
                                <m:t>𝑖</m:t>
                              </m:r>
                            </m:sub>
                          </m:sSub>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den>
                          </m:f>
                          <m:r>
                            <a:rPr lang="en-US" altLang="zh-TW" b="0" i="1" smtClean="0">
                              <a:latin typeface="Cambria Math" panose="02040503050406030204" pitchFamily="18" charset="0"/>
                            </a:rPr>
                            <m:t>𝑑</m:t>
                          </m:r>
                          <m:r>
                            <a:rPr lang="zh-TW" altLang="en-US" b="0" i="1" smtClean="0">
                              <a:latin typeface="Cambria Math" panose="02040503050406030204" pitchFamily="18" charset="0"/>
                            </a:rPr>
                            <m:t>𝜏</m:t>
                          </m:r>
                        </m:e>
                      </m:nary>
                      <m:r>
                        <a:rPr lang="en-US" altLang="zh-TW" b="0" i="1"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a:rPr lang="en-US" altLang="zh-TW" b="0" i="1" smtClean="0">
                              <a:latin typeface="Cambria Math" panose="02040503050406030204" pitchFamily="18" charset="0"/>
                            </a:rPr>
                            <m:t>0</m:t>
                          </m:r>
                        </m:sub>
                        <m:sup/>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𝜎</m:t>
                              </m:r>
                            </m:e>
                            <m:sub>
                              <m:r>
                                <a:rPr lang="en-US" altLang="zh-TW" b="0" i="1" smtClean="0">
                                  <a:latin typeface="Cambria Math" panose="02040503050406030204" pitchFamily="18" charset="0"/>
                                </a:rPr>
                                <m:t>𝑖</m:t>
                              </m:r>
                            </m:sub>
                          </m:sSub>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den>
                          </m:f>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a:rPr lang="en-US" altLang="zh-TW" b="0" i="1" smtClean="0">
                                  <a:latin typeface="Cambria Math" panose="02040503050406030204" pitchFamily="18" charset="0"/>
                                </a:rPr>
                                <m:t>0</m:t>
                              </m:r>
                            </m:sub>
                            <m:sup/>
                            <m:e>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𝑀</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𝑊</m:t>
                                  </m:r>
                                  <m:r>
                                    <a:rPr lang="en-US" altLang="zh-TW" b="0" i="1" smtClean="0">
                                      <a:latin typeface="Cambria Math" panose="02040503050406030204" pitchFamily="18" charset="0"/>
                                    </a:rPr>
                                    <m:t>(</m:t>
                                  </m:r>
                                  <m:r>
                                    <a:rPr lang="zh-TW" altLang="en-US" b="0" i="1" smtClean="0">
                                      <a:latin typeface="Cambria Math" panose="02040503050406030204" pitchFamily="18" charset="0"/>
                                    </a:rPr>
                                    <m:t>𝜏</m:t>
                                  </m:r>
                                  <m:r>
                                    <a:rPr lang="en-US" altLang="zh-TW" b="0" i="1" smtClean="0">
                                      <a:latin typeface="Cambria Math" panose="02040503050406030204" pitchFamily="18" charset="0"/>
                                    </a:rPr>
                                    <m:t>)</m:t>
                                  </m:r>
                                </m:den>
                              </m:f>
                            </m:e>
                          </m:nary>
                        </m:e>
                      </m:nary>
                      <m:r>
                        <a:rPr lang="en-US" altLang="zh-TW" b="0" i="0"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r>
                            <a:rPr lang="en-US" altLang="zh-TW" b="0" i="1" smtClean="0">
                              <a:latin typeface="Cambria Math" panose="02040503050406030204" pitchFamily="18" charset="0"/>
                            </a:rPr>
                            <m:t>0</m:t>
                          </m:r>
                        </m:sub>
                        <m:sup/>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𝜇</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r>
                            <a:rPr lang="en-US" altLang="zh-TW" b="0" i="1" smtClean="0">
                              <a:latin typeface="Cambria Math" panose="02040503050406030204" pitchFamily="18" charset="0"/>
                            </a:rPr>
                            <m:t>𝑑</m:t>
                          </m:r>
                          <m:r>
                            <a:rPr lang="zh-TW" altLang="en-US" b="0" i="1" smtClean="0">
                              <a:latin typeface="Cambria Math" panose="02040503050406030204" pitchFamily="18" charset="0"/>
                            </a:rPr>
                            <m:t>𝜏</m:t>
                          </m:r>
                          <m:r>
                            <a:rPr lang="en-US" altLang="zh-TW" b="0" i="1"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sub>
                            <m:sup/>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𝜎</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 </m:t>
                                  </m:r>
                                  <m:r>
                                    <a:rPr lang="en-US" altLang="zh-TW" b="0" i="1" smtClean="0">
                                      <a:latin typeface="Cambria Math" panose="02040503050406030204" pitchFamily="18" charset="0"/>
                                    </a:rPr>
                                    <m:t>𝑟</m:t>
                                  </m:r>
                                  <m:r>
                                    <a:rPr lang="en-US" altLang="zh-TW" b="0" i="1" smtClean="0">
                                      <a:latin typeface="Cambria Math" panose="02040503050406030204" pitchFamily="18" charset="0"/>
                                    </a:rPr>
                                    <m:t>+ </m:t>
                                  </m:r>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sub>
                                    <m:sup/>
                                    <m:e>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𝜇</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𝑟</m:t>
                                          </m:r>
                                        </m:e>
                                      </m:d>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e>
                                  </m:nary>
                                  <m:r>
                                    <a:rPr lang="en-US" altLang="zh-TW" b="0" i="1" smtClean="0">
                                      <a:latin typeface="Cambria Math" panose="02040503050406030204" pitchFamily="18" charset="0"/>
                                    </a:rPr>
                                    <m:t> </m:t>
                                  </m:r>
                                </m:e>
                              </m:d>
                              <m:r>
                                <a:rPr lang="en-US" altLang="zh-TW" b="0" i="1" smtClean="0">
                                  <a:latin typeface="Cambria Math" panose="02040503050406030204" pitchFamily="18" charset="0"/>
                                </a:rPr>
                                <m:t>𝑑</m:t>
                              </m:r>
                              <m:r>
                                <a:rPr lang="zh-TW" altLang="en-US" b="0" i="1" smtClean="0">
                                  <a:latin typeface="Cambria Math" panose="02040503050406030204" pitchFamily="18" charset="0"/>
                                </a:rPr>
                                <m:t>𝜏</m:t>
                              </m:r>
                              <m:r>
                                <a:rPr lang="en-US" altLang="zh-TW" b="0" i="1" smtClean="0">
                                  <a:latin typeface="Cambria Math" panose="02040503050406030204" pitchFamily="18" charset="0"/>
                                </a:rPr>
                                <m:t>+ </m:t>
                              </m:r>
                            </m:e>
                          </m:nary>
                        </m:e>
                      </m:nary>
                      <m:nary>
                        <m:naryPr>
                          <m:chr m:val="∑"/>
                          <m:limLoc m:val="subSup"/>
                          <m:supHide m:val="on"/>
                          <m:ctrlPr>
                            <a:rPr lang="en-US" altLang="zh-TW" b="0" i="1" smtClean="0">
                              <a:latin typeface="Cambria Math" panose="02040503050406030204" pitchFamily="18" charset="0"/>
                            </a:rPr>
                          </m:ctrlPr>
                        </m:naryPr>
                        <m:sub>
                          <m:r>
                            <m:rPr>
                              <m:brk m:alnAt="9"/>
                            </m:rPr>
                            <a:rPr lang="en-US" altLang="zh-TW" b="0" i="1" smtClean="0">
                              <a:latin typeface="Cambria Math" panose="02040503050406030204" pitchFamily="18" charset="0"/>
                            </a:rPr>
                            <m:t>𝑖</m:t>
                          </m:r>
                        </m:sub>
                        <m:sup/>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𝜎</m:t>
                              </m:r>
                            </m:e>
                            <m:sub>
                              <m:r>
                                <a:rPr lang="en-US" altLang="zh-TW" b="0" i="1" smtClean="0">
                                  <a:latin typeface="Cambria Math" panose="02040503050406030204" pitchFamily="18" charset="0"/>
                                </a:rPr>
                                <m:t>𝑖</m:t>
                              </m:r>
                            </m:sub>
                          </m:s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𝑖</m:t>
                              </m:r>
                            </m:sub>
                          </m:sSub>
                          <m:d>
                            <m:dPr>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𝜏</m:t>
                              </m:r>
                            </m:e>
                          </m:d>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𝑍</m:t>
                              </m:r>
                            </m:e>
                            <m:sub>
                              <m:r>
                                <a:rPr lang="en-US" altLang="zh-TW" b="0" i="1" smtClean="0">
                                  <a:latin typeface="Cambria Math" panose="02040503050406030204" pitchFamily="18" charset="0"/>
                                </a:rPr>
                                <m:t>𝑖</m:t>
                              </m:r>
                            </m:sub>
                          </m:sSub>
                        </m:e>
                      </m:nary>
                    </m:oMath>
                  </m:oMathPara>
                </a14:m>
                <a:endParaRPr lang="en-US" altLang="zh-TW" b="0" dirty="0" smtClean="0"/>
              </a:p>
            </p:txBody>
          </p:sp>
        </mc:Choice>
        <mc:Fallback xmlns="">
          <p:sp>
            <p:nvSpPr>
              <p:cNvPr id="4" name="文字方塊 3"/>
              <p:cNvSpPr txBox="1">
                <a:spLocks noRot="1" noChangeAspect="1" noMove="1" noResize="1" noEditPoints="1" noAdjustHandles="1" noChangeArrowheads="1" noChangeShapeType="1" noTextEdit="1"/>
              </p:cNvSpPr>
              <p:nvPr/>
            </p:nvSpPr>
            <p:spPr>
              <a:xfrm>
                <a:off x="1264023" y="1811043"/>
                <a:ext cx="9233648" cy="1200585"/>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838200" y="3361765"/>
                <a:ext cx="9587753" cy="831253"/>
              </a:xfrm>
              <a:prstGeom prst="rect">
                <a:avLst/>
              </a:prstGeom>
              <a:noFill/>
            </p:spPr>
            <p:txBody>
              <a:bodyPr wrap="square" rtlCol="0">
                <a:spAutoFit/>
              </a:bodyPr>
              <a:lstStyle/>
              <a:p>
                <a:r>
                  <a:rPr lang="en-US" altLang="zh-TW" sz="2400" dirty="0" smtClean="0"/>
                  <a:t>The weights </a:t>
                </a:r>
                <a14:m>
                  <m:oMath xmlns:m="http://schemas.openxmlformats.org/officeDocument/2006/math">
                    <m:sSub>
                      <m:sSubPr>
                        <m:ctrlPr>
                          <a:rPr lang="en-US"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𝑤</m:t>
                        </m:r>
                      </m:e>
                      <m:sub>
                        <m:r>
                          <a:rPr lang="en-US" altLang="zh-TW" sz="2400" b="0" i="1" dirty="0" smtClean="0">
                            <a:latin typeface="Cambria Math" panose="02040503050406030204" pitchFamily="18" charset="0"/>
                          </a:rPr>
                          <m:t>𝑖</m:t>
                        </m:r>
                      </m:sub>
                    </m:sSub>
                    <m:r>
                      <a:rPr lang="en-US" altLang="zh-TW" sz="2400" b="0" i="1" dirty="0" smtClean="0">
                        <a:latin typeface="Cambria Math" panose="02040503050406030204" pitchFamily="18" charset="0"/>
                      </a:rPr>
                      <m:t>(</m:t>
                    </m:r>
                    <m:r>
                      <a:rPr lang="zh-TW" altLang="en-US" sz="2400" b="0" i="1" dirty="0" smtClean="0">
                        <a:latin typeface="Cambria Math" panose="02040503050406030204" pitchFamily="18" charset="0"/>
                      </a:rPr>
                      <m:t>𝜏</m:t>
                    </m:r>
                    <m:r>
                      <a:rPr lang="en-US" altLang="zh-TW" sz="2400" b="0" i="1" dirty="0" smtClean="0">
                        <a:latin typeface="Cambria Math" panose="02040503050406030204" pitchFamily="18" charset="0"/>
                      </a:rPr>
                      <m:t>)</m:t>
                    </m:r>
                  </m:oMath>
                </a14:m>
                <a:r>
                  <a:rPr lang="en-US" altLang="zh-TW" sz="2400" dirty="0" smtClean="0"/>
                  <a:t> </a:t>
                </a:r>
                <a:r>
                  <a:rPr lang="en-US" altLang="zh-TW" sz="2400" dirty="0"/>
                  <a:t>will be changing through time, but typically will be close to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m:t>
                        </m:r>
                      </m:sup>
                    </m:sSubSup>
                  </m:oMath>
                </a14:m>
                <a:r>
                  <a:rPr lang="en-US" altLang="zh-TW" sz="2400" dirty="0" smtClean="0"/>
                  <a:t> when </a:t>
                </a:r>
                <a:r>
                  <a:rPr lang="en-US" altLang="zh-TW" sz="2400" b="1" i="1" dirty="0">
                    <a:solidFill>
                      <a:srgbClr val="FF0000"/>
                    </a:solidFill>
                  </a:rPr>
                  <a:t>transactions costs are small </a:t>
                </a:r>
                <a:r>
                  <a:rPr lang="en-US" altLang="zh-TW" sz="2400" dirty="0"/>
                  <a:t>and </a:t>
                </a:r>
                <a:r>
                  <a:rPr lang="en-US" altLang="zh-TW" sz="2400" b="1" i="1" dirty="0">
                    <a:solidFill>
                      <a:srgbClr val="FF0000"/>
                    </a:solidFill>
                  </a:rPr>
                  <a:t>assets are optimally </a:t>
                </a:r>
                <a:r>
                  <a:rPr lang="en-US" altLang="zh-TW" sz="2400" b="1" i="1" dirty="0" smtClean="0">
                    <a:solidFill>
                      <a:srgbClr val="FF0000"/>
                    </a:solidFill>
                  </a:rPr>
                  <a:t>traded. </a:t>
                </a:r>
                <a:endParaRPr lang="zh-TW" altLang="en-US" sz="2400" b="1" i="1" dirty="0">
                  <a:solidFill>
                    <a:srgbClr val="FF0000"/>
                  </a:solidFill>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838200" y="3361765"/>
                <a:ext cx="9587753" cy="831253"/>
              </a:xfrm>
              <a:prstGeom prst="rect">
                <a:avLst/>
              </a:prstGeom>
              <a:blipFill>
                <a:blip r:embed="rId5"/>
                <a:stretch>
                  <a:fillRect l="-1018" t="-5839" r="-64" b="-15328"/>
                </a:stretch>
              </a:blipFill>
            </p:spPr>
            <p:txBody>
              <a:bodyPr/>
              <a:lstStyle/>
              <a:p>
                <a:r>
                  <a:rPr lang="zh-TW" altLang="en-US">
                    <a:noFill/>
                  </a:rPr>
                  <a:t> </a:t>
                </a:r>
              </a:p>
            </p:txBody>
          </p:sp>
        </mc:Fallback>
      </mc:AlternateContent>
      <p:sp>
        <p:nvSpPr>
          <p:cNvPr id="7" name="文字方塊 6"/>
          <p:cNvSpPr txBox="1"/>
          <p:nvPr/>
        </p:nvSpPr>
        <p:spPr>
          <a:xfrm>
            <a:off x="808881" y="4311959"/>
            <a:ext cx="5148910" cy="461665"/>
          </a:xfrm>
          <a:prstGeom prst="rect">
            <a:avLst/>
          </a:prstGeom>
          <a:noFill/>
        </p:spPr>
        <p:txBody>
          <a:bodyPr wrap="none" rtlCol="0">
            <a:spAutoFit/>
          </a:bodyPr>
          <a:lstStyle/>
          <a:p>
            <a:r>
              <a:rPr lang="en-US" altLang="zh-TW" sz="2400" dirty="0"/>
              <a:t>Thus to a close order of </a:t>
            </a:r>
            <a:r>
              <a:rPr lang="en-US" altLang="zh-TW" sz="2400" dirty="0" smtClean="0"/>
              <a:t>approximation, </a:t>
            </a:r>
            <a:endParaRPr lang="zh-TW" altLang="en-US" sz="2400" dirty="0"/>
          </a:p>
        </p:txBody>
      </p:sp>
      <p:grpSp>
        <p:nvGrpSpPr>
          <p:cNvPr id="14" name="群組 13"/>
          <p:cNvGrpSpPr/>
          <p:nvPr/>
        </p:nvGrpSpPr>
        <p:grpSpPr>
          <a:xfrm>
            <a:off x="1264023" y="4892564"/>
            <a:ext cx="6662739" cy="1581732"/>
            <a:chOff x="1702733" y="4892565"/>
            <a:chExt cx="6662739" cy="1581732"/>
          </a:xfrm>
        </p:grpSpPr>
        <p:pic>
          <p:nvPicPr>
            <p:cNvPr id="6" name="圖片 5"/>
            <p:cNvPicPr>
              <a:picLocks noChangeAspect="1"/>
            </p:cNvPicPr>
            <p:nvPr/>
          </p:nvPicPr>
          <p:blipFill>
            <a:blip r:embed="rId6"/>
            <a:stretch>
              <a:fillRect/>
            </a:stretch>
          </p:blipFill>
          <p:spPr>
            <a:xfrm>
              <a:off x="1702733" y="4892565"/>
              <a:ext cx="6662739" cy="1212400"/>
            </a:xfrm>
            <a:prstGeom prst="rect">
              <a:avLst/>
            </a:prstGeom>
          </p:spPr>
        </p:pic>
        <p:sp>
          <p:nvSpPr>
            <p:cNvPr id="8" name="圓角矩形 7"/>
            <p:cNvSpPr/>
            <p:nvPr/>
          </p:nvSpPr>
          <p:spPr>
            <a:xfrm>
              <a:off x="4159624" y="5638800"/>
              <a:ext cx="2097741" cy="466165"/>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p:cNvSpPr txBox="1"/>
                <p:nvPr/>
              </p:nvSpPr>
              <p:spPr>
                <a:xfrm>
                  <a:off x="4943870" y="6104965"/>
                  <a:ext cx="5292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1" i="1" smtClean="0">
                                <a:solidFill>
                                  <a:schemeClr val="accent6">
                                    <a:lumMod val="75000"/>
                                  </a:schemeClr>
                                </a:solidFill>
                                <a:latin typeface="Cambria Math" panose="02040503050406030204" pitchFamily="18" charset="0"/>
                              </a:rPr>
                            </m:ctrlPr>
                          </m:sSubPr>
                          <m:e>
                            <m:r>
                              <a:rPr lang="zh-TW" altLang="en-US" b="1" i="1" smtClean="0">
                                <a:solidFill>
                                  <a:schemeClr val="accent6">
                                    <a:lumMod val="75000"/>
                                  </a:schemeClr>
                                </a:solidFill>
                                <a:latin typeface="Cambria Math" panose="02040503050406030204" pitchFamily="18" charset="0"/>
                              </a:rPr>
                              <m:t>𝝁</m:t>
                            </m:r>
                          </m:e>
                          <m:sub>
                            <m:r>
                              <a:rPr lang="en-US" altLang="zh-TW" b="1" i="1" smtClean="0">
                                <a:solidFill>
                                  <a:schemeClr val="accent6">
                                    <a:lumMod val="75000"/>
                                  </a:schemeClr>
                                </a:solidFill>
                                <a:latin typeface="Cambria Math" panose="02040503050406030204" pitchFamily="18" charset="0"/>
                              </a:rPr>
                              <m:t>𝒘</m:t>
                            </m:r>
                          </m:sub>
                        </m:sSub>
                      </m:oMath>
                    </m:oMathPara>
                  </a14:m>
                  <a:endParaRPr lang="zh-TW" altLang="en-US" b="1"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943870" y="6104965"/>
                  <a:ext cx="529247" cy="369332"/>
                </a:xfrm>
                <a:prstGeom prst="rect">
                  <a:avLst/>
                </a:prstGeom>
                <a:blipFill>
                  <a:blip r:embed="rId7"/>
                  <a:stretch>
                    <a:fillRect b="-3279"/>
                  </a:stretch>
                </a:blipFill>
              </p:spPr>
              <p:txBody>
                <a:bodyPr/>
                <a:lstStyle/>
                <a:p>
                  <a:r>
                    <a:rPr lang="zh-TW" altLang="en-US">
                      <a:noFill/>
                    </a:rPr>
                    <a:t> </a:t>
                  </a:r>
                </a:p>
              </p:txBody>
            </p:sp>
          </mc:Fallback>
        </mc:AlternateContent>
      </p:grpSp>
      <p:grpSp>
        <p:nvGrpSpPr>
          <p:cNvPr id="13" name="群組 12"/>
          <p:cNvGrpSpPr/>
          <p:nvPr/>
        </p:nvGrpSpPr>
        <p:grpSpPr>
          <a:xfrm>
            <a:off x="7802095" y="4655352"/>
            <a:ext cx="4319983" cy="1966893"/>
            <a:chOff x="8573060" y="4735402"/>
            <a:chExt cx="4319983" cy="1966893"/>
          </a:xfrm>
        </p:grpSpPr>
        <p:pic>
          <p:nvPicPr>
            <p:cNvPr id="11" name="圖片 10"/>
            <p:cNvPicPr>
              <a:picLocks noChangeAspect="1"/>
            </p:cNvPicPr>
            <p:nvPr/>
          </p:nvPicPr>
          <p:blipFill>
            <a:blip r:embed="rId8"/>
            <a:stretch>
              <a:fillRect/>
            </a:stretch>
          </p:blipFill>
          <p:spPr>
            <a:xfrm>
              <a:off x="9149718" y="5025895"/>
              <a:ext cx="3743325" cy="1676400"/>
            </a:xfrm>
            <a:prstGeom prst="rect">
              <a:avLst/>
            </a:prstGeom>
          </p:spPr>
        </p:pic>
        <p:pic>
          <p:nvPicPr>
            <p:cNvPr id="12" name="圖片 11"/>
            <p:cNvPicPr>
              <a:picLocks noChangeAspect="1"/>
            </p:cNvPicPr>
            <p:nvPr/>
          </p:nvPicPr>
          <p:blipFill>
            <a:blip r:embed="rId9"/>
            <a:stretch>
              <a:fillRect/>
            </a:stretch>
          </p:blipFill>
          <p:spPr>
            <a:xfrm>
              <a:off x="8573060" y="4735402"/>
              <a:ext cx="819150" cy="314325"/>
            </a:xfrm>
            <a:prstGeom prst="rect">
              <a:avLst/>
            </a:prstGeom>
          </p:spPr>
        </p:pic>
      </p:grpSp>
    </p:spTree>
    <p:extLst>
      <p:ext uri="{BB962C8B-B14F-4D97-AF65-F5344CB8AC3E}">
        <p14:creationId xmlns:p14="http://schemas.microsoft.com/office/powerpoint/2010/main" val="195545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877033" y="2183056"/>
            <a:ext cx="10877550" cy="4162425"/>
          </a:xfrm>
          <a:prstGeom prst="rect">
            <a:avLst/>
          </a:prstGeom>
        </p:spPr>
      </p:pic>
      <p:grpSp>
        <p:nvGrpSpPr>
          <p:cNvPr id="4" name="群組 3"/>
          <p:cNvGrpSpPr/>
          <p:nvPr/>
        </p:nvGrpSpPr>
        <p:grpSpPr>
          <a:xfrm>
            <a:off x="7112979" y="329534"/>
            <a:ext cx="3947746" cy="1976613"/>
            <a:chOff x="8573060" y="4735402"/>
            <a:chExt cx="4319983" cy="1966893"/>
          </a:xfrm>
        </p:grpSpPr>
        <p:pic>
          <p:nvPicPr>
            <p:cNvPr id="5" name="圖片 4"/>
            <p:cNvPicPr>
              <a:picLocks noChangeAspect="1"/>
            </p:cNvPicPr>
            <p:nvPr/>
          </p:nvPicPr>
          <p:blipFill>
            <a:blip r:embed="rId3"/>
            <a:stretch>
              <a:fillRect/>
            </a:stretch>
          </p:blipFill>
          <p:spPr>
            <a:xfrm>
              <a:off x="9149718" y="5025895"/>
              <a:ext cx="3743325" cy="1676400"/>
            </a:xfrm>
            <a:prstGeom prst="rect">
              <a:avLst/>
            </a:prstGeom>
          </p:spPr>
        </p:pic>
        <p:pic>
          <p:nvPicPr>
            <p:cNvPr id="6" name="圖片 5"/>
            <p:cNvPicPr>
              <a:picLocks noChangeAspect="1"/>
            </p:cNvPicPr>
            <p:nvPr/>
          </p:nvPicPr>
          <p:blipFill>
            <a:blip r:embed="rId4"/>
            <a:stretch>
              <a:fillRect/>
            </a:stretch>
          </p:blipFill>
          <p:spPr>
            <a:xfrm>
              <a:off x="8573060" y="4735402"/>
              <a:ext cx="819150" cy="314325"/>
            </a:xfrm>
            <a:prstGeom prst="rect">
              <a:avLst/>
            </a:prstGeom>
          </p:spPr>
        </p:pic>
      </p:grpSp>
      <p:pic>
        <p:nvPicPr>
          <p:cNvPr id="2" name="圖片 1"/>
          <p:cNvPicPr>
            <a:picLocks noChangeAspect="1"/>
          </p:cNvPicPr>
          <p:nvPr/>
        </p:nvPicPr>
        <p:blipFill>
          <a:blip r:embed="rId5"/>
          <a:stretch>
            <a:fillRect/>
          </a:stretch>
        </p:blipFill>
        <p:spPr>
          <a:xfrm>
            <a:off x="431436" y="329534"/>
            <a:ext cx="6019800" cy="1685925"/>
          </a:xfrm>
          <a:prstGeom prst="rect">
            <a:avLst/>
          </a:prstGeom>
        </p:spPr>
      </p:pic>
    </p:spTree>
    <p:extLst>
      <p:ext uri="{BB962C8B-B14F-4D97-AF65-F5344CB8AC3E}">
        <p14:creationId xmlns:p14="http://schemas.microsoft.com/office/powerpoint/2010/main" val="2155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1335</Words>
  <Application>Microsoft Office PowerPoint</Application>
  <PresentationFormat>寬螢幕</PresentationFormat>
  <Paragraphs>227</Paragraphs>
  <Slides>46</Slides>
  <Notes>5</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46</vt:i4>
      </vt:variant>
    </vt:vector>
  </HeadingPairs>
  <TitlesOfParts>
    <vt:vector size="57" baseType="lpstr">
      <vt:lpstr>微軟正黑體</vt:lpstr>
      <vt:lpstr>新細明體</vt:lpstr>
      <vt:lpstr>標楷體</vt:lpstr>
      <vt:lpstr>Arial</vt:lpstr>
      <vt:lpstr>Arial Rounded MT Bold</vt:lpstr>
      <vt:lpstr>Calibri</vt:lpstr>
      <vt:lpstr>Calibri Light</vt:lpstr>
      <vt:lpstr>Cambria Math</vt:lpstr>
      <vt:lpstr>Times New Roman</vt:lpstr>
      <vt:lpstr>Wingdings</vt:lpstr>
      <vt:lpstr>Office 佈景主題</vt:lpstr>
      <vt:lpstr>  OPTIMAL PORTFOLIO IMPLEMENTATION: ASSET MANAGEMENT WITH  TRANSACTIONS COSTS AND CAPITAL GAINS TAXES  Author : Leland </vt:lpstr>
      <vt:lpstr>Work of the paper</vt:lpstr>
      <vt:lpstr>PowerPoint 簡報</vt:lpstr>
      <vt:lpstr>Major assumptions</vt:lpstr>
      <vt:lpstr>Asset price and  proportion dynamics</vt:lpstr>
      <vt:lpstr>PowerPoint 簡報</vt:lpstr>
      <vt:lpstr>PowerPoint 簡報</vt:lpstr>
      <vt:lpstr>dS_i (τ)  ⇒  dw_i (τ)</vt:lpstr>
      <vt:lpstr>PowerPoint 簡報</vt:lpstr>
      <vt:lpstr>Derivation of 〖dw〗_i</vt:lpstr>
      <vt:lpstr>The investor’s objective</vt:lpstr>
      <vt:lpstr>Tracking error cost</vt:lpstr>
      <vt:lpstr>Transaction cost</vt:lpstr>
      <vt:lpstr>PowerPoint 簡報</vt:lpstr>
      <vt:lpstr>Total discounted costs</vt:lpstr>
      <vt:lpstr>PowerPoint 簡報</vt:lpstr>
      <vt:lpstr>Determining J(w；β) for a given boundary β</vt:lpstr>
      <vt:lpstr>PowerPoint 簡報</vt:lpstr>
      <vt:lpstr>PowerPoint 簡報</vt:lpstr>
      <vt:lpstr>PowerPoint 簡報</vt:lpstr>
      <vt:lpstr>Determining the optimal no-trade region in the single risky asset case (N = 1)</vt:lpstr>
      <vt:lpstr>PowerPoint 簡報</vt:lpstr>
      <vt:lpstr>PowerPoint 簡報</vt:lpstr>
      <vt:lpstr>Solution to PDE (N=1)</vt:lpstr>
      <vt:lpstr>PowerPoint 簡報</vt:lpstr>
      <vt:lpstr>PowerPoint 簡報</vt:lpstr>
      <vt:lpstr>PowerPoint 簡報</vt:lpstr>
      <vt:lpstr>Solution to PDE (N=1) </vt:lpstr>
      <vt:lpstr>PowerPoint 簡報</vt:lpstr>
      <vt:lpstr>PowerPoint 簡報</vt:lpstr>
      <vt:lpstr>PowerPoint 簡報</vt:lpstr>
      <vt:lpstr>Determining the Optimal No-Trade Region with Multiple Risky Assets (N ≥ 2) </vt:lpstr>
      <vt:lpstr>PowerPoint 簡報</vt:lpstr>
      <vt:lpstr>PowerPoint 簡報</vt:lpstr>
      <vt:lpstr>PowerPoint 簡報</vt:lpstr>
      <vt:lpstr>Determining the Optimal No-Trade Region with Multiple Risky Assets (N ≥ 2) </vt:lpstr>
      <vt:lpstr>PowerPoint 簡報</vt:lpstr>
      <vt:lpstr>PowerPoint 簡報</vt:lpstr>
      <vt:lpstr>PowerPoint 簡報</vt:lpstr>
      <vt:lpstr>PowerPoint 簡報</vt:lpstr>
      <vt:lpstr>Cost, turnover and tracking error of optimal strategy</vt:lpstr>
      <vt:lpstr>PowerPoint 簡報</vt:lpstr>
      <vt:lpstr>Example ( single risky asset  )</vt:lpstr>
      <vt:lpstr>PowerPoint 簡報</vt:lpstr>
      <vt:lpstr>Example ( single risky asset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PORTFOLIO IMPLEMENTATION: ASSET MANAGEMENT WITH  TRANSACTIONS COSTS AND CAPITAL GAINS TAXES</dc:title>
  <dc:creator>柏壬 陳</dc:creator>
  <cp:lastModifiedBy>柏壬 陳</cp:lastModifiedBy>
  <cp:revision>93</cp:revision>
  <dcterms:created xsi:type="dcterms:W3CDTF">2019-03-11T13:58:39Z</dcterms:created>
  <dcterms:modified xsi:type="dcterms:W3CDTF">2019-04-15T18:13:38Z</dcterms:modified>
</cp:coreProperties>
</file>