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Optimal%20portfolio%20implementation\NTR%20using%20Esun%20Data\Single%20Risky%20Asset%20NTR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/>
              <a:t>MXMU_Index</a:t>
            </a:r>
            <a:endParaRPr lang="zh-TW" alt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'Single Risky Asset NTR'!$B$2:$B$524</c:f>
              <c:numCache>
                <c:formatCode>General</c:formatCode>
                <c:ptCount val="523"/>
                <c:pt idx="0">
                  <c:v>305.87</c:v>
                </c:pt>
                <c:pt idx="1">
                  <c:v>307.13</c:v>
                </c:pt>
                <c:pt idx="2">
                  <c:v>306.69</c:v>
                </c:pt>
                <c:pt idx="3">
                  <c:v>307.27</c:v>
                </c:pt>
                <c:pt idx="4">
                  <c:v>309.32</c:v>
                </c:pt>
                <c:pt idx="5">
                  <c:v>305.73</c:v>
                </c:pt>
                <c:pt idx="6">
                  <c:v>305.93</c:v>
                </c:pt>
                <c:pt idx="7">
                  <c:v>309.45</c:v>
                </c:pt>
                <c:pt idx="8">
                  <c:v>307.39999999999998</c:v>
                </c:pt>
                <c:pt idx="9">
                  <c:v>309.06</c:v>
                </c:pt>
                <c:pt idx="10">
                  <c:v>302.64</c:v>
                </c:pt>
                <c:pt idx="11">
                  <c:v>301.05</c:v>
                </c:pt>
                <c:pt idx="12">
                  <c:v>296.12</c:v>
                </c:pt>
                <c:pt idx="13">
                  <c:v>301.17</c:v>
                </c:pt>
                <c:pt idx="14">
                  <c:v>299.45999999999998</c:v>
                </c:pt>
                <c:pt idx="15">
                  <c:v>299.75</c:v>
                </c:pt>
                <c:pt idx="16">
                  <c:v>300.25</c:v>
                </c:pt>
                <c:pt idx="17">
                  <c:v>297.19</c:v>
                </c:pt>
                <c:pt idx="18">
                  <c:v>295.47000000000003</c:v>
                </c:pt>
                <c:pt idx="19">
                  <c:v>287.37</c:v>
                </c:pt>
                <c:pt idx="20">
                  <c:v>290.52999999999997</c:v>
                </c:pt>
                <c:pt idx="21">
                  <c:v>293.36</c:v>
                </c:pt>
                <c:pt idx="22">
                  <c:v>291.70999999999998</c:v>
                </c:pt>
                <c:pt idx="23">
                  <c:v>292.05</c:v>
                </c:pt>
                <c:pt idx="24">
                  <c:v>301.25</c:v>
                </c:pt>
                <c:pt idx="25">
                  <c:v>303.98</c:v>
                </c:pt>
                <c:pt idx="26">
                  <c:v>306.02</c:v>
                </c:pt>
                <c:pt idx="27">
                  <c:v>305.35000000000002</c:v>
                </c:pt>
                <c:pt idx="28">
                  <c:v>303.73</c:v>
                </c:pt>
                <c:pt idx="29">
                  <c:v>304.64</c:v>
                </c:pt>
                <c:pt idx="30">
                  <c:v>305.31</c:v>
                </c:pt>
                <c:pt idx="31">
                  <c:v>303.42</c:v>
                </c:pt>
                <c:pt idx="32">
                  <c:v>306.7</c:v>
                </c:pt>
                <c:pt idx="33">
                  <c:v>304.77999999999997</c:v>
                </c:pt>
                <c:pt idx="34">
                  <c:v>306.39</c:v>
                </c:pt>
                <c:pt idx="35">
                  <c:v>300.91000000000003</c:v>
                </c:pt>
                <c:pt idx="36">
                  <c:v>302.51</c:v>
                </c:pt>
                <c:pt idx="37">
                  <c:v>304.12</c:v>
                </c:pt>
                <c:pt idx="38">
                  <c:v>308.08999999999997</c:v>
                </c:pt>
                <c:pt idx="39">
                  <c:v>307.52</c:v>
                </c:pt>
                <c:pt idx="40">
                  <c:v>301.88</c:v>
                </c:pt>
                <c:pt idx="41">
                  <c:v>297.89</c:v>
                </c:pt>
                <c:pt idx="42">
                  <c:v>297.62</c:v>
                </c:pt>
                <c:pt idx="43">
                  <c:v>296.13</c:v>
                </c:pt>
                <c:pt idx="44">
                  <c:v>297.2</c:v>
                </c:pt>
                <c:pt idx="45">
                  <c:v>295.44</c:v>
                </c:pt>
                <c:pt idx="46">
                  <c:v>298.73</c:v>
                </c:pt>
                <c:pt idx="47">
                  <c:v>297.23</c:v>
                </c:pt>
                <c:pt idx="48">
                  <c:v>297.58</c:v>
                </c:pt>
                <c:pt idx="49">
                  <c:v>299.73</c:v>
                </c:pt>
                <c:pt idx="50">
                  <c:v>298.92</c:v>
                </c:pt>
                <c:pt idx="51">
                  <c:v>308.62</c:v>
                </c:pt>
                <c:pt idx="52">
                  <c:v>313.19</c:v>
                </c:pt>
                <c:pt idx="53">
                  <c:v>313.54000000000002</c:v>
                </c:pt>
                <c:pt idx="54">
                  <c:v>310.58</c:v>
                </c:pt>
                <c:pt idx="55">
                  <c:v>313.12</c:v>
                </c:pt>
                <c:pt idx="56">
                  <c:v>313.83999999999997</c:v>
                </c:pt>
                <c:pt idx="57">
                  <c:v>314.54000000000002</c:v>
                </c:pt>
                <c:pt idx="58">
                  <c:v>310.99</c:v>
                </c:pt>
                <c:pt idx="59">
                  <c:v>308.27</c:v>
                </c:pt>
                <c:pt idx="60">
                  <c:v>309.37</c:v>
                </c:pt>
                <c:pt idx="61">
                  <c:v>308.99</c:v>
                </c:pt>
                <c:pt idx="62">
                  <c:v>310.5</c:v>
                </c:pt>
                <c:pt idx="63">
                  <c:v>314.10000000000002</c:v>
                </c:pt>
                <c:pt idx="64">
                  <c:v>312.66000000000003</c:v>
                </c:pt>
                <c:pt idx="65">
                  <c:v>312.18</c:v>
                </c:pt>
                <c:pt idx="66">
                  <c:v>316.77999999999997</c:v>
                </c:pt>
                <c:pt idx="67">
                  <c:v>317.54000000000002</c:v>
                </c:pt>
                <c:pt idx="68">
                  <c:v>314.74</c:v>
                </c:pt>
                <c:pt idx="69">
                  <c:v>308.82</c:v>
                </c:pt>
                <c:pt idx="70">
                  <c:v>312.29000000000002</c:v>
                </c:pt>
                <c:pt idx="71">
                  <c:v>314.45999999999998</c:v>
                </c:pt>
                <c:pt idx="72">
                  <c:v>315.73</c:v>
                </c:pt>
                <c:pt idx="73">
                  <c:v>314.33</c:v>
                </c:pt>
                <c:pt idx="74">
                  <c:v>315.76</c:v>
                </c:pt>
                <c:pt idx="75">
                  <c:v>311.3</c:v>
                </c:pt>
                <c:pt idx="76">
                  <c:v>312.79000000000002</c:v>
                </c:pt>
                <c:pt idx="77">
                  <c:v>310.94</c:v>
                </c:pt>
                <c:pt idx="78">
                  <c:v>307.58</c:v>
                </c:pt>
                <c:pt idx="79">
                  <c:v>305.95</c:v>
                </c:pt>
                <c:pt idx="80">
                  <c:v>309.3</c:v>
                </c:pt>
                <c:pt idx="81">
                  <c:v>307.23</c:v>
                </c:pt>
                <c:pt idx="82">
                  <c:v>307.13</c:v>
                </c:pt>
                <c:pt idx="83">
                  <c:v>305.36</c:v>
                </c:pt>
                <c:pt idx="84">
                  <c:v>306.60000000000002</c:v>
                </c:pt>
                <c:pt idx="85">
                  <c:v>307.13</c:v>
                </c:pt>
                <c:pt idx="86">
                  <c:v>307.08999999999997</c:v>
                </c:pt>
                <c:pt idx="87">
                  <c:v>306.70999999999998</c:v>
                </c:pt>
                <c:pt idx="88">
                  <c:v>305.94</c:v>
                </c:pt>
                <c:pt idx="89">
                  <c:v>299.35000000000002</c:v>
                </c:pt>
                <c:pt idx="90">
                  <c:v>300.52</c:v>
                </c:pt>
                <c:pt idx="91">
                  <c:v>303.14999999999998</c:v>
                </c:pt>
                <c:pt idx="92">
                  <c:v>298.33999999999997</c:v>
                </c:pt>
                <c:pt idx="93">
                  <c:v>298.39</c:v>
                </c:pt>
                <c:pt idx="94">
                  <c:v>298.14</c:v>
                </c:pt>
                <c:pt idx="95">
                  <c:v>300.10000000000002</c:v>
                </c:pt>
                <c:pt idx="96">
                  <c:v>301.12</c:v>
                </c:pt>
                <c:pt idx="97">
                  <c:v>304.31</c:v>
                </c:pt>
                <c:pt idx="98">
                  <c:v>304.49</c:v>
                </c:pt>
                <c:pt idx="99">
                  <c:v>304.68</c:v>
                </c:pt>
                <c:pt idx="100">
                  <c:v>303.67</c:v>
                </c:pt>
                <c:pt idx="101">
                  <c:v>304.79000000000002</c:v>
                </c:pt>
                <c:pt idx="102">
                  <c:v>305.24</c:v>
                </c:pt>
                <c:pt idx="103">
                  <c:v>303.31</c:v>
                </c:pt>
                <c:pt idx="104">
                  <c:v>304.13</c:v>
                </c:pt>
                <c:pt idx="105">
                  <c:v>301.01</c:v>
                </c:pt>
                <c:pt idx="106">
                  <c:v>303.91000000000003</c:v>
                </c:pt>
                <c:pt idx="107">
                  <c:v>304.75</c:v>
                </c:pt>
                <c:pt idx="108">
                  <c:v>310.58</c:v>
                </c:pt>
                <c:pt idx="109">
                  <c:v>311.75</c:v>
                </c:pt>
                <c:pt idx="110">
                  <c:v>315.82</c:v>
                </c:pt>
                <c:pt idx="111">
                  <c:v>317.35000000000002</c:v>
                </c:pt>
                <c:pt idx="112">
                  <c:v>316.58</c:v>
                </c:pt>
                <c:pt idx="113">
                  <c:v>318.22000000000003</c:v>
                </c:pt>
                <c:pt idx="114">
                  <c:v>318.25</c:v>
                </c:pt>
                <c:pt idx="115">
                  <c:v>315.22000000000003</c:v>
                </c:pt>
                <c:pt idx="116">
                  <c:v>312.39</c:v>
                </c:pt>
                <c:pt idx="117">
                  <c:v>311.72000000000003</c:v>
                </c:pt>
                <c:pt idx="118">
                  <c:v>313.60000000000002</c:v>
                </c:pt>
                <c:pt idx="119">
                  <c:v>316.18</c:v>
                </c:pt>
                <c:pt idx="120">
                  <c:v>314.95</c:v>
                </c:pt>
                <c:pt idx="121">
                  <c:v>315.13</c:v>
                </c:pt>
                <c:pt idx="122">
                  <c:v>316.06</c:v>
                </c:pt>
                <c:pt idx="123">
                  <c:v>317.17</c:v>
                </c:pt>
                <c:pt idx="124">
                  <c:v>318.87</c:v>
                </c:pt>
                <c:pt idx="125">
                  <c:v>318.66000000000003</c:v>
                </c:pt>
                <c:pt idx="126">
                  <c:v>321.32</c:v>
                </c:pt>
                <c:pt idx="127">
                  <c:v>323.70999999999998</c:v>
                </c:pt>
                <c:pt idx="128">
                  <c:v>320.72000000000003</c:v>
                </c:pt>
                <c:pt idx="129">
                  <c:v>318.61</c:v>
                </c:pt>
                <c:pt idx="130">
                  <c:v>315.54000000000002</c:v>
                </c:pt>
                <c:pt idx="131">
                  <c:v>319.24</c:v>
                </c:pt>
                <c:pt idx="132">
                  <c:v>316.02999999999997</c:v>
                </c:pt>
                <c:pt idx="133">
                  <c:v>318.02999999999997</c:v>
                </c:pt>
                <c:pt idx="134">
                  <c:v>317.72000000000003</c:v>
                </c:pt>
                <c:pt idx="135">
                  <c:v>316.26</c:v>
                </c:pt>
                <c:pt idx="136">
                  <c:v>320.02999999999997</c:v>
                </c:pt>
                <c:pt idx="137">
                  <c:v>321.39</c:v>
                </c:pt>
                <c:pt idx="138">
                  <c:v>323.14</c:v>
                </c:pt>
                <c:pt idx="139">
                  <c:v>326.08999999999997</c:v>
                </c:pt>
                <c:pt idx="140">
                  <c:v>329.51</c:v>
                </c:pt>
                <c:pt idx="141">
                  <c:v>333.68</c:v>
                </c:pt>
                <c:pt idx="142">
                  <c:v>332.08</c:v>
                </c:pt>
                <c:pt idx="143">
                  <c:v>334.36</c:v>
                </c:pt>
                <c:pt idx="144">
                  <c:v>335.85</c:v>
                </c:pt>
                <c:pt idx="145">
                  <c:v>336.77</c:v>
                </c:pt>
                <c:pt idx="146">
                  <c:v>335.29</c:v>
                </c:pt>
                <c:pt idx="147">
                  <c:v>336.3</c:v>
                </c:pt>
                <c:pt idx="148">
                  <c:v>337.12</c:v>
                </c:pt>
                <c:pt idx="149">
                  <c:v>338.36</c:v>
                </c:pt>
                <c:pt idx="150">
                  <c:v>337.78</c:v>
                </c:pt>
                <c:pt idx="151">
                  <c:v>340.02</c:v>
                </c:pt>
                <c:pt idx="152">
                  <c:v>338.7</c:v>
                </c:pt>
                <c:pt idx="153">
                  <c:v>336.05</c:v>
                </c:pt>
                <c:pt idx="154">
                  <c:v>336.34</c:v>
                </c:pt>
                <c:pt idx="155">
                  <c:v>335.64</c:v>
                </c:pt>
                <c:pt idx="156">
                  <c:v>333.56</c:v>
                </c:pt>
                <c:pt idx="157">
                  <c:v>331.75</c:v>
                </c:pt>
                <c:pt idx="158">
                  <c:v>334.36</c:v>
                </c:pt>
                <c:pt idx="159">
                  <c:v>331.67</c:v>
                </c:pt>
                <c:pt idx="160">
                  <c:v>333.75</c:v>
                </c:pt>
                <c:pt idx="161">
                  <c:v>331.2</c:v>
                </c:pt>
                <c:pt idx="162">
                  <c:v>329.46</c:v>
                </c:pt>
                <c:pt idx="163">
                  <c:v>326.67</c:v>
                </c:pt>
                <c:pt idx="164">
                  <c:v>328.3</c:v>
                </c:pt>
                <c:pt idx="165">
                  <c:v>330.71</c:v>
                </c:pt>
                <c:pt idx="166">
                  <c:v>329.16</c:v>
                </c:pt>
                <c:pt idx="167">
                  <c:v>329.41</c:v>
                </c:pt>
                <c:pt idx="168">
                  <c:v>330.74</c:v>
                </c:pt>
                <c:pt idx="169">
                  <c:v>331.55</c:v>
                </c:pt>
                <c:pt idx="170">
                  <c:v>329.88</c:v>
                </c:pt>
                <c:pt idx="171">
                  <c:v>327.17</c:v>
                </c:pt>
                <c:pt idx="172">
                  <c:v>331.47</c:v>
                </c:pt>
                <c:pt idx="173">
                  <c:v>334.54</c:v>
                </c:pt>
                <c:pt idx="174">
                  <c:v>335.87</c:v>
                </c:pt>
                <c:pt idx="175">
                  <c:v>338.32</c:v>
                </c:pt>
                <c:pt idx="176">
                  <c:v>339.42</c:v>
                </c:pt>
                <c:pt idx="177">
                  <c:v>336.57</c:v>
                </c:pt>
                <c:pt idx="178">
                  <c:v>336.07</c:v>
                </c:pt>
                <c:pt idx="179">
                  <c:v>335.15</c:v>
                </c:pt>
                <c:pt idx="180">
                  <c:v>333.28</c:v>
                </c:pt>
                <c:pt idx="181">
                  <c:v>330.56</c:v>
                </c:pt>
                <c:pt idx="182">
                  <c:v>329.22</c:v>
                </c:pt>
                <c:pt idx="183">
                  <c:v>329.22</c:v>
                </c:pt>
                <c:pt idx="184">
                  <c:v>326.33999999999997</c:v>
                </c:pt>
                <c:pt idx="185">
                  <c:v>326.87</c:v>
                </c:pt>
                <c:pt idx="186">
                  <c:v>329.52</c:v>
                </c:pt>
                <c:pt idx="187">
                  <c:v>329.68</c:v>
                </c:pt>
                <c:pt idx="188">
                  <c:v>332.99</c:v>
                </c:pt>
                <c:pt idx="189">
                  <c:v>332.35</c:v>
                </c:pt>
                <c:pt idx="190">
                  <c:v>327.41000000000003</c:v>
                </c:pt>
                <c:pt idx="191">
                  <c:v>330.52</c:v>
                </c:pt>
                <c:pt idx="192">
                  <c:v>335.06</c:v>
                </c:pt>
                <c:pt idx="193">
                  <c:v>335.18</c:v>
                </c:pt>
                <c:pt idx="194">
                  <c:v>335.98</c:v>
                </c:pt>
                <c:pt idx="195">
                  <c:v>333.91</c:v>
                </c:pt>
                <c:pt idx="196">
                  <c:v>331.65</c:v>
                </c:pt>
                <c:pt idx="197">
                  <c:v>331.17</c:v>
                </c:pt>
                <c:pt idx="198">
                  <c:v>326.52999999999997</c:v>
                </c:pt>
                <c:pt idx="199">
                  <c:v>327.32</c:v>
                </c:pt>
                <c:pt idx="200">
                  <c:v>329.43</c:v>
                </c:pt>
                <c:pt idx="201">
                  <c:v>327.85</c:v>
                </c:pt>
                <c:pt idx="202">
                  <c:v>332.19</c:v>
                </c:pt>
                <c:pt idx="203">
                  <c:v>335.53</c:v>
                </c:pt>
                <c:pt idx="204">
                  <c:v>335.65</c:v>
                </c:pt>
                <c:pt idx="205">
                  <c:v>336.71</c:v>
                </c:pt>
                <c:pt idx="206">
                  <c:v>336.6</c:v>
                </c:pt>
                <c:pt idx="207">
                  <c:v>334.06</c:v>
                </c:pt>
                <c:pt idx="208">
                  <c:v>330.3</c:v>
                </c:pt>
                <c:pt idx="209">
                  <c:v>329.83</c:v>
                </c:pt>
                <c:pt idx="210">
                  <c:v>328.22</c:v>
                </c:pt>
                <c:pt idx="211">
                  <c:v>330.65</c:v>
                </c:pt>
                <c:pt idx="212">
                  <c:v>331.06</c:v>
                </c:pt>
                <c:pt idx="213">
                  <c:v>329.17</c:v>
                </c:pt>
                <c:pt idx="214">
                  <c:v>327.94</c:v>
                </c:pt>
                <c:pt idx="215">
                  <c:v>329.44</c:v>
                </c:pt>
                <c:pt idx="216">
                  <c:v>333.9</c:v>
                </c:pt>
                <c:pt idx="217">
                  <c:v>334.53</c:v>
                </c:pt>
                <c:pt idx="218">
                  <c:v>334.07</c:v>
                </c:pt>
                <c:pt idx="219">
                  <c:v>337.5</c:v>
                </c:pt>
                <c:pt idx="220">
                  <c:v>335.87</c:v>
                </c:pt>
                <c:pt idx="221">
                  <c:v>339.21</c:v>
                </c:pt>
                <c:pt idx="222">
                  <c:v>336.62</c:v>
                </c:pt>
                <c:pt idx="223">
                  <c:v>337.11</c:v>
                </c:pt>
                <c:pt idx="224">
                  <c:v>337.36</c:v>
                </c:pt>
                <c:pt idx="225">
                  <c:v>338.33</c:v>
                </c:pt>
                <c:pt idx="226">
                  <c:v>338.65</c:v>
                </c:pt>
                <c:pt idx="227">
                  <c:v>340</c:v>
                </c:pt>
                <c:pt idx="228">
                  <c:v>342.13</c:v>
                </c:pt>
                <c:pt idx="229">
                  <c:v>344.25</c:v>
                </c:pt>
                <c:pt idx="230">
                  <c:v>345.87</c:v>
                </c:pt>
                <c:pt idx="231">
                  <c:v>345.87</c:v>
                </c:pt>
                <c:pt idx="232">
                  <c:v>348.91</c:v>
                </c:pt>
                <c:pt idx="233">
                  <c:v>352.73</c:v>
                </c:pt>
                <c:pt idx="234">
                  <c:v>360.51</c:v>
                </c:pt>
                <c:pt idx="235">
                  <c:v>361.5</c:v>
                </c:pt>
                <c:pt idx="236">
                  <c:v>361.03</c:v>
                </c:pt>
                <c:pt idx="237">
                  <c:v>360.3</c:v>
                </c:pt>
                <c:pt idx="238">
                  <c:v>359.53</c:v>
                </c:pt>
                <c:pt idx="239">
                  <c:v>363.94</c:v>
                </c:pt>
                <c:pt idx="240">
                  <c:v>367.63</c:v>
                </c:pt>
                <c:pt idx="241">
                  <c:v>367.37</c:v>
                </c:pt>
                <c:pt idx="242">
                  <c:v>369.6</c:v>
                </c:pt>
                <c:pt idx="243">
                  <c:v>372.19</c:v>
                </c:pt>
                <c:pt idx="244">
                  <c:v>374.97</c:v>
                </c:pt>
                <c:pt idx="245">
                  <c:v>372.06</c:v>
                </c:pt>
                <c:pt idx="246">
                  <c:v>377.88</c:v>
                </c:pt>
                <c:pt idx="247">
                  <c:v>380.01</c:v>
                </c:pt>
                <c:pt idx="248">
                  <c:v>383.48</c:v>
                </c:pt>
                <c:pt idx="249">
                  <c:v>385.55</c:v>
                </c:pt>
                <c:pt idx="250">
                  <c:v>382.64</c:v>
                </c:pt>
                <c:pt idx="251">
                  <c:v>379.96</c:v>
                </c:pt>
                <c:pt idx="252">
                  <c:v>377.82</c:v>
                </c:pt>
                <c:pt idx="253">
                  <c:v>380.92</c:v>
                </c:pt>
                <c:pt idx="254">
                  <c:v>382.48</c:v>
                </c:pt>
                <c:pt idx="255">
                  <c:v>377.03</c:v>
                </c:pt>
                <c:pt idx="256">
                  <c:v>373.53</c:v>
                </c:pt>
                <c:pt idx="257">
                  <c:v>363.63</c:v>
                </c:pt>
                <c:pt idx="258">
                  <c:v>366.54</c:v>
                </c:pt>
                <c:pt idx="259">
                  <c:v>357.61</c:v>
                </c:pt>
                <c:pt idx="260">
                  <c:v>351.69</c:v>
                </c:pt>
                <c:pt idx="261">
                  <c:v>356.99</c:v>
                </c:pt>
                <c:pt idx="262">
                  <c:v>361.84</c:v>
                </c:pt>
                <c:pt idx="263">
                  <c:v>365.64</c:v>
                </c:pt>
                <c:pt idx="264">
                  <c:v>370.5</c:v>
                </c:pt>
                <c:pt idx="265">
                  <c:v>370.7</c:v>
                </c:pt>
                <c:pt idx="266">
                  <c:v>369.53</c:v>
                </c:pt>
                <c:pt idx="267">
                  <c:v>367.73</c:v>
                </c:pt>
                <c:pt idx="268">
                  <c:v>373.61</c:v>
                </c:pt>
                <c:pt idx="269">
                  <c:v>375.5</c:v>
                </c:pt>
                <c:pt idx="270">
                  <c:v>375.71</c:v>
                </c:pt>
                <c:pt idx="271">
                  <c:v>379.21</c:v>
                </c:pt>
                <c:pt idx="272">
                  <c:v>377.05</c:v>
                </c:pt>
                <c:pt idx="273">
                  <c:v>370.49</c:v>
                </c:pt>
                <c:pt idx="274">
                  <c:v>365.74</c:v>
                </c:pt>
                <c:pt idx="275">
                  <c:v>362.97</c:v>
                </c:pt>
                <c:pt idx="276">
                  <c:v>366.33</c:v>
                </c:pt>
                <c:pt idx="277">
                  <c:v>367.84</c:v>
                </c:pt>
                <c:pt idx="278">
                  <c:v>367.17</c:v>
                </c:pt>
                <c:pt idx="279">
                  <c:v>364.45</c:v>
                </c:pt>
                <c:pt idx="280">
                  <c:v>368.9</c:v>
                </c:pt>
                <c:pt idx="281">
                  <c:v>369.87</c:v>
                </c:pt>
                <c:pt idx="282">
                  <c:v>369.38</c:v>
                </c:pt>
                <c:pt idx="283">
                  <c:v>362.38</c:v>
                </c:pt>
                <c:pt idx="284">
                  <c:v>359.16</c:v>
                </c:pt>
                <c:pt idx="285">
                  <c:v>358.78</c:v>
                </c:pt>
                <c:pt idx="286">
                  <c:v>354.51</c:v>
                </c:pt>
                <c:pt idx="287">
                  <c:v>357.67</c:v>
                </c:pt>
                <c:pt idx="288">
                  <c:v>362.57</c:v>
                </c:pt>
                <c:pt idx="289">
                  <c:v>358.87</c:v>
                </c:pt>
                <c:pt idx="290">
                  <c:v>357.8</c:v>
                </c:pt>
                <c:pt idx="291">
                  <c:v>352.89</c:v>
                </c:pt>
                <c:pt idx="292">
                  <c:v>354.15</c:v>
                </c:pt>
                <c:pt idx="293">
                  <c:v>348.65</c:v>
                </c:pt>
                <c:pt idx="294">
                  <c:v>352.47</c:v>
                </c:pt>
                <c:pt idx="295">
                  <c:v>352.22</c:v>
                </c:pt>
                <c:pt idx="296">
                  <c:v>350.06</c:v>
                </c:pt>
                <c:pt idx="297">
                  <c:v>351.27</c:v>
                </c:pt>
                <c:pt idx="298">
                  <c:v>350.44</c:v>
                </c:pt>
                <c:pt idx="299">
                  <c:v>354.82</c:v>
                </c:pt>
                <c:pt idx="300">
                  <c:v>352.75</c:v>
                </c:pt>
                <c:pt idx="301">
                  <c:v>328.75</c:v>
                </c:pt>
                <c:pt idx="302">
                  <c:v>328.06</c:v>
                </c:pt>
                <c:pt idx="303">
                  <c:v>325.66000000000003</c:v>
                </c:pt>
                <c:pt idx="304">
                  <c:v>334.4</c:v>
                </c:pt>
                <c:pt idx="305">
                  <c:v>330.85</c:v>
                </c:pt>
                <c:pt idx="306">
                  <c:v>328.27</c:v>
                </c:pt>
                <c:pt idx="307">
                  <c:v>334.25</c:v>
                </c:pt>
                <c:pt idx="308">
                  <c:v>342.83</c:v>
                </c:pt>
                <c:pt idx="309">
                  <c:v>342.65</c:v>
                </c:pt>
                <c:pt idx="310">
                  <c:v>338.08</c:v>
                </c:pt>
                <c:pt idx="311">
                  <c:v>337.02</c:v>
                </c:pt>
                <c:pt idx="312">
                  <c:v>336.6</c:v>
                </c:pt>
                <c:pt idx="313">
                  <c:v>332.14</c:v>
                </c:pt>
                <c:pt idx="314">
                  <c:v>334.03</c:v>
                </c:pt>
                <c:pt idx="315">
                  <c:v>338.28</c:v>
                </c:pt>
                <c:pt idx="316">
                  <c:v>334.74</c:v>
                </c:pt>
                <c:pt idx="317">
                  <c:v>331.26</c:v>
                </c:pt>
                <c:pt idx="318">
                  <c:v>328.57</c:v>
                </c:pt>
                <c:pt idx="319">
                  <c:v>324.61</c:v>
                </c:pt>
                <c:pt idx="320">
                  <c:v>325.8</c:v>
                </c:pt>
                <c:pt idx="321">
                  <c:v>324.95</c:v>
                </c:pt>
                <c:pt idx="322">
                  <c:v>322.60000000000002</c:v>
                </c:pt>
                <c:pt idx="323">
                  <c:v>325.86</c:v>
                </c:pt>
                <c:pt idx="324">
                  <c:v>331.86</c:v>
                </c:pt>
                <c:pt idx="325">
                  <c:v>336.56</c:v>
                </c:pt>
                <c:pt idx="326">
                  <c:v>338.36</c:v>
                </c:pt>
                <c:pt idx="327">
                  <c:v>328.09</c:v>
                </c:pt>
                <c:pt idx="328">
                  <c:v>328.87</c:v>
                </c:pt>
                <c:pt idx="329">
                  <c:v>326.91000000000003</c:v>
                </c:pt>
                <c:pt idx="330">
                  <c:v>323.69</c:v>
                </c:pt>
                <c:pt idx="331">
                  <c:v>325.42</c:v>
                </c:pt>
                <c:pt idx="332">
                  <c:v>327.16000000000003</c:v>
                </c:pt>
                <c:pt idx="333">
                  <c:v>317.88</c:v>
                </c:pt>
                <c:pt idx="334">
                  <c:v>318.7</c:v>
                </c:pt>
                <c:pt idx="335">
                  <c:v>318.26</c:v>
                </c:pt>
                <c:pt idx="336">
                  <c:v>320.18</c:v>
                </c:pt>
                <c:pt idx="337">
                  <c:v>316.70999999999998</c:v>
                </c:pt>
                <c:pt idx="338">
                  <c:v>317.45</c:v>
                </c:pt>
                <c:pt idx="339">
                  <c:v>316.31</c:v>
                </c:pt>
                <c:pt idx="340">
                  <c:v>316.55</c:v>
                </c:pt>
                <c:pt idx="341">
                  <c:v>321.47000000000003</c:v>
                </c:pt>
                <c:pt idx="342">
                  <c:v>320.27</c:v>
                </c:pt>
                <c:pt idx="343">
                  <c:v>322.02999999999997</c:v>
                </c:pt>
                <c:pt idx="344">
                  <c:v>323.61</c:v>
                </c:pt>
                <c:pt idx="345">
                  <c:v>315.25</c:v>
                </c:pt>
                <c:pt idx="346">
                  <c:v>315.29000000000002</c:v>
                </c:pt>
                <c:pt idx="347">
                  <c:v>314.06</c:v>
                </c:pt>
                <c:pt idx="348">
                  <c:v>313.39999999999998</c:v>
                </c:pt>
                <c:pt idx="349">
                  <c:v>311.83999999999997</c:v>
                </c:pt>
                <c:pt idx="350">
                  <c:v>304.99</c:v>
                </c:pt>
                <c:pt idx="351">
                  <c:v>300.39</c:v>
                </c:pt>
                <c:pt idx="352">
                  <c:v>298.3</c:v>
                </c:pt>
                <c:pt idx="353">
                  <c:v>303.10000000000002</c:v>
                </c:pt>
                <c:pt idx="354">
                  <c:v>302.44</c:v>
                </c:pt>
                <c:pt idx="355">
                  <c:v>307.2</c:v>
                </c:pt>
                <c:pt idx="356">
                  <c:v>305.17</c:v>
                </c:pt>
                <c:pt idx="357">
                  <c:v>303.69</c:v>
                </c:pt>
                <c:pt idx="358">
                  <c:v>306.77999999999997</c:v>
                </c:pt>
                <c:pt idx="359">
                  <c:v>303.69</c:v>
                </c:pt>
                <c:pt idx="360">
                  <c:v>311.62</c:v>
                </c:pt>
                <c:pt idx="361">
                  <c:v>309.75</c:v>
                </c:pt>
                <c:pt idx="362">
                  <c:v>309.64999999999998</c:v>
                </c:pt>
                <c:pt idx="363">
                  <c:v>311.20999999999998</c:v>
                </c:pt>
                <c:pt idx="364">
                  <c:v>316.92</c:v>
                </c:pt>
                <c:pt idx="365">
                  <c:v>316.83</c:v>
                </c:pt>
                <c:pt idx="366">
                  <c:v>321.01</c:v>
                </c:pt>
                <c:pt idx="367">
                  <c:v>320.2</c:v>
                </c:pt>
                <c:pt idx="368">
                  <c:v>314.47000000000003</c:v>
                </c:pt>
                <c:pt idx="369">
                  <c:v>311.74</c:v>
                </c:pt>
                <c:pt idx="370">
                  <c:v>314.61</c:v>
                </c:pt>
                <c:pt idx="371">
                  <c:v>312.27999999999997</c:v>
                </c:pt>
                <c:pt idx="372">
                  <c:v>310.79000000000002</c:v>
                </c:pt>
                <c:pt idx="373">
                  <c:v>307.76</c:v>
                </c:pt>
                <c:pt idx="374">
                  <c:v>303.77999999999997</c:v>
                </c:pt>
                <c:pt idx="375">
                  <c:v>303.89</c:v>
                </c:pt>
                <c:pt idx="376">
                  <c:v>307.48</c:v>
                </c:pt>
                <c:pt idx="377">
                  <c:v>309.29000000000002</c:v>
                </c:pt>
                <c:pt idx="378">
                  <c:v>310.37</c:v>
                </c:pt>
                <c:pt idx="379">
                  <c:v>313.19</c:v>
                </c:pt>
                <c:pt idx="380">
                  <c:v>313.70999999999998</c:v>
                </c:pt>
                <c:pt idx="381">
                  <c:v>317.49</c:v>
                </c:pt>
                <c:pt idx="382">
                  <c:v>318.95</c:v>
                </c:pt>
                <c:pt idx="383">
                  <c:v>317.77</c:v>
                </c:pt>
                <c:pt idx="384">
                  <c:v>310.63</c:v>
                </c:pt>
                <c:pt idx="385">
                  <c:v>312.02999999999997</c:v>
                </c:pt>
                <c:pt idx="386">
                  <c:v>309.52999999999997</c:v>
                </c:pt>
                <c:pt idx="387">
                  <c:v>311.76</c:v>
                </c:pt>
                <c:pt idx="388">
                  <c:v>306.82</c:v>
                </c:pt>
                <c:pt idx="389">
                  <c:v>302.57</c:v>
                </c:pt>
                <c:pt idx="390">
                  <c:v>288.62</c:v>
                </c:pt>
                <c:pt idx="391">
                  <c:v>284.07</c:v>
                </c:pt>
                <c:pt idx="392">
                  <c:v>288.89999999999998</c:v>
                </c:pt>
                <c:pt idx="393">
                  <c:v>285.19</c:v>
                </c:pt>
                <c:pt idx="394">
                  <c:v>287.62</c:v>
                </c:pt>
                <c:pt idx="395">
                  <c:v>283.79000000000002</c:v>
                </c:pt>
                <c:pt idx="396">
                  <c:v>286.39</c:v>
                </c:pt>
                <c:pt idx="397">
                  <c:v>289.95999999999998</c:v>
                </c:pt>
                <c:pt idx="398">
                  <c:v>290.86</c:v>
                </c:pt>
                <c:pt idx="399">
                  <c:v>286.89999999999998</c:v>
                </c:pt>
                <c:pt idx="400">
                  <c:v>291.08</c:v>
                </c:pt>
                <c:pt idx="401">
                  <c:v>295.91000000000003</c:v>
                </c:pt>
                <c:pt idx="402">
                  <c:v>296.95</c:v>
                </c:pt>
                <c:pt idx="403">
                  <c:v>296.02999999999997</c:v>
                </c:pt>
                <c:pt idx="404">
                  <c:v>292.08999999999997</c:v>
                </c:pt>
                <c:pt idx="405">
                  <c:v>294.68</c:v>
                </c:pt>
                <c:pt idx="406">
                  <c:v>293.02</c:v>
                </c:pt>
                <c:pt idx="407">
                  <c:v>289.11</c:v>
                </c:pt>
                <c:pt idx="408">
                  <c:v>286.89</c:v>
                </c:pt>
                <c:pt idx="409">
                  <c:v>285.67</c:v>
                </c:pt>
                <c:pt idx="410">
                  <c:v>284.8</c:v>
                </c:pt>
                <c:pt idx="411">
                  <c:v>284.66000000000003</c:v>
                </c:pt>
                <c:pt idx="412">
                  <c:v>284.64</c:v>
                </c:pt>
                <c:pt idx="413">
                  <c:v>286.60000000000002</c:v>
                </c:pt>
                <c:pt idx="414">
                  <c:v>291.13</c:v>
                </c:pt>
                <c:pt idx="415">
                  <c:v>293.08</c:v>
                </c:pt>
                <c:pt idx="416">
                  <c:v>291.98</c:v>
                </c:pt>
                <c:pt idx="417">
                  <c:v>296.64</c:v>
                </c:pt>
                <c:pt idx="418">
                  <c:v>300.08999999999997</c:v>
                </c:pt>
                <c:pt idx="419">
                  <c:v>300.05</c:v>
                </c:pt>
                <c:pt idx="420">
                  <c:v>302.95999999999998</c:v>
                </c:pt>
                <c:pt idx="421">
                  <c:v>306.83999999999997</c:v>
                </c:pt>
                <c:pt idx="422">
                  <c:v>309.13</c:v>
                </c:pt>
                <c:pt idx="423">
                  <c:v>307.82</c:v>
                </c:pt>
                <c:pt idx="424">
                  <c:v>313.86</c:v>
                </c:pt>
                <c:pt idx="425">
                  <c:v>313.3</c:v>
                </c:pt>
                <c:pt idx="426">
                  <c:v>312.38</c:v>
                </c:pt>
                <c:pt idx="427">
                  <c:v>308.87</c:v>
                </c:pt>
                <c:pt idx="428">
                  <c:v>311.54000000000002</c:v>
                </c:pt>
                <c:pt idx="429">
                  <c:v>303.39</c:v>
                </c:pt>
                <c:pt idx="430">
                  <c:v>302.7</c:v>
                </c:pt>
                <c:pt idx="431">
                  <c:v>301.10000000000002</c:v>
                </c:pt>
                <c:pt idx="432">
                  <c:v>300.95999999999998</c:v>
                </c:pt>
                <c:pt idx="433">
                  <c:v>297.66000000000003</c:v>
                </c:pt>
                <c:pt idx="434">
                  <c:v>293.51</c:v>
                </c:pt>
                <c:pt idx="435">
                  <c:v>298.58999999999997</c:v>
                </c:pt>
                <c:pt idx="436">
                  <c:v>300.43</c:v>
                </c:pt>
                <c:pt idx="437">
                  <c:v>304.97000000000003</c:v>
                </c:pt>
                <c:pt idx="438">
                  <c:v>304.27</c:v>
                </c:pt>
                <c:pt idx="439">
                  <c:v>299.63</c:v>
                </c:pt>
                <c:pt idx="440">
                  <c:v>297.63</c:v>
                </c:pt>
                <c:pt idx="441">
                  <c:v>295.83</c:v>
                </c:pt>
                <c:pt idx="442">
                  <c:v>291.58999999999997</c:v>
                </c:pt>
                <c:pt idx="443">
                  <c:v>294.27</c:v>
                </c:pt>
                <c:pt idx="444">
                  <c:v>294.17</c:v>
                </c:pt>
                <c:pt idx="445">
                  <c:v>287.14999999999998</c:v>
                </c:pt>
                <c:pt idx="446">
                  <c:v>290.36</c:v>
                </c:pt>
                <c:pt idx="447">
                  <c:v>289.73</c:v>
                </c:pt>
                <c:pt idx="448">
                  <c:v>294.57</c:v>
                </c:pt>
                <c:pt idx="449">
                  <c:v>296.3</c:v>
                </c:pt>
                <c:pt idx="450">
                  <c:v>298.95999999999998</c:v>
                </c:pt>
                <c:pt idx="451">
                  <c:v>302.20999999999998</c:v>
                </c:pt>
                <c:pt idx="452">
                  <c:v>304.02</c:v>
                </c:pt>
                <c:pt idx="453">
                  <c:v>309.42</c:v>
                </c:pt>
                <c:pt idx="454">
                  <c:v>306.8</c:v>
                </c:pt>
                <c:pt idx="455">
                  <c:v>299.45</c:v>
                </c:pt>
                <c:pt idx="456">
                  <c:v>296.13</c:v>
                </c:pt>
                <c:pt idx="457">
                  <c:v>294.16000000000003</c:v>
                </c:pt>
                <c:pt idx="458">
                  <c:v>297.36</c:v>
                </c:pt>
                <c:pt idx="459">
                  <c:v>299.51</c:v>
                </c:pt>
                <c:pt idx="460">
                  <c:v>299.61</c:v>
                </c:pt>
                <c:pt idx="461">
                  <c:v>301.27</c:v>
                </c:pt>
                <c:pt idx="462">
                  <c:v>294.95</c:v>
                </c:pt>
                <c:pt idx="463">
                  <c:v>299.2</c:v>
                </c:pt>
                <c:pt idx="464">
                  <c:v>301.67</c:v>
                </c:pt>
                <c:pt idx="465">
                  <c:v>296.55</c:v>
                </c:pt>
                <c:pt idx="466">
                  <c:v>292.05</c:v>
                </c:pt>
                <c:pt idx="467">
                  <c:v>293.85000000000002</c:v>
                </c:pt>
                <c:pt idx="468">
                  <c:v>297.37</c:v>
                </c:pt>
                <c:pt idx="469">
                  <c:v>305.02999999999997</c:v>
                </c:pt>
                <c:pt idx="470">
                  <c:v>301.33</c:v>
                </c:pt>
                <c:pt idx="471">
                  <c:v>308.44</c:v>
                </c:pt>
                <c:pt idx="472">
                  <c:v>308.82</c:v>
                </c:pt>
                <c:pt idx="473">
                  <c:v>308.91000000000003</c:v>
                </c:pt>
                <c:pt idx="474">
                  <c:v>303.04000000000002</c:v>
                </c:pt>
                <c:pt idx="475">
                  <c:v>307.11</c:v>
                </c:pt>
                <c:pt idx="476">
                  <c:v>301.06</c:v>
                </c:pt>
                <c:pt idx="477">
                  <c:v>300.17</c:v>
                </c:pt>
                <c:pt idx="478">
                  <c:v>300.48</c:v>
                </c:pt>
                <c:pt idx="479">
                  <c:v>302.49</c:v>
                </c:pt>
                <c:pt idx="480">
                  <c:v>299.42</c:v>
                </c:pt>
                <c:pt idx="481">
                  <c:v>298.41000000000003</c:v>
                </c:pt>
                <c:pt idx="482">
                  <c:v>297.8</c:v>
                </c:pt>
                <c:pt idx="483">
                  <c:v>299.47000000000003</c:v>
                </c:pt>
                <c:pt idx="484">
                  <c:v>295.13</c:v>
                </c:pt>
                <c:pt idx="485">
                  <c:v>292.16000000000003</c:v>
                </c:pt>
                <c:pt idx="486">
                  <c:v>291.44</c:v>
                </c:pt>
                <c:pt idx="487">
                  <c:v>289.24</c:v>
                </c:pt>
                <c:pt idx="488">
                  <c:v>288.8</c:v>
                </c:pt>
                <c:pt idx="489">
                  <c:v>287.91000000000003</c:v>
                </c:pt>
                <c:pt idx="490">
                  <c:v>291.01</c:v>
                </c:pt>
                <c:pt idx="491">
                  <c:v>292.38</c:v>
                </c:pt>
                <c:pt idx="492">
                  <c:v>292.38</c:v>
                </c:pt>
                <c:pt idx="493">
                  <c:v>292.98</c:v>
                </c:pt>
                <c:pt idx="494">
                  <c:v>291.60000000000002</c:v>
                </c:pt>
                <c:pt idx="495">
                  <c:v>299.63</c:v>
                </c:pt>
                <c:pt idx="496">
                  <c:v>303.82</c:v>
                </c:pt>
                <c:pt idx="497">
                  <c:v>301.69</c:v>
                </c:pt>
                <c:pt idx="498">
                  <c:v>305.08</c:v>
                </c:pt>
                <c:pt idx="499">
                  <c:v>306.73</c:v>
                </c:pt>
                <c:pt idx="500">
                  <c:v>307.25</c:v>
                </c:pt>
                <c:pt idx="501">
                  <c:v>306.61</c:v>
                </c:pt>
                <c:pt idx="502">
                  <c:v>306.98</c:v>
                </c:pt>
                <c:pt idx="503">
                  <c:v>310.12</c:v>
                </c:pt>
                <c:pt idx="504">
                  <c:v>310.88</c:v>
                </c:pt>
                <c:pt idx="505">
                  <c:v>315.43</c:v>
                </c:pt>
                <c:pt idx="506">
                  <c:v>313.08</c:v>
                </c:pt>
                <c:pt idx="507">
                  <c:v>313.82</c:v>
                </c:pt>
                <c:pt idx="508">
                  <c:v>318.52999999999997</c:v>
                </c:pt>
                <c:pt idx="509">
                  <c:v>319.36</c:v>
                </c:pt>
                <c:pt idx="510">
                  <c:v>320.04000000000002</c:v>
                </c:pt>
                <c:pt idx="511">
                  <c:v>316.98</c:v>
                </c:pt>
                <c:pt idx="512">
                  <c:v>320.20999999999998</c:v>
                </c:pt>
                <c:pt idx="513">
                  <c:v>322.05</c:v>
                </c:pt>
                <c:pt idx="514">
                  <c:v>325.39999999999998</c:v>
                </c:pt>
                <c:pt idx="515">
                  <c:v>324.82</c:v>
                </c:pt>
                <c:pt idx="516">
                  <c:v>324.02</c:v>
                </c:pt>
                <c:pt idx="517">
                  <c:v>326.45999999999998</c:v>
                </c:pt>
                <c:pt idx="518">
                  <c:v>324.89</c:v>
                </c:pt>
                <c:pt idx="519">
                  <c:v>320.19</c:v>
                </c:pt>
                <c:pt idx="520">
                  <c:v>318.45</c:v>
                </c:pt>
                <c:pt idx="521">
                  <c:v>318.91000000000003</c:v>
                </c:pt>
                <c:pt idx="522">
                  <c:v>318.91000000000003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305-4F41-A968-7B8C0DD722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07755424"/>
        <c:axId val="1407756256"/>
      </c:lineChart>
      <c:dateAx>
        <c:axId val="140775542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407756256"/>
        <c:crosses val="autoZero"/>
        <c:auto val="0"/>
        <c:lblOffset val="100"/>
        <c:baseTimeUnit val="days"/>
      </c:dateAx>
      <c:valAx>
        <c:axId val="1407756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407755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4C41-4149-4BCF-9F15-7E0B05676B09}" type="datetimeFigureOut">
              <a:rPr lang="zh-TW" altLang="en-US" smtClean="0"/>
              <a:t>2019/4/17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0ECD7-9E75-4274-9667-42DE8BF747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678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4C41-4149-4BCF-9F15-7E0B05676B09}" type="datetimeFigureOut">
              <a:rPr lang="zh-TW" altLang="en-US" smtClean="0"/>
              <a:t>2019/4/17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0ECD7-9E75-4274-9667-42DE8BF747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3406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4C41-4149-4BCF-9F15-7E0B05676B09}" type="datetimeFigureOut">
              <a:rPr lang="zh-TW" altLang="en-US" smtClean="0"/>
              <a:t>2019/4/17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0ECD7-9E75-4274-9667-42DE8BF747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5138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4C41-4149-4BCF-9F15-7E0B05676B09}" type="datetimeFigureOut">
              <a:rPr lang="zh-TW" altLang="en-US" smtClean="0"/>
              <a:t>2019/4/17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0ECD7-9E75-4274-9667-42DE8BF747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1280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4C41-4149-4BCF-9F15-7E0B05676B09}" type="datetimeFigureOut">
              <a:rPr lang="zh-TW" altLang="en-US" smtClean="0"/>
              <a:t>2019/4/17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0ECD7-9E75-4274-9667-42DE8BF747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1398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4C41-4149-4BCF-9F15-7E0B05676B09}" type="datetimeFigureOut">
              <a:rPr lang="zh-TW" altLang="en-US" smtClean="0"/>
              <a:t>2019/4/17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0ECD7-9E75-4274-9667-42DE8BF747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4266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4C41-4149-4BCF-9F15-7E0B05676B09}" type="datetimeFigureOut">
              <a:rPr lang="zh-TW" altLang="en-US" smtClean="0"/>
              <a:t>2019/4/17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0ECD7-9E75-4274-9667-42DE8BF747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7968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4C41-4149-4BCF-9F15-7E0B05676B09}" type="datetimeFigureOut">
              <a:rPr lang="zh-TW" altLang="en-US" smtClean="0"/>
              <a:t>2019/4/17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0ECD7-9E75-4274-9667-42DE8BF747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9651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4C41-4149-4BCF-9F15-7E0B05676B09}" type="datetimeFigureOut">
              <a:rPr lang="zh-TW" altLang="en-US" smtClean="0"/>
              <a:t>2019/4/17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0ECD7-9E75-4274-9667-42DE8BF747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5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4C41-4149-4BCF-9F15-7E0B05676B09}" type="datetimeFigureOut">
              <a:rPr lang="zh-TW" altLang="en-US" smtClean="0"/>
              <a:t>2019/4/17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0ECD7-9E75-4274-9667-42DE8BF747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7726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4C41-4149-4BCF-9F15-7E0B05676B09}" type="datetimeFigureOut">
              <a:rPr lang="zh-TW" altLang="en-US" smtClean="0"/>
              <a:t>2019/4/17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0ECD7-9E75-4274-9667-42DE8BF747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841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14C41-4149-4BCF-9F15-7E0B05676B09}" type="datetimeFigureOut">
              <a:rPr lang="zh-TW" altLang="en-US" smtClean="0"/>
              <a:t>2019/4/17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0ECD7-9E75-4274-9667-42DE8BF747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6627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 anchor="b">
            <a:normAutofit/>
          </a:bodyPr>
          <a:lstStyle/>
          <a:p>
            <a:r>
              <a:rPr lang="en-US" altLang="zh-TW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No</a:t>
            </a:r>
            <a:r>
              <a:rPr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Trade Region Implementation ( N=1 )</a:t>
            </a:r>
            <a:endParaRPr lang="zh-TW" altLang="en-US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zh-TW" altLang="en-US" dirty="0"/>
              <a:t>指導教授 </a:t>
            </a:r>
            <a:r>
              <a:rPr lang="en-US" altLang="zh-TW" dirty="0"/>
              <a:t>:</a:t>
            </a:r>
            <a:r>
              <a:rPr lang="zh-TW" altLang="en-US" dirty="0"/>
              <a:t> 戴天時</a:t>
            </a:r>
            <a:endParaRPr lang="en-US" altLang="zh-TW" dirty="0"/>
          </a:p>
          <a:p>
            <a:r>
              <a:rPr lang="zh-TW" altLang="en-US" dirty="0"/>
              <a:t>學生 </a:t>
            </a:r>
            <a:r>
              <a:rPr lang="en-US" altLang="zh-TW" dirty="0"/>
              <a:t>:</a:t>
            </a:r>
            <a:r>
              <a:rPr lang="zh-TW" altLang="en-US" dirty="0"/>
              <a:t> 陳柏壬</a:t>
            </a:r>
          </a:p>
        </p:txBody>
      </p:sp>
    </p:spTree>
    <p:extLst>
      <p:ext uri="{BB962C8B-B14F-4D97-AF65-F5344CB8AC3E}">
        <p14:creationId xmlns:p14="http://schemas.microsoft.com/office/powerpoint/2010/main" val="2632306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3222" y="263769"/>
            <a:ext cx="11233639" cy="1325563"/>
          </a:xfrm>
        </p:spPr>
        <p:txBody>
          <a:bodyPr>
            <a:normAutofit/>
          </a:bodyPr>
          <a:lstStyle/>
          <a:p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Calculating the Transaction Cost &amp; Tracking Error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583222" y="1589332"/>
            <a:ext cx="11298117" cy="2341610"/>
            <a:chOff x="583222" y="1500236"/>
            <a:chExt cx="11298117" cy="23416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文字方塊 2"/>
                <p:cNvSpPr txBox="1"/>
                <p:nvPr/>
              </p:nvSpPr>
              <p:spPr>
                <a:xfrm>
                  <a:off x="583222" y="1500236"/>
                  <a:ext cx="11298117" cy="10156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US" altLang="zh-TW" sz="2000" dirty="0">
                      <a:latin typeface="Cambria Math" panose="02040503050406030204" pitchFamily="18" charset="0"/>
                    </a:rPr>
                    <a:t>For </a:t>
                  </a:r>
                  <a14:m>
                    <m:oMath xmlns:m="http://schemas.openxmlformats.org/officeDocument/2006/math"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sSubSup>
                        <m:sSubSupPr>
                          <m:ctrlP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𝑚𝑎𝑥</m:t>
                          </m:r>
                        </m:sub>
                        <m:sup>
                          <m: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a14:m>
                  <a:endParaRPr lang="en-US" altLang="zh-TW" sz="2000" dirty="0">
                    <a:latin typeface="Cambria Math" panose="02040503050406030204" pitchFamily="18" charset="0"/>
                  </a:endParaRPr>
                </a:p>
                <a:p>
                  <a:pPr lvl="1"/>
                  <a:endParaRPr lang="en-US" altLang="zh-TW" sz="2000" i="1" dirty="0">
                    <a:latin typeface="Cambria Math" panose="02040503050406030204" pitchFamily="18" charset="0"/>
                  </a:endParaRPr>
                </a:p>
                <a:p>
                  <a:pPr lvl="1"/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zh-TW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000" b="1" i="1" smtClean="0">
                              <a:latin typeface="Cambria Math" panose="02040503050406030204" pitchFamily="18" charset="0"/>
                            </a:rPr>
                            <m:t>𝑻𝒓𝒂𝒏𝒔𝒂𝒄𝒕𝒊𝒐𝒏</m:t>
                          </m:r>
                          <m:r>
                            <a:rPr lang="en-US" altLang="zh-TW" sz="2000" b="1" i="1" smtClean="0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altLang="zh-TW" sz="2000" b="1" i="1" smtClean="0">
                              <a:latin typeface="Cambria Math" panose="02040503050406030204" pitchFamily="18" charset="0"/>
                            </a:rPr>
                            <m:t>𝑪𝒐𝒔𝒕</m:t>
                          </m:r>
                        </m:e>
                        <m:sub>
                          <m:r>
                            <a:rPr lang="en-US" altLang="zh-TW" sz="20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altLang="zh-TW" sz="2000" dirty="0"/>
                        <m:t>(</m:t>
                      </m:r>
                      <m:sSub>
                        <m:sSubPr>
                          <m:ctrlP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𝑀𝑋𝑀𝑈</m:t>
                          </m:r>
                          <m: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_</m:t>
                          </m:r>
                          <m: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𝐷𝑜𝑙𝑙𝑎𝑟𝑠</m:t>
                          </m:r>
                          <m: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_</m:t>
                          </m:r>
                          <m: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𝐻𝑜𝑙𝑑𝑖𝑛𝑔</m:t>
                          </m:r>
                          <m:r>
                            <m:rPr>
                              <m:nor/>
                            </m:rPr>
                            <a:rPr lang="zh-TW" altLang="en-US" sz="2000" dirty="0"/>
                            <m:t> </m:t>
                          </m:r>
                        </m:e>
                        <m:sub>
                          <m: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TW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−</m:t>
                      </m:r>
                      <m:sSub>
                        <m:sSubPr>
                          <m:ctrlPr>
                            <a:rPr lang="en-US" altLang="zh-TW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𝑃𝑜𝑟𝑡𝑓𝑜𝑙𝑖𝑜</m:t>
                          </m:r>
                        </m:e>
                        <m:sub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TW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Sup>
                        <m:sSubSupPr>
                          <m:ctrlP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𝑚𝑎𝑥</m:t>
                          </m:r>
                        </m:sub>
                        <m:sup>
                          <m: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a14:m>
                  <a:r>
                    <a:rPr lang="en-US" altLang="zh-TW" sz="2000" dirty="0"/>
                    <a:t>)</a:t>
                  </a:r>
                  <a:r>
                    <a:rPr lang="en-US" altLang="zh-TW" sz="2000" dirty="0">
                      <a:ea typeface="Cambria Math" panose="02040503050406030204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altLang="zh-TW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</m:oMath>
                  </a14:m>
                  <a:endParaRPr lang="en-US" altLang="zh-TW" sz="2000" dirty="0"/>
                </a:p>
              </p:txBody>
            </p:sp>
          </mc:Choice>
          <mc:Fallback xmlns="">
            <p:sp>
              <p:nvSpPr>
                <p:cNvPr id="3" name="文字方塊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3222" y="1500236"/>
                  <a:ext cx="11298117" cy="1015663"/>
                </a:xfrm>
                <a:prstGeom prst="rect">
                  <a:avLst/>
                </a:prstGeom>
                <a:blipFill>
                  <a:blip r:embed="rId2"/>
                  <a:stretch>
                    <a:fillRect l="-486" t="-3614" b="-10241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文字方塊 3"/>
                <p:cNvSpPr txBox="1"/>
                <p:nvPr/>
              </p:nvSpPr>
              <p:spPr>
                <a:xfrm>
                  <a:off x="583222" y="2825799"/>
                  <a:ext cx="11298117" cy="10160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US" altLang="zh-TW" sz="2000" dirty="0">
                      <a:latin typeface="Cambria Math" panose="02040503050406030204" pitchFamily="18" charset="0"/>
                    </a:rPr>
                    <a:t>For </a:t>
                  </a:r>
                  <a14:m>
                    <m:oMath xmlns:m="http://schemas.openxmlformats.org/officeDocument/2006/math"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&lt;</m:t>
                      </m:r>
                      <m:sSubSup>
                        <m:sSubSupPr>
                          <m:ctrlP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</m:t>
                          </m:r>
                        </m:sub>
                        <m:sup>
                          <m: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a14:m>
                  <a:endParaRPr lang="en-US" altLang="zh-TW" sz="2000" dirty="0">
                    <a:latin typeface="Cambria Math" panose="02040503050406030204" pitchFamily="18" charset="0"/>
                  </a:endParaRPr>
                </a:p>
                <a:p>
                  <a:endParaRPr lang="en-US" altLang="zh-TW" sz="2000" dirty="0">
                    <a:latin typeface="Cambria Math" panose="02040503050406030204" pitchFamily="18" charset="0"/>
                  </a:endParaRPr>
                </a:p>
                <a:p>
                  <a:pPr lvl="1"/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zh-TW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000" b="1" i="1" smtClean="0">
                              <a:latin typeface="Cambria Math" panose="02040503050406030204" pitchFamily="18" charset="0"/>
                            </a:rPr>
                            <m:t>𝑻𝒓𝒂𝒏𝒔𝒂𝒄𝒕𝒊𝒐𝒏</m:t>
                          </m:r>
                          <m:r>
                            <a:rPr lang="en-US" altLang="zh-TW" sz="2000" b="1" i="1" smtClean="0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altLang="zh-TW" sz="2000" b="1" i="1" smtClean="0">
                              <a:latin typeface="Cambria Math" panose="02040503050406030204" pitchFamily="18" charset="0"/>
                            </a:rPr>
                            <m:t>𝑪𝒐𝒔𝒕</m:t>
                          </m:r>
                        </m:e>
                        <m:sub>
                          <m:r>
                            <a:rPr lang="en-US" altLang="zh-TW" sz="20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altLang="zh-TW" sz="2000" dirty="0"/>
                        <m:t>(</m:t>
                      </m:r>
                      <m:sSub>
                        <m:sSubPr>
                          <m:ctrlPr>
                            <a:rPr lang="en-US" altLang="zh-TW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𝑃𝑜𝑟𝑡𝑓𝑜𝑙𝑖𝑜</m:t>
                          </m:r>
                        </m:e>
                        <m:sub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TW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Sup>
                        <m:sSubSupPr>
                          <m:ctrlP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</m:t>
                          </m:r>
                        </m:sub>
                        <m:sup>
                          <m: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altLang="zh-TW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𝑀𝑋𝑀𝑈</m:t>
                          </m:r>
                          <m: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_</m:t>
                          </m:r>
                          <m: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𝐷𝑜𝑙𝑙𝑎𝑟𝑠</m:t>
                          </m:r>
                          <m: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_</m:t>
                          </m:r>
                          <m: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𝐻𝑜𝑙𝑑𝑖𝑛𝑔</m:t>
                          </m:r>
                          <m:r>
                            <m:rPr>
                              <m:nor/>
                            </m:rPr>
                            <a:rPr lang="zh-TW" altLang="en-US" sz="2000" dirty="0"/>
                            <m:t> </m:t>
                          </m:r>
                        </m:e>
                        <m:sub>
                          <m: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TW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en-US" altLang="zh-TW" sz="2000" dirty="0"/>
                    <a:t>)</a:t>
                  </a:r>
                  <a:r>
                    <a:rPr lang="en-US" altLang="zh-TW" sz="2000" dirty="0">
                      <a:ea typeface="Cambria Math" panose="02040503050406030204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altLang="zh-TW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</m:oMath>
                  </a14:m>
                  <a:endParaRPr lang="en-US" altLang="zh-TW" sz="2000" dirty="0"/>
                </a:p>
              </p:txBody>
            </p:sp>
          </mc:Choice>
          <mc:Fallback xmlns="">
            <p:sp>
              <p:nvSpPr>
                <p:cNvPr id="4" name="文字方塊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3222" y="2825799"/>
                  <a:ext cx="11298117" cy="1016047"/>
                </a:xfrm>
                <a:prstGeom prst="rect">
                  <a:avLst/>
                </a:prstGeom>
                <a:blipFill>
                  <a:blip r:embed="rId3"/>
                  <a:stretch>
                    <a:fillRect l="-486" t="-3593" b="-9581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/>
              <p:cNvSpPr txBox="1"/>
              <p:nvPr/>
            </p:nvSpPr>
            <p:spPr>
              <a:xfrm>
                <a:off x="583222" y="4240842"/>
                <a:ext cx="9031960" cy="1145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b="1" i="1" smtClean="0">
                            <a:latin typeface="Cambria Math" panose="02040503050406030204" pitchFamily="18" charset="0"/>
                          </a:rPr>
                          <m:t>𝑻𝒓𝒂𝒄𝒌𝒊𝒏𝒈</m:t>
                        </m:r>
                        <m:r>
                          <a:rPr lang="en-US" altLang="zh-TW" sz="2000" b="1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altLang="zh-TW" sz="2000" b="1" i="1" smtClean="0">
                            <a:latin typeface="Cambria Math" panose="02040503050406030204" pitchFamily="18" charset="0"/>
                          </a:rPr>
                          <m:t>𝑬𝒓𝒓𝒐𝒓</m:t>
                        </m:r>
                      </m:e>
                      <m:sub>
                        <m:r>
                          <a:rPr lang="en-US" altLang="zh-TW" sz="20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p>
                                    <m: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d>
                          <m:dPr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p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p>
                          </m:e>
                        </m:d>
                      </m:e>
                    </m:rad>
                  </m:oMath>
                </a14:m>
                <a:r>
                  <a:rPr lang="zh-TW" altLang="en-US" sz="2000" dirty="0"/>
                  <a:t> </a:t>
                </a:r>
                <a:r>
                  <a:rPr lang="en-US" altLang="zh-TW" sz="2000" dirty="0"/>
                  <a:t>, where </a:t>
                </a:r>
                <a14:m>
                  <m:oMath xmlns:m="http://schemas.openxmlformats.org/officeDocument/2006/math"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zh-TW" altLang="en-US" sz="2000" dirty="0"/>
                  <a:t> </a:t>
                </a:r>
                <a:r>
                  <a:rPr lang="en-US" altLang="zh-TW" sz="2000" dirty="0"/>
                  <a:t>is a covariance matrix.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altLang="zh-TW" sz="20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TW" sz="2000" dirty="0"/>
                  <a:t>For N = 1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b="1" i="1">
                            <a:latin typeface="Cambria Math" panose="02040503050406030204" pitchFamily="18" charset="0"/>
                          </a:rPr>
                          <m:t>𝑻𝒓𝒂𝒄𝒌𝒊𝒏𝒈</m:t>
                        </m:r>
                        <m:r>
                          <a:rPr lang="en-US" altLang="zh-TW" sz="2000" b="1" i="1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altLang="zh-TW" sz="2000" b="1" i="1">
                            <a:latin typeface="Cambria Math" panose="02040503050406030204" pitchFamily="18" charset="0"/>
                          </a:rPr>
                          <m:t>𝑬𝒓𝒓𝒐𝒓</m:t>
                        </m:r>
                      </m:e>
                      <m:sub>
                        <m:r>
                          <a:rPr lang="en-US" altLang="zh-TW" sz="2000" b="1" i="1"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</m:oMath>
                </a14:m>
                <a:r>
                  <a:rPr lang="zh-TW" altLang="en-US" sz="2000" dirty="0"/>
                  <a:t> </a:t>
                </a:r>
                <a14:m>
                  <m:oMath xmlns:m="http://schemas.openxmlformats.org/officeDocument/2006/math">
                    <m:r>
                      <a:rPr lang="en-US" altLang="zh-TW" sz="20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p>
                                    <m: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TW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US" altLang="zh-TW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TW" altLang="en-US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zh-TW" altLang="en-US" sz="2000" dirty="0"/>
              </a:p>
            </p:txBody>
          </p:sp>
        </mc:Choice>
        <mc:Fallback xmlns="">
          <p:sp>
            <p:nvSpPr>
              <p:cNvPr id="6" name="文字方塊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222" y="4240842"/>
                <a:ext cx="9031960" cy="1145570"/>
              </a:xfrm>
              <a:prstGeom prst="rect">
                <a:avLst/>
              </a:prstGeom>
              <a:blipFill>
                <a:blip r:embed="rId4"/>
                <a:stretch>
                  <a:fillRect l="-608" b="-797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4808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/>
          </p:nvPr>
        </p:nvGraphicFramePr>
        <p:xfrm>
          <a:off x="1037490" y="1264789"/>
          <a:ext cx="9038496" cy="181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9624">
                  <a:extLst>
                    <a:ext uri="{9D8B030D-6E8A-4147-A177-3AD203B41FA5}">
                      <a16:colId xmlns:a16="http://schemas.microsoft.com/office/drawing/2014/main" val="4275131011"/>
                    </a:ext>
                  </a:extLst>
                </a:gridCol>
                <a:gridCol w="2259624">
                  <a:extLst>
                    <a:ext uri="{9D8B030D-6E8A-4147-A177-3AD203B41FA5}">
                      <a16:colId xmlns:a16="http://schemas.microsoft.com/office/drawing/2014/main" val="149076904"/>
                    </a:ext>
                  </a:extLst>
                </a:gridCol>
                <a:gridCol w="2259624">
                  <a:extLst>
                    <a:ext uri="{9D8B030D-6E8A-4147-A177-3AD203B41FA5}">
                      <a16:colId xmlns:a16="http://schemas.microsoft.com/office/drawing/2014/main" val="1811040177"/>
                    </a:ext>
                  </a:extLst>
                </a:gridCol>
                <a:gridCol w="2259624">
                  <a:extLst>
                    <a:ext uri="{9D8B030D-6E8A-4147-A177-3AD203B41FA5}">
                      <a16:colId xmlns:a16="http://schemas.microsoft.com/office/drawing/2014/main" val="2086506889"/>
                    </a:ext>
                  </a:extLst>
                </a:gridCol>
              </a:tblGrid>
              <a:tr h="5853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Transaction Cost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Tracking Error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Total</a:t>
                      </a:r>
                      <a:r>
                        <a:rPr lang="en-US" altLang="zh-TW" baseline="0" dirty="0"/>
                        <a:t> Cost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3330544"/>
                  </a:ext>
                </a:extLst>
              </a:tr>
              <a:tr h="5853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NTR</a:t>
                      </a:r>
                      <a:r>
                        <a:rPr lang="en-US" altLang="zh-TW" baseline="0" dirty="0"/>
                        <a:t> method</a:t>
                      </a:r>
                      <a:endParaRPr lang="en-US" altLang="zh-TW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0.370679169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0.465194414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0.835873583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7043092"/>
                  </a:ext>
                </a:extLst>
              </a:tr>
              <a:tr h="5853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Periodic Rebalancing</a:t>
                      </a:r>
                    </a:p>
                    <a:p>
                      <a:pPr algn="ctr"/>
                      <a:r>
                        <a:rPr lang="en-US" altLang="zh-TW" dirty="0"/>
                        <a:t>(every 30 trading days)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1.486328485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0.155483175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1.64181166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9551109"/>
                  </a:ext>
                </a:extLst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898694" y="3731702"/>
            <a:ext cx="102314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/>
              <a:t>The total cost of the NTR method is almost half of that of periodic rebalancing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TW" sz="2400" dirty="0"/>
              <a:t>The result satisfies the statement of the paper.</a:t>
            </a:r>
            <a:endParaRPr lang="zh-TW" altLang="en-US" sz="2400" dirty="0"/>
          </a:p>
        </p:txBody>
      </p:sp>
      <p:grpSp>
        <p:nvGrpSpPr>
          <p:cNvPr id="9" name="群組 8"/>
          <p:cNvGrpSpPr/>
          <p:nvPr/>
        </p:nvGrpSpPr>
        <p:grpSpPr>
          <a:xfrm>
            <a:off x="8234944" y="1964790"/>
            <a:ext cx="3044674" cy="959224"/>
            <a:chOff x="8050306" y="1694329"/>
            <a:chExt cx="3044674" cy="959224"/>
          </a:xfrm>
        </p:grpSpPr>
        <p:sp>
          <p:nvSpPr>
            <p:cNvPr id="5" name="弧形箭號 (下彎) 4"/>
            <p:cNvSpPr/>
            <p:nvPr/>
          </p:nvSpPr>
          <p:spPr>
            <a:xfrm rot="5400000">
              <a:off x="9753128" y="1987002"/>
              <a:ext cx="782519" cy="408315"/>
            </a:xfrm>
            <a:prstGeom prst="curved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圓角矩形 6"/>
            <p:cNvSpPr/>
            <p:nvPr/>
          </p:nvSpPr>
          <p:spPr>
            <a:xfrm>
              <a:off x="8050306" y="1694329"/>
              <a:ext cx="1398494" cy="959224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文字方塊 7"/>
                <p:cNvSpPr txBox="1"/>
                <p:nvPr/>
              </p:nvSpPr>
              <p:spPr>
                <a:xfrm>
                  <a:off x="10458973" y="1973886"/>
                  <a:ext cx="63600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altLang="zh-TW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oMath>
                    </m:oMathPara>
                  </a14:m>
                  <a:endParaRPr lang="zh-TW" altLang="en-US" sz="20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8" name="文字方塊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58973" y="1973886"/>
                  <a:ext cx="636007" cy="40011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524694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Difficulties of the Method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460161" y="1728422"/>
            <a:ext cx="107441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TW" sz="2400" dirty="0"/>
              <a:t>In the program, we use a function called </a:t>
            </a:r>
            <a:r>
              <a:rPr lang="en-US" altLang="zh-TW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FindRoot</a:t>
            </a:r>
            <a:r>
              <a:rPr lang="en-US" altLang="zh-TW" sz="2400" dirty="0"/>
              <a:t> to solve the root of the function.</a:t>
            </a:r>
          </a:p>
          <a:p>
            <a:endParaRPr lang="en-US" altLang="zh-TW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TW" sz="2400" dirty="0"/>
              <a:t>To use the function, we need to import the initial value(s) so that the function can find the nearest root from the initial value.</a:t>
            </a:r>
          </a:p>
          <a:p>
            <a:pPr lvl="1"/>
            <a:endParaRPr lang="en-US" altLang="zh-TW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TW" sz="2400" dirty="0"/>
              <a:t>Different initial values input, different outcomes may be generated.</a:t>
            </a:r>
            <a:endParaRPr lang="zh-TW" altLang="en-US" sz="2400" dirty="0"/>
          </a:p>
        </p:txBody>
      </p:sp>
      <p:grpSp>
        <p:nvGrpSpPr>
          <p:cNvPr id="9" name="群組 8"/>
          <p:cNvGrpSpPr/>
          <p:nvPr/>
        </p:nvGrpSpPr>
        <p:grpSpPr>
          <a:xfrm>
            <a:off x="603034" y="4570900"/>
            <a:ext cx="10601325" cy="1514475"/>
            <a:chOff x="669710" y="4579693"/>
            <a:chExt cx="10601325" cy="1514475"/>
          </a:xfrm>
        </p:grpSpPr>
        <p:pic>
          <p:nvPicPr>
            <p:cNvPr id="7" name="圖片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9710" y="4579693"/>
              <a:ext cx="5162550" cy="1514475"/>
            </a:xfrm>
            <a:prstGeom prst="rect">
              <a:avLst/>
            </a:prstGeom>
          </p:spPr>
        </p:pic>
        <p:pic>
          <p:nvPicPr>
            <p:cNvPr id="8" name="圖片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32260" y="4579693"/>
              <a:ext cx="5438775" cy="15049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83130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群組 9"/>
          <p:cNvGrpSpPr/>
          <p:nvPr/>
        </p:nvGrpSpPr>
        <p:grpSpPr>
          <a:xfrm>
            <a:off x="254978" y="298938"/>
            <a:ext cx="11937022" cy="6295292"/>
            <a:chOff x="438825" y="470364"/>
            <a:chExt cx="11561892" cy="5892507"/>
          </a:xfrm>
        </p:grpSpPr>
        <p:grpSp>
          <p:nvGrpSpPr>
            <p:cNvPr id="5" name="群組 4"/>
            <p:cNvGrpSpPr/>
            <p:nvPr/>
          </p:nvGrpSpPr>
          <p:grpSpPr>
            <a:xfrm>
              <a:off x="438825" y="470364"/>
              <a:ext cx="11561892" cy="5857339"/>
              <a:chOff x="438825" y="470364"/>
              <a:chExt cx="11561892" cy="5857339"/>
            </a:xfrm>
          </p:grpSpPr>
          <p:pic>
            <p:nvPicPr>
              <p:cNvPr id="2" name="圖片 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38825" y="2529230"/>
                <a:ext cx="11537222" cy="1778999"/>
              </a:xfrm>
              <a:prstGeom prst="rect">
                <a:avLst/>
              </a:prstGeom>
            </p:spPr>
          </p:pic>
          <p:pic>
            <p:nvPicPr>
              <p:cNvPr id="3" name="圖片 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8825" y="470364"/>
                <a:ext cx="11257794" cy="1754173"/>
              </a:xfrm>
              <a:prstGeom prst="rect">
                <a:avLst/>
              </a:prstGeom>
            </p:spPr>
          </p:pic>
          <p:pic>
            <p:nvPicPr>
              <p:cNvPr id="4" name="圖片 3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8825" y="4612922"/>
                <a:ext cx="11561892" cy="1714781"/>
              </a:xfrm>
              <a:prstGeom prst="rect">
                <a:avLst/>
              </a:prstGeom>
            </p:spPr>
          </p:pic>
        </p:grpSp>
        <p:cxnSp>
          <p:nvCxnSpPr>
            <p:cNvPr id="7" name="直線接點 6"/>
            <p:cNvCxnSpPr/>
            <p:nvPr/>
          </p:nvCxnSpPr>
          <p:spPr>
            <a:xfrm>
              <a:off x="1521069" y="2250913"/>
              <a:ext cx="7165731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2491154" y="4337618"/>
              <a:ext cx="7165731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>
              <a:off x="1406769" y="6362871"/>
              <a:ext cx="7165731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直線接點 10"/>
          <p:cNvCxnSpPr/>
          <p:nvPr/>
        </p:nvCxnSpPr>
        <p:spPr>
          <a:xfrm>
            <a:off x="5398477" y="1028700"/>
            <a:ext cx="6268915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 flipV="1">
            <a:off x="5518095" y="3209192"/>
            <a:ext cx="6536159" cy="2051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 flipV="1">
            <a:off x="5398477" y="5380892"/>
            <a:ext cx="6655777" cy="2930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3840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字方塊 1"/>
              <p:cNvSpPr txBox="1"/>
              <p:nvPr/>
            </p:nvSpPr>
            <p:spPr>
              <a:xfrm>
                <a:off x="495330" y="835270"/>
                <a:ext cx="11504303" cy="48936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 dirty="0"/>
                  <a:t>2. The number of boundary condition grows exponentially when involving the more assets.</a:t>
                </a:r>
              </a:p>
              <a:p>
                <a:endParaRPr lang="en-US" altLang="zh-TW" sz="2400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altLang="zh-TW" sz="2400" dirty="0"/>
                  <a:t>If there are N risky assets involved,	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#</m:t>
                    </m:r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𝑏𝑜𝑢𝑛𝑑𝑎𝑟𝑦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𝑐𝑜𝑛𝑑𝑖𝑡𝑖𝑜𝑛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altLang="zh-TW" sz="2400" dirty="0"/>
              </a:p>
              <a:p>
                <a:pPr lvl="2"/>
                <a:endParaRPr lang="en-US" altLang="zh-TW" sz="2400" dirty="0">
                  <a:ea typeface="Cambria Math" panose="02040503050406030204" pitchFamily="18" charset="0"/>
                </a:endParaRPr>
              </a:p>
              <a:p>
                <a:pPr lvl="2"/>
                <a:r>
                  <a:rPr lang="en-US" altLang="zh-TW" sz="2400" dirty="0">
                    <a:ea typeface="Cambria Math" panose="02040503050406030204" pitchFamily="18" charset="0"/>
                  </a:rPr>
                  <a:t>Each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sup>
                    </m:sSup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/>
                  <a:t>corner points satisfy the two conditions </a:t>
                </a:r>
                <a:r>
                  <a:rPr lang="en-US" altLang="zh-TW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altLang="zh-TW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conditions</a:t>
                </a:r>
              </a:p>
              <a:p>
                <a:pPr lvl="2"/>
                <a:r>
                  <a:rPr lang="en-US" altLang="zh-TW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sup>
                    </m:sSup>
                    <m:r>
                      <a:rPr lang="en-US" altLang="zh-TW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∗2</m:t>
                    </m:r>
                    <m:r>
                      <a:rPr lang="en-US" altLang="zh-TW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altLang="zh-TW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US" altLang="zh-TW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/>
                  <a:t>equations</a:t>
                </a:r>
              </a:p>
              <a:p>
                <a:pPr lvl="1"/>
                <a:endParaRPr lang="en-US" altLang="zh-TW" sz="2400" dirty="0"/>
              </a:p>
              <a:p>
                <a:pPr lvl="1"/>
                <a:endParaRPr lang="en-US" altLang="zh-TW" sz="2400" dirty="0"/>
              </a:p>
              <a:p>
                <a:pPr lvl="1"/>
                <a:endParaRPr lang="en-US" altLang="zh-TW" sz="2400" dirty="0"/>
              </a:p>
              <a:p>
                <a:pPr lvl="1"/>
                <a:endParaRPr lang="en-US" altLang="zh-TW" sz="24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altLang="zh-TW" sz="2400" dirty="0"/>
                  <a:t>If N = 26 ,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</a:rPr>
                      <m:t>#</m:t>
                    </m:r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𝑏𝑜𝑢𝑛𝑑𝑎𝑟𝑦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𝑐𝑜𝑛𝑑𝑖𝑡𝑖𝑜𝑛</m:t>
                        </m:r>
                      </m:e>
                    </m:d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/>
                  <a:t>= 3,489,660,928</a:t>
                </a:r>
                <a:endParaRPr lang="zh-TW" altLang="en-US" sz="24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zh-TW" altLang="en-US" sz="2400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endParaRPr lang="en-US" altLang="zh-TW" sz="2400" dirty="0"/>
              </a:p>
            </p:txBody>
          </p:sp>
        </mc:Choice>
        <mc:Fallback xmlns="">
          <p:sp>
            <p:nvSpPr>
              <p:cNvPr id="2" name="文字方塊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30" y="835270"/>
                <a:ext cx="11504303" cy="4893647"/>
              </a:xfrm>
              <a:prstGeom prst="rect">
                <a:avLst/>
              </a:prstGeom>
              <a:blipFill>
                <a:blip r:embed="rId2"/>
                <a:stretch>
                  <a:fillRect l="-795" t="-99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群組 16"/>
          <p:cNvGrpSpPr/>
          <p:nvPr/>
        </p:nvGrpSpPr>
        <p:grpSpPr>
          <a:xfrm>
            <a:off x="1356328" y="3258854"/>
            <a:ext cx="5743575" cy="1011608"/>
            <a:chOff x="838985" y="4304118"/>
            <a:chExt cx="5743575" cy="1011608"/>
          </a:xfrm>
        </p:grpSpPr>
        <p:pic>
          <p:nvPicPr>
            <p:cNvPr id="18" name="圖片 1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8985" y="4304118"/>
              <a:ext cx="5743575" cy="409575"/>
            </a:xfrm>
            <a:prstGeom prst="rect">
              <a:avLst/>
            </a:prstGeom>
          </p:spPr>
        </p:pic>
        <p:pic>
          <p:nvPicPr>
            <p:cNvPr id="19" name="圖片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3827" y="4953776"/>
              <a:ext cx="1514475" cy="3619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248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024548"/>
            <a:ext cx="5659315" cy="1325563"/>
          </a:xfrm>
        </p:spPr>
        <p:txBody>
          <a:bodyPr/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Major assumptions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3162056"/>
            <a:ext cx="10515600" cy="3353044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altLang="zh-TW" sz="2400" i="1" dirty="0"/>
              <a:t>The </a:t>
            </a:r>
            <a:r>
              <a:rPr lang="en-US" altLang="zh-TW" sz="2400" b="1" i="1" dirty="0"/>
              <a:t>target</a:t>
            </a:r>
            <a:r>
              <a:rPr lang="en-US" altLang="zh-TW" sz="2400" i="1" dirty="0"/>
              <a:t> strategy is to maintain (exogenously </a:t>
            </a:r>
            <a:r>
              <a:rPr lang="en-US" altLang="zh-TW" sz="2400" b="1" i="1" dirty="0"/>
              <a:t>determined</a:t>
            </a:r>
            <a:r>
              <a:rPr lang="en-US" altLang="zh-TW" sz="2400" i="1" dirty="0"/>
              <a:t>) constant asset proportions.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altLang="zh-TW" sz="2400" i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zh-TW" sz="2400" b="1" i="1" dirty="0"/>
              <a:t>Transactions costs</a:t>
            </a:r>
            <a:r>
              <a:rPr lang="en-US" altLang="zh-TW" sz="2400" i="1" dirty="0"/>
              <a:t> are </a:t>
            </a:r>
            <a:r>
              <a:rPr lang="en-US" altLang="zh-TW" sz="2400" b="1" i="1" dirty="0"/>
              <a:t>proportional</a:t>
            </a:r>
            <a:r>
              <a:rPr lang="en-US" altLang="zh-TW" sz="2400" i="1" dirty="0"/>
              <a:t> to the dollar amount of stock purchased and/or sold</a:t>
            </a:r>
            <a:r>
              <a:rPr lang="en-US" altLang="zh-TW" sz="2400" dirty="0"/>
              <a:t>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altLang="zh-TW" sz="2400" i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zh-TW" sz="2400" i="1" dirty="0"/>
              <a:t>Instantaneous </a:t>
            </a:r>
            <a:r>
              <a:rPr lang="en-US" altLang="zh-TW" sz="2400" dirty="0"/>
              <a:t>a</a:t>
            </a:r>
            <a:r>
              <a:rPr lang="en-US" altLang="zh-TW" sz="2400" i="1" dirty="0"/>
              <a:t>sset returns follow a joint diffusion process with constant means, volatilities, and correlations .</a:t>
            </a:r>
          </a:p>
          <a:p>
            <a:endParaRPr lang="en-US" altLang="zh-TW" sz="2400" i="1" dirty="0"/>
          </a:p>
          <a:p>
            <a:endParaRPr lang="zh-TW" altLang="en-US" sz="24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1431" y="171391"/>
            <a:ext cx="3798277" cy="2861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698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字方塊 1"/>
              <p:cNvSpPr txBox="1"/>
              <p:nvPr/>
            </p:nvSpPr>
            <p:spPr>
              <a:xfrm>
                <a:off x="2828711" y="863457"/>
                <a:ext cx="6836402" cy="1271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𝐽</m:t>
                      </m:r>
                      <m:d>
                        <m:dPr>
                          <m:ctrlPr>
                            <a:rPr lang="en-US" altLang="zh-TW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TW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sup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p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</m:d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∏"/>
                                      <m:ctrlP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3"/>
                                        </m:rP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sup>
                                    <m:e>
                                      <m:sSup>
                                        <m:sSupPr>
                                          <m:ctrlPr>
                                            <a:rPr lang="en-US" altLang="zh-TW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zh-TW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zh-TW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𝑤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TW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e>
                                        <m:sup>
                                          <m:sSub>
                                            <m:sSubPr>
                                              <m:ctrlPr>
                                                <a:rPr lang="en-US" altLang="zh-TW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zh-TW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𝑐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TW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𝑖𝑘</m:t>
                                              </m:r>
                                            </m:sub>
                                          </m:sSub>
                                        </m:sup>
                                      </m:sSup>
                                    </m:e>
                                  </m:nary>
                                </m:e>
                              </m:d>
                            </m:e>
                          </m:d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2" name="文字方塊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8711" y="863457"/>
                <a:ext cx="6836402" cy="127143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字方塊 2"/>
              <p:cNvSpPr txBox="1"/>
              <p:nvPr/>
            </p:nvSpPr>
            <p:spPr>
              <a:xfrm>
                <a:off x="919258" y="2374978"/>
                <a:ext cx="10815683" cy="14073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TW" sz="2000" dirty="0"/>
                  <a:t>We can regard </a:t>
                </a:r>
                <a14:m>
                  <m:oMath xmlns:m="http://schemas.openxmlformats.org/officeDocument/2006/math">
                    <m:r>
                      <a:rPr lang="en-US" altLang="zh-TW" sz="2000" i="1">
                        <a:latin typeface="Cambria Math" panose="02040503050406030204" pitchFamily="18" charset="0"/>
                      </a:rPr>
                      <m:t>𝐽</m:t>
                    </m:r>
                    <m:d>
                      <m:d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</m:oMath>
                </a14:m>
                <a:r>
                  <a:rPr lang="en-US" altLang="zh-TW" sz="2000" dirty="0"/>
                  <a:t> as the expectation of the discounted total cost ( transaction cost &amp; tracking error cost) of the future, namely </a:t>
                </a:r>
                <a14:m>
                  <m:oMath xmlns:m="http://schemas.openxmlformats.org/officeDocument/2006/math">
                    <m:r>
                      <a:rPr lang="en-US" altLang="zh-TW" sz="2000" i="1">
                        <a:latin typeface="Cambria Math" panose="02040503050406030204" pitchFamily="18" charset="0"/>
                      </a:rPr>
                      <m:t>𝐽</m:t>
                    </m:r>
                    <m:d>
                      <m:d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[ </m:t>
                    </m:r>
                    <m:nary>
                      <m:nary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d>
                              <m:dPr>
                                <m:ctrlP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zh-TW" altLang="en-US" sz="2000" b="0" i="1" smtClean="0">
                                    <a:latin typeface="Cambria Math" panose="02040503050406030204" pitchFamily="18" charset="0"/>
                                  </a:rPr>
                                  <m:t>𝜏</m:t>
                                </m:r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sup>
                        </m:s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𝑑𝐶</m:t>
                        </m:r>
                        <m:d>
                          <m:d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nary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altLang="zh-TW" sz="2000" dirty="0"/>
              </a:p>
              <a:p>
                <a:endParaRPr lang="en-US" altLang="zh-TW" sz="20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TW" sz="2000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zh-TW" sz="2000" dirty="0"/>
                  <a:t> is consist of transaction cost and tracking error cost</a:t>
                </a:r>
              </a:p>
            </p:txBody>
          </p:sp>
        </mc:Choice>
        <mc:Fallback xmlns="">
          <p:sp>
            <p:nvSpPr>
              <p:cNvPr id="3" name="文字方塊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258" y="2374978"/>
                <a:ext cx="10815683" cy="1407373"/>
              </a:xfrm>
              <a:prstGeom prst="rect">
                <a:avLst/>
              </a:prstGeom>
              <a:blipFill>
                <a:blip r:embed="rId3"/>
                <a:stretch>
                  <a:fillRect l="-507" t="-20870" b="-1956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字方塊 3"/>
              <p:cNvSpPr txBox="1"/>
              <p:nvPr/>
            </p:nvSpPr>
            <p:spPr>
              <a:xfrm>
                <a:off x="586843" y="4464228"/>
                <a:ext cx="11480515" cy="4056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000" dirty="0"/>
                  <a:t>To find out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p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d>
                      <m:d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zh-TW" altLang="en-US" sz="2000" dirty="0"/>
                  <a:t> </a:t>
                </a:r>
                <a:r>
                  <a:rPr lang="en-US" altLang="zh-TW" sz="2000" dirty="0"/>
                  <a:t>and the optimal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</m:oMath>
                </a14:m>
                <a:r>
                  <a:rPr lang="zh-TW" altLang="en-US" sz="2000" dirty="0"/>
                  <a:t> </a:t>
                </a:r>
                <a:r>
                  <a:rPr lang="en-US" altLang="zh-TW" sz="2000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</m:oMath>
                </a14:m>
                <a:r>
                  <a:rPr lang="zh-TW" altLang="en-US" sz="2000" dirty="0"/>
                  <a:t> </a:t>
                </a:r>
                <a:r>
                  <a:rPr lang="en-US" altLang="zh-TW" sz="2000" dirty="0"/>
                  <a:t>for each asset, </a:t>
                </a:r>
                <a14:m>
                  <m:oMath xmlns:m="http://schemas.openxmlformats.org/officeDocument/2006/math">
                    <m:r>
                      <a:rPr lang="en-US" altLang="zh-TW" sz="2000" i="1">
                        <a:latin typeface="Cambria Math" panose="02040503050406030204" pitchFamily="18" charset="0"/>
                      </a:rPr>
                      <m:t>𝐽</m:t>
                    </m:r>
                    <m:d>
                      <m:d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</m:oMath>
                </a14:m>
                <a:r>
                  <a:rPr lang="zh-TW" altLang="en-US" sz="2000" dirty="0"/>
                  <a:t> </a:t>
                </a:r>
                <a:r>
                  <a:rPr lang="en-US" altLang="zh-TW" sz="2000" dirty="0"/>
                  <a:t>must satisfy the following conditions</a:t>
                </a:r>
                <a:endParaRPr lang="zh-TW" altLang="en-US" sz="2000" dirty="0"/>
              </a:p>
            </p:txBody>
          </p:sp>
        </mc:Choice>
        <mc:Fallback xmlns="">
          <p:sp>
            <p:nvSpPr>
              <p:cNvPr id="4" name="文字方塊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43" y="4464228"/>
                <a:ext cx="11480515" cy="405624"/>
              </a:xfrm>
              <a:prstGeom prst="rect">
                <a:avLst/>
              </a:prstGeom>
              <a:blipFill>
                <a:blip r:embed="rId4"/>
                <a:stretch>
                  <a:fillRect l="-531" t="-5970" b="-2537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群組 5"/>
          <p:cNvGrpSpPr/>
          <p:nvPr/>
        </p:nvGrpSpPr>
        <p:grpSpPr>
          <a:xfrm>
            <a:off x="1952408" y="5109935"/>
            <a:ext cx="5743575" cy="1011608"/>
            <a:chOff x="838985" y="4304118"/>
            <a:chExt cx="5743575" cy="1011608"/>
          </a:xfrm>
        </p:grpSpPr>
        <p:pic>
          <p:nvPicPr>
            <p:cNvPr id="7" name="圖片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8985" y="4304118"/>
              <a:ext cx="5743575" cy="409575"/>
            </a:xfrm>
            <a:prstGeom prst="rect">
              <a:avLst/>
            </a:prstGeom>
          </p:spPr>
        </p:pic>
        <p:pic>
          <p:nvPicPr>
            <p:cNvPr id="8" name="圖片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23827" y="4953776"/>
              <a:ext cx="1514475" cy="361950"/>
            </a:xfrm>
            <a:prstGeom prst="rect">
              <a:avLst/>
            </a:prstGeom>
          </p:spPr>
        </p:pic>
      </p:grpSp>
      <p:sp>
        <p:nvSpPr>
          <p:cNvPr id="9" name="圓角矩形 8"/>
          <p:cNvSpPr/>
          <p:nvPr/>
        </p:nvSpPr>
        <p:spPr>
          <a:xfrm>
            <a:off x="770630" y="356951"/>
            <a:ext cx="2464066" cy="1013011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Cost function</a:t>
            </a:r>
            <a:endParaRPr lang="zh-TW" altLang="en-US" sz="24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96266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Parameter Input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1471246" y="1690688"/>
            <a:ext cx="9606669" cy="4958461"/>
            <a:chOff x="838200" y="1935753"/>
            <a:chExt cx="9606669" cy="495846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文字方塊 2"/>
                <p:cNvSpPr txBox="1"/>
                <p:nvPr/>
              </p:nvSpPr>
              <p:spPr>
                <a:xfrm>
                  <a:off x="838200" y="3352988"/>
                  <a:ext cx="7799058" cy="354122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US" altLang="zh-TW" sz="2400" dirty="0"/>
                    <a:t>Choose </a:t>
                  </a:r>
                  <a:r>
                    <a:rPr lang="en-US" altLang="zh-TW" sz="2400" b="1" dirty="0" err="1"/>
                    <a:t>MXMU_Index</a:t>
                  </a:r>
                  <a:endParaRPr lang="en-US" altLang="zh-TW" sz="2400" b="1" dirty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endParaRPr lang="en-US" altLang="zh-TW" sz="2400" dirty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US" altLang="zh-TW" sz="2400" dirty="0"/>
                    <a:t>Target Ratio :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=0.251954608254643</m:t>
                      </m:r>
                    </m:oMath>
                  </a14:m>
                  <a:endParaRPr lang="en-US" altLang="zh-TW" sz="2400" dirty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endParaRPr lang="en-US" altLang="zh-TW" sz="2400" dirty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US" altLang="zh-TW" sz="2400" dirty="0"/>
                    <a:t>Estimate </a:t>
                  </a:r>
                  <a14:m>
                    <m:oMath xmlns:m="http://schemas.openxmlformats.org/officeDocument/2006/math">
                      <m:r>
                        <a:rPr lang="zh-TW" altLang="en-US" sz="2400" i="1" smtClean="0">
                          <a:latin typeface="Cambria Math" panose="02040503050406030204" pitchFamily="18" charset="0"/>
                        </a:rPr>
                        <m:t>𝜇</m:t>
                      </m:r>
                    </m:oMath>
                  </a14:m>
                  <a:r>
                    <a:rPr lang="zh-TW" altLang="en-US" sz="2400" dirty="0"/>
                    <a:t> </a:t>
                  </a:r>
                  <a:r>
                    <a:rPr lang="en-US" altLang="zh-TW" sz="2400" dirty="0"/>
                    <a:t>and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TW" altLang="en-US" sz="240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r>
                    <a:rPr lang="zh-TW" altLang="en-US" sz="2400" dirty="0"/>
                    <a:t> </a:t>
                  </a:r>
                  <a:r>
                    <a:rPr lang="en-US" altLang="zh-TW" sz="2400" dirty="0"/>
                    <a:t>( using data from 2015/1/1 ~ 2017/2/9 )</a:t>
                  </a:r>
                </a:p>
                <a:p>
                  <a:pPr marL="742950" lvl="1" indent="-285750">
                    <a:buFont typeface="Arial" panose="020B0604020202020204" pitchFamily="34" charset="0"/>
                    <a:buChar char="•"/>
                  </a:pPr>
                  <a14:m>
                    <m:oMath xmlns:m="http://schemas.openxmlformats.org/officeDocument/2006/math">
                      <m:r>
                        <a:rPr lang="zh-TW" altLang="en-US" sz="2400" i="1" smtClean="0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altLang="zh-TW" sz="2400"/>
                        <m:t>0.0386475</m:t>
                      </m:r>
                    </m:oMath>
                  </a14:m>
                  <a:endParaRPr lang="en-US" altLang="zh-TW" sz="2400" dirty="0"/>
                </a:p>
                <a:p>
                  <a:pPr marL="742950" lvl="1" indent="-285750">
                    <a:buFont typeface="Arial" panose="020B0604020202020204" pitchFamily="34" charset="0"/>
                    <a:buChar char="•"/>
                  </a:pPr>
                  <a14:m>
                    <m:oMath xmlns:m="http://schemas.openxmlformats.org/officeDocument/2006/math">
                      <m:sSup>
                        <m:s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TW" altLang="en-US" sz="240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altLang="zh-TW" sz="2400"/>
                        <m:t>0.003367986</m:t>
                      </m:r>
                    </m:oMath>
                  </a14:m>
                  <a:endParaRPr lang="en-US" altLang="zh-TW" sz="2400" dirty="0"/>
                </a:p>
                <a:p>
                  <a:pPr marL="742950" lvl="1" indent="-285750">
                    <a:buFont typeface="Arial" panose="020B0604020202020204" pitchFamily="34" charset="0"/>
                    <a:buChar char="•"/>
                  </a:pPr>
                  <a:endParaRPr lang="en-US" altLang="zh-TW" sz="2400" dirty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US" altLang="zh-TW" sz="2400" dirty="0"/>
                    <a:t>Risk aversion coefficient </a:t>
                  </a:r>
                  <a14:m>
                    <m:oMath xmlns:m="http://schemas.openxmlformats.org/officeDocument/2006/math"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=0.5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4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TW" altLang="en-US" sz="2400" b="0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p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</m:oMath>
                  </a14:m>
                  <a:endParaRPr lang="en-US" altLang="zh-TW" sz="2400" dirty="0"/>
                </a:p>
              </p:txBody>
            </p:sp>
          </mc:Choice>
          <mc:Fallback xmlns="">
            <p:sp>
              <p:nvSpPr>
                <p:cNvPr id="3" name="文字方塊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8200" y="3352988"/>
                  <a:ext cx="7799058" cy="3541226"/>
                </a:xfrm>
                <a:prstGeom prst="rect">
                  <a:avLst/>
                </a:prstGeom>
                <a:blipFill>
                  <a:blip r:embed="rId2"/>
                  <a:stretch>
                    <a:fillRect l="-1016" t="-1377" r="-234" b="-861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文字方塊 3"/>
                <p:cNvSpPr txBox="1"/>
                <p:nvPr/>
              </p:nvSpPr>
              <p:spPr>
                <a:xfrm>
                  <a:off x="838200" y="1935753"/>
                  <a:ext cx="9606669" cy="12299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US" altLang="zh-TW" sz="2400" dirty="0"/>
                    <a:t>Assume riskless rate is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=0.02</m:t>
                      </m:r>
                    </m:oMath>
                  </a14:m>
                  <a:endParaRPr lang="en-US" altLang="zh-TW" sz="2400" dirty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endParaRPr lang="en-US" altLang="zh-TW" sz="2400" dirty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US" altLang="zh-TW" sz="2400" dirty="0"/>
                    <a:t>Assume transaction cost of purchase and sale are the same, say </a:t>
                  </a:r>
                  <a14:m>
                    <m:oMath xmlns:m="http://schemas.openxmlformats.org/officeDocument/2006/math"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=0.01</m:t>
                      </m:r>
                    </m:oMath>
                  </a14:m>
                  <a:endParaRPr lang="en-US" altLang="zh-TW" sz="2400" dirty="0"/>
                </a:p>
              </p:txBody>
            </p:sp>
          </mc:Choice>
          <mc:Fallback xmlns="">
            <p:sp>
              <p:nvSpPr>
                <p:cNvPr id="4" name="文字方塊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8200" y="1935753"/>
                  <a:ext cx="9606669" cy="1229952"/>
                </a:xfrm>
                <a:prstGeom prst="rect">
                  <a:avLst/>
                </a:prstGeom>
                <a:blipFill>
                  <a:blip r:embed="rId3"/>
                  <a:stretch>
                    <a:fillRect l="-825" t="-3465" b="-10396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" name="群組 7"/>
          <p:cNvGrpSpPr/>
          <p:nvPr/>
        </p:nvGrpSpPr>
        <p:grpSpPr>
          <a:xfrm>
            <a:off x="7277100" y="3262460"/>
            <a:ext cx="4076700" cy="983743"/>
            <a:chOff x="8115301" y="844061"/>
            <a:chExt cx="4076700" cy="983743"/>
          </a:xfrm>
        </p:grpSpPr>
        <p:sp>
          <p:nvSpPr>
            <p:cNvPr id="6" name="文字方塊 5"/>
            <p:cNvSpPr txBox="1"/>
            <p:nvPr/>
          </p:nvSpPr>
          <p:spPr>
            <a:xfrm>
              <a:off x="8241560" y="982802"/>
              <a:ext cx="395044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/>
                <a:t>Data from the file : (SAA)</a:t>
              </a:r>
              <a:r>
                <a:rPr lang="en-US" altLang="zh-TW" sz="2000" dirty="0" err="1"/>
                <a:t>Growth_BT</a:t>
              </a:r>
              <a:endParaRPr lang="en-US" altLang="zh-TW" sz="2000" dirty="0"/>
            </a:p>
            <a:p>
              <a:r>
                <a:rPr lang="en-US" altLang="zh-TW" sz="2000" dirty="0"/>
                <a:t>Target ratio of 2017/2/10</a:t>
              </a:r>
            </a:p>
          </p:txBody>
        </p:sp>
        <p:sp>
          <p:nvSpPr>
            <p:cNvPr id="7" name="圓角矩形 6"/>
            <p:cNvSpPr/>
            <p:nvPr/>
          </p:nvSpPr>
          <p:spPr>
            <a:xfrm>
              <a:off x="8115301" y="844061"/>
              <a:ext cx="4076700" cy="983743"/>
            </a:xfrm>
            <a:prstGeom prst="round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48382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No-Trade-Region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字方塊 2"/>
              <p:cNvSpPr txBox="1"/>
              <p:nvPr/>
            </p:nvSpPr>
            <p:spPr>
              <a:xfrm>
                <a:off x="738554" y="2013438"/>
                <a:ext cx="10615246" cy="30472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TW" sz="2400" dirty="0"/>
                  <a:t>Using Leland’s method, we construct a no-trade-interval for single risky asset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altLang="zh-TW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TW" sz="2400" dirty="0"/>
                  <a:t>No-trade-interval : [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 , </m:t>
                    </m:r>
                    <m:sSubSup>
                      <m:sSubSup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 ]=[</m:t>
                    </m:r>
                    <m:r>
                      <m:rPr>
                        <m:nor/>
                      </m:rPr>
                      <a:rPr lang="en-US" altLang="zh-TW" sz="2400"/>
                      <m:t>0.208157768526921</m:t>
                    </m:r>
                    <m:r>
                      <m:rPr>
                        <m:nor/>
                      </m:rPr>
                      <a:rPr lang="en-US" altLang="zh-TW" sz="2400" b="0" i="0" smtClean="0"/>
                      <m:t> ,</m:t>
                    </m:r>
                    <m:r>
                      <m:rPr>
                        <m:nor/>
                      </m:rPr>
                      <a:rPr lang="en-US" altLang="zh-TW" sz="2400"/>
                      <m:t>0.267928209628558</m:t>
                    </m:r>
                    <m:r>
                      <m:rPr>
                        <m:nor/>
                      </m:rPr>
                      <a:rPr lang="en-US" altLang="zh-TW" sz="2400" b="0" i="0" smtClean="0"/>
                      <m:t> ]</m:t>
                    </m:r>
                  </m:oMath>
                </a14:m>
                <a:endParaRPr lang="en-US" altLang="zh-TW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altLang="zh-TW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TW" sz="2400" dirty="0"/>
                  <a:t>We will test the effect of the no-trade-region comparing to that of the periodic rebalancing method ( every 30 trading days)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r>
                  <a:rPr lang="en-US" altLang="zh-TW" sz="2400" dirty="0"/>
                  <a:t>Transaction cost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r>
                  <a:rPr lang="en-US" altLang="zh-TW" sz="2400" dirty="0"/>
                  <a:t>Tracking error cost</a:t>
                </a:r>
                <a:endParaRPr lang="zh-TW" altLang="en-US" sz="2400" dirty="0"/>
              </a:p>
            </p:txBody>
          </p:sp>
        </mc:Choice>
        <mc:Fallback xmlns="">
          <p:sp>
            <p:nvSpPr>
              <p:cNvPr id="3" name="文字方塊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554" y="2013438"/>
                <a:ext cx="10615246" cy="3047244"/>
              </a:xfrm>
              <a:prstGeom prst="rect">
                <a:avLst/>
              </a:prstGeom>
              <a:blipFill>
                <a:blip r:embed="rId2"/>
                <a:stretch>
                  <a:fillRect l="-746" t="-1600" r="-230" b="-36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圖表 3"/>
          <p:cNvGraphicFramePr>
            <a:graphicFrameLocks/>
          </p:cNvGraphicFramePr>
          <p:nvPr>
            <p:extLst/>
          </p:nvPr>
        </p:nvGraphicFramePr>
        <p:xfrm>
          <a:off x="5861021" y="4130882"/>
          <a:ext cx="4320472" cy="2505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84355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50825"/>
            <a:ext cx="10515600" cy="1325563"/>
          </a:xfrm>
        </p:spPr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Thinking of the Program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733425" y="1576388"/>
            <a:ext cx="35405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/>
              <a:t>No-trade-region method</a:t>
            </a:r>
            <a:endParaRPr lang="zh-TW" altLang="en-US" sz="24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239107"/>
            <a:ext cx="106680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846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527541" y="1362807"/>
          <a:ext cx="11245360" cy="3464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480">
                  <a:extLst>
                    <a:ext uri="{9D8B030D-6E8A-4147-A177-3AD203B41FA5}">
                      <a16:colId xmlns:a16="http://schemas.microsoft.com/office/drawing/2014/main" val="71847694"/>
                    </a:ext>
                  </a:extLst>
                </a:gridCol>
                <a:gridCol w="1606480">
                  <a:extLst>
                    <a:ext uri="{9D8B030D-6E8A-4147-A177-3AD203B41FA5}">
                      <a16:colId xmlns:a16="http://schemas.microsoft.com/office/drawing/2014/main" val="236709599"/>
                    </a:ext>
                  </a:extLst>
                </a:gridCol>
                <a:gridCol w="1606480">
                  <a:extLst>
                    <a:ext uri="{9D8B030D-6E8A-4147-A177-3AD203B41FA5}">
                      <a16:colId xmlns:a16="http://schemas.microsoft.com/office/drawing/2014/main" val="2252480179"/>
                    </a:ext>
                  </a:extLst>
                </a:gridCol>
                <a:gridCol w="1606480">
                  <a:extLst>
                    <a:ext uri="{9D8B030D-6E8A-4147-A177-3AD203B41FA5}">
                      <a16:colId xmlns:a16="http://schemas.microsoft.com/office/drawing/2014/main" val="4088923573"/>
                    </a:ext>
                  </a:extLst>
                </a:gridCol>
                <a:gridCol w="1606480">
                  <a:extLst>
                    <a:ext uri="{9D8B030D-6E8A-4147-A177-3AD203B41FA5}">
                      <a16:colId xmlns:a16="http://schemas.microsoft.com/office/drawing/2014/main" val="3175944040"/>
                    </a:ext>
                  </a:extLst>
                </a:gridCol>
                <a:gridCol w="1606480">
                  <a:extLst>
                    <a:ext uri="{9D8B030D-6E8A-4147-A177-3AD203B41FA5}">
                      <a16:colId xmlns:a16="http://schemas.microsoft.com/office/drawing/2014/main" val="564672333"/>
                    </a:ext>
                  </a:extLst>
                </a:gridCol>
                <a:gridCol w="1606480">
                  <a:extLst>
                    <a:ext uri="{9D8B030D-6E8A-4147-A177-3AD203B41FA5}">
                      <a16:colId xmlns:a16="http://schemas.microsoft.com/office/drawing/2014/main" val="3493992449"/>
                    </a:ext>
                  </a:extLst>
                </a:gridCol>
              </a:tblGrid>
              <a:tr h="987689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Date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/>
                        <a:t>MXMU_Index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Daily Return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MXMU Dollars Holding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Money Holding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Portfolio Value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Weight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7024813"/>
                  </a:ext>
                </a:extLst>
              </a:tr>
              <a:tr h="825493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2017-2-10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dirty="0">
                          <a:effectLst/>
                        </a:rPr>
                        <a:t>305.87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NaN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305.87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908.118512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1213.988512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0.251955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012861"/>
                  </a:ext>
                </a:extLst>
              </a:tr>
              <a:tr h="825493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2017-2-13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307.13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dirty="0">
                          <a:effectLst/>
                        </a:rPr>
                        <a:t>0.004119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307.13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908.118512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1215.248512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0.252730</a:t>
                      </a:r>
                      <a:endParaRPr lang="en-US" altLang="zh-TW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6140356"/>
                  </a:ext>
                </a:extLst>
              </a:tr>
              <a:tr h="825493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2017-2-14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306.69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-0.001433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306.69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908.118512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1214.808512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dirty="0">
                          <a:effectLst/>
                        </a:rPr>
                        <a:t>0.252460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7108377"/>
                  </a:ext>
                </a:extLst>
              </a:tr>
            </a:tbl>
          </a:graphicData>
        </a:graphic>
      </p:graphicFrame>
      <p:grpSp>
        <p:nvGrpSpPr>
          <p:cNvPr id="7" name="群組 6"/>
          <p:cNvGrpSpPr/>
          <p:nvPr/>
        </p:nvGrpSpPr>
        <p:grpSpPr>
          <a:xfrm>
            <a:off x="7921712" y="4989565"/>
            <a:ext cx="3631379" cy="843201"/>
            <a:chOff x="8088765" y="5024734"/>
            <a:chExt cx="3631379" cy="843201"/>
          </a:xfrm>
        </p:grpSpPr>
        <p:sp>
          <p:nvSpPr>
            <p:cNvPr id="5" name="向上箭號 4"/>
            <p:cNvSpPr/>
            <p:nvPr/>
          </p:nvSpPr>
          <p:spPr>
            <a:xfrm>
              <a:off x="10449578" y="5024734"/>
              <a:ext cx="272562" cy="386862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8088765" y="5467825"/>
              <a:ext cx="363137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/>
                <a:t>Inside the NTR, no need to trade.</a:t>
              </a:r>
              <a:endParaRPr lang="zh-TW" altLang="en-US" sz="2000" dirty="0"/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3999766" y="2540978"/>
            <a:ext cx="2594466" cy="1269023"/>
            <a:chOff x="3999766" y="2540978"/>
            <a:chExt cx="2594466" cy="1269023"/>
          </a:xfrm>
        </p:grpSpPr>
        <p:sp>
          <p:nvSpPr>
            <p:cNvPr id="2" name="圓角矩形 1"/>
            <p:cNvSpPr/>
            <p:nvPr/>
          </p:nvSpPr>
          <p:spPr>
            <a:xfrm>
              <a:off x="5706209" y="2540978"/>
              <a:ext cx="888023" cy="430823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圓角矩形 7"/>
            <p:cNvSpPr/>
            <p:nvPr/>
          </p:nvSpPr>
          <p:spPr>
            <a:xfrm>
              <a:off x="5706209" y="3379178"/>
              <a:ext cx="888023" cy="430823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" name="直線單箭頭接點 8"/>
            <p:cNvCxnSpPr>
              <a:stCxn id="2" idx="2"/>
              <a:endCxn id="8" idx="0"/>
            </p:cNvCxnSpPr>
            <p:nvPr/>
          </p:nvCxnSpPr>
          <p:spPr>
            <a:xfrm>
              <a:off x="6150221" y="2971801"/>
              <a:ext cx="0" cy="40737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文字方塊 9"/>
            <p:cNvSpPr txBox="1"/>
            <p:nvPr/>
          </p:nvSpPr>
          <p:spPr>
            <a:xfrm>
              <a:off x="3999766" y="3006212"/>
              <a:ext cx="17604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1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乘上 </a:t>
              </a:r>
              <a:r>
                <a:rPr lang="en-US" altLang="zh-TW" sz="1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(1+0.004119)</a:t>
              </a:r>
              <a:endParaRPr lang="zh-TW" alt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4390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/>
          </p:nvPr>
        </p:nvGraphicFramePr>
        <p:xfrm>
          <a:off x="527541" y="1362807"/>
          <a:ext cx="11245360" cy="3464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480">
                  <a:extLst>
                    <a:ext uri="{9D8B030D-6E8A-4147-A177-3AD203B41FA5}">
                      <a16:colId xmlns:a16="http://schemas.microsoft.com/office/drawing/2014/main" val="71847694"/>
                    </a:ext>
                  </a:extLst>
                </a:gridCol>
                <a:gridCol w="1606480">
                  <a:extLst>
                    <a:ext uri="{9D8B030D-6E8A-4147-A177-3AD203B41FA5}">
                      <a16:colId xmlns:a16="http://schemas.microsoft.com/office/drawing/2014/main" val="236709599"/>
                    </a:ext>
                  </a:extLst>
                </a:gridCol>
                <a:gridCol w="1606480">
                  <a:extLst>
                    <a:ext uri="{9D8B030D-6E8A-4147-A177-3AD203B41FA5}">
                      <a16:colId xmlns:a16="http://schemas.microsoft.com/office/drawing/2014/main" val="2252480179"/>
                    </a:ext>
                  </a:extLst>
                </a:gridCol>
                <a:gridCol w="1606480">
                  <a:extLst>
                    <a:ext uri="{9D8B030D-6E8A-4147-A177-3AD203B41FA5}">
                      <a16:colId xmlns:a16="http://schemas.microsoft.com/office/drawing/2014/main" val="4088923573"/>
                    </a:ext>
                  </a:extLst>
                </a:gridCol>
                <a:gridCol w="1606480">
                  <a:extLst>
                    <a:ext uri="{9D8B030D-6E8A-4147-A177-3AD203B41FA5}">
                      <a16:colId xmlns:a16="http://schemas.microsoft.com/office/drawing/2014/main" val="3175944040"/>
                    </a:ext>
                  </a:extLst>
                </a:gridCol>
                <a:gridCol w="1606480">
                  <a:extLst>
                    <a:ext uri="{9D8B030D-6E8A-4147-A177-3AD203B41FA5}">
                      <a16:colId xmlns:a16="http://schemas.microsoft.com/office/drawing/2014/main" val="564672333"/>
                    </a:ext>
                  </a:extLst>
                </a:gridCol>
                <a:gridCol w="1606480">
                  <a:extLst>
                    <a:ext uri="{9D8B030D-6E8A-4147-A177-3AD203B41FA5}">
                      <a16:colId xmlns:a16="http://schemas.microsoft.com/office/drawing/2014/main" val="3493992449"/>
                    </a:ext>
                  </a:extLst>
                </a:gridCol>
              </a:tblGrid>
              <a:tr h="987689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Date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/>
                        <a:t>MXMU_Index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Daily Return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MXMU Dollars Holding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Money Holding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Portfolio Value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Weight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7024813"/>
                  </a:ext>
                </a:extLst>
              </a:tr>
              <a:tr h="825493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2017-2-10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dirty="0">
                          <a:effectLst/>
                        </a:rPr>
                        <a:t>305.87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NaN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305.87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908.118512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1213.988512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0.251955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012861"/>
                  </a:ext>
                </a:extLst>
              </a:tr>
              <a:tr h="825493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2017-2-13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307.13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dirty="0">
                          <a:effectLst/>
                        </a:rPr>
                        <a:t>0.004119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307.13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908.118512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1215.248512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0.252730</a:t>
                      </a:r>
                      <a:endParaRPr lang="en-US" altLang="zh-TW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6140356"/>
                  </a:ext>
                </a:extLst>
              </a:tr>
              <a:tr h="825493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2017-2-14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306.69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-0.001433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306.69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908.118512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1214.808512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dirty="0">
                          <a:effectLst/>
                        </a:rPr>
                        <a:t>0.252460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7108377"/>
                  </a:ext>
                </a:extLst>
              </a:tr>
            </a:tbl>
          </a:graphicData>
        </a:graphic>
      </p:graphicFrame>
      <p:grpSp>
        <p:nvGrpSpPr>
          <p:cNvPr id="3" name="群組 2"/>
          <p:cNvGrpSpPr/>
          <p:nvPr/>
        </p:nvGrpSpPr>
        <p:grpSpPr>
          <a:xfrm>
            <a:off x="7921712" y="4989565"/>
            <a:ext cx="3631379" cy="843201"/>
            <a:chOff x="8088765" y="5024734"/>
            <a:chExt cx="3631379" cy="843201"/>
          </a:xfrm>
        </p:grpSpPr>
        <p:sp>
          <p:nvSpPr>
            <p:cNvPr id="4" name="向上箭號 3"/>
            <p:cNvSpPr/>
            <p:nvPr/>
          </p:nvSpPr>
          <p:spPr>
            <a:xfrm>
              <a:off x="10449578" y="5024734"/>
              <a:ext cx="272562" cy="386862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" name="文字方塊 4"/>
            <p:cNvSpPr txBox="1"/>
            <p:nvPr/>
          </p:nvSpPr>
          <p:spPr>
            <a:xfrm>
              <a:off x="8088765" y="5467825"/>
              <a:ext cx="363137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/>
                <a:t>Inside the NTR, no need to trade.</a:t>
              </a:r>
              <a:endParaRPr lang="zh-TW" altLang="en-US" sz="2000" dirty="0"/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3999766" y="3376247"/>
            <a:ext cx="2594466" cy="1269023"/>
            <a:chOff x="3999766" y="2540978"/>
            <a:chExt cx="2594466" cy="1269023"/>
          </a:xfrm>
        </p:grpSpPr>
        <p:sp>
          <p:nvSpPr>
            <p:cNvPr id="7" name="圓角矩形 6"/>
            <p:cNvSpPr/>
            <p:nvPr/>
          </p:nvSpPr>
          <p:spPr>
            <a:xfrm>
              <a:off x="5706209" y="2540978"/>
              <a:ext cx="888023" cy="430823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圓角矩形 7"/>
            <p:cNvSpPr/>
            <p:nvPr/>
          </p:nvSpPr>
          <p:spPr>
            <a:xfrm>
              <a:off x="5706209" y="3379178"/>
              <a:ext cx="888023" cy="430823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" name="直線單箭頭接點 8"/>
            <p:cNvCxnSpPr>
              <a:stCxn id="7" idx="2"/>
              <a:endCxn id="8" idx="0"/>
            </p:cNvCxnSpPr>
            <p:nvPr/>
          </p:nvCxnSpPr>
          <p:spPr>
            <a:xfrm>
              <a:off x="6150221" y="2971801"/>
              <a:ext cx="0" cy="40737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文字方塊 9"/>
            <p:cNvSpPr txBox="1"/>
            <p:nvPr/>
          </p:nvSpPr>
          <p:spPr>
            <a:xfrm>
              <a:off x="3999766" y="3006212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times</a:t>
              </a:r>
              <a:r>
                <a:rPr lang="zh-TW" altLang="en-US" sz="1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zh-TW" sz="1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(1-0.001433)</a:t>
              </a:r>
              <a:endParaRPr lang="zh-TW" alt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76179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536330" y="587781"/>
          <a:ext cx="11342079" cy="3447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297">
                  <a:extLst>
                    <a:ext uri="{9D8B030D-6E8A-4147-A177-3AD203B41FA5}">
                      <a16:colId xmlns:a16="http://schemas.microsoft.com/office/drawing/2014/main" val="71847694"/>
                    </a:ext>
                  </a:extLst>
                </a:gridCol>
                <a:gridCol w="1620297">
                  <a:extLst>
                    <a:ext uri="{9D8B030D-6E8A-4147-A177-3AD203B41FA5}">
                      <a16:colId xmlns:a16="http://schemas.microsoft.com/office/drawing/2014/main" val="236709599"/>
                    </a:ext>
                  </a:extLst>
                </a:gridCol>
                <a:gridCol w="1620297">
                  <a:extLst>
                    <a:ext uri="{9D8B030D-6E8A-4147-A177-3AD203B41FA5}">
                      <a16:colId xmlns:a16="http://schemas.microsoft.com/office/drawing/2014/main" val="2252480179"/>
                    </a:ext>
                  </a:extLst>
                </a:gridCol>
                <a:gridCol w="1620297">
                  <a:extLst>
                    <a:ext uri="{9D8B030D-6E8A-4147-A177-3AD203B41FA5}">
                      <a16:colId xmlns:a16="http://schemas.microsoft.com/office/drawing/2014/main" val="4088923573"/>
                    </a:ext>
                  </a:extLst>
                </a:gridCol>
                <a:gridCol w="1620297">
                  <a:extLst>
                    <a:ext uri="{9D8B030D-6E8A-4147-A177-3AD203B41FA5}">
                      <a16:colId xmlns:a16="http://schemas.microsoft.com/office/drawing/2014/main" val="3175944040"/>
                    </a:ext>
                  </a:extLst>
                </a:gridCol>
                <a:gridCol w="1620297">
                  <a:extLst>
                    <a:ext uri="{9D8B030D-6E8A-4147-A177-3AD203B41FA5}">
                      <a16:colId xmlns:a16="http://schemas.microsoft.com/office/drawing/2014/main" val="564672333"/>
                    </a:ext>
                  </a:extLst>
                </a:gridCol>
                <a:gridCol w="1620297">
                  <a:extLst>
                    <a:ext uri="{9D8B030D-6E8A-4147-A177-3AD203B41FA5}">
                      <a16:colId xmlns:a16="http://schemas.microsoft.com/office/drawing/2014/main" val="3493992449"/>
                    </a:ext>
                  </a:extLst>
                </a:gridCol>
              </a:tblGrid>
              <a:tr h="86197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Date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/>
                        <a:t>MXMU_Index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Daily Return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MXMU Dollars Holding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Money Holding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Portfolio Value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Weight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7024813"/>
                  </a:ext>
                </a:extLst>
              </a:tr>
              <a:tr h="86197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2017-8-28</a:t>
                      </a:r>
                      <a:endParaRPr lang="zh-TW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333.68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0.012655155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333.68</a:t>
                      </a:r>
                      <a:endParaRPr lang="zh-TW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908.1185121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1241.798512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0.268707038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012861"/>
                  </a:ext>
                </a:extLst>
              </a:tr>
              <a:tr h="86197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2017-8-29</a:t>
                      </a:r>
                      <a:endParaRPr lang="zh-TW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332.08</a:t>
                      </a:r>
                      <a:endParaRPr lang="zh-TW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-0.004795013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331.1149038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18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909.0785608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1240.193465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0.266986493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6140356"/>
                  </a:ext>
                </a:extLst>
              </a:tr>
              <a:tr h="86197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2017-8-30</a:t>
                      </a:r>
                      <a:endParaRPr lang="zh-TW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334.36</a:t>
                      </a:r>
                      <a:endParaRPr lang="zh-TW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0.006865815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333.3882776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909.0785608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1242.466838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0.268327707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710837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/>
              <p:cNvSpPr txBox="1"/>
              <p:nvPr/>
            </p:nvSpPr>
            <p:spPr>
              <a:xfrm>
                <a:off x="2998311" y="6265400"/>
                <a:ext cx="8765798" cy="4619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 dirty="0"/>
                  <a:t>NTR : [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  <m:sup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zh-TW" sz="2400" i="1">
                        <a:latin typeface="Cambria Math" panose="02040503050406030204" pitchFamily="18" charset="0"/>
                      </a:rPr>
                      <m:t> , </m:t>
                    </m:r>
                    <m:sSubSup>
                      <m:sSubSup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  <m:sup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zh-TW" sz="2400" i="1">
                        <a:latin typeface="Cambria Math" panose="02040503050406030204" pitchFamily="18" charset="0"/>
                      </a:rPr>
                      <m:t> ]=[</m:t>
                    </m:r>
                    <m:r>
                      <m:rPr>
                        <m:nor/>
                      </m:rPr>
                      <a:rPr lang="en-US" altLang="zh-TW" sz="2400"/>
                      <m:t>0.208157768526921 ,0.267928209628558 ]</m:t>
                    </m:r>
                  </m:oMath>
                </a14:m>
                <a:endParaRPr lang="en-US" altLang="zh-TW" sz="2400" dirty="0"/>
              </a:p>
            </p:txBody>
          </p:sp>
        </mc:Choice>
        <mc:Fallback xmlns="">
          <p:sp>
            <p:nvSpPr>
              <p:cNvPr id="5" name="文字方塊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8311" y="6265400"/>
                <a:ext cx="8765798" cy="461921"/>
              </a:xfrm>
              <a:prstGeom prst="rect">
                <a:avLst/>
              </a:prstGeom>
              <a:blipFill>
                <a:blip r:embed="rId2"/>
                <a:stretch>
                  <a:fillRect l="-1113" t="-10526" b="-2894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字方塊 11"/>
              <p:cNvSpPr txBox="1"/>
              <p:nvPr/>
            </p:nvSpPr>
            <p:spPr>
              <a:xfrm>
                <a:off x="536330" y="4278454"/>
                <a:ext cx="10805748" cy="4294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solidFill>
                      <a:srgbClr val="FF0000"/>
                    </a:solidFill>
                  </a:rPr>
                  <a:t>**</a:t>
                </a:r>
                <a:r>
                  <a:rPr lang="zh-TW" altLang="en-US" dirty="0"/>
                  <a:t> </a:t>
                </a:r>
                <a:r>
                  <a:rPr lang="en-US" altLang="zh-TW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𝑀𝑋𝑀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𝐷𝑜𝑙𝑙𝑎𝑟𝑠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𝐻𝑜𝑙𝑑𝑖𝑛𝑔</m:t>
                            </m:r>
                          </m:sub>
                        </m:sSub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altLang="zh-TW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𝑀𝑋𝑀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𝐷𝑜𝑙𝑙𝑎𝑟𝑠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𝐻𝑜𝑙𝑑𝑖𝑛𝑔</m:t>
                            </m:r>
                          </m:sub>
                        </m:sSub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TW" dirty="0"/>
                  <a:t>]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zh-TW" altLang="en-US" dirty="0"/>
                  <a:t> </a:t>
                </a:r>
                <a:r>
                  <a:rPr lang="en-US" altLang="zh-TW" dirty="0"/>
                  <a:t>( 1 – 0.004795013)</a:t>
                </a:r>
              </a:p>
            </p:txBody>
          </p:sp>
        </mc:Choice>
        <mc:Fallback xmlns="">
          <p:sp>
            <p:nvSpPr>
              <p:cNvPr id="12" name="文字方塊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30" y="4278454"/>
                <a:ext cx="10805748" cy="429477"/>
              </a:xfrm>
              <a:prstGeom prst="rect">
                <a:avLst/>
              </a:prstGeom>
              <a:blipFill>
                <a:blip r:embed="rId3"/>
                <a:stretch>
                  <a:fillRect l="-508" t="-7143" b="-10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字方塊 2"/>
              <p:cNvSpPr txBox="1"/>
              <p:nvPr/>
            </p:nvSpPr>
            <p:spPr>
              <a:xfrm>
                <a:off x="5981027" y="4846457"/>
                <a:ext cx="5653453" cy="7100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𝑀𝑋𝑀</m:t>
                              </m:r>
                              <m:sSub>
                                <m:sSub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𝐷𝑜𝑙𝑙𝑎𝑟𝑠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𝐻𝑜𝑙𝑑𝑖𝑛𝑔</m:t>
                                  </m:r>
                                </m:sub>
                              </m:sSub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𝑃𝑜𝑟𝑡𝑓𝑜𝑙𝑖𝑜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𝑉𝑎𝑙𝑢𝑒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𝑚𝑎𝑥</m:t>
                              </m:r>
                            </m:sub>
                          </m:sSub>
                        </m:num>
                        <m:den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𝑚𝑎𝑥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" name="文字方塊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1027" y="4846457"/>
                <a:ext cx="5653453" cy="7100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/>
              <p:cNvSpPr txBox="1"/>
              <p:nvPr/>
            </p:nvSpPr>
            <p:spPr>
              <a:xfrm>
                <a:off x="620986" y="5632220"/>
                <a:ext cx="55024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altLang="zh-TW" dirty="0">
                    <a:solidFill>
                      <a:srgbClr val="00B050"/>
                    </a:solidFill>
                  </a:rPr>
                  <a:t>**</a:t>
                </a:r>
                <a:r>
                  <a:rPr lang="en-US" altLang="zh-TW" dirty="0"/>
                  <a:t> 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𝑀𝑜𝑛𝑒𝑦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𝐻𝑜𝑙𝑑𝑖𝑛𝑔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𝑀𝑜𝑛𝑒𝑦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𝐻𝑜𝑙𝑑𝑖𝑛𝑔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8" name="文字方塊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986" y="5632220"/>
                <a:ext cx="5502404" cy="276999"/>
              </a:xfrm>
              <a:prstGeom prst="rect">
                <a:avLst/>
              </a:prstGeom>
              <a:blipFill>
                <a:blip r:embed="rId5"/>
                <a:stretch>
                  <a:fillRect l="-2661" t="-28889" r="-111" b="-5111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群組 9"/>
          <p:cNvGrpSpPr/>
          <p:nvPr/>
        </p:nvGrpSpPr>
        <p:grpSpPr>
          <a:xfrm>
            <a:off x="5565529" y="1688123"/>
            <a:ext cx="2023430" cy="1274395"/>
            <a:chOff x="5565529" y="1688123"/>
            <a:chExt cx="2023430" cy="1274395"/>
          </a:xfrm>
        </p:grpSpPr>
        <p:sp>
          <p:nvSpPr>
            <p:cNvPr id="2" name="圓角矩形 1"/>
            <p:cNvSpPr/>
            <p:nvPr/>
          </p:nvSpPr>
          <p:spPr>
            <a:xfrm>
              <a:off x="5811714" y="1688123"/>
              <a:ext cx="808893" cy="422031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圓角矩形 5"/>
            <p:cNvSpPr/>
            <p:nvPr/>
          </p:nvSpPr>
          <p:spPr>
            <a:xfrm>
              <a:off x="5565529" y="2540487"/>
              <a:ext cx="1301261" cy="422031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" name="直線單箭頭接點 6"/>
            <p:cNvCxnSpPr>
              <a:stCxn id="2" idx="2"/>
            </p:cNvCxnSpPr>
            <p:nvPr/>
          </p:nvCxnSpPr>
          <p:spPr>
            <a:xfrm flipH="1">
              <a:off x="6216159" y="2110154"/>
              <a:ext cx="2" cy="43033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文字方塊 10"/>
            <p:cNvSpPr txBox="1"/>
            <p:nvPr/>
          </p:nvSpPr>
          <p:spPr>
            <a:xfrm>
              <a:off x="5565529" y="2140654"/>
              <a:ext cx="415498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zh-TW" altLang="en-US" dirty="0">
                  <a:solidFill>
                    <a:srgbClr val="FF0000"/>
                  </a:solidFill>
                </a:rPr>
                <a:t>**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7173461" y="2373808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dirty="0">
                  <a:solidFill>
                    <a:srgbClr val="00B050"/>
                  </a:solidFill>
                </a:rPr>
                <a:t>**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14791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407</Words>
  <Application>Microsoft Office PowerPoint</Application>
  <PresentationFormat>寬螢幕</PresentationFormat>
  <Paragraphs>178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2" baseType="lpstr">
      <vt:lpstr>微軟正黑體</vt:lpstr>
      <vt:lpstr>新細明體</vt:lpstr>
      <vt:lpstr>Arial</vt:lpstr>
      <vt:lpstr>Calibri</vt:lpstr>
      <vt:lpstr>Calibri Light</vt:lpstr>
      <vt:lpstr>Cambria Math</vt:lpstr>
      <vt:lpstr>Wingdings</vt:lpstr>
      <vt:lpstr>Office 佈景主題</vt:lpstr>
      <vt:lpstr>No Trade Region Implementation ( N=1 )</vt:lpstr>
      <vt:lpstr>Major assumptions</vt:lpstr>
      <vt:lpstr>PowerPoint 簡報</vt:lpstr>
      <vt:lpstr>Parameter Input</vt:lpstr>
      <vt:lpstr>No-Trade-Region</vt:lpstr>
      <vt:lpstr>Thinking of the Program</vt:lpstr>
      <vt:lpstr>PowerPoint 簡報</vt:lpstr>
      <vt:lpstr>PowerPoint 簡報</vt:lpstr>
      <vt:lpstr>PowerPoint 簡報</vt:lpstr>
      <vt:lpstr>Calculating the Transaction Cost &amp; Tracking Error</vt:lpstr>
      <vt:lpstr>PowerPoint 簡報</vt:lpstr>
      <vt:lpstr>Difficulties of the Method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Trade Region implementation ( N=1 )</dc:title>
  <dc:creator>柏壬 陳</dc:creator>
  <cp:lastModifiedBy>柏壬 陳</cp:lastModifiedBy>
  <cp:revision>42</cp:revision>
  <dcterms:created xsi:type="dcterms:W3CDTF">2019-04-15T07:35:16Z</dcterms:created>
  <dcterms:modified xsi:type="dcterms:W3CDTF">2019-04-17T14:10:09Z</dcterms:modified>
</cp:coreProperties>
</file>