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  <p:sldId id="275" r:id="rId20"/>
    <p:sldId id="280" r:id="rId21"/>
    <p:sldId id="27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雅萱 游" initials="雅萱" lastIdx="1" clrIdx="0">
    <p:extLst>
      <p:ext uri="{19B8F6BF-5375-455C-9EA6-DF929625EA0E}">
        <p15:presenceInfo xmlns:p15="http://schemas.microsoft.com/office/powerpoint/2012/main" userId="81346707b8b6c2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72044" autoAdjust="0"/>
  </p:normalViewPr>
  <p:slideViewPr>
    <p:cSldViewPr snapToGrid="0">
      <p:cViewPr varScale="1">
        <p:scale>
          <a:sx n="63" d="100"/>
          <a:sy n="63" d="100"/>
        </p:scale>
        <p:origin x="13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04T06:15:21.707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E9ED7-3BC9-4356-ABF9-D42F5ED37104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9B766-EDE2-4A16-BDE6-077B0775F1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8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777-DE6C-4AEA-81B2-F19F4BD7FEF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假定沒有舉債的公司資產價值服從隨機過程</a:t>
            </a:r>
            <a:r>
              <a:rPr lang="en-US" altLang="zh-TW" dirty="0" smtClean="0"/>
              <a:t>(unleveraged firm asset value)</a:t>
            </a:r>
          </a:p>
          <a:p>
            <a:pPr defTabSz="909919">
              <a:defRPr/>
            </a:pPr>
            <a:r>
              <a:rPr lang="zh-TW" altLang="en-US" dirty="0" smtClean="0"/>
              <a:t>是以沒有舉債的公司資產價值為標的物的或有選擇權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無風險利率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zh-TW" altLang="zh-TW" dirty="0"/>
              <a:t>每一期公司會固定支付公司資產價值的某個比率</a:t>
            </a:r>
            <a:endParaRPr lang="en-US" altLang="zh-TW" dirty="0" smtClean="0"/>
          </a:p>
          <a:p>
            <a:r>
              <a:rPr lang="en-US" altLang="zh-TW" dirty="0" smtClean="0"/>
              <a:t>Sigma</a:t>
            </a:r>
            <a:r>
              <a:rPr lang="zh-TW" altLang="en-US" dirty="0" smtClean="0"/>
              <a:t> 資產的波動度</a:t>
            </a:r>
            <a:endParaRPr lang="en-US" altLang="zh-TW" dirty="0" smtClean="0"/>
          </a:p>
          <a:p>
            <a:r>
              <a:rPr lang="en-US" altLang="zh-TW" dirty="0" err="1" smtClean="0"/>
              <a:t>dz</a:t>
            </a:r>
            <a:r>
              <a:rPr lang="zh-TW" altLang="en-US" dirty="0" smtClean="0"/>
              <a:t>  標準布朗運動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每一期都會從公司的資產價值扣除某個比例優先用於支付債息，其餘當作股利發給股東</a:t>
            </a:r>
            <a:endParaRPr lang="en-US" altLang="zh-TW" dirty="0" smtClean="0"/>
          </a:p>
          <a:p>
            <a:r>
              <a:rPr lang="zh-TW" altLang="en-US" dirty="0" smtClean="0"/>
              <a:t>反之，不足以支付債息，公司將用發行新股的方式來償還債息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在股東價值第一次為零時破產</a:t>
            </a:r>
            <a:endParaRPr lang="en-US" altLang="zh-TW" dirty="0" smtClean="0"/>
          </a:p>
          <a:p>
            <a:r>
              <a:rPr lang="zh-TW" altLang="en-US" dirty="0" smtClean="0"/>
              <a:t>當破產時立即清算，並扣除破產成本後給債權人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8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假定沒有舉債的公司資產價值服從隨機過程</a:t>
            </a:r>
            <a:r>
              <a:rPr lang="en-US" altLang="zh-TW" dirty="0" smtClean="0"/>
              <a:t>(unleveraged firm asset value)</a:t>
            </a:r>
          </a:p>
          <a:p>
            <a:pPr defTabSz="909919">
              <a:defRPr/>
            </a:pPr>
            <a:r>
              <a:rPr lang="zh-TW" altLang="en-US" dirty="0" smtClean="0"/>
              <a:t>是以沒有舉債的公司資產價值為標的物的或有選擇權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無風險利率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zh-TW" altLang="zh-TW" dirty="0"/>
              <a:t>每一期公司會固定支付公司資產價值的某個比率</a:t>
            </a:r>
            <a:endParaRPr lang="en-US" altLang="zh-TW" dirty="0" smtClean="0"/>
          </a:p>
          <a:p>
            <a:r>
              <a:rPr lang="en-US" altLang="zh-TW" dirty="0" smtClean="0"/>
              <a:t>Sigma</a:t>
            </a:r>
            <a:r>
              <a:rPr lang="zh-TW" altLang="en-US" dirty="0" smtClean="0"/>
              <a:t> 資產的波動度</a:t>
            </a:r>
            <a:endParaRPr lang="en-US" altLang="zh-TW" dirty="0" smtClean="0"/>
          </a:p>
          <a:p>
            <a:r>
              <a:rPr lang="en-US" altLang="zh-TW" dirty="0" err="1" smtClean="0"/>
              <a:t>dz</a:t>
            </a:r>
            <a:r>
              <a:rPr lang="zh-TW" altLang="en-US" dirty="0" smtClean="0"/>
              <a:t>  標準布朗運動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每一期都會從公司的資產價值扣除某個比例優先用於支付債息，其餘當作股利發給股東</a:t>
            </a:r>
            <a:endParaRPr lang="en-US" altLang="zh-TW" dirty="0" smtClean="0"/>
          </a:p>
          <a:p>
            <a:r>
              <a:rPr lang="zh-TW" altLang="en-US" dirty="0" smtClean="0"/>
              <a:t>反之，不足以支付債息，公司將用發行新股的方式來償還債息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在股東價值第一次為零時破產</a:t>
            </a:r>
            <a:endParaRPr lang="en-US" altLang="zh-TW" dirty="0" smtClean="0"/>
          </a:p>
          <a:p>
            <a:r>
              <a:rPr lang="zh-TW" altLang="en-US" dirty="0" smtClean="0"/>
              <a:t>當破產時立即清算，並扣除破產成本後給債權人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256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此模型是公司發行的債券有可贖回條款，允許債券可以提前贖回，</a:t>
            </a:r>
            <a:endParaRPr lang="en-US" altLang="zh-TW" dirty="0" smtClean="0"/>
          </a:p>
          <a:p>
            <a:r>
              <a:rPr lang="zh-TW" altLang="en-US" dirty="0" smtClean="0"/>
              <a:t>最上層的樹是公司在時間點</a:t>
            </a:r>
            <a:r>
              <a:rPr lang="en-US" altLang="zh-TW" dirty="0" smtClean="0"/>
              <a:t>0</a:t>
            </a:r>
            <a:r>
              <a:rPr lang="zh-TW" altLang="en-US" dirty="0" smtClean="0"/>
              <a:t>發行的債券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加上紅色節點的圖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260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Merton (1974)</a:t>
            </a:r>
            <a:r>
              <a:rPr lang="zh-TW" altLang="en-US" dirty="0"/>
              <a:t> 零息債券不會提前破產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延續</a:t>
            </a:r>
            <a:r>
              <a:rPr lang="en-US" altLang="zh-TW" dirty="0"/>
              <a:t>Black-Scholes </a:t>
            </a:r>
            <a:r>
              <a:rPr lang="zh-TW" altLang="en-US" dirty="0"/>
              <a:t>的選擇權定價模型可以套用在公司上面，不過</a:t>
            </a:r>
            <a:r>
              <a:rPr lang="en-US" altLang="zh-TW" dirty="0"/>
              <a:t>Merton</a:t>
            </a:r>
            <a:r>
              <a:rPr lang="zh-TW" altLang="en-US" dirty="0"/>
              <a:t>只考慮到期日違約問題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Kim, </a:t>
            </a:r>
            <a:r>
              <a:rPr lang="en-US" altLang="zh-TW" dirty="0" err="1"/>
              <a:t>Ramaswamy</a:t>
            </a:r>
            <a:r>
              <a:rPr lang="en-US" altLang="zh-TW" dirty="0"/>
              <a:t> and </a:t>
            </a:r>
            <a:r>
              <a:rPr lang="en-US" altLang="zh-TW" dirty="0" err="1"/>
              <a:t>Sundaresan</a:t>
            </a:r>
            <a:r>
              <a:rPr lang="en-US" altLang="zh-TW" dirty="0"/>
              <a:t> (1993)</a:t>
            </a:r>
            <a:r>
              <a:rPr lang="zh-TW" altLang="en-US" dirty="0"/>
              <a:t>會破產可發新股</a:t>
            </a:r>
            <a:endParaRPr lang="en-US" altLang="zh-TW" dirty="0"/>
          </a:p>
          <a:p>
            <a:pPr defTabSz="909919">
              <a:defRPr/>
            </a:pPr>
            <a:r>
              <a:rPr lang="en-US" altLang="zh-TW" dirty="0"/>
              <a:t>	</a:t>
            </a:r>
            <a:r>
              <a:rPr lang="zh-TW" altLang="en-US" dirty="0"/>
              <a:t>考慮債券有支付債息，假設公司每期有</a:t>
            </a:r>
            <a:r>
              <a:rPr lang="en-US" altLang="zh-TW" dirty="0"/>
              <a:t>payout</a:t>
            </a:r>
            <a:r>
              <a:rPr lang="zh-TW" altLang="en-US" dirty="0"/>
              <a:t>來優先支付債息，還有剩的就用於支付股利，當</a:t>
            </a:r>
            <a:r>
              <a:rPr lang="en-US" altLang="zh-TW" dirty="0"/>
              <a:t>payout</a:t>
            </a:r>
            <a:r>
              <a:rPr lang="zh-TW" altLang="en-US" dirty="0"/>
              <a:t>不足以支付債息時，就違約宣告破產</a:t>
            </a:r>
            <a:endParaRPr lang="en-US" altLang="zh-TW" dirty="0"/>
          </a:p>
          <a:p>
            <a:pPr defTabSz="909919">
              <a:defRPr/>
            </a:pPr>
            <a:endParaRPr lang="en-US" altLang="zh-TW" dirty="0"/>
          </a:p>
          <a:p>
            <a:r>
              <a:rPr lang="en-US" altLang="zh-TW" dirty="0"/>
              <a:t>Leland and </a:t>
            </a:r>
            <a:r>
              <a:rPr lang="en-US" altLang="zh-TW" dirty="0" err="1"/>
              <a:t>Toft</a:t>
            </a:r>
            <a:r>
              <a:rPr lang="en-US" altLang="zh-TW" dirty="0"/>
              <a:t> (1996)</a:t>
            </a:r>
            <a:r>
              <a:rPr lang="zh-TW" altLang="en-US" dirty="0"/>
              <a:t> 會提前破產 可發新股及新債</a:t>
            </a:r>
            <a:endParaRPr lang="en-US" altLang="zh-TW" dirty="0"/>
          </a:p>
          <a:p>
            <a:r>
              <a:rPr lang="en-US" altLang="zh-TW" dirty="0"/>
              <a:t>	</a:t>
            </a:r>
            <a:r>
              <a:rPr lang="zh-TW" altLang="en-US" dirty="0"/>
              <a:t>修正</a:t>
            </a:r>
            <a:r>
              <a:rPr lang="en-US" altLang="zh-TW" dirty="0"/>
              <a:t>Leland</a:t>
            </a:r>
            <a:r>
              <a:rPr lang="zh-TW" altLang="en-US" dirty="0"/>
              <a:t>與現實較不符的部分，額外考慮對外發債的融資能力，且債券不再是永續債券，而是有到期日的，且假設公司可以不斷地舉一張面額、債息和到期日相同的</a:t>
            </a:r>
            <a:r>
              <a:rPr lang="en-US" altLang="zh-TW" dirty="0" err="1"/>
              <a:t>staight</a:t>
            </a:r>
            <a:r>
              <a:rPr lang="en-US" altLang="zh-TW" dirty="0"/>
              <a:t> bond</a:t>
            </a:r>
            <a:r>
              <a:rPr lang="zh-TW" altLang="en-US" dirty="0"/>
              <a:t>使得債權結構和時間為獨立關係</a:t>
            </a:r>
            <a:endParaRPr lang="en-US" altLang="zh-TW" dirty="0"/>
          </a:p>
          <a:p>
            <a:r>
              <a:rPr lang="zh-TW" altLang="en-US" dirty="0"/>
              <a:t>符合會計永續經營假設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55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投資風險 </a:t>
            </a:r>
            <a:r>
              <a:rPr lang="en-US" altLang="zh-TW" dirty="0" smtClean="0"/>
              <a:t>(</a:t>
            </a:r>
            <a:r>
              <a:rPr lang="zh-TW" altLang="en-US" dirty="0" smtClean="0"/>
              <a:t>債券所面臨的利率風險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避險</a:t>
            </a:r>
            <a:r>
              <a:rPr lang="en-US" altLang="zh-TW" dirty="0" smtClean="0"/>
              <a:t>(</a:t>
            </a:r>
            <a:r>
              <a:rPr lang="zh-TW" altLang="en-US" dirty="0" smtClean="0"/>
              <a:t>公司狀況差時 提前贖回 使槓桿降低 降低破產的機率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DE82A-F163-4561-970C-C7290A7A1E2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3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會部分贖回，隱含到期日結構會因為債券的提前贖回，從原本的兩長，變成一短一長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這是股東價值最佳化的到期日結構決策 代表，破碎的到期日結構 是對公司有利的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其他條件相同的公司，同樣的負債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億，我將其到期日同樣集中在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年後到期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或集中在某一年，第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年或第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；跟一年到期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億，每年都有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億到期，你覺得這兩者有甚麼差別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第一，這樣的公司要一次還比較多錢，所以容易破產；如果這五億是長債的話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例如上述的五年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，那這樣子舉債也比較貴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債息比較高的意思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第二，如果公司集中債的到期日，他採的不是一次還債，而是舉新債還舊債，那就是債的展延的問題；一次要展延五億和一次展延一億，後者當然容易的多，且換成新債的債息也會比較低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好，那我們重新想一下上面的情境， 如果今天公司是發行兩張長的，同樣到期日的可贖回債券呢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集中到期日的缺點會不會就反而不見了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9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同時到期 </a:t>
            </a:r>
            <a:r>
              <a:rPr lang="en-US" altLang="zh-TW" dirty="0" smtClean="0"/>
              <a:t>SB</a:t>
            </a:r>
            <a:r>
              <a:rPr lang="zh-TW" altLang="en-US" dirty="0" smtClean="0"/>
              <a:t>改成</a:t>
            </a:r>
            <a:r>
              <a:rPr lang="en-US" altLang="zh-TW" dirty="0" smtClean="0"/>
              <a:t>CB</a:t>
            </a:r>
          </a:p>
          <a:p>
            <a:r>
              <a:rPr lang="zh-TW" altLang="en-US" dirty="0" smtClean="0"/>
              <a:t>較容易破產的缺點會消失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BEB71-0357-4522-8454-FDA89586C82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25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其實是不會更貴的，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option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所墊高的債息，其實不會比因為到期日集中所導致的 信用風險提高 所墊高的債息還要多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但事實上，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張公司債有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張是可贖回債券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投資人普遍這麼認為可以拿到比較高的債息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所以要發債就發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callable bond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發就發長期的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投資人最喜歡了，因為買了就可以鎖住一整段時間的報酬率</a:t>
            </a:r>
          </a:p>
          <a:p>
            <a:pPr rtl="0"/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保險公司就是這一類投資人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是事實上，從發行者的角度來看，一方面他可以透過提前贖回的好處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包含使到期日結構破碎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，大幅度的降低 信用風險，所以其實，對發行者來說，發行長天期可贖回債券是便宜的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評價起來也是如此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所以，乍看之下是雙贏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發行者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投資者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但事實上，你想喔，如果公司發行可贖回債券 的目的就是要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提前贖回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我指有非常高的可能性會贖回，而且是很早贖回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把表面上的長債當短債使用</a:t>
            </a:r>
          </a:p>
          <a:p>
            <a:pPr rtl="0"/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那對投資人來講，他們會面臨什麼問題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3A777-DE6C-4AEA-81B2-F19F4BD7FEF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624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由於上學期都是在</a:t>
            </a:r>
            <a:r>
              <a:rPr lang="en-US" altLang="zh-TW" dirty="0" smtClean="0"/>
              <a:t>Merton</a:t>
            </a:r>
            <a:r>
              <a:rPr lang="zh-TW" altLang="en-US" dirty="0" smtClean="0"/>
              <a:t>模型下做分析當債券到期或贖回時就會消失，其實忽略公司還有發債的手段，不是僅有單靠股東的對內融資，還有對外發債融資的手段，公司可以透過再發行債券，繼續維持相同的債券結構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因為</a:t>
            </a:r>
            <a:r>
              <a:rPr lang="en-US" altLang="zh-TW" dirty="0" err="1" smtClean="0"/>
              <a:t>Leland&amp;Toft</a:t>
            </a:r>
            <a:r>
              <a:rPr lang="zh-TW" altLang="en-US" dirty="0" smtClean="0"/>
              <a:t>模型符合會計的永續經營假設，所以</a:t>
            </a:r>
            <a:r>
              <a:rPr lang="en-US" altLang="zh-TW" dirty="0" smtClean="0"/>
              <a:t>Merton</a:t>
            </a:r>
            <a:r>
              <a:rPr lang="zh-TW" altLang="en-US" dirty="0" smtClean="0"/>
              <a:t>模型僅能評價到債券到期日即結束，並不會有</a:t>
            </a:r>
            <a:r>
              <a:rPr lang="en-US" altLang="zh-TW" dirty="0" smtClean="0"/>
              <a:t>T</a:t>
            </a:r>
            <a:r>
              <a:rPr lang="zh-TW" altLang="en-US" dirty="0" smtClean="0"/>
              <a:t>後面的時間軸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因此這學期主要都是在</a:t>
            </a:r>
            <a:r>
              <a:rPr lang="en-US" altLang="zh-TW" dirty="0" smtClean="0"/>
              <a:t>Leland</a:t>
            </a:r>
            <a:r>
              <a:rPr lang="zh-TW" altLang="en-US" dirty="0" smtClean="0"/>
              <a:t>模型下做延伸，多了可以對外融資的手段，允許公司再發行新債的分析</a:t>
            </a:r>
            <a:endParaRPr lang="en-US" altLang="zh-TW" dirty="0" smtClean="0"/>
          </a:p>
          <a:p>
            <a:r>
              <a:rPr lang="zh-TW" altLang="en-US" dirty="0" smtClean="0"/>
              <a:t>以及兩模型的相互比較。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32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73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>
              <a:defRPr/>
            </a:pPr>
            <a:r>
              <a:rPr lang="zh-TW" altLang="en-US" dirty="0" smtClean="0"/>
              <a:t>假定沒有舉債的公司資產價值服從隨機過程</a:t>
            </a:r>
            <a:r>
              <a:rPr lang="en-US" altLang="zh-TW" dirty="0" smtClean="0"/>
              <a:t>(unleveraged firm asset value)</a:t>
            </a:r>
          </a:p>
          <a:p>
            <a:pPr defTabSz="909919">
              <a:defRPr/>
            </a:pPr>
            <a:r>
              <a:rPr lang="zh-TW" altLang="en-US" dirty="0" smtClean="0"/>
              <a:t>是以沒有舉債的公司資產價值為標的物的或有選擇權</a:t>
            </a:r>
            <a:endParaRPr lang="en-US" altLang="zh-TW" dirty="0" smtClean="0"/>
          </a:p>
          <a:p>
            <a:r>
              <a:rPr lang="en-US" altLang="zh-TW" dirty="0" smtClean="0"/>
              <a:t>R</a:t>
            </a:r>
            <a:r>
              <a:rPr lang="zh-TW" altLang="en-US" dirty="0" smtClean="0"/>
              <a:t> 無風險利率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zh-TW" altLang="zh-TW" dirty="0"/>
              <a:t>每一期公司會固定支付公司資產價值的某個比率</a:t>
            </a:r>
            <a:endParaRPr lang="en-US" altLang="zh-TW" dirty="0" smtClean="0"/>
          </a:p>
          <a:p>
            <a:r>
              <a:rPr lang="en-US" altLang="zh-TW" dirty="0" smtClean="0"/>
              <a:t>Sigma</a:t>
            </a:r>
            <a:r>
              <a:rPr lang="zh-TW" altLang="en-US" dirty="0" smtClean="0"/>
              <a:t> 資產的波動度</a:t>
            </a:r>
            <a:endParaRPr lang="en-US" altLang="zh-TW" dirty="0" smtClean="0"/>
          </a:p>
          <a:p>
            <a:r>
              <a:rPr lang="en-US" altLang="zh-TW" dirty="0" err="1" smtClean="0"/>
              <a:t>dz</a:t>
            </a:r>
            <a:r>
              <a:rPr lang="zh-TW" altLang="en-US" dirty="0" smtClean="0"/>
              <a:t>  標準布朗運動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每一期都會從公司的資產價值扣除某個比例優先用於支付債息，其餘當作股利發給股東</a:t>
            </a:r>
            <a:endParaRPr lang="en-US" altLang="zh-TW" dirty="0" smtClean="0"/>
          </a:p>
          <a:p>
            <a:r>
              <a:rPr lang="zh-TW" altLang="en-US" dirty="0" smtClean="0"/>
              <a:t>反之，不足以支付債息，公司將用發行新股的方式來償還債息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在股東價值第一次為零時破產</a:t>
            </a:r>
            <a:endParaRPr lang="en-US" altLang="zh-TW" dirty="0" smtClean="0"/>
          </a:p>
          <a:p>
            <a:r>
              <a:rPr lang="zh-TW" altLang="en-US" dirty="0" smtClean="0"/>
              <a:t>當破產時立即清算，並扣除破產成本後給債權人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C2334-5140-46F1-B5CE-EA6E43758C1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83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731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24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52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2C3-EF6F-4A50-99F9-1E92B8BD8B3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2020/7/7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Shape 11"/>
          <p:cNvGrpSpPr/>
          <p:nvPr userDrawn="1"/>
        </p:nvGrpSpPr>
        <p:grpSpPr>
          <a:xfrm>
            <a:off x="-498872" y="365125"/>
            <a:ext cx="3897392" cy="3897392"/>
            <a:chOff x="6680825" y="2549350"/>
            <a:chExt cx="1539600" cy="1539600"/>
          </a:xfrm>
          <a:solidFill>
            <a:schemeClr val="tx2">
              <a:lumMod val="85000"/>
              <a:lumOff val="15000"/>
            </a:schemeClr>
          </a:solidFill>
        </p:grpSpPr>
        <p:sp>
          <p:nvSpPr>
            <p:cNvPr id="8" name="Shape 1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Shape 1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Shape 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0" y="1121672"/>
            <a:ext cx="3987018" cy="238341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母片標題樣式</a:t>
            </a:r>
            <a:endParaRPr lang="zh-TW" altLang="en-US" dirty="0"/>
          </a:p>
        </p:txBody>
      </p:sp>
      <p:grpSp>
        <p:nvGrpSpPr>
          <p:cNvPr id="12" name="Shape 70"/>
          <p:cNvGrpSpPr/>
          <p:nvPr userDrawn="1"/>
        </p:nvGrpSpPr>
        <p:grpSpPr>
          <a:xfrm>
            <a:off x="9799320" y="-316455"/>
            <a:ext cx="2876253" cy="2876253"/>
            <a:chOff x="-474900" y="321200"/>
            <a:chExt cx="2324700" cy="2324700"/>
          </a:xfrm>
        </p:grpSpPr>
        <p:sp>
          <p:nvSpPr>
            <p:cNvPr id="13" name="Shape 71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Shape 7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Shape 7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2" name="橢圓 21"/>
          <p:cNvSpPr/>
          <p:nvPr userDrawn="1"/>
        </p:nvSpPr>
        <p:spPr>
          <a:xfrm>
            <a:off x="11324394" y="6042495"/>
            <a:ext cx="678979" cy="678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63130" y="6110816"/>
            <a:ext cx="601506" cy="54233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30D94-9B5E-47E9-A075-367BC3BA3D3F}" type="slidenum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602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2C3-EF6F-4A50-99F9-1E92B8BD8B3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2020/7/7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Shape 11"/>
          <p:cNvGrpSpPr/>
          <p:nvPr userDrawn="1"/>
        </p:nvGrpSpPr>
        <p:grpSpPr>
          <a:xfrm>
            <a:off x="-498872" y="365125"/>
            <a:ext cx="3897392" cy="3897392"/>
            <a:chOff x="6680825" y="2549350"/>
            <a:chExt cx="1539600" cy="1539600"/>
          </a:xfrm>
          <a:solidFill>
            <a:schemeClr val="tx2">
              <a:lumMod val="85000"/>
              <a:lumOff val="15000"/>
            </a:schemeClr>
          </a:solidFill>
        </p:grpSpPr>
        <p:sp>
          <p:nvSpPr>
            <p:cNvPr id="8" name="Shape 1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Shape 1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Shape 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0" y="1121672"/>
            <a:ext cx="3987018" cy="238341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母片標題樣式</a:t>
            </a:r>
            <a:endParaRPr lang="zh-TW" altLang="en-US" dirty="0"/>
          </a:p>
        </p:txBody>
      </p:sp>
      <p:grpSp>
        <p:nvGrpSpPr>
          <p:cNvPr id="12" name="Shape 70"/>
          <p:cNvGrpSpPr/>
          <p:nvPr userDrawn="1"/>
        </p:nvGrpSpPr>
        <p:grpSpPr>
          <a:xfrm>
            <a:off x="9799320" y="-316455"/>
            <a:ext cx="2876253" cy="2876253"/>
            <a:chOff x="-474900" y="321200"/>
            <a:chExt cx="2324700" cy="2324700"/>
          </a:xfrm>
        </p:grpSpPr>
        <p:sp>
          <p:nvSpPr>
            <p:cNvPr id="13" name="Shape 71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Shape 7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Shape 7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2" name="橢圓 21"/>
          <p:cNvSpPr/>
          <p:nvPr userDrawn="1"/>
        </p:nvSpPr>
        <p:spPr>
          <a:xfrm>
            <a:off x="11324394" y="6042495"/>
            <a:ext cx="678979" cy="678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63130" y="6110816"/>
            <a:ext cx="601506" cy="54233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30D94-9B5E-47E9-A075-367BC3BA3D3F}" type="slidenum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21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442C3-EF6F-4A50-99F9-1E92B8BD8B34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2020/7/7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7" name="Shape 11"/>
          <p:cNvGrpSpPr/>
          <p:nvPr userDrawn="1"/>
        </p:nvGrpSpPr>
        <p:grpSpPr>
          <a:xfrm>
            <a:off x="-498872" y="365125"/>
            <a:ext cx="3897392" cy="3897392"/>
            <a:chOff x="6680825" y="2549350"/>
            <a:chExt cx="1539600" cy="1539600"/>
          </a:xfrm>
          <a:solidFill>
            <a:schemeClr val="tx2">
              <a:lumMod val="85000"/>
              <a:lumOff val="15000"/>
            </a:schemeClr>
          </a:solidFill>
        </p:grpSpPr>
        <p:sp>
          <p:nvSpPr>
            <p:cNvPr id="8" name="Shape 1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Shape 1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Shape 14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1" name="標題 1"/>
          <p:cNvSpPr>
            <a:spLocks noGrp="1"/>
          </p:cNvSpPr>
          <p:nvPr>
            <p:ph type="title" hasCustomPrompt="1"/>
          </p:nvPr>
        </p:nvSpPr>
        <p:spPr>
          <a:xfrm>
            <a:off x="0" y="1121672"/>
            <a:ext cx="3987018" cy="238341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母片標題樣式</a:t>
            </a:r>
            <a:endParaRPr lang="zh-TW" altLang="en-US" dirty="0"/>
          </a:p>
        </p:txBody>
      </p:sp>
      <p:grpSp>
        <p:nvGrpSpPr>
          <p:cNvPr id="12" name="Shape 70"/>
          <p:cNvGrpSpPr/>
          <p:nvPr userDrawn="1"/>
        </p:nvGrpSpPr>
        <p:grpSpPr>
          <a:xfrm>
            <a:off x="9799320" y="-316455"/>
            <a:ext cx="2876253" cy="2876253"/>
            <a:chOff x="-474900" y="321200"/>
            <a:chExt cx="2324700" cy="2324700"/>
          </a:xfrm>
        </p:grpSpPr>
        <p:sp>
          <p:nvSpPr>
            <p:cNvPr id="13" name="Shape 71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Shape 7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" name="Shape 7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2" name="橢圓 21"/>
          <p:cNvSpPr/>
          <p:nvPr userDrawn="1"/>
        </p:nvSpPr>
        <p:spPr>
          <a:xfrm>
            <a:off x="11324394" y="6042495"/>
            <a:ext cx="678979" cy="6789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63130" y="6110816"/>
            <a:ext cx="601506" cy="542336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30D94-9B5E-47E9-A075-367BC3BA3D3F}" type="slidenum">
              <a:rPr kumimoji="0" lang="zh-TW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6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04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2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9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8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8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54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2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97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6808-429A-4028-A4D4-897012403039}" type="datetimeFigureOut">
              <a:rPr lang="zh-TW" altLang="en-US" smtClean="0"/>
              <a:t>2020/7/7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6D81-95DE-485F-B5F2-D8EB09B780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5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Callable Bond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游雅萱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171" y="395308"/>
            <a:ext cx="10515600" cy="1325563"/>
          </a:xfrm>
        </p:spPr>
        <p:txBody>
          <a:bodyPr/>
          <a:lstStyle/>
          <a:p>
            <a:r>
              <a:rPr lang="zh-TW" altLang="en-US" dirty="0">
                <a:ea typeface="微軟正黑體" panose="020B0604030504040204" pitchFamily="34" charset="-120"/>
              </a:rPr>
              <a:t>結構式信用</a:t>
            </a:r>
            <a:r>
              <a:rPr lang="zh-TW" altLang="en-US" dirty="0" smtClean="0">
                <a:ea typeface="微軟正黑體" panose="020B0604030504040204" pitchFamily="34" charset="-120"/>
              </a:rPr>
              <a:t>風險</a:t>
            </a:r>
            <a:endParaRPr lang="zh-TW" altLang="en-US" dirty="0"/>
          </a:p>
        </p:txBody>
      </p:sp>
      <p:grpSp>
        <p:nvGrpSpPr>
          <p:cNvPr id="56" name="群組 55"/>
          <p:cNvGrpSpPr/>
          <p:nvPr/>
        </p:nvGrpSpPr>
        <p:grpSpPr>
          <a:xfrm>
            <a:off x="2158391" y="2061438"/>
            <a:ext cx="5625731" cy="583252"/>
            <a:chOff x="3899268" y="2102664"/>
            <a:chExt cx="5625731" cy="583252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58" name="標題 1"/>
            <p:cNvSpPr txBox="1">
              <a:spLocks/>
            </p:cNvSpPr>
            <p:nvPr/>
          </p:nvSpPr>
          <p:spPr>
            <a:xfrm>
              <a:off x="4501010" y="2108066"/>
              <a:ext cx="5023989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/>
              <a:r>
                <a:rPr lang="zh-TW" altLang="en-US" sz="2800" dirty="0" smtClean="0"/>
                <a:t>資</a:t>
              </a:r>
              <a:r>
                <a:rPr lang="zh-TW" altLang="en-US" sz="2800" dirty="0"/>
                <a:t>本</a:t>
              </a:r>
              <a:r>
                <a:rPr lang="zh-TW" altLang="en-US" sz="2800" dirty="0" smtClean="0"/>
                <a:t>結構</a:t>
              </a:r>
              <a:r>
                <a:rPr lang="zh-TW" altLang="en-US" sz="2800" dirty="0"/>
                <a:t>隱含</a:t>
              </a:r>
              <a:r>
                <a:rPr lang="zh-TW" altLang="en-US" sz="2800" dirty="0" smtClean="0"/>
                <a:t>信用風險 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58391" y="2990659"/>
            <a:ext cx="7091117" cy="583252"/>
            <a:chOff x="3899268" y="2102664"/>
            <a:chExt cx="7091117" cy="583252"/>
          </a:xfrm>
        </p:grpSpPr>
        <p:pic>
          <p:nvPicPr>
            <p:cNvPr id="60" name="圖片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61" name="標題 1"/>
            <p:cNvSpPr txBox="1">
              <a:spLocks/>
            </p:cNvSpPr>
            <p:nvPr/>
          </p:nvSpPr>
          <p:spPr>
            <a:xfrm>
              <a:off x="4501009" y="2108066"/>
              <a:ext cx="6489376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/>
              <a:r>
                <a:rPr lang="zh-TW" altLang="en-US" sz="2800" dirty="0" smtClean="0"/>
                <a:t>破產邊界</a:t>
              </a:r>
              <a:r>
                <a:rPr lang="en-US" altLang="zh-TW" sz="2800" dirty="0" smtClean="0"/>
                <a:t>-</a:t>
              </a:r>
              <a:r>
                <a:rPr lang="zh-TW" altLang="en-US" sz="2800" dirty="0" smtClean="0"/>
                <a:t>當股東價值第一次為零時破產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2158391" y="3919880"/>
            <a:ext cx="7091117" cy="583252"/>
            <a:chOff x="3899268" y="2102664"/>
            <a:chExt cx="7091117" cy="583252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14" name="標題 1"/>
            <p:cNvSpPr txBox="1">
              <a:spLocks/>
            </p:cNvSpPr>
            <p:nvPr/>
          </p:nvSpPr>
          <p:spPr>
            <a:xfrm>
              <a:off x="4501009" y="2108066"/>
              <a:ext cx="6489376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r>
                <a:rPr lang="zh-TW" altLang="en-US" sz="2800" dirty="0"/>
                <a:t>融資手段</a:t>
              </a:r>
              <a:r>
                <a:rPr lang="en-US" altLang="zh-TW" sz="2800" dirty="0"/>
                <a:t>-stationary debt </a:t>
              </a:r>
              <a:r>
                <a:rPr lang="en-US" altLang="zh-TW" sz="2800" dirty="0" smtClean="0"/>
                <a:t>structure</a:t>
              </a:r>
              <a:endParaRPr lang="zh-TW" altLang="en-US" sz="2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5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0750" y="188570"/>
            <a:ext cx="10515600" cy="1325563"/>
          </a:xfrm>
        </p:spPr>
        <p:txBody>
          <a:bodyPr/>
          <a:lstStyle/>
          <a:p>
            <a:r>
              <a:rPr lang="en-US" altLang="zh-TW" dirty="0"/>
              <a:t>stationary debt structure</a:t>
            </a:r>
            <a:endParaRPr lang="zh-TW" altLang="en-US" dirty="0"/>
          </a:p>
        </p:txBody>
      </p:sp>
      <p:grpSp>
        <p:nvGrpSpPr>
          <p:cNvPr id="153" name="群組 152"/>
          <p:cNvGrpSpPr/>
          <p:nvPr/>
        </p:nvGrpSpPr>
        <p:grpSpPr>
          <a:xfrm>
            <a:off x="1206612" y="1192324"/>
            <a:ext cx="5446868" cy="5225708"/>
            <a:chOff x="2138597" y="1152432"/>
            <a:chExt cx="5446868" cy="5225708"/>
          </a:xfrm>
        </p:grpSpPr>
        <p:grpSp>
          <p:nvGrpSpPr>
            <p:cNvPr id="134" name="群組 133"/>
            <p:cNvGrpSpPr/>
            <p:nvPr/>
          </p:nvGrpSpPr>
          <p:grpSpPr>
            <a:xfrm>
              <a:off x="2138597" y="1152432"/>
              <a:ext cx="5446868" cy="4470484"/>
              <a:chOff x="2138597" y="1152432"/>
              <a:chExt cx="5446868" cy="4470484"/>
            </a:xfrm>
          </p:grpSpPr>
          <p:grpSp>
            <p:nvGrpSpPr>
              <p:cNvPr id="131" name="群組 130"/>
              <p:cNvGrpSpPr/>
              <p:nvPr/>
            </p:nvGrpSpPr>
            <p:grpSpPr>
              <a:xfrm>
                <a:off x="2138597" y="1152432"/>
                <a:ext cx="5446868" cy="4470484"/>
                <a:chOff x="2138597" y="1152432"/>
                <a:chExt cx="5446868" cy="4470484"/>
              </a:xfrm>
            </p:grpSpPr>
            <p:grpSp>
              <p:nvGrpSpPr>
                <p:cNvPr id="124" name="群組 123"/>
                <p:cNvGrpSpPr/>
                <p:nvPr/>
              </p:nvGrpSpPr>
              <p:grpSpPr>
                <a:xfrm>
                  <a:off x="2138597" y="1690688"/>
                  <a:ext cx="5446868" cy="3399499"/>
                  <a:chOff x="2138597" y="1690688"/>
                  <a:chExt cx="5446868" cy="3399499"/>
                </a:xfrm>
              </p:grpSpPr>
              <p:grpSp>
                <p:nvGrpSpPr>
                  <p:cNvPr id="117" name="群組 116"/>
                  <p:cNvGrpSpPr/>
                  <p:nvPr/>
                </p:nvGrpSpPr>
                <p:grpSpPr>
                  <a:xfrm>
                    <a:off x="2138597" y="1690688"/>
                    <a:ext cx="4891790" cy="3399499"/>
                    <a:chOff x="5188640" y="4317099"/>
                    <a:chExt cx="3541574" cy="2406889"/>
                  </a:xfrm>
                </p:grpSpPr>
                <p:grpSp>
                  <p:nvGrpSpPr>
                    <p:cNvPr id="103" name="群組 102"/>
                    <p:cNvGrpSpPr/>
                    <p:nvPr/>
                  </p:nvGrpSpPr>
                  <p:grpSpPr>
                    <a:xfrm>
                      <a:off x="5440640" y="4558713"/>
                      <a:ext cx="3141395" cy="1887057"/>
                      <a:chOff x="5440640" y="4558713"/>
                      <a:chExt cx="3141395" cy="1887057"/>
                    </a:xfrm>
                  </p:grpSpPr>
                  <p:grpSp>
                    <p:nvGrpSpPr>
                      <p:cNvPr id="97" name="群組 96"/>
                      <p:cNvGrpSpPr/>
                      <p:nvPr/>
                    </p:nvGrpSpPr>
                    <p:grpSpPr>
                      <a:xfrm>
                        <a:off x="5440640" y="4558713"/>
                        <a:ext cx="3097534" cy="1887057"/>
                        <a:chOff x="5484501" y="4558713"/>
                        <a:chExt cx="3097534" cy="1887057"/>
                      </a:xfrm>
                    </p:grpSpPr>
                    <p:cxnSp>
                      <p:nvCxnSpPr>
                        <p:cNvPr id="94" name="直線接點 93"/>
                        <p:cNvCxnSpPr/>
                        <p:nvPr/>
                      </p:nvCxnSpPr>
                      <p:spPr>
                        <a:xfrm flipV="1">
                          <a:off x="5484501" y="4558713"/>
                          <a:ext cx="3097534" cy="983929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6" name="直線接點 95"/>
                        <p:cNvCxnSpPr/>
                        <p:nvPr/>
                      </p:nvCxnSpPr>
                      <p:spPr>
                        <a:xfrm>
                          <a:off x="5484501" y="5542642"/>
                          <a:ext cx="3097534" cy="903128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9" name="直線接點 98"/>
                      <p:cNvCxnSpPr/>
                      <p:nvPr/>
                    </p:nvCxnSpPr>
                    <p:spPr>
                      <a:xfrm>
                        <a:off x="7033268" y="5050677"/>
                        <a:ext cx="1548767" cy="491965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直線接點 100"/>
                      <p:cNvCxnSpPr/>
                      <p:nvPr/>
                    </p:nvCxnSpPr>
                    <p:spPr>
                      <a:xfrm flipV="1">
                        <a:off x="7033268" y="5542642"/>
                        <a:ext cx="1548767" cy="451564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4" name="橢圓 103"/>
                    <p:cNvSpPr/>
                    <p:nvPr/>
                  </p:nvSpPr>
                  <p:spPr>
                    <a:xfrm>
                      <a:off x="5188640" y="5264424"/>
                      <a:ext cx="504000" cy="50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5" name="橢圓 104"/>
                    <p:cNvSpPr/>
                    <p:nvPr/>
                  </p:nvSpPr>
                  <p:spPr>
                    <a:xfrm>
                      <a:off x="8226214" y="5264424"/>
                      <a:ext cx="504000" cy="50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6" name="橢圓 105"/>
                    <p:cNvSpPr/>
                    <p:nvPr/>
                  </p:nvSpPr>
                  <p:spPr>
                    <a:xfrm>
                      <a:off x="8226214" y="4317099"/>
                      <a:ext cx="504000" cy="50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7" name="橢圓 106"/>
                    <p:cNvSpPr/>
                    <p:nvPr/>
                  </p:nvSpPr>
                  <p:spPr>
                    <a:xfrm>
                      <a:off x="8226214" y="6219988"/>
                      <a:ext cx="504000" cy="50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8" name="橢圓 107"/>
                    <p:cNvSpPr/>
                    <p:nvPr/>
                  </p:nvSpPr>
                  <p:spPr>
                    <a:xfrm>
                      <a:off x="6737407" y="5752592"/>
                      <a:ext cx="504000" cy="50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sp>
                  <p:nvSpPr>
                    <p:cNvPr id="109" name="橢圓 108"/>
                    <p:cNvSpPr/>
                    <p:nvPr/>
                  </p:nvSpPr>
                  <p:spPr>
                    <a:xfrm>
                      <a:off x="6730238" y="4798678"/>
                      <a:ext cx="504000" cy="504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TW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p:grpSp>
              <p:sp>
                <p:nvSpPr>
                  <p:cNvPr id="118" name="文字方塊 117"/>
                  <p:cNvSpPr txBox="1"/>
                  <p:nvPr/>
                </p:nvSpPr>
                <p:spPr>
                  <a:xfrm>
                    <a:off x="2257466" y="3047812"/>
                    <a:ext cx="85156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A</a:t>
                    </a:r>
                    <a:endParaRPr kumimoji="0" lang="zh-TW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19" name="文字方塊 118"/>
                  <p:cNvSpPr txBox="1"/>
                  <p:nvPr/>
                </p:nvSpPr>
                <p:spPr>
                  <a:xfrm>
                    <a:off x="4388414" y="2410256"/>
                    <a:ext cx="468398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B</a:t>
                    </a:r>
                    <a:endParaRPr kumimoji="0" lang="zh-TW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0" name="文字方塊 119"/>
                  <p:cNvSpPr txBox="1"/>
                  <p:nvPr/>
                </p:nvSpPr>
                <p:spPr>
                  <a:xfrm>
                    <a:off x="4375124" y="3760577"/>
                    <a:ext cx="44747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C</a:t>
                    </a:r>
                    <a:endParaRPr kumimoji="0" lang="zh-TW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1" name="文字方塊 120"/>
                  <p:cNvSpPr txBox="1"/>
                  <p:nvPr/>
                </p:nvSpPr>
                <p:spPr>
                  <a:xfrm>
                    <a:off x="6431967" y="1721439"/>
                    <a:ext cx="56856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D</a:t>
                    </a:r>
                    <a:endParaRPr kumimoji="0" lang="zh-TW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2" name="文字方塊 121"/>
                  <p:cNvSpPr txBox="1"/>
                  <p:nvPr/>
                </p:nvSpPr>
                <p:spPr>
                  <a:xfrm>
                    <a:off x="6454806" y="3071853"/>
                    <a:ext cx="113065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E</a:t>
                    </a:r>
                    <a:endParaRPr kumimoji="0" lang="zh-TW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  <p:sp>
                <p:nvSpPr>
                  <p:cNvPr id="123" name="文字方塊 122"/>
                  <p:cNvSpPr txBox="1"/>
                  <p:nvPr/>
                </p:nvSpPr>
                <p:spPr>
                  <a:xfrm>
                    <a:off x="6463598" y="4431128"/>
                    <a:ext cx="426720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rPr>
                      <a:t>F</a:t>
                    </a:r>
                    <a:endParaRPr kumimoji="0" lang="zh-TW" altLang="en-US" sz="3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文字方塊 124"/>
                    <p:cNvSpPr txBox="1"/>
                    <p:nvPr/>
                  </p:nvSpPr>
                  <p:spPr>
                    <a:xfrm>
                      <a:off x="2261268" y="2567028"/>
                      <a:ext cx="4637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oMath>
                        </m:oMathPara>
                      </a14:m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5" name="文字方塊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61268" y="2567028"/>
                      <a:ext cx="463717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文字方塊 125"/>
                    <p:cNvSpPr txBox="1"/>
                    <p:nvPr/>
                  </p:nvSpPr>
                  <p:spPr>
                    <a:xfrm>
                      <a:off x="4303607" y="1878763"/>
                      <a:ext cx="63812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𝑉𝑢</m:t>
                            </m:r>
                          </m:oMath>
                        </m:oMathPara>
                      </a14:m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6" name="文字方塊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03607" y="1878763"/>
                      <a:ext cx="63812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7" name="文字方塊 126"/>
                    <p:cNvSpPr txBox="1"/>
                    <p:nvPr/>
                  </p:nvSpPr>
                  <p:spPr>
                    <a:xfrm>
                      <a:off x="4332325" y="4499241"/>
                      <a:ext cx="641651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𝑉𝑑</m:t>
                            </m:r>
                          </m:oMath>
                        </m:oMathPara>
                      </a14:m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7" name="文字方塊 1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32325" y="4499241"/>
                      <a:ext cx="641651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8" name="文字方塊 127"/>
                    <p:cNvSpPr txBox="1"/>
                    <p:nvPr/>
                  </p:nvSpPr>
                  <p:spPr>
                    <a:xfrm>
                      <a:off x="6334238" y="1152432"/>
                      <a:ext cx="78072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0" lang="en-US" altLang="zh-TW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𝑉𝑢</m:t>
                                </m:r>
                              </m:e>
                              <m:sup>
                                <m:r>
                                  <a:rPr kumimoji="0" lang="en-US" altLang="zh-TW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8" name="文字方塊 1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4238" y="1152432"/>
                      <a:ext cx="780727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文字方塊 128"/>
                    <p:cNvSpPr txBox="1"/>
                    <p:nvPr/>
                  </p:nvSpPr>
                  <p:spPr>
                    <a:xfrm>
                      <a:off x="6332474" y="2574656"/>
                      <a:ext cx="4637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oMath>
                        </m:oMathPara>
                      </a14:m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文字方塊 1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2474" y="2574656"/>
                      <a:ext cx="463717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文字方塊 129"/>
                    <p:cNvSpPr txBox="1"/>
                    <p:nvPr/>
                  </p:nvSpPr>
                  <p:spPr>
                    <a:xfrm>
                      <a:off x="6332474" y="5161251"/>
                      <a:ext cx="78425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kumimoji="0" lang="en-US" altLang="zh-TW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zh-TW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  <m:r>
                                  <a:rPr kumimoji="0" lang="en-US" altLang="zh-TW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kumimoji="0" lang="en-US" altLang="zh-TW" sz="2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kumimoji="0" lang="zh-TW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文字方塊 1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32474" y="5161251"/>
                      <a:ext cx="784254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文字方塊 131"/>
                  <p:cNvSpPr txBox="1"/>
                  <p:nvPr/>
                </p:nvSpPr>
                <p:spPr>
                  <a:xfrm>
                    <a:off x="3287008" y="2735327"/>
                    <a:ext cx="45659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TW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altLang="zh-TW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𝑢</m:t>
                              </m:r>
                            </m:sub>
                          </m:sSub>
                        </m:oMath>
                      </m:oMathPara>
                    </a14:m>
                    <a:endParaRPr kumimoji="0" lang="zh-TW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2" name="文字方塊 1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008" y="2735327"/>
                    <a:ext cx="45659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文字方塊 132"/>
                  <p:cNvSpPr txBox="1"/>
                  <p:nvPr/>
                </p:nvSpPr>
                <p:spPr>
                  <a:xfrm>
                    <a:off x="3287008" y="3738641"/>
                    <a:ext cx="47769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TW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altLang="zh-TW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kumimoji="0" lang="zh-TW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33" name="文字方塊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7008" y="3738641"/>
                    <a:ext cx="47769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1" name="群組 150"/>
            <p:cNvGrpSpPr/>
            <p:nvPr/>
          </p:nvGrpSpPr>
          <p:grpSpPr>
            <a:xfrm>
              <a:off x="2201975" y="5618480"/>
              <a:ext cx="4703730" cy="759660"/>
              <a:chOff x="2201975" y="5618480"/>
              <a:chExt cx="4703730" cy="759660"/>
            </a:xfrm>
          </p:grpSpPr>
          <p:grpSp>
            <p:nvGrpSpPr>
              <p:cNvPr id="135" name="群組 134"/>
              <p:cNvGrpSpPr/>
              <p:nvPr/>
            </p:nvGrpSpPr>
            <p:grpSpPr>
              <a:xfrm>
                <a:off x="2201975" y="5727979"/>
                <a:ext cx="4703730" cy="650161"/>
                <a:chOff x="1471409" y="1195762"/>
                <a:chExt cx="6457470" cy="1217431"/>
              </a:xfrm>
            </p:grpSpPr>
            <p:grpSp>
              <p:nvGrpSpPr>
                <p:cNvPr id="140" name="群組 139"/>
                <p:cNvGrpSpPr/>
                <p:nvPr/>
              </p:nvGrpSpPr>
              <p:grpSpPr>
                <a:xfrm>
                  <a:off x="1471409" y="1195762"/>
                  <a:ext cx="6457470" cy="1216570"/>
                  <a:chOff x="3420137" y="2764503"/>
                  <a:chExt cx="6457470" cy="1556891"/>
                </a:xfrm>
              </p:grpSpPr>
              <p:sp>
                <p:nvSpPr>
                  <p:cNvPr id="142" name="文字方塊 141"/>
                  <p:cNvSpPr txBox="1"/>
                  <p:nvPr/>
                </p:nvSpPr>
                <p:spPr>
                  <a:xfrm>
                    <a:off x="3420137" y="3597920"/>
                    <a:ext cx="28886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rPr>
                      <a:t>0</a:t>
                    </a:r>
                    <a:endParaRPr kumimoji="0" lang="zh-TW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cxnSp>
                <p:nvCxnSpPr>
                  <p:cNvPr id="143" name="直線接點 142"/>
                  <p:cNvCxnSpPr/>
                  <p:nvPr/>
                </p:nvCxnSpPr>
                <p:spPr>
                  <a:xfrm>
                    <a:off x="3576309" y="3133958"/>
                    <a:ext cx="6060018" cy="25343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線接點 143"/>
                  <p:cNvCxnSpPr/>
                  <p:nvPr/>
                </p:nvCxnSpPr>
                <p:spPr>
                  <a:xfrm flipV="1">
                    <a:off x="3576309" y="2764791"/>
                    <a:ext cx="1" cy="741862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線接點 144"/>
                  <p:cNvCxnSpPr/>
                  <p:nvPr/>
                </p:nvCxnSpPr>
                <p:spPr>
                  <a:xfrm flipV="1">
                    <a:off x="6529152" y="2764503"/>
                    <a:ext cx="1" cy="741863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線接點 145"/>
                  <p:cNvCxnSpPr/>
                  <p:nvPr/>
                </p:nvCxnSpPr>
                <p:spPr>
                  <a:xfrm flipV="1">
                    <a:off x="9636327" y="2764791"/>
                    <a:ext cx="1" cy="741863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7" name="文字方塊 146"/>
                      <p:cNvSpPr txBox="1"/>
                      <p:nvPr/>
                    </p:nvSpPr>
                    <p:spPr>
                      <a:xfrm>
                        <a:off x="9416171" y="3583862"/>
                        <a:ext cx="461436" cy="7375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0" lang="en-US" altLang="zh-TW" sz="1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oMath>
                          </m:oMathPara>
                        </a14:m>
                        <a:endParaRPr kumimoji="0" lang="zh-TW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7" name="文字方塊 14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416171" y="3583862"/>
                        <a:ext cx="461436" cy="7375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7" name="文字方塊 136"/>
                    <p:cNvSpPr txBox="1"/>
                    <p:nvPr/>
                  </p:nvSpPr>
                  <p:spPr>
                    <a:xfrm>
                      <a:off x="4422438" y="1836879"/>
                      <a:ext cx="718915" cy="57631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  <m:r>
                              <a:rPr kumimoji="0" lang="en-US" altLang="zh-TW" sz="1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/2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37" name="文字方塊 1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22438" y="1836879"/>
                      <a:ext cx="718915" cy="57631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文字方塊 148"/>
                  <p:cNvSpPr txBox="1"/>
                  <p:nvPr/>
                </p:nvSpPr>
                <p:spPr>
                  <a:xfrm>
                    <a:off x="3163000" y="5618480"/>
                    <a:ext cx="36285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zh-TW" alt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+mn-cs"/>
                            </a:rPr>
                            <m:t>∆</m:t>
                          </m:r>
                          <m:r>
                            <a:rPr kumimoji="0" lang="en-US" altLang="zh-TW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+mn-cs"/>
                            </a:rPr>
                            <m:t>𝑡</m:t>
                          </m:r>
                        </m:oMath>
                      </m:oMathPara>
                    </a14:m>
                    <a:endParaRPr kumimoji="0" lang="zh-TW" alt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49" name="文字方塊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63000" y="5618480"/>
                    <a:ext cx="362855" cy="2616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文字方塊 149"/>
                  <p:cNvSpPr txBox="1"/>
                  <p:nvPr/>
                </p:nvSpPr>
                <p:spPr>
                  <a:xfrm>
                    <a:off x="5416866" y="5634625"/>
                    <a:ext cx="362855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zh-TW" altLang="en-US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+mn-cs"/>
                            </a:rPr>
                            <m:t>∆</m:t>
                          </m:r>
                          <m:r>
                            <a:rPr kumimoji="0" lang="en-US" altLang="zh-TW" sz="11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軟正黑體" panose="020B0604030504040204" pitchFamily="34" charset="-120"/>
                              <a:cs typeface="+mn-cs"/>
                            </a:rPr>
                            <m:t>𝑡</m:t>
                          </m:r>
                        </m:oMath>
                      </m:oMathPara>
                    </a14:m>
                    <a:endParaRPr kumimoji="0" lang="zh-TW" alt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0" name="文字方塊 1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6866" y="5634625"/>
                    <a:ext cx="362855" cy="2616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字方塊 151"/>
              <p:cNvSpPr txBox="1"/>
              <p:nvPr/>
            </p:nvSpPr>
            <p:spPr>
              <a:xfrm>
                <a:off x="7595129" y="1192040"/>
                <a:ext cx="2624180" cy="10576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𝑢</m:t>
                      </m:r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TW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kumimoji="0" lang="zh-TW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TW" alt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zh-TW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rad>
                        </m:sup>
                      </m:sSup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kumimoji="0" lang="en-US" altLang="zh-TW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TW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kumimoji="0" lang="zh-TW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zh-TW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zh-TW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sub>
                    </m:sSub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0" lang="en-US" altLang="zh-TW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kumimoji="0" lang="en-US" altLang="zh-TW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kumimoji="0" lang="en-US" altLang="zh-TW" sz="1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t</m:t>
                            </m:r>
                          </m:sup>
                        </m:sSup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den>
                    </m:f>
                  </m:oMath>
                </a14:m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TW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sub>
                    </m:sSub>
                    <m:r>
                      <a:rPr kumimoji="0" lang="en-US" altLang="zh-TW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=1−</m:t>
                    </m:r>
                    <m:sSub>
                      <m:sSubPr>
                        <m:ctrlPr>
                          <a:rPr kumimoji="0" lang="en-US" altLang="zh-TW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altLang="zh-TW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sub>
                    </m:sSub>
                  </m:oMath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52" name="文字方塊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129" y="1192040"/>
                <a:ext cx="2624180" cy="1057662"/>
              </a:xfrm>
              <a:prstGeom prst="rect">
                <a:avLst/>
              </a:prstGeom>
              <a:blipFill>
                <a:blip r:embed="rId14"/>
                <a:stretch>
                  <a:fillRect b="-11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7" name="群組 166"/>
          <p:cNvGrpSpPr/>
          <p:nvPr/>
        </p:nvGrpSpPr>
        <p:grpSpPr>
          <a:xfrm>
            <a:off x="5312569" y="1156872"/>
            <a:ext cx="5716445" cy="4520029"/>
            <a:chOff x="5312569" y="1156872"/>
            <a:chExt cx="5716445" cy="4520029"/>
          </a:xfrm>
        </p:grpSpPr>
        <p:sp>
          <p:nvSpPr>
            <p:cNvPr id="155" name="圓角矩形 154"/>
            <p:cNvSpPr/>
            <p:nvPr/>
          </p:nvSpPr>
          <p:spPr>
            <a:xfrm>
              <a:off x="5312569" y="1156872"/>
              <a:ext cx="877219" cy="141488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56" name="圓角矩形 155"/>
            <p:cNvSpPr/>
            <p:nvPr/>
          </p:nvSpPr>
          <p:spPr>
            <a:xfrm>
              <a:off x="5312569" y="4262021"/>
              <a:ext cx="877219" cy="141488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61" name="群組 160"/>
            <p:cNvGrpSpPr/>
            <p:nvPr/>
          </p:nvGrpSpPr>
          <p:grpSpPr>
            <a:xfrm>
              <a:off x="7678801" y="2905026"/>
              <a:ext cx="3350213" cy="1827607"/>
              <a:chOff x="7234908" y="2604606"/>
              <a:chExt cx="3350213" cy="1827607"/>
            </a:xfrm>
          </p:grpSpPr>
          <p:sp>
            <p:nvSpPr>
              <p:cNvPr id="158" name="圓角矩形 157"/>
              <p:cNvSpPr/>
              <p:nvPr/>
            </p:nvSpPr>
            <p:spPr>
              <a:xfrm>
                <a:off x="7234908" y="2604606"/>
                <a:ext cx="3350213" cy="182760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0" name="文字方塊 159"/>
              <p:cNvSpPr txBox="1"/>
              <p:nvPr/>
            </p:nvSpPr>
            <p:spPr>
              <a:xfrm>
                <a:off x="7326294" y="2779745"/>
                <a:ext cx="32126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公司情況較好所發行債券的票面利率會比公司情況較差來的低</a:t>
                </a: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=&gt;</a:t>
                </a:r>
                <a:r>
                  <a:rPr lang="zh-TW" altLang="en-US" dirty="0">
                    <a:solidFill>
                      <a:prstClr val="black"/>
                    </a:solidFill>
                  </a:rPr>
                  <a:t>公司情況較好</a:t>
                </a: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(D)</a:t>
                </a: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所募到的現金會</a:t>
                </a:r>
                <a:r>
                  <a:rPr lang="zh-TW" altLang="en-US" dirty="0">
                    <a:solidFill>
                      <a:prstClr val="black"/>
                    </a:solidFill>
                  </a:rPr>
                  <a:t>多於公司情況較好</a:t>
                </a: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(F)</a:t>
                </a:r>
              </a:p>
            </p:txBody>
          </p:sp>
        </p:grpSp>
        <p:cxnSp>
          <p:nvCxnSpPr>
            <p:cNvPr id="163" name="直線單箭頭接點 162"/>
            <p:cNvCxnSpPr>
              <a:stCxn id="155" idx="3"/>
            </p:cNvCxnSpPr>
            <p:nvPr/>
          </p:nvCxnSpPr>
          <p:spPr>
            <a:xfrm>
              <a:off x="6189788" y="1864312"/>
              <a:ext cx="1489013" cy="20793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單箭頭接點 165"/>
            <p:cNvCxnSpPr>
              <a:stCxn id="156" idx="3"/>
              <a:endCxn id="158" idx="1"/>
            </p:cNvCxnSpPr>
            <p:nvPr/>
          </p:nvCxnSpPr>
          <p:spPr>
            <a:xfrm flipV="1">
              <a:off x="6189788" y="3818830"/>
              <a:ext cx="1489013" cy="11506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0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森林結構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該模型有別於單顆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CRR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樹，而是由多棵樹所組成的，稱之為森林結構，可以處理當債券提前贖回時所導致公司債權結構改變的問題，在公司不同的債權結構下，所對應到的樹也不同，因此，可以從森林結構當中去選擇公司最適債權結構的決策，使得公司股東價值最大化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以下用簡單的債權結構來表達森林結構的應用，僅討論第一層樹提前或到期贖回的狀況，以下從略。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026877" y="2215662"/>
            <a:ext cx="6365631" cy="4044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森林結構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2" name="圖片 8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90" y="1027906"/>
            <a:ext cx="7139624" cy="6280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25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20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模型假設</a:t>
            </a:r>
            <a:endParaRPr kumimoji="0" lang="zh-TW" altLang="en-US" sz="6600" b="0" i="0" u="none" strike="noStrike" kern="20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微軟正黑體" panose="020B0604030504040204" pitchFamily="34" charset="-12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78239" y="2902244"/>
                <a:ext cx="2156744" cy="44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b>
                          <m:sSubPr>
                            <m:ctrlP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TW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zh-TW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𝑞</m:t>
                        </m:r>
                      </m:e>
                    </m:d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𝑑𝑡</m:t>
                    </m:r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zh-TW" alt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𝜎</m:t>
                    </m:r>
                    <m:r>
                      <a:rPr kumimoji="0" lang="en-US" altLang="zh-TW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</m:oMath>
                </a14:m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z</a:t>
                </a: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239" y="2902244"/>
                <a:ext cx="2156744" cy="447687"/>
              </a:xfrm>
              <a:prstGeom prst="rect">
                <a:avLst/>
              </a:prstGeom>
              <a:blipFill>
                <a:blip r:embed="rId3"/>
                <a:stretch>
                  <a:fillRect l="-2825" t="-2703" r="-5932" b="-8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871122" y="4421639"/>
                <a:ext cx="1842940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p>
                        <m:sSupPr>
                          <m:ctrlP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  <m:r>
                            <a:rPr kumimoji="0" lang="zh-TW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zh-TW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  <m:r>
                        <a:rPr kumimoji="0" lang="zh-TW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122" y="4421639"/>
                <a:ext cx="1842940" cy="3755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3899268" y="2102664"/>
            <a:ext cx="5625732" cy="583252"/>
            <a:chOff x="3899268" y="2102664"/>
            <a:chExt cx="5625732" cy="58325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>
              <a:off x="4277716" y="2108066"/>
              <a:ext cx="5247284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假設沒有舉債的公司資產服從隨機過程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899268" y="3616657"/>
            <a:ext cx="3860431" cy="583252"/>
            <a:chOff x="3899268" y="2102664"/>
            <a:chExt cx="3860431" cy="58325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20" name="標題 1"/>
            <p:cNvSpPr txBox="1">
              <a:spLocks/>
            </p:cNvSpPr>
            <p:nvPr/>
          </p:nvSpPr>
          <p:spPr>
            <a:xfrm>
              <a:off x="4503258" y="2108066"/>
              <a:ext cx="32564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公司的</a:t>
              </a:r>
              <a:r>
                <a: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payout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897021" y="5019819"/>
            <a:ext cx="3860431" cy="583252"/>
            <a:chOff x="3899268" y="2102664"/>
            <a:chExt cx="3860431" cy="583252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23" name="標題 1"/>
            <p:cNvSpPr txBox="1">
              <a:spLocks/>
            </p:cNvSpPr>
            <p:nvPr/>
          </p:nvSpPr>
          <p:spPr>
            <a:xfrm>
              <a:off x="4503258" y="2108066"/>
              <a:ext cx="3256441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微軟正黑體" panose="020B0604030504040204" pitchFamily="34" charset="-120"/>
                  <a:cs typeface="+mj-cs"/>
                </a:rPr>
                <a:t>公司破產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501011" y="56179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在股東價值第一次為零時破產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當破產時立即清算，並扣除破產成本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20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模型設</a:t>
            </a:r>
            <a:r>
              <a:rPr kumimoji="0" lang="zh-TW" altLang="en-US" sz="6600" b="0" i="0" u="none" strike="noStrike" kern="20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定</a:t>
            </a:r>
            <a:endParaRPr kumimoji="0" lang="en-US" altLang="zh-TW" sz="6600" b="0" i="0" u="none" strike="noStrike" kern="20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897021" y="5019819"/>
            <a:ext cx="5212954" cy="1073066"/>
            <a:chOff x="3897021" y="5019819"/>
            <a:chExt cx="5212954" cy="1073066"/>
          </a:xfrm>
        </p:grpSpPr>
        <p:grpSp>
          <p:nvGrpSpPr>
            <p:cNvPr id="21" name="群組 20"/>
            <p:cNvGrpSpPr/>
            <p:nvPr/>
          </p:nvGrpSpPr>
          <p:grpSpPr>
            <a:xfrm>
              <a:off x="3897021" y="5019819"/>
              <a:ext cx="5212954" cy="583252"/>
              <a:chOff x="3899268" y="2102664"/>
              <a:chExt cx="5212954" cy="583252"/>
            </a:xfrm>
          </p:grpSpPr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8" y="2102664"/>
                <a:ext cx="603991" cy="52359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標題 1"/>
                  <p:cNvSpPr txBox="1">
                    <a:spLocks/>
                  </p:cNvSpPr>
                  <p:nvPr/>
                </p:nvSpPr>
                <p:spPr>
                  <a:xfrm>
                    <a:off x="4503258" y="2108066"/>
                    <a:ext cx="4608964" cy="57785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微軟正黑體" panose="020B0604030504040204" pitchFamily="34" charset="-120"/>
                        <a:cs typeface="+mj-cs"/>
                      </a:defRPr>
                    </a:lvl1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在最後一個贖回點</a:t>
                    </a:r>
                    <a:r>
                      <a: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(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altLang="zh-TW" sz="2000" b="0" i="0" u="none" strike="noStrike" kern="1200" cap="none" spc="2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N</m:t>
                        </m:r>
                        <m:r>
                          <a:rPr kumimoji="0" lang="en-US" altLang="zh-TW" sz="2000" b="0" i="0" u="none" strike="noStrike" kern="1200" cap="none" spc="2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−</m:t>
                        </m:r>
                        <m:f>
                          <m:fPr>
                            <m:ctrlPr>
                              <a:rPr kumimoji="0" lang="zh-TW" altLang="zh-TW" sz="2000" b="0" i="1" u="none" strike="noStrike" kern="12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</m:ctrlPr>
                          </m:fPr>
                          <m:num>
                            <m:r>
                              <a:rPr kumimoji="0" lang="en-US" altLang="zh-TW" sz="2000" b="0" i="1" u="none" strike="noStrike" kern="1200" cap="none" spc="2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j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)T</a:t>
                    </a:r>
                    <a:r>
                      <a:rPr kumimoji="0" lang="zh-TW" alt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微軟正黑體" panose="020B0604030504040204" pitchFamily="34" charset="-120"/>
                        <a:cs typeface="+mj-cs"/>
                      </a:rPr>
                      <a:t>到期或贖回</a:t>
                    </a:r>
                    <a:endParaRPr kumimoji="0" lang="zh-TW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j-cs"/>
                    </a:endParaRPr>
                  </a:p>
                </p:txBody>
              </p:sp>
            </mc:Choice>
            <mc:Fallback xmlns="">
              <p:sp>
                <p:nvSpPr>
                  <p:cNvPr id="23" name="標題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3258" y="2108066"/>
                    <a:ext cx="4608964" cy="57785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323" b="-1053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636635" y="5603071"/>
                  <a:ext cx="3563489" cy="4898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發行一張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zh-TW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num>
                        <m:den>
                          <m:r>
                            <a:rPr kumimoji="0" lang="en-US" altLang="zh-TW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zh-TW" altLang="zh-TW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年期的不可贖回債券</a:t>
                  </a:r>
                  <a:endParaRPr kumimoji="0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635" y="5603071"/>
                  <a:ext cx="3563489" cy="489814"/>
                </a:xfrm>
                <a:prstGeom prst="rect">
                  <a:avLst/>
                </a:prstGeom>
                <a:blipFill>
                  <a:blip r:embed="rId5"/>
                  <a:stretch>
                    <a:fillRect l="-1541" b="-7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字方塊 1"/>
          <p:cNvSpPr txBox="1"/>
          <p:nvPr/>
        </p:nvSpPr>
        <p:spPr>
          <a:xfrm>
            <a:off x="10313377" y="44216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899267" y="2075534"/>
            <a:ext cx="6962521" cy="1079590"/>
            <a:chOff x="3899267" y="2075534"/>
            <a:chExt cx="6962521" cy="1079590"/>
          </a:xfrm>
        </p:grpSpPr>
        <p:grpSp>
          <p:nvGrpSpPr>
            <p:cNvPr id="17" name="群組 16"/>
            <p:cNvGrpSpPr/>
            <p:nvPr/>
          </p:nvGrpSpPr>
          <p:grpSpPr>
            <a:xfrm>
              <a:off x="3899267" y="2075534"/>
              <a:ext cx="6962521" cy="577850"/>
              <a:chOff x="3899268" y="2075534"/>
              <a:chExt cx="5743689" cy="577850"/>
            </a:xfrm>
          </p:grpSpPr>
          <p:pic>
            <p:nvPicPr>
              <p:cNvPr id="14" name="圖片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8" y="2102664"/>
                <a:ext cx="496405" cy="523590"/>
              </a:xfrm>
              <a:prstGeom prst="rect">
                <a:avLst/>
              </a:prstGeom>
            </p:spPr>
          </p:pic>
          <p:sp>
            <p:nvSpPr>
              <p:cNvPr id="15" name="標題 1"/>
              <p:cNvSpPr txBox="1">
                <a:spLocks/>
              </p:cNvSpPr>
              <p:nvPr/>
            </p:nvSpPr>
            <p:spPr>
              <a:xfrm>
                <a:off x="4395673" y="2075534"/>
                <a:ext cx="5247284" cy="5778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微軟正黑體" panose="020B0604030504040204" pitchFamily="34" charset="-120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公司發行一</a:t>
                </a:r>
                <a:r>
                  <a:rPr kumimoji="0" lang="zh-TW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張</a:t>
                </a:r>
                <a:r>
                  <a:rPr kumimoji="0" lang="zh-TW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可贖回</a:t>
                </a:r>
                <a:r>
                  <a:rPr kumimoji="0" lang="zh-TW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債券</a:t>
                </a:r>
                <a:r>
                  <a:rPr kumimoji="0" lang="zh-TW" altLang="zh-TW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rPr>
                  <a:t>能夠不斷地贖回再舉或到期再舉</a:t>
                </a:r>
                <a:endPara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4636635" y="2785792"/>
              <a:ext cx="44733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以時間長度為一張</a:t>
              </a:r>
              <a:r>
                <a:rPr kumimoji="0" lang="en-US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T</a:t>
              </a: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年期債券</a:t>
              </a:r>
              <a:r>
                <a:rPr kumimoji="0" lang="zh-TW" altLang="zh-TW" sz="1800" b="0" i="0" u="none" strike="noStrike" kern="100" cap="none" spc="2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的</a:t>
              </a:r>
              <a:r>
                <a:rPr kumimoji="0" lang="en-US" altLang="zh-TW" sz="1800" b="0" i="0" u="none" strike="noStrike" kern="100" cap="none" spc="2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N</a:t>
              </a:r>
              <a:r>
                <a:rPr kumimoji="0" lang="zh-TW" altLang="zh-TW" sz="1800" b="0" i="0" u="none" strike="noStrike" kern="100" cap="none" spc="2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倍</a:t>
              </a: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做舉例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99268" y="3616657"/>
            <a:ext cx="4889786" cy="1063378"/>
            <a:chOff x="3899268" y="3616657"/>
            <a:chExt cx="4889786" cy="1063378"/>
          </a:xfrm>
        </p:grpSpPr>
        <p:grpSp>
          <p:nvGrpSpPr>
            <p:cNvPr id="7" name="群組 6"/>
            <p:cNvGrpSpPr/>
            <p:nvPr/>
          </p:nvGrpSpPr>
          <p:grpSpPr>
            <a:xfrm>
              <a:off x="3899268" y="3616657"/>
              <a:ext cx="3860431" cy="583252"/>
              <a:chOff x="3899268" y="3616657"/>
              <a:chExt cx="3860431" cy="583252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3899268" y="3616657"/>
                <a:ext cx="3860431" cy="583252"/>
                <a:chOff x="3899268" y="2102664"/>
                <a:chExt cx="3860431" cy="583252"/>
              </a:xfrm>
            </p:grpSpPr>
            <p:pic>
              <p:nvPicPr>
                <p:cNvPr id="19" name="圖片 18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268" y="2102664"/>
                  <a:ext cx="603991" cy="523590"/>
                </a:xfrm>
                <a:prstGeom prst="rect">
                  <a:avLst/>
                </a:prstGeom>
              </p:spPr>
            </p:pic>
            <p:sp>
              <p:nvSpPr>
                <p:cNvPr id="20" name="標題 1"/>
                <p:cNvSpPr txBox="1">
                  <a:spLocks/>
                </p:cNvSpPr>
                <p:nvPr/>
              </p:nvSpPr>
              <p:spPr>
                <a:xfrm>
                  <a:off x="4503258" y="2108066"/>
                  <a:ext cx="3256441" cy="5778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微軟正黑體" panose="020B0604030504040204" pitchFamily="34" charset="-120"/>
                      <a:cs typeface="+mj-cs"/>
                    </a:defRPr>
                  </a:lvl1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j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矩形 3"/>
                  <p:cNvSpPr/>
                  <p:nvPr/>
                </p:nvSpPr>
                <p:spPr>
                  <a:xfrm>
                    <a:off x="4501011" y="3642305"/>
                    <a:ext cx="3157083" cy="52777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允許債券</a:t>
                    </a:r>
                    <a:r>
                      <a:rPr kumimoji="0" lang="zh-TW" altLang="en-US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在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zh-TW" altLang="zh-TW" sz="2000" b="0" i="1" u="none" strike="noStrike" kern="12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kumimoji="0" lang="en-US" altLang="zh-TW" sz="2000" b="0" i="1" u="none" strike="noStrike" kern="100" cap="none" spc="2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zh-TW" altLang="zh-TW" sz="2000" b="0" i="0" u="none" strike="noStrike" kern="100" cap="none" spc="2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rPr>
                      <a:t>時能提前贖回</a:t>
                    </a:r>
                    <a:endParaRPr kumimoji="0" lang="zh-TW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" name="矩形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1011" y="3642305"/>
                    <a:ext cx="3157083" cy="52777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931" r="-965" b="-689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矩形 7"/>
            <p:cNvSpPr/>
            <p:nvPr/>
          </p:nvSpPr>
          <p:spPr>
            <a:xfrm>
              <a:off x="4636635" y="4310703"/>
              <a:ext cx="4152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1800" b="0" i="0" u="none" strike="noStrike" kern="100" cap="none" spc="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每一張債券都有一個提前贖回的時間點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2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0" y="1335600"/>
            <a:ext cx="1886400" cy="199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6600" kern="2000" dirty="0" smtClean="0">
                <a:ea typeface="微軟正黑體" panose="020B0604030504040204" pitchFamily="34" charset="-120"/>
              </a:rPr>
              <a:t>研究</a:t>
            </a:r>
            <a:r>
              <a:rPr lang="en-US" altLang="zh-TW" sz="6600" kern="2000" dirty="0" smtClean="0">
                <a:ea typeface="微軟正黑體" panose="020B0604030504040204" pitchFamily="34" charset="-120"/>
              </a:rPr>
              <a:t/>
            </a:r>
            <a:br>
              <a:rPr lang="en-US" altLang="zh-TW" sz="6600" kern="2000" dirty="0" smtClean="0">
                <a:ea typeface="微軟正黑體" panose="020B0604030504040204" pitchFamily="34" charset="-120"/>
              </a:rPr>
            </a:br>
            <a:r>
              <a:rPr lang="zh-TW" altLang="en-US" sz="6600" kern="2000" dirty="0" smtClean="0">
                <a:ea typeface="微軟正黑體" panose="020B0604030504040204" pitchFamily="34" charset="-120"/>
              </a:rPr>
              <a:t>方法</a:t>
            </a:r>
            <a:endParaRPr lang="zh-TW" altLang="en-US" sz="6600" kern="2000" dirty="0">
              <a:ea typeface="微軟正黑體" panose="020B0604030504040204" pitchFamily="34" charset="-120"/>
            </a:endParaRPr>
          </a:p>
        </p:txBody>
      </p:sp>
      <p:sp>
        <p:nvSpPr>
          <p:cNvPr id="11" name="等腰三角形 10"/>
          <p:cNvSpPr/>
          <p:nvPr/>
        </p:nvSpPr>
        <p:spPr>
          <a:xfrm rot="16879940">
            <a:off x="4936229" y="165141"/>
            <a:ext cx="1480017" cy="3117863"/>
          </a:xfrm>
          <a:prstGeom prst="triangle">
            <a:avLst>
              <a:gd name="adj" fmla="val 54180"/>
            </a:avLst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等腰三角形 11"/>
          <p:cNvSpPr/>
          <p:nvPr/>
        </p:nvSpPr>
        <p:spPr>
          <a:xfrm rot="16860450">
            <a:off x="6298986" y="2914519"/>
            <a:ext cx="1612009" cy="3093603"/>
          </a:xfrm>
          <a:prstGeom prst="triangle">
            <a:avLst>
              <a:gd name="adj" fmla="val 5418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矩形 90"/>
              <p:cNvSpPr/>
              <p:nvPr/>
            </p:nvSpPr>
            <p:spPr>
              <a:xfrm>
                <a:off x="3655144" y="2548942"/>
                <a:ext cx="1557334" cy="5462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提</a:t>
                </a:r>
                <a14:m>
                  <m:oMath xmlns:m="http://schemas.openxmlformats.org/officeDocument/2006/math">
                    <m:r>
                      <a:rPr kumimoji="0" lang="zh-TW" alt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前</m:t>
                    </m:r>
                    <m:r>
                      <a:rPr kumimoji="0" lang="zh-TW" alt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軟正黑體" panose="020B0604030504040204" pitchFamily="34" charset="-120"/>
                        <a:cs typeface="+mn-cs"/>
                      </a:rPr>
                      <m:t>贖回</m:t>
                    </m:r>
                  </m:oMath>
                </a14:m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144" y="2548942"/>
                <a:ext cx="1557334" cy="546269"/>
              </a:xfrm>
              <a:prstGeom prst="rect">
                <a:avLst/>
              </a:prstGeom>
              <a:blipFill>
                <a:blip r:embed="rId3"/>
                <a:stretch>
                  <a:fillRect b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群組 105"/>
          <p:cNvGrpSpPr/>
          <p:nvPr/>
        </p:nvGrpSpPr>
        <p:grpSpPr>
          <a:xfrm rot="653449">
            <a:off x="4209486" y="528221"/>
            <a:ext cx="4865170" cy="5811570"/>
            <a:chOff x="4030710" y="486464"/>
            <a:chExt cx="5556707" cy="6638158"/>
          </a:xfrm>
        </p:grpSpPr>
        <p:grpSp>
          <p:nvGrpSpPr>
            <p:cNvPr id="107" name="群組 106"/>
            <p:cNvGrpSpPr/>
            <p:nvPr/>
          </p:nvGrpSpPr>
          <p:grpSpPr>
            <a:xfrm rot="21172489">
              <a:off x="4030710" y="486464"/>
              <a:ext cx="5556707" cy="6638158"/>
              <a:chOff x="3987025" y="489184"/>
              <a:chExt cx="5556707" cy="6638158"/>
            </a:xfrm>
          </p:grpSpPr>
          <p:grpSp>
            <p:nvGrpSpPr>
              <p:cNvPr id="109" name="群組 108"/>
              <p:cNvGrpSpPr/>
              <p:nvPr/>
            </p:nvGrpSpPr>
            <p:grpSpPr>
              <a:xfrm rot="420000">
                <a:off x="4565220" y="489184"/>
                <a:ext cx="4978512" cy="719470"/>
                <a:chOff x="1471409" y="953350"/>
                <a:chExt cx="4978512" cy="1161469"/>
              </a:xfrm>
            </p:grpSpPr>
            <p:grpSp>
              <p:nvGrpSpPr>
                <p:cNvPr id="115" name="群組 114"/>
                <p:cNvGrpSpPr/>
                <p:nvPr/>
              </p:nvGrpSpPr>
              <p:grpSpPr>
                <a:xfrm>
                  <a:off x="1471409" y="953350"/>
                  <a:ext cx="4978512" cy="1134154"/>
                  <a:chOff x="1471409" y="953350"/>
                  <a:chExt cx="4978512" cy="1134154"/>
                </a:xfrm>
              </p:grpSpPr>
              <p:grpSp>
                <p:nvGrpSpPr>
                  <p:cNvPr id="117" name="群組 116"/>
                  <p:cNvGrpSpPr/>
                  <p:nvPr/>
                </p:nvGrpSpPr>
                <p:grpSpPr>
                  <a:xfrm>
                    <a:off x="1471409" y="953350"/>
                    <a:ext cx="4978512" cy="1134154"/>
                    <a:chOff x="3420137" y="2454278"/>
                    <a:chExt cx="4978512" cy="1451419"/>
                  </a:xfrm>
                </p:grpSpPr>
                <p:sp>
                  <p:nvSpPr>
                    <p:cNvPr id="119" name="文字方塊 118"/>
                    <p:cNvSpPr txBox="1"/>
                    <p:nvPr/>
                  </p:nvSpPr>
                  <p:spPr>
                    <a:xfrm>
                      <a:off x="3420137" y="3597920"/>
                      <a:ext cx="28886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新細明體" panose="02020500000000000000" pitchFamily="18" charset="-120"/>
                          <a:cs typeface="+mn-cs"/>
                        </a:rPr>
                        <a:t>0</a:t>
                      </a:r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  <p:cxnSp>
                  <p:nvCxnSpPr>
                    <p:cNvPr id="120" name="直線接點 119"/>
                    <p:cNvCxnSpPr/>
                    <p:nvPr/>
                  </p:nvCxnSpPr>
                  <p:spPr>
                    <a:xfrm rot="21180000">
                      <a:off x="3590946" y="2454278"/>
                      <a:ext cx="4622378" cy="1264351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直線接點 120"/>
                    <p:cNvCxnSpPr/>
                    <p:nvPr/>
                  </p:nvCxnSpPr>
                  <p:spPr>
                    <a:xfrm flipV="1">
                      <a:off x="3576309" y="276479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直線接點 121"/>
                    <p:cNvCxnSpPr/>
                    <p:nvPr/>
                  </p:nvCxnSpPr>
                  <p:spPr>
                    <a:xfrm flipV="1">
                      <a:off x="5902203" y="2764999"/>
                      <a:ext cx="1" cy="741860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flipV="1">
                      <a:off x="8233140" y="2757941"/>
                      <a:ext cx="1" cy="741862"/>
                    </a:xfrm>
                    <a:prstGeom prst="line">
                      <a:avLst/>
                    </a:prstGeom>
                    <a:ln w="38100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4" name="文字方塊 123"/>
                        <p:cNvSpPr txBox="1"/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400" b="0" i="1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altLang="zh-TW" sz="1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新細明體" panose="02020500000000000000" pitchFamily="18" charset="-120"/>
                            <a:cs typeface="+mn-cs"/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27" name="文字方塊 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958336" y="3465423"/>
                          <a:ext cx="440313" cy="307775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b="-5588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18" name="直線接點 117"/>
                  <p:cNvCxnSpPr/>
                  <p:nvPr/>
                </p:nvCxnSpPr>
                <p:spPr>
                  <a:xfrm flipV="1">
                    <a:off x="5120862" y="1222641"/>
                    <a:ext cx="1" cy="579698"/>
                  </a:xfrm>
                  <a:prstGeom prst="line">
                    <a:avLst/>
                  </a:prstGeom>
                  <a:ln w="3810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文字方塊 115"/>
                    <p:cNvSpPr txBox="1"/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en-US" altLang="zh-TW" sz="1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oMath>
                        </m:oMathPara>
                      </a14:m>
                      <a:endParaRPr kumimoji="0" lang="zh-TW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81674" y="1807043"/>
                      <a:ext cx="340927" cy="30777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076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10" name="直線接點 109"/>
              <p:cNvCxnSpPr/>
              <p:nvPr/>
            </p:nvCxnSpPr>
            <p:spPr>
              <a:xfrm flipV="1">
                <a:off x="7459654" y="1477396"/>
                <a:ext cx="649395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1" name="直線接點 110"/>
              <p:cNvCxnSpPr/>
              <p:nvPr/>
            </p:nvCxnSpPr>
            <p:spPr>
              <a:xfrm flipV="1">
                <a:off x="3987025" y="1101708"/>
                <a:ext cx="649395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2" name="直線接點 111"/>
              <p:cNvCxnSpPr/>
              <p:nvPr/>
            </p:nvCxnSpPr>
            <p:spPr>
              <a:xfrm rot="427511" flipV="1">
                <a:off x="5438273" y="1213915"/>
                <a:ext cx="59626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3" name="直線接點 112"/>
              <p:cNvCxnSpPr/>
              <p:nvPr/>
            </p:nvCxnSpPr>
            <p:spPr>
              <a:xfrm rot="427511" flipV="1">
                <a:off x="6600169" y="1348804"/>
                <a:ext cx="43288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 rot="427511" flipV="1">
                <a:off x="8954314" y="1727342"/>
                <a:ext cx="12773" cy="5400000"/>
              </a:xfrm>
              <a:prstGeom prst="line">
                <a:avLst/>
              </a:prstGeom>
              <a:ln w="12700" cap="flat" cmpd="sng" algn="ctr">
                <a:solidFill>
                  <a:schemeClr val="bg2">
                    <a:lumMod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直線接點 107"/>
            <p:cNvCxnSpPr/>
            <p:nvPr/>
          </p:nvCxnSpPr>
          <p:spPr>
            <a:xfrm rot="21592489" flipV="1">
              <a:off x="5568045" y="610256"/>
              <a:ext cx="1" cy="359092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群組 124"/>
          <p:cNvGrpSpPr/>
          <p:nvPr/>
        </p:nvGrpSpPr>
        <p:grpSpPr>
          <a:xfrm rot="653449">
            <a:off x="4640237" y="1148019"/>
            <a:ext cx="2383043" cy="1191713"/>
            <a:chOff x="998283" y="3537266"/>
            <a:chExt cx="3301683" cy="1718959"/>
          </a:xfrm>
        </p:grpSpPr>
        <p:grpSp>
          <p:nvGrpSpPr>
            <p:cNvPr id="126" name="群組 125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29" name="群組 128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36" name="群組 135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38" name="直線接點 137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線接點 138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線接點 139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線接點 140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" name="直線接點 136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群組 129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31" name="群組 130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34" name="橢圓 133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35" name="橢圓 134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32" name="橢圓 131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33" name="橢圓 132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27" name="橢圓 126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8" name="橢圓 127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42" name="群組 141"/>
          <p:cNvGrpSpPr/>
          <p:nvPr/>
        </p:nvGrpSpPr>
        <p:grpSpPr>
          <a:xfrm rot="653449">
            <a:off x="5396919" y="2503333"/>
            <a:ext cx="2383043" cy="1191713"/>
            <a:chOff x="998283" y="3537266"/>
            <a:chExt cx="3301683" cy="1718959"/>
          </a:xfrm>
        </p:grpSpPr>
        <p:grpSp>
          <p:nvGrpSpPr>
            <p:cNvPr id="143" name="群組 142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46" name="群組 145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53" name="群組 152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55" name="直線接點 154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線接點 155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線接點 156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線接點 157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4" name="直線接點 153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群組 146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48" name="群組 147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51" name="橢圓 150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52" name="橢圓 151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49" name="橢圓 148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50" name="橢圓 149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44" name="橢圓 143"/>
            <p:cNvSpPr/>
            <p:nvPr/>
          </p:nvSpPr>
          <p:spPr>
            <a:xfrm>
              <a:off x="2453956" y="448640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5" name="橢圓 144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59" name="群組 158"/>
          <p:cNvGrpSpPr/>
          <p:nvPr/>
        </p:nvGrpSpPr>
        <p:grpSpPr>
          <a:xfrm rot="653449">
            <a:off x="6178651" y="3865564"/>
            <a:ext cx="2383043" cy="1191713"/>
            <a:chOff x="998283" y="3537266"/>
            <a:chExt cx="3301683" cy="1718959"/>
          </a:xfrm>
        </p:grpSpPr>
        <p:grpSp>
          <p:nvGrpSpPr>
            <p:cNvPr id="160" name="群組 159"/>
            <p:cNvGrpSpPr/>
            <p:nvPr/>
          </p:nvGrpSpPr>
          <p:grpSpPr>
            <a:xfrm>
              <a:off x="998283" y="3537266"/>
              <a:ext cx="3301683" cy="1718959"/>
              <a:chOff x="1022461" y="3622096"/>
              <a:chExt cx="3301683" cy="1718959"/>
            </a:xfrm>
          </p:grpSpPr>
          <p:grpSp>
            <p:nvGrpSpPr>
              <p:cNvPr id="163" name="群組 162"/>
              <p:cNvGrpSpPr/>
              <p:nvPr/>
            </p:nvGrpSpPr>
            <p:grpSpPr>
              <a:xfrm>
                <a:off x="1052309" y="3848746"/>
                <a:ext cx="3158935" cy="1376030"/>
                <a:chOff x="1300891" y="5043955"/>
                <a:chExt cx="3158935" cy="1376030"/>
              </a:xfrm>
            </p:grpSpPr>
            <p:grpSp>
              <p:nvGrpSpPr>
                <p:cNvPr id="170" name="群組 169"/>
                <p:cNvGrpSpPr/>
                <p:nvPr/>
              </p:nvGrpSpPr>
              <p:grpSpPr>
                <a:xfrm>
                  <a:off x="1300891" y="5043955"/>
                  <a:ext cx="3158935" cy="1376030"/>
                  <a:chOff x="1300891" y="5043955"/>
                  <a:chExt cx="3158935" cy="1376030"/>
                </a:xfrm>
              </p:grpSpPr>
              <p:cxnSp>
                <p:nvCxnSpPr>
                  <p:cNvPr id="172" name="直線接點 171"/>
                  <p:cNvCxnSpPr/>
                  <p:nvPr/>
                </p:nvCxnSpPr>
                <p:spPr>
                  <a:xfrm flipV="1">
                    <a:off x="1300891" y="5043955"/>
                    <a:ext cx="3110387" cy="6386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線接點 172"/>
                  <p:cNvCxnSpPr/>
                  <p:nvPr/>
                </p:nvCxnSpPr>
                <p:spPr>
                  <a:xfrm>
                    <a:off x="1341171" y="5653026"/>
                    <a:ext cx="3104542" cy="66723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直線接點 173"/>
                  <p:cNvCxnSpPr/>
                  <p:nvPr/>
                </p:nvCxnSpPr>
                <p:spPr>
                  <a:xfrm flipV="1">
                    <a:off x="2818151" y="5684724"/>
                    <a:ext cx="1622975" cy="3263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接點 174"/>
                  <p:cNvCxnSpPr/>
                  <p:nvPr/>
                </p:nvCxnSpPr>
                <p:spPr>
                  <a:xfrm>
                    <a:off x="4344264" y="6335254"/>
                    <a:ext cx="115562" cy="8473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1" name="直線接點 170"/>
                <p:cNvCxnSpPr/>
                <p:nvPr/>
              </p:nvCxnSpPr>
              <p:spPr>
                <a:xfrm>
                  <a:off x="2818151" y="5301995"/>
                  <a:ext cx="1603723" cy="36800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4" name="群組 163"/>
              <p:cNvGrpSpPr/>
              <p:nvPr/>
            </p:nvGrpSpPr>
            <p:grpSpPr>
              <a:xfrm>
                <a:off x="1022461" y="3622096"/>
                <a:ext cx="3301683" cy="1718959"/>
                <a:chOff x="1022461" y="3622096"/>
                <a:chExt cx="3301683" cy="1718959"/>
              </a:xfrm>
            </p:grpSpPr>
            <p:grpSp>
              <p:nvGrpSpPr>
                <p:cNvPr id="165" name="群組 164"/>
                <p:cNvGrpSpPr/>
                <p:nvPr/>
              </p:nvGrpSpPr>
              <p:grpSpPr>
                <a:xfrm>
                  <a:off x="1022461" y="4259912"/>
                  <a:ext cx="3300311" cy="438588"/>
                  <a:chOff x="1022461" y="4259912"/>
                  <a:chExt cx="3300311" cy="438588"/>
                </a:xfrm>
              </p:grpSpPr>
              <p:sp>
                <p:nvSpPr>
                  <p:cNvPr id="168" name="橢圓 167"/>
                  <p:cNvSpPr/>
                  <p:nvPr/>
                </p:nvSpPr>
                <p:spPr>
                  <a:xfrm>
                    <a:off x="1022461" y="4259912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  <p:sp>
                <p:nvSpPr>
                  <p:cNvPr id="169" name="橢圓 168"/>
                  <p:cNvSpPr/>
                  <p:nvPr/>
                </p:nvSpPr>
                <p:spPr>
                  <a:xfrm>
                    <a:off x="3890772" y="42665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TW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endParaRPr>
                  </a:p>
                </p:txBody>
              </p:sp>
            </p:grpSp>
            <p:sp>
              <p:nvSpPr>
                <p:cNvPr id="166" name="橢圓 165"/>
                <p:cNvSpPr/>
                <p:nvPr/>
              </p:nvSpPr>
              <p:spPr>
                <a:xfrm>
                  <a:off x="3884556" y="4909055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67" name="橢圓 166"/>
                <p:cNvSpPr/>
                <p:nvPr/>
              </p:nvSpPr>
              <p:spPr>
                <a:xfrm>
                  <a:off x="3892144" y="3622096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</p:grpSp>
        <p:sp>
          <p:nvSpPr>
            <p:cNvPr id="161" name="橢圓 160"/>
            <p:cNvSpPr/>
            <p:nvPr/>
          </p:nvSpPr>
          <p:spPr>
            <a:xfrm>
              <a:off x="2459817" y="4507150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62" name="橢圓 161"/>
            <p:cNvSpPr/>
            <p:nvPr/>
          </p:nvSpPr>
          <p:spPr>
            <a:xfrm>
              <a:off x="2457365" y="3860937"/>
              <a:ext cx="432000" cy="43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76" name="群組 175"/>
          <p:cNvGrpSpPr/>
          <p:nvPr/>
        </p:nvGrpSpPr>
        <p:grpSpPr>
          <a:xfrm rot="21299281">
            <a:off x="5472934" y="1859911"/>
            <a:ext cx="1409235" cy="1557664"/>
            <a:chOff x="5574263" y="1856213"/>
            <a:chExt cx="1409235" cy="1557664"/>
          </a:xfrm>
        </p:grpSpPr>
        <p:grpSp>
          <p:nvGrpSpPr>
            <p:cNvPr id="177" name="群組 176"/>
            <p:cNvGrpSpPr/>
            <p:nvPr/>
          </p:nvGrpSpPr>
          <p:grpSpPr>
            <a:xfrm rot="1036511">
              <a:off x="5574263" y="1856213"/>
              <a:ext cx="1409235" cy="1557664"/>
              <a:chOff x="1945029" y="1934968"/>
              <a:chExt cx="1409235" cy="1557664"/>
            </a:xfrm>
          </p:grpSpPr>
          <p:sp>
            <p:nvSpPr>
              <p:cNvPr id="181" name="橢圓 180"/>
              <p:cNvSpPr/>
              <p:nvPr/>
            </p:nvSpPr>
            <p:spPr>
              <a:xfrm rot="983684">
                <a:off x="1962581" y="193496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2" name="橢圓 181"/>
              <p:cNvSpPr/>
              <p:nvPr/>
            </p:nvSpPr>
            <p:spPr>
              <a:xfrm rot="983684">
                <a:off x="1945029" y="290313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3" name="橢圓 182"/>
              <p:cNvSpPr/>
              <p:nvPr/>
            </p:nvSpPr>
            <p:spPr>
              <a:xfrm rot="983684">
                <a:off x="2983896" y="265586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4" name="橢圓 183"/>
              <p:cNvSpPr/>
              <p:nvPr/>
            </p:nvSpPr>
            <p:spPr>
              <a:xfrm rot="983684">
                <a:off x="2994264" y="313263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178" name="直線接點 177"/>
            <p:cNvCxnSpPr/>
            <p:nvPr/>
          </p:nvCxnSpPr>
          <p:spPr>
            <a:xfrm flipH="1">
              <a:off x="5709555" y="1912648"/>
              <a:ext cx="262964" cy="885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/>
            <p:nvPr/>
          </p:nvCxnSpPr>
          <p:spPr>
            <a:xfrm flipH="1" flipV="1">
              <a:off x="5683652" y="2865423"/>
              <a:ext cx="940802" cy="4856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接點 179"/>
            <p:cNvCxnSpPr/>
            <p:nvPr/>
          </p:nvCxnSpPr>
          <p:spPr>
            <a:xfrm flipH="1" flipV="1">
              <a:off x="5729231" y="2819573"/>
              <a:ext cx="968272" cy="1084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群組 184"/>
          <p:cNvGrpSpPr/>
          <p:nvPr/>
        </p:nvGrpSpPr>
        <p:grpSpPr>
          <a:xfrm rot="21151087">
            <a:off x="6234695" y="3235415"/>
            <a:ext cx="1416188" cy="1543385"/>
            <a:chOff x="5571986" y="1871203"/>
            <a:chExt cx="1416188" cy="1543385"/>
          </a:xfrm>
        </p:grpSpPr>
        <p:grpSp>
          <p:nvGrpSpPr>
            <p:cNvPr id="186" name="群組 185"/>
            <p:cNvGrpSpPr/>
            <p:nvPr/>
          </p:nvGrpSpPr>
          <p:grpSpPr>
            <a:xfrm rot="1036511">
              <a:off x="5571986" y="1871203"/>
              <a:ext cx="1416188" cy="1543385"/>
              <a:chOff x="1945029" y="1949247"/>
              <a:chExt cx="1416188" cy="1543385"/>
            </a:xfrm>
          </p:grpSpPr>
          <p:sp>
            <p:nvSpPr>
              <p:cNvPr id="190" name="橢圓 189"/>
              <p:cNvSpPr/>
              <p:nvPr/>
            </p:nvSpPr>
            <p:spPr>
              <a:xfrm rot="983684">
                <a:off x="1978710" y="194924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1" name="橢圓 190"/>
              <p:cNvSpPr/>
              <p:nvPr/>
            </p:nvSpPr>
            <p:spPr>
              <a:xfrm rot="983684">
                <a:off x="1945029" y="2903139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2" name="橢圓 191"/>
              <p:cNvSpPr/>
              <p:nvPr/>
            </p:nvSpPr>
            <p:spPr>
              <a:xfrm rot="983684">
                <a:off x="3001217" y="266809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3" name="橢圓 192"/>
              <p:cNvSpPr/>
              <p:nvPr/>
            </p:nvSpPr>
            <p:spPr>
              <a:xfrm rot="983684">
                <a:off x="2994264" y="3132632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187" name="直線接點 186"/>
            <p:cNvCxnSpPr/>
            <p:nvPr/>
          </p:nvCxnSpPr>
          <p:spPr>
            <a:xfrm flipH="1">
              <a:off x="5709555" y="1912648"/>
              <a:ext cx="262964" cy="885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 flipV="1">
              <a:off x="5683652" y="2865423"/>
              <a:ext cx="940802" cy="4856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線接點 188"/>
            <p:cNvCxnSpPr/>
            <p:nvPr/>
          </p:nvCxnSpPr>
          <p:spPr>
            <a:xfrm flipH="1" flipV="1">
              <a:off x="5729231" y="2819573"/>
              <a:ext cx="968272" cy="1084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群組 202"/>
          <p:cNvGrpSpPr/>
          <p:nvPr/>
        </p:nvGrpSpPr>
        <p:grpSpPr>
          <a:xfrm rot="653449">
            <a:off x="6975794" y="5405641"/>
            <a:ext cx="2270410" cy="1035533"/>
            <a:chOff x="1041435" y="3646266"/>
            <a:chExt cx="3145629" cy="1493680"/>
          </a:xfrm>
        </p:grpSpPr>
        <p:grpSp>
          <p:nvGrpSpPr>
            <p:cNvPr id="204" name="群組 203"/>
            <p:cNvGrpSpPr/>
            <p:nvPr/>
          </p:nvGrpSpPr>
          <p:grpSpPr>
            <a:xfrm>
              <a:off x="1041435" y="3876792"/>
              <a:ext cx="3145629" cy="1263154"/>
              <a:chOff x="1065613" y="3961622"/>
              <a:chExt cx="3145629" cy="1263154"/>
            </a:xfrm>
          </p:grpSpPr>
          <p:grpSp>
            <p:nvGrpSpPr>
              <p:cNvPr id="207" name="群組 206"/>
              <p:cNvGrpSpPr/>
              <p:nvPr/>
            </p:nvGrpSpPr>
            <p:grpSpPr>
              <a:xfrm>
                <a:off x="1065613" y="3961622"/>
                <a:ext cx="3145629" cy="1263154"/>
                <a:chOff x="1314196" y="5156831"/>
                <a:chExt cx="3145630" cy="1263154"/>
              </a:xfrm>
            </p:grpSpPr>
            <p:cxnSp>
              <p:nvCxnSpPr>
                <p:cNvPr id="209" name="直線接點 208"/>
                <p:cNvCxnSpPr/>
                <p:nvPr/>
              </p:nvCxnSpPr>
              <p:spPr>
                <a:xfrm>
                  <a:off x="1314196" y="5480981"/>
                  <a:ext cx="1641909" cy="31259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線接點 209"/>
                <p:cNvCxnSpPr/>
                <p:nvPr/>
              </p:nvCxnSpPr>
              <p:spPr>
                <a:xfrm>
                  <a:off x="4344264" y="6335254"/>
                  <a:ext cx="115562" cy="847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線接點 210"/>
                <p:cNvCxnSpPr/>
                <p:nvPr/>
              </p:nvCxnSpPr>
              <p:spPr>
                <a:xfrm flipV="1">
                  <a:off x="1327747" y="5156831"/>
                  <a:ext cx="1641825" cy="3110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8" name="橢圓 207"/>
              <p:cNvSpPr/>
              <p:nvPr/>
            </p:nvSpPr>
            <p:spPr>
              <a:xfrm>
                <a:off x="1085685" y="4045244"/>
                <a:ext cx="432000" cy="43199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05" name="橢圓 204"/>
            <p:cNvSpPr/>
            <p:nvPr/>
          </p:nvSpPr>
          <p:spPr>
            <a:xfrm>
              <a:off x="2480811" y="4271738"/>
              <a:ext cx="432000" cy="43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06" name="橢圓 205"/>
            <p:cNvSpPr/>
            <p:nvPr/>
          </p:nvSpPr>
          <p:spPr>
            <a:xfrm>
              <a:off x="2484220" y="3646266"/>
              <a:ext cx="432000" cy="43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12" name="群組 211"/>
          <p:cNvGrpSpPr/>
          <p:nvPr/>
        </p:nvGrpSpPr>
        <p:grpSpPr>
          <a:xfrm rot="21275103">
            <a:off x="7045569" y="4593232"/>
            <a:ext cx="1402505" cy="1491505"/>
            <a:chOff x="5571019" y="1906889"/>
            <a:chExt cx="1402505" cy="1491505"/>
          </a:xfrm>
        </p:grpSpPr>
        <p:grpSp>
          <p:nvGrpSpPr>
            <p:cNvPr id="213" name="群組 212"/>
            <p:cNvGrpSpPr/>
            <p:nvPr/>
          </p:nvGrpSpPr>
          <p:grpSpPr>
            <a:xfrm rot="1036511">
              <a:off x="5571019" y="1906889"/>
              <a:ext cx="1402505" cy="1491505"/>
              <a:chOff x="1947307" y="1986813"/>
              <a:chExt cx="1402505" cy="1491505"/>
            </a:xfrm>
          </p:grpSpPr>
          <p:sp>
            <p:nvSpPr>
              <p:cNvPr id="217" name="橢圓 216"/>
              <p:cNvSpPr/>
              <p:nvPr/>
            </p:nvSpPr>
            <p:spPr>
              <a:xfrm rot="983684">
                <a:off x="1947307" y="19868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8" name="橢圓 217"/>
              <p:cNvSpPr/>
              <p:nvPr/>
            </p:nvSpPr>
            <p:spPr>
              <a:xfrm rot="983684">
                <a:off x="1974455" y="291492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19" name="橢圓 218"/>
              <p:cNvSpPr/>
              <p:nvPr/>
            </p:nvSpPr>
            <p:spPr>
              <a:xfrm rot="983684">
                <a:off x="2983896" y="265586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20" name="橢圓 219"/>
              <p:cNvSpPr/>
              <p:nvPr/>
            </p:nvSpPr>
            <p:spPr>
              <a:xfrm rot="983684">
                <a:off x="2989812" y="3118318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cxnSp>
          <p:nvCxnSpPr>
            <p:cNvPr id="214" name="直線接點 213"/>
            <p:cNvCxnSpPr/>
            <p:nvPr/>
          </p:nvCxnSpPr>
          <p:spPr>
            <a:xfrm rot="324897" flipH="1">
              <a:off x="5750198" y="1938544"/>
              <a:ext cx="132283" cy="86763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接點 214"/>
            <p:cNvCxnSpPr/>
            <p:nvPr/>
          </p:nvCxnSpPr>
          <p:spPr>
            <a:xfrm flipH="1" flipV="1">
              <a:off x="5667314" y="2878932"/>
              <a:ext cx="940802" cy="48568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接點 215"/>
            <p:cNvCxnSpPr/>
            <p:nvPr/>
          </p:nvCxnSpPr>
          <p:spPr>
            <a:xfrm flipH="1" flipV="1">
              <a:off x="5745907" y="2829986"/>
              <a:ext cx="968272" cy="1084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橢圓 31"/>
          <p:cNvSpPr/>
          <p:nvPr/>
        </p:nvSpPr>
        <p:spPr>
          <a:xfrm>
            <a:off x="8976539" y="6423339"/>
            <a:ext cx="208156" cy="3203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187335" y="2178703"/>
            <a:ext cx="1409235" cy="2594304"/>
            <a:chOff x="6187335" y="2178703"/>
            <a:chExt cx="1409235" cy="2594304"/>
          </a:xfrm>
        </p:grpSpPr>
        <p:grpSp>
          <p:nvGrpSpPr>
            <p:cNvPr id="3" name="群組 2"/>
            <p:cNvGrpSpPr/>
            <p:nvPr/>
          </p:nvGrpSpPr>
          <p:grpSpPr>
            <a:xfrm>
              <a:off x="6400385" y="2178703"/>
              <a:ext cx="519493" cy="2057691"/>
              <a:chOff x="6400385" y="2178703"/>
              <a:chExt cx="519493" cy="2057691"/>
            </a:xfrm>
          </p:grpSpPr>
          <p:sp>
            <p:nvSpPr>
              <p:cNvPr id="195" name="橢圓 194"/>
              <p:cNvSpPr/>
              <p:nvPr/>
            </p:nvSpPr>
            <p:spPr>
              <a:xfrm rot="1719476">
                <a:off x="6559878" y="217870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cxnSp>
            <p:nvCxnSpPr>
              <p:cNvPr id="196" name="直線接點 195"/>
              <p:cNvCxnSpPr/>
              <p:nvPr/>
            </p:nvCxnSpPr>
            <p:spPr>
              <a:xfrm flipH="1">
                <a:off x="6400385" y="2338909"/>
                <a:ext cx="353350" cy="189748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群組 196"/>
            <p:cNvGrpSpPr/>
            <p:nvPr/>
          </p:nvGrpSpPr>
          <p:grpSpPr>
            <a:xfrm rot="21151087">
              <a:off x="6187335" y="3966076"/>
              <a:ext cx="1409235" cy="806931"/>
              <a:chOff x="1880527" y="2011220"/>
              <a:chExt cx="1409235" cy="806931"/>
            </a:xfrm>
          </p:grpSpPr>
          <p:grpSp>
            <p:nvGrpSpPr>
              <p:cNvPr id="198" name="群組 197"/>
              <p:cNvGrpSpPr/>
              <p:nvPr/>
            </p:nvGrpSpPr>
            <p:grpSpPr>
              <a:xfrm rot="1036511">
                <a:off x="1880527" y="2011220"/>
                <a:ext cx="1409235" cy="806931"/>
                <a:chOff x="-1647518" y="3196805"/>
                <a:chExt cx="1409235" cy="806931"/>
              </a:xfrm>
            </p:grpSpPr>
            <p:sp>
              <p:nvSpPr>
                <p:cNvPr id="221" name="橢圓 220"/>
                <p:cNvSpPr/>
                <p:nvPr/>
              </p:nvSpPr>
              <p:spPr>
                <a:xfrm rot="983684">
                  <a:off x="-1647518" y="3414243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2" name="橢圓 221"/>
                <p:cNvSpPr/>
                <p:nvPr/>
              </p:nvSpPr>
              <p:spPr>
                <a:xfrm rot="983684">
                  <a:off x="-603761" y="319680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23" name="橢圓 222"/>
                <p:cNvSpPr/>
                <p:nvPr/>
              </p:nvSpPr>
              <p:spPr>
                <a:xfrm rot="983684">
                  <a:off x="-598283" y="364373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cxnSp>
            <p:nvCxnSpPr>
              <p:cNvPr id="200" name="直線接點 199"/>
              <p:cNvCxnSpPr/>
              <p:nvPr/>
            </p:nvCxnSpPr>
            <p:spPr>
              <a:xfrm flipH="1" flipV="1">
                <a:off x="2101386" y="2286625"/>
                <a:ext cx="940802" cy="48568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線接點 200"/>
              <p:cNvCxnSpPr/>
              <p:nvPr/>
            </p:nvCxnSpPr>
            <p:spPr>
              <a:xfrm flipH="1" flipV="1">
                <a:off x="2146968" y="2240769"/>
                <a:ext cx="968272" cy="10848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矩形 223"/>
              <p:cNvSpPr/>
              <p:nvPr/>
            </p:nvSpPr>
            <p:spPr>
              <a:xfrm>
                <a:off x="4219010" y="3465440"/>
                <a:ext cx="1557334" cy="5462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微軟正黑體" panose="020B0604030504040204" pitchFamily="34" charset="-120"/>
                          <a:cs typeface="+mn-cs"/>
                        </a:rPr>
                        <m:t>到期贖回</m:t>
                      </m:r>
                    </m:oMath>
                  </m:oMathPara>
                </a14:m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mc:Choice>
        <mc:Fallback xmlns="">
          <p:sp>
            <p:nvSpPr>
              <p:cNvPr id="224" name="矩形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010" y="3465440"/>
                <a:ext cx="1557334" cy="546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1" grpId="0" animBg="1"/>
      <p:bldP spid="2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93200" y="1335600"/>
            <a:ext cx="1886400" cy="199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6600" kern="2000" dirty="0" smtClean="0">
                <a:ea typeface="微軟正黑體" panose="020B0604030504040204" pitchFamily="34" charset="-120"/>
              </a:rPr>
              <a:t>參數</a:t>
            </a:r>
            <a:r>
              <a:rPr lang="en-US" altLang="zh-TW" sz="6600" kern="2000" dirty="0" smtClean="0">
                <a:ea typeface="微軟正黑體" panose="020B0604030504040204" pitchFamily="34" charset="-120"/>
              </a:rPr>
              <a:t/>
            </a:r>
            <a:br>
              <a:rPr lang="en-US" altLang="zh-TW" sz="6600" kern="2000" dirty="0" smtClean="0">
                <a:ea typeface="微軟正黑體" panose="020B0604030504040204" pitchFamily="34" charset="-120"/>
              </a:rPr>
            </a:br>
            <a:r>
              <a:rPr lang="zh-TW" altLang="en-US" sz="6600" kern="2000" dirty="0" smtClean="0">
                <a:ea typeface="微軟正黑體" panose="020B0604030504040204" pitchFamily="34" charset="-120"/>
              </a:rPr>
              <a:t>介紹</a:t>
            </a:r>
            <a:endParaRPr lang="zh-TW" altLang="en-US" sz="6600" kern="2000" dirty="0"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09087" y="764851"/>
                <a:ext cx="5852160" cy="5137497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E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：公司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的股東價值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048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zh-TW" altLang="zh-TW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zh-TW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𝑎𝑇</m:t>
                            </m:r>
                          </m:sub>
                          <m:sup>
                            <m:r>
                              <a:rPr kumimoji="0" lang="en-US" altLang="zh-TW" sz="1800" b="0" i="1" u="none" strike="noStrike" kern="1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𝑈</m:t>
                            </m:r>
                          </m:sup>
                        </m:sSubSup>
                        <m:r>
                          <a:rPr kumimoji="0" lang="en-US" altLang="zh-TW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zh-TW" sz="18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𝑏𝑇</m:t>
                        </m:r>
                      </m:e>
                    </m:d>
                  </m:oMath>
                </a14:m>
                <a:r>
                  <a:rPr kumimoji="0" lang="en-US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	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</a:t>
                </a:r>
                <a14:m>
                  <m:oMath xmlns:m="http://schemas.openxmlformats.org/officeDocument/2006/math">
                    <m:r>
                      <a:rPr kumimoji="0" lang="zh-TW" altLang="zh-TW" sz="1800" b="0" i="0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在</m:t>
                    </m:r>
                    <m:r>
                      <a:rPr kumimoji="0" lang="en-US" altLang="zh-TW" sz="18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𝑎𝑇</m:t>
                    </m:r>
                    <m:r>
                      <a:rPr kumimoji="0" lang="zh-TW" altLang="zh-TW" sz="1800" b="0" i="0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時點發行一張</m:t>
                    </m:r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𝑏𝑇</m:t>
                    </m:r>
                    <m:r>
                      <a:rPr kumimoji="0" lang="zh-TW" altLang="zh-TW" sz="1800" b="0" i="0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到期的債券價格</m:t>
                    </m:r>
                  </m:oMath>
                </a14:m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：表示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在</a:t>
                </a:r>
                <a:r>
                  <a:rPr kumimoji="0" lang="en-US" altLang="zh-TW" sz="1800" b="0" i="1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這個時間點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：表示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債券到期日的時間維度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∆</m:t>
                    </m:r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𝑡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：單位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時間長度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048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zh-TW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𝑡</m:t>
                        </m:r>
                      </m:sub>
                      <m:sup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𝑈</m:t>
                        </m:r>
                      </m:sup>
                    </m:sSubSup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：在</a:t>
                </a:r>
                <a:r>
                  <a:rPr kumimoji="0" lang="en-US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t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這個時間點，未舉債公司的資產價值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r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：無風險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利率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𝜏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：稅率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𝜔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：破產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成本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048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zh-TW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n-US" altLang="zh-TW" sz="1800" b="0" i="1" u="none" strike="noStrike" kern="100" cap="none" spc="2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+mn-cs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：公司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每期支付的金額，用於支付債息和股利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14:m>
                  <m:oMath xmlns:m="http://schemas.openxmlformats.org/officeDocument/2006/math">
                    <m:r>
                      <a:rPr kumimoji="0" lang="en-US" altLang="zh-TW" sz="1800" b="0" i="1" u="none" strike="noStrike" kern="100" cap="none" spc="2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標楷體" panose="03000509000000000000" pitchFamily="65" charset="-120"/>
                        <a:cs typeface="+mn-cs"/>
                      </a:rPr>
                      <m:t>𝑞</m:t>
                    </m:r>
                  </m:oMath>
                </a14:m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：每一</a:t>
                </a:r>
                <a:r>
                  <a:rPr kumimoji="0" lang="zh-TW" altLang="zh-TW" sz="1800" b="0" i="0" u="none" strike="noStrike" kern="100" cap="none" spc="2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期公司會固定支付公司資產價值的某個比率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31496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219200" algn="l"/>
                    <a:tab pos="1371600" algn="l"/>
                  </a:tabLst>
                  <a:defRPr/>
                </a:pPr>
                <a:r>
                  <a:rPr kumimoji="0" lang="en-US" altLang="zh-TW" sz="1800" b="0" i="1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K</a:t>
                </a:r>
                <a:r>
                  <a:rPr kumimoji="0" lang="zh-TW" altLang="zh-TW" sz="1800" b="0" i="0" u="none" strike="noStrike" kern="100" cap="none" spc="2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：</a:t>
                </a:r>
                <a:r>
                  <a:rPr kumimoji="0" lang="zh-TW" altLang="zh-TW" sz="1800" b="0" i="0" u="none" strike="noStrike" kern="100" cap="none" spc="2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標楷體" panose="03000509000000000000" pitchFamily="65" charset="-120"/>
                    <a:cs typeface="+mn-cs"/>
                  </a:rPr>
                  <a:t>贖回價格</a:t>
                </a:r>
                <a:endParaRPr kumimoji="0" lang="zh-TW" altLang="zh-TW" sz="18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anose="02020500000000000000" pitchFamily="18" charset="-120"/>
                  <a:cs typeface="+mn-cs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087" y="764851"/>
                <a:ext cx="5852160" cy="5137497"/>
              </a:xfrm>
              <a:prstGeom prst="rect">
                <a:avLst/>
              </a:prstGeom>
              <a:blipFill>
                <a:blip r:embed="rId2"/>
                <a:stretch>
                  <a:fillRect b="-1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0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0871" y="1121672"/>
            <a:ext cx="3546146" cy="2383411"/>
          </a:xfrm>
        </p:spPr>
        <p:txBody>
          <a:bodyPr>
            <a:normAutofit/>
          </a:bodyPr>
          <a:lstStyle/>
          <a:p>
            <a:r>
              <a:rPr lang="zh-TW" altLang="en-US" sz="8000" dirty="0" smtClean="0"/>
              <a:t>結果</a:t>
            </a:r>
            <a:endParaRPr lang="zh-TW" altLang="en-US" sz="8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730567" y="2313377"/>
                <a:ext cx="2730547" cy="2185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zh-TW" altLang="en-US" sz="4000" b="1" dirty="0" smtClean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參數設</a:t>
                </a:r>
                <a:r>
                  <a:rPr lang="zh-TW" altLang="en-US" sz="4000" b="1" dirty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定</a:t>
                </a:r>
                <a:endParaRPr lang="en-US" altLang="zh-TW" sz="4000" b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3200" b="0" i="0" dirty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τ</m:t>
                      </m:r>
                      <m:r>
                        <a:rPr lang="en-US" altLang="zh-TW" sz="3200" b="0" i="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=0.35</m:t>
                      </m:r>
                    </m:oMath>
                  </m:oMathPara>
                </a14:m>
                <a:endParaRPr lang="en-US" altLang="zh-TW" sz="3200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3200" b="0" i="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ω</m:t>
                      </m:r>
                      <m:r>
                        <a:rPr lang="en-US" altLang="zh-TW" sz="3200" b="0" i="0" dirty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微軟正黑體" panose="020B0604030504040204" pitchFamily="34" charset="-120"/>
                        </a:rPr>
                        <m:t>=0.5</m:t>
                      </m:r>
                    </m:oMath>
                  </m:oMathPara>
                </a14:m>
                <a:endParaRPr lang="en-US" altLang="zh-TW" sz="3200" b="0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  <a:p>
                <a:pPr/>
                <a:r>
                  <a:rPr lang="en-US" altLang="zh-TW" sz="3200" dirty="0" smtClean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微軟正黑體" panose="020B0604030504040204" pitchFamily="34" charset="-120"/>
                  </a:rPr>
                  <a:t>C=0.08</a:t>
                </a:r>
                <a:endParaRPr lang="en-US" altLang="zh-TW" sz="3200" dirty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微軟正黑體" panose="020B0604030504040204" pitchFamily="34" charset="-12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567" y="2313377"/>
                <a:ext cx="2730547" cy="2185214"/>
              </a:xfrm>
              <a:prstGeom prst="rect">
                <a:avLst/>
              </a:prstGeom>
              <a:blipFill>
                <a:blip r:embed="rId2"/>
                <a:stretch>
                  <a:fillRect l="-7813" t="-5014" b="-80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Straight Bond</a:t>
            </a:r>
            <a:r>
              <a:rPr lang="zh-TW" altLang="en-US" smtClean="0"/>
              <a:t> </a:t>
            </a:r>
            <a:r>
              <a:rPr lang="en-US" altLang="zh-TW" smtClean="0"/>
              <a:t>VS Callable Bond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987071" y="2406888"/>
            <a:ext cx="10217857" cy="3260420"/>
            <a:chOff x="953860" y="2380512"/>
            <a:chExt cx="10217857" cy="3260420"/>
          </a:xfrm>
        </p:grpSpPr>
        <p:pic>
          <p:nvPicPr>
            <p:cNvPr id="3" name="Picture 2" descr="https://lh3.googleusercontent.com/-r9sQYX3_So1MgwItIpK--xLNPfXAu_I7-aWV6NauezY2CvurKVe9_OmE2vQOHFcTYZcR6hfJQb3PVrAWnoWk1QnPSDOdL6kicRLu_fBIxPrCeXVaS6BQtTXLzXkpgBOb6lZnN4B1n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860" y="2380512"/>
              <a:ext cx="5026479" cy="32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lh6.googleusercontent.com/FjU96sOTa5882JCvMGDZHpYcScweOmOEFUsCm02NY9uvFOuk7ttFR55mT4CU23h_FjGjYPUUFgHFgB5mq8tia0WrfBmPhf5io3renT8K2CrFGpMOvfAlJZEBxCqJFW62y4r3YM8aFV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5237" y="2380512"/>
              <a:ext cx="5026480" cy="32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9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9469" y="1336432"/>
            <a:ext cx="2814711" cy="19976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6600" dirty="0"/>
              <a:t>Outline</a:t>
            </a:r>
            <a:endParaRPr lang="zh-TW" altLang="en-US" sz="6600" kern="2000" dirty="0"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187254" y="1987384"/>
            <a:ext cx="3393906" cy="3105458"/>
            <a:chOff x="4081747" y="1468638"/>
            <a:chExt cx="3393906" cy="3105458"/>
          </a:xfrm>
        </p:grpSpPr>
        <p:grpSp>
          <p:nvGrpSpPr>
            <p:cNvPr id="11" name="群組 10"/>
            <p:cNvGrpSpPr/>
            <p:nvPr/>
          </p:nvGrpSpPr>
          <p:grpSpPr>
            <a:xfrm>
              <a:off x="4081747" y="1468638"/>
              <a:ext cx="3393906" cy="3047721"/>
              <a:chOff x="3897020" y="2041293"/>
              <a:chExt cx="3393906" cy="3047721"/>
            </a:xfrm>
          </p:grpSpPr>
          <p:pic>
            <p:nvPicPr>
              <p:cNvPr id="20" name="圖片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9267" y="2102664"/>
                <a:ext cx="601744" cy="523590"/>
              </a:xfrm>
              <a:prstGeom prst="rect">
                <a:avLst/>
              </a:prstGeom>
            </p:spPr>
          </p:pic>
          <p:pic>
            <p:nvPicPr>
              <p:cNvPr id="21" name="圖片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7021" y="3334044"/>
                <a:ext cx="603991" cy="523590"/>
              </a:xfrm>
              <a:prstGeom prst="rect">
                <a:avLst/>
              </a:prstGeom>
            </p:spPr>
          </p:pic>
          <p:pic>
            <p:nvPicPr>
              <p:cNvPr id="22" name="圖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7020" y="4565424"/>
                <a:ext cx="603991" cy="523590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4797936" y="2041293"/>
                <a:ext cx="24929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可贖回債券</a:t>
                </a:r>
                <a:endPara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797936" y="3272673"/>
                <a:ext cx="203132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模型介紹</a:t>
                </a:r>
                <a:endPara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982661" y="3927765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600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結果</a:t>
              </a:r>
              <a:endPara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10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Straight Bond</a:t>
            </a:r>
            <a:r>
              <a:rPr lang="zh-TW" altLang="en-US" smtClean="0"/>
              <a:t> </a:t>
            </a:r>
            <a:r>
              <a:rPr lang="en-US" altLang="zh-TW" smtClean="0"/>
              <a:t>VS Callable Bond</a:t>
            </a:r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987071" y="2406888"/>
            <a:ext cx="10217857" cy="3260421"/>
            <a:chOff x="987071" y="2406887"/>
            <a:chExt cx="10217857" cy="3260421"/>
          </a:xfrm>
        </p:grpSpPr>
        <p:pic>
          <p:nvPicPr>
            <p:cNvPr id="1030" name="Picture 6" descr="https://lh6.googleusercontent.com/QY4x4v-EWPxSTK40JUNc3jam0HSBSZF3F2lRCSgwuVhgaqNKIaFhVw7Vpy3NIhVDsshMVGC5npeqqQD10Gx-tfSR9jRasqU8fOMRIdp78_HU_dy-dRXXczFFkRie_cB0ZgJfHjb4LV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447" y="2406887"/>
              <a:ext cx="5026481" cy="3260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lh3.googleusercontent.com/jf6VJpVFC5_BwYjoG8tOq_8nUMabWUNE8dq641UFcCaFvhFMbJNOdLJqK0FoXj-d8vPiUb5nXdxTE0iC2cUmb9Xo2nrguBidLwwZ5pZot6hkus69tpScMnoRWU3ahId0T77RwQHOux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071" y="2406888"/>
              <a:ext cx="5026480" cy="3260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316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最適舉債比例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541585" y="2461846"/>
            <a:ext cx="9337307" cy="3309369"/>
            <a:chOff x="1029638" y="2633495"/>
            <a:chExt cx="8772489" cy="278954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6377" y="2633495"/>
              <a:ext cx="4345750" cy="278954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638" y="2633495"/>
              <a:ext cx="4345750" cy="2789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29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可贖回債券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2573"/>
            <a:ext cx="10515600" cy="448627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債券發行人可以在債券到期日前的任何時間贖回，既提前向債券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持有人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歸還本金和利息的一種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債券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贖回動機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調、公司財務狀況良好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降低利息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成本、規避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風險、重整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公司債權的到期日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結構、降低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信用風險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基於上述的優點，我們其實可以預期，若使用可贖回債券，最適舉債比例相較於使用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straight bond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若使用可贖回債券，發債公司傾向發更長的債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85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582744" y="2850878"/>
            <a:ext cx="7908802" cy="1754326"/>
            <a:chOff x="3899267" y="2014578"/>
            <a:chExt cx="7908802" cy="1754326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7" y="2102664"/>
              <a:ext cx="601744" cy="52359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797937" y="2014578"/>
              <a:ext cx="701013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可贖回債券在重整公司債權的到期日結構、降低信用風險之間所扮演的角色</a:t>
              </a:r>
            </a:p>
          </p:txBody>
        </p:sp>
      </p:grpSp>
      <p:sp>
        <p:nvSpPr>
          <p:cNvPr id="12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20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研究</a:t>
            </a:r>
            <a:r>
              <a:rPr kumimoji="0" lang="zh-TW" altLang="en-US" sz="6600" b="0" i="0" u="none" strike="noStrike" kern="20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目的</a:t>
            </a:r>
          </a:p>
        </p:txBody>
      </p:sp>
    </p:spTree>
    <p:extLst>
      <p:ext uri="{BB962C8B-B14F-4D97-AF65-F5344CB8AC3E}">
        <p14:creationId xmlns:p14="http://schemas.microsoft.com/office/powerpoint/2010/main" val="15062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 Bond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同時到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>
              <a:spcBef>
                <a:spcPts val="1000"/>
              </a:spcBef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>
              <a:spcBef>
                <a:spcPts val="1000"/>
              </a:spcBef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分批到期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到期日結構破碎</a:t>
            </a:r>
            <a:endParaRPr lang="zh-TW" altLang="en-US" dirty="0"/>
          </a:p>
        </p:txBody>
      </p:sp>
      <p:grpSp>
        <p:nvGrpSpPr>
          <p:cNvPr id="25" name="群組 24"/>
          <p:cNvGrpSpPr/>
          <p:nvPr/>
        </p:nvGrpSpPr>
        <p:grpSpPr>
          <a:xfrm>
            <a:off x="1810007" y="2401382"/>
            <a:ext cx="6521193" cy="684325"/>
            <a:chOff x="1879549" y="2401382"/>
            <a:chExt cx="3870541" cy="684325"/>
          </a:xfrm>
        </p:grpSpPr>
        <p:grpSp>
          <p:nvGrpSpPr>
            <p:cNvPr id="16" name="群組 15"/>
            <p:cNvGrpSpPr/>
            <p:nvPr/>
          </p:nvGrpSpPr>
          <p:grpSpPr>
            <a:xfrm>
              <a:off x="1970090" y="2726478"/>
              <a:ext cx="3780000" cy="359229"/>
              <a:chOff x="4320000" y="2520000"/>
              <a:chExt cx="3780000" cy="359229"/>
            </a:xfrm>
          </p:grpSpPr>
          <p:grpSp>
            <p:nvGrpSpPr>
              <p:cNvPr id="13" name="群組 12"/>
              <p:cNvGrpSpPr/>
              <p:nvPr/>
            </p:nvGrpSpPr>
            <p:grpSpPr>
              <a:xfrm>
                <a:off x="4320000" y="2520000"/>
                <a:ext cx="3240000" cy="359229"/>
                <a:chOff x="3928114" y="2699615"/>
                <a:chExt cx="3240000" cy="359229"/>
              </a:xfrm>
            </p:grpSpPr>
            <p:cxnSp>
              <p:nvCxnSpPr>
                <p:cNvPr id="5" name="直線接點 4"/>
                <p:cNvCxnSpPr/>
                <p:nvPr/>
              </p:nvCxnSpPr>
              <p:spPr>
                <a:xfrm>
                  <a:off x="446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線接點 5"/>
                <p:cNvCxnSpPr/>
                <p:nvPr/>
              </p:nvCxnSpPr>
              <p:spPr>
                <a:xfrm>
                  <a:off x="392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接點 6"/>
                <p:cNvCxnSpPr/>
                <p:nvPr/>
              </p:nvCxnSpPr>
              <p:spPr>
                <a:xfrm>
                  <a:off x="554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接點 7"/>
                <p:cNvCxnSpPr/>
                <p:nvPr/>
              </p:nvCxnSpPr>
              <p:spPr>
                <a:xfrm>
                  <a:off x="608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接點 8"/>
                <p:cNvCxnSpPr/>
                <p:nvPr/>
              </p:nvCxnSpPr>
              <p:spPr>
                <a:xfrm>
                  <a:off x="500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接點 9"/>
                <p:cNvCxnSpPr/>
                <p:nvPr/>
              </p:nvCxnSpPr>
              <p:spPr>
                <a:xfrm>
                  <a:off x="662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接點 10"/>
                <p:cNvCxnSpPr/>
                <p:nvPr/>
              </p:nvCxnSpPr>
              <p:spPr>
                <a:xfrm>
                  <a:off x="716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直線接點 14"/>
              <p:cNvCxnSpPr/>
              <p:nvPr/>
            </p:nvCxnSpPr>
            <p:spPr>
              <a:xfrm>
                <a:off x="4320000" y="2700000"/>
                <a:ext cx="37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字方塊 16"/>
            <p:cNvSpPr txBox="1"/>
            <p:nvPr/>
          </p:nvSpPr>
          <p:spPr>
            <a:xfrm>
              <a:off x="1879549" y="24022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421954" y="2402209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2961343" y="2401382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501342" y="2401382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4038708" y="2412269"/>
              <a:ext cx="413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4577919" y="2401382"/>
              <a:ext cx="179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120559" y="2401382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1810007" y="4199558"/>
            <a:ext cx="6521193" cy="684325"/>
            <a:chOff x="1879549" y="2401382"/>
            <a:chExt cx="3870541" cy="684325"/>
          </a:xfrm>
        </p:grpSpPr>
        <p:grpSp>
          <p:nvGrpSpPr>
            <p:cNvPr id="58" name="群組 57"/>
            <p:cNvGrpSpPr/>
            <p:nvPr/>
          </p:nvGrpSpPr>
          <p:grpSpPr>
            <a:xfrm>
              <a:off x="1970090" y="2726478"/>
              <a:ext cx="3780000" cy="359229"/>
              <a:chOff x="4320000" y="2520000"/>
              <a:chExt cx="3780000" cy="359229"/>
            </a:xfrm>
          </p:grpSpPr>
          <p:grpSp>
            <p:nvGrpSpPr>
              <p:cNvPr id="66" name="群組 65"/>
              <p:cNvGrpSpPr/>
              <p:nvPr/>
            </p:nvGrpSpPr>
            <p:grpSpPr>
              <a:xfrm>
                <a:off x="4320000" y="2520000"/>
                <a:ext cx="3240000" cy="359229"/>
                <a:chOff x="3928114" y="2699615"/>
                <a:chExt cx="3240000" cy="359229"/>
              </a:xfrm>
            </p:grpSpPr>
            <p:cxnSp>
              <p:nvCxnSpPr>
                <p:cNvPr id="68" name="直線接點 67"/>
                <p:cNvCxnSpPr/>
                <p:nvPr/>
              </p:nvCxnSpPr>
              <p:spPr>
                <a:xfrm>
                  <a:off x="446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接點 68"/>
                <p:cNvCxnSpPr/>
                <p:nvPr/>
              </p:nvCxnSpPr>
              <p:spPr>
                <a:xfrm>
                  <a:off x="392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接點 69"/>
                <p:cNvCxnSpPr/>
                <p:nvPr/>
              </p:nvCxnSpPr>
              <p:spPr>
                <a:xfrm>
                  <a:off x="554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接點 70"/>
                <p:cNvCxnSpPr/>
                <p:nvPr/>
              </p:nvCxnSpPr>
              <p:spPr>
                <a:xfrm>
                  <a:off x="608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接點 71"/>
                <p:cNvCxnSpPr/>
                <p:nvPr/>
              </p:nvCxnSpPr>
              <p:spPr>
                <a:xfrm>
                  <a:off x="500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接點 72"/>
                <p:cNvCxnSpPr/>
                <p:nvPr/>
              </p:nvCxnSpPr>
              <p:spPr>
                <a:xfrm>
                  <a:off x="662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接點 73"/>
                <p:cNvCxnSpPr/>
                <p:nvPr/>
              </p:nvCxnSpPr>
              <p:spPr>
                <a:xfrm>
                  <a:off x="7168114" y="2699615"/>
                  <a:ext cx="0" cy="35922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直線接點 66"/>
              <p:cNvCxnSpPr/>
              <p:nvPr/>
            </p:nvCxnSpPr>
            <p:spPr>
              <a:xfrm>
                <a:off x="4320000" y="2700000"/>
                <a:ext cx="37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文字方塊 58"/>
            <p:cNvSpPr txBox="1"/>
            <p:nvPr/>
          </p:nvSpPr>
          <p:spPr>
            <a:xfrm>
              <a:off x="1879549" y="24022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2421954" y="2402209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2961343" y="2401382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2</a:t>
              </a:r>
              <a:endParaRPr lang="zh-TW" altLang="en-US" dirty="0"/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3501342" y="2401382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</a:t>
              </a:r>
              <a:endParaRPr lang="zh-TW" altLang="en-US" dirty="0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4038708" y="2412269"/>
              <a:ext cx="413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4</a:t>
              </a:r>
              <a:endParaRPr lang="zh-TW" altLang="en-US" dirty="0"/>
            </a:p>
          </p:txBody>
        </p:sp>
        <p:sp>
          <p:nvSpPr>
            <p:cNvPr id="64" name="文字方塊 63"/>
            <p:cNvSpPr txBox="1"/>
            <p:nvPr/>
          </p:nvSpPr>
          <p:spPr>
            <a:xfrm>
              <a:off x="4577919" y="2401382"/>
              <a:ext cx="179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5</a:t>
              </a:r>
              <a:endParaRPr lang="zh-TW" altLang="en-US" dirty="0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5120559" y="2401382"/>
              <a:ext cx="17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</p:grpSp>
      <p:cxnSp>
        <p:nvCxnSpPr>
          <p:cNvPr id="75" name="直線接點 74"/>
          <p:cNvCxnSpPr/>
          <p:nvPr/>
        </p:nvCxnSpPr>
        <p:spPr>
          <a:xfrm>
            <a:off x="1962553" y="2906478"/>
            <a:ext cx="909807" cy="0"/>
          </a:xfrm>
          <a:prstGeom prst="line">
            <a:avLst/>
          </a:prstGeom>
          <a:ln w="1270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1962553" y="2906478"/>
            <a:ext cx="2729420" cy="0"/>
          </a:xfrm>
          <a:prstGeom prst="line">
            <a:avLst/>
          </a:prstGeom>
          <a:ln w="1270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1969200" y="2905200"/>
            <a:ext cx="4542386" cy="1278"/>
          </a:xfrm>
          <a:prstGeom prst="line">
            <a:avLst/>
          </a:prstGeom>
          <a:ln w="1270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1962553" y="4704654"/>
            <a:ext cx="909807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1960637" y="4883883"/>
            <a:ext cx="1821529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1960637" y="5065200"/>
            <a:ext cx="273133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flipV="1">
            <a:off x="1962000" y="5245200"/>
            <a:ext cx="36432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 flipV="1">
            <a:off x="1962000" y="5425200"/>
            <a:ext cx="455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「錢 背景」的圖片搜尋結果&quot;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125" r="100000">
                        <a14:foregroundMark x1="50000" y1="42969" x2="50000" y2="42969"/>
                        <a14:foregroundMark x1="45801" y1="53516" x2="45801" y2="53516"/>
                        <a14:foregroundMark x1="26563" y1="66211" x2="26563" y2="66211"/>
                        <a14:foregroundMark x1="20703" y1="82129" x2="20703" y2="82129"/>
                        <a14:foregroundMark x1="9961" y1="89355" x2="9961" y2="89355"/>
                        <a14:foregroundMark x1="29004" y1="94043" x2="29004" y2="94043"/>
                        <a14:foregroundMark x1="43652" y1="90430" x2="43652" y2="90430"/>
                        <a14:foregroundMark x1="43652" y1="97070" x2="43652" y2="97070"/>
                        <a14:foregroundMark x1="40625" y1="77441" x2="40625" y2="77441"/>
                        <a14:foregroundMark x1="43066" y1="73047" x2="43066" y2="73047"/>
                        <a14:foregroundMark x1="32617" y1="90137" x2="32617" y2="90137"/>
                        <a14:foregroundMark x1="52734" y1="78809" x2="52734" y2="78809"/>
                        <a14:foregroundMark x1="60449" y1="77441" x2="60449" y2="77441"/>
                        <a14:foregroundMark x1="67578" y1="70898" x2="67578" y2="70898"/>
                        <a14:foregroundMark x1="73633" y1="71680" x2="73633" y2="71680"/>
                        <a14:foregroundMark x1="79785" y1="84375" x2="79785" y2="84375"/>
                        <a14:foregroundMark x1="67578" y1="45508" x2="67578" y2="45508"/>
                        <a14:foregroundMark x1="74805" y1="53516" x2="74805" y2="53516"/>
                        <a14:foregroundMark x1="63770" y1="56836" x2="63770" y2="56836"/>
                        <a14:foregroundMark x1="66797" y1="24805" x2="66797" y2="24805"/>
                        <a14:foregroundMark x1="85254" y1="15723" x2="85254" y2="15723"/>
                        <a14:foregroundMark x1="97656" y1="15430" x2="97656" y2="15430"/>
                        <a14:foregroundMark x1="86328" y1="26758" x2="86328" y2="26758"/>
                        <a14:foregroundMark x1="92383" y1="35254" x2="92383" y2="35254"/>
                        <a14:foregroundMark x1="94043" y1="44141" x2="94043" y2="4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306" y="160338"/>
            <a:ext cx="12898293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4" descr="「錢 背景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879970" y="-1992682"/>
            <a:ext cx="8156914" cy="8075296"/>
            <a:chOff x="879970" y="-2608909"/>
            <a:chExt cx="8156914" cy="8075296"/>
          </a:xfrm>
        </p:grpSpPr>
        <p:grpSp>
          <p:nvGrpSpPr>
            <p:cNvPr id="28" name="群組 27"/>
            <p:cNvGrpSpPr/>
            <p:nvPr/>
          </p:nvGrpSpPr>
          <p:grpSpPr>
            <a:xfrm>
              <a:off x="879970" y="-2608909"/>
              <a:ext cx="8156914" cy="8075296"/>
              <a:chOff x="1468347" y="-4739814"/>
              <a:chExt cx="8156914" cy="8075296"/>
            </a:xfrm>
          </p:grpSpPr>
          <p:pic>
            <p:nvPicPr>
              <p:cNvPr id="30" name="Picture 4" descr="「債券公司」的圖片搜尋結果&quot;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7023" b="53702" l="82999" r="943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84" t="34938" r="4269" b="44213"/>
              <a:stretch/>
            </p:blipFill>
            <p:spPr bwMode="auto">
              <a:xfrm>
                <a:off x="7010952" y="-775089"/>
                <a:ext cx="2614309" cy="2655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 descr="「債券公司」的圖片搜尋結果&quot;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7331" b="54739" l="69200" r="78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82" t="35264" r="21785" b="45489"/>
              <a:stretch/>
            </p:blipFill>
            <p:spPr bwMode="auto">
              <a:xfrm>
                <a:off x="1468347" y="-338162"/>
                <a:ext cx="1146152" cy="17819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向右箭號 31"/>
              <p:cNvSpPr/>
              <p:nvPr/>
            </p:nvSpPr>
            <p:spPr>
              <a:xfrm>
                <a:off x="4813103" y="215929"/>
                <a:ext cx="1122947" cy="673768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3" name="弧形 32"/>
              <p:cNvSpPr/>
              <p:nvPr/>
            </p:nvSpPr>
            <p:spPr>
              <a:xfrm rot="7577068">
                <a:off x="1886768" y="-4686611"/>
                <a:ext cx="7351936" cy="7245529"/>
              </a:xfrm>
              <a:prstGeom prst="arc">
                <a:avLst>
                  <a:gd name="adj1" fmla="val 17418429"/>
                  <a:gd name="adj2" fmla="val 0"/>
                </a:avLst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pic>
            <p:nvPicPr>
              <p:cNvPr id="34" name="Picture 4" descr="「債券公司」的圖片搜尋結果&quot;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4159" b="72147" l="74267" r="89200">
                            <a14:backgroundMark x1="75733" y1="57060" x2="75733" y2="57060"/>
                            <a14:backgroundMark x1="85467" y1="58414" x2="85467" y2="584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601" t="54160" r="10557" b="28575"/>
              <a:stretch/>
            </p:blipFill>
            <p:spPr bwMode="auto">
              <a:xfrm>
                <a:off x="4632294" y="2020458"/>
                <a:ext cx="1860884" cy="1315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等腰三角形 34"/>
              <p:cNvSpPr/>
              <p:nvPr/>
            </p:nvSpPr>
            <p:spPr>
              <a:xfrm rot="18846542">
                <a:off x="3179762" y="1669744"/>
                <a:ext cx="478064" cy="421945"/>
              </a:xfrm>
              <a:prstGeom prst="triangl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pic>
          <p:nvPicPr>
            <p:cNvPr id="13" name="Picture 2" descr="「債券公司」的圖片搜尋結果&quot;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331" b="54739" l="69200" r="78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82" t="35264" r="21785" b="45489"/>
            <a:stretch/>
          </p:blipFill>
          <p:spPr bwMode="auto">
            <a:xfrm>
              <a:off x="2109794" y="2102298"/>
              <a:ext cx="1146152" cy="178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「債券公司」的圖片搜尋結果&quot;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7331" b="54739" l="69200" r="78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682" t="35264" r="21785" b="45489"/>
            <a:stretch/>
          </p:blipFill>
          <p:spPr bwMode="auto">
            <a:xfrm>
              <a:off x="1644294" y="624875"/>
              <a:ext cx="1146152" cy="178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2512562" y="5616419"/>
            <a:ext cx="902171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鑒於目前國際板債券具有發行人提前贖回條款者占相當比重，為利保險業資產負債配合之管理，增列保險業投資國際板可贖回債券訂有不可贖回期限者，自投資該債券之日起至不可贖回期限期滿日止，須至少滿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年之規定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975" y="325171"/>
            <a:ext cx="1014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Securities Industry and Financial Markets Association reports that the amount of outstanding debts in the US market grew from 358.7 billion in 1996 to 1,376.7 billion dollars in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2018. Bonds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with call provisions also increases from 13% to near 70% during this 22-year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period.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739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>
            <a:spLocks noGrp="1"/>
          </p:cNvSpPr>
          <p:nvPr>
            <p:ph type="title" idx="4294967295"/>
          </p:nvPr>
        </p:nvSpPr>
        <p:spPr>
          <a:xfrm>
            <a:off x="4179420" y="344220"/>
            <a:ext cx="3561545" cy="11811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kern="2000" dirty="0" smtClean="0"/>
              <a:t>模型比</a:t>
            </a:r>
            <a:r>
              <a:rPr lang="zh-TW" altLang="en-US" sz="4800" kern="2000" dirty="0"/>
              <a:t>較</a:t>
            </a:r>
          </a:p>
        </p:txBody>
      </p:sp>
      <p:sp>
        <p:nvSpPr>
          <p:cNvPr id="8" name="橢圓 7"/>
          <p:cNvSpPr/>
          <p:nvPr/>
        </p:nvSpPr>
        <p:spPr>
          <a:xfrm>
            <a:off x="825500" y="1384300"/>
            <a:ext cx="1626561" cy="16328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Merton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" name="直線接點 2"/>
          <p:cNvCxnSpPr>
            <a:endCxn id="18" idx="1"/>
          </p:cNvCxnSpPr>
          <p:nvPr/>
        </p:nvCxnSpPr>
        <p:spPr>
          <a:xfrm flipV="1">
            <a:off x="2719449" y="2289884"/>
            <a:ext cx="946032" cy="2054"/>
          </a:xfrm>
          <a:prstGeom prst="line">
            <a:avLst/>
          </a:prstGeom>
          <a:ln w="28575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65481" y="1963477"/>
            <a:ext cx="79042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當債券到期或贖回就會消失，公司僅有發行新股的融資手段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5790" y="4046052"/>
            <a:ext cx="78987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符合會計的永續經營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假設，且公司可以發行新股及新債的融資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的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手段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9943139" y="3514379"/>
            <a:ext cx="1626561" cy="16328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Leland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&amp;Toft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3431878" y="2764791"/>
            <a:ext cx="2660052" cy="1133724"/>
            <a:chOff x="3431878" y="2764791"/>
            <a:chExt cx="2660052" cy="113372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31878" y="3590738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0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806274" y="359073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973172" y="3590738"/>
                  <a:ext cx="41184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zh-TW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172" y="3590738"/>
                  <a:ext cx="41184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4514146" y="3578414"/>
                  <a:ext cx="5112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zh-TW" alt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zh-TW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146" y="3578414"/>
                  <a:ext cx="511229" cy="3077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群組 36"/>
            <p:cNvGrpSpPr/>
            <p:nvPr/>
          </p:nvGrpSpPr>
          <p:grpSpPr>
            <a:xfrm>
              <a:off x="3576310" y="2764791"/>
              <a:ext cx="2372795" cy="741862"/>
              <a:chOff x="3665481" y="2843882"/>
              <a:chExt cx="1819842" cy="805627"/>
            </a:xfrm>
          </p:grpSpPr>
          <p:cxnSp>
            <p:nvCxnSpPr>
              <p:cNvPr id="6" name="直線接點 5"/>
              <p:cNvCxnSpPr>
                <a:endCxn id="39" idx="3"/>
              </p:cNvCxnSpPr>
              <p:nvPr/>
            </p:nvCxnSpPr>
            <p:spPr>
              <a:xfrm flipV="1">
                <a:off x="3665481" y="3218451"/>
                <a:ext cx="1819835" cy="26329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 flipV="1">
                <a:off x="3665481" y="2843882"/>
                <a:ext cx="1" cy="805627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 flipV="1">
                <a:off x="5485322" y="2843882"/>
                <a:ext cx="1" cy="805627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群組 30"/>
              <p:cNvGrpSpPr/>
              <p:nvPr/>
            </p:nvGrpSpPr>
            <p:grpSpPr>
              <a:xfrm>
                <a:off x="4120438" y="2954164"/>
                <a:ext cx="454963" cy="572915"/>
                <a:chOff x="4120438" y="2954164"/>
                <a:chExt cx="454963" cy="572915"/>
              </a:xfrm>
            </p:grpSpPr>
            <p:cxnSp>
              <p:nvCxnSpPr>
                <p:cNvPr id="22" name="直線接點 21"/>
                <p:cNvCxnSpPr/>
                <p:nvPr/>
              </p:nvCxnSpPr>
              <p:spPr>
                <a:xfrm flipV="1">
                  <a:off x="4120438" y="2954164"/>
                  <a:ext cx="1" cy="572915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flipV="1">
                  <a:off x="4575400" y="2954164"/>
                  <a:ext cx="1" cy="572915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9" name="矩形 38"/>
          <p:cNvSpPr/>
          <p:nvPr/>
        </p:nvSpPr>
        <p:spPr>
          <a:xfrm>
            <a:off x="3576302" y="3017156"/>
            <a:ext cx="2372793" cy="185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0" name="群組 59"/>
          <p:cNvGrpSpPr/>
          <p:nvPr/>
        </p:nvGrpSpPr>
        <p:grpSpPr>
          <a:xfrm>
            <a:off x="3431878" y="5035230"/>
            <a:ext cx="4052379" cy="1133724"/>
            <a:chOff x="3431878" y="2764791"/>
            <a:chExt cx="4052379" cy="1133724"/>
          </a:xfrm>
        </p:grpSpPr>
        <p:sp>
          <p:nvSpPr>
            <p:cNvPr id="62" name="文字方塊 61"/>
            <p:cNvSpPr txBox="1"/>
            <p:nvPr/>
          </p:nvSpPr>
          <p:spPr>
            <a:xfrm>
              <a:off x="3431878" y="3590738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0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5806274" y="3590738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T</a:t>
              </a:r>
              <a:endPara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矩形 63"/>
                <p:cNvSpPr/>
                <p:nvPr/>
              </p:nvSpPr>
              <p:spPr>
                <a:xfrm>
                  <a:off x="3973172" y="3590738"/>
                  <a:ext cx="41184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TW" alt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zh-TW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4" name="矩形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3172" y="3590738"/>
                  <a:ext cx="411844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矩形 64"/>
                <p:cNvSpPr/>
                <p:nvPr/>
              </p:nvSpPr>
              <p:spPr>
                <a:xfrm>
                  <a:off x="4514146" y="3578414"/>
                  <a:ext cx="51122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1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zh-TW" altLang="en-US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zh-TW" sz="1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5" name="矩形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4146" y="3578414"/>
                  <a:ext cx="511229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群組 65"/>
            <p:cNvGrpSpPr/>
            <p:nvPr/>
          </p:nvGrpSpPr>
          <p:grpSpPr>
            <a:xfrm>
              <a:off x="3576309" y="2764791"/>
              <a:ext cx="3814819" cy="741862"/>
              <a:chOff x="3665481" y="2843882"/>
              <a:chExt cx="2925819" cy="805627"/>
            </a:xfrm>
          </p:grpSpPr>
          <p:cxnSp>
            <p:nvCxnSpPr>
              <p:cNvPr id="69" name="直線接點 68"/>
              <p:cNvCxnSpPr/>
              <p:nvPr/>
            </p:nvCxnSpPr>
            <p:spPr>
              <a:xfrm>
                <a:off x="3665481" y="3244780"/>
                <a:ext cx="2925819" cy="1915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直線接點 69"/>
              <p:cNvCxnSpPr/>
              <p:nvPr/>
            </p:nvCxnSpPr>
            <p:spPr>
              <a:xfrm flipV="1">
                <a:off x="3665481" y="2843882"/>
                <a:ext cx="1" cy="805627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 flipV="1">
                <a:off x="5485322" y="2843882"/>
                <a:ext cx="1" cy="805627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2" name="群組 71"/>
              <p:cNvGrpSpPr/>
              <p:nvPr/>
            </p:nvGrpSpPr>
            <p:grpSpPr>
              <a:xfrm>
                <a:off x="4120438" y="2954164"/>
                <a:ext cx="454963" cy="572915"/>
                <a:chOff x="4120438" y="2954164"/>
                <a:chExt cx="454963" cy="572915"/>
              </a:xfrm>
            </p:grpSpPr>
            <p:cxnSp>
              <p:nvCxnSpPr>
                <p:cNvPr id="76" name="直線接點 75"/>
                <p:cNvCxnSpPr/>
                <p:nvPr/>
              </p:nvCxnSpPr>
              <p:spPr>
                <a:xfrm flipV="1">
                  <a:off x="4120438" y="2954164"/>
                  <a:ext cx="1" cy="572915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接點 76"/>
                <p:cNvCxnSpPr/>
                <p:nvPr/>
              </p:nvCxnSpPr>
              <p:spPr>
                <a:xfrm flipV="1">
                  <a:off x="4575400" y="2954164"/>
                  <a:ext cx="1" cy="572915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群組 72"/>
              <p:cNvGrpSpPr/>
              <p:nvPr/>
            </p:nvGrpSpPr>
            <p:grpSpPr>
              <a:xfrm>
                <a:off x="5940278" y="2954164"/>
                <a:ext cx="454963" cy="572915"/>
                <a:chOff x="4120438" y="2954164"/>
                <a:chExt cx="454963" cy="572915"/>
              </a:xfrm>
            </p:grpSpPr>
            <p:cxnSp>
              <p:nvCxnSpPr>
                <p:cNvPr id="74" name="直線接點 73"/>
                <p:cNvCxnSpPr/>
                <p:nvPr/>
              </p:nvCxnSpPr>
              <p:spPr>
                <a:xfrm flipV="1">
                  <a:off x="4120438" y="2954164"/>
                  <a:ext cx="1" cy="572915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接點 74"/>
                <p:cNvCxnSpPr/>
                <p:nvPr/>
              </p:nvCxnSpPr>
              <p:spPr>
                <a:xfrm flipV="1">
                  <a:off x="4575400" y="2954164"/>
                  <a:ext cx="1" cy="572915"/>
                </a:xfrm>
                <a:prstGeom prst="line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矩形 66"/>
                <p:cNvSpPr/>
                <p:nvPr/>
              </p:nvSpPr>
              <p:spPr>
                <a:xfrm>
                  <a:off x="6240994" y="3578414"/>
                  <a:ext cx="60260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T</a:t>
                  </a:r>
                  <a14:m>
                    <m:oMath xmlns:m="http://schemas.openxmlformats.org/officeDocument/2006/math">
                      <m:r>
                        <a:rPr kumimoji="0" lang="en-US" altLang="zh-TW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zh-TW" alt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TW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a14:m>
                  <a:endPara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7" name="矩形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994" y="3578414"/>
                  <a:ext cx="60260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3030" t="-3922" b="-1764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矩形 67"/>
                <p:cNvSpPr/>
                <p:nvPr/>
              </p:nvSpPr>
              <p:spPr>
                <a:xfrm>
                  <a:off x="6782270" y="3575052"/>
                  <a:ext cx="70198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TW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新細明體" panose="02020500000000000000" pitchFamily="18" charset="-120"/>
                      <a:cs typeface="+mn-cs"/>
                    </a:rPr>
                    <a:t>T</a:t>
                  </a:r>
                  <a14:m>
                    <m:oMath xmlns:m="http://schemas.openxmlformats.org/officeDocument/2006/math">
                      <m:r>
                        <a:rPr kumimoji="0" lang="en-US" altLang="zh-TW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zh-TW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zh-TW" alt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zh-TW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a14:m>
                  <a:endParaRPr kumimoji="0" lang="zh-TW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矩形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2270" y="3575052"/>
                  <a:ext cx="701987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609" t="-6000" b="-18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矩形 60"/>
          <p:cNvSpPr/>
          <p:nvPr/>
        </p:nvSpPr>
        <p:spPr>
          <a:xfrm>
            <a:off x="3576301" y="5287595"/>
            <a:ext cx="593201" cy="15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182966" y="5287596"/>
            <a:ext cx="579730" cy="15623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760470" y="5282900"/>
            <a:ext cx="1188623" cy="16093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949089" y="5287595"/>
            <a:ext cx="593201" cy="156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49018" y="5287596"/>
            <a:ext cx="579730" cy="156237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49" name="直線接點 48"/>
          <p:cNvCxnSpPr/>
          <p:nvPr/>
        </p:nvCxnSpPr>
        <p:spPr>
          <a:xfrm flipV="1">
            <a:off x="8734567" y="4320997"/>
            <a:ext cx="946032" cy="2054"/>
          </a:xfrm>
          <a:prstGeom prst="line">
            <a:avLst/>
          </a:prstGeom>
          <a:ln w="28575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0" grpId="0"/>
      <p:bldP spid="9" grpId="0" animBg="1"/>
      <p:bldP spid="39" grpId="0" animBg="1"/>
      <p:bldP spid="39" grpId="1" animBg="1"/>
      <p:bldP spid="61" grpId="0" animBg="1"/>
      <p:bldP spid="61" grpId="1" animBg="1"/>
      <p:bldP spid="78" grpId="0" animBg="1"/>
      <p:bldP spid="78" grpId="1" animBg="1"/>
      <p:bldP spid="79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橢圓 7"/>
          <p:cNvSpPr/>
          <p:nvPr/>
        </p:nvSpPr>
        <p:spPr>
          <a:xfrm>
            <a:off x="825500" y="1384300"/>
            <a:ext cx="1626561" cy="16328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Leland 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3" name="直線接點 2"/>
          <p:cNvCxnSpPr>
            <a:endCxn id="18" idx="1"/>
          </p:cNvCxnSpPr>
          <p:nvPr/>
        </p:nvCxnSpPr>
        <p:spPr>
          <a:xfrm flipV="1">
            <a:off x="2719449" y="2289884"/>
            <a:ext cx="946032" cy="2054"/>
          </a:xfrm>
          <a:prstGeom prst="line">
            <a:avLst/>
          </a:prstGeom>
          <a:ln w="28575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665481" y="1963477"/>
            <a:ext cx="7904219" cy="9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假定公司成立時就發一張永續債，</a:t>
            </a:r>
            <a:r>
              <a:rPr kumimoji="0" lang="zh-TW" altLang="zh-TW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以公司股東的角度去探討公司持有債券的最適比例為何</a:t>
            </a:r>
            <a:endParaRPr kumimoji="0" lang="zh-TW" altLang="en-US" sz="2000" b="0" i="0" u="none" strike="noStrike" kern="1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5790" y="4046052"/>
            <a:ext cx="78987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假定公司成立時，會發一張有限到期日的債券，然後這張債到期的時候，公司會一直重新舉一張一模的債</a:t>
            </a:r>
            <a:r>
              <a:rPr kumimoji="0" lang="en-US" altLang="zh-TW" sz="2000" b="0" i="0" u="none" strike="noStrike" kern="1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2000" b="0" i="0" u="none" strike="noStrike" kern="1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不破產</a:t>
            </a:r>
            <a:r>
              <a:rPr kumimoji="0" lang="zh-TW" altLang="en-US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的情況下</a:t>
            </a:r>
            <a:r>
              <a:rPr kumimoji="0" lang="en-US" altLang="zh-TW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直到永遠，</a:t>
            </a:r>
            <a:r>
              <a:rPr kumimoji="0" lang="zh-TW" altLang="zh-TW" sz="2000" b="0" i="0" u="none" strike="noStrike" kern="1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股東不僅能探討公司持有債券的最適比例，更能調整公司債券的到期日</a:t>
            </a:r>
            <a:endParaRPr kumimoji="0" lang="zh-TW" altLang="en-US" sz="2000" b="0" i="0" u="none" strike="noStrike" kern="100" cap="none" spc="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9943139" y="3514379"/>
            <a:ext cx="1626561" cy="163285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Leland</a:t>
            </a:r>
            <a:r>
              <a:rPr kumimoji="0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&amp;Toft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49" name="直線接點 48"/>
          <p:cNvCxnSpPr/>
          <p:nvPr/>
        </p:nvCxnSpPr>
        <p:spPr>
          <a:xfrm flipV="1">
            <a:off x="8734567" y="4320997"/>
            <a:ext cx="946032" cy="2054"/>
          </a:xfrm>
          <a:prstGeom prst="line">
            <a:avLst/>
          </a:prstGeom>
          <a:ln w="28575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6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/>
          </p:cNvSpPr>
          <p:nvPr/>
        </p:nvSpPr>
        <p:spPr>
          <a:xfrm>
            <a:off x="492369" y="1336432"/>
            <a:ext cx="1885071" cy="199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微軟正黑體" panose="020B0604030504040204" pitchFamily="34" charset="-12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0" i="0" u="none" strike="noStrike" kern="20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rPr>
              <a:t>模型介紹</a:t>
            </a:r>
            <a:endParaRPr kumimoji="0" lang="zh-TW" altLang="en-US" sz="6600" b="0" i="0" u="none" strike="noStrike" kern="20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899268" y="2102664"/>
            <a:ext cx="5625731" cy="583252"/>
            <a:chOff x="3899268" y="2102664"/>
            <a:chExt cx="5625731" cy="58325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15" name="標題 1"/>
            <p:cNvSpPr txBox="1">
              <a:spLocks/>
            </p:cNvSpPr>
            <p:nvPr/>
          </p:nvSpPr>
          <p:spPr>
            <a:xfrm>
              <a:off x="4501010" y="2108066"/>
              <a:ext cx="5023989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/>
              <a:r>
                <a:rPr lang="zh-TW" altLang="en-US" sz="2800" dirty="0"/>
                <a:t>結構式信用風險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899268" y="3982172"/>
            <a:ext cx="3860431" cy="583252"/>
            <a:chOff x="3899268" y="2102664"/>
            <a:chExt cx="3860431" cy="583252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20" name="標題 1"/>
            <p:cNvSpPr txBox="1">
              <a:spLocks/>
            </p:cNvSpPr>
            <p:nvPr/>
          </p:nvSpPr>
          <p:spPr>
            <a:xfrm>
              <a:off x="4501010" y="2108066"/>
              <a:ext cx="3258689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/>
              <a:r>
                <a:rPr lang="zh-TW" altLang="en-US" sz="2800" dirty="0"/>
                <a:t>森林結構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899268" y="3042418"/>
            <a:ext cx="5625731" cy="583252"/>
            <a:chOff x="3899268" y="2102664"/>
            <a:chExt cx="5625731" cy="58325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9268" y="2102664"/>
              <a:ext cx="603991" cy="523590"/>
            </a:xfrm>
            <a:prstGeom prst="rect">
              <a:avLst/>
            </a:prstGeom>
          </p:spPr>
        </p:pic>
        <p:sp>
          <p:nvSpPr>
            <p:cNvPr id="11" name="標題 1"/>
            <p:cNvSpPr txBox="1">
              <a:spLocks/>
            </p:cNvSpPr>
            <p:nvPr/>
          </p:nvSpPr>
          <p:spPr>
            <a:xfrm>
              <a:off x="4501010" y="2108066"/>
              <a:ext cx="5023989" cy="5778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lvl="0"/>
              <a:r>
                <a:rPr lang="en-US" altLang="zh-TW" sz="2800" dirty="0" smtClean="0"/>
                <a:t>Stationary debt structure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微軟正黑體" panose="020B0604030504040204" pitchFamily="34" charset="-12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3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1873</Words>
  <Application>Microsoft Office PowerPoint</Application>
  <PresentationFormat>寬螢幕</PresentationFormat>
  <Paragraphs>222</Paragraphs>
  <Slides>21</Slides>
  <Notes>12</Notes>
  <HiddenSlides>5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Office 佈景主題</vt:lpstr>
      <vt:lpstr>Callable Bond</vt:lpstr>
      <vt:lpstr>Outline</vt:lpstr>
      <vt:lpstr>可贖回債券</vt:lpstr>
      <vt:lpstr>PowerPoint 簡報</vt:lpstr>
      <vt:lpstr>Straight Bond</vt:lpstr>
      <vt:lpstr>PowerPoint 簡報</vt:lpstr>
      <vt:lpstr>模型比較</vt:lpstr>
      <vt:lpstr>PowerPoint 簡報</vt:lpstr>
      <vt:lpstr>PowerPoint 簡報</vt:lpstr>
      <vt:lpstr>結構式信用風險</vt:lpstr>
      <vt:lpstr>stationary debt structure</vt:lpstr>
      <vt:lpstr>森林結構</vt:lpstr>
      <vt:lpstr>森林結構</vt:lpstr>
      <vt:lpstr>PowerPoint 簡報</vt:lpstr>
      <vt:lpstr>PowerPoint 簡報</vt:lpstr>
      <vt:lpstr>研究 方法</vt:lpstr>
      <vt:lpstr>參數 介紹</vt:lpstr>
      <vt:lpstr>結果</vt:lpstr>
      <vt:lpstr>PowerPoint 簡報</vt:lpstr>
      <vt:lpstr>PowerPoint 簡報</vt:lpstr>
      <vt:lpstr>最適舉債比例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Callable Bond</dc:title>
  <dc:creator>游雅萱</dc:creator>
  <cp:lastModifiedBy>雅萱 游</cp:lastModifiedBy>
  <cp:revision>20</cp:revision>
  <dcterms:created xsi:type="dcterms:W3CDTF">2020-07-05T16:10:46Z</dcterms:created>
  <dcterms:modified xsi:type="dcterms:W3CDTF">2020-07-07T03:57:24Z</dcterms:modified>
</cp:coreProperties>
</file>