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70" r:id="rId10"/>
    <p:sldId id="269" r:id="rId11"/>
    <p:sldId id="268" r:id="rId12"/>
    <p:sldId id="267" r:id="rId13"/>
    <p:sldId id="275" r:id="rId14"/>
    <p:sldId id="274" r:id="rId15"/>
    <p:sldId id="273" r:id="rId16"/>
    <p:sldId id="272" r:id="rId17"/>
    <p:sldId id="271" r:id="rId18"/>
    <p:sldId id="266" r:id="rId19"/>
    <p:sldId id="265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B2A2C1-D05D-402D-BEEF-70519535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6DA8FE1-D2D6-4909-8030-EADDA74CE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F9394D-F27E-4A30-BC84-D93C344D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477-530B-421B-985B-B290D8004E63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223B59-DCDD-4580-BF86-D044FA0E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7E67A5-2BB5-48C5-9C71-AB43FF6B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BD78-2961-47DA-8F32-7C73349B2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83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6FFE96-BCCB-420B-AA3A-3F2B820B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5159B2C-3386-4D7D-BDC5-B5364B29F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623364-BB5F-4B47-A840-A381E3613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477-530B-421B-985B-B290D8004E63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116691-8513-4891-9BB0-23F9D37A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E8D2F6-4CF6-47B8-925C-3BA74830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BD78-2961-47DA-8F32-7C73349B2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71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0039833-1FA2-4824-AB79-AA1EDF3A7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C6B8B16-DE47-44AE-B0A2-15FCE41EF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A276FF-9C6D-4A40-A883-94AA18889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477-530B-421B-985B-B290D8004E63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45419E-38C3-464C-96BE-9527ECE1C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2A5F7E-0086-4B6E-86B9-03EF89F9F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BD78-2961-47DA-8F32-7C73349B2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9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9C1164-6D0D-46A0-8C33-0799735E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871E64-743D-4D6E-A7EB-389D40E12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99B811-6DDE-4A4D-BFA9-F1FDE6D4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477-530B-421B-985B-B290D8004E63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46AEBF4-0F20-4388-A60F-FF6D11FF3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7CB8D7-3411-4087-884D-925EE2D1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BD78-2961-47DA-8F32-7C73349B2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550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A22C84-11B4-47BE-8504-FA639E3AC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17F080F-EC57-48E6-8158-A1CF84234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A34428-D872-4B26-AC10-22303784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477-530B-421B-985B-B290D8004E63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F837BD6-F44E-4A42-B8C1-6629E7A4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FAE27C-D9CD-429F-A558-A962E894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BD78-2961-47DA-8F32-7C73349B2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127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8C34C7-BC9A-4998-BEDE-3E5123D2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A2B1AF-FA6E-4AB0-B2BB-11DD21209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1E96CE8-8AEC-4476-AD16-83FCAEB3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C5B3B5D-9210-43BB-A8C4-CAB50A59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477-530B-421B-985B-B290D8004E63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04290DF-DE4D-4AE8-BC88-8822D9BC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C74245E-E0D7-41D4-94EF-B9284D38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BD78-2961-47DA-8F32-7C73349B2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166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3DFF61-E06E-4DF4-B287-DA9F595B4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5E86644-FAE5-48C4-A3B0-0BCB7A7F6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49305F1-C5E0-4CF0-B0E2-C8539D7BA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BBF279D-B0E1-4401-B6C5-E471953FC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6E1A01E-1054-427B-BC8E-D2B512245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247C01A-BAC0-4666-AB8E-8CD5D4F88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477-530B-421B-985B-B290D8004E63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606D9A5-5EE4-4450-BB0E-019F59A6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468BCE8-A64C-4470-A534-57B8A5EC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BD78-2961-47DA-8F32-7C73349B2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3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01CEAA-876A-45EE-90F3-EC60BA648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F89D220-A6ED-455C-936D-C7029E89A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477-530B-421B-985B-B290D8004E63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E9FE68B-591D-49EC-961D-2CCD9C97A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54A52DB-AF6D-4B37-ABB3-C9C83DAA9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BD78-2961-47DA-8F32-7C73349B2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822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BDB1B40-7C3A-4A0C-AF3A-41720E572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477-530B-421B-985B-B290D8004E63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F3F7E5C-6A94-47B2-918E-03A4734B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9C0D58F-B16E-4550-A860-D56FA68D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BD78-2961-47DA-8F32-7C73349B2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95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501BD5-1BB7-4687-A1B4-A80004E9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7FA589-D6BA-4744-8F21-7C51530F6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BEABB61-30A2-4B10-8B88-5103664A2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260CFDC-2017-42FC-B0CE-DFFA4A6AF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477-530B-421B-985B-B290D8004E63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E55885B-D1F3-41D7-B85B-F6868D4D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B3BA462-3040-48B8-A17D-43A30668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BD78-2961-47DA-8F32-7C73349B2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18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533FBF-8BBF-40A4-9AEF-5FCD4F3D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E666698-2745-4CBB-B75F-B603121FD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2E52676-155D-4848-ADFA-4D75099A2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58B1674-D190-4166-97A4-6037EF5B4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477-530B-421B-985B-B290D8004E63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47D2E93-09C3-4460-8B9A-F7028E14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17CE45A-766D-4170-94D6-B3DA9A98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BD78-2961-47DA-8F32-7C73349B2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4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9DD617A-A797-4140-92B4-07400FD39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9EC813-AD9D-4BDC-A1E9-8D0344CDA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470F737-40F3-44C7-B66B-AAA9C633BE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9477-530B-421B-985B-B290D8004E63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886E60-90F5-4DA0-908C-88F5B36F2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3983897-1EA5-4205-BD63-0ACB8054A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DBD78-2961-47DA-8F32-7C73349B2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29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709AEE-0DA9-4C23-A728-C0F3A75B7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US" altLang="zh-TW" dirty="0"/>
              <a:t>6. Connections with Partial Differential Equations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564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5B71696-E443-4E6B-B421-E590394AA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6833"/>
            <a:ext cx="10515601" cy="361499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BEB63D7-6E47-4EA1-A6F4-23E5638BD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962" y="481567"/>
            <a:ext cx="9088076" cy="1690131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E8FCA607-C8C8-4820-857B-8144569EA7ED}"/>
              </a:ext>
            </a:extLst>
          </p:cNvPr>
          <p:cNvCxnSpPr/>
          <p:nvPr/>
        </p:nvCxnSpPr>
        <p:spPr>
          <a:xfrm>
            <a:off x="4062953" y="2780907"/>
            <a:ext cx="70041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264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491E6F-D9D1-4F96-ACD0-C182AC70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9D0DCE-D369-4A26-A1E7-5D7555831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5839C16-C4FC-4647-BB65-DB359483B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54" y="2437828"/>
            <a:ext cx="11887200" cy="22098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7BFFBE9-6DB8-461B-814C-F0A354A1B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17" y="1141413"/>
            <a:ext cx="11801475" cy="1047750"/>
          </a:xfrm>
          <a:prstGeom prst="rect">
            <a:avLst/>
          </a:prstGeo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35DDB9BD-D3A6-4741-A4F3-E2136CE67766}"/>
              </a:ext>
            </a:extLst>
          </p:cNvPr>
          <p:cNvCxnSpPr>
            <a:cxnSpLocks/>
          </p:cNvCxnSpPr>
          <p:nvPr/>
        </p:nvCxnSpPr>
        <p:spPr>
          <a:xfrm>
            <a:off x="424207" y="4675908"/>
            <a:ext cx="113215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828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606AEF-3195-4BCC-8578-D12F8F7C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7AEA07-82B4-4105-9482-ECA4B9FE5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00846AB-3B2D-449E-A14B-74318D23E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97" y="3867463"/>
            <a:ext cx="10613205" cy="143353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5808437-9512-4D61-8E41-97FF0DD0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38" y="548949"/>
            <a:ext cx="10814351" cy="177947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7C96030-5DB5-471D-891A-91C3BC542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22" y="2531391"/>
            <a:ext cx="10573906" cy="938765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99552194-125E-48B9-B94F-371A4FC033A6}"/>
              </a:ext>
            </a:extLst>
          </p:cNvPr>
          <p:cNvCxnSpPr>
            <a:cxnSpLocks/>
          </p:cNvCxnSpPr>
          <p:nvPr/>
        </p:nvCxnSpPr>
        <p:spPr>
          <a:xfrm>
            <a:off x="690938" y="2328420"/>
            <a:ext cx="98859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196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94E3D2-E97F-4153-AA38-68F6A797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0B68B3-BAFF-4CA3-8FA1-F40B7DF24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E55BD0F-DFBA-4A94-B3E8-15AE53DAB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97" y="1318301"/>
            <a:ext cx="10587403" cy="422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79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BB6C85-1A62-48B8-8640-58ED03252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F361F1-2C7A-4BB4-BB9A-B223624E9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155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F066A0-7234-40AD-8E6A-1E483F34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5E0C50-83D2-48A6-9C5E-8CA88988E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301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A0C80F-0B4E-43AB-B121-E072EE70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0C4150-C659-4F94-8077-EB536C1D7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191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3764AF-D21A-491B-BB05-D7B0A218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8B06EC-9D23-4F3F-86CE-8C1F0688D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4109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79B18D-5A4F-41BE-83C6-87214993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5B2908-9BA5-4324-AF51-0DF4FC35B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447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A572E4-E1CB-4005-B9B4-D478F0A7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6163C2-AD92-4156-A7DC-52E50E3F0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C32CB87-A14C-4E93-9E0D-056D126D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1205"/>
            <a:ext cx="12192000" cy="385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928B75-FD22-4116-AA5F-5C95737DF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BD163B-98F3-428B-87BC-3A24558A8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衍生性商品有兩種定價方式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en-US" altLang="zh-TW" dirty="0"/>
              <a:t>(1)</a:t>
            </a:r>
            <a:r>
              <a:rPr lang="zh-TW" altLang="en-US" dirty="0"/>
              <a:t> </a:t>
            </a:r>
            <a:r>
              <a:rPr lang="en-US" altLang="zh-TW" dirty="0"/>
              <a:t>Monte Carlo </a:t>
            </a:r>
            <a:r>
              <a:rPr lang="zh-TW" altLang="en-US" dirty="0"/>
              <a:t>法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en-US" altLang="zh-TW" dirty="0"/>
              <a:t>(2)</a:t>
            </a:r>
            <a:r>
              <a:rPr lang="zh-TW" altLang="en-US" dirty="0"/>
              <a:t> 以數學方法解 </a:t>
            </a:r>
            <a:r>
              <a:rPr lang="en-US" altLang="zh-TW" dirty="0"/>
              <a:t>partial differential equation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/>
              <a:t>本章採用第二種方法，並搭配</a:t>
            </a:r>
            <a:r>
              <a:rPr lang="en-US" altLang="zh-TW" dirty="0"/>
              <a:t>Markov property</a:t>
            </a:r>
            <a:r>
              <a:rPr lang="zh-TW" altLang="en-US" dirty="0"/>
              <a:t> </a:t>
            </a:r>
            <a:r>
              <a:rPr lang="en-US" altLang="zh-TW" dirty="0"/>
              <a:t>…</a:t>
            </a:r>
            <a:r>
              <a:rPr lang="zh-TW" altLang="en-US" dirty="0"/>
              <a:t>等理論，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可以用來模擬利率模型，進而可以計算出債券或其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zh-TW" altLang="en-US" dirty="0"/>
              <a:t>衍生性商品的價格。</a:t>
            </a:r>
          </a:p>
        </p:txBody>
      </p:sp>
    </p:spTree>
    <p:extLst>
      <p:ext uri="{BB962C8B-B14F-4D97-AF65-F5344CB8AC3E}">
        <p14:creationId xmlns:p14="http://schemas.microsoft.com/office/powerpoint/2010/main" val="367859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709AEE-0DA9-4C23-A728-C0F3A75B7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US" altLang="zh-TW" dirty="0"/>
              <a:t>6.2 Stochastic Differential Equations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6647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F71FC3A-E868-4ADA-B45D-523EF83E3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82425"/>
                <a:ext cx="10515600" cy="5394538"/>
              </a:xfrm>
            </p:spPr>
            <p:txBody>
              <a:bodyPr/>
              <a:lstStyle/>
              <a:p>
                <a:r>
                  <a:rPr lang="en-US" altLang="zh-TW" dirty="0"/>
                  <a:t>A stochastic differential equation is an equation of the form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pPr marL="0" indent="0">
                  <a:buNone/>
                </a:pPr>
                <a:r>
                  <a:rPr lang="zh-TW" altLang="en-US" dirty="0"/>
                  <a:t>   </a:t>
                </a: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   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are given functions.</a:t>
                </a:r>
              </a:p>
              <a:p>
                <a:r>
                  <a:rPr lang="en-US" altLang="zh-TW" dirty="0"/>
                  <a:t>Adding initial condition: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, ∀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   We can rewrite 6.2.1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F71FC3A-E868-4ADA-B45D-523EF83E3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82425"/>
                <a:ext cx="10515600" cy="5394538"/>
              </a:xfrm>
              <a:blipFill>
                <a:blip r:embed="rId2"/>
                <a:stretch>
                  <a:fillRect l="-1043" t="-18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8C7FCB9A-52C1-4F47-A5BA-46876C2FC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09" y="1265450"/>
            <a:ext cx="9001125" cy="933450"/>
          </a:xfrm>
          <a:prstGeom prst="rect">
            <a:avLst/>
          </a:prstGeo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523C3771-4D4C-4952-8402-D0DC77537D23}"/>
              </a:ext>
            </a:extLst>
          </p:cNvPr>
          <p:cNvCxnSpPr/>
          <p:nvPr/>
        </p:nvCxnSpPr>
        <p:spPr>
          <a:xfrm>
            <a:off x="2601798" y="1979629"/>
            <a:ext cx="15177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CE1329F7-9632-4C7C-A11F-1A5A3C231720}"/>
              </a:ext>
            </a:extLst>
          </p:cNvPr>
          <p:cNvCxnSpPr/>
          <p:nvPr/>
        </p:nvCxnSpPr>
        <p:spPr>
          <a:xfrm>
            <a:off x="4958499" y="1979629"/>
            <a:ext cx="15177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A79E47BB-BF89-4669-9FB8-AB22527A0B3A}"/>
              </a:ext>
            </a:extLst>
          </p:cNvPr>
          <p:cNvSpPr txBox="1"/>
          <p:nvPr/>
        </p:nvSpPr>
        <p:spPr>
          <a:xfrm>
            <a:off x="2941162" y="2151733"/>
            <a:ext cx="115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drift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226CC27-C1F1-444F-B2E7-7E33D7B78C75}"/>
              </a:ext>
            </a:extLst>
          </p:cNvPr>
          <p:cNvSpPr txBox="1"/>
          <p:nvPr/>
        </p:nvSpPr>
        <p:spPr>
          <a:xfrm>
            <a:off x="4958500" y="2151733"/>
            <a:ext cx="151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diffusion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2748EC46-1E85-47AB-86D4-7489A1EC8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4542050"/>
            <a:ext cx="103822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9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44E608C-1D56-4C93-BE07-813A9EAD2E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6059"/>
                <a:ext cx="10515600" cy="5507660"/>
              </a:xfrm>
            </p:spPr>
            <p:txBody>
              <a:bodyPr/>
              <a:lstStyle/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The solution X(T) at time T will be F(T)-measurable.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In fact , since </a:t>
                </a:r>
                <a:r>
                  <a:rPr lang="en-US" altLang="zh-TW" u="sng" dirty="0"/>
                  <a:t>the initial condition </a:t>
                </a:r>
                <a14:m>
                  <m:oMath xmlns:m="http://schemas.openxmlformats.org/officeDocument/2006/math">
                    <m:r>
                      <a:rPr lang="en-US" altLang="zh-TW" i="1" u="sng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i="1" u="sng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u="sng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i="1" u="sng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altLang="zh-TW" i="1" u="sng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 u="sng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u="sng" dirty="0"/>
                  <a:t>is specified </a:t>
                </a:r>
                <a:r>
                  <a:rPr lang="en-US" altLang="zh-TW" dirty="0"/>
                  <a:t>, all that is     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really needed to determine X(T) is the path of the Brownian motion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</a:t>
                </a:r>
                <a:r>
                  <a:rPr lang="en-US" altLang="zh-TW" u="sng" dirty="0"/>
                  <a:t>between times t and T </a:t>
                </a:r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44E608C-1D56-4C93-BE07-813A9EAD2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6059"/>
                <a:ext cx="10515600" cy="5507660"/>
              </a:xfrm>
              <a:blipFill>
                <a:blip r:embed="rId2"/>
                <a:stretch>
                  <a:fillRect l="-1043" r="-9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5E66579B-75EB-44FF-A6D5-CCC116685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402926"/>
            <a:ext cx="103822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AEC7CA8-402E-4F82-AE11-2F59702C3B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58220"/>
                <a:ext cx="10515600" cy="5818744"/>
              </a:xfrm>
            </p:spPr>
            <p:txBody>
              <a:bodyPr/>
              <a:lstStyle/>
              <a:p>
                <a:r>
                  <a:rPr lang="en-US" altLang="zh-TW" dirty="0"/>
                  <a:t>Although stochastic differential equations are, in general, difficult to solve , a </a:t>
                </a:r>
                <a:r>
                  <a:rPr lang="en-US" altLang="zh-TW" dirty="0">
                    <a:highlight>
                      <a:srgbClr val="FFFF00"/>
                    </a:highlight>
                  </a:rPr>
                  <a:t>one-dimensional linear</a:t>
                </a:r>
                <a:r>
                  <a:rPr lang="en-US" altLang="zh-TW" dirty="0"/>
                  <a:t> stochastic differential equation can be solved explicitly.</a:t>
                </a:r>
              </a:p>
              <a:p>
                <a:r>
                  <a:rPr lang="en-US" altLang="zh-TW" dirty="0"/>
                  <a:t>This is a stochastic differential equation of the form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   where a(u), b(u),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TW" dirty="0"/>
                  <a:t>(u), and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TW" dirty="0"/>
                  <a:t>(u) are nonrandom functions of time.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zh-TW" altLang="en-US" dirty="0"/>
                  <a:t>接下來我們舉幾個例子，在符合</a:t>
                </a:r>
                <a:r>
                  <a:rPr lang="en-US" altLang="zh-TW" dirty="0"/>
                  <a:t>6.2.4</a:t>
                </a:r>
                <a:r>
                  <a:rPr lang="zh-TW" altLang="en-US" dirty="0"/>
                  <a:t>及擁有</a:t>
                </a:r>
                <a:r>
                  <a:rPr lang="en-US" altLang="zh-TW" dirty="0"/>
                  <a:t>initial condition</a:t>
                </a:r>
                <a:r>
                  <a:rPr lang="zh-TW" altLang="en-US" dirty="0"/>
                  <a:t>下，只要加上有</a:t>
                </a:r>
                <a:r>
                  <a:rPr lang="en-US" altLang="zh-TW" dirty="0"/>
                  <a:t>Brownian motion </a:t>
                </a:r>
                <a:r>
                  <a:rPr lang="zh-TW" altLang="en-US" dirty="0"/>
                  <a:t>在時間點</a:t>
                </a:r>
                <a:r>
                  <a:rPr lang="en-US" altLang="zh-TW" dirty="0"/>
                  <a:t> t </a:t>
                </a:r>
                <a:r>
                  <a:rPr lang="zh-TW" altLang="en-US" dirty="0"/>
                  <a:t>到</a:t>
                </a:r>
                <a:r>
                  <a:rPr lang="en-US" altLang="zh-TW" dirty="0"/>
                  <a:t> T </a:t>
                </a:r>
                <a:r>
                  <a:rPr lang="zh-TW" altLang="en-US" dirty="0"/>
                  <a:t>的路徑，即可得出</a:t>
                </a:r>
                <a:r>
                  <a:rPr lang="en-US" altLang="zh-TW" dirty="0"/>
                  <a:t>X(T)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AEC7CA8-402E-4F82-AE11-2F59702C3B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58220"/>
                <a:ext cx="10515600" cy="5818744"/>
              </a:xfrm>
              <a:blipFill>
                <a:blip r:embed="rId2"/>
                <a:stretch>
                  <a:fillRect l="-1217" t="-17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0BC96883-D986-4D55-B544-0D568531A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75" y="2117298"/>
            <a:ext cx="10617183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8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F16B55D-A631-4526-ACDB-D1D735C6C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10" y="758734"/>
            <a:ext cx="9960441" cy="577875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9F3E1E8-AB67-4F1C-8B13-B857705C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0" y="-235670"/>
            <a:ext cx="10515600" cy="1325563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Example 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3C98A49-4480-4988-A539-CB6592D9E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614" y="193924"/>
            <a:ext cx="5446386" cy="56481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CF9C22A-D3ED-4AD3-9792-E344DB29B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980" y="1180672"/>
            <a:ext cx="5723387" cy="5648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0B924A5C-4977-4BF2-89B2-179BCF64C4E8}"/>
                  </a:ext>
                </a:extLst>
              </p:cNvPr>
              <p:cNvSpPr txBox="1"/>
              <p:nvPr/>
            </p:nvSpPr>
            <p:spPr>
              <a:xfrm>
                <a:off x="7975076" y="498804"/>
                <a:ext cx="405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0B924A5C-4977-4BF2-89B2-179BCF64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076" y="498804"/>
                <a:ext cx="405353" cy="369332"/>
              </a:xfrm>
              <a:prstGeom prst="rect">
                <a:avLst/>
              </a:prstGeom>
              <a:blipFill>
                <a:blip r:embed="rId5"/>
                <a:stretch>
                  <a:fillRect r="-1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456B74F0-0A2C-4AF7-B912-7A03B733BDC5}"/>
                  </a:ext>
                </a:extLst>
              </p:cNvPr>
              <p:cNvSpPr txBox="1"/>
              <p:nvPr/>
            </p:nvSpPr>
            <p:spPr>
              <a:xfrm>
                <a:off x="9356103" y="498804"/>
                <a:ext cx="405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456B74F0-0A2C-4AF7-B912-7A03B733B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103" y="498804"/>
                <a:ext cx="405353" cy="369332"/>
              </a:xfrm>
              <a:prstGeom prst="rect">
                <a:avLst/>
              </a:prstGeom>
              <a:blipFill>
                <a:blip r:embed="rId6"/>
                <a:stretch>
                  <a:fillRect r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7974E01-83FE-48A8-8BD7-29D0365BBCA5}"/>
                  </a:ext>
                </a:extLst>
              </p:cNvPr>
              <p:cNvSpPr txBox="1"/>
              <p:nvPr/>
            </p:nvSpPr>
            <p:spPr>
              <a:xfrm>
                <a:off x="7150231" y="1511583"/>
                <a:ext cx="405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7974E01-83FE-48A8-8BD7-29D0365BB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231" y="1511583"/>
                <a:ext cx="40535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76E2BE69-D623-436E-BC39-B705FE0F85F3}"/>
                  </a:ext>
                </a:extLst>
              </p:cNvPr>
              <p:cNvSpPr txBox="1"/>
              <p:nvPr/>
            </p:nvSpPr>
            <p:spPr>
              <a:xfrm>
                <a:off x="7878338" y="1511583"/>
                <a:ext cx="405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76E2BE69-D623-436E-BC39-B705FE0F8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338" y="1511583"/>
                <a:ext cx="405353" cy="369332"/>
              </a:xfrm>
              <a:prstGeom prst="rect">
                <a:avLst/>
              </a:prstGeom>
              <a:blipFill>
                <a:blip r:embed="rId8"/>
                <a:stretch>
                  <a:fillRect r="-1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A26B0D9-B0EC-45A4-A42C-3B654566B735}"/>
                  </a:ext>
                </a:extLst>
              </p:cNvPr>
              <p:cNvSpPr txBox="1"/>
              <p:nvPr/>
            </p:nvSpPr>
            <p:spPr>
              <a:xfrm>
                <a:off x="9063454" y="1511583"/>
                <a:ext cx="405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A26B0D9-B0EC-45A4-A42C-3B654566B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454" y="1511583"/>
                <a:ext cx="40535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D156E9C-2D32-4443-A595-F85AF1C9780B}"/>
                  </a:ext>
                </a:extLst>
              </p:cNvPr>
              <p:cNvSpPr txBox="1"/>
              <p:nvPr/>
            </p:nvSpPr>
            <p:spPr>
              <a:xfrm>
                <a:off x="9761456" y="1511583"/>
                <a:ext cx="405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D156E9C-2D32-4443-A595-F85AF1C97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456" y="1511583"/>
                <a:ext cx="40535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50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455CBD8-6B18-4629-91DC-5AE68E6C0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9623"/>
            <a:ext cx="12192000" cy="4498753"/>
          </a:xfrm>
          <a:prstGeom prst="rect">
            <a:avLst/>
          </a:prstGeo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839633F5-E3D6-4E73-9F69-22C5DD319225}"/>
              </a:ext>
            </a:extLst>
          </p:cNvPr>
          <p:cNvCxnSpPr>
            <a:cxnSpLocks/>
          </p:cNvCxnSpPr>
          <p:nvPr/>
        </p:nvCxnSpPr>
        <p:spPr>
          <a:xfrm>
            <a:off x="1489435" y="5571241"/>
            <a:ext cx="86915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040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C0686A63-5BD6-4695-BA3B-455EBA4C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0" y="-235670"/>
            <a:ext cx="10515600" cy="1325563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Example 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74E5D0E-C8A2-4572-A56F-C451FF8DC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91" y="945698"/>
            <a:ext cx="10331777" cy="5459359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2D322C1C-3FBD-4738-B342-792A17A9B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571" y="4776205"/>
            <a:ext cx="2826961" cy="328851"/>
          </a:xfrm>
          <a:prstGeom prst="rect">
            <a:avLst/>
          </a:prstGeo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E3D00257-B4C3-441F-8F94-E253D8A52911}"/>
              </a:ext>
            </a:extLst>
          </p:cNvPr>
          <p:cNvCxnSpPr/>
          <p:nvPr/>
        </p:nvCxnSpPr>
        <p:spPr>
          <a:xfrm>
            <a:off x="8069344" y="5137608"/>
            <a:ext cx="27714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417EEC10-9090-47A2-A3F2-B35A2736C3E2}"/>
              </a:ext>
            </a:extLst>
          </p:cNvPr>
          <p:cNvCxnSpPr/>
          <p:nvPr/>
        </p:nvCxnSpPr>
        <p:spPr>
          <a:xfrm flipH="1">
            <a:off x="6683604" y="5228691"/>
            <a:ext cx="339365" cy="3288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4D8BBB22-A7F9-461D-859A-478FF0AC8FFA}"/>
              </a:ext>
            </a:extLst>
          </p:cNvPr>
          <p:cNvCxnSpPr/>
          <p:nvPr/>
        </p:nvCxnSpPr>
        <p:spPr>
          <a:xfrm flipH="1">
            <a:off x="8700940" y="4776204"/>
            <a:ext cx="339365" cy="3288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138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286</Words>
  <Application>Microsoft Office PowerPoint</Application>
  <PresentationFormat>寬螢幕</PresentationFormat>
  <Paragraphs>42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新細明體</vt:lpstr>
      <vt:lpstr>Arial</vt:lpstr>
      <vt:lpstr>Calibri</vt:lpstr>
      <vt:lpstr>Calibri Light</vt:lpstr>
      <vt:lpstr>Cambria Math</vt:lpstr>
      <vt:lpstr>Office 佈景主題</vt:lpstr>
      <vt:lpstr>6. Connections with Partial Differential Equations</vt:lpstr>
      <vt:lpstr>Introduction</vt:lpstr>
      <vt:lpstr>6.2 Stochastic Differential Equations</vt:lpstr>
      <vt:lpstr>PowerPoint 簡報</vt:lpstr>
      <vt:lpstr>PowerPoint 簡報</vt:lpstr>
      <vt:lpstr>PowerPoint 簡報</vt:lpstr>
      <vt:lpstr>Example 1</vt:lpstr>
      <vt:lpstr>PowerPoint 簡報</vt:lpstr>
      <vt:lpstr>Example 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Connections with Partial Differential Equations</dc:title>
  <dc:creator>USER</dc:creator>
  <cp:lastModifiedBy>USER</cp:lastModifiedBy>
  <cp:revision>24</cp:revision>
  <dcterms:created xsi:type="dcterms:W3CDTF">2019-12-18T10:48:19Z</dcterms:created>
  <dcterms:modified xsi:type="dcterms:W3CDTF">2019-12-23T04:19:14Z</dcterms:modified>
</cp:coreProperties>
</file>