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9" r:id="rId10"/>
    <p:sldId id="266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352512-4971-4145-A053-6A9E71805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640647-DCF7-47A4-9004-92973723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A7A4AD-F681-47FE-8F5E-9A3C4DD0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817F8E-D10C-4FF4-B2CC-C37A59C8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2C785A-03FC-4D17-85F8-2D023F90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30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FB39E-8515-4B15-A90E-0C7CC87A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930DB5-EC7B-46C5-AB03-C7398552B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A9AEC9-578F-4336-9A6B-483B46FE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24EC0A-AB17-47D2-A44C-B4B962AA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8780B-9E29-4318-87D9-CBB6CEC8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6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7B1F24-9C87-4DEF-A98A-ED1C0085C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8A8CF2-66CB-407A-A217-2D5E44366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913319-F469-4761-A50C-399243E0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110AB8-C4E2-422B-8896-843AFE9A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BB9203-83C5-4F72-A034-8F68D405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67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165C60-CBCA-41DB-825A-8DA7A78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311082-F945-4F2A-BB6E-3B5A0553F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343579-C06D-4DFA-9A45-A702B140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AAEFEB-229D-4120-A230-B8A122AC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8EB2A9-BF7C-4531-A176-09E89B72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2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BF1B1A-75F2-46FF-BE90-7FE128C4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EA296A-953A-41B4-BE85-E0E548D0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70FC09-0F1C-4765-8568-65C13E37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A30E37-2F3B-42F5-BED9-68C67F29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25D924-69E7-4CB7-84E5-7C08A926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9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DDFE91-39EC-4D83-944A-C46C2056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AF2342-72DD-4957-AFCE-469EAE996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AD8949-FFCD-426E-8BAF-600C230C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A3EDB3-676A-46C7-B120-35CF589A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402AD4-F4D8-45CB-9CFD-B67C4301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8C914A-57F8-4990-B688-D4A4B674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99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1E57B9-B03A-4CB9-94F1-505AB4CB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FEA779-211D-4458-A148-5577AACDC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66F72E-1605-47B5-9A4C-DDB33402F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2463F1-7894-4C84-B107-34A5A794B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1D10F5A-55A6-44CC-8716-CA80D6A96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D53B83A-6544-4F77-9C29-CB36D620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DA1F3E7-6817-4477-9553-3BAAFC3E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4A18C03-C796-4FCA-AD35-9C16522F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2E7B9F-00F4-4C61-B485-CADC441F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EA5730C-EE96-462C-9D93-73FE614F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9E278A-32DF-4D3E-8C95-F5E1E246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919940-84C1-4E93-90FE-DD5D50D7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42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A72015B-13F3-49DB-B70A-18172FED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FF579D-248E-4DFF-BC67-5754C39F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3C0736-6067-4BCA-B51F-DDE49643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9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9DA85C-A9C1-47EE-AC0E-C666CCD7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3187FA-5C4F-47E9-BD29-7102C0B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359D60-4291-42B6-BC9C-CAF4EC3EC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85A60B-176B-40F0-B237-F6D8BE26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5DFB17-FC01-45C6-8310-E6F307DA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9894CA-CF63-40BB-81BD-0997AA8C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96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0F85F-5291-4AB3-84DC-990C83CB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E412318-A013-4F4F-BE6A-64FDFA197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9598F5-302F-45CD-A34F-7CE998A3F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7D336F-B0E2-4208-AAAC-4E7F6C68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82CC9A-D2FC-4971-9F98-58CD3465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436C9C-B500-4826-A6F1-67B9D85F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61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118FBEA-02E7-4418-A14F-325AC65F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F18C54-389E-4046-A4EC-BB6E2C6BA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782EE0-F483-4E8E-8716-846BF8F34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0E31-22E2-4284-B7E8-8225E51A75D2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FDE5C4-B3FB-4E33-ABAD-126DD935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998638-8590-4D2B-BA42-813F1767E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FDA0-241A-42E7-9208-3BCA36453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1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09AEE-0DA9-4C23-A728-C0F3A75B7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altLang="zh-TW" dirty="0"/>
              <a:t>5.3 Martingale Representation Theorem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64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09AEE-0DA9-4C23-A728-C0F3A75B7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altLang="zh-TW" dirty="0"/>
              <a:t>5.3.2 Hedging with One Stock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452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A1E98-3C4F-4B10-AD4C-D47E8127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2D0918-BC34-4EB8-B1FF-ED7EB0BC1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47C3AB-2ED1-483F-BDE8-DAAC84C6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95" y="483220"/>
            <a:ext cx="11679810" cy="6122334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07B1EF4-6FE0-4440-A6CC-98DDF692E829}"/>
              </a:ext>
            </a:extLst>
          </p:cNvPr>
          <p:cNvCxnSpPr>
            <a:cxnSpLocks/>
          </p:cNvCxnSpPr>
          <p:nvPr/>
        </p:nvCxnSpPr>
        <p:spPr>
          <a:xfrm>
            <a:off x="3610466" y="2894027"/>
            <a:ext cx="5967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DB0A3E8D-2890-4B0B-A54C-7F2C4E1D2F65}"/>
              </a:ext>
            </a:extLst>
          </p:cNvPr>
          <p:cNvSpPr/>
          <p:nvPr/>
        </p:nvSpPr>
        <p:spPr>
          <a:xfrm>
            <a:off x="4520152" y="2860815"/>
            <a:ext cx="2644219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B789306-9C91-48C6-A2D3-F23DB1213008}"/>
              </a:ext>
            </a:extLst>
          </p:cNvPr>
          <p:cNvSpPr txBox="1"/>
          <p:nvPr/>
        </p:nvSpPr>
        <p:spPr>
          <a:xfrm>
            <a:off x="7164371" y="3177118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EAD09E-CC05-4CAC-9D26-8EA7D21B18F9}"/>
              </a:ext>
            </a:extLst>
          </p:cNvPr>
          <p:cNvSpPr/>
          <p:nvPr/>
        </p:nvSpPr>
        <p:spPr>
          <a:xfrm>
            <a:off x="473304" y="3198208"/>
            <a:ext cx="3372832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1A21FCA-8C8C-4B56-82C9-679289945907}"/>
              </a:ext>
            </a:extLst>
          </p:cNvPr>
          <p:cNvSpPr txBox="1"/>
          <p:nvPr/>
        </p:nvSpPr>
        <p:spPr>
          <a:xfrm>
            <a:off x="124120" y="3147489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1096D55-D38A-495E-88F4-7E40287021DD}"/>
              </a:ext>
            </a:extLst>
          </p:cNvPr>
          <p:cNvCxnSpPr>
            <a:cxnSpLocks/>
          </p:cNvCxnSpPr>
          <p:nvPr/>
        </p:nvCxnSpPr>
        <p:spPr>
          <a:xfrm>
            <a:off x="1536568" y="4110085"/>
            <a:ext cx="45594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1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A9472-E920-4BA8-AA8D-0CD828A4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6B3A11-19AB-403E-825D-60FAECB2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31ECA7-C121-4F5E-854F-C18E14E2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275"/>
            <a:ext cx="12192000" cy="5939449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4DF9E94-7254-4F2C-987B-B201BA0844FD}"/>
              </a:ext>
            </a:extLst>
          </p:cNvPr>
          <p:cNvCxnSpPr>
            <a:cxnSpLocks/>
          </p:cNvCxnSpPr>
          <p:nvPr/>
        </p:nvCxnSpPr>
        <p:spPr>
          <a:xfrm>
            <a:off x="3949831" y="6398724"/>
            <a:ext cx="4458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A96A69E-C014-4299-97B7-EFC5251695C5}"/>
              </a:ext>
            </a:extLst>
          </p:cNvPr>
          <p:cNvCxnSpPr>
            <a:cxnSpLocks/>
          </p:cNvCxnSpPr>
          <p:nvPr/>
        </p:nvCxnSpPr>
        <p:spPr>
          <a:xfrm>
            <a:off x="5495826" y="4202279"/>
            <a:ext cx="23189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004E71B8-2400-4874-AF30-272D9864FDB8}"/>
              </a:ext>
            </a:extLst>
          </p:cNvPr>
          <p:cNvSpPr txBox="1"/>
          <p:nvPr/>
        </p:nvSpPr>
        <p:spPr>
          <a:xfrm>
            <a:off x="9841584" y="744718"/>
            <a:ext cx="2281286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Iterated conditioning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0F9D88-E6CA-4A62-888D-A3BF1630F67D}"/>
              </a:ext>
            </a:extLst>
          </p:cNvPr>
          <p:cNvSpPr txBox="1"/>
          <p:nvPr/>
        </p:nvSpPr>
        <p:spPr>
          <a:xfrm>
            <a:off x="7202077" y="1866201"/>
            <a:ext cx="122548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Martingale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F06C5B5-A390-4F20-A6D8-9C9C0E6A071C}"/>
              </a:ext>
            </a:extLst>
          </p:cNvPr>
          <p:cNvSpPr txBox="1"/>
          <p:nvPr/>
        </p:nvSpPr>
        <p:spPr>
          <a:xfrm>
            <a:off x="8427562" y="1690688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9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5F861E-CD9D-42D4-AC34-5FACD4C3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29219-1DE3-422D-8442-75F74435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6C1EFE-F576-419A-8339-7BC68554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19091"/>
            <a:ext cx="11868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96EA70-F115-41E6-AB7C-69625617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DB1B76-9971-4860-9174-F65D017F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D833A1-0CC1-4691-99D8-2B59853A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47725"/>
            <a:ext cx="11991975" cy="5162550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26BE5BE-8D48-459D-916E-E44AA11E0E1C}"/>
              </a:ext>
            </a:extLst>
          </p:cNvPr>
          <p:cNvCxnSpPr>
            <a:cxnSpLocks/>
          </p:cNvCxnSpPr>
          <p:nvPr/>
        </p:nvCxnSpPr>
        <p:spPr>
          <a:xfrm>
            <a:off x="923826" y="2628002"/>
            <a:ext cx="4458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8EF40EE1-0CAF-4BA2-90F5-F43FA140FA1F}"/>
              </a:ext>
            </a:extLst>
          </p:cNvPr>
          <p:cNvCxnSpPr>
            <a:cxnSpLocks/>
          </p:cNvCxnSpPr>
          <p:nvPr/>
        </p:nvCxnSpPr>
        <p:spPr>
          <a:xfrm>
            <a:off x="5420412" y="4305973"/>
            <a:ext cx="6457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A358FA3-0CD7-4E18-AEE8-FCAA91C7F8B1}"/>
              </a:ext>
            </a:extLst>
          </p:cNvPr>
          <p:cNvCxnSpPr>
            <a:cxnSpLocks/>
          </p:cNvCxnSpPr>
          <p:nvPr/>
        </p:nvCxnSpPr>
        <p:spPr>
          <a:xfrm>
            <a:off x="235669" y="4711325"/>
            <a:ext cx="1706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FD00C18E-1E23-412E-998B-6929BE0018D1}"/>
              </a:ext>
            </a:extLst>
          </p:cNvPr>
          <p:cNvSpPr/>
          <p:nvPr/>
        </p:nvSpPr>
        <p:spPr>
          <a:xfrm>
            <a:off x="2356700" y="1755474"/>
            <a:ext cx="3223967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08BCEE-53B1-4681-ABCF-D4E5FE5D2F9D}"/>
              </a:ext>
            </a:extLst>
          </p:cNvPr>
          <p:cNvSpPr txBox="1"/>
          <p:nvPr/>
        </p:nvSpPr>
        <p:spPr>
          <a:xfrm>
            <a:off x="664588" y="1991144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(1)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2D940B-329D-4A0F-83D5-AD1FD0B37672}"/>
              </a:ext>
            </a:extLst>
          </p:cNvPr>
          <p:cNvSpPr txBox="1"/>
          <p:nvPr/>
        </p:nvSpPr>
        <p:spPr>
          <a:xfrm>
            <a:off x="5142320" y="3716900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(2)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6200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DD4C5A-2200-4864-9344-CB4AEF62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238D59-C99A-4773-97A7-5D80C185C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3A20CF1-44E8-4582-97C8-2EE972FFD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685925"/>
            <a:ext cx="12134850" cy="3486150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B58016B-316A-4733-BCC5-B13BA497648D}"/>
              </a:ext>
            </a:extLst>
          </p:cNvPr>
          <p:cNvCxnSpPr>
            <a:cxnSpLocks/>
          </p:cNvCxnSpPr>
          <p:nvPr/>
        </p:nvCxnSpPr>
        <p:spPr>
          <a:xfrm>
            <a:off x="1847654" y="3429000"/>
            <a:ext cx="5024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4596A87-6392-4039-9615-EA14D62B538C}"/>
                  </a:ext>
                </a:extLst>
              </p:cNvPr>
              <p:cNvSpPr txBox="1"/>
              <p:nvPr/>
            </p:nvSpPr>
            <p:spPr>
              <a:xfrm>
                <a:off x="3503932" y="5534304"/>
                <a:ext cx="4376877" cy="50930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600" dirty="0"/>
                  <a:t>第六章會告訴大家怎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latin typeface="Cambria Math" panose="02040503050406030204" pitchFamily="18" charset="0"/>
                      </a:rPr>
                      <m:t>麼找</m:t>
                    </m:r>
                    <m:acc>
                      <m:accPr>
                        <m:chr m:val="̃"/>
                        <m:ctrlPr>
                          <a:rPr lang="zh-TW" alt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zh-TW" altLang="en-US" sz="2600" dirty="0"/>
                          <m:t>𐌲</m:t>
                        </m:r>
                      </m:e>
                    </m:acc>
                  </m:oMath>
                </a14:m>
                <a:r>
                  <a:rPr lang="en-US" altLang="zh-TW" sz="2600" dirty="0"/>
                  <a:t>(t)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4596A87-6392-4039-9615-EA14D62B5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32" y="5534304"/>
                <a:ext cx="4376877" cy="509307"/>
              </a:xfrm>
              <a:prstGeom prst="rect">
                <a:avLst/>
              </a:prstGeom>
              <a:blipFill>
                <a:blip r:embed="rId3"/>
                <a:stretch>
                  <a:fillRect l="-1926" t="-3261" r="-275" b="-22826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76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6D0674-4D69-4D8D-9803-4B02A12E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210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98A11F-8F24-4415-8672-674BCC61C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85697"/>
            <a:ext cx="12172950" cy="43719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F60928C-91EB-4BB8-BC4E-9D9A8862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2" y="4890252"/>
            <a:ext cx="10277475" cy="11144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59EA47D-03E6-4200-A208-BD276441DA3D}"/>
              </a:ext>
            </a:extLst>
          </p:cNvPr>
          <p:cNvSpPr/>
          <p:nvPr/>
        </p:nvSpPr>
        <p:spPr>
          <a:xfrm>
            <a:off x="2696066" y="3412504"/>
            <a:ext cx="3497344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6B8B9A-6112-4FB9-8EF7-E845E56DE3AD}"/>
              </a:ext>
            </a:extLst>
          </p:cNvPr>
          <p:cNvSpPr/>
          <p:nvPr/>
        </p:nvSpPr>
        <p:spPr>
          <a:xfrm>
            <a:off x="556182" y="2564600"/>
            <a:ext cx="3431356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AB851FC-28C1-473A-8018-DCC68AB62D81}"/>
              </a:ext>
            </a:extLst>
          </p:cNvPr>
          <p:cNvCxnSpPr/>
          <p:nvPr/>
        </p:nvCxnSpPr>
        <p:spPr>
          <a:xfrm>
            <a:off x="1574276" y="2196446"/>
            <a:ext cx="37047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FD125F25-DD9C-4D08-B812-9EEA0A76DEFB}"/>
              </a:ext>
            </a:extLst>
          </p:cNvPr>
          <p:cNvCxnSpPr>
            <a:cxnSpLocks/>
          </p:cNvCxnSpPr>
          <p:nvPr/>
        </p:nvCxnSpPr>
        <p:spPr>
          <a:xfrm>
            <a:off x="7320202" y="3921551"/>
            <a:ext cx="3176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C16B87D-06B8-4BBE-A5B9-B3851CB6B6DA}"/>
              </a:ext>
            </a:extLst>
          </p:cNvPr>
          <p:cNvCxnSpPr>
            <a:cxnSpLocks/>
          </p:cNvCxnSpPr>
          <p:nvPr/>
        </p:nvCxnSpPr>
        <p:spPr>
          <a:xfrm>
            <a:off x="219562" y="3429000"/>
            <a:ext cx="7321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3E16FFCD-4F32-4E00-8555-5DD42C51ED7B}"/>
              </a:ext>
            </a:extLst>
          </p:cNvPr>
          <p:cNvCxnSpPr>
            <a:cxnSpLocks/>
          </p:cNvCxnSpPr>
          <p:nvPr/>
        </p:nvCxnSpPr>
        <p:spPr>
          <a:xfrm>
            <a:off x="6579909" y="2564600"/>
            <a:ext cx="40252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61D08FD-D5F0-4E62-9DF7-26764CBE12BF}"/>
              </a:ext>
            </a:extLst>
          </p:cNvPr>
          <p:cNvSpPr txBox="1"/>
          <p:nvPr/>
        </p:nvSpPr>
        <p:spPr>
          <a:xfrm>
            <a:off x="6320671" y="1998738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EB7C0C5-A0DA-400E-83EE-036B7D1273EA}"/>
              </a:ext>
            </a:extLst>
          </p:cNvPr>
          <p:cNvSpPr txBox="1"/>
          <p:nvPr/>
        </p:nvSpPr>
        <p:spPr>
          <a:xfrm>
            <a:off x="219562" y="2430938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3583A03-0765-4A22-87C7-4427872523BD}"/>
              </a:ext>
            </a:extLst>
          </p:cNvPr>
          <p:cNvSpPr txBox="1"/>
          <p:nvPr/>
        </p:nvSpPr>
        <p:spPr>
          <a:xfrm>
            <a:off x="1032883" y="5950955"/>
            <a:ext cx="370005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在風險中立下算</a:t>
            </a:r>
            <a:r>
              <a:rPr lang="en-US" altLang="zh-TW" dirty="0"/>
              <a:t>V(T)</a:t>
            </a:r>
            <a:r>
              <a:rPr lang="zh-TW" altLang="en-US" dirty="0"/>
              <a:t> 在</a:t>
            </a:r>
            <a:r>
              <a:rPr lang="en-US" altLang="zh-TW" dirty="0"/>
              <a:t>t</a:t>
            </a:r>
            <a:r>
              <a:rPr lang="zh-TW" altLang="en-US" dirty="0"/>
              <a:t>的現值公式</a:t>
            </a:r>
          </a:p>
        </p:txBody>
      </p:sp>
    </p:spTree>
    <p:extLst>
      <p:ext uri="{BB962C8B-B14F-4D97-AF65-F5344CB8AC3E}">
        <p14:creationId xmlns:p14="http://schemas.microsoft.com/office/powerpoint/2010/main" val="217087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97E20DC-2C8F-4AE9-9870-7D740DD6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295525"/>
            <a:ext cx="11972925" cy="22669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CD98386-B8ED-4A07-B0C6-698D2105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17" y="780165"/>
            <a:ext cx="10277475" cy="1114425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CF8A5690-E4A1-4D67-99BC-094765AE4497}"/>
              </a:ext>
            </a:extLst>
          </p:cNvPr>
          <p:cNvSpPr/>
          <p:nvPr/>
        </p:nvSpPr>
        <p:spPr>
          <a:xfrm>
            <a:off x="2026763" y="914400"/>
            <a:ext cx="395926" cy="791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5B11FFB-FDE8-4540-BB19-3A1D3DEAFE00}"/>
              </a:ext>
            </a:extLst>
          </p:cNvPr>
          <p:cNvCxnSpPr>
            <a:cxnSpLocks/>
          </p:cNvCxnSpPr>
          <p:nvPr/>
        </p:nvCxnSpPr>
        <p:spPr>
          <a:xfrm>
            <a:off x="3624894" y="3676453"/>
            <a:ext cx="8337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F3B58DD-61D4-46F4-BFEA-8AB02A07AD90}"/>
              </a:ext>
            </a:extLst>
          </p:cNvPr>
          <p:cNvCxnSpPr>
            <a:cxnSpLocks/>
          </p:cNvCxnSpPr>
          <p:nvPr/>
        </p:nvCxnSpPr>
        <p:spPr>
          <a:xfrm>
            <a:off x="325513" y="4081807"/>
            <a:ext cx="3765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ABCD8AB-9912-4DFA-9CCF-8302C20977AE}"/>
              </a:ext>
            </a:extLst>
          </p:cNvPr>
          <p:cNvSpPr/>
          <p:nvPr/>
        </p:nvSpPr>
        <p:spPr>
          <a:xfrm>
            <a:off x="8314442" y="2790432"/>
            <a:ext cx="3648172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01DD565-002C-4FBA-B218-55F2B6323613}"/>
              </a:ext>
            </a:extLst>
          </p:cNvPr>
          <p:cNvSpPr/>
          <p:nvPr/>
        </p:nvSpPr>
        <p:spPr>
          <a:xfrm>
            <a:off x="229387" y="3205113"/>
            <a:ext cx="2674069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B668688-87CB-4EA1-A904-4A0BA6A24722}"/>
              </a:ext>
            </a:extLst>
          </p:cNvPr>
          <p:cNvSpPr txBox="1"/>
          <p:nvPr/>
        </p:nvSpPr>
        <p:spPr>
          <a:xfrm>
            <a:off x="490194" y="5005633"/>
            <a:ext cx="10953946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這章主要討論，由一個</a:t>
            </a:r>
            <a:r>
              <a:rPr lang="en-US" altLang="zh-TW" sz="2800" dirty="0"/>
              <a:t>Brownian motion </a:t>
            </a:r>
            <a:r>
              <a:rPr lang="zh-TW" altLang="en-US" sz="2800" dirty="0"/>
              <a:t>建立出一個股價的模型，並進一步驗證風險中立公式所需的假設，主要是為了能得出</a:t>
            </a:r>
            <a:r>
              <a:rPr lang="en-US" altLang="zh-TW" sz="2800" dirty="0"/>
              <a:t>delta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2228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B0B158-308B-4FBB-9432-C609ED4F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講述該如何求得</a:t>
            </a:r>
            <a:r>
              <a:rPr lang="en-US" altLang="zh-TW" dirty="0"/>
              <a:t>delta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C9557F-3436-4F69-AFBE-C17ECBB8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" y="1740782"/>
            <a:ext cx="1077876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V(t)</a:t>
            </a:r>
            <a:r>
              <a:rPr lang="zh-TW" altLang="en-US" dirty="0"/>
              <a:t>為衍生性商品的價值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X(t)</a:t>
            </a:r>
            <a:r>
              <a:rPr lang="zh-TW" altLang="en-US" dirty="0"/>
              <a:t>為避險資產的價值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因為</a:t>
            </a:r>
            <a:r>
              <a:rPr lang="en-US" altLang="zh-TW" dirty="0"/>
              <a:t>X(t)</a:t>
            </a:r>
            <a:r>
              <a:rPr lang="zh-TW" altLang="en-US" dirty="0"/>
              <a:t>全等於</a:t>
            </a:r>
            <a:r>
              <a:rPr lang="en-US" altLang="zh-TW" dirty="0"/>
              <a:t>V(t)</a:t>
            </a:r>
            <a:r>
              <a:rPr lang="zh-TW" altLang="en-US" dirty="0"/>
              <a:t> </a:t>
            </a:r>
            <a:r>
              <a:rPr lang="en-US" altLang="zh-TW" dirty="0" err="1"/>
              <a:t>a.s.</a:t>
            </a:r>
            <a:r>
              <a:rPr lang="zh-TW" altLang="en-US" dirty="0"/>
              <a:t>  而</a:t>
            </a:r>
            <a:r>
              <a:rPr lang="en-US" altLang="zh-TW" dirty="0"/>
              <a:t>X(t)</a:t>
            </a:r>
            <a:r>
              <a:rPr lang="zh-TW" altLang="en-US" dirty="0"/>
              <a:t>在</a:t>
            </a:r>
            <a:r>
              <a:rPr lang="zh-TW" altLang="en-US" dirty="0">
                <a:highlight>
                  <a:srgbClr val="FFFF00"/>
                </a:highlight>
              </a:rPr>
              <a:t>風險中立下</a:t>
            </a:r>
            <a:r>
              <a:rPr lang="zh-TW" altLang="en-US" dirty="0"/>
              <a:t>的隨機項已由上一章得出                      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                                   </a:t>
            </a:r>
            <a:r>
              <a:rPr lang="en-US" altLang="zh-TW" dirty="0"/>
              <a:t>(</a:t>
            </a:r>
            <a:r>
              <a:rPr lang="zh-TW" altLang="en-US" dirty="0"/>
              <a:t>內含</a:t>
            </a:r>
            <a:r>
              <a:rPr lang="en-US" altLang="zh-TW" dirty="0"/>
              <a:t>delta)</a:t>
            </a:r>
          </a:p>
          <a:p>
            <a:pPr marL="0" indent="0">
              <a:buNone/>
            </a:pPr>
            <a:r>
              <a:rPr lang="zh-TW" altLang="en-US" dirty="0"/>
              <a:t>故我們只要找到</a:t>
            </a:r>
            <a:r>
              <a:rPr lang="en-US" altLang="zh-TW" dirty="0"/>
              <a:t>V(t)</a:t>
            </a:r>
            <a:r>
              <a:rPr lang="zh-TW" altLang="en-US" dirty="0"/>
              <a:t>在</a:t>
            </a:r>
            <a:r>
              <a:rPr lang="zh-TW" altLang="en-US" dirty="0">
                <a:highlight>
                  <a:srgbClr val="FFFF00"/>
                </a:highlight>
              </a:rPr>
              <a:t>風險中立下</a:t>
            </a:r>
            <a:r>
              <a:rPr lang="zh-TW" altLang="en-US" dirty="0"/>
              <a:t>的隨機項，就可以反推出</a:t>
            </a:r>
            <a:r>
              <a:rPr lang="en-US" altLang="zh-TW" dirty="0"/>
              <a:t>delta</a:t>
            </a:r>
            <a:r>
              <a:rPr lang="zh-TW" altLang="en-US" dirty="0"/>
              <a:t>了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1BE3F0-8BBE-4A2C-A40C-80EC1E39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0734"/>
            <a:ext cx="12192000" cy="194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67BDFE-8544-401B-99C3-B29D56BF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C3BED6-17D1-4A02-94FB-5FBB15C1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4DA4A0-356E-4DD9-A0B0-28A7AD34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66700"/>
            <a:ext cx="12030075" cy="6324600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574C6D2-F77D-4C97-BAE5-DC48929F975A}"/>
              </a:ext>
            </a:extLst>
          </p:cNvPr>
          <p:cNvCxnSpPr>
            <a:cxnSpLocks/>
          </p:cNvCxnSpPr>
          <p:nvPr/>
        </p:nvCxnSpPr>
        <p:spPr>
          <a:xfrm>
            <a:off x="5703216" y="4006390"/>
            <a:ext cx="57409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91FA3D7-3EB2-4F0F-AE13-4A610D5D74C8}"/>
              </a:ext>
            </a:extLst>
          </p:cNvPr>
          <p:cNvCxnSpPr>
            <a:cxnSpLocks/>
          </p:cNvCxnSpPr>
          <p:nvPr/>
        </p:nvCxnSpPr>
        <p:spPr>
          <a:xfrm>
            <a:off x="2969443" y="3572757"/>
            <a:ext cx="76262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1F93BE3-1609-49E2-BCFC-6EB598A207C8}"/>
              </a:ext>
            </a:extLst>
          </p:cNvPr>
          <p:cNvSpPr/>
          <p:nvPr/>
        </p:nvSpPr>
        <p:spPr>
          <a:xfrm>
            <a:off x="11029361" y="2680338"/>
            <a:ext cx="829558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962497-213B-431D-A26A-07E1619DA479}"/>
              </a:ext>
            </a:extLst>
          </p:cNvPr>
          <p:cNvSpPr/>
          <p:nvPr/>
        </p:nvSpPr>
        <p:spPr>
          <a:xfrm>
            <a:off x="141009" y="3529954"/>
            <a:ext cx="829558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352AFC-1476-436B-AB46-FD68731A82B7}"/>
              </a:ext>
            </a:extLst>
          </p:cNvPr>
          <p:cNvSpPr/>
          <p:nvPr/>
        </p:nvSpPr>
        <p:spPr>
          <a:xfrm>
            <a:off x="5244836" y="4759547"/>
            <a:ext cx="829558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1BA777E-DE2E-4DE5-8D87-702EFD8A1C22}"/>
              </a:ext>
            </a:extLst>
          </p:cNvPr>
          <p:cNvSpPr txBox="1"/>
          <p:nvPr/>
        </p:nvSpPr>
        <p:spPr>
          <a:xfrm>
            <a:off x="3048390" y="2259535"/>
            <a:ext cx="2611225" cy="368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W(t) -&gt; F(t) -&gt; M(t) -&gt; </a:t>
            </a:r>
            <a:r>
              <a:rPr lang="zh-TW" altLang="en-US" dirty="0">
                <a:highlight>
                  <a:srgbClr val="FFFF00"/>
                </a:highlight>
              </a:rPr>
              <a:t> 𐌲</a:t>
            </a:r>
            <a:r>
              <a:rPr lang="en-US" altLang="zh-TW" dirty="0">
                <a:highlight>
                  <a:srgbClr val="FFFF00"/>
                </a:highlight>
              </a:rPr>
              <a:t>(t)</a:t>
            </a:r>
            <a:endParaRPr lang="zh-TW" altLang="en-US" dirty="0">
              <a:highlight>
                <a:srgbClr val="FFFF00"/>
              </a:highlight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67FA29DC-B1A3-4928-83D4-9BBB758746AA}"/>
              </a:ext>
            </a:extLst>
          </p:cNvPr>
          <p:cNvCxnSpPr>
            <a:cxnSpLocks/>
          </p:cNvCxnSpPr>
          <p:nvPr/>
        </p:nvCxnSpPr>
        <p:spPr>
          <a:xfrm>
            <a:off x="6542202" y="6325383"/>
            <a:ext cx="1102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092CA02-A696-43CA-9A3C-A2C415F70B2C}"/>
              </a:ext>
            </a:extLst>
          </p:cNvPr>
          <p:cNvSpPr txBox="1"/>
          <p:nvPr/>
        </p:nvSpPr>
        <p:spPr>
          <a:xfrm>
            <a:off x="6853287" y="5319890"/>
            <a:ext cx="233784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不確定性的唯一來源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BEBC615-E2A0-444C-8D25-70F689BDACA2}"/>
              </a:ext>
            </a:extLst>
          </p:cNvPr>
          <p:cNvSpPr txBox="1"/>
          <p:nvPr/>
        </p:nvSpPr>
        <p:spPr>
          <a:xfrm>
            <a:off x="10702147" y="2347252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0E35ACE-044E-42DF-8834-B6D584F619FA}"/>
              </a:ext>
            </a:extLst>
          </p:cNvPr>
          <p:cNvSpPr txBox="1"/>
          <p:nvPr/>
        </p:nvSpPr>
        <p:spPr>
          <a:xfrm>
            <a:off x="-28871" y="3345288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99739A6-C914-4C44-8270-103A59D70B5F}"/>
              </a:ext>
            </a:extLst>
          </p:cNvPr>
          <p:cNvSpPr txBox="1"/>
          <p:nvPr/>
        </p:nvSpPr>
        <p:spPr>
          <a:xfrm>
            <a:off x="3275024" y="3782062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519BDFD-5985-490B-9B7E-55D1C26FFE37}"/>
              </a:ext>
            </a:extLst>
          </p:cNvPr>
          <p:cNvSpPr/>
          <p:nvPr/>
        </p:nvSpPr>
        <p:spPr>
          <a:xfrm>
            <a:off x="3661132" y="3930482"/>
            <a:ext cx="1583703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80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953D204-347F-4259-8203-A7F05A2A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458422"/>
            <a:ext cx="11972925" cy="21431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E40FFA9-0F28-4DB3-916F-F4158AF5138A}"/>
              </a:ext>
            </a:extLst>
          </p:cNvPr>
          <p:cNvSpPr/>
          <p:nvPr/>
        </p:nvSpPr>
        <p:spPr>
          <a:xfrm>
            <a:off x="7160787" y="4157219"/>
            <a:ext cx="4939646" cy="44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5691EE9-3C60-4C8F-AC60-6956B9E61861}"/>
              </a:ext>
            </a:extLst>
          </p:cNvPr>
          <p:cNvCxnSpPr>
            <a:cxnSpLocks/>
          </p:cNvCxnSpPr>
          <p:nvPr/>
        </p:nvCxnSpPr>
        <p:spPr>
          <a:xfrm>
            <a:off x="10699423" y="2912880"/>
            <a:ext cx="14010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1178E84-C84D-4D32-ABB4-861C50830C83}"/>
              </a:ext>
            </a:extLst>
          </p:cNvPr>
          <p:cNvCxnSpPr>
            <a:cxnSpLocks/>
          </p:cNvCxnSpPr>
          <p:nvPr/>
        </p:nvCxnSpPr>
        <p:spPr>
          <a:xfrm>
            <a:off x="4194928" y="3299379"/>
            <a:ext cx="14010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3EBB30F4-98EC-4613-8626-6EE65CF1A01A}"/>
              </a:ext>
            </a:extLst>
          </p:cNvPr>
          <p:cNvSpPr txBox="1"/>
          <p:nvPr/>
        </p:nvSpPr>
        <p:spPr>
          <a:xfrm>
            <a:off x="10440185" y="2273756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C68911-6EA3-444E-B507-F71697AB0366}"/>
              </a:ext>
            </a:extLst>
          </p:cNvPr>
          <p:cNvSpPr txBox="1"/>
          <p:nvPr/>
        </p:nvSpPr>
        <p:spPr>
          <a:xfrm>
            <a:off x="3935690" y="2694235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D54F01-0C1F-4253-BC45-9458F8CE62D7}"/>
              </a:ext>
            </a:extLst>
          </p:cNvPr>
          <p:cNvSpPr txBox="1"/>
          <p:nvPr/>
        </p:nvSpPr>
        <p:spPr>
          <a:xfrm>
            <a:off x="80127" y="3599208"/>
            <a:ext cx="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F81B08-6BDE-4E4C-95A0-13630318FE01}"/>
              </a:ext>
            </a:extLst>
          </p:cNvPr>
          <p:cNvSpPr/>
          <p:nvPr/>
        </p:nvSpPr>
        <p:spPr>
          <a:xfrm>
            <a:off x="11059435" y="3685878"/>
            <a:ext cx="1040998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345395A-8800-4AEC-B9C4-91691A4F3019}"/>
              </a:ext>
            </a:extLst>
          </p:cNvPr>
          <p:cNvSpPr/>
          <p:nvPr/>
        </p:nvSpPr>
        <p:spPr>
          <a:xfrm>
            <a:off x="219075" y="4130206"/>
            <a:ext cx="1040998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FEFAD41-DE83-43B1-AA8F-3881C46F9F5C}"/>
              </a:ext>
            </a:extLst>
          </p:cNvPr>
          <p:cNvSpPr/>
          <p:nvPr/>
        </p:nvSpPr>
        <p:spPr>
          <a:xfrm>
            <a:off x="4267521" y="4130206"/>
            <a:ext cx="2727167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1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9D85BC-C62F-48D4-8AF1-3C0C6C92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F2C956-C58A-4760-B6B5-D369FBE8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909476-089B-4F69-9B94-D2693532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318"/>
            <a:ext cx="12192000" cy="5355364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E45BB38-5774-4A55-9919-F874C7DBBA22}"/>
              </a:ext>
            </a:extLst>
          </p:cNvPr>
          <p:cNvCxnSpPr>
            <a:cxnSpLocks/>
          </p:cNvCxnSpPr>
          <p:nvPr/>
        </p:nvCxnSpPr>
        <p:spPr>
          <a:xfrm>
            <a:off x="6711885" y="2205870"/>
            <a:ext cx="28940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1425302-C543-40E3-899C-DF793E14F97E}"/>
              </a:ext>
            </a:extLst>
          </p:cNvPr>
          <p:cNvCxnSpPr>
            <a:cxnSpLocks/>
          </p:cNvCxnSpPr>
          <p:nvPr/>
        </p:nvCxnSpPr>
        <p:spPr>
          <a:xfrm>
            <a:off x="2724348" y="5222447"/>
            <a:ext cx="38555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AF832C88-763E-4C01-A654-197AD4955DF2}"/>
              </a:ext>
            </a:extLst>
          </p:cNvPr>
          <p:cNvSpPr txBox="1"/>
          <p:nvPr/>
        </p:nvSpPr>
        <p:spPr>
          <a:xfrm>
            <a:off x="414779" y="4149307"/>
            <a:ext cx="1470581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Girsanov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8BE6DB1-FE48-4724-8225-658FABDC9614}"/>
                  </a:ext>
                </a:extLst>
              </p:cNvPr>
              <p:cNvSpPr txBox="1"/>
              <p:nvPr/>
            </p:nvSpPr>
            <p:spPr>
              <a:xfrm>
                <a:off x="5109329" y="5864159"/>
                <a:ext cx="2300140" cy="37746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透過</a:t>
                </a:r>
                <a:r>
                  <a:rPr lang="en-US" altLang="zh-TW" dirty="0" err="1"/>
                  <a:t>Girsanov</a:t>
                </a:r>
                <a:r>
                  <a:rPr lang="zh-TW" altLang="en-US" dirty="0"/>
                  <a:t>產生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altLang="zh-TW" dirty="0"/>
                  <a:t>(t)</a:t>
                </a:r>
                <a:endParaRPr lang="zh-TW" altLang="en-US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8BE6DB1-FE48-4724-8225-658FABDC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29" y="5864159"/>
                <a:ext cx="2300140" cy="377460"/>
              </a:xfrm>
              <a:prstGeom prst="rect">
                <a:avLst/>
              </a:prstGeom>
              <a:blipFill>
                <a:blip r:embed="rId3"/>
                <a:stretch>
                  <a:fillRect l="-1305" t="-2941" r="-7311" b="-1911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3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8A3C68-CCFE-4162-A130-A9002A9D3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0E8FA2-C3CF-4A8E-9CCB-CB1D0316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019175"/>
            <a:ext cx="12077700" cy="4819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7EAA47-D07D-434A-807D-7441C3B1A5C9}"/>
                  </a:ext>
                </a:extLst>
              </p:cNvPr>
              <p:cNvSpPr txBox="1"/>
              <p:nvPr/>
            </p:nvSpPr>
            <p:spPr>
              <a:xfrm>
                <a:off x="5326146" y="681037"/>
                <a:ext cx="3082564" cy="37619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Filtration: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zh-TW" dirty="0"/>
                  <a:t>(t)</a:t>
                </a:r>
                <a:r>
                  <a:rPr lang="zh-TW" altLang="en-US" dirty="0"/>
                  <a:t>，由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altLang="zh-TW" dirty="0"/>
                  <a:t>(t)</a:t>
                </a:r>
                <a:r>
                  <a:rPr lang="zh-TW" altLang="en-US" dirty="0"/>
                  <a:t>所產生</a:t>
                </a: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7EAA47-D07D-434A-807D-7441C3B1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46" y="681037"/>
                <a:ext cx="3082564" cy="376193"/>
              </a:xfrm>
              <a:prstGeom prst="rect">
                <a:avLst/>
              </a:prstGeom>
              <a:blipFill>
                <a:blip r:embed="rId3"/>
                <a:stretch>
                  <a:fillRect l="-1174" t="-2985" r="-1174" b="-2089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2C8A80A9-F6B5-46D0-BF2A-0E8AB260DBDD}"/>
              </a:ext>
            </a:extLst>
          </p:cNvPr>
          <p:cNvCxnSpPr>
            <a:cxnSpLocks/>
          </p:cNvCxnSpPr>
          <p:nvPr/>
        </p:nvCxnSpPr>
        <p:spPr>
          <a:xfrm>
            <a:off x="4440025" y="4383462"/>
            <a:ext cx="76262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D0A7B69C-8FDA-4E2F-A652-B9ED43A9441C}"/>
              </a:ext>
            </a:extLst>
          </p:cNvPr>
          <p:cNvSpPr/>
          <p:nvPr/>
        </p:nvSpPr>
        <p:spPr>
          <a:xfrm>
            <a:off x="6551628" y="4404134"/>
            <a:ext cx="2073897" cy="4713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75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3942F0-45A7-4928-B5A3-0F82A3E7F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F666F4-1D8B-4E07-BF70-36A46524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8179"/>
            <a:ext cx="12192000" cy="194622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2A1AD33-B651-4F6F-B425-2F94E57B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47" y="1212082"/>
            <a:ext cx="9344025" cy="14097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4535C41-D8F1-4C56-8C0F-6C2B57622A0C}"/>
              </a:ext>
            </a:extLst>
          </p:cNvPr>
          <p:cNvSpPr txBox="1"/>
          <p:nvPr/>
        </p:nvSpPr>
        <p:spPr>
          <a:xfrm>
            <a:off x="1121788" y="978127"/>
            <a:ext cx="2790335" cy="49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600" dirty="0"/>
              <a:t>M(t)</a:t>
            </a:r>
            <a:r>
              <a:rPr lang="zh-TW" altLang="en-US" sz="2600" dirty="0"/>
              <a:t>用</a:t>
            </a:r>
            <a:r>
              <a:rPr lang="en-US" altLang="zh-TW" sz="2600" dirty="0"/>
              <a:t>D(t)V(t)</a:t>
            </a:r>
            <a:r>
              <a:rPr lang="zh-TW" altLang="en-US" sz="2600" dirty="0"/>
              <a:t>帶入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6A6586D-1269-4ABC-8406-16BF4C278F8D}"/>
              </a:ext>
            </a:extLst>
          </p:cNvPr>
          <p:cNvSpPr txBox="1"/>
          <p:nvPr/>
        </p:nvSpPr>
        <p:spPr>
          <a:xfrm>
            <a:off x="2428972" y="5587951"/>
            <a:ext cx="7334056" cy="49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600" dirty="0"/>
              <a:t>比對隨機項後，我們已經可以看出</a:t>
            </a:r>
            <a:r>
              <a:rPr lang="en-US" altLang="zh-TW" sz="2600" dirty="0"/>
              <a:t>delta</a:t>
            </a:r>
            <a:r>
              <a:rPr lang="zh-TW" altLang="en-US" sz="2600" dirty="0"/>
              <a:t>的樣子了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2B9F462-BA18-4A36-B97A-3ECEE21680B4}"/>
              </a:ext>
            </a:extLst>
          </p:cNvPr>
          <p:cNvCxnSpPr>
            <a:cxnSpLocks/>
          </p:cNvCxnSpPr>
          <p:nvPr/>
        </p:nvCxnSpPr>
        <p:spPr>
          <a:xfrm>
            <a:off x="4996206" y="2301269"/>
            <a:ext cx="7352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983F7CDB-8A89-40A8-A8BE-88D1F86744AE}"/>
              </a:ext>
            </a:extLst>
          </p:cNvPr>
          <p:cNvCxnSpPr>
            <a:cxnSpLocks/>
          </p:cNvCxnSpPr>
          <p:nvPr/>
        </p:nvCxnSpPr>
        <p:spPr>
          <a:xfrm>
            <a:off x="5476973" y="4974408"/>
            <a:ext cx="25546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5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265</Words>
  <Application>Microsoft Office PowerPoint</Application>
  <PresentationFormat>寬螢幕</PresentationFormat>
  <Paragraphs>33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Cambria Math</vt:lpstr>
      <vt:lpstr>Office 佈景主題</vt:lpstr>
      <vt:lpstr>5.3 Martingale Representation Theorem</vt:lpstr>
      <vt:lpstr>PowerPoint 簡報</vt:lpstr>
      <vt:lpstr>PowerPoint 簡報</vt:lpstr>
      <vt:lpstr>講述該如何求得delta</vt:lpstr>
      <vt:lpstr>PowerPoint 簡報</vt:lpstr>
      <vt:lpstr>PowerPoint 簡報</vt:lpstr>
      <vt:lpstr>PowerPoint 簡報</vt:lpstr>
      <vt:lpstr>PowerPoint 簡報</vt:lpstr>
      <vt:lpstr>PowerPoint 簡報</vt:lpstr>
      <vt:lpstr>5.3.2 Hedging with One Stock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 Martingale Representation Theorem</dc:title>
  <dc:creator>USER</dc:creator>
  <cp:lastModifiedBy>USER</cp:lastModifiedBy>
  <cp:revision>31</cp:revision>
  <dcterms:created xsi:type="dcterms:W3CDTF">2019-10-20T05:31:46Z</dcterms:created>
  <dcterms:modified xsi:type="dcterms:W3CDTF">2019-10-22T08:11:08Z</dcterms:modified>
</cp:coreProperties>
</file>