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  <p:sldId id="256" r:id="rId5"/>
    <p:sldId id="264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3.wmf"/><Relationship Id="rId7" Type="http://schemas.openxmlformats.org/officeDocument/2006/relationships/image" Target="../media/image8.wmf"/><Relationship Id="rId2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1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644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72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0470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3BFB3-4AB2-DA4F-A742-08434D512F9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26280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1534584" y="214313"/>
            <a:ext cx="10405533" cy="591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641208FC-AA3C-4A98-BA00-78A80AF8C9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xmlns="" id="{9B67C0C3-3C69-412C-A363-04790301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AF42B506-B298-4CD2-AAB1-E69390C432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D3B62D-FC9D-4A35-8BCD-61378E7BF7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14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10363200" cy="1981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76917" y="4151313"/>
            <a:ext cx="10363200" cy="1981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791B93C2-FB80-46D5-BE0B-7984B2A8EF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E8D35965-A622-4A35-88E0-3BA16EEDF0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0664AE13-61F1-4D6C-ACCC-4E6EA4DC5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FC498B-790F-4371-B476-AAC2A5DAAF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769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01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26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79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92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56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67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39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FC9C-F44D-4EB5-A3D4-5571F50C9FAD}" type="datetimeFigureOut">
              <a:rPr lang="zh-TW" altLang="en-US" smtClean="0"/>
              <a:t>2019/3/18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E3A45-24BE-40E0-9884-054278D93B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27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wmf"/><Relationship Id="rId11" Type="http://schemas.openxmlformats.org/officeDocument/2006/relationships/image" Target="../media/image32.png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1.png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6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image" Target="../media/image37.png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5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image" Target="../media/image17.png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png"/><Relationship Id="rId4" Type="http://schemas.openxmlformats.org/officeDocument/2006/relationships/image" Target="../media/image11.wmf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en-US" altLang="zh-TW" dirty="0" smtClean="0"/>
              <a:t>3.3</a:t>
            </a:r>
            <a:r>
              <a:rPr lang="zh-TW" altLang="en-US" dirty="0" smtClean="0"/>
              <a:t> </a:t>
            </a:r>
            <a:r>
              <a:rPr lang="en-US" altLang="zh-TW" dirty="0" smtClean="0"/>
              <a:t>Brownian Motion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85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9543" y="624681"/>
            <a:ext cx="10740326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b="1" dirty="0" smtClean="0">
                <a:latin typeface="Times New Roman" charset="0"/>
              </a:rPr>
              <a:t>Thm3.3.2</a:t>
            </a:r>
            <a:r>
              <a:rPr lang="en-US" altLang="zh-TW" b="1" dirty="0">
                <a:latin typeface="Times New Roman" charset="0"/>
              </a:rPr>
              <a:t> </a:t>
            </a:r>
            <a:r>
              <a:rPr lang="en-US" altLang="zh-TW" b="1" dirty="0" smtClean="0">
                <a:latin typeface="Times New Roman" charset="0"/>
              </a:rPr>
              <a:t>  Alternative </a:t>
            </a:r>
            <a:r>
              <a:rPr lang="en-US" altLang="zh-TW" b="1" dirty="0">
                <a:latin typeface="Times New Roman" charset="0"/>
              </a:rPr>
              <a:t>characterizations of Brownian motion</a:t>
            </a:r>
          </a:p>
          <a:p>
            <a:pPr eaLnBrk="1" hangingPunct="1">
              <a:buFontTx/>
              <a:buNone/>
              <a:defRPr/>
            </a:pPr>
            <a:r>
              <a:rPr lang="en-US" altLang="zh-TW" dirty="0" smtClean="0">
                <a:latin typeface="Times New Roman" charset="0"/>
              </a:rPr>
              <a:t>   Let               be a probability space. </a:t>
            </a:r>
          </a:p>
          <a:p>
            <a:pPr eaLnBrk="1" hangingPunct="1">
              <a:buFontTx/>
              <a:buNone/>
              <a:defRPr/>
            </a:pPr>
            <a:r>
              <a:rPr lang="en-US" altLang="zh-TW" dirty="0">
                <a:latin typeface="Times New Roman" charset="0"/>
              </a:rPr>
              <a:t>	</a:t>
            </a:r>
            <a:r>
              <a:rPr lang="en-US" altLang="zh-TW" dirty="0" smtClean="0">
                <a:latin typeface="Times New Roman" charset="0"/>
              </a:rPr>
              <a:t>For each             , suppose there is a continuous function            ,         that satisfies               and that depends on     . </a:t>
            </a:r>
          </a:p>
          <a:p>
            <a:pPr>
              <a:buNone/>
              <a:defRPr/>
            </a:pPr>
            <a:r>
              <a:rPr lang="en-US" altLang="zh-TW" dirty="0"/>
              <a:t>For </a:t>
            </a:r>
            <a:r>
              <a:rPr lang="en-US" altLang="zh-TW" dirty="0" smtClean="0"/>
              <a:t>all</a:t>
            </a:r>
            <a:r>
              <a:rPr lang="en-US" altLang="zh-TW" dirty="0"/>
              <a:t> </a:t>
            </a:r>
            <a:r>
              <a:rPr lang="en-US" altLang="zh-TW" dirty="0" smtClean="0"/>
              <a:t>                          ,  </a:t>
            </a:r>
            <a:r>
              <a:rPr lang="en-US" altLang="zh-TW" dirty="0" smtClean="0">
                <a:latin typeface="Times New Roman" charset="0"/>
              </a:rPr>
              <a:t>The following three properties are equivalent.</a:t>
            </a:r>
          </a:p>
          <a:p>
            <a:pPr eaLnBrk="1" hangingPunct="1">
              <a:defRPr/>
            </a:pPr>
            <a:endParaRPr lang="en-US" altLang="zh-TW" dirty="0" smtClean="0">
              <a:latin typeface="Times New Roman" charset="0"/>
            </a:endParaRPr>
          </a:p>
        </p:txBody>
      </p:sp>
      <p:graphicFrame>
        <p:nvGraphicFramePr>
          <p:cNvPr id="41986" name="Object 9"/>
          <p:cNvGraphicFramePr>
            <a:graphicFrameLocks noChangeAspect="1"/>
          </p:cNvGraphicFramePr>
          <p:nvPr>
            <p:extLst/>
          </p:nvPr>
        </p:nvGraphicFramePr>
        <p:xfrm>
          <a:off x="1893866" y="1077583"/>
          <a:ext cx="1298785" cy="575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3" imgW="583947" imgH="253890" progId="Equation.DSMT4">
                  <p:embed/>
                </p:oleObj>
              </mc:Choice>
              <mc:Fallback>
                <p:oleObj name="Equation" r:id="rId3" imgW="583947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66" y="1077583"/>
                        <a:ext cx="1298785" cy="575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8"/>
          <p:cNvGraphicFramePr>
            <a:graphicFrameLocks noChangeAspect="1"/>
          </p:cNvGraphicFramePr>
          <p:nvPr>
            <p:extLst/>
          </p:nvPr>
        </p:nvGraphicFramePr>
        <p:xfrm>
          <a:off x="2616596" y="1630855"/>
          <a:ext cx="1039019" cy="4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5" imgW="405872" imgH="177569" progId="Equation.DSMT4">
                  <p:embed/>
                </p:oleObj>
              </mc:Choice>
              <mc:Fallback>
                <p:oleObj name="Equation" r:id="rId5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596" y="1630855"/>
                        <a:ext cx="1039019" cy="4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7"/>
          <p:cNvGraphicFramePr>
            <a:graphicFrameLocks noChangeAspect="1"/>
          </p:cNvGraphicFramePr>
          <p:nvPr>
            <p:extLst/>
          </p:nvPr>
        </p:nvGraphicFramePr>
        <p:xfrm>
          <a:off x="9448800" y="1653363"/>
          <a:ext cx="7620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quation" r:id="rId7" imgW="368140" imgH="253890" progId="Equation.DSMT4">
                  <p:embed/>
                </p:oleObj>
              </mc:Choice>
              <mc:Fallback>
                <p:oleObj name="Equation" r:id="rId7" imgW="36814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1653363"/>
                        <a:ext cx="7620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6"/>
          <p:cNvGraphicFramePr>
            <a:graphicFrameLocks noChangeAspect="1"/>
          </p:cNvGraphicFramePr>
          <p:nvPr>
            <p:extLst/>
          </p:nvPr>
        </p:nvGraphicFramePr>
        <p:xfrm>
          <a:off x="10616339" y="1668002"/>
          <a:ext cx="7620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9" imgW="317087" imgH="177569" progId="Equation.DSMT4">
                  <p:embed/>
                </p:oleObj>
              </mc:Choice>
              <mc:Fallback>
                <p:oleObj name="Equation" r:id="rId9" imgW="317087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6339" y="1668002"/>
                        <a:ext cx="7620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5"/>
          <p:cNvGraphicFramePr>
            <a:graphicFrameLocks noChangeAspect="1"/>
          </p:cNvGraphicFramePr>
          <p:nvPr>
            <p:extLst/>
          </p:nvPr>
        </p:nvGraphicFramePr>
        <p:xfrm>
          <a:off x="3143176" y="2032467"/>
          <a:ext cx="12954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11" imgW="622030" imgH="253890" progId="Equation.DSMT4">
                  <p:embed/>
                </p:oleObj>
              </mc:Choice>
              <mc:Fallback>
                <p:oleObj name="Equation" r:id="rId11" imgW="62203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176" y="2032467"/>
                        <a:ext cx="12954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4"/>
          <p:cNvGraphicFramePr>
            <a:graphicFrameLocks noChangeAspect="1"/>
          </p:cNvGraphicFramePr>
          <p:nvPr>
            <p:extLst/>
          </p:nvPr>
        </p:nvGraphicFramePr>
        <p:xfrm>
          <a:off x="7391265" y="2090654"/>
          <a:ext cx="3810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13" imgW="152334" imgH="139639" progId="Equation.DSMT4">
                  <p:embed/>
                </p:oleObj>
              </mc:Choice>
              <mc:Fallback>
                <p:oleObj name="Equation" r:id="rId13" imgW="152334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265" y="2090654"/>
                        <a:ext cx="3810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252202" y="3373587"/>
            <a:ext cx="10101598" cy="248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zh-TW" sz="2400" dirty="0" smtClean="0"/>
              <a:t>1.  The increments</a:t>
            </a:r>
          </a:p>
          <a:p>
            <a:pPr marL="812800" indent="-812800" eaLnBrk="1" hangingPunct="1">
              <a:buNone/>
              <a:defRPr/>
            </a:pPr>
            <a:endParaRPr lang="en-US" altLang="zh-TW" sz="2400" dirty="0" smtClean="0"/>
          </a:p>
          <a:p>
            <a:pPr marL="812800" indent="-812800" eaLnBrk="1" hangingPunct="1">
              <a:buNone/>
              <a:defRPr/>
            </a:pPr>
            <a:endParaRPr lang="en-US" altLang="zh-TW" sz="2400" dirty="0"/>
          </a:p>
          <a:p>
            <a:pPr marL="812800" indent="-812800" eaLnBrk="1" hangingPunct="1">
              <a:buNone/>
              <a:defRPr/>
            </a:pPr>
            <a:r>
              <a:rPr lang="en-US" altLang="zh-TW" sz="2400" dirty="0"/>
              <a:t>      </a:t>
            </a:r>
            <a:r>
              <a:rPr lang="en-US" altLang="zh-TW" sz="2400" dirty="0" smtClean="0"/>
              <a:t>are </a:t>
            </a:r>
            <a:r>
              <a:rPr lang="en-US" altLang="zh-TW" sz="2400" dirty="0">
                <a:solidFill>
                  <a:srgbClr val="FF0000"/>
                </a:solidFill>
              </a:rPr>
              <a:t>independent</a:t>
            </a:r>
            <a:r>
              <a:rPr lang="en-US" altLang="zh-TW" sz="2400" dirty="0"/>
              <a:t> and each of these increments is </a:t>
            </a:r>
            <a:r>
              <a:rPr lang="en-US" altLang="zh-TW" sz="2400" dirty="0">
                <a:solidFill>
                  <a:srgbClr val="FF0000"/>
                </a:solidFill>
              </a:rPr>
              <a:t>normally distributed </a:t>
            </a:r>
            <a:r>
              <a:rPr lang="en-US" altLang="zh-TW" sz="2400" dirty="0" smtClean="0"/>
              <a:t>with</a:t>
            </a:r>
          </a:p>
          <a:p>
            <a:pPr marL="812800" indent="-812800" eaLnBrk="1" hangingPunct="1"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 </a:t>
            </a:r>
            <a:r>
              <a:rPr lang="en-US" altLang="zh-TW" sz="2400" dirty="0"/>
              <a:t>mean and variance given by </a:t>
            </a:r>
            <a:r>
              <a:rPr lang="en-US" altLang="zh-TW" sz="2400" dirty="0" smtClean="0"/>
              <a:t>                                      </a:t>
            </a:r>
            <a:r>
              <a:rPr lang="en-US" altLang="zh-TW" sz="2400" dirty="0"/>
              <a:t>and                             </a:t>
            </a:r>
          </a:p>
          <a:p>
            <a:pPr marL="812800" indent="-812800" eaLnBrk="1" hangingPunct="1">
              <a:buNone/>
              <a:defRPr/>
            </a:pPr>
            <a:r>
              <a:rPr lang="en-US" altLang="zh-TW" dirty="0"/>
              <a:t>                                                 </a:t>
            </a:r>
          </a:p>
        </p:txBody>
      </p:sp>
      <p:graphicFrame>
        <p:nvGraphicFramePr>
          <p:cNvPr id="41993" name="Object 4"/>
          <p:cNvGraphicFramePr>
            <a:graphicFrameLocks noChangeAspect="1"/>
          </p:cNvGraphicFramePr>
          <p:nvPr>
            <p:extLst/>
          </p:nvPr>
        </p:nvGraphicFramePr>
        <p:xfrm>
          <a:off x="2090287" y="2574857"/>
          <a:ext cx="2031610" cy="406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15" imgW="1143000" imgH="228600" progId="Equation.DSMT4">
                  <p:embed/>
                </p:oleObj>
              </mc:Choice>
              <mc:Fallback>
                <p:oleObj name="Equation" r:id="rId15" imgW="1143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287" y="2574857"/>
                        <a:ext cx="2031610" cy="406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6"/>
          <p:cNvGraphicFramePr>
            <a:graphicFrameLocks noChangeAspect="1"/>
          </p:cNvGraphicFramePr>
          <p:nvPr>
            <p:extLst/>
          </p:nvPr>
        </p:nvGraphicFramePr>
        <p:xfrm>
          <a:off x="2663839" y="3999278"/>
          <a:ext cx="7751522" cy="54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17" imgW="3632200" imgH="254000" progId="Equation.DSMT4">
                  <p:embed/>
                </p:oleObj>
              </mc:Choice>
              <mc:Fallback>
                <p:oleObj name="Equation" r:id="rId17" imgW="36322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839" y="3999278"/>
                        <a:ext cx="7751522" cy="547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5" name="Object 8"/>
          <p:cNvGraphicFramePr>
            <a:graphicFrameLocks noChangeAspect="1"/>
          </p:cNvGraphicFramePr>
          <p:nvPr>
            <p:extLst/>
          </p:nvPr>
        </p:nvGraphicFramePr>
        <p:xfrm>
          <a:off x="5273010" y="5150455"/>
          <a:ext cx="2507693" cy="47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19" imgW="1447800" imgH="279400" progId="Equation.DSMT4">
                  <p:embed/>
                </p:oleObj>
              </mc:Choice>
              <mc:Fallback>
                <p:oleObj name="Equation" r:id="rId19" imgW="14478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010" y="5150455"/>
                        <a:ext cx="2507693" cy="478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6" name="Object 10"/>
          <p:cNvGraphicFramePr>
            <a:graphicFrameLocks noChangeAspect="1"/>
          </p:cNvGraphicFramePr>
          <p:nvPr>
            <p:extLst/>
          </p:nvPr>
        </p:nvGraphicFramePr>
        <p:xfrm>
          <a:off x="8396208" y="5096050"/>
          <a:ext cx="3432904" cy="582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quation" r:id="rId21" imgW="1879600" imgH="279400" progId="Equation.DSMT4">
                  <p:embed/>
                </p:oleObj>
              </mc:Choice>
              <mc:Fallback>
                <p:oleObj name="Equation" r:id="rId21" imgW="1879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08" y="5096050"/>
                        <a:ext cx="3432904" cy="582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8A588-3359-564B-8A08-B89D965CE8EB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63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227" y="546099"/>
            <a:ext cx="11773546" cy="4525963"/>
          </a:xfrm>
        </p:spPr>
        <p:txBody>
          <a:bodyPr/>
          <a:lstStyle/>
          <a:p>
            <a:pPr marL="514350" indent="-514350">
              <a:buAutoNum type="arabicPeriod" startAt="2"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random variables                                      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jointly normally distributed </a:t>
            </a:r>
          </a:p>
          <a:p>
            <a:pPr marL="0" indent="0">
              <a:buNone/>
              <a:defRPr/>
            </a:pP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means equal to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covariance matrix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FontTx/>
              <a:buAutoNum type="arabicPeriod" startAt="2"/>
              <a:defRPr/>
            </a:pPr>
            <a:endParaRPr lang="en-US" altLang="zh-TW" dirty="0"/>
          </a:p>
          <a:p>
            <a:pPr marL="812800" indent="-812800">
              <a:buFontTx/>
              <a:buAutoNum type="arabicPeriod" startAt="2"/>
              <a:defRPr/>
            </a:pPr>
            <a:endParaRPr lang="en-US" altLang="zh-TW" dirty="0" smtClean="0"/>
          </a:p>
          <a:p>
            <a:pPr marL="812800" indent="-812800">
              <a:buFontTx/>
              <a:buAutoNum type="arabicPeriod" startAt="2"/>
              <a:defRPr/>
            </a:pPr>
            <a:endParaRPr lang="en-US" altLang="zh-TW" dirty="0"/>
          </a:p>
          <a:p>
            <a:pPr marL="812800" indent="-812800">
              <a:buFontTx/>
              <a:buAutoNum type="arabicPeriod" startAt="2"/>
              <a:defRPr/>
            </a:pPr>
            <a:endParaRPr lang="en-US" altLang="zh-TW" dirty="0" smtClean="0"/>
          </a:p>
          <a:p>
            <a:pPr marL="0" indent="0">
              <a:buNone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random variables                                      have the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MGF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43013" name="Object 6"/>
          <p:cNvGraphicFramePr>
            <a:graphicFrameLocks noChangeAspect="1"/>
          </p:cNvGraphicFramePr>
          <p:nvPr>
            <p:extLst/>
          </p:nvPr>
        </p:nvGraphicFramePr>
        <p:xfrm>
          <a:off x="3958596" y="533521"/>
          <a:ext cx="3035918" cy="5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3" imgW="1511300" imgH="254000" progId="Equation.DSMT4">
                  <p:embed/>
                </p:oleObj>
              </mc:Choice>
              <mc:Fallback>
                <p:oleObj name="Equation" r:id="rId3" imgW="15113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8596" y="533521"/>
                        <a:ext cx="3035918" cy="51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矩形 2"/>
          <p:cNvSpPr>
            <a:spLocks noChangeArrowheads="1"/>
          </p:cNvSpPr>
          <p:nvPr/>
        </p:nvSpPr>
        <p:spPr bwMode="auto">
          <a:xfrm>
            <a:off x="209227" y="5526036"/>
            <a:ext cx="11773546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dirty="0">
                <a:latin typeface="Times New Roman" charset="0"/>
              </a:rPr>
              <a:t>If any of  1, 2, or 3 holds (and hence they all hold), then          ,          is a </a:t>
            </a:r>
            <a:r>
              <a:rPr lang="en-US" altLang="zh-TW" sz="2800" dirty="0">
                <a:solidFill>
                  <a:srgbClr val="FF0000"/>
                </a:solidFill>
                <a:latin typeface="Times New Roman" charset="0"/>
              </a:rPr>
              <a:t>Brownian motion</a:t>
            </a:r>
            <a:r>
              <a:rPr lang="en-US" altLang="zh-TW" sz="2800" dirty="0">
                <a:latin typeface="Times New Roman" charset="0"/>
              </a:rPr>
              <a:t>.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DB8E3-CEAF-1B40-B574-9AF3106E13BD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graphicFrame>
        <p:nvGraphicFramePr>
          <p:cNvPr id="43019" name="Object 7"/>
          <p:cNvGraphicFramePr>
            <a:graphicFrameLocks noChangeAspect="1"/>
          </p:cNvGraphicFramePr>
          <p:nvPr>
            <p:extLst/>
          </p:nvPr>
        </p:nvGraphicFramePr>
        <p:xfrm>
          <a:off x="8312030" y="5569267"/>
          <a:ext cx="79692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5" imgW="368140" imgH="253890" progId="Equation.DSMT4">
                  <p:embed/>
                </p:oleObj>
              </mc:Choice>
              <mc:Fallback>
                <p:oleObj name="Equation" r:id="rId5" imgW="36814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2030" y="5569267"/>
                        <a:ext cx="79692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0" name="Object 6"/>
          <p:cNvGraphicFramePr>
            <a:graphicFrameLocks noChangeAspect="1"/>
          </p:cNvGraphicFramePr>
          <p:nvPr>
            <p:extLst/>
          </p:nvPr>
        </p:nvGraphicFramePr>
        <p:xfrm>
          <a:off x="9264530" y="5578791"/>
          <a:ext cx="796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7" imgW="317087" imgH="177569" progId="Equation.DSMT4">
                  <p:embed/>
                </p:oleObj>
              </mc:Choice>
              <mc:Fallback>
                <p:oleObj name="Equation" r:id="rId7" imgW="317087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4530" y="5578791"/>
                        <a:ext cx="7969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5722342" y="553989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kumimoji="1" lang="mr-IN" altLang="zh-TW"/>
              <a:t>…</a:t>
            </a:r>
            <a:endParaRPr kumimoji="1" lang="zh-TW" altLang="en-US" dirty="0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>
            <p:extLst/>
          </p:nvPr>
        </p:nvGraphicFramePr>
        <p:xfrm>
          <a:off x="3924343" y="3607026"/>
          <a:ext cx="3035918" cy="5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9" imgW="1511300" imgH="254000" progId="Equation.DSMT4">
                  <p:embed/>
                </p:oleObj>
              </mc:Choice>
              <mc:Fallback>
                <p:oleObj name="Equation" r:id="rId9" imgW="15113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43" y="3607026"/>
                        <a:ext cx="3035918" cy="51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5670504" y="3609909"/>
            <a:ext cx="34336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kumimoji="1" lang="mr-IN" altLang="zh-TW"/>
              <a:t>…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778" y="1030748"/>
            <a:ext cx="2272354" cy="23050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47" y="4244843"/>
            <a:ext cx="6045477" cy="133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56845" y="49574"/>
            <a:ext cx="105156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4000" dirty="0">
                <a:latin typeface="Times New Roman" charset="0"/>
              </a:rPr>
              <a:t>3.3.3 Filtration for Brownian Motion</a:t>
            </a:r>
            <a:r>
              <a:rPr lang="en-US" altLang="zh-TW" sz="4000" dirty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568" y="1113692"/>
            <a:ext cx="10533184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b="1" dirty="0" smtClean="0">
                <a:latin typeface="Times New Roman" charset="0"/>
              </a:rPr>
              <a:t>Definition 3.3.3</a:t>
            </a:r>
            <a:endParaRPr lang="en-US" altLang="zh-TW" dirty="0" smtClean="0">
              <a:latin typeface="Times New Roman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dirty="0" smtClean="0">
                <a:latin typeface="Times New Roman" charset="0"/>
              </a:rPr>
              <a:t>   Let              be a probability space on which is defined a Brownian motion                              </a:t>
            </a:r>
          </a:p>
          <a:p>
            <a:pPr eaLnBrk="1" hangingPunct="1">
              <a:buFontTx/>
              <a:buNone/>
              <a:defRPr/>
            </a:pPr>
            <a:r>
              <a:rPr lang="en-US" altLang="zh-TW" dirty="0" smtClean="0">
                <a:latin typeface="Times New Roman" charset="0"/>
              </a:rPr>
              <a:t>  A filtration for the Brownian motion is a collection of     -algebra</a:t>
            </a:r>
            <a:r>
              <a:rPr lang="en-US" altLang="zh-TW" u="sng" dirty="0" smtClean="0">
                <a:solidFill>
                  <a:srgbClr val="FF0000"/>
                </a:solidFill>
                <a:latin typeface="Times New Roman" charset="0"/>
              </a:rPr>
              <a:t>                  </a:t>
            </a:r>
            <a:endParaRPr lang="en-US" altLang="zh-TW" u="sng" dirty="0">
              <a:solidFill>
                <a:srgbClr val="FF0000"/>
              </a:solidFill>
              <a:latin typeface="Times New Roman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                    </a:t>
            </a:r>
            <a:r>
              <a:rPr lang="en-US" altLang="zh-TW" dirty="0" smtClean="0">
                <a:latin typeface="Times New Roman" charset="0"/>
              </a:rPr>
              <a:t>,</a:t>
            </a: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zh-TW" dirty="0" smtClean="0">
                <a:latin typeface="Times New Roman" charset="0"/>
              </a:rPr>
              <a:t>satisfying</a:t>
            </a:r>
            <a:r>
              <a:rPr lang="zh-TW" altLang="en-US" dirty="0" smtClean="0">
                <a:latin typeface="Times New Roman" charset="0"/>
              </a:rPr>
              <a:t>：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400907" y="-2901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/>
          </p:nvPr>
        </p:nvGraphicFramePr>
        <p:xfrm>
          <a:off x="1858106" y="1589147"/>
          <a:ext cx="11430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3" imgW="583947" imgH="253890" progId="Equation.DSMT4">
                  <p:embed/>
                </p:oleObj>
              </mc:Choice>
              <mc:Fallback>
                <p:oleObj name="Equation" r:id="rId3" imgW="583947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106" y="1589147"/>
                        <a:ext cx="114300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400907" y="-2901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>
            <p:extLst/>
          </p:nvPr>
        </p:nvGraphicFramePr>
        <p:xfrm>
          <a:off x="2359268" y="1976100"/>
          <a:ext cx="17526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5" imgW="748975" imgH="253890" progId="Equation.DSMT4">
                  <p:embed/>
                </p:oleObj>
              </mc:Choice>
              <mc:Fallback>
                <p:oleObj name="Equation" r:id="rId5" imgW="748975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268" y="1976100"/>
                        <a:ext cx="17526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400907" y="-2901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>
            <p:extLst/>
          </p:nvPr>
        </p:nvGraphicFramePr>
        <p:xfrm>
          <a:off x="8965345" y="2657931"/>
          <a:ext cx="3048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7" imgW="152334" imgH="139639" progId="Equation.DSMT4">
                  <p:embed/>
                </p:oleObj>
              </mc:Choice>
              <mc:Fallback>
                <p:oleObj name="Equation" r:id="rId7" imgW="152334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5345" y="2657931"/>
                        <a:ext cx="3048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1" name="Object 10"/>
          <p:cNvGraphicFramePr>
            <a:graphicFrameLocks noChangeAspect="1"/>
          </p:cNvGraphicFramePr>
          <p:nvPr>
            <p:extLst/>
          </p:nvPr>
        </p:nvGraphicFramePr>
        <p:xfrm>
          <a:off x="1197706" y="3000192"/>
          <a:ext cx="1624481" cy="59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9" imgW="698197" imgH="253890" progId="Equation.DSMT4">
                  <p:embed/>
                </p:oleObj>
              </mc:Choice>
              <mc:Fallback>
                <p:oleObj name="Equation" r:id="rId9" imgW="698197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7706" y="3000192"/>
                        <a:ext cx="1624481" cy="5967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2" name="矩形 2"/>
          <p:cNvSpPr>
            <a:spLocks noChangeArrowheads="1"/>
          </p:cNvSpPr>
          <p:nvPr/>
        </p:nvSpPr>
        <p:spPr bwMode="auto">
          <a:xfrm>
            <a:off x="753206" y="3640096"/>
            <a:ext cx="1092590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12800" indent="-8128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accumulates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endParaRPr lang="en-US" altLang="zh-TW" sz="2800" dirty="0"/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Adaptivity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W(t) is F(t) </a:t>
            </a:r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msb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endParaRPr lang="en-US" altLang="zh-TW" sz="2800" dirty="0"/>
          </a:p>
          <a:p>
            <a:pPr marL="514350" indent="-514350" eaLnBrk="1" hangingPunct="1">
              <a:spcBef>
                <a:spcPct val="0"/>
              </a:spcBef>
              <a:buAutoNum type="arabicPeriod"/>
            </a:pP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(Independence of future increments)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2BB29-2988-D34A-BBFE-B53A5ABCC72B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968" y="3597407"/>
            <a:ext cx="4445883" cy="629068"/>
          </a:xfrm>
          <a:prstGeom prst="rect">
            <a:avLst/>
          </a:prstGeom>
        </p:spPr>
      </p:pic>
      <p:graphicFrame>
        <p:nvGraphicFramePr>
          <p:cNvPr id="20" name="Object 4"/>
          <p:cNvGraphicFramePr>
            <a:graphicFrameLocks noChangeAspect="1"/>
          </p:cNvGraphicFramePr>
          <p:nvPr>
            <p:extLst/>
          </p:nvPr>
        </p:nvGraphicFramePr>
        <p:xfrm>
          <a:off x="1758462" y="5929554"/>
          <a:ext cx="121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Equation" r:id="rId12" imgW="583947" imgH="203112" progId="Equation.DSMT4">
                  <p:embed/>
                </p:oleObj>
              </mc:Choice>
              <mc:Fallback>
                <p:oleObj name="Equation" r:id="rId12" imgW="58394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462" y="5929554"/>
                        <a:ext cx="1219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162537" y="5837067"/>
            <a:ext cx="8135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               the increment W(u)-W(t) is </a:t>
            </a:r>
            <a:r>
              <a:rPr kumimoji="1"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</a:t>
            </a:r>
            <a:r>
              <a:rPr kumimoji="1"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of F(t).</a:t>
            </a:r>
            <a:endParaRPr kumimoji="1"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189" y="635977"/>
            <a:ext cx="8944122" cy="322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1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8323" cy="1325563"/>
          </a:xfrm>
        </p:spPr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3.3.4 Martingale Property for Brownian Motion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 3.3.4  Brownian motion is a martingale</a:t>
            </a:r>
          </a:p>
          <a:p>
            <a:endParaRPr kumimoji="1"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24" y="2460283"/>
            <a:ext cx="10296352" cy="268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6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C1B8B23A-8F52-467B-B77B-92CBB34F53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3.4 Quadratic Variation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3FF0CCF8-DB8F-4738-BA1C-27F5AB3475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838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984785AA-EF7B-41EA-868A-1A5EEC224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30D01C78-3862-4CD8-87D3-8A79088B1A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/>
              <a:t>3.4.1 First-Order Variation</a:t>
            </a:r>
          </a:p>
          <a:p>
            <a:endParaRPr lang="en-US" altLang="zh-TW"/>
          </a:p>
          <a:p>
            <a:r>
              <a:rPr lang="en-US" altLang="zh-TW"/>
              <a:t>3.4.2 Quadratic Variation </a:t>
            </a:r>
          </a:p>
          <a:p>
            <a:endParaRPr lang="en-US" altLang="zh-TW"/>
          </a:p>
          <a:p>
            <a:r>
              <a:rPr lang="en-US" altLang="zh-TW"/>
              <a:t>3.4.3 Volatility of Geometric Brownian Motion</a:t>
            </a:r>
          </a:p>
        </p:txBody>
      </p:sp>
    </p:spTree>
    <p:extLst>
      <p:ext uri="{BB962C8B-B14F-4D97-AF65-F5344CB8AC3E}">
        <p14:creationId xmlns:p14="http://schemas.microsoft.com/office/powerpoint/2010/main" val="16513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05C8B801-52BA-49F7-A7FD-BEB7281E8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3.4.1 First-Order Variation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13C14FCE-DCDB-4E4E-8A61-722DDD7DC2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28825" y="1825625"/>
            <a:ext cx="8134350" cy="4351338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Compute the amount of up and down oscillation(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震盪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– the down moves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adding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rather than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subtracting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from the up moves.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–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計算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移動距離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而非位移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Use FV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(f) to denotes 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irst-order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ariation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of  function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time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84035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551A9A7F-BD5E-4D55-B90D-2FE8E1D90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7171" name="Picture 3" descr="1">
            <a:extLst>
              <a:ext uri="{FF2B5EF4-FFF2-40B4-BE49-F238E27FC236}">
                <a16:creationId xmlns:a16="http://schemas.microsoft.com/office/drawing/2014/main" xmlns="" id="{E8B64D51-32A6-4BD8-A2ED-BAFC95F11F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28800"/>
            <a:ext cx="7239000" cy="4649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2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8">
            <a:extLst>
              <a:ext uri="{FF2B5EF4-FFF2-40B4-BE49-F238E27FC236}">
                <a16:creationId xmlns:a16="http://schemas.microsoft.com/office/drawing/2014/main" xmlns="" id="{8E884B1A-63C1-4FBA-B847-8A6A7BBC3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One example</a:t>
            </a:r>
          </a:p>
        </p:txBody>
      </p:sp>
      <p:graphicFrame>
        <p:nvGraphicFramePr>
          <p:cNvPr id="8195" name="Object 14">
            <a:extLst>
              <a:ext uri="{FF2B5EF4-FFF2-40B4-BE49-F238E27FC236}">
                <a16:creationId xmlns:a16="http://schemas.microsoft.com/office/drawing/2014/main" xmlns="" id="{80696F3D-43CF-4522-9ACB-48849FF659B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362201" y="2057400"/>
          <a:ext cx="7999413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3429000" imgH="1625600" progId="Equation.DSMT4">
                  <p:embed/>
                </p:oleObj>
              </mc:Choice>
              <mc:Fallback>
                <p:oleObj name="Equation" r:id="rId3" imgW="3429000" imgH="16256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2057400"/>
                        <a:ext cx="7999413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Rectangle 15">
            <a:extLst>
              <a:ext uri="{FF2B5EF4-FFF2-40B4-BE49-F238E27FC236}">
                <a16:creationId xmlns:a16="http://schemas.microsoft.com/office/drawing/2014/main" xmlns="" id="{33C8BE2B-7334-4EAD-ACF3-84A1E755E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sp>
        <p:nvSpPr>
          <p:cNvPr id="8197" name="Rectangle 17">
            <a:extLst>
              <a:ext uri="{FF2B5EF4-FFF2-40B4-BE49-F238E27FC236}">
                <a16:creationId xmlns:a16="http://schemas.microsoft.com/office/drawing/2014/main" xmlns="" id="{DB9A9D01-28D3-4749-8B5A-D51DD4CF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4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5837"/>
            <a:ext cx="105156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4000" dirty="0">
                <a:latin typeface="Times New Roman" charset="0"/>
              </a:rPr>
              <a:t>3.3.1 Definition of Brownian Motion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93271"/>
            <a:ext cx="11073714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b="1" dirty="0">
                <a:latin typeface="Times New Roman" charset="0"/>
              </a:rPr>
              <a:t>Definition 3.3.1</a:t>
            </a:r>
            <a:r>
              <a:rPr lang="en-US" altLang="zh-TW" dirty="0">
                <a:latin typeface="Times New Roman" charset="0"/>
              </a:rPr>
              <a:t> </a:t>
            </a:r>
          </a:p>
          <a:p>
            <a:pPr>
              <a:defRPr/>
            </a:pPr>
            <a:r>
              <a:rPr lang="en-US" altLang="zh-TW" dirty="0" smtClean="0">
                <a:latin typeface="Times New Roman" charset="0"/>
              </a:rPr>
              <a:t>Let              </a:t>
            </a:r>
            <a:r>
              <a:rPr lang="en-US" altLang="zh-TW" dirty="0">
                <a:latin typeface="Times New Roman" charset="0"/>
              </a:rPr>
              <a:t>be a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probability space</a:t>
            </a:r>
            <a:r>
              <a:rPr lang="en-US" altLang="zh-TW" dirty="0">
                <a:latin typeface="Times New Roman" charset="0"/>
              </a:rPr>
              <a:t>. </a:t>
            </a:r>
            <a:endParaRPr lang="en-US" altLang="zh-TW" dirty="0" smtClean="0">
              <a:latin typeface="Times New Roman" charset="0"/>
            </a:endParaRPr>
          </a:p>
          <a:p>
            <a:pPr>
              <a:defRPr/>
            </a:pPr>
            <a:r>
              <a:rPr lang="en-US" altLang="zh-TW" dirty="0" smtClean="0">
                <a:latin typeface="Times New Roman" charset="0"/>
              </a:rPr>
              <a:t>For </a:t>
            </a:r>
            <a:r>
              <a:rPr lang="en-US" altLang="zh-TW" dirty="0">
                <a:latin typeface="Times New Roman" charset="0"/>
              </a:rPr>
              <a:t>each            , suppose there is a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continuous function          </a:t>
            </a:r>
            <a:r>
              <a:rPr lang="en-US" altLang="zh-TW" dirty="0">
                <a:latin typeface="Times New Roman" charset="0"/>
              </a:rPr>
              <a:t>of      </a:t>
            </a:r>
            <a:r>
              <a:rPr lang="en-US" altLang="zh-TW" dirty="0" smtClean="0">
                <a:latin typeface="Times New Roman" charset="0"/>
              </a:rPr>
              <a:t>    </a:t>
            </a:r>
            <a:r>
              <a:rPr lang="en-US" altLang="zh-TW" dirty="0">
                <a:latin typeface="Times New Roman" charset="0"/>
              </a:rPr>
              <a:t>that satisfies                and that depends on      </a:t>
            </a:r>
            <a:r>
              <a:rPr lang="en-US" altLang="zh-TW" dirty="0" smtClean="0">
                <a:latin typeface="Times New Roman" charset="0"/>
              </a:rPr>
              <a:t>(</a:t>
            </a:r>
            <a:r>
              <a:rPr lang="zh-TW" altLang="en-US" dirty="0" smtClean="0">
                <a:latin typeface="Times New Roman" charset="0"/>
              </a:rPr>
              <a:t>可視為路徑</a:t>
            </a:r>
            <a:r>
              <a:rPr lang="en-US" altLang="zh-TW" dirty="0" smtClean="0">
                <a:latin typeface="Times New Roman" charset="0"/>
              </a:rPr>
              <a:t>). </a:t>
            </a:r>
          </a:p>
          <a:p>
            <a:pPr marL="0" indent="0">
              <a:buNone/>
              <a:defRPr/>
            </a:pPr>
            <a:r>
              <a:rPr lang="en-US" altLang="zh-TW" dirty="0" smtClean="0">
                <a:latin typeface="Times New Roman" charset="0"/>
              </a:rPr>
              <a:t>   Then                  </a:t>
            </a:r>
            <a:r>
              <a:rPr lang="en-US" altLang="zh-TW" dirty="0">
                <a:latin typeface="Times New Roman" charset="0"/>
              </a:rPr>
              <a:t>, is a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Brownian motion </a:t>
            </a:r>
            <a:r>
              <a:rPr lang="en-US" altLang="zh-TW" dirty="0">
                <a:latin typeface="Times New Roman" charset="0"/>
              </a:rPr>
              <a:t>if for all        </a:t>
            </a:r>
          </a:p>
          <a:p>
            <a:pPr>
              <a:defRPr/>
            </a:pPr>
            <a:r>
              <a:rPr lang="en-US" altLang="zh-TW" dirty="0" smtClean="0">
                <a:latin typeface="Times New Roman" charset="0"/>
              </a:rPr>
              <a:t>Increments</a:t>
            </a:r>
          </a:p>
          <a:p>
            <a:pPr>
              <a:defRPr/>
            </a:pPr>
            <a:endParaRPr lang="en-US" altLang="zh-TW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dirty="0">
                <a:latin typeface="Times New Roman" charset="0"/>
              </a:rPr>
              <a:t>  </a:t>
            </a:r>
            <a:r>
              <a:rPr lang="en-US" altLang="zh-TW" dirty="0" smtClean="0">
                <a:latin typeface="Times New Roman" charset="0"/>
              </a:rPr>
              <a:t>are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independent</a:t>
            </a:r>
            <a:r>
              <a:rPr lang="en-US" altLang="zh-TW" dirty="0">
                <a:latin typeface="Times New Roman" charset="0"/>
              </a:rPr>
              <a:t> and each of these increments is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normally distributed </a:t>
            </a:r>
            <a:r>
              <a:rPr lang="en-US" altLang="zh-TW" dirty="0">
                <a:latin typeface="Times New Roman" charset="0"/>
              </a:rPr>
              <a:t>with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TW" dirty="0">
              <a:latin typeface="Times New Roman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748531"/>
              </p:ext>
            </p:extLst>
          </p:nvPr>
        </p:nvGraphicFramePr>
        <p:xfrm>
          <a:off x="1708732" y="2086511"/>
          <a:ext cx="11144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3" imgW="583947" imgH="253890" progId="Equation.DSMT4">
                  <p:embed/>
                </p:oleObj>
              </mc:Choice>
              <mc:Fallback>
                <p:oleObj name="Equation" r:id="rId3" imgW="583947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32" y="2086511"/>
                        <a:ext cx="11144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771133"/>
              </p:ext>
            </p:extLst>
          </p:nvPr>
        </p:nvGraphicFramePr>
        <p:xfrm>
          <a:off x="2446902" y="2649373"/>
          <a:ext cx="9144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Equation" r:id="rId5" imgW="405872" imgH="177569" progId="Equation.DSMT4">
                  <p:embed/>
                </p:oleObj>
              </mc:Choice>
              <mc:Fallback>
                <p:oleObj name="Equation" r:id="rId5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902" y="2649373"/>
                        <a:ext cx="91440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140790"/>
              </p:ext>
            </p:extLst>
          </p:nvPr>
        </p:nvGraphicFramePr>
        <p:xfrm>
          <a:off x="9166442" y="2589878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Equation" r:id="rId7" imgW="368140" imgH="253890" progId="Equation.DSMT4">
                  <p:embed/>
                </p:oleObj>
              </mc:Choice>
              <mc:Fallback>
                <p:oleObj name="Equation" r:id="rId7" imgW="36814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6442" y="2589878"/>
                        <a:ext cx="7620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524001" y="292149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5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515259"/>
              </p:ext>
            </p:extLst>
          </p:nvPr>
        </p:nvGraphicFramePr>
        <p:xfrm>
          <a:off x="10371634" y="2649166"/>
          <a:ext cx="6858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Equation" r:id="rId9" imgW="317087" imgH="177569" progId="Equation.DSMT4">
                  <p:embed/>
                </p:oleObj>
              </mc:Choice>
              <mc:Fallback>
                <p:oleObj name="Equation" r:id="rId9" imgW="317087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1634" y="2649166"/>
                        <a:ext cx="6858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134070"/>
              </p:ext>
            </p:extLst>
          </p:nvPr>
        </p:nvGraphicFramePr>
        <p:xfrm>
          <a:off x="2343150" y="3008887"/>
          <a:ext cx="12954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Equation" r:id="rId11" imgW="622030" imgH="253890" progId="Equation.DSMT4">
                  <p:embed/>
                </p:oleObj>
              </mc:Choice>
              <mc:Fallback>
                <p:oleObj name="Equation" r:id="rId11" imgW="62203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3008887"/>
                        <a:ext cx="12954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801069"/>
              </p:ext>
            </p:extLst>
          </p:nvPr>
        </p:nvGraphicFramePr>
        <p:xfrm>
          <a:off x="6643044" y="3066830"/>
          <a:ext cx="3810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Equation" r:id="rId13" imgW="152334" imgH="139639" progId="Equation.DSMT4">
                  <p:embed/>
                </p:oleObj>
              </mc:Choice>
              <mc:Fallback>
                <p:oleObj name="Equation" r:id="rId13" imgW="152334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044" y="3066830"/>
                        <a:ext cx="3810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5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910922"/>
              </p:ext>
            </p:extLst>
          </p:nvPr>
        </p:nvGraphicFramePr>
        <p:xfrm>
          <a:off x="1997037" y="3487215"/>
          <a:ext cx="1447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Equation" r:id="rId15" imgW="710891" imgH="253890" progId="Equation.DSMT4">
                  <p:embed/>
                </p:oleObj>
              </mc:Choice>
              <mc:Fallback>
                <p:oleObj name="Equation" r:id="rId15" imgW="71089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37" y="3487215"/>
                        <a:ext cx="1447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6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085240"/>
              </p:ext>
            </p:extLst>
          </p:nvPr>
        </p:nvGraphicFramePr>
        <p:xfrm>
          <a:off x="8153400" y="3540340"/>
          <a:ext cx="228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Equation" r:id="rId17" imgW="1143000" imgH="228600" progId="Equation.DSMT4">
                  <p:embed/>
                </p:oleObj>
              </mc:Choice>
              <mc:Fallback>
                <p:oleObj name="Equation" r:id="rId17" imgW="1143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3540340"/>
                        <a:ext cx="2286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6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700091"/>
              </p:ext>
            </p:extLst>
          </p:nvPr>
        </p:nvGraphicFramePr>
        <p:xfrm>
          <a:off x="2343150" y="5687640"/>
          <a:ext cx="30480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Equation" r:id="rId19" imgW="1485900" imgH="279400" progId="Equation.DSMT4">
                  <p:embed/>
                </p:oleObj>
              </mc:Choice>
              <mc:Fallback>
                <p:oleObj name="Equation" r:id="rId19" imgW="14859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5687640"/>
                        <a:ext cx="30480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586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7508"/>
              </p:ext>
            </p:extLst>
          </p:nvPr>
        </p:nvGraphicFramePr>
        <p:xfrm>
          <a:off x="6392820" y="5692792"/>
          <a:ext cx="3810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" name="Equation" r:id="rId21" imgW="1879600" imgH="279400" progId="Equation.DSMT4">
                  <p:embed/>
                </p:oleObj>
              </mc:Choice>
              <mc:Fallback>
                <p:oleObj name="Equation" r:id="rId21" imgW="1879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2820" y="5692792"/>
                        <a:ext cx="3810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98940-420A-C94B-9FB3-C90760060B1D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  <p:grpSp>
        <p:nvGrpSpPr>
          <p:cNvPr id="4" name="群組 3"/>
          <p:cNvGrpSpPr/>
          <p:nvPr/>
        </p:nvGrpSpPr>
        <p:grpSpPr>
          <a:xfrm>
            <a:off x="2394379" y="4527902"/>
            <a:ext cx="7162800" cy="508000"/>
            <a:chOff x="2394379" y="4760256"/>
            <a:chExt cx="7162800" cy="508000"/>
          </a:xfrm>
        </p:grpSpPr>
        <p:graphicFrame>
          <p:nvGraphicFramePr>
            <p:cNvPr id="35844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2394379" y="4760256"/>
            <a:ext cx="71628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3" name="Equation" r:id="rId23" imgW="3632200" imgH="254000" progId="Equation.DSMT4">
                    <p:embed/>
                  </p:oleObj>
                </mc:Choice>
                <mc:Fallback>
                  <p:oleObj name="Equation" r:id="rId23" imgW="3632200" imgH="254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4379" y="4760256"/>
                          <a:ext cx="7162800" cy="50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文字方塊 2"/>
            <p:cNvSpPr txBox="1"/>
            <p:nvPr/>
          </p:nvSpPr>
          <p:spPr>
            <a:xfrm>
              <a:off x="7087108" y="4796476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478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5">
            <a:extLst>
              <a:ext uri="{FF2B5EF4-FFF2-40B4-BE49-F238E27FC236}">
                <a16:creationId xmlns:a16="http://schemas.microsoft.com/office/drawing/2014/main" xmlns="" id="{5848F5D2-C830-4E4F-B1AF-C1B966463616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2286000" y="2362200"/>
          <a:ext cx="8153400" cy="316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3403600" imgH="1320800" progId="Equation.DSMT4">
                  <p:embed/>
                </p:oleObj>
              </mc:Choice>
              <mc:Fallback>
                <p:oleObj name="Equation" r:id="rId3" imgW="3403600" imgH="13208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62200"/>
                        <a:ext cx="8153400" cy="316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8458200" y="5042556"/>
            <a:ext cx="9144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total.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65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>
            <a:extLst>
              <a:ext uri="{FF2B5EF4-FFF2-40B4-BE49-F238E27FC236}">
                <a16:creationId xmlns:a16="http://schemas.microsoft.com/office/drawing/2014/main" xmlns="" id="{FCF8B9A9-DFB4-450F-8A32-FF84DC85B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0244" name="Object 5">
            <a:extLst>
              <a:ext uri="{FF2B5EF4-FFF2-40B4-BE49-F238E27FC236}">
                <a16:creationId xmlns:a16="http://schemas.microsoft.com/office/drawing/2014/main" xmlns="" id="{015FFF84-0831-4799-979F-9D9683F2D5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1" y="2057401"/>
          <a:ext cx="8150225" cy="375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3403600" imgH="1397000" progId="Equation.DSMT4">
                  <p:embed/>
                </p:oleObj>
              </mc:Choice>
              <mc:Fallback>
                <p:oleObj name="Equation" r:id="rId3" imgW="3403600" imgH="139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2057401"/>
                        <a:ext cx="8150225" cy="375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80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>
            <a:extLst>
              <a:ext uri="{FF2B5EF4-FFF2-40B4-BE49-F238E27FC236}">
                <a16:creationId xmlns:a16="http://schemas.microsoft.com/office/drawing/2014/main" xmlns="" id="{ECE1503E-AEDF-45C1-89E1-8F267B8BB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1268" name="Object 5">
            <a:extLst>
              <a:ext uri="{FF2B5EF4-FFF2-40B4-BE49-F238E27FC236}">
                <a16:creationId xmlns:a16="http://schemas.microsoft.com/office/drawing/2014/main" xmlns="" id="{07F5E666-369E-4119-8E60-D00EC26C44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133600"/>
          <a:ext cx="79248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3441700" imgH="1371600" progId="Equation.DSMT4">
                  <p:embed/>
                </p:oleObj>
              </mc:Choice>
              <mc:Fallback>
                <p:oleObj name="Equation" r:id="rId3" imgW="344170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133600"/>
                        <a:ext cx="792480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41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70C24D56-9EEB-4342-A2DF-7F6B47CC92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743200" y="1981200"/>
            <a:ext cx="7772400" cy="4343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/>
              <a:t>Our first task is to verify that the definition (3.4.3)  is consistent with the formula (3.4.2) for the function shown in Figure 3.4.1. </a:t>
            </a:r>
          </a:p>
          <a:p>
            <a:endParaRPr lang="en-US" altLang="zh-TW"/>
          </a:p>
          <a:p>
            <a:r>
              <a:rPr lang="en-US" altLang="zh-TW"/>
              <a:t>To do this, we use the Mean value Theorem, which applies to any function         whose derivative         is defined everywhere. 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xmlns="" id="{B18EC067-6702-42F1-8EEA-00470DF35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2293" name="Object 6">
            <a:extLst>
              <a:ext uri="{FF2B5EF4-FFF2-40B4-BE49-F238E27FC236}">
                <a16:creationId xmlns:a16="http://schemas.microsoft.com/office/drawing/2014/main" xmlns="" id="{1CAC4C28-01C5-47D4-ACA2-0902A286EF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827524"/>
              </p:ext>
            </p:extLst>
          </p:nvPr>
        </p:nvGraphicFramePr>
        <p:xfrm>
          <a:off x="9550400" y="4180681"/>
          <a:ext cx="762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3" imgW="342751" imgH="203112" progId="Equation.DSMT4">
                  <p:embed/>
                </p:oleObj>
              </mc:Choice>
              <mc:Fallback>
                <p:oleObj name="Equation" r:id="rId3" imgW="34275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0400" y="4180681"/>
                        <a:ext cx="762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9">
            <a:extLst>
              <a:ext uri="{FF2B5EF4-FFF2-40B4-BE49-F238E27FC236}">
                <a16:creationId xmlns:a16="http://schemas.microsoft.com/office/drawing/2014/main" xmlns="" id="{ABC436C7-4F96-4024-ADB5-AE5BF829D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2295" name="Object 8">
            <a:extLst>
              <a:ext uri="{FF2B5EF4-FFF2-40B4-BE49-F238E27FC236}">
                <a16:creationId xmlns:a16="http://schemas.microsoft.com/office/drawing/2014/main" xmlns="" id="{505C67E1-97DE-4BA8-B630-7A33391BE9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989721"/>
              </p:ext>
            </p:extLst>
          </p:nvPr>
        </p:nvGraphicFramePr>
        <p:xfrm>
          <a:off x="6350000" y="4152900"/>
          <a:ext cx="7620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5" imgW="304536" imgH="203024" progId="Equation.DSMT4">
                  <p:embed/>
                </p:oleObj>
              </mc:Choice>
              <mc:Fallback>
                <p:oleObj name="Equation" r:id="rId5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4152900"/>
                        <a:ext cx="7620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9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77606301-2AD9-4F27-A311-FE36E6C8D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9616F008-EDFD-43B4-8AD9-1707066411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zh-TW"/>
          </a:p>
        </p:txBody>
      </p:sp>
      <p:pic>
        <p:nvPicPr>
          <p:cNvPr id="13316" name="Picture 4" descr="2">
            <a:extLst>
              <a:ext uri="{FF2B5EF4-FFF2-40B4-BE49-F238E27FC236}">
                <a16:creationId xmlns:a16="http://schemas.microsoft.com/office/drawing/2014/main" xmlns="" id="{112079DC-7663-44E5-A2D9-1EF1D9476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815976"/>
            <a:ext cx="8086725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>
            <a:extLst>
              <a:ext uri="{FF2B5EF4-FFF2-40B4-BE49-F238E27FC236}">
                <a16:creationId xmlns:a16="http://schemas.microsoft.com/office/drawing/2014/main" xmlns="" id="{4EAFFB3A-9578-4204-A725-791A0E9A8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4340" name="Object 5">
            <a:extLst>
              <a:ext uri="{FF2B5EF4-FFF2-40B4-BE49-F238E27FC236}">
                <a16:creationId xmlns:a16="http://schemas.microsoft.com/office/drawing/2014/main" xmlns="" id="{F55844D6-50A8-4409-AC9A-6D5353D631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6438" y="1905000"/>
          <a:ext cx="8691562" cy="437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3365500" imgH="1701800" progId="Equation.DSMT4">
                  <p:embed/>
                </p:oleObj>
              </mc:Choice>
              <mc:Fallback>
                <p:oleObj name="Equation" r:id="rId3" imgW="3365500" imgH="170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1905000"/>
                        <a:ext cx="8691562" cy="437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6018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>
            <a:extLst>
              <a:ext uri="{FF2B5EF4-FFF2-40B4-BE49-F238E27FC236}">
                <a16:creationId xmlns:a16="http://schemas.microsoft.com/office/drawing/2014/main" xmlns="" id="{3871CE5B-D75B-4BCE-B9A3-7DB38508E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5365" name="Object 6">
            <a:extLst>
              <a:ext uri="{FF2B5EF4-FFF2-40B4-BE49-F238E27FC236}">
                <a16:creationId xmlns:a16="http://schemas.microsoft.com/office/drawing/2014/main" xmlns="" id="{E103A59C-62DB-43EF-ACA8-8016DB2A33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1" y="1816101"/>
          <a:ext cx="7997825" cy="422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3289300" imgH="1892300" progId="Equation.DSMT4">
                  <p:embed/>
                </p:oleObj>
              </mc:Choice>
              <mc:Fallback>
                <p:oleObj name="Equation" r:id="rId3" imgW="3289300" imgH="1892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1816101"/>
                        <a:ext cx="7997825" cy="422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7128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>
            <a:extLst>
              <a:ext uri="{FF2B5EF4-FFF2-40B4-BE49-F238E27FC236}">
                <a16:creationId xmlns:a16="http://schemas.microsoft.com/office/drawing/2014/main" xmlns="" id="{7E027E33-679A-457A-948F-DFE1AA469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kumimoji="1" lang="zh-TW" altLang="en-US">
              <a:latin typeface="Tahoma" panose="020B0604030504040204" pitchFamily="34" charset="0"/>
            </a:endParaRPr>
          </a:p>
        </p:txBody>
      </p:sp>
      <p:graphicFrame>
        <p:nvGraphicFramePr>
          <p:cNvPr id="16388" name="Object 5">
            <a:extLst>
              <a:ext uri="{FF2B5EF4-FFF2-40B4-BE49-F238E27FC236}">
                <a16:creationId xmlns:a16="http://schemas.microsoft.com/office/drawing/2014/main" xmlns="" id="{786C801B-B425-4B9B-89E4-3EC75EBDF2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514601"/>
          <a:ext cx="7772400" cy="264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3" imgW="3467100" imgH="1168400" progId="Equation.DSMT4">
                  <p:embed/>
                </p:oleObj>
              </mc:Choice>
              <mc:Fallback>
                <p:oleObj name="Equation" r:id="rId3" imgW="3467100" imgH="116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14601"/>
                        <a:ext cx="7772400" cy="2640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07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</a:t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Scaled Random Walk and Brownian Motion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5420" y="2308225"/>
            <a:ext cx="4546600" cy="4351338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Scaled Random Walk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only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approximated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normal          </a:t>
            </a:r>
          </a:p>
          <a:p>
            <a:pPr marL="0" indent="0" algn="ctr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for each 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fi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024" y="2044700"/>
            <a:ext cx="4944432" cy="3713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1069756" y="4075115"/>
            <a:ext cx="4546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Brownian Motion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exactly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normal (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N(0,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452701"/>
              </p:ext>
            </p:extLst>
          </p:nvPr>
        </p:nvGraphicFramePr>
        <p:xfrm>
          <a:off x="4147883" y="3934985"/>
          <a:ext cx="960870" cy="66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4" imgW="368140" imgH="253890" progId="Equation.DSMT4">
                  <p:embed/>
                </p:oleObj>
              </mc:Choice>
              <mc:Fallback>
                <p:oleObj name="Equation" r:id="rId4" imgW="36814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7883" y="3934985"/>
                        <a:ext cx="960870" cy="6666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圖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9330" y="2308225"/>
            <a:ext cx="1369120" cy="46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-904081"/>
            <a:ext cx="9144000" cy="2387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Jointly normal Random Variables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altLang="zh-TW" dirty="0">
              <a:latin typeface="Times New Roman" charset="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1818482"/>
            <a:ext cx="8096250" cy="242887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193801" y="4876800"/>
            <a:ext cx="1008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/>
              <a:t>試</a:t>
            </a:r>
            <a:r>
              <a:rPr lang="zh-TW" altLang="en-US" sz="2800" dirty="0" smtClean="0"/>
              <a:t>著</a:t>
            </a:r>
            <a:r>
              <a:rPr lang="zh-TW" altLang="en-US" sz="2800" dirty="0"/>
              <a:t>從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Brownian motion</a:t>
            </a:r>
            <a:r>
              <a:rPr lang="zh-TW" altLang="en-US" sz="2800" dirty="0" smtClean="0"/>
              <a:t>生成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Jointly normal Random Variables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目的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產生第一個等價性質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655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9999" y="555832"/>
            <a:ext cx="11112500" cy="55168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dirty="0" smtClean="0">
                <a:latin typeface="Times New Roman" charset="0"/>
              </a:rPr>
              <a:t>Increments (</a:t>
            </a:r>
            <a:r>
              <a:rPr lang="en-US" altLang="zh-TW" b="1" dirty="0">
                <a:latin typeface="Times New Roman" charset="0"/>
              </a:rPr>
              <a:t>Definition </a:t>
            </a:r>
            <a:r>
              <a:rPr lang="en-US" altLang="zh-TW" b="1" dirty="0" smtClean="0">
                <a:latin typeface="Times New Roman" charset="0"/>
              </a:rPr>
              <a:t>3.3.1</a:t>
            </a:r>
            <a:r>
              <a:rPr lang="en-US" altLang="zh-TW" dirty="0" smtClean="0">
                <a:latin typeface="Times New Roman" charset="0"/>
              </a:rPr>
              <a:t>)</a:t>
            </a:r>
            <a:endParaRPr lang="en-US" altLang="zh-TW" dirty="0">
              <a:latin typeface="Times New Roman" charset="0"/>
            </a:endParaRPr>
          </a:p>
          <a:p>
            <a:pPr>
              <a:buNone/>
              <a:defRPr/>
            </a:pPr>
            <a:r>
              <a:rPr lang="en-US" altLang="zh-TW" dirty="0">
                <a:latin typeface="Times New Roman" charset="0"/>
              </a:rPr>
              <a:t>       </a:t>
            </a:r>
          </a:p>
          <a:p>
            <a:pPr>
              <a:buNone/>
              <a:defRPr/>
            </a:pPr>
            <a:r>
              <a:rPr lang="en-US" altLang="zh-TW" dirty="0">
                <a:latin typeface="Times New Roman" charset="0"/>
              </a:rPr>
              <a:t>  are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independent</a:t>
            </a:r>
            <a:r>
              <a:rPr lang="en-US" altLang="zh-TW" dirty="0">
                <a:latin typeface="Times New Roman" charset="0"/>
              </a:rPr>
              <a:t> and each of these increments is </a:t>
            </a:r>
            <a:r>
              <a:rPr lang="en-US" altLang="zh-TW" dirty="0">
                <a:solidFill>
                  <a:srgbClr val="FF0000"/>
                </a:solidFill>
                <a:latin typeface="Times New Roman" charset="0"/>
              </a:rPr>
              <a:t>normally distributed </a:t>
            </a:r>
            <a:r>
              <a:rPr lang="en-US" altLang="zh-TW" dirty="0" smtClean="0">
                <a:latin typeface="Times New Roman" charset="0"/>
              </a:rPr>
              <a:t>with</a:t>
            </a:r>
          </a:p>
          <a:p>
            <a:pPr>
              <a:buNone/>
              <a:defRPr/>
            </a:pPr>
            <a:r>
              <a:rPr lang="en-US" altLang="zh-TW" dirty="0" smtClean="0">
                <a:latin typeface="Times New Roman" charset="0"/>
              </a:rPr>
              <a:t> </a:t>
            </a:r>
            <a:endParaRPr lang="en-US" altLang="zh-TW" dirty="0">
              <a:latin typeface="Times New Roman" charset="0"/>
            </a:endParaRPr>
          </a:p>
          <a:p>
            <a:pPr>
              <a:buNone/>
              <a:defRPr/>
            </a:pPr>
            <a:endParaRPr lang="en-US" altLang="zh-TW" dirty="0" smtClean="0"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en-US" altLang="zh-TW" dirty="0" smtClean="0">
                <a:latin typeface="Times New Roman" charset="0"/>
              </a:rPr>
              <a:t>                                               are </a:t>
            </a: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jointly normal random variables</a:t>
            </a:r>
            <a:r>
              <a:rPr lang="en-US" altLang="zh-TW" dirty="0" smtClean="0">
                <a:latin typeface="Times New Roman" charset="0"/>
              </a:rPr>
              <a:t>.</a:t>
            </a:r>
          </a:p>
          <a:p>
            <a:pPr marL="0" indent="0">
              <a:buNone/>
              <a:defRPr/>
            </a:pPr>
            <a:r>
              <a:rPr lang="zh-TW" altLang="en-US" dirty="0" smtClean="0">
                <a:latin typeface="Times New Roman" charset="0"/>
              </a:rPr>
              <a:t>    </a:t>
            </a:r>
            <a:r>
              <a:rPr lang="en-US" altLang="zh-TW" dirty="0">
                <a:latin typeface="Times New Roman" charset="0"/>
              </a:rPr>
              <a:t>Proof:</a:t>
            </a:r>
            <a:r>
              <a:rPr lang="zh-TW" altLang="en-US" dirty="0" smtClean="0">
                <a:latin typeface="Times New Roman" charset="0"/>
              </a:rPr>
              <a:t>                        </a:t>
            </a:r>
            <a:r>
              <a:rPr lang="en-US" altLang="zh-TW" dirty="0" smtClean="0">
                <a:latin typeface="Times New Roman" charset="0"/>
              </a:rPr>
              <a:t>(</a:t>
            </a:r>
            <a:r>
              <a:rPr lang="zh-TW" altLang="en-US" dirty="0" smtClean="0">
                <a:latin typeface="Times New Roman" charset="0"/>
              </a:rPr>
              <a:t>只用到獨立和</a:t>
            </a:r>
            <a:r>
              <a:rPr lang="en-US" altLang="zh-TW" dirty="0" smtClean="0">
                <a:latin typeface="Times New Roman" charset="0"/>
              </a:rPr>
              <a:t>normal</a:t>
            </a:r>
            <a:r>
              <a:rPr lang="zh-TW" altLang="en-US" dirty="0" smtClean="0">
                <a:latin typeface="Times New Roman" charset="0"/>
              </a:rPr>
              <a:t>，沒用到</a:t>
            </a:r>
            <a:r>
              <a:rPr lang="en-US" altLang="zh-TW" dirty="0" smtClean="0">
                <a:latin typeface="Times New Roman" charset="0"/>
              </a:rPr>
              <a:t>mean</a:t>
            </a:r>
            <a:r>
              <a:rPr lang="zh-TW" altLang="en-US" dirty="0" smtClean="0">
                <a:latin typeface="Times New Roman" charset="0"/>
              </a:rPr>
              <a:t>和</a:t>
            </a:r>
            <a:r>
              <a:rPr lang="en-US" altLang="zh-TW" dirty="0" smtClean="0">
                <a:latin typeface="Times New Roman" charset="0"/>
              </a:rPr>
              <a:t>variance)</a:t>
            </a:r>
            <a:endParaRPr lang="en-US" altLang="zh-TW" b="0" dirty="0" smtClean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802739"/>
              </p:ext>
            </p:extLst>
          </p:nvPr>
        </p:nvGraphicFramePr>
        <p:xfrm>
          <a:off x="2336800" y="1129038"/>
          <a:ext cx="7162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3" imgW="3632200" imgH="254000" progId="Equation.DSMT4">
                  <p:embed/>
                </p:oleObj>
              </mc:Choice>
              <mc:Fallback>
                <p:oleObj name="Equation" r:id="rId3" imgW="36322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1129038"/>
                        <a:ext cx="7162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629255"/>
              </p:ext>
            </p:extLst>
          </p:nvPr>
        </p:nvGraphicFramePr>
        <p:xfrm>
          <a:off x="2216579" y="2210244"/>
          <a:ext cx="30480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5" imgW="1485900" imgH="279400" progId="Equation.DSMT4">
                  <p:embed/>
                </p:oleObj>
              </mc:Choice>
              <mc:Fallback>
                <p:oleObj name="Equation" r:id="rId5" imgW="14859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579" y="2210244"/>
                        <a:ext cx="30480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665215"/>
              </p:ext>
            </p:extLst>
          </p:nvPr>
        </p:nvGraphicFramePr>
        <p:xfrm>
          <a:off x="6266249" y="2215396"/>
          <a:ext cx="3810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7" imgW="1879600" imgH="279400" progId="Equation.DSMT4">
                  <p:embed/>
                </p:oleObj>
              </mc:Choice>
              <mc:Fallback>
                <p:oleObj name="Equation" r:id="rId7" imgW="1879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6249" y="2215396"/>
                        <a:ext cx="3810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6900" y="3001224"/>
            <a:ext cx="4133446" cy="701101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10741" y="4516090"/>
            <a:ext cx="5346655" cy="749873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10741" y="5065871"/>
            <a:ext cx="8724132" cy="749873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6900" y="4061453"/>
            <a:ext cx="2822693" cy="701101"/>
          </a:xfrm>
          <a:prstGeom prst="rect">
            <a:avLst/>
          </a:prstGeom>
        </p:spPr>
      </p:pic>
      <p:sp>
        <p:nvSpPr>
          <p:cNvPr id="17" name="文字方塊 16"/>
          <p:cNvSpPr txBox="1"/>
          <p:nvPr/>
        </p:nvSpPr>
        <p:spPr>
          <a:xfrm>
            <a:off x="1297663" y="5713498"/>
            <a:ext cx="615553" cy="11908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6435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>
                <a:latin typeface="Times New Roman" charset="0"/>
              </a:rPr>
              <a:t>3.3.2 Distribution of Brownian Motion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7452" y="1600201"/>
            <a:ext cx="10864948" cy="494029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dirty="0" smtClean="0">
                <a:latin typeface="Times New Roman" charset="0"/>
              </a:rPr>
              <a:t>The random variables</a:t>
            </a:r>
            <a:r>
              <a:rPr lang="zh-TW" altLang="en-US" dirty="0" smtClean="0">
                <a:latin typeface="Times New Roman" charset="0"/>
              </a:rPr>
              <a:t>                            </a:t>
            </a:r>
            <a:r>
              <a:rPr lang="en-US" altLang="zh-TW" dirty="0" smtClean="0">
                <a:latin typeface="Times New Roman" charset="0"/>
              </a:rPr>
              <a:t>are</a:t>
            </a:r>
            <a:r>
              <a:rPr lang="zh-TW" altLang="en-US" dirty="0" smtClean="0">
                <a:latin typeface="Times New Roman" charset="0"/>
              </a:rPr>
              <a:t>  </a:t>
            </a:r>
            <a:r>
              <a:rPr lang="en-US" altLang="zh-TW" dirty="0" smtClean="0">
                <a:latin typeface="Times New Roman" charset="0"/>
              </a:rPr>
              <a:t>jointly normally distributed. </a:t>
            </a:r>
          </a:p>
          <a:p>
            <a:pPr marL="0" indent="0" eaLnBrk="1" hangingPunct="1">
              <a:buNone/>
              <a:defRPr/>
            </a:pPr>
            <a:r>
              <a:rPr lang="en-US" altLang="zh-TW" dirty="0" smtClean="0">
                <a:latin typeface="Times New Roman" charset="0"/>
              </a:rPr>
              <a:t>   Distribution </a:t>
            </a:r>
            <a:r>
              <a:rPr lang="en-US" altLang="zh-TW" dirty="0">
                <a:latin typeface="Times New Roman" charset="0"/>
              </a:rPr>
              <a:t>is </a:t>
            </a:r>
            <a:r>
              <a:rPr lang="en-US" altLang="zh-TW" dirty="0" smtClean="0">
                <a:latin typeface="Times New Roman" charset="0"/>
              </a:rPr>
              <a:t>determined by </a:t>
            </a:r>
            <a:r>
              <a:rPr lang="en-US" altLang="zh-TW" dirty="0">
                <a:latin typeface="Times New Roman" charset="0"/>
              </a:rPr>
              <a:t>their means </a:t>
            </a:r>
            <a:r>
              <a:rPr lang="en-US" altLang="zh-TW" dirty="0" smtClean="0">
                <a:latin typeface="Times New Roman" charset="0"/>
              </a:rPr>
              <a:t>and </a:t>
            </a:r>
            <a:r>
              <a:rPr lang="en-US" altLang="zh-TW" dirty="0" err="1">
                <a:latin typeface="Times New Roman" charset="0"/>
              </a:rPr>
              <a:t>covariances</a:t>
            </a:r>
            <a:r>
              <a:rPr lang="en-US" altLang="zh-TW" dirty="0" smtClean="0">
                <a:latin typeface="Times New Roman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altLang="zh-TW" dirty="0">
              <a:latin typeface="Times New Roman" charset="0"/>
            </a:endParaRPr>
          </a:p>
          <a:p>
            <a:pPr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1.           has zero mean</a:t>
            </a:r>
            <a:r>
              <a:rPr lang="en-US" altLang="zh-TW" sz="2400" dirty="0">
                <a:latin typeface="Times New Roman" charset="0"/>
              </a:rPr>
              <a:t>.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2</a:t>
            </a:r>
            <a:r>
              <a:rPr lang="en-US" altLang="zh-TW" sz="2400" dirty="0">
                <a:latin typeface="Times New Roman" charset="0"/>
              </a:rPr>
              <a:t>. the covariance of             and          </a:t>
            </a:r>
            <a:r>
              <a:rPr lang="en-US" altLang="zh-TW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anose="05000000000000000000" pitchFamily="2" charset="2"/>
              </a:rPr>
              <a:t>: (Let t </a:t>
            </a:r>
            <a:r>
              <a:rPr lang="en-US" altLang="zh-TW" sz="2000" dirty="0" smtClean="0">
                <a:latin typeface="Times New Roman" charset="0"/>
                <a:sym typeface="Wingdings" panose="05000000000000000000" pitchFamily="2" charset="2"/>
              </a:rPr>
              <a:t>&gt;</a:t>
            </a:r>
            <a:r>
              <a:rPr lang="en-US" altLang="zh-TW" sz="2400" dirty="0" smtClean="0">
                <a:latin typeface="Times New Roman" charset="0"/>
                <a:sym typeface="Wingdings" panose="05000000000000000000" pitchFamily="2" charset="2"/>
              </a:rPr>
              <a:t> s)</a:t>
            </a:r>
          </a:p>
          <a:p>
            <a:pPr eaLnBrk="1" hangingPunct="1">
              <a:buFontTx/>
              <a:buNone/>
              <a:defRPr/>
            </a:pPr>
            <a:endParaRPr lang="en-US" altLang="zh-TW" sz="2400" dirty="0">
              <a:latin typeface="Times New Roman" charset="0"/>
              <a:sym typeface="Wingdings" panose="05000000000000000000" pitchFamily="2" charset="2"/>
            </a:endParaRPr>
          </a:p>
          <a:p>
            <a:pPr eaLnBrk="1" hangingPunct="1">
              <a:buFontTx/>
              <a:buNone/>
              <a:defRPr/>
            </a:pPr>
            <a:endParaRPr lang="en-US" altLang="zh-TW" sz="2400" dirty="0" smtClean="0">
              <a:latin typeface="Times New Roman" charset="0"/>
              <a:sym typeface="Wingdings" panose="05000000000000000000" pitchFamily="2" charset="2"/>
            </a:endParaRPr>
          </a:p>
          <a:p>
            <a:pPr eaLnBrk="1" hangingPunct="1">
              <a:buFontTx/>
              <a:buNone/>
              <a:defRPr/>
            </a:pPr>
            <a:endParaRPr lang="en-US" altLang="zh-TW" sz="2400" dirty="0" smtClean="0">
              <a:latin typeface="Times New Roman" charset="0"/>
              <a:sym typeface="Wingdings" panose="05000000000000000000" pitchFamily="2" charset="2"/>
            </a:endParaRPr>
          </a:p>
          <a:p>
            <a:pPr eaLnBrk="1" hangingPunct="1">
              <a:buFontTx/>
              <a:buNone/>
              <a:defRPr/>
            </a:pPr>
            <a:endParaRPr lang="en-US" altLang="zh-TW" sz="2400" dirty="0">
              <a:latin typeface="Times New Roman" charset="0"/>
              <a:sym typeface="Wingdings" panose="05000000000000000000" pitchFamily="2" charset="2"/>
            </a:endParaRPr>
          </a:p>
          <a:p>
            <a:pPr algn="ctr">
              <a:buNone/>
              <a:defRPr/>
            </a:pPr>
            <a:r>
              <a:rPr lang="zh-TW" altLang="en-US" sz="2400" dirty="0">
                <a:latin typeface="Times New Roman" charset="0"/>
                <a:sym typeface="Wingdings" panose="05000000000000000000" pitchFamily="2" charset="2"/>
              </a:rPr>
              <a:t>不同時間點間的</a:t>
            </a:r>
            <a:r>
              <a:rPr lang="en-US" altLang="zh-TW" sz="2400" dirty="0">
                <a:latin typeface="Times New Roman" charset="0"/>
                <a:sym typeface="Wingdings" panose="05000000000000000000" pitchFamily="2" charset="2"/>
              </a:rPr>
              <a:t>covariance=</a:t>
            </a:r>
            <a:r>
              <a:rPr lang="zh-TW" altLang="en-US" sz="2400" dirty="0">
                <a:latin typeface="Times New Roman" charset="0"/>
                <a:sym typeface="Wingdings" panose="05000000000000000000" pitchFamily="2" charset="2"/>
              </a:rPr>
              <a:t>時間點較前的</a:t>
            </a:r>
            <a:r>
              <a:rPr lang="en-US" altLang="zh-TW" sz="2400" dirty="0" smtClean="0">
                <a:latin typeface="Times New Roman" charset="0"/>
                <a:sym typeface="Wingdings" panose="05000000000000000000" pitchFamily="2" charset="2"/>
              </a:rPr>
              <a:t>variance</a:t>
            </a:r>
            <a:r>
              <a:rPr lang="zh-TW" altLang="en-US" sz="2400" dirty="0" smtClean="0">
                <a:latin typeface="Times New Roman" charset="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latin typeface="Times New Roman" charset="0"/>
                <a:sym typeface="Wingdings" panose="05000000000000000000" pitchFamily="2" charset="2"/>
              </a:rPr>
              <a:t>!!!</a:t>
            </a:r>
            <a:endParaRPr lang="zh-TW" altLang="en-US" sz="2400" dirty="0">
              <a:latin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en-US" altLang="zh-TW" sz="2400" dirty="0" smtClean="0">
              <a:latin typeface="Times New Roman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dirty="0" smtClean="0"/>
          </a:p>
          <a:p>
            <a:pPr marL="533400" indent="-533400">
              <a:buNone/>
              <a:defRPr/>
            </a:pPr>
            <a:endParaRPr lang="en-US" altLang="zh-TW" dirty="0">
              <a:latin typeface="Times New Roman" charset="0"/>
            </a:endParaRPr>
          </a:p>
          <a:p>
            <a:pPr marL="533400" indent="-533400">
              <a:buNone/>
              <a:defRPr/>
            </a:pPr>
            <a:endParaRPr lang="en-US" altLang="zh-TW" dirty="0">
              <a:latin typeface="Times New Roman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37896" name="Object 14"/>
          <p:cNvGraphicFramePr>
            <a:graphicFrameLocks noChangeAspect="1"/>
          </p:cNvGraphicFramePr>
          <p:nvPr>
            <p:extLst/>
          </p:nvPr>
        </p:nvGraphicFramePr>
        <p:xfrm>
          <a:off x="4144488" y="1600201"/>
          <a:ext cx="23622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3" imgW="1511300" imgH="254000" progId="Equation.DSMT4">
                  <p:embed/>
                </p:oleObj>
              </mc:Choice>
              <mc:Fallback>
                <p:oleObj name="Equation" r:id="rId3" imgW="15113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488" y="1600201"/>
                        <a:ext cx="23622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>
            <p:extLst/>
          </p:nvPr>
        </p:nvGraphicFramePr>
        <p:xfrm>
          <a:off x="1214438" y="3143252"/>
          <a:ext cx="6191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5" imgW="406048" imgH="253780" progId="Equation.DSMT4">
                  <p:embed/>
                </p:oleObj>
              </mc:Choice>
              <mc:Fallback>
                <p:oleObj name="Equation" r:id="rId5" imgW="406048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3143252"/>
                        <a:ext cx="61912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>
            <p:extLst/>
          </p:nvPr>
        </p:nvGraphicFramePr>
        <p:xfrm>
          <a:off x="3369788" y="3567115"/>
          <a:ext cx="7461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7" imgW="380835" imgH="253890" progId="Equation.DSMT4">
                  <p:embed/>
                </p:oleObj>
              </mc:Choice>
              <mc:Fallback>
                <p:oleObj name="Equation" r:id="rId7" imgW="380835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788" y="3567115"/>
                        <a:ext cx="7461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12"/>
          <p:cNvGraphicFramePr>
            <a:graphicFrameLocks noChangeAspect="1"/>
          </p:cNvGraphicFramePr>
          <p:nvPr>
            <p:extLst/>
          </p:nvPr>
        </p:nvGraphicFramePr>
        <p:xfrm>
          <a:off x="4752038" y="3567115"/>
          <a:ext cx="71913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9" imgW="368140" imgH="253890" progId="Equation.DSMT4">
                  <p:embed/>
                </p:oleObj>
              </mc:Choice>
              <mc:Fallback>
                <p:oleObj name="Equation" r:id="rId9" imgW="36814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038" y="3567115"/>
                        <a:ext cx="71913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0" name="Object 14"/>
          <p:cNvGraphicFramePr>
            <a:graphicFrameLocks noChangeAspect="1"/>
          </p:cNvGraphicFramePr>
          <p:nvPr>
            <p:extLst/>
          </p:nvPr>
        </p:nvGraphicFramePr>
        <p:xfrm>
          <a:off x="3102831" y="4106600"/>
          <a:ext cx="5929188" cy="1519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11" imgW="3454400" imgH="889000" progId="Equation.DSMT4">
                  <p:embed/>
                </p:oleObj>
              </mc:Choice>
              <mc:Fallback>
                <p:oleObj name="Equation" r:id="rId11" imgW="3454400" imgH="889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2831" y="4106600"/>
                        <a:ext cx="5929188" cy="15194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C73C3-919A-284A-87D0-C527E97C52E7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矩形 5"/>
          <p:cNvSpPr/>
          <p:nvPr/>
        </p:nvSpPr>
        <p:spPr>
          <a:xfrm>
            <a:off x="5508162" y="1600201"/>
            <a:ext cx="26675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mr-IN" altLang="zh-TW" dirty="0"/>
              <a:t>…</a:t>
            </a:r>
            <a:endParaRPr kumimoji="1"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679700" y="5867400"/>
            <a:ext cx="6972300" cy="4889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0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414" y="1089026"/>
            <a:ext cx="10910806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latin typeface="Times New Roman" charset="0"/>
              </a:rPr>
              <a:t>The </a:t>
            </a: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covariance matrix</a:t>
            </a:r>
            <a:r>
              <a:rPr lang="en-US" altLang="zh-TW" dirty="0" smtClean="0">
                <a:latin typeface="Times New Roman" charset="0"/>
              </a:rPr>
              <a:t> for Brownian motion </a:t>
            </a:r>
          </a:p>
          <a:p>
            <a:pPr marL="0" indent="0" eaLnBrk="1" hangingPunct="1">
              <a:buNone/>
              <a:defRPr/>
            </a:pPr>
            <a:r>
              <a:rPr lang="en-US" altLang="zh-TW" dirty="0" smtClean="0">
                <a:latin typeface="Times New Roman" charset="0"/>
              </a:rPr>
              <a:t>( i.e., for the m-dimensional random vector                                        ) is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8BB02-3B69-CE43-9D8A-2A3F02E81127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  <p:grpSp>
        <p:nvGrpSpPr>
          <p:cNvPr id="22" name="群組 21"/>
          <p:cNvGrpSpPr/>
          <p:nvPr/>
        </p:nvGrpSpPr>
        <p:grpSpPr>
          <a:xfrm>
            <a:off x="1601493" y="2300875"/>
            <a:ext cx="9007765" cy="2633483"/>
            <a:chOff x="1524001" y="2672834"/>
            <a:chExt cx="9007765" cy="2633483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524001" y="2672834"/>
              <a:ext cx="18473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zh-TW" altLang="en-US">
                <a:ea typeface="新細明體" charset="-120"/>
              </a:endParaRPr>
            </a:p>
          </p:txBody>
        </p:sp>
        <p:graphicFrame>
          <p:nvGraphicFramePr>
            <p:cNvPr id="38915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1616366" y="3096517"/>
            <a:ext cx="8915400" cy="2209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Equation" r:id="rId3" imgW="4991100" imgH="1143000" progId="Equation.DSMT4">
                    <p:embed/>
                  </p:oleObj>
                </mc:Choice>
                <mc:Fallback>
                  <p:oleObj name="Equation" r:id="rId3" imgW="4991100" imgH="1143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6366" y="3096517"/>
                          <a:ext cx="8915400" cy="2209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1524001" y="3106222"/>
              <a:ext cx="18473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zh-TW" altLang="en-US">
                <a:ea typeface="新細明體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5830207" y="3167341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5830206" y="3807766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5852141" y="4773030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9525508" y="3337619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9525508" y="3776800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9525508" y="4702827"/>
              <a:ext cx="243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dirty="0" smtClean="0"/>
                <a:t>…</a:t>
              </a:r>
              <a:endParaRPr kumimoji="1" lang="zh-TW" altLang="en-US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2530549" y="4338084"/>
              <a:ext cx="5135525" cy="3647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8826268" y="4227281"/>
              <a:ext cx="1591861" cy="3647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grpSp>
          <p:nvGrpSpPr>
            <p:cNvPr id="20" name="群組 19"/>
            <p:cNvGrpSpPr/>
            <p:nvPr/>
          </p:nvGrpSpPr>
          <p:grpSpPr>
            <a:xfrm>
              <a:off x="2618209" y="4471142"/>
              <a:ext cx="14400" cy="98626"/>
              <a:chOff x="6059665" y="2857500"/>
              <a:chExt cx="14400" cy="98626"/>
            </a:xfrm>
          </p:grpSpPr>
          <p:sp>
            <p:nvSpPr>
              <p:cNvPr id="19" name="橢圓 18"/>
              <p:cNvSpPr>
                <a:spLocks noChangeAspect="1"/>
              </p:cNvSpPr>
              <p:nvPr/>
            </p:nvSpPr>
            <p:spPr>
              <a:xfrm>
                <a:off x="6059665" y="2857500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25" name="橢圓 24"/>
              <p:cNvSpPr>
                <a:spLocks noChangeAspect="1"/>
              </p:cNvSpPr>
              <p:nvPr/>
            </p:nvSpPr>
            <p:spPr>
              <a:xfrm>
                <a:off x="6059665" y="2902598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26" name="橢圓 25"/>
              <p:cNvSpPr>
                <a:spLocks noChangeAspect="1"/>
              </p:cNvSpPr>
              <p:nvPr/>
            </p:nvSpPr>
            <p:spPr>
              <a:xfrm>
                <a:off x="6059665" y="2941726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</p:grpSp>
        <p:grpSp>
          <p:nvGrpSpPr>
            <p:cNvPr id="34" name="群組 33"/>
            <p:cNvGrpSpPr/>
            <p:nvPr/>
          </p:nvGrpSpPr>
          <p:grpSpPr>
            <a:xfrm>
              <a:off x="4793618" y="4468597"/>
              <a:ext cx="14400" cy="98626"/>
              <a:chOff x="6059665" y="2857500"/>
              <a:chExt cx="14400" cy="98626"/>
            </a:xfrm>
          </p:grpSpPr>
          <p:sp>
            <p:nvSpPr>
              <p:cNvPr id="35" name="橢圓 34"/>
              <p:cNvSpPr>
                <a:spLocks noChangeAspect="1"/>
              </p:cNvSpPr>
              <p:nvPr/>
            </p:nvSpPr>
            <p:spPr>
              <a:xfrm>
                <a:off x="6059665" y="2857500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36" name="橢圓 35"/>
              <p:cNvSpPr>
                <a:spLocks noChangeAspect="1"/>
              </p:cNvSpPr>
              <p:nvPr/>
            </p:nvSpPr>
            <p:spPr>
              <a:xfrm>
                <a:off x="6059665" y="2902598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37" name="橢圓 36"/>
              <p:cNvSpPr>
                <a:spLocks noChangeAspect="1"/>
              </p:cNvSpPr>
              <p:nvPr/>
            </p:nvSpPr>
            <p:spPr>
              <a:xfrm>
                <a:off x="6059665" y="2941726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</p:grpSp>
        <p:grpSp>
          <p:nvGrpSpPr>
            <p:cNvPr id="38" name="群組 37"/>
            <p:cNvGrpSpPr/>
            <p:nvPr/>
          </p:nvGrpSpPr>
          <p:grpSpPr>
            <a:xfrm>
              <a:off x="7366885" y="4478568"/>
              <a:ext cx="14400" cy="98626"/>
              <a:chOff x="6059665" y="2857500"/>
              <a:chExt cx="14400" cy="98626"/>
            </a:xfrm>
          </p:grpSpPr>
          <p:sp>
            <p:nvSpPr>
              <p:cNvPr id="39" name="橢圓 38"/>
              <p:cNvSpPr>
                <a:spLocks noChangeAspect="1"/>
              </p:cNvSpPr>
              <p:nvPr/>
            </p:nvSpPr>
            <p:spPr>
              <a:xfrm>
                <a:off x="6059665" y="2857500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40" name="橢圓 39"/>
              <p:cNvSpPr>
                <a:spLocks noChangeAspect="1"/>
              </p:cNvSpPr>
              <p:nvPr/>
            </p:nvSpPr>
            <p:spPr>
              <a:xfrm>
                <a:off x="6059665" y="2902598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41" name="橢圓 40"/>
              <p:cNvSpPr>
                <a:spLocks noChangeAspect="1"/>
              </p:cNvSpPr>
              <p:nvPr/>
            </p:nvSpPr>
            <p:spPr>
              <a:xfrm>
                <a:off x="6059665" y="2941726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</p:grpSp>
        <p:grpSp>
          <p:nvGrpSpPr>
            <p:cNvPr id="42" name="群組 41"/>
            <p:cNvGrpSpPr/>
            <p:nvPr/>
          </p:nvGrpSpPr>
          <p:grpSpPr>
            <a:xfrm>
              <a:off x="8862945" y="4468597"/>
              <a:ext cx="14400" cy="98626"/>
              <a:chOff x="6059665" y="2857500"/>
              <a:chExt cx="14400" cy="98626"/>
            </a:xfrm>
          </p:grpSpPr>
          <p:sp>
            <p:nvSpPr>
              <p:cNvPr id="43" name="橢圓 42"/>
              <p:cNvSpPr>
                <a:spLocks noChangeAspect="1"/>
              </p:cNvSpPr>
              <p:nvPr/>
            </p:nvSpPr>
            <p:spPr>
              <a:xfrm>
                <a:off x="6059665" y="2857500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44" name="橢圓 43"/>
              <p:cNvSpPr>
                <a:spLocks noChangeAspect="1"/>
              </p:cNvSpPr>
              <p:nvPr/>
            </p:nvSpPr>
            <p:spPr>
              <a:xfrm>
                <a:off x="6059665" y="2902598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45" name="橢圓 44"/>
              <p:cNvSpPr>
                <a:spLocks noChangeAspect="1"/>
              </p:cNvSpPr>
              <p:nvPr/>
            </p:nvSpPr>
            <p:spPr>
              <a:xfrm>
                <a:off x="6059665" y="2941726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</p:grpSp>
        <p:grpSp>
          <p:nvGrpSpPr>
            <p:cNvPr id="50" name="群組 49"/>
            <p:cNvGrpSpPr/>
            <p:nvPr/>
          </p:nvGrpSpPr>
          <p:grpSpPr>
            <a:xfrm>
              <a:off x="9306659" y="4460967"/>
              <a:ext cx="14400" cy="98626"/>
              <a:chOff x="6059665" y="2857500"/>
              <a:chExt cx="14400" cy="98626"/>
            </a:xfrm>
          </p:grpSpPr>
          <p:sp>
            <p:nvSpPr>
              <p:cNvPr id="51" name="橢圓 50"/>
              <p:cNvSpPr>
                <a:spLocks noChangeAspect="1"/>
              </p:cNvSpPr>
              <p:nvPr/>
            </p:nvSpPr>
            <p:spPr>
              <a:xfrm>
                <a:off x="6059665" y="2857500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52" name="橢圓 51"/>
              <p:cNvSpPr>
                <a:spLocks noChangeAspect="1"/>
              </p:cNvSpPr>
              <p:nvPr/>
            </p:nvSpPr>
            <p:spPr>
              <a:xfrm>
                <a:off x="6059665" y="2902598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53" name="橢圓 52"/>
              <p:cNvSpPr>
                <a:spLocks noChangeAspect="1"/>
              </p:cNvSpPr>
              <p:nvPr/>
            </p:nvSpPr>
            <p:spPr>
              <a:xfrm>
                <a:off x="6059665" y="2941726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</p:grpSp>
        <p:grpSp>
          <p:nvGrpSpPr>
            <p:cNvPr id="54" name="群組 53"/>
            <p:cNvGrpSpPr/>
            <p:nvPr/>
          </p:nvGrpSpPr>
          <p:grpSpPr>
            <a:xfrm>
              <a:off x="10231618" y="4442544"/>
              <a:ext cx="14400" cy="98626"/>
              <a:chOff x="6059665" y="2857500"/>
              <a:chExt cx="14400" cy="98626"/>
            </a:xfrm>
          </p:grpSpPr>
          <p:sp>
            <p:nvSpPr>
              <p:cNvPr id="55" name="橢圓 54"/>
              <p:cNvSpPr>
                <a:spLocks noChangeAspect="1"/>
              </p:cNvSpPr>
              <p:nvPr/>
            </p:nvSpPr>
            <p:spPr>
              <a:xfrm>
                <a:off x="6059665" y="2857500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56" name="橢圓 55"/>
              <p:cNvSpPr>
                <a:spLocks noChangeAspect="1"/>
              </p:cNvSpPr>
              <p:nvPr/>
            </p:nvSpPr>
            <p:spPr>
              <a:xfrm>
                <a:off x="6059665" y="2902598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  <p:sp>
            <p:nvSpPr>
              <p:cNvPr id="57" name="橢圓 56"/>
              <p:cNvSpPr>
                <a:spLocks noChangeAspect="1"/>
              </p:cNvSpPr>
              <p:nvPr/>
            </p:nvSpPr>
            <p:spPr>
              <a:xfrm>
                <a:off x="6059665" y="2941726"/>
                <a:ext cx="14400" cy="14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TW" altLang="en-US"/>
              </a:p>
            </p:txBody>
          </p:sp>
        </p:grpSp>
      </p:grpSp>
      <p:grpSp>
        <p:nvGrpSpPr>
          <p:cNvPr id="28" name="群組 27"/>
          <p:cNvGrpSpPr/>
          <p:nvPr/>
        </p:nvGrpSpPr>
        <p:grpSpPr>
          <a:xfrm>
            <a:off x="7191972" y="1537827"/>
            <a:ext cx="3367149" cy="580458"/>
            <a:chOff x="1655318" y="1978200"/>
            <a:chExt cx="3886200" cy="678055"/>
          </a:xfrm>
        </p:grpSpPr>
        <p:graphicFrame>
          <p:nvGraphicFramePr>
            <p:cNvPr id="3891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6911116"/>
                </p:ext>
              </p:extLst>
            </p:nvPr>
          </p:nvGraphicFramePr>
          <p:xfrm>
            <a:off x="1655318" y="1997443"/>
            <a:ext cx="3886200" cy="658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3" name="Equation" r:id="rId5" imgW="1625600" imgH="279400" progId="Equation.DSMT4">
                    <p:embed/>
                  </p:oleObj>
                </mc:Choice>
                <mc:Fallback>
                  <p:oleObj name="Equation" r:id="rId5" imgW="1625600" imgH="279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318" y="1997443"/>
                          <a:ext cx="3886200" cy="658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文字方塊 26"/>
            <p:cNvSpPr txBox="1"/>
            <p:nvPr/>
          </p:nvSpPr>
          <p:spPr>
            <a:xfrm>
              <a:off x="3810158" y="1978200"/>
              <a:ext cx="39188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mr-IN" altLang="zh-TW" sz="2400" dirty="0"/>
                <a:t>…</a:t>
              </a:r>
              <a:endParaRPr kumimoji="1" lang="zh-TW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707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821409" y="344409"/>
            <a:ext cx="1089530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zh-TW" altLang="en-US" dirty="0" smtClean="0">
                <a:latin typeface="Times New Roman" charset="0"/>
              </a:rPr>
              <a:t>第二個等價</a:t>
            </a:r>
            <a:r>
              <a:rPr lang="zh-TW" altLang="en-US" dirty="0">
                <a:latin typeface="Times New Roman" charset="0"/>
              </a:rPr>
              <a:t>性質</a:t>
            </a:r>
            <a:endParaRPr lang="en-US" altLang="zh-TW" dirty="0" smtClean="0"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en-US" altLang="zh-TW" dirty="0" smtClean="0">
                <a:latin typeface="Times New Roman" charset="0"/>
              </a:rPr>
              <a:t>The MGF of this random vector can be computed using the MGF for a </a:t>
            </a: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zero-mean</a:t>
            </a:r>
            <a:r>
              <a:rPr lang="en-US" altLang="zh-TW" dirty="0" smtClean="0">
                <a:latin typeface="Times New Roman" charset="0"/>
              </a:rPr>
              <a:t> normal random variable with </a:t>
            </a: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variance t</a:t>
            </a:r>
            <a:r>
              <a:rPr lang="en-US" altLang="zh-TW" dirty="0" smtClean="0">
                <a:latin typeface="Times New Roman" charset="0"/>
              </a:rPr>
              <a:t> and the </a:t>
            </a:r>
            <a:r>
              <a:rPr lang="en-US" altLang="zh-TW" dirty="0" smtClean="0">
                <a:solidFill>
                  <a:srgbClr val="FF0000"/>
                </a:solidFill>
                <a:latin typeface="Times New Roman" charset="0"/>
              </a:rPr>
              <a:t>independence</a:t>
            </a:r>
            <a:r>
              <a:rPr lang="en-US" altLang="zh-TW" dirty="0" smtClean="0">
                <a:latin typeface="Times New Roman" charset="0"/>
              </a:rPr>
              <a:t> of the increments. </a:t>
            </a:r>
          </a:p>
          <a:p>
            <a:pPr marL="609600" indent="-609600">
              <a:buFont typeface="Arial"/>
              <a:buNone/>
              <a:defRPr/>
            </a:pPr>
            <a:r>
              <a:rPr lang="en-US" altLang="zh-TW" dirty="0" smtClean="0">
                <a:latin typeface="Times New Roman" charset="0"/>
              </a:rPr>
              <a:t>    PS. the MGF of 1-dim normal </a:t>
            </a:r>
            <a:r>
              <a:rPr lang="en-US" altLang="zh-TW" dirty="0" err="1" smtClean="0">
                <a:latin typeface="Times New Roman" charset="0"/>
              </a:rPr>
              <a:t>r.v</a:t>
            </a:r>
            <a:r>
              <a:rPr lang="en-US" altLang="zh-TW" dirty="0" smtClean="0">
                <a:latin typeface="Times New Roman" charset="0"/>
              </a:rPr>
              <a:t> ~ N(0,t)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zh-TW" altLang="en-US">
              <a:ea typeface="新細明體" charset="-120"/>
            </a:endParaRP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817735"/>
              </p:ext>
            </p:extLst>
          </p:nvPr>
        </p:nvGraphicFramePr>
        <p:xfrm>
          <a:off x="2954811" y="2597795"/>
          <a:ext cx="61722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2679700" imgH="469900" progId="Equation.DSMT4">
                  <p:embed/>
                </p:oleObj>
              </mc:Choice>
              <mc:Fallback>
                <p:oleObj name="Equation" r:id="rId3" imgW="2679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811" y="2597795"/>
                        <a:ext cx="61722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圖片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59" y="3677295"/>
            <a:ext cx="8305602" cy="208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文字方塊 4"/>
          <p:cNvSpPr txBox="1">
            <a:spLocks noChangeArrowheads="1"/>
          </p:cNvSpPr>
          <p:nvPr/>
        </p:nvSpPr>
        <p:spPr bwMode="auto">
          <a:xfrm>
            <a:off x="736797" y="431119"/>
            <a:ext cx="52771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TW" dirty="0">
                <a:latin typeface="Microsoft JhengHei" charset="0"/>
                <a:ea typeface="Microsoft JhengHei" charset="0"/>
                <a:cs typeface="Microsoft JhengHei" charset="0"/>
              </a:rPr>
              <a:t>MGF of random vector </a:t>
            </a:r>
            <a:endParaRPr lang="zh-TW" altLang="en-US" dirty="0">
              <a:latin typeface="Microsoft JhengHei" charset="0"/>
              <a:ea typeface="Microsoft JhengHei" charset="0"/>
              <a:cs typeface="Microsoft JhengHei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651B4-373C-EB4E-94FA-56F511DDC6C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97" y="1015894"/>
            <a:ext cx="10767749" cy="534045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331200" y="2847431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1.Increments</a:t>
            </a:r>
            <a:r>
              <a:rPr lang="zh-TW" altLang="en-US" dirty="0" smtClean="0"/>
              <a:t>間</a:t>
            </a:r>
            <a:r>
              <a:rPr lang="zh-TW" altLang="en-US" dirty="0" smtClean="0">
                <a:solidFill>
                  <a:srgbClr val="FF0000"/>
                </a:solidFill>
              </a:rPr>
              <a:t>獨立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708900" y="5417631"/>
            <a:ext cx="364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2.Increments</a:t>
            </a:r>
            <a:r>
              <a:rPr lang="zh-TW" altLang="en-US" dirty="0" smtClean="0"/>
              <a:t>是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FF0000"/>
                </a:solidFill>
              </a:rPr>
              <a:t>Zero-mean</a:t>
            </a:r>
            <a:r>
              <a:rPr lang="zh-TW" altLang="en-US" dirty="0" smtClean="0"/>
              <a:t>和</a:t>
            </a:r>
            <a:r>
              <a:rPr lang="en-US" altLang="zh-TW" dirty="0" smtClean="0">
                <a:solidFill>
                  <a:srgbClr val="FF0000"/>
                </a:solidFill>
              </a:rPr>
              <a:t>variance</a:t>
            </a:r>
            <a:r>
              <a:rPr lang="zh-TW" altLang="en-US" dirty="0" smtClean="0"/>
              <a:t>為</a:t>
            </a:r>
            <a:r>
              <a:rPr lang="en-US" altLang="zh-TW" dirty="0" smtClean="0">
                <a:solidFill>
                  <a:srgbClr val="FF0000"/>
                </a:solidFill>
              </a:rPr>
              <a:t>t</a:t>
            </a:r>
            <a:r>
              <a:rPr lang="zh-TW" altLang="en-US" dirty="0" smtClean="0"/>
              <a:t>的</a:t>
            </a:r>
            <a:r>
              <a:rPr lang="en-US" altLang="zh-TW" dirty="0" smtClean="0">
                <a:solidFill>
                  <a:srgbClr val="FF0000"/>
                </a:solidFill>
              </a:rPr>
              <a:t>normal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597</Words>
  <Application>Microsoft Office PowerPoint</Application>
  <PresentationFormat>寬螢幕</PresentationFormat>
  <Paragraphs>116</Paragraphs>
  <Slides>27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8" baseType="lpstr">
      <vt:lpstr>Mangal</vt:lpstr>
      <vt:lpstr>Microsoft JhengHei</vt:lpstr>
      <vt:lpstr>新細明體</vt:lpstr>
      <vt:lpstr>Arial</vt:lpstr>
      <vt:lpstr>Calibri</vt:lpstr>
      <vt:lpstr>Calibri Light</vt:lpstr>
      <vt:lpstr>Tahoma</vt:lpstr>
      <vt:lpstr>Times New Roman</vt:lpstr>
      <vt:lpstr>Wingdings</vt:lpstr>
      <vt:lpstr>Office 佈景主題</vt:lpstr>
      <vt:lpstr>Equation</vt:lpstr>
      <vt:lpstr>3.3 Brownian Motion</vt:lpstr>
      <vt:lpstr>3.3.1 Definition of Brownian Motion</vt:lpstr>
      <vt:lpstr>The difference between  Scaled Random Walk and Brownian Motion </vt:lpstr>
      <vt:lpstr>Jointly normal Random Variables</vt:lpstr>
      <vt:lpstr>PowerPoint 簡報</vt:lpstr>
      <vt:lpstr>3.3.2 Distribution of Brownian Motion</vt:lpstr>
      <vt:lpstr>PowerPoint 簡報</vt:lpstr>
      <vt:lpstr>PowerPoint 簡報</vt:lpstr>
      <vt:lpstr>PowerPoint 簡報</vt:lpstr>
      <vt:lpstr>PowerPoint 簡報</vt:lpstr>
      <vt:lpstr>PowerPoint 簡報</vt:lpstr>
      <vt:lpstr>3.3.3 Filtration for Brownian Motion </vt:lpstr>
      <vt:lpstr>PowerPoint 簡報</vt:lpstr>
      <vt:lpstr>3.3.4 Martingale Property for Brownian Motion</vt:lpstr>
      <vt:lpstr>3.4 Quadratic Variation </vt:lpstr>
      <vt:lpstr>PowerPoint 簡報</vt:lpstr>
      <vt:lpstr>3.4.1 First-Order Variation</vt:lpstr>
      <vt:lpstr>PowerPoint 簡報</vt:lpstr>
      <vt:lpstr>One example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巫柏宏</dc:creator>
  <cp:lastModifiedBy>巫柏宏</cp:lastModifiedBy>
  <cp:revision>29</cp:revision>
  <dcterms:created xsi:type="dcterms:W3CDTF">2019-03-16T07:44:58Z</dcterms:created>
  <dcterms:modified xsi:type="dcterms:W3CDTF">2019-03-18T02:51:40Z</dcterms:modified>
</cp:coreProperties>
</file>