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75" r:id="rId8"/>
    <p:sldId id="276" r:id="rId9"/>
    <p:sldId id="277" r:id="rId10"/>
    <p:sldId id="279" r:id="rId11"/>
    <p:sldId id="263" r:id="rId12"/>
    <p:sldId id="264" r:id="rId13"/>
    <p:sldId id="265" r:id="rId14"/>
    <p:sldId id="266" r:id="rId15"/>
    <p:sldId id="267" r:id="rId16"/>
    <p:sldId id="269" r:id="rId17"/>
    <p:sldId id="268" r:id="rId18"/>
    <p:sldId id="270" r:id="rId19"/>
    <p:sldId id="271" r:id="rId20"/>
    <p:sldId id="272" r:id="rId21"/>
    <p:sldId id="278" r:id="rId22"/>
    <p:sldId id="273" r:id="rId23"/>
    <p:sldId id="274" r:id="rId24"/>
    <p:sldId id="280" r:id="rId25"/>
    <p:sldId id="281" r:id="rId26"/>
    <p:sldId id="282" r:id="rId27"/>
    <p:sldId id="283" r:id="rId2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ABF3"/>
    <a:srgbClr val="F4AA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E771DB-AEC0-4A02-B5C5-CC3EF4BD5E74}" v="2267" dt="2019-01-23T09:01:39.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95" autoAdjust="0"/>
    <p:restoredTop sz="95256" autoAdjust="0"/>
  </p:normalViewPr>
  <p:slideViewPr>
    <p:cSldViewPr snapToGrid="0">
      <p:cViewPr varScale="1">
        <p:scale>
          <a:sx n="82" d="100"/>
          <a:sy n="82" d="100"/>
        </p:scale>
        <p:origin x="264" y="6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鈺婷 傅" userId="7461a9b590792941" providerId="LiveId" clId="{84E771DB-AEC0-4A02-B5C5-CC3EF4BD5E74}"/>
    <pc:docChg chg="undo redo custSel addSld delSld modSld sldOrd">
      <pc:chgData name="鈺婷 傅" userId="7461a9b590792941" providerId="LiveId" clId="{84E771DB-AEC0-4A02-B5C5-CC3EF4BD5E74}" dt="2019-01-23T09:01:39.563" v="2244" actId="20577"/>
      <pc:docMkLst>
        <pc:docMk/>
      </pc:docMkLst>
      <pc:sldChg chg="modSp">
        <pc:chgData name="鈺婷 傅" userId="7461a9b590792941" providerId="LiveId" clId="{84E771DB-AEC0-4A02-B5C5-CC3EF4BD5E74}" dt="2019-01-23T09:01:39.563" v="2244" actId="20577"/>
        <pc:sldMkLst>
          <pc:docMk/>
          <pc:sldMk cId="1276747632" sldId="256"/>
        </pc:sldMkLst>
        <pc:spChg chg="mod">
          <ac:chgData name="鈺婷 傅" userId="7461a9b590792941" providerId="LiveId" clId="{84E771DB-AEC0-4A02-B5C5-CC3EF4BD5E74}" dt="2019-01-23T09:01:39.563" v="2244" actId="20577"/>
          <ac:spMkLst>
            <pc:docMk/>
            <pc:sldMk cId="1276747632" sldId="256"/>
            <ac:spMk id="2" creationId="{D4E7F4D2-92A6-4449-95C2-0B2420DD5E9D}"/>
          </ac:spMkLst>
        </pc:spChg>
        <pc:spChg chg="mod">
          <ac:chgData name="鈺婷 傅" userId="7461a9b590792941" providerId="LiveId" clId="{84E771DB-AEC0-4A02-B5C5-CC3EF4BD5E74}" dt="2019-01-23T09:00:35.765" v="2233" actId="2710"/>
          <ac:spMkLst>
            <pc:docMk/>
            <pc:sldMk cId="1276747632" sldId="256"/>
            <ac:spMk id="3" creationId="{8FE682C8-664B-4086-A979-1D7A41DA97D9}"/>
          </ac:spMkLst>
        </pc:spChg>
      </pc:sldChg>
      <pc:sldChg chg="modSp">
        <pc:chgData name="鈺婷 傅" userId="7461a9b590792941" providerId="LiveId" clId="{84E771DB-AEC0-4A02-B5C5-CC3EF4BD5E74}" dt="2019-01-22T02:34:50.399" v="740" actId="2710"/>
        <pc:sldMkLst>
          <pc:docMk/>
          <pc:sldMk cId="452900087" sldId="258"/>
        </pc:sldMkLst>
        <pc:spChg chg="mod">
          <ac:chgData name="鈺婷 傅" userId="7461a9b590792941" providerId="LiveId" clId="{84E771DB-AEC0-4A02-B5C5-CC3EF4BD5E74}" dt="2019-01-22T02:34:50.399" v="740" actId="2710"/>
          <ac:spMkLst>
            <pc:docMk/>
            <pc:sldMk cId="452900087" sldId="258"/>
            <ac:spMk id="3" creationId="{F2B6CF45-CA2F-4F62-B1A4-AE1EB712E500}"/>
          </ac:spMkLst>
        </pc:spChg>
      </pc:sldChg>
      <pc:sldChg chg="modSp">
        <pc:chgData name="鈺婷 傅" userId="7461a9b590792941" providerId="LiveId" clId="{84E771DB-AEC0-4A02-B5C5-CC3EF4BD5E74}" dt="2019-01-22T02:34:36.543" v="739" actId="2710"/>
        <pc:sldMkLst>
          <pc:docMk/>
          <pc:sldMk cId="3169401805" sldId="259"/>
        </pc:sldMkLst>
        <pc:spChg chg="mod">
          <ac:chgData name="鈺婷 傅" userId="7461a9b590792941" providerId="LiveId" clId="{84E771DB-AEC0-4A02-B5C5-CC3EF4BD5E74}" dt="2019-01-22T02:34:36.543" v="739" actId="2710"/>
          <ac:spMkLst>
            <pc:docMk/>
            <pc:sldMk cId="3169401805" sldId="259"/>
            <ac:spMk id="3" creationId="{F2B6CF45-CA2F-4F62-B1A4-AE1EB712E500}"/>
          </ac:spMkLst>
        </pc:spChg>
      </pc:sldChg>
      <pc:sldChg chg="modSp">
        <pc:chgData name="鈺婷 傅" userId="7461a9b590792941" providerId="LiveId" clId="{84E771DB-AEC0-4A02-B5C5-CC3EF4BD5E74}" dt="2019-01-22T02:34:26.515" v="738" actId="2710"/>
        <pc:sldMkLst>
          <pc:docMk/>
          <pc:sldMk cId="3470375781" sldId="261"/>
        </pc:sldMkLst>
        <pc:spChg chg="mod">
          <ac:chgData name="鈺婷 傅" userId="7461a9b590792941" providerId="LiveId" clId="{84E771DB-AEC0-4A02-B5C5-CC3EF4BD5E74}" dt="2019-01-22T02:34:26.515" v="738" actId="2710"/>
          <ac:spMkLst>
            <pc:docMk/>
            <pc:sldMk cId="3470375781" sldId="261"/>
            <ac:spMk id="3" creationId="{F2B6CF45-CA2F-4F62-B1A4-AE1EB712E500}"/>
          </ac:spMkLst>
        </pc:spChg>
      </pc:sldChg>
      <pc:sldChg chg="modSp add">
        <pc:chgData name="鈺婷 傅" userId="7461a9b590792941" providerId="LiveId" clId="{84E771DB-AEC0-4A02-B5C5-CC3EF4BD5E74}" dt="2019-01-21T12:47:48.672" v="32" actId="2710"/>
        <pc:sldMkLst>
          <pc:docMk/>
          <pc:sldMk cId="3026235932" sldId="263"/>
        </pc:sldMkLst>
        <pc:spChg chg="mod">
          <ac:chgData name="鈺婷 傅" userId="7461a9b590792941" providerId="LiveId" clId="{84E771DB-AEC0-4A02-B5C5-CC3EF4BD5E74}" dt="2019-01-21T12:45:11.257" v="22" actId="6549"/>
          <ac:spMkLst>
            <pc:docMk/>
            <pc:sldMk cId="3026235932" sldId="263"/>
            <ac:spMk id="5" creationId="{DB42346F-0308-4DC1-87A5-BFB964490B29}"/>
          </ac:spMkLst>
        </pc:spChg>
        <pc:spChg chg="mod">
          <ac:chgData name="鈺婷 傅" userId="7461a9b590792941" providerId="LiveId" clId="{84E771DB-AEC0-4A02-B5C5-CC3EF4BD5E74}" dt="2019-01-21T12:47:48.672" v="32" actId="2710"/>
          <ac:spMkLst>
            <pc:docMk/>
            <pc:sldMk cId="3026235932" sldId="263"/>
            <ac:spMk id="8" creationId="{C6C9E3E5-6622-4FB8-8A86-E846A03EA730}"/>
          </ac:spMkLst>
        </pc:spChg>
      </pc:sldChg>
      <pc:sldChg chg="addSp delSp modSp add">
        <pc:chgData name="鈺婷 傅" userId="7461a9b590792941" providerId="LiveId" clId="{84E771DB-AEC0-4A02-B5C5-CC3EF4BD5E74}" dt="2019-01-23T09:00:06.977" v="2230" actId="1076"/>
        <pc:sldMkLst>
          <pc:docMk/>
          <pc:sldMk cId="3615809997" sldId="264"/>
        </pc:sldMkLst>
        <pc:spChg chg="add mod">
          <ac:chgData name="鈺婷 傅" userId="7461a9b590792941" providerId="LiveId" clId="{84E771DB-AEC0-4A02-B5C5-CC3EF4BD5E74}" dt="2019-01-23T09:00:06.977" v="2230" actId="1076"/>
          <ac:spMkLst>
            <pc:docMk/>
            <pc:sldMk cId="3615809997" sldId="264"/>
            <ac:spMk id="2" creationId="{BF787436-9856-43E0-9113-C73A993FB928}"/>
          </ac:spMkLst>
        </pc:spChg>
        <pc:spChg chg="add del mod">
          <ac:chgData name="鈺婷 傅" userId="7461a9b590792941" providerId="LiveId" clId="{84E771DB-AEC0-4A02-B5C5-CC3EF4BD5E74}" dt="2019-01-21T12:47:58.600" v="34" actId="478"/>
          <ac:spMkLst>
            <pc:docMk/>
            <pc:sldMk cId="3615809997" sldId="264"/>
            <ac:spMk id="3" creationId="{5DD14376-8A4A-4BD1-86B3-9757E61F5674}"/>
          </ac:spMkLst>
        </pc:spChg>
        <pc:spChg chg="del">
          <ac:chgData name="鈺婷 傅" userId="7461a9b590792941" providerId="LiveId" clId="{84E771DB-AEC0-4A02-B5C5-CC3EF4BD5E74}" dt="2019-01-21T12:47:55.762" v="33" actId="478"/>
          <ac:spMkLst>
            <pc:docMk/>
            <pc:sldMk cId="3615809997" sldId="264"/>
            <ac:spMk id="8" creationId="{C6C9E3E5-6622-4FB8-8A86-E846A03EA730}"/>
          </ac:spMkLst>
        </pc:spChg>
        <pc:picChg chg="add del mod">
          <ac:chgData name="鈺婷 傅" userId="7461a9b590792941" providerId="LiveId" clId="{84E771DB-AEC0-4A02-B5C5-CC3EF4BD5E74}" dt="2019-01-23T08:50:50.160" v="2093" actId="478"/>
          <ac:picMkLst>
            <pc:docMk/>
            <pc:sldMk cId="3615809997" sldId="264"/>
            <ac:picMk id="6" creationId="{127464EE-53B8-4DCA-BC0E-50FCA9D9CDEA}"/>
          </ac:picMkLst>
        </pc:picChg>
      </pc:sldChg>
      <pc:sldChg chg="addSp delSp modSp add">
        <pc:chgData name="鈺婷 傅" userId="7461a9b590792941" providerId="LiveId" clId="{84E771DB-AEC0-4A02-B5C5-CC3EF4BD5E74}" dt="2019-01-22T02:33:47.377" v="737" actId="2710"/>
        <pc:sldMkLst>
          <pc:docMk/>
          <pc:sldMk cId="1557189697" sldId="265"/>
        </pc:sldMkLst>
        <pc:spChg chg="add mod">
          <ac:chgData name="鈺婷 傅" userId="7461a9b590792941" providerId="LiveId" clId="{84E771DB-AEC0-4A02-B5C5-CC3EF4BD5E74}" dt="2019-01-22T02:33:47.377" v="737" actId="2710"/>
          <ac:spMkLst>
            <pc:docMk/>
            <pc:sldMk cId="1557189697" sldId="265"/>
            <ac:spMk id="4" creationId="{4C323137-2349-4C41-80CA-DAAD44F34DB5}"/>
          </ac:spMkLst>
        </pc:spChg>
        <pc:picChg chg="del">
          <ac:chgData name="鈺婷 傅" userId="7461a9b590792941" providerId="LiveId" clId="{84E771DB-AEC0-4A02-B5C5-CC3EF4BD5E74}" dt="2019-01-21T12:49:24.182" v="41" actId="478"/>
          <ac:picMkLst>
            <pc:docMk/>
            <pc:sldMk cId="1557189697" sldId="265"/>
            <ac:picMk id="6" creationId="{127464EE-53B8-4DCA-BC0E-50FCA9D9CDEA}"/>
          </ac:picMkLst>
        </pc:picChg>
      </pc:sldChg>
      <pc:sldChg chg="modSp add">
        <pc:chgData name="鈺婷 傅" userId="7461a9b590792941" providerId="LiveId" clId="{84E771DB-AEC0-4A02-B5C5-CC3EF4BD5E74}" dt="2019-01-21T17:21:57.555" v="533"/>
        <pc:sldMkLst>
          <pc:docMk/>
          <pc:sldMk cId="2225884829" sldId="266"/>
        </pc:sldMkLst>
        <pc:spChg chg="mod">
          <ac:chgData name="鈺婷 傅" userId="7461a9b590792941" providerId="LiveId" clId="{84E771DB-AEC0-4A02-B5C5-CC3EF4BD5E74}" dt="2019-01-21T17:21:57.555" v="533"/>
          <ac:spMkLst>
            <pc:docMk/>
            <pc:sldMk cId="2225884829" sldId="266"/>
            <ac:spMk id="4" creationId="{4C323137-2349-4C41-80CA-DAAD44F34DB5}"/>
          </ac:spMkLst>
        </pc:spChg>
      </pc:sldChg>
      <pc:sldChg chg="modSp add ord">
        <pc:chgData name="鈺婷 傅" userId="7461a9b590792941" providerId="LiveId" clId="{84E771DB-AEC0-4A02-B5C5-CC3EF4BD5E74}" dt="2019-01-22T04:23:50.020" v="1401" actId="2710"/>
        <pc:sldMkLst>
          <pc:docMk/>
          <pc:sldMk cId="709207221" sldId="267"/>
        </pc:sldMkLst>
        <pc:spChg chg="mod">
          <ac:chgData name="鈺婷 傅" userId="7461a9b590792941" providerId="LiveId" clId="{84E771DB-AEC0-4A02-B5C5-CC3EF4BD5E74}" dt="2019-01-22T04:23:50.020" v="1401" actId="2710"/>
          <ac:spMkLst>
            <pc:docMk/>
            <pc:sldMk cId="709207221" sldId="267"/>
            <ac:spMk id="4" creationId="{4C323137-2349-4C41-80CA-DAAD44F34DB5}"/>
          </ac:spMkLst>
        </pc:spChg>
      </pc:sldChg>
      <pc:sldChg chg="addSp delSp modSp add modAnim">
        <pc:chgData name="鈺婷 傅" userId="7461a9b590792941" providerId="LiveId" clId="{84E771DB-AEC0-4A02-B5C5-CC3EF4BD5E74}" dt="2019-01-21T17:07:15.768" v="449"/>
        <pc:sldMkLst>
          <pc:docMk/>
          <pc:sldMk cId="1041454037" sldId="268"/>
        </pc:sldMkLst>
        <pc:spChg chg="add mod">
          <ac:chgData name="鈺婷 傅" userId="7461a9b590792941" providerId="LiveId" clId="{84E771DB-AEC0-4A02-B5C5-CC3EF4BD5E74}" dt="2019-01-21T13:09:13.879" v="152" actId="14100"/>
          <ac:spMkLst>
            <pc:docMk/>
            <pc:sldMk cId="1041454037" sldId="268"/>
            <ac:spMk id="2" creationId="{7C67A40C-96DA-45B5-BA18-3C4701B54A30}"/>
          </ac:spMkLst>
        </pc:spChg>
        <pc:spChg chg="add mod">
          <ac:chgData name="鈺婷 傅" userId="7461a9b590792941" providerId="LiveId" clId="{84E771DB-AEC0-4A02-B5C5-CC3EF4BD5E74}" dt="2019-01-21T16:15:02.242" v="342" actId="1076"/>
          <ac:spMkLst>
            <pc:docMk/>
            <pc:sldMk cId="1041454037" sldId="268"/>
            <ac:spMk id="3" creationId="{13855A4D-2556-4844-AF07-7D7EA2337C01}"/>
          </ac:spMkLst>
        </pc:spChg>
        <pc:spChg chg="del mod">
          <ac:chgData name="鈺婷 傅" userId="7461a9b590792941" providerId="LiveId" clId="{84E771DB-AEC0-4A02-B5C5-CC3EF4BD5E74}" dt="2019-01-21T13:06:26.943" v="138" actId="478"/>
          <ac:spMkLst>
            <pc:docMk/>
            <pc:sldMk cId="1041454037" sldId="268"/>
            <ac:spMk id="4" creationId="{4C323137-2349-4C41-80CA-DAAD44F34DB5}"/>
          </ac:spMkLst>
        </pc:spChg>
        <pc:spChg chg="mod">
          <ac:chgData name="鈺婷 傅" userId="7461a9b590792941" providerId="LiveId" clId="{84E771DB-AEC0-4A02-B5C5-CC3EF4BD5E74}" dt="2019-01-21T13:05:56.720" v="135" actId="20577"/>
          <ac:spMkLst>
            <pc:docMk/>
            <pc:sldMk cId="1041454037" sldId="268"/>
            <ac:spMk id="5" creationId="{DB42346F-0308-4DC1-87A5-BFB964490B29}"/>
          </ac:spMkLst>
        </pc:spChg>
        <pc:spChg chg="add mod">
          <ac:chgData name="鈺婷 傅" userId="7461a9b590792941" providerId="LiveId" clId="{84E771DB-AEC0-4A02-B5C5-CC3EF4BD5E74}" dt="2019-01-21T13:11:35.164" v="163" actId="1076"/>
          <ac:spMkLst>
            <pc:docMk/>
            <pc:sldMk cId="1041454037" sldId="268"/>
            <ac:spMk id="6" creationId="{8D60DC1D-D62F-435C-B43E-41854E3F862A}"/>
          </ac:spMkLst>
        </pc:spChg>
        <pc:spChg chg="add mod">
          <ac:chgData name="鈺婷 傅" userId="7461a9b590792941" providerId="LiveId" clId="{84E771DB-AEC0-4A02-B5C5-CC3EF4BD5E74}" dt="2019-01-21T16:40:35.501" v="369" actId="164"/>
          <ac:spMkLst>
            <pc:docMk/>
            <pc:sldMk cId="1041454037" sldId="268"/>
            <ac:spMk id="7" creationId="{1F0C068C-36ED-42A5-935B-720824547BEC}"/>
          </ac:spMkLst>
        </pc:spChg>
        <pc:spChg chg="add mod">
          <ac:chgData name="鈺婷 傅" userId="7461a9b590792941" providerId="LiveId" clId="{84E771DB-AEC0-4A02-B5C5-CC3EF4BD5E74}" dt="2019-01-21T16:40:35.501" v="369" actId="164"/>
          <ac:spMkLst>
            <pc:docMk/>
            <pc:sldMk cId="1041454037" sldId="268"/>
            <ac:spMk id="8" creationId="{A36F7782-6D8D-4DC2-AD0A-E8BE2A1FC16E}"/>
          </ac:spMkLst>
        </pc:spChg>
        <pc:spChg chg="add mod">
          <ac:chgData name="鈺婷 傅" userId="7461a9b590792941" providerId="LiveId" clId="{84E771DB-AEC0-4A02-B5C5-CC3EF4BD5E74}" dt="2019-01-21T17:06:56.151" v="448" actId="1076"/>
          <ac:spMkLst>
            <pc:docMk/>
            <pc:sldMk cId="1041454037" sldId="268"/>
            <ac:spMk id="9" creationId="{C57BA57A-4679-40BF-956A-E35F21404550}"/>
          </ac:spMkLst>
        </pc:spChg>
        <pc:spChg chg="add mod">
          <ac:chgData name="鈺婷 傅" userId="7461a9b590792941" providerId="LiveId" clId="{84E771DB-AEC0-4A02-B5C5-CC3EF4BD5E74}" dt="2019-01-21T16:32:56.196" v="368" actId="1076"/>
          <ac:spMkLst>
            <pc:docMk/>
            <pc:sldMk cId="1041454037" sldId="268"/>
            <ac:spMk id="10" creationId="{320D956D-58AA-44E7-AEAB-14E58C8C3FD8}"/>
          </ac:spMkLst>
        </pc:spChg>
        <pc:spChg chg="add del mod">
          <ac:chgData name="鈺婷 傅" userId="7461a9b590792941" providerId="LiveId" clId="{84E771DB-AEC0-4A02-B5C5-CC3EF4BD5E74}" dt="2019-01-21T17:07:15.768" v="449"/>
          <ac:spMkLst>
            <pc:docMk/>
            <pc:sldMk cId="1041454037" sldId="268"/>
            <ac:spMk id="14" creationId="{E1CE5D5F-345D-416F-A707-028D8192D8E4}"/>
          </ac:spMkLst>
        </pc:spChg>
        <pc:spChg chg="add del mod">
          <ac:chgData name="鈺婷 傅" userId="7461a9b590792941" providerId="LiveId" clId="{84E771DB-AEC0-4A02-B5C5-CC3EF4BD5E74}" dt="2019-01-21T17:07:15.768" v="449"/>
          <ac:spMkLst>
            <pc:docMk/>
            <pc:sldMk cId="1041454037" sldId="268"/>
            <ac:spMk id="15" creationId="{274917A2-10B3-4612-A6A4-660B32422D39}"/>
          </ac:spMkLst>
        </pc:spChg>
        <pc:grpChg chg="add mod">
          <ac:chgData name="鈺婷 傅" userId="7461a9b590792941" providerId="LiveId" clId="{84E771DB-AEC0-4A02-B5C5-CC3EF4BD5E74}" dt="2019-01-21T16:40:35.501" v="369" actId="164"/>
          <ac:grpSpMkLst>
            <pc:docMk/>
            <pc:sldMk cId="1041454037" sldId="268"/>
            <ac:grpSpMk id="11" creationId="{9F523DC2-23CB-45EA-B18F-362D87A56069}"/>
          </ac:grpSpMkLst>
        </pc:grpChg>
        <pc:picChg chg="add mod">
          <ac:chgData name="鈺婷 傅" userId="7461a9b590792941" providerId="LiveId" clId="{84E771DB-AEC0-4A02-B5C5-CC3EF4BD5E74}" dt="2019-01-21T16:42:28.158" v="375" actId="1076"/>
          <ac:picMkLst>
            <pc:docMk/>
            <pc:sldMk cId="1041454037" sldId="268"/>
            <ac:picMk id="13" creationId="{43D1F99D-1B33-44AC-BDFC-FEEBAF05EA2D}"/>
          </ac:picMkLst>
        </pc:picChg>
      </pc:sldChg>
      <pc:sldChg chg="addSp delSp modSp add del ord modAnim modNotesTx">
        <pc:chgData name="鈺婷 傅" userId="7461a9b590792941" providerId="LiveId" clId="{84E771DB-AEC0-4A02-B5C5-CC3EF4BD5E74}" dt="2019-01-22T04:28:57.609" v="1402" actId="20577"/>
        <pc:sldMkLst>
          <pc:docMk/>
          <pc:sldMk cId="478567361" sldId="269"/>
        </pc:sldMkLst>
        <pc:spChg chg="del">
          <ac:chgData name="鈺婷 傅" userId="7461a9b590792941" providerId="LiveId" clId="{84E771DB-AEC0-4A02-B5C5-CC3EF4BD5E74}" dt="2019-01-21T13:13:18.739" v="166" actId="478"/>
          <ac:spMkLst>
            <pc:docMk/>
            <pc:sldMk cId="478567361" sldId="269"/>
            <ac:spMk id="2" creationId="{7C67A40C-96DA-45B5-BA18-3C4701B54A30}"/>
          </ac:spMkLst>
        </pc:spChg>
        <pc:spChg chg="add mod">
          <ac:chgData name="鈺婷 傅" userId="7461a9b590792941" providerId="LiveId" clId="{84E771DB-AEC0-4A02-B5C5-CC3EF4BD5E74}" dt="2019-01-21T13:55:42.529" v="312" actId="1076"/>
          <ac:spMkLst>
            <pc:docMk/>
            <pc:sldMk cId="478567361" sldId="269"/>
            <ac:spMk id="3" creationId="{6058C994-1D01-452C-AAC4-A3691DF17CFF}"/>
          </ac:spMkLst>
        </pc:spChg>
        <pc:spChg chg="mod">
          <ac:chgData name="鈺婷 傅" userId="7461a9b590792941" providerId="LiveId" clId="{84E771DB-AEC0-4A02-B5C5-CC3EF4BD5E74}" dt="2019-01-21T13:29:56.470" v="224" actId="20577"/>
          <ac:spMkLst>
            <pc:docMk/>
            <pc:sldMk cId="478567361" sldId="269"/>
            <ac:spMk id="5" creationId="{DB42346F-0308-4DC1-87A5-BFB964490B29}"/>
          </ac:spMkLst>
        </pc:spChg>
        <pc:spChg chg="del">
          <ac:chgData name="鈺婷 傅" userId="7461a9b590792941" providerId="LiveId" clId="{84E771DB-AEC0-4A02-B5C5-CC3EF4BD5E74}" dt="2019-01-21T13:13:19.432" v="167" actId="478"/>
          <ac:spMkLst>
            <pc:docMk/>
            <pc:sldMk cId="478567361" sldId="269"/>
            <ac:spMk id="6" creationId="{8D60DC1D-D62F-435C-B43E-41854E3F862A}"/>
          </ac:spMkLst>
        </pc:spChg>
        <pc:spChg chg="add mod">
          <ac:chgData name="鈺婷 傅" userId="7461a9b590792941" providerId="LiveId" clId="{84E771DB-AEC0-4A02-B5C5-CC3EF4BD5E74}" dt="2019-01-21T13:30:30.794" v="272" actId="15"/>
          <ac:spMkLst>
            <pc:docMk/>
            <pc:sldMk cId="478567361" sldId="269"/>
            <ac:spMk id="7" creationId="{AC0059AD-B79F-4477-AA83-C73EE5D76D03}"/>
          </ac:spMkLst>
        </pc:spChg>
        <pc:spChg chg="add mod">
          <ac:chgData name="鈺婷 傅" userId="7461a9b590792941" providerId="LiveId" clId="{84E771DB-AEC0-4A02-B5C5-CC3EF4BD5E74}" dt="2019-01-22T03:02:19.155" v="763" actId="20577"/>
          <ac:spMkLst>
            <pc:docMk/>
            <pc:sldMk cId="478567361" sldId="269"/>
            <ac:spMk id="9" creationId="{2967DE06-C30D-458F-B283-94EEF8C2621B}"/>
          </ac:spMkLst>
        </pc:spChg>
        <pc:spChg chg="add mod">
          <ac:chgData name="鈺婷 傅" userId="7461a9b590792941" providerId="LiveId" clId="{84E771DB-AEC0-4A02-B5C5-CC3EF4BD5E74}" dt="2019-01-22T03:02:30.416" v="775" actId="20577"/>
          <ac:spMkLst>
            <pc:docMk/>
            <pc:sldMk cId="478567361" sldId="269"/>
            <ac:spMk id="10" creationId="{4D310EA1-444B-4EB3-821D-FA8D196EB951}"/>
          </ac:spMkLst>
        </pc:spChg>
        <pc:spChg chg="add mod">
          <ac:chgData name="鈺婷 傅" userId="7461a9b590792941" providerId="LiveId" clId="{84E771DB-AEC0-4A02-B5C5-CC3EF4BD5E74}" dt="2019-01-22T03:10:06.008" v="859" actId="14100"/>
          <ac:spMkLst>
            <pc:docMk/>
            <pc:sldMk cId="478567361" sldId="269"/>
            <ac:spMk id="11" creationId="{D0592B32-C79B-4A2A-84D6-891AD1B9F11D}"/>
          </ac:spMkLst>
        </pc:spChg>
        <pc:spChg chg="add mod">
          <ac:chgData name="鈺婷 傅" userId="7461a9b590792941" providerId="LiveId" clId="{84E771DB-AEC0-4A02-B5C5-CC3EF4BD5E74}" dt="2019-01-22T03:12:52.632" v="871" actId="20577"/>
          <ac:spMkLst>
            <pc:docMk/>
            <pc:sldMk cId="478567361" sldId="269"/>
            <ac:spMk id="12" creationId="{2EA23FE9-DA9D-42B4-A49A-75BEBB3A00FA}"/>
          </ac:spMkLst>
        </pc:spChg>
        <pc:spChg chg="add mod">
          <ac:chgData name="鈺婷 傅" userId="7461a9b590792941" providerId="LiveId" clId="{84E771DB-AEC0-4A02-B5C5-CC3EF4BD5E74}" dt="2019-01-21T13:57:31.599" v="336" actId="207"/>
          <ac:spMkLst>
            <pc:docMk/>
            <pc:sldMk cId="478567361" sldId="269"/>
            <ac:spMk id="13" creationId="{BD5D4F4F-4D5C-41BB-9198-D8C2A52CE143}"/>
          </ac:spMkLst>
        </pc:spChg>
        <pc:picChg chg="add mod">
          <ac:chgData name="鈺婷 傅" userId="7461a9b590792941" providerId="LiveId" clId="{84E771DB-AEC0-4A02-B5C5-CC3EF4BD5E74}" dt="2019-01-21T13:55:48.643" v="314" actId="1076"/>
          <ac:picMkLst>
            <pc:docMk/>
            <pc:sldMk cId="478567361" sldId="269"/>
            <ac:picMk id="8" creationId="{DD11CF88-AFB9-4690-8F9E-13EB43472DB9}"/>
          </ac:picMkLst>
        </pc:picChg>
      </pc:sldChg>
      <pc:sldChg chg="addSp delSp modSp add">
        <pc:chgData name="鈺婷 傅" userId="7461a9b590792941" providerId="LiveId" clId="{84E771DB-AEC0-4A02-B5C5-CC3EF4BD5E74}" dt="2019-01-21T18:01:10.039" v="690"/>
        <pc:sldMkLst>
          <pc:docMk/>
          <pc:sldMk cId="1435013374" sldId="270"/>
        </pc:sldMkLst>
        <pc:spChg chg="del">
          <ac:chgData name="鈺婷 傅" userId="7461a9b590792941" providerId="LiveId" clId="{84E771DB-AEC0-4A02-B5C5-CC3EF4BD5E74}" dt="2019-01-21T16:26:40.431" v="348"/>
          <ac:spMkLst>
            <pc:docMk/>
            <pc:sldMk cId="1435013374" sldId="270"/>
            <ac:spMk id="2" creationId="{7C67A40C-96DA-45B5-BA18-3C4701B54A30}"/>
          </ac:spMkLst>
        </pc:spChg>
        <pc:spChg chg="del mod">
          <ac:chgData name="鈺婷 傅" userId="7461a9b590792941" providerId="LiveId" clId="{84E771DB-AEC0-4A02-B5C5-CC3EF4BD5E74}" dt="2019-01-21T16:26:40.431" v="348"/>
          <ac:spMkLst>
            <pc:docMk/>
            <pc:sldMk cId="1435013374" sldId="270"/>
            <ac:spMk id="3" creationId="{13855A4D-2556-4844-AF07-7D7EA2337C01}"/>
          </ac:spMkLst>
        </pc:spChg>
        <pc:spChg chg="add mod">
          <ac:chgData name="鈺婷 傅" userId="7461a9b590792941" providerId="LiveId" clId="{84E771DB-AEC0-4A02-B5C5-CC3EF4BD5E74}" dt="2019-01-21T16:46:12.533" v="381" actId="1076"/>
          <ac:spMkLst>
            <pc:docMk/>
            <pc:sldMk cId="1435013374" sldId="270"/>
            <ac:spMk id="4" creationId="{80CA9E8A-FBD8-4181-89D8-E1492041C1E9}"/>
          </ac:spMkLst>
        </pc:spChg>
        <pc:spChg chg="del">
          <ac:chgData name="鈺婷 傅" userId="7461a9b590792941" providerId="LiveId" clId="{84E771DB-AEC0-4A02-B5C5-CC3EF4BD5E74}" dt="2019-01-21T16:26:40.431" v="348"/>
          <ac:spMkLst>
            <pc:docMk/>
            <pc:sldMk cId="1435013374" sldId="270"/>
            <ac:spMk id="6" creationId="{8D60DC1D-D62F-435C-B43E-41854E3F862A}"/>
          </ac:spMkLst>
        </pc:spChg>
        <pc:spChg chg="add mod">
          <ac:chgData name="鈺婷 傅" userId="7461a9b590792941" providerId="LiveId" clId="{84E771DB-AEC0-4A02-B5C5-CC3EF4BD5E74}" dt="2019-01-21T18:01:10.039" v="690"/>
          <ac:spMkLst>
            <pc:docMk/>
            <pc:sldMk cId="1435013374" sldId="270"/>
            <ac:spMk id="7" creationId="{8199B26C-9FB8-4693-8CF6-2D3C523534F6}"/>
          </ac:spMkLst>
        </pc:spChg>
        <pc:spChg chg="add mod">
          <ac:chgData name="鈺婷 傅" userId="7461a9b590792941" providerId="LiveId" clId="{84E771DB-AEC0-4A02-B5C5-CC3EF4BD5E74}" dt="2019-01-21T17:08:12.537" v="455" actId="6549"/>
          <ac:spMkLst>
            <pc:docMk/>
            <pc:sldMk cId="1435013374" sldId="270"/>
            <ac:spMk id="8" creationId="{C859A217-FC2C-4122-A014-10855F7FE79F}"/>
          </ac:spMkLst>
        </pc:spChg>
      </pc:sldChg>
      <pc:sldChg chg="modSp add ord">
        <pc:chgData name="鈺婷 傅" userId="7461a9b590792941" providerId="LiveId" clId="{84E771DB-AEC0-4A02-B5C5-CC3EF4BD5E74}" dt="2019-01-21T17:13:00.764" v="475" actId="27636"/>
        <pc:sldMkLst>
          <pc:docMk/>
          <pc:sldMk cId="3205347318" sldId="271"/>
        </pc:sldMkLst>
        <pc:spChg chg="mod">
          <ac:chgData name="鈺婷 傅" userId="7461a9b590792941" providerId="LiveId" clId="{84E771DB-AEC0-4A02-B5C5-CC3EF4BD5E74}" dt="2019-01-21T17:11:21.101" v="463" actId="20577"/>
          <ac:spMkLst>
            <pc:docMk/>
            <pc:sldMk cId="3205347318" sldId="271"/>
            <ac:spMk id="5" creationId="{DB42346F-0308-4DC1-87A5-BFB964490B29}"/>
          </ac:spMkLst>
        </pc:spChg>
        <pc:spChg chg="mod">
          <ac:chgData name="鈺婷 傅" userId="7461a9b590792941" providerId="LiveId" clId="{84E771DB-AEC0-4A02-B5C5-CC3EF4BD5E74}" dt="2019-01-21T17:13:00.764" v="475" actId="27636"/>
          <ac:spMkLst>
            <pc:docMk/>
            <pc:sldMk cId="3205347318" sldId="271"/>
            <ac:spMk id="8" creationId="{C6C9E3E5-6622-4FB8-8A86-E846A03EA730}"/>
          </ac:spMkLst>
        </pc:spChg>
      </pc:sldChg>
      <pc:sldChg chg="addSp delSp modSp add">
        <pc:chgData name="鈺婷 傅" userId="7461a9b590792941" providerId="LiveId" clId="{84E771DB-AEC0-4A02-B5C5-CC3EF4BD5E74}" dt="2019-01-23T09:00:24.745" v="2232" actId="1076"/>
        <pc:sldMkLst>
          <pc:docMk/>
          <pc:sldMk cId="3234911321" sldId="272"/>
        </pc:sldMkLst>
        <pc:spChg chg="add del mod">
          <ac:chgData name="鈺婷 傅" userId="7461a9b590792941" providerId="LiveId" clId="{84E771DB-AEC0-4A02-B5C5-CC3EF4BD5E74}" dt="2019-01-21T17:14:14.039" v="479" actId="478"/>
          <ac:spMkLst>
            <pc:docMk/>
            <pc:sldMk cId="3234911321" sldId="272"/>
            <ac:spMk id="3" creationId="{C424C917-DE26-4EE0-AE95-FBB1318FB4BF}"/>
          </ac:spMkLst>
        </pc:spChg>
        <pc:spChg chg="add mod">
          <ac:chgData name="鈺婷 傅" userId="7461a9b590792941" providerId="LiveId" clId="{84E771DB-AEC0-4A02-B5C5-CC3EF4BD5E74}" dt="2019-01-23T09:00:24.745" v="2232" actId="1076"/>
          <ac:spMkLst>
            <pc:docMk/>
            <pc:sldMk cId="3234911321" sldId="272"/>
            <ac:spMk id="4" creationId="{481F2F6A-E84C-400E-AFB9-560E7166B886}"/>
          </ac:spMkLst>
        </pc:spChg>
        <pc:spChg chg="del">
          <ac:chgData name="鈺婷 傅" userId="7461a9b590792941" providerId="LiveId" clId="{84E771DB-AEC0-4A02-B5C5-CC3EF4BD5E74}" dt="2019-01-21T17:14:09.209" v="478" actId="478"/>
          <ac:spMkLst>
            <pc:docMk/>
            <pc:sldMk cId="3234911321" sldId="272"/>
            <ac:spMk id="8" creationId="{C6C9E3E5-6622-4FB8-8A86-E846A03EA730}"/>
          </ac:spMkLst>
        </pc:spChg>
        <pc:picChg chg="add del mod">
          <ac:chgData name="鈺婷 傅" userId="7461a9b590792941" providerId="LiveId" clId="{84E771DB-AEC0-4A02-B5C5-CC3EF4BD5E74}" dt="2019-01-23T08:59:14.613" v="2226" actId="478"/>
          <ac:picMkLst>
            <pc:docMk/>
            <pc:sldMk cId="3234911321" sldId="272"/>
            <ac:picMk id="6" creationId="{438533B9-2464-4CD1-A7BC-4260E1709856}"/>
          </ac:picMkLst>
        </pc:picChg>
      </pc:sldChg>
      <pc:sldChg chg="addSp delSp modSp add">
        <pc:chgData name="鈺婷 傅" userId="7461a9b590792941" providerId="LiveId" clId="{84E771DB-AEC0-4A02-B5C5-CC3EF4BD5E74}" dt="2019-01-21T17:21:36.782" v="532"/>
        <pc:sldMkLst>
          <pc:docMk/>
          <pc:sldMk cId="825768949" sldId="273"/>
        </pc:sldMkLst>
        <pc:spChg chg="add del mod">
          <ac:chgData name="鈺婷 傅" userId="7461a9b590792941" providerId="LiveId" clId="{84E771DB-AEC0-4A02-B5C5-CC3EF4BD5E74}" dt="2019-01-21T17:16:17.885" v="486" actId="478"/>
          <ac:spMkLst>
            <pc:docMk/>
            <pc:sldMk cId="825768949" sldId="273"/>
            <ac:spMk id="3" creationId="{60E0B7AE-19C7-405C-8DC6-99FF3DC345B4}"/>
          </ac:spMkLst>
        </pc:spChg>
        <pc:spChg chg="add mod">
          <ac:chgData name="鈺婷 傅" userId="7461a9b590792941" providerId="LiveId" clId="{84E771DB-AEC0-4A02-B5C5-CC3EF4BD5E74}" dt="2019-01-21T17:21:36.782" v="532"/>
          <ac:spMkLst>
            <pc:docMk/>
            <pc:sldMk cId="825768949" sldId="273"/>
            <ac:spMk id="6" creationId="{282A3E0E-57FC-4028-B0AF-B45194F0B9DD}"/>
          </ac:spMkLst>
        </pc:spChg>
        <pc:spChg chg="del">
          <ac:chgData name="鈺婷 傅" userId="7461a9b590792941" providerId="LiveId" clId="{84E771DB-AEC0-4A02-B5C5-CC3EF4BD5E74}" dt="2019-01-21T17:16:15.015" v="485" actId="478"/>
          <ac:spMkLst>
            <pc:docMk/>
            <pc:sldMk cId="825768949" sldId="273"/>
            <ac:spMk id="8" creationId="{C6C9E3E5-6622-4FB8-8A86-E846A03EA730}"/>
          </ac:spMkLst>
        </pc:spChg>
      </pc:sldChg>
      <pc:sldChg chg="addSp delSp modSp add">
        <pc:chgData name="鈺婷 傅" userId="7461a9b590792941" providerId="LiveId" clId="{84E771DB-AEC0-4A02-B5C5-CC3EF4BD5E74}" dt="2019-01-22T02:36:05.384" v="741" actId="2710"/>
        <pc:sldMkLst>
          <pc:docMk/>
          <pc:sldMk cId="3658952518" sldId="274"/>
        </pc:sldMkLst>
        <pc:spChg chg="add del mod">
          <ac:chgData name="鈺婷 傅" userId="7461a9b590792941" providerId="LiveId" clId="{84E771DB-AEC0-4A02-B5C5-CC3EF4BD5E74}" dt="2019-01-21T17:18:12.605" v="506" actId="478"/>
          <ac:spMkLst>
            <pc:docMk/>
            <pc:sldMk cId="3658952518" sldId="274"/>
            <ac:spMk id="3" creationId="{B8BE80C2-8168-4147-A0E0-319F417C12A9}"/>
          </ac:spMkLst>
        </pc:spChg>
        <pc:spChg chg="del">
          <ac:chgData name="鈺婷 傅" userId="7461a9b590792941" providerId="LiveId" clId="{84E771DB-AEC0-4A02-B5C5-CC3EF4BD5E74}" dt="2019-01-21T17:18:10.646" v="505" actId="478"/>
          <ac:spMkLst>
            <pc:docMk/>
            <pc:sldMk cId="3658952518" sldId="274"/>
            <ac:spMk id="6" creationId="{282A3E0E-57FC-4028-B0AF-B45194F0B9DD}"/>
          </ac:spMkLst>
        </pc:spChg>
        <pc:spChg chg="add mod">
          <ac:chgData name="鈺婷 傅" userId="7461a9b590792941" providerId="LiveId" clId="{84E771DB-AEC0-4A02-B5C5-CC3EF4BD5E74}" dt="2019-01-22T02:36:05.384" v="741" actId="2710"/>
          <ac:spMkLst>
            <pc:docMk/>
            <pc:sldMk cId="3658952518" sldId="274"/>
            <ac:spMk id="7" creationId="{3D60D5FB-AA65-4D96-908B-F38EDECDF70C}"/>
          </ac:spMkLst>
        </pc:spChg>
      </pc:sldChg>
      <pc:sldChg chg="addSp delSp modSp add modAnim">
        <pc:chgData name="鈺婷 傅" userId="7461a9b590792941" providerId="LiveId" clId="{84E771DB-AEC0-4A02-B5C5-CC3EF4BD5E74}" dt="2019-01-23T07:53:42.356" v="1467"/>
        <pc:sldMkLst>
          <pc:docMk/>
          <pc:sldMk cId="3136272145" sldId="275"/>
        </pc:sldMkLst>
        <pc:spChg chg="add del mod">
          <ac:chgData name="鈺婷 傅" userId="7461a9b590792941" providerId="LiveId" clId="{84E771DB-AEC0-4A02-B5C5-CC3EF4BD5E74}" dt="2019-01-21T17:26:29.329" v="538" actId="478"/>
          <ac:spMkLst>
            <pc:docMk/>
            <pc:sldMk cId="3136272145" sldId="275"/>
            <ac:spMk id="3" creationId="{B7212065-3EA6-4CAE-BE22-D8E6E3C39849}"/>
          </ac:spMkLst>
        </pc:spChg>
        <pc:spChg chg="add mod">
          <ac:chgData name="鈺婷 傅" userId="7461a9b590792941" providerId="LiveId" clId="{84E771DB-AEC0-4A02-B5C5-CC3EF4BD5E74}" dt="2019-01-21T17:27:15.215" v="549" actId="1076"/>
          <ac:spMkLst>
            <pc:docMk/>
            <pc:sldMk cId="3136272145" sldId="275"/>
            <ac:spMk id="6" creationId="{CABB4404-106D-4260-ABE3-C8C9561E048D}"/>
          </ac:spMkLst>
        </pc:spChg>
        <pc:spChg chg="del">
          <ac:chgData name="鈺婷 傅" userId="7461a9b590792941" providerId="LiveId" clId="{84E771DB-AEC0-4A02-B5C5-CC3EF4BD5E74}" dt="2019-01-21T17:26:27.042" v="537" actId="478"/>
          <ac:spMkLst>
            <pc:docMk/>
            <pc:sldMk cId="3136272145" sldId="275"/>
            <ac:spMk id="8" creationId="{C6C9E3E5-6622-4FB8-8A86-E846A03EA730}"/>
          </ac:spMkLst>
        </pc:spChg>
        <pc:spChg chg="mod">
          <ac:chgData name="鈺婷 傅" userId="7461a9b590792941" providerId="LiveId" clId="{84E771DB-AEC0-4A02-B5C5-CC3EF4BD5E74}" dt="2019-01-21T17:28:46.395" v="581" actId="403"/>
          <ac:spMkLst>
            <pc:docMk/>
            <pc:sldMk cId="3136272145" sldId="275"/>
            <ac:spMk id="9" creationId="{645FA711-B324-4A88-8924-CEEF5F6D829F}"/>
          </ac:spMkLst>
        </pc:spChg>
        <pc:spChg chg="mod">
          <ac:chgData name="鈺婷 傅" userId="7461a9b590792941" providerId="LiveId" clId="{84E771DB-AEC0-4A02-B5C5-CC3EF4BD5E74}" dt="2019-01-21T17:28:46.395" v="581" actId="403"/>
          <ac:spMkLst>
            <pc:docMk/>
            <pc:sldMk cId="3136272145" sldId="275"/>
            <ac:spMk id="10" creationId="{E895F126-B46A-4786-A2FA-8294F645EE38}"/>
          </ac:spMkLst>
        </pc:spChg>
        <pc:spChg chg="mod">
          <ac:chgData name="鈺婷 傅" userId="7461a9b590792941" providerId="LiveId" clId="{84E771DB-AEC0-4A02-B5C5-CC3EF4BD5E74}" dt="2019-01-23T07:53:23.676" v="1456" actId="20577"/>
          <ac:spMkLst>
            <pc:docMk/>
            <pc:sldMk cId="3136272145" sldId="275"/>
            <ac:spMk id="11" creationId="{6838D345-2AC4-4E42-AE16-77A2DD63B0CC}"/>
          </ac:spMkLst>
        </pc:spChg>
        <pc:spChg chg="mod">
          <ac:chgData name="鈺婷 傅" userId="7461a9b590792941" providerId="LiveId" clId="{84E771DB-AEC0-4A02-B5C5-CC3EF4BD5E74}" dt="2019-01-23T07:53:42.356" v="1467"/>
          <ac:spMkLst>
            <pc:docMk/>
            <pc:sldMk cId="3136272145" sldId="275"/>
            <ac:spMk id="12" creationId="{796820AA-7E79-480C-B38E-2EAF7738DB6C}"/>
          </ac:spMkLst>
        </pc:spChg>
        <pc:spChg chg="mod">
          <ac:chgData name="鈺婷 傅" userId="7461a9b590792941" providerId="LiveId" clId="{84E771DB-AEC0-4A02-B5C5-CC3EF4BD5E74}" dt="2019-01-21T17:28:46.395" v="581" actId="403"/>
          <ac:spMkLst>
            <pc:docMk/>
            <pc:sldMk cId="3136272145" sldId="275"/>
            <ac:spMk id="13" creationId="{87F73299-920D-4108-A957-6FF9999F06DA}"/>
          </ac:spMkLst>
        </pc:spChg>
        <pc:spChg chg="mod">
          <ac:chgData name="鈺婷 傅" userId="7461a9b590792941" providerId="LiveId" clId="{84E771DB-AEC0-4A02-B5C5-CC3EF4BD5E74}" dt="2019-01-21T17:28:46.395" v="581" actId="403"/>
          <ac:spMkLst>
            <pc:docMk/>
            <pc:sldMk cId="3136272145" sldId="275"/>
            <ac:spMk id="14" creationId="{DBE4949D-9A45-41EE-8818-7CE25E171205}"/>
          </ac:spMkLst>
        </pc:spChg>
        <pc:spChg chg="mod">
          <ac:chgData name="鈺婷 傅" userId="7461a9b590792941" providerId="LiveId" clId="{84E771DB-AEC0-4A02-B5C5-CC3EF4BD5E74}" dt="2019-01-21T17:28:46.395" v="581" actId="403"/>
          <ac:spMkLst>
            <pc:docMk/>
            <pc:sldMk cId="3136272145" sldId="275"/>
            <ac:spMk id="15" creationId="{43CD5914-4378-430A-9532-71C1AC8E829F}"/>
          </ac:spMkLst>
        </pc:spChg>
        <pc:spChg chg="mod">
          <ac:chgData name="鈺婷 傅" userId="7461a9b590792941" providerId="LiveId" clId="{84E771DB-AEC0-4A02-B5C5-CC3EF4BD5E74}" dt="2019-01-21T17:28:46.395" v="581" actId="403"/>
          <ac:spMkLst>
            <pc:docMk/>
            <pc:sldMk cId="3136272145" sldId="275"/>
            <ac:spMk id="16" creationId="{75F7F03C-7BBB-45C4-9599-D3D3515BC773}"/>
          </ac:spMkLst>
        </pc:spChg>
        <pc:spChg chg="mod">
          <ac:chgData name="鈺婷 傅" userId="7461a9b590792941" providerId="LiveId" clId="{84E771DB-AEC0-4A02-B5C5-CC3EF4BD5E74}" dt="2019-01-21T17:28:46.395" v="581" actId="403"/>
          <ac:spMkLst>
            <pc:docMk/>
            <pc:sldMk cId="3136272145" sldId="275"/>
            <ac:spMk id="17" creationId="{01BB7307-87F6-4DB3-9101-8D02D8602378}"/>
          </ac:spMkLst>
        </pc:spChg>
        <pc:spChg chg="mod">
          <ac:chgData name="鈺婷 傅" userId="7461a9b590792941" providerId="LiveId" clId="{84E771DB-AEC0-4A02-B5C5-CC3EF4BD5E74}" dt="2019-01-21T17:28:46.395" v="581" actId="403"/>
          <ac:spMkLst>
            <pc:docMk/>
            <pc:sldMk cId="3136272145" sldId="275"/>
            <ac:spMk id="18" creationId="{9337FC29-DD35-4C31-9F0B-62E5C8F376C4}"/>
          </ac:spMkLst>
        </pc:spChg>
        <pc:spChg chg="mod">
          <ac:chgData name="鈺婷 傅" userId="7461a9b590792941" providerId="LiveId" clId="{84E771DB-AEC0-4A02-B5C5-CC3EF4BD5E74}" dt="2019-01-21T17:28:46.395" v="581" actId="403"/>
          <ac:spMkLst>
            <pc:docMk/>
            <pc:sldMk cId="3136272145" sldId="275"/>
            <ac:spMk id="19" creationId="{EA1BC6C6-4547-411C-A1F5-37ECFD18A717}"/>
          </ac:spMkLst>
        </pc:spChg>
        <pc:spChg chg="mod">
          <ac:chgData name="鈺婷 傅" userId="7461a9b590792941" providerId="LiveId" clId="{84E771DB-AEC0-4A02-B5C5-CC3EF4BD5E74}" dt="2019-01-21T17:28:46.395" v="581" actId="403"/>
          <ac:spMkLst>
            <pc:docMk/>
            <pc:sldMk cId="3136272145" sldId="275"/>
            <ac:spMk id="20" creationId="{858E7E4A-68D4-41D0-9FDB-82459947B3FE}"/>
          </ac:spMkLst>
        </pc:spChg>
        <pc:spChg chg="mod">
          <ac:chgData name="鈺婷 傅" userId="7461a9b590792941" providerId="LiveId" clId="{84E771DB-AEC0-4A02-B5C5-CC3EF4BD5E74}" dt="2019-01-21T17:28:46.395" v="581" actId="403"/>
          <ac:spMkLst>
            <pc:docMk/>
            <pc:sldMk cId="3136272145" sldId="275"/>
            <ac:spMk id="21" creationId="{8D9CFFF7-60D9-4A55-9AA8-BE51E3A740CE}"/>
          </ac:spMkLst>
        </pc:spChg>
        <pc:spChg chg="mod">
          <ac:chgData name="鈺婷 傅" userId="7461a9b590792941" providerId="LiveId" clId="{84E771DB-AEC0-4A02-B5C5-CC3EF4BD5E74}" dt="2019-01-21T17:28:46.395" v="581" actId="403"/>
          <ac:spMkLst>
            <pc:docMk/>
            <pc:sldMk cId="3136272145" sldId="275"/>
            <ac:spMk id="22" creationId="{8F8EC5A0-2763-4F0B-8B7C-ABA5C228B8D3}"/>
          </ac:spMkLst>
        </pc:spChg>
        <pc:spChg chg="mod">
          <ac:chgData name="鈺婷 傅" userId="7461a9b590792941" providerId="LiveId" clId="{84E771DB-AEC0-4A02-B5C5-CC3EF4BD5E74}" dt="2019-01-21T17:28:46.395" v="581" actId="403"/>
          <ac:spMkLst>
            <pc:docMk/>
            <pc:sldMk cId="3136272145" sldId="275"/>
            <ac:spMk id="23" creationId="{E25B8471-AFD3-451A-801B-6629FD960769}"/>
          </ac:spMkLst>
        </pc:spChg>
        <pc:spChg chg="mod">
          <ac:chgData name="鈺婷 傅" userId="7461a9b590792941" providerId="LiveId" clId="{84E771DB-AEC0-4A02-B5C5-CC3EF4BD5E74}" dt="2019-01-21T17:28:46.395" v="581" actId="403"/>
          <ac:spMkLst>
            <pc:docMk/>
            <pc:sldMk cId="3136272145" sldId="275"/>
            <ac:spMk id="24" creationId="{B24EBAEF-2CFC-41BD-A20D-D776D0B06EEF}"/>
          </ac:spMkLst>
        </pc:spChg>
        <pc:spChg chg="mod">
          <ac:chgData name="鈺婷 傅" userId="7461a9b590792941" providerId="LiveId" clId="{84E771DB-AEC0-4A02-B5C5-CC3EF4BD5E74}" dt="2019-01-21T17:28:46.395" v="581" actId="403"/>
          <ac:spMkLst>
            <pc:docMk/>
            <pc:sldMk cId="3136272145" sldId="275"/>
            <ac:spMk id="25" creationId="{F3D720A1-AA76-4E7A-8DE0-58BA91FD4CA6}"/>
          </ac:spMkLst>
        </pc:spChg>
        <pc:spChg chg="mod">
          <ac:chgData name="鈺婷 傅" userId="7461a9b590792941" providerId="LiveId" clId="{84E771DB-AEC0-4A02-B5C5-CC3EF4BD5E74}" dt="2019-01-21T17:29:32.721" v="598" actId="1076"/>
          <ac:spMkLst>
            <pc:docMk/>
            <pc:sldMk cId="3136272145" sldId="275"/>
            <ac:spMk id="26" creationId="{BE83B14D-ACC1-4567-9587-7E5638AE3186}"/>
          </ac:spMkLst>
        </pc:spChg>
        <pc:spChg chg="mod">
          <ac:chgData name="鈺婷 傅" userId="7461a9b590792941" providerId="LiveId" clId="{84E771DB-AEC0-4A02-B5C5-CC3EF4BD5E74}" dt="2019-01-21T17:28:46.395" v="581" actId="403"/>
          <ac:spMkLst>
            <pc:docMk/>
            <pc:sldMk cId="3136272145" sldId="275"/>
            <ac:spMk id="27" creationId="{EBCF263C-51EE-47F2-A107-4B26326CE138}"/>
          </ac:spMkLst>
        </pc:spChg>
        <pc:spChg chg="mod">
          <ac:chgData name="鈺婷 傅" userId="7461a9b590792941" providerId="LiveId" clId="{84E771DB-AEC0-4A02-B5C5-CC3EF4BD5E74}" dt="2019-01-21T17:28:46.395" v="581" actId="403"/>
          <ac:spMkLst>
            <pc:docMk/>
            <pc:sldMk cId="3136272145" sldId="275"/>
            <ac:spMk id="28" creationId="{D50C5B8D-C225-47EB-B146-BD1D942DC46B}"/>
          </ac:spMkLst>
        </pc:spChg>
        <pc:spChg chg="mod">
          <ac:chgData name="鈺婷 傅" userId="7461a9b590792941" providerId="LiveId" clId="{84E771DB-AEC0-4A02-B5C5-CC3EF4BD5E74}" dt="2019-01-21T17:28:46.395" v="581" actId="403"/>
          <ac:spMkLst>
            <pc:docMk/>
            <pc:sldMk cId="3136272145" sldId="275"/>
            <ac:spMk id="29" creationId="{0CE7E6E4-F0AC-4B51-972B-6C8B11178326}"/>
          </ac:spMkLst>
        </pc:spChg>
        <pc:spChg chg="mod">
          <ac:chgData name="鈺婷 傅" userId="7461a9b590792941" providerId="LiveId" clId="{84E771DB-AEC0-4A02-B5C5-CC3EF4BD5E74}" dt="2019-01-21T17:28:46.395" v="581" actId="403"/>
          <ac:spMkLst>
            <pc:docMk/>
            <pc:sldMk cId="3136272145" sldId="275"/>
            <ac:spMk id="30" creationId="{2DDB3728-32C1-4591-B8A8-82513298EEB7}"/>
          </ac:spMkLst>
        </pc:spChg>
        <pc:spChg chg="mod">
          <ac:chgData name="鈺婷 傅" userId="7461a9b590792941" providerId="LiveId" clId="{84E771DB-AEC0-4A02-B5C5-CC3EF4BD5E74}" dt="2019-01-21T17:29:16.173" v="594" actId="1038"/>
          <ac:spMkLst>
            <pc:docMk/>
            <pc:sldMk cId="3136272145" sldId="275"/>
            <ac:spMk id="31" creationId="{8C38BF7E-92C7-4318-A791-AAE5BD2D2036}"/>
          </ac:spMkLst>
        </pc:spChg>
        <pc:spChg chg="add mod">
          <ac:chgData name="鈺婷 傅" userId="7461a9b590792941" providerId="LiveId" clId="{84E771DB-AEC0-4A02-B5C5-CC3EF4BD5E74}" dt="2019-01-21T17:31:02.976" v="611" actId="947"/>
          <ac:spMkLst>
            <pc:docMk/>
            <pc:sldMk cId="3136272145" sldId="275"/>
            <ac:spMk id="32" creationId="{471256F6-3543-428D-954E-A904BCE0FA50}"/>
          </ac:spMkLst>
        </pc:spChg>
        <pc:spChg chg="add mod">
          <ac:chgData name="鈺婷 傅" userId="7461a9b590792941" providerId="LiveId" clId="{84E771DB-AEC0-4A02-B5C5-CC3EF4BD5E74}" dt="2019-01-21T17:31:33.511" v="615" actId="1076"/>
          <ac:spMkLst>
            <pc:docMk/>
            <pc:sldMk cId="3136272145" sldId="275"/>
            <ac:spMk id="33" creationId="{E36A176C-96EA-429C-9160-0924AA74F7F0}"/>
          </ac:spMkLst>
        </pc:spChg>
        <pc:grpChg chg="add mod">
          <ac:chgData name="鈺婷 傅" userId="7461a9b590792941" providerId="LiveId" clId="{84E771DB-AEC0-4A02-B5C5-CC3EF4BD5E74}" dt="2019-01-21T17:29:28.136" v="597" actId="1076"/>
          <ac:grpSpMkLst>
            <pc:docMk/>
            <pc:sldMk cId="3136272145" sldId="275"/>
            <ac:grpSpMk id="7" creationId="{4140158E-EC63-4007-8A22-F403DCCF5112}"/>
          </ac:grpSpMkLst>
        </pc:grpChg>
      </pc:sldChg>
      <pc:sldChg chg="addSp delSp modSp add modAnim">
        <pc:chgData name="鈺婷 傅" userId="7461a9b590792941" providerId="LiveId" clId="{84E771DB-AEC0-4A02-B5C5-CC3EF4BD5E74}" dt="2019-01-23T07:53:50.312" v="1469"/>
        <pc:sldMkLst>
          <pc:docMk/>
          <pc:sldMk cId="3771945289" sldId="276"/>
        </pc:sldMkLst>
        <pc:spChg chg="mod">
          <ac:chgData name="鈺婷 傅" userId="7461a9b590792941" providerId="LiveId" clId="{84E771DB-AEC0-4A02-B5C5-CC3EF4BD5E74}" dt="2019-01-21T17:32:47.276" v="630" actId="20577"/>
          <ac:spMkLst>
            <pc:docMk/>
            <pc:sldMk cId="3771945289" sldId="276"/>
            <ac:spMk id="32" creationId="{471256F6-3543-428D-954E-A904BCE0FA50}"/>
          </ac:spMkLst>
        </pc:spChg>
        <pc:spChg chg="mod">
          <ac:chgData name="鈺婷 傅" userId="7461a9b590792941" providerId="LiveId" clId="{84E771DB-AEC0-4A02-B5C5-CC3EF4BD5E74}" dt="2019-01-21T17:31:59.850" v="618"/>
          <ac:spMkLst>
            <pc:docMk/>
            <pc:sldMk cId="3771945289" sldId="276"/>
            <ac:spMk id="33" creationId="{E36A176C-96EA-429C-9160-0924AA74F7F0}"/>
          </ac:spMkLst>
        </pc:spChg>
        <pc:grpChg chg="del">
          <ac:chgData name="鈺婷 傅" userId="7461a9b590792941" providerId="LiveId" clId="{84E771DB-AEC0-4A02-B5C5-CC3EF4BD5E74}" dt="2019-01-23T07:53:49.116" v="1468" actId="478"/>
          <ac:grpSpMkLst>
            <pc:docMk/>
            <pc:sldMk cId="3771945289" sldId="276"/>
            <ac:grpSpMk id="7" creationId="{4140158E-EC63-4007-8A22-F403DCCF5112}"/>
          </ac:grpSpMkLst>
        </pc:grpChg>
        <pc:grpChg chg="add">
          <ac:chgData name="鈺婷 傅" userId="7461a9b590792941" providerId="LiveId" clId="{84E771DB-AEC0-4A02-B5C5-CC3EF4BD5E74}" dt="2019-01-23T07:53:50.312" v="1469"/>
          <ac:grpSpMkLst>
            <pc:docMk/>
            <pc:sldMk cId="3771945289" sldId="276"/>
            <ac:grpSpMk id="34" creationId="{459E7CC0-4DE0-493A-8948-BC0696A7831D}"/>
          </ac:grpSpMkLst>
        </pc:grpChg>
      </pc:sldChg>
      <pc:sldChg chg="addSp delSp modSp add delAnim">
        <pc:chgData name="鈺婷 傅" userId="7461a9b590792941" providerId="LiveId" clId="{84E771DB-AEC0-4A02-B5C5-CC3EF4BD5E74}" dt="2019-01-21T17:34:42.032" v="639" actId="1076"/>
        <pc:sldMkLst>
          <pc:docMk/>
          <pc:sldMk cId="4135956339" sldId="277"/>
        </pc:sldMkLst>
        <pc:spChg chg="del">
          <ac:chgData name="鈺婷 傅" userId="7461a9b590792941" providerId="LiveId" clId="{84E771DB-AEC0-4A02-B5C5-CC3EF4BD5E74}" dt="2019-01-21T17:34:11.860" v="633" actId="478"/>
          <ac:spMkLst>
            <pc:docMk/>
            <pc:sldMk cId="4135956339" sldId="277"/>
            <ac:spMk id="6" creationId="{CABB4404-106D-4260-ABE3-C8C9561E048D}"/>
          </ac:spMkLst>
        </pc:spChg>
        <pc:spChg chg="del">
          <ac:chgData name="鈺婷 傅" userId="7461a9b590792941" providerId="LiveId" clId="{84E771DB-AEC0-4A02-B5C5-CC3EF4BD5E74}" dt="2019-01-21T17:34:17.439" v="635" actId="478"/>
          <ac:spMkLst>
            <pc:docMk/>
            <pc:sldMk cId="4135956339" sldId="277"/>
            <ac:spMk id="32" creationId="{471256F6-3543-428D-954E-A904BCE0FA50}"/>
          </ac:spMkLst>
        </pc:spChg>
        <pc:spChg chg="del">
          <ac:chgData name="鈺婷 傅" userId="7461a9b590792941" providerId="LiveId" clId="{84E771DB-AEC0-4A02-B5C5-CC3EF4BD5E74}" dt="2019-01-21T17:34:14.488" v="634" actId="478"/>
          <ac:spMkLst>
            <pc:docMk/>
            <pc:sldMk cId="4135956339" sldId="277"/>
            <ac:spMk id="33" creationId="{E36A176C-96EA-429C-9160-0924AA74F7F0}"/>
          </ac:spMkLst>
        </pc:spChg>
        <pc:grpChg chg="del">
          <ac:chgData name="鈺婷 傅" userId="7461a9b590792941" providerId="LiveId" clId="{84E771DB-AEC0-4A02-B5C5-CC3EF4BD5E74}" dt="2019-01-21T17:34:19.989" v="636" actId="478"/>
          <ac:grpSpMkLst>
            <pc:docMk/>
            <pc:sldMk cId="4135956339" sldId="277"/>
            <ac:grpSpMk id="7" creationId="{4140158E-EC63-4007-8A22-F403DCCF5112}"/>
          </ac:grpSpMkLst>
        </pc:grpChg>
        <pc:picChg chg="add mod">
          <ac:chgData name="鈺婷 傅" userId="7461a9b590792941" providerId="LiveId" clId="{84E771DB-AEC0-4A02-B5C5-CC3EF4BD5E74}" dt="2019-01-21T17:34:42.032" v="639" actId="1076"/>
          <ac:picMkLst>
            <pc:docMk/>
            <pc:sldMk cId="4135956339" sldId="277"/>
            <ac:picMk id="34" creationId="{EBD2965E-91C6-4FAB-AC4D-699F8824D737}"/>
          </ac:picMkLst>
        </pc:picChg>
      </pc:sldChg>
      <pc:sldChg chg="addSp delSp modSp add">
        <pc:chgData name="鈺婷 傅" userId="7461a9b590792941" providerId="LiveId" clId="{84E771DB-AEC0-4A02-B5C5-CC3EF4BD5E74}" dt="2019-01-21T17:40:08.435" v="682" actId="113"/>
        <pc:sldMkLst>
          <pc:docMk/>
          <pc:sldMk cId="1650299125" sldId="278"/>
        </pc:sldMkLst>
        <pc:spChg chg="mod">
          <ac:chgData name="鈺婷 傅" userId="7461a9b590792941" providerId="LiveId" clId="{84E771DB-AEC0-4A02-B5C5-CC3EF4BD5E74}" dt="2019-01-21T17:40:08.435" v="682" actId="113"/>
          <ac:spMkLst>
            <pc:docMk/>
            <pc:sldMk cId="1650299125" sldId="278"/>
            <ac:spMk id="7" creationId="{36D47611-90C5-4A87-BE0D-7170B1A38920}"/>
          </ac:spMkLst>
        </pc:spChg>
        <pc:spChg chg="mod">
          <ac:chgData name="鈺婷 傅" userId="7461a9b590792941" providerId="LiveId" clId="{84E771DB-AEC0-4A02-B5C5-CC3EF4BD5E74}" dt="2019-01-21T17:40:08.435" v="682" actId="113"/>
          <ac:spMkLst>
            <pc:docMk/>
            <pc:sldMk cId="1650299125" sldId="278"/>
            <ac:spMk id="8" creationId="{1640A190-C699-4870-9456-F6E51558CBAB}"/>
          </ac:spMkLst>
        </pc:spChg>
        <pc:spChg chg="mod">
          <ac:chgData name="鈺婷 傅" userId="7461a9b590792941" providerId="LiveId" clId="{84E771DB-AEC0-4A02-B5C5-CC3EF4BD5E74}" dt="2019-01-21T17:40:08.435" v="682" actId="113"/>
          <ac:spMkLst>
            <pc:docMk/>
            <pc:sldMk cId="1650299125" sldId="278"/>
            <ac:spMk id="9" creationId="{42F95908-6B66-48A4-BC8B-44A856BC4787}"/>
          </ac:spMkLst>
        </pc:spChg>
        <pc:spChg chg="mod">
          <ac:chgData name="鈺婷 傅" userId="7461a9b590792941" providerId="LiveId" clId="{84E771DB-AEC0-4A02-B5C5-CC3EF4BD5E74}" dt="2019-01-21T17:40:08.435" v="682" actId="113"/>
          <ac:spMkLst>
            <pc:docMk/>
            <pc:sldMk cId="1650299125" sldId="278"/>
            <ac:spMk id="10" creationId="{63B8E6D3-89F1-49BC-8CF2-8C68740D2A6F}"/>
          </ac:spMkLst>
        </pc:spChg>
        <pc:spChg chg="mod">
          <ac:chgData name="鈺婷 傅" userId="7461a9b590792941" providerId="LiveId" clId="{84E771DB-AEC0-4A02-B5C5-CC3EF4BD5E74}" dt="2019-01-21T17:40:08.435" v="682" actId="113"/>
          <ac:spMkLst>
            <pc:docMk/>
            <pc:sldMk cId="1650299125" sldId="278"/>
            <ac:spMk id="11" creationId="{6D4D8D56-E7BA-447B-8973-13253A471786}"/>
          </ac:spMkLst>
        </pc:spChg>
        <pc:spChg chg="mod">
          <ac:chgData name="鈺婷 傅" userId="7461a9b590792941" providerId="LiveId" clId="{84E771DB-AEC0-4A02-B5C5-CC3EF4BD5E74}" dt="2019-01-21T17:40:08.435" v="682" actId="113"/>
          <ac:spMkLst>
            <pc:docMk/>
            <pc:sldMk cId="1650299125" sldId="278"/>
            <ac:spMk id="12" creationId="{74A46982-0CF3-466C-887B-4DF54F153FA5}"/>
          </ac:spMkLst>
        </pc:spChg>
        <pc:spChg chg="mod">
          <ac:chgData name="鈺婷 傅" userId="7461a9b590792941" providerId="LiveId" clId="{84E771DB-AEC0-4A02-B5C5-CC3EF4BD5E74}" dt="2019-01-21T17:40:08.435" v="682" actId="113"/>
          <ac:spMkLst>
            <pc:docMk/>
            <pc:sldMk cId="1650299125" sldId="278"/>
            <ac:spMk id="13" creationId="{17CC8B0E-53F1-4DDD-9601-EA1FED54DD39}"/>
          </ac:spMkLst>
        </pc:spChg>
        <pc:spChg chg="mod">
          <ac:chgData name="鈺婷 傅" userId="7461a9b590792941" providerId="LiveId" clId="{84E771DB-AEC0-4A02-B5C5-CC3EF4BD5E74}" dt="2019-01-21T17:40:08.435" v="682" actId="113"/>
          <ac:spMkLst>
            <pc:docMk/>
            <pc:sldMk cId="1650299125" sldId="278"/>
            <ac:spMk id="14" creationId="{2A32A3F7-8BBF-4CD4-ABFF-008C6691D910}"/>
          </ac:spMkLst>
        </pc:spChg>
        <pc:spChg chg="mod">
          <ac:chgData name="鈺婷 傅" userId="7461a9b590792941" providerId="LiveId" clId="{84E771DB-AEC0-4A02-B5C5-CC3EF4BD5E74}" dt="2019-01-21T17:40:08.435" v="682" actId="113"/>
          <ac:spMkLst>
            <pc:docMk/>
            <pc:sldMk cId="1650299125" sldId="278"/>
            <ac:spMk id="15" creationId="{CDCEDF92-01A4-4C9E-95AB-93DF1CCF1594}"/>
          </ac:spMkLst>
        </pc:spChg>
        <pc:spChg chg="mod">
          <ac:chgData name="鈺婷 傅" userId="7461a9b590792941" providerId="LiveId" clId="{84E771DB-AEC0-4A02-B5C5-CC3EF4BD5E74}" dt="2019-01-21T17:40:08.435" v="682" actId="113"/>
          <ac:spMkLst>
            <pc:docMk/>
            <pc:sldMk cId="1650299125" sldId="278"/>
            <ac:spMk id="16" creationId="{8041EABB-B0CF-49EB-8B6C-9C5E3043505F}"/>
          </ac:spMkLst>
        </pc:spChg>
        <pc:spChg chg="mod">
          <ac:chgData name="鈺婷 傅" userId="7461a9b590792941" providerId="LiveId" clId="{84E771DB-AEC0-4A02-B5C5-CC3EF4BD5E74}" dt="2019-01-21T17:40:08.435" v="682" actId="113"/>
          <ac:spMkLst>
            <pc:docMk/>
            <pc:sldMk cId="1650299125" sldId="278"/>
            <ac:spMk id="17" creationId="{76074298-7525-4E00-B898-31C442D2D186}"/>
          </ac:spMkLst>
        </pc:spChg>
        <pc:spChg chg="mod">
          <ac:chgData name="鈺婷 傅" userId="7461a9b590792941" providerId="LiveId" clId="{84E771DB-AEC0-4A02-B5C5-CC3EF4BD5E74}" dt="2019-01-21T17:40:08.435" v="682" actId="113"/>
          <ac:spMkLst>
            <pc:docMk/>
            <pc:sldMk cId="1650299125" sldId="278"/>
            <ac:spMk id="18" creationId="{FEE54E0A-3208-43C4-AED3-ECC85189D905}"/>
          </ac:spMkLst>
        </pc:spChg>
        <pc:spChg chg="mod">
          <ac:chgData name="鈺婷 傅" userId="7461a9b590792941" providerId="LiveId" clId="{84E771DB-AEC0-4A02-B5C5-CC3EF4BD5E74}" dt="2019-01-21T17:40:08.435" v="682" actId="113"/>
          <ac:spMkLst>
            <pc:docMk/>
            <pc:sldMk cId="1650299125" sldId="278"/>
            <ac:spMk id="19" creationId="{7A706E20-EAD8-4CF0-9D77-41E32CE9C134}"/>
          </ac:spMkLst>
        </pc:spChg>
        <pc:spChg chg="mod">
          <ac:chgData name="鈺婷 傅" userId="7461a9b590792941" providerId="LiveId" clId="{84E771DB-AEC0-4A02-B5C5-CC3EF4BD5E74}" dt="2019-01-21T17:40:08.435" v="682" actId="113"/>
          <ac:spMkLst>
            <pc:docMk/>
            <pc:sldMk cId="1650299125" sldId="278"/>
            <ac:spMk id="20" creationId="{662C1EA8-267C-44CA-938C-D01D60056B1F}"/>
          </ac:spMkLst>
        </pc:spChg>
        <pc:spChg chg="mod">
          <ac:chgData name="鈺婷 傅" userId="7461a9b590792941" providerId="LiveId" clId="{84E771DB-AEC0-4A02-B5C5-CC3EF4BD5E74}" dt="2019-01-21T17:40:08.435" v="682" actId="113"/>
          <ac:spMkLst>
            <pc:docMk/>
            <pc:sldMk cId="1650299125" sldId="278"/>
            <ac:spMk id="21" creationId="{991BFC37-E38B-4BC4-8EB6-3BE87AA8272F}"/>
          </ac:spMkLst>
        </pc:spChg>
        <pc:spChg chg="mod">
          <ac:chgData name="鈺婷 傅" userId="7461a9b590792941" providerId="LiveId" clId="{84E771DB-AEC0-4A02-B5C5-CC3EF4BD5E74}" dt="2019-01-21T17:40:08.435" v="682" actId="113"/>
          <ac:spMkLst>
            <pc:docMk/>
            <pc:sldMk cId="1650299125" sldId="278"/>
            <ac:spMk id="22" creationId="{36B74619-5AB7-4628-85D7-DC7B25AB0ED7}"/>
          </ac:spMkLst>
        </pc:spChg>
        <pc:spChg chg="mod">
          <ac:chgData name="鈺婷 傅" userId="7461a9b590792941" providerId="LiveId" clId="{84E771DB-AEC0-4A02-B5C5-CC3EF4BD5E74}" dt="2019-01-21T17:40:08.435" v="682" actId="113"/>
          <ac:spMkLst>
            <pc:docMk/>
            <pc:sldMk cId="1650299125" sldId="278"/>
            <ac:spMk id="23" creationId="{1A9E8542-041A-493C-B979-28B234EF9255}"/>
          </ac:spMkLst>
        </pc:spChg>
        <pc:spChg chg="mod">
          <ac:chgData name="鈺婷 傅" userId="7461a9b590792941" providerId="LiveId" clId="{84E771DB-AEC0-4A02-B5C5-CC3EF4BD5E74}" dt="2019-01-21T17:40:08.435" v="682" actId="113"/>
          <ac:spMkLst>
            <pc:docMk/>
            <pc:sldMk cId="1650299125" sldId="278"/>
            <ac:spMk id="24" creationId="{D4F794AA-1AA6-417F-A8A8-2029FE7E99B2}"/>
          </ac:spMkLst>
        </pc:spChg>
        <pc:spChg chg="mod">
          <ac:chgData name="鈺婷 傅" userId="7461a9b590792941" providerId="LiveId" clId="{84E771DB-AEC0-4A02-B5C5-CC3EF4BD5E74}" dt="2019-01-21T17:40:08.435" v="682" actId="113"/>
          <ac:spMkLst>
            <pc:docMk/>
            <pc:sldMk cId="1650299125" sldId="278"/>
            <ac:spMk id="25" creationId="{62B8EBFF-EC31-4EC4-8DF0-BB9A12E3F177}"/>
          </ac:spMkLst>
        </pc:spChg>
        <pc:spChg chg="mod">
          <ac:chgData name="鈺婷 傅" userId="7461a9b590792941" providerId="LiveId" clId="{84E771DB-AEC0-4A02-B5C5-CC3EF4BD5E74}" dt="2019-01-21T17:40:08.435" v="682" actId="113"/>
          <ac:spMkLst>
            <pc:docMk/>
            <pc:sldMk cId="1650299125" sldId="278"/>
            <ac:spMk id="26" creationId="{8B796D8C-97E0-494B-B5FD-5B98B6B3E16B}"/>
          </ac:spMkLst>
        </pc:spChg>
        <pc:spChg chg="mod">
          <ac:chgData name="鈺婷 傅" userId="7461a9b590792941" providerId="LiveId" clId="{84E771DB-AEC0-4A02-B5C5-CC3EF4BD5E74}" dt="2019-01-21T17:40:08.435" v="682" actId="113"/>
          <ac:spMkLst>
            <pc:docMk/>
            <pc:sldMk cId="1650299125" sldId="278"/>
            <ac:spMk id="27" creationId="{09E9561A-EA4F-4574-A5B4-E4026E2D9C9C}"/>
          </ac:spMkLst>
        </pc:spChg>
        <pc:spChg chg="mod">
          <ac:chgData name="鈺婷 傅" userId="7461a9b590792941" providerId="LiveId" clId="{84E771DB-AEC0-4A02-B5C5-CC3EF4BD5E74}" dt="2019-01-21T17:40:08.435" v="682" actId="113"/>
          <ac:spMkLst>
            <pc:docMk/>
            <pc:sldMk cId="1650299125" sldId="278"/>
            <ac:spMk id="28" creationId="{268496D8-6099-438F-B68D-502F88183830}"/>
          </ac:spMkLst>
        </pc:spChg>
        <pc:spChg chg="mod">
          <ac:chgData name="鈺婷 傅" userId="7461a9b590792941" providerId="LiveId" clId="{84E771DB-AEC0-4A02-B5C5-CC3EF4BD5E74}" dt="2019-01-21T17:40:08.435" v="682" actId="113"/>
          <ac:spMkLst>
            <pc:docMk/>
            <pc:sldMk cId="1650299125" sldId="278"/>
            <ac:spMk id="29" creationId="{D2D90150-3208-40A3-882B-982BD1B71DCE}"/>
          </ac:spMkLst>
        </pc:spChg>
        <pc:spChg chg="mod">
          <ac:chgData name="鈺婷 傅" userId="7461a9b590792941" providerId="LiveId" clId="{84E771DB-AEC0-4A02-B5C5-CC3EF4BD5E74}" dt="2019-01-21T17:40:08.435" v="682" actId="113"/>
          <ac:spMkLst>
            <pc:docMk/>
            <pc:sldMk cId="1650299125" sldId="278"/>
            <ac:spMk id="30" creationId="{70467BE2-BF0B-47B4-9FE4-8B282E7A50A2}"/>
          </ac:spMkLst>
        </pc:spChg>
        <pc:spChg chg="mod">
          <ac:chgData name="鈺婷 傅" userId="7461a9b590792941" providerId="LiveId" clId="{84E771DB-AEC0-4A02-B5C5-CC3EF4BD5E74}" dt="2019-01-21T17:40:08.435" v="682" actId="113"/>
          <ac:spMkLst>
            <pc:docMk/>
            <pc:sldMk cId="1650299125" sldId="278"/>
            <ac:spMk id="31" creationId="{B99526F9-47D6-4E59-A504-4BECEF8FFC67}"/>
          </ac:spMkLst>
        </pc:spChg>
        <pc:spChg chg="mod">
          <ac:chgData name="鈺婷 傅" userId="7461a9b590792941" providerId="LiveId" clId="{84E771DB-AEC0-4A02-B5C5-CC3EF4BD5E74}" dt="2019-01-21T17:40:08.435" v="682" actId="113"/>
          <ac:spMkLst>
            <pc:docMk/>
            <pc:sldMk cId="1650299125" sldId="278"/>
            <ac:spMk id="32" creationId="{E9CAF233-FFB2-4915-82AD-643B0F095C1C}"/>
          </ac:spMkLst>
        </pc:spChg>
        <pc:spChg chg="mod">
          <ac:chgData name="鈺婷 傅" userId="7461a9b590792941" providerId="LiveId" clId="{84E771DB-AEC0-4A02-B5C5-CC3EF4BD5E74}" dt="2019-01-21T17:40:08.435" v="682" actId="113"/>
          <ac:spMkLst>
            <pc:docMk/>
            <pc:sldMk cId="1650299125" sldId="278"/>
            <ac:spMk id="33" creationId="{0D6C97A9-9DA4-45D6-8F6B-77DCEF62F7A8}"/>
          </ac:spMkLst>
        </pc:spChg>
        <pc:spChg chg="mod">
          <ac:chgData name="鈺婷 傅" userId="7461a9b590792941" providerId="LiveId" clId="{84E771DB-AEC0-4A02-B5C5-CC3EF4BD5E74}" dt="2019-01-21T17:40:08.435" v="682" actId="113"/>
          <ac:spMkLst>
            <pc:docMk/>
            <pc:sldMk cId="1650299125" sldId="278"/>
            <ac:spMk id="34" creationId="{7715B092-E1EE-426C-A8AB-CE10E5C36721}"/>
          </ac:spMkLst>
        </pc:spChg>
        <pc:grpChg chg="add mod">
          <ac:chgData name="鈺婷 傅" userId="7461a9b590792941" providerId="LiveId" clId="{84E771DB-AEC0-4A02-B5C5-CC3EF4BD5E74}" dt="2019-01-21T17:38:01.580" v="643" actId="1076"/>
          <ac:grpSpMkLst>
            <pc:docMk/>
            <pc:sldMk cId="1650299125" sldId="278"/>
            <ac:grpSpMk id="4" creationId="{AB29E069-4DBD-4446-81AA-988D70ECA830}"/>
          </ac:grpSpMkLst>
        </pc:grpChg>
        <pc:picChg chg="del">
          <ac:chgData name="鈺婷 傅" userId="7461a9b590792941" providerId="LiveId" clId="{84E771DB-AEC0-4A02-B5C5-CC3EF4BD5E74}" dt="2019-01-21T17:37:51.500" v="641" actId="478"/>
          <ac:picMkLst>
            <pc:docMk/>
            <pc:sldMk cId="1650299125" sldId="278"/>
            <ac:picMk id="6" creationId="{438533B9-2464-4CD1-A7BC-4260E1709856}"/>
          </ac:picMkLst>
        </pc:picChg>
      </pc:sldChg>
      <pc:sldChg chg="addSp delSp modSp add">
        <pc:chgData name="鈺婷 傅" userId="7461a9b590792941" providerId="LiveId" clId="{84E771DB-AEC0-4A02-B5C5-CC3EF4BD5E74}" dt="2019-01-22T02:33:26.658" v="736" actId="1076"/>
        <pc:sldMkLst>
          <pc:docMk/>
          <pc:sldMk cId="4033909388" sldId="279"/>
        </pc:sldMkLst>
        <pc:spChg chg="del mod">
          <ac:chgData name="鈺婷 傅" userId="7461a9b590792941" providerId="LiveId" clId="{84E771DB-AEC0-4A02-B5C5-CC3EF4BD5E74}" dt="2019-01-22T02:33:17.427" v="733" actId="478"/>
          <ac:spMkLst>
            <pc:docMk/>
            <pc:sldMk cId="4033909388" sldId="279"/>
            <ac:spMk id="2" creationId="{14DF7407-B3F2-4503-B495-D65FD8F4480F}"/>
          </ac:spMkLst>
        </pc:spChg>
        <pc:spChg chg="del">
          <ac:chgData name="鈺婷 傅" userId="7461a9b590792941" providerId="LiveId" clId="{84E771DB-AEC0-4A02-B5C5-CC3EF4BD5E74}" dt="2019-01-22T02:28:12.881" v="692" actId="478"/>
          <ac:spMkLst>
            <pc:docMk/>
            <pc:sldMk cId="4033909388" sldId="279"/>
            <ac:spMk id="3" creationId="{700FD66C-7499-47AE-B452-6C881B24AEA6}"/>
          </ac:spMkLst>
        </pc:spChg>
        <pc:spChg chg="add del mod">
          <ac:chgData name="鈺婷 傅" userId="7461a9b590792941" providerId="LiveId" clId="{84E771DB-AEC0-4A02-B5C5-CC3EF4BD5E74}" dt="2019-01-22T02:33:20.325" v="734" actId="478"/>
          <ac:spMkLst>
            <pc:docMk/>
            <pc:sldMk cId="4033909388" sldId="279"/>
            <ac:spMk id="6" creationId="{C024616B-F3F9-408E-B215-7BB205BCFAF8}"/>
          </ac:spMkLst>
        </pc:spChg>
        <pc:spChg chg="add">
          <ac:chgData name="鈺婷 傅" userId="7461a9b590792941" providerId="LiveId" clId="{84E771DB-AEC0-4A02-B5C5-CC3EF4BD5E74}" dt="2019-01-22T02:33:21.266" v="735"/>
          <ac:spMkLst>
            <pc:docMk/>
            <pc:sldMk cId="4033909388" sldId="279"/>
            <ac:spMk id="7" creationId="{5A3C5780-5AB7-4029-B3D8-5E9249A092B3}"/>
          </ac:spMkLst>
        </pc:spChg>
        <pc:picChg chg="add mod">
          <ac:chgData name="鈺婷 傅" userId="7461a9b590792941" providerId="LiveId" clId="{84E771DB-AEC0-4A02-B5C5-CC3EF4BD5E74}" dt="2019-01-22T02:33:26.658" v="736" actId="1076"/>
          <ac:picMkLst>
            <pc:docMk/>
            <pc:sldMk cId="4033909388" sldId="279"/>
            <ac:picMk id="4" creationId="{9FEBA6E3-0DF3-4098-BDEB-E64A5CAB44CE}"/>
          </ac:picMkLst>
        </pc:picChg>
      </pc:sldChg>
      <pc:sldChg chg="addSp delSp modSp add">
        <pc:chgData name="鈺婷 傅" userId="7461a9b590792941" providerId="LiveId" clId="{84E771DB-AEC0-4A02-B5C5-CC3EF4BD5E74}" dt="2019-01-22T02:32:19.306" v="732" actId="1076"/>
        <pc:sldMkLst>
          <pc:docMk/>
          <pc:sldMk cId="3684865513" sldId="280"/>
        </pc:sldMkLst>
        <pc:spChg chg="del">
          <ac:chgData name="鈺婷 傅" userId="7461a9b590792941" providerId="LiveId" clId="{84E771DB-AEC0-4A02-B5C5-CC3EF4BD5E74}" dt="2019-01-22T02:31:35.125" v="725"/>
          <ac:spMkLst>
            <pc:docMk/>
            <pc:sldMk cId="3684865513" sldId="280"/>
            <ac:spMk id="2" creationId="{66A42B28-2CC9-4525-886F-DCFB7DA38603}"/>
          </ac:spMkLst>
        </pc:spChg>
        <pc:spChg chg="del">
          <ac:chgData name="鈺婷 傅" userId="7461a9b590792941" providerId="LiveId" clId="{84E771DB-AEC0-4A02-B5C5-CC3EF4BD5E74}" dt="2019-01-22T02:31:39.657" v="726" actId="478"/>
          <ac:spMkLst>
            <pc:docMk/>
            <pc:sldMk cId="3684865513" sldId="280"/>
            <ac:spMk id="3" creationId="{A1481D27-B44B-4BCC-B7C0-168D550C66CD}"/>
          </ac:spMkLst>
        </pc:spChg>
        <pc:spChg chg="add">
          <ac:chgData name="鈺婷 傅" userId="7461a9b590792941" providerId="LiveId" clId="{84E771DB-AEC0-4A02-B5C5-CC3EF4BD5E74}" dt="2019-01-22T02:31:35.125" v="725"/>
          <ac:spMkLst>
            <pc:docMk/>
            <pc:sldMk cId="3684865513" sldId="280"/>
            <ac:spMk id="4" creationId="{16F1700D-F0FE-4A89-B009-7A0BCC325CDF}"/>
          </ac:spMkLst>
        </pc:spChg>
        <pc:picChg chg="add mod">
          <ac:chgData name="鈺婷 傅" userId="7461a9b590792941" providerId="LiveId" clId="{84E771DB-AEC0-4A02-B5C5-CC3EF4BD5E74}" dt="2019-01-22T02:32:19.306" v="732" actId="1076"/>
          <ac:picMkLst>
            <pc:docMk/>
            <pc:sldMk cId="3684865513" sldId="280"/>
            <ac:picMk id="5" creationId="{960BB47A-B4D8-4815-8E46-82F2BE79073A}"/>
          </ac:picMkLst>
        </pc:picChg>
      </pc:sldChg>
      <pc:sldChg chg="addSp delSp modSp add">
        <pc:chgData name="鈺婷 傅" userId="7461a9b590792941" providerId="LiveId" clId="{84E771DB-AEC0-4A02-B5C5-CC3EF4BD5E74}" dt="2019-01-23T08:33:25.687" v="1651" actId="20577"/>
        <pc:sldMkLst>
          <pc:docMk/>
          <pc:sldMk cId="3215539221" sldId="281"/>
        </pc:sldMkLst>
        <pc:spChg chg="mod">
          <ac:chgData name="鈺婷 傅" userId="7461a9b590792941" providerId="LiveId" clId="{84E771DB-AEC0-4A02-B5C5-CC3EF4BD5E74}" dt="2019-01-23T07:54:54.596" v="1487"/>
          <ac:spMkLst>
            <pc:docMk/>
            <pc:sldMk cId="3215539221" sldId="281"/>
            <ac:spMk id="4" creationId="{16F1700D-F0FE-4A89-B009-7A0BCC325CDF}"/>
          </ac:spMkLst>
        </pc:spChg>
        <pc:spChg chg="add mod">
          <ac:chgData name="鈺婷 傅" userId="7461a9b590792941" providerId="LiveId" clId="{84E771DB-AEC0-4A02-B5C5-CC3EF4BD5E74}" dt="2019-01-23T08:33:25.687" v="1651" actId="20577"/>
          <ac:spMkLst>
            <pc:docMk/>
            <pc:sldMk cId="3215539221" sldId="281"/>
            <ac:spMk id="6" creationId="{118CA4C1-6C40-4421-B86F-913ABF66C1A9}"/>
          </ac:spMkLst>
        </pc:spChg>
        <pc:picChg chg="del">
          <ac:chgData name="鈺婷 傅" userId="7461a9b590792941" providerId="LiveId" clId="{84E771DB-AEC0-4A02-B5C5-CC3EF4BD5E74}" dt="2019-01-23T07:54:56.473" v="1488" actId="478"/>
          <ac:picMkLst>
            <pc:docMk/>
            <pc:sldMk cId="3215539221" sldId="281"/>
            <ac:picMk id="5" creationId="{960BB47A-B4D8-4815-8E46-82F2BE79073A}"/>
          </ac:picMkLst>
        </pc:picChg>
      </pc:sldChg>
      <pc:sldChg chg="modSp add">
        <pc:chgData name="鈺婷 傅" userId="7461a9b590792941" providerId="LiveId" clId="{84E771DB-AEC0-4A02-B5C5-CC3EF4BD5E74}" dt="2019-01-23T08:32:22.039" v="1645" actId="14100"/>
        <pc:sldMkLst>
          <pc:docMk/>
          <pc:sldMk cId="185985377" sldId="282"/>
        </pc:sldMkLst>
        <pc:spChg chg="mod">
          <ac:chgData name="鈺婷 傅" userId="7461a9b590792941" providerId="LiveId" clId="{84E771DB-AEC0-4A02-B5C5-CC3EF4BD5E74}" dt="2019-01-23T08:32:22.039" v="1645" actId="14100"/>
          <ac:spMkLst>
            <pc:docMk/>
            <pc:sldMk cId="185985377" sldId="282"/>
            <ac:spMk id="6" creationId="{118CA4C1-6C40-4421-B86F-913ABF66C1A9}"/>
          </ac:spMkLst>
        </pc:spChg>
      </pc:sldChg>
      <pc:sldChg chg="modSp add">
        <pc:chgData name="鈺婷 傅" userId="7461a9b590792941" providerId="LiveId" clId="{84E771DB-AEC0-4A02-B5C5-CC3EF4BD5E74}" dt="2019-01-23T08:32:26.863" v="1646" actId="2710"/>
        <pc:sldMkLst>
          <pc:docMk/>
          <pc:sldMk cId="487024110" sldId="283"/>
        </pc:sldMkLst>
        <pc:spChg chg="mod">
          <ac:chgData name="鈺婷 傅" userId="7461a9b590792941" providerId="LiveId" clId="{84E771DB-AEC0-4A02-B5C5-CC3EF4BD5E74}" dt="2019-01-23T08:32:26.863" v="1646" actId="2710"/>
          <ac:spMkLst>
            <pc:docMk/>
            <pc:sldMk cId="487024110" sldId="283"/>
            <ac:spMk id="6" creationId="{118CA4C1-6C40-4421-B86F-913ABF66C1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90CFE5-22D2-4D63-BEEC-D07D9064088D}" type="datetimeFigureOut">
              <a:rPr lang="zh-TW" altLang="en-US" smtClean="0"/>
              <a:t>2019/1/23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69C5D-9E2D-4E06-9150-8A81F10AAD17}" type="slidenum">
              <a:rPr lang="zh-TW" altLang="en-US" smtClean="0"/>
              <a:t>‹#›</a:t>
            </a:fld>
            <a:endParaRPr lang="zh-TW" altLang="en-US"/>
          </a:p>
        </p:txBody>
      </p:sp>
    </p:spTree>
    <p:extLst>
      <p:ext uri="{BB962C8B-B14F-4D97-AF65-F5344CB8AC3E}">
        <p14:creationId xmlns:p14="http://schemas.microsoft.com/office/powerpoint/2010/main" val="1921223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在考慮到一定的波動度之下，金融市場中也能得到很好的報酬率，這樣觀點之下，按確定的恰當的資產配置比例構造了某個投資組合後，無論未來資產配置比例如何變動都不管他，有點像是放任市場上看不見的手自己進行調整。</a:t>
            </a:r>
          </a:p>
          <a:p>
            <a:r>
              <a:rPr lang="zh-TW" altLang="zh-TW" sz="1200" kern="1200" dirty="0">
                <a:solidFill>
                  <a:schemeClr val="tx1"/>
                </a:solidFill>
                <a:effectLst/>
                <a:latin typeface="+mn-lt"/>
                <a:ea typeface="+mn-ea"/>
                <a:cs typeface="+mn-cs"/>
              </a:rPr>
              <a:t>該戰略的一個爭論點是效率市場假說：如果每個證券在任何時候都是公平的，那麼交易就沒有意義，有些人認為買入持有策略是極端的。</a:t>
            </a:r>
            <a:endParaRPr lang="zh-TW" altLang="en-US" dirty="0"/>
          </a:p>
        </p:txBody>
      </p:sp>
      <p:sp>
        <p:nvSpPr>
          <p:cNvPr id="4" name="投影片編號版面配置區 3"/>
          <p:cNvSpPr>
            <a:spLocks noGrp="1"/>
          </p:cNvSpPr>
          <p:nvPr>
            <p:ph type="sldNum" sz="quarter" idx="5"/>
          </p:nvPr>
        </p:nvSpPr>
        <p:spPr/>
        <p:txBody>
          <a:bodyPr/>
          <a:lstStyle/>
          <a:p>
            <a:fld id="{1B969C5D-9E2D-4E06-9150-8A81F10AAD17}" type="slidenum">
              <a:rPr lang="zh-TW" altLang="en-US" smtClean="0"/>
              <a:t>2</a:t>
            </a:fld>
            <a:endParaRPr lang="zh-TW" altLang="en-US"/>
          </a:p>
        </p:txBody>
      </p:sp>
    </p:spTree>
    <p:extLst>
      <p:ext uri="{BB962C8B-B14F-4D97-AF65-F5344CB8AC3E}">
        <p14:creationId xmlns:p14="http://schemas.microsoft.com/office/powerpoint/2010/main" val="691506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CM</a:t>
            </a:r>
            <a:r>
              <a:rPr lang="zh-TW" altLang="zh-TW" sz="1200" kern="1200" dirty="0">
                <a:solidFill>
                  <a:schemeClr val="tx1"/>
                </a:solidFill>
                <a:effectLst/>
                <a:latin typeface="+mn-lt"/>
                <a:ea typeface="+mn-ea"/>
                <a:cs typeface="+mn-cs"/>
              </a:rPr>
              <a:t>策略在股價不斷上升時會賣出股票；不斷下跌時會買進股票，所以會比</a:t>
            </a:r>
            <a:r>
              <a:rPr lang="en-US" altLang="zh-TW" sz="1200" kern="1200" dirty="0">
                <a:solidFill>
                  <a:schemeClr val="tx1"/>
                </a:solidFill>
                <a:effectLst/>
                <a:latin typeface="+mn-lt"/>
                <a:ea typeface="+mn-ea"/>
                <a:cs typeface="+mn-cs"/>
              </a:rPr>
              <a:t>BH</a:t>
            </a:r>
            <a:r>
              <a:rPr lang="zh-TW" altLang="zh-TW" sz="1200" kern="1200" dirty="0">
                <a:solidFill>
                  <a:schemeClr val="tx1"/>
                </a:solidFill>
                <a:effectLst/>
                <a:latin typeface="+mn-lt"/>
                <a:ea typeface="+mn-ea"/>
                <a:cs typeface="+mn-cs"/>
              </a:rPr>
              <a:t>策略少賺或多賠。</a:t>
            </a:r>
            <a:endParaRPr lang="zh-TW" altLang="en-US" dirty="0"/>
          </a:p>
        </p:txBody>
      </p:sp>
      <p:sp>
        <p:nvSpPr>
          <p:cNvPr id="4" name="投影片編號版面配置區 3"/>
          <p:cNvSpPr>
            <a:spLocks noGrp="1"/>
          </p:cNvSpPr>
          <p:nvPr>
            <p:ph type="sldNum" sz="quarter" idx="5"/>
          </p:nvPr>
        </p:nvSpPr>
        <p:spPr/>
        <p:txBody>
          <a:bodyPr/>
          <a:lstStyle/>
          <a:p>
            <a:fld id="{1B969C5D-9E2D-4E06-9150-8A81F10AAD17}" type="slidenum">
              <a:rPr lang="zh-TW" altLang="en-US" smtClean="0"/>
              <a:t>9</a:t>
            </a:fld>
            <a:endParaRPr lang="zh-TW" altLang="en-US"/>
          </a:p>
        </p:txBody>
      </p:sp>
    </p:spTree>
    <p:extLst>
      <p:ext uri="{BB962C8B-B14F-4D97-AF65-F5344CB8AC3E}">
        <p14:creationId xmlns:p14="http://schemas.microsoft.com/office/powerpoint/2010/main" val="985939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a:solidFill>
                  <a:schemeClr val="tx1"/>
                </a:solidFill>
                <a:effectLst/>
                <a:latin typeface="+mn-lt"/>
                <a:ea typeface="+mn-ea"/>
                <a:cs typeface="+mn-cs"/>
              </a:rPr>
              <a:t>是前景理論（</a:t>
            </a:r>
            <a:r>
              <a:rPr lang="en-US" altLang="zh-TW" sz="1200" kern="1200" dirty="0">
                <a:solidFill>
                  <a:schemeClr val="tx1"/>
                </a:solidFill>
                <a:effectLst/>
                <a:latin typeface="+mn-lt"/>
                <a:ea typeface="+mn-ea"/>
                <a:cs typeface="+mn-cs"/>
              </a:rPr>
              <a:t>Kahneman &amp; Tversky</a:t>
            </a:r>
            <a:r>
              <a:rPr lang="zh-TW" altLang="zh-TW" sz="1200" kern="1200" dirty="0">
                <a:solidFill>
                  <a:schemeClr val="tx1"/>
                </a:solidFill>
                <a:effectLst/>
                <a:latin typeface="+mn-lt"/>
                <a:ea typeface="+mn-ea"/>
                <a:cs typeface="+mn-cs"/>
              </a:rPr>
              <a:t>，</a:t>
            </a:r>
            <a:r>
              <a:rPr lang="en-US" altLang="zh-TW" sz="1200" kern="1200" dirty="0">
                <a:solidFill>
                  <a:schemeClr val="tx1"/>
                </a:solidFill>
                <a:effectLst/>
                <a:latin typeface="+mn-lt"/>
                <a:ea typeface="+mn-ea"/>
                <a:cs typeface="+mn-cs"/>
              </a:rPr>
              <a:t>1979</a:t>
            </a:r>
            <a:r>
              <a:rPr lang="zh-TW" altLang="zh-TW" sz="1200" kern="1200" dirty="0">
                <a:solidFill>
                  <a:schemeClr val="tx1"/>
                </a:solidFill>
                <a:effectLst/>
                <a:latin typeface="+mn-lt"/>
                <a:ea typeface="+mn-ea"/>
                <a:cs typeface="+mn-cs"/>
              </a:rPr>
              <a:t>）的改進版本。</a:t>
            </a:r>
          </a:p>
        </p:txBody>
      </p:sp>
      <p:sp>
        <p:nvSpPr>
          <p:cNvPr id="4" name="投影片編號版面配置區 3"/>
          <p:cNvSpPr>
            <a:spLocks noGrp="1"/>
          </p:cNvSpPr>
          <p:nvPr>
            <p:ph type="sldNum" sz="quarter" idx="5"/>
          </p:nvPr>
        </p:nvSpPr>
        <p:spPr/>
        <p:txBody>
          <a:bodyPr/>
          <a:lstStyle/>
          <a:p>
            <a:fld id="{1B969C5D-9E2D-4E06-9150-8A81F10AAD17}" type="slidenum">
              <a:rPr lang="zh-TW" altLang="en-US" smtClean="0"/>
              <a:t>16</a:t>
            </a:fld>
            <a:endParaRPr lang="zh-TW" altLang="en-US"/>
          </a:p>
        </p:txBody>
      </p:sp>
    </p:spTree>
    <p:extLst>
      <p:ext uri="{BB962C8B-B14F-4D97-AF65-F5344CB8AC3E}">
        <p14:creationId xmlns:p14="http://schemas.microsoft.com/office/powerpoint/2010/main" val="1069211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lvl="0"/>
            <a:r>
              <a:rPr lang="zh-TW" altLang="zh-TW" sz="1200" kern="1200" dirty="0">
                <a:solidFill>
                  <a:schemeClr val="tx1"/>
                </a:solidFill>
                <a:effectLst/>
                <a:latin typeface="+mn-lt"/>
                <a:ea typeface="+mn-ea"/>
                <a:cs typeface="+mn-cs"/>
              </a:rPr>
              <a:t>對於投資組合的再平衡，我們考慮交易成本，股票成本率為</a:t>
            </a:r>
            <a:r>
              <a:rPr lang="en-US" altLang="zh-TW" sz="1200" kern="1200" dirty="0">
                <a:solidFill>
                  <a:schemeClr val="tx1"/>
                </a:solidFill>
                <a:effectLst/>
                <a:latin typeface="+mn-lt"/>
                <a:ea typeface="+mn-ea"/>
                <a:cs typeface="+mn-cs"/>
              </a:rPr>
              <a:t>0.3</a:t>
            </a:r>
            <a:r>
              <a:rPr lang="zh-TW" altLang="zh-TW" sz="1200" kern="1200" dirty="0">
                <a:solidFill>
                  <a:schemeClr val="tx1"/>
                </a:solidFill>
                <a:effectLst/>
                <a:latin typeface="+mn-lt"/>
                <a:ea typeface="+mn-ea"/>
                <a:cs typeface="+mn-cs"/>
              </a:rPr>
              <a:t>％，債券交易成本率為</a:t>
            </a:r>
            <a:r>
              <a:rPr lang="en-US" altLang="zh-TW" sz="1200" kern="1200" dirty="0">
                <a:solidFill>
                  <a:schemeClr val="tx1"/>
                </a:solidFill>
                <a:effectLst/>
                <a:latin typeface="+mn-lt"/>
                <a:ea typeface="+mn-ea"/>
                <a:cs typeface="+mn-cs"/>
              </a:rPr>
              <a:t>0.1</a:t>
            </a:r>
            <a:r>
              <a:rPr lang="zh-TW" altLang="zh-TW" sz="1200" kern="1200" dirty="0">
                <a:solidFill>
                  <a:schemeClr val="tx1"/>
                </a:solidFill>
                <a:effectLst/>
                <a:latin typeface="+mn-lt"/>
                <a:ea typeface="+mn-ea"/>
                <a:cs typeface="+mn-cs"/>
              </a:rPr>
              <a:t>％。</a:t>
            </a:r>
          </a:p>
          <a:p>
            <a:r>
              <a:rPr lang="zh-TW" altLang="zh-TW" sz="1200" kern="1200" dirty="0">
                <a:solidFill>
                  <a:schemeClr val="tx1"/>
                </a:solidFill>
                <a:effectLst/>
                <a:latin typeface="+mn-lt"/>
                <a:ea typeface="+mn-ea"/>
                <a:cs typeface="+mn-cs"/>
              </a:rPr>
              <a:t>由股票和債券組成的買入持有策略僅對價值功能曲線較大且投資期限較長的投資者俱有吸引力。</a:t>
            </a:r>
            <a:endParaRPr lang="zh-TW" altLang="en-US" dirty="0"/>
          </a:p>
        </p:txBody>
      </p:sp>
      <p:sp>
        <p:nvSpPr>
          <p:cNvPr id="4" name="投影片編號版面配置區 3"/>
          <p:cNvSpPr>
            <a:spLocks noGrp="1"/>
          </p:cNvSpPr>
          <p:nvPr>
            <p:ph type="sldNum" sz="quarter" idx="5"/>
          </p:nvPr>
        </p:nvSpPr>
        <p:spPr/>
        <p:txBody>
          <a:bodyPr/>
          <a:lstStyle/>
          <a:p>
            <a:fld id="{1B969C5D-9E2D-4E06-9150-8A81F10AAD17}" type="slidenum">
              <a:rPr lang="zh-TW" altLang="en-US" smtClean="0"/>
              <a:t>17</a:t>
            </a:fld>
            <a:endParaRPr lang="zh-TW" altLang="en-US"/>
          </a:p>
        </p:txBody>
      </p:sp>
    </p:spTree>
    <p:extLst>
      <p:ext uri="{BB962C8B-B14F-4D97-AF65-F5344CB8AC3E}">
        <p14:creationId xmlns:p14="http://schemas.microsoft.com/office/powerpoint/2010/main" val="2362211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在</a:t>
            </a:r>
            <a:r>
              <a:rPr lang="en-US" altLang="zh-TW" sz="1200" kern="1200" dirty="0">
                <a:solidFill>
                  <a:schemeClr val="tx1"/>
                </a:solidFill>
                <a:effectLst/>
                <a:latin typeface="+mn-lt"/>
                <a:ea typeface="+mn-ea"/>
                <a:cs typeface="+mn-cs"/>
              </a:rPr>
              <a:t>CPPI </a:t>
            </a:r>
            <a:r>
              <a:rPr lang="zh-TW" altLang="zh-TW" sz="1200" kern="1200" dirty="0">
                <a:solidFill>
                  <a:schemeClr val="tx1"/>
                </a:solidFill>
                <a:effectLst/>
                <a:latin typeface="+mn-lt"/>
                <a:ea typeface="+mn-ea"/>
                <a:cs typeface="+mn-cs"/>
              </a:rPr>
              <a:t>策略中，保額度為固定的，但是</a:t>
            </a:r>
            <a:r>
              <a:rPr lang="en-US" altLang="zh-TW" sz="1200" kern="1200" dirty="0">
                <a:solidFill>
                  <a:schemeClr val="tx1"/>
                </a:solidFill>
                <a:effectLst/>
                <a:latin typeface="+mn-lt"/>
                <a:ea typeface="+mn-ea"/>
                <a:cs typeface="+mn-cs"/>
              </a:rPr>
              <a:t>TIPP</a:t>
            </a:r>
            <a:r>
              <a:rPr lang="zh-TW" altLang="zh-TW" sz="1200" kern="1200" dirty="0">
                <a:solidFill>
                  <a:schemeClr val="tx1"/>
                </a:solidFill>
                <a:effectLst/>
                <a:latin typeface="+mn-lt"/>
                <a:ea typeface="+mn-ea"/>
                <a:cs typeface="+mn-cs"/>
              </a:rPr>
              <a:t>策略則根據固定的保額度比率（</a:t>
            </a:r>
            <a:r>
              <a:rPr lang="en-US" altLang="zh-TW" sz="1200" kern="1200" dirty="0">
                <a:solidFill>
                  <a:schemeClr val="tx1"/>
                </a:solidFill>
                <a:effectLst/>
                <a:latin typeface="+mn-lt"/>
                <a:ea typeface="+mn-ea"/>
                <a:cs typeface="+mn-cs"/>
              </a:rPr>
              <a:t>Floor Percentage</a:t>
            </a:r>
            <a:r>
              <a:rPr lang="zh-TW" altLang="zh-TW" sz="1200" kern="1200" dirty="0">
                <a:solidFill>
                  <a:schemeClr val="tx1"/>
                </a:solidFill>
                <a:effectLst/>
                <a:latin typeface="+mn-lt"/>
                <a:ea typeface="+mn-ea"/>
                <a:cs typeface="+mn-cs"/>
              </a:rPr>
              <a:t>）設定為某一時點的保額度</a:t>
            </a:r>
            <a:endParaRPr lang="zh-TW" altLang="en-US" dirty="0"/>
          </a:p>
        </p:txBody>
      </p:sp>
      <p:sp>
        <p:nvSpPr>
          <p:cNvPr id="4" name="投影片編號版面配置區 3"/>
          <p:cNvSpPr>
            <a:spLocks noGrp="1"/>
          </p:cNvSpPr>
          <p:nvPr>
            <p:ph type="sldNum" sz="quarter" idx="5"/>
          </p:nvPr>
        </p:nvSpPr>
        <p:spPr/>
        <p:txBody>
          <a:bodyPr/>
          <a:lstStyle/>
          <a:p>
            <a:fld id="{1B969C5D-9E2D-4E06-9150-8A81F10AAD17}" type="slidenum">
              <a:rPr lang="zh-TW" altLang="en-US" smtClean="0"/>
              <a:t>19</a:t>
            </a:fld>
            <a:endParaRPr lang="zh-TW" altLang="en-US"/>
          </a:p>
        </p:txBody>
      </p:sp>
    </p:spTree>
    <p:extLst>
      <p:ext uri="{BB962C8B-B14F-4D97-AF65-F5344CB8AC3E}">
        <p14:creationId xmlns:p14="http://schemas.microsoft.com/office/powerpoint/2010/main" val="1821404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7DA698-4F82-47B9-A799-35CD1DD10176}"/>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8A68DDD8-9066-4C0B-99F8-324FAFD60C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59680D2-0A25-48A4-945B-2CF1575A7FC0}"/>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5" name="頁尾版面配置區 4">
            <a:extLst>
              <a:ext uri="{FF2B5EF4-FFF2-40B4-BE49-F238E27FC236}">
                <a16:creationId xmlns:a16="http://schemas.microsoft.com/office/drawing/2014/main" id="{B11D8735-31F8-4BD0-AEE4-7140845B6B3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E75D9E4-871E-45BA-8172-AE1E5E289D3C}"/>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78846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5F482C-842B-4652-9403-DBC6DA26420F}"/>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BB5E5BA5-DF8F-4E8A-A9F2-2EC1CC84242F}"/>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4A23C8D-BE1B-4688-AC80-C29560048009}"/>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5" name="頁尾版面配置區 4">
            <a:extLst>
              <a:ext uri="{FF2B5EF4-FFF2-40B4-BE49-F238E27FC236}">
                <a16:creationId xmlns:a16="http://schemas.microsoft.com/office/drawing/2014/main" id="{D1E5A0F0-67AA-48B1-A130-D48F88E5669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D7FB55E-0015-4976-B3DF-D25438F9ABC5}"/>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2384990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F1B74DE-64E8-44B3-9212-042F88BC81D2}"/>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13FF08ED-FE69-4743-9C88-9FA5E46B9347}"/>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49F33D5-A817-49B3-AFED-9193CA6E25DA}"/>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5" name="頁尾版面配置區 4">
            <a:extLst>
              <a:ext uri="{FF2B5EF4-FFF2-40B4-BE49-F238E27FC236}">
                <a16:creationId xmlns:a16="http://schemas.microsoft.com/office/drawing/2014/main" id="{5B764FC2-ED16-4031-8009-8AFF9759C38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5B48AC2-99CA-4AB5-8BD0-D0D8C27310E8}"/>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301768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4A0462-7DE3-4645-A863-BAD9316737B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0CFF3C8-BF95-4D14-8596-34A9A8A87B3B}"/>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35A3689-9BAF-4E1C-92F1-8E49888E5983}"/>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5" name="頁尾版面配置區 4">
            <a:extLst>
              <a:ext uri="{FF2B5EF4-FFF2-40B4-BE49-F238E27FC236}">
                <a16:creationId xmlns:a16="http://schemas.microsoft.com/office/drawing/2014/main" id="{431735CD-3601-4F1A-833A-1BB3BB7EB76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D0B4543-0358-4DD4-8184-4EB033FC4319}"/>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230439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759997-349E-4608-9E5B-0B9A329B6B16}"/>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851F74D4-885E-46B9-BAC7-E2A732B66D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E8F6B13D-62C4-4B97-80CC-35150B109B56}"/>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5" name="頁尾版面配置區 4">
            <a:extLst>
              <a:ext uri="{FF2B5EF4-FFF2-40B4-BE49-F238E27FC236}">
                <a16:creationId xmlns:a16="http://schemas.microsoft.com/office/drawing/2014/main" id="{550B6CF0-54F7-4EA4-9CB7-D1A3639F3C0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0C1F9E1-4BAE-4409-8FCC-74FBE4B6693A}"/>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293853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FCF7269-5F39-4921-B4E6-B0C2A26CF19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29BF28D-52A8-471A-8B89-EC423CBFBB32}"/>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2179B77-0995-4DD0-82AF-51965E4C89B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405BE3D2-786F-4C9A-88AC-581CEFD4CB07}"/>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6" name="頁尾版面配置區 5">
            <a:extLst>
              <a:ext uri="{FF2B5EF4-FFF2-40B4-BE49-F238E27FC236}">
                <a16:creationId xmlns:a16="http://schemas.microsoft.com/office/drawing/2014/main" id="{4C41D5AB-CA13-42A9-BF49-E5F84338521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169ECCE-B1A0-4E8D-A3D4-8CC78B8CC3E5}"/>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90502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ACF5EB0-E4C3-4982-83CC-2CB139170C9E}"/>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8F0AD3E-163B-4BAF-9FC7-1D7A0A1F24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E76835F7-F454-4654-B4D0-6B9BFE51060D}"/>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BBBB204C-69E5-4BE2-A7E3-6628A503D3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7B87EC51-36A0-4CFD-B769-47F1EB93B113}"/>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2FCD7EBF-9BEB-4821-B4E8-C463A35173D6}"/>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8" name="頁尾版面配置區 7">
            <a:extLst>
              <a:ext uri="{FF2B5EF4-FFF2-40B4-BE49-F238E27FC236}">
                <a16:creationId xmlns:a16="http://schemas.microsoft.com/office/drawing/2014/main" id="{57362771-1D30-4A51-8BEA-D8BF6F989CD6}"/>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83CC9713-4476-45AB-B676-32C0DBE0B177}"/>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123670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904B16-D144-460B-9A24-C2328E630A62}"/>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DB2F2BA-5F58-4D85-8322-DB1C20F485E3}"/>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4" name="頁尾版面配置區 3">
            <a:extLst>
              <a:ext uri="{FF2B5EF4-FFF2-40B4-BE49-F238E27FC236}">
                <a16:creationId xmlns:a16="http://schemas.microsoft.com/office/drawing/2014/main" id="{99080A70-B1F6-4D62-A640-F22E73B4A86A}"/>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4D08316E-0672-43DB-BAE6-527C70418A04}"/>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0680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02AD7EC-79F7-42B3-AD8B-E60EAA63EC12}"/>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3" name="頁尾版面配置區 2">
            <a:extLst>
              <a:ext uri="{FF2B5EF4-FFF2-40B4-BE49-F238E27FC236}">
                <a16:creationId xmlns:a16="http://schemas.microsoft.com/office/drawing/2014/main" id="{6C6A4037-79CE-4DC4-BB12-E5F76127AF04}"/>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ACE374E0-00BD-4DB3-9538-2F3E946BA97C}"/>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112661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E4AC71-C973-46C1-9169-DCE84F7199C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F9CCCE59-3A0B-4836-A0D3-F49BBC031D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306162FA-996C-4D24-A2F3-478926083C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77102DE0-A091-4229-907F-B2AB89511017}"/>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6" name="頁尾版面配置區 5">
            <a:extLst>
              <a:ext uri="{FF2B5EF4-FFF2-40B4-BE49-F238E27FC236}">
                <a16:creationId xmlns:a16="http://schemas.microsoft.com/office/drawing/2014/main" id="{AD7A44AB-4261-4280-851E-07DD1FD8B72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0FEDFB5-CDB9-40BF-8D45-7B0E9DB6391D}"/>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28396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C16D0B-8039-4C74-9686-29E1B430EC8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E51B3103-5516-455B-82CA-462253C5B1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6D3634D2-7369-433B-A003-27B46F656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F731079D-D370-4C65-88C5-52FF08E5AF62}"/>
              </a:ext>
            </a:extLst>
          </p:cNvPr>
          <p:cNvSpPr>
            <a:spLocks noGrp="1"/>
          </p:cNvSpPr>
          <p:nvPr>
            <p:ph type="dt" sz="half" idx="10"/>
          </p:nvPr>
        </p:nvSpPr>
        <p:spPr/>
        <p:txBody>
          <a:bodyPr/>
          <a:lstStyle/>
          <a:p>
            <a:fld id="{471E3E08-4215-47CB-828F-BAFF8CBF8069}" type="datetimeFigureOut">
              <a:rPr lang="zh-TW" altLang="en-US" smtClean="0"/>
              <a:t>2019/1/23</a:t>
            </a:fld>
            <a:endParaRPr lang="zh-TW" altLang="en-US"/>
          </a:p>
        </p:txBody>
      </p:sp>
      <p:sp>
        <p:nvSpPr>
          <p:cNvPr id="6" name="頁尾版面配置區 5">
            <a:extLst>
              <a:ext uri="{FF2B5EF4-FFF2-40B4-BE49-F238E27FC236}">
                <a16:creationId xmlns:a16="http://schemas.microsoft.com/office/drawing/2014/main" id="{20A503E3-6946-45EB-B118-216E58A0D85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FFABC0D-E8F1-42A8-B824-BFA3CA3B76D3}"/>
              </a:ext>
            </a:extLst>
          </p:cNvPr>
          <p:cNvSpPr>
            <a:spLocks noGrp="1"/>
          </p:cNvSpPr>
          <p:nvPr>
            <p:ph type="sldNum" sz="quarter" idx="12"/>
          </p:nvPr>
        </p:nvSpPr>
        <p:spPr/>
        <p:txBody>
          <a:body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3140311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7171718-0FCC-47F8-AC8B-98B98DD468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7E907E5-D291-4232-A98F-EF7CDFFBD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8784FBA-C834-4BBE-99C2-9556C3B897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E3E08-4215-47CB-828F-BAFF8CBF8069}" type="datetimeFigureOut">
              <a:rPr lang="zh-TW" altLang="en-US" smtClean="0"/>
              <a:t>2019/1/23</a:t>
            </a:fld>
            <a:endParaRPr lang="zh-TW" altLang="en-US"/>
          </a:p>
        </p:txBody>
      </p:sp>
      <p:sp>
        <p:nvSpPr>
          <p:cNvPr id="5" name="頁尾版面配置區 4">
            <a:extLst>
              <a:ext uri="{FF2B5EF4-FFF2-40B4-BE49-F238E27FC236}">
                <a16:creationId xmlns:a16="http://schemas.microsoft.com/office/drawing/2014/main" id="{75CCA856-1A3B-4CA9-A9C1-8DDD507455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B33BFEC6-4235-4C12-A2F1-9DA06321F9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6FED2-91EB-4B07-95A0-9FF840E089A7}" type="slidenum">
              <a:rPr lang="zh-TW" altLang="en-US" smtClean="0"/>
              <a:t>‹#›</a:t>
            </a:fld>
            <a:endParaRPr lang="zh-TW" altLang="en-US"/>
          </a:p>
        </p:txBody>
      </p:sp>
    </p:spTree>
    <p:extLst>
      <p:ext uri="{BB962C8B-B14F-4D97-AF65-F5344CB8AC3E}">
        <p14:creationId xmlns:p14="http://schemas.microsoft.com/office/powerpoint/2010/main" val="424616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E7F4D2-92A6-4449-95C2-0B2420DD5E9D}"/>
              </a:ext>
            </a:extLst>
          </p:cNvPr>
          <p:cNvSpPr>
            <a:spLocks noGrp="1"/>
          </p:cNvSpPr>
          <p:nvPr>
            <p:ph type="ctrTitle"/>
          </p:nvPr>
        </p:nvSpPr>
        <p:spPr/>
        <p:txBody>
          <a:bodyPr anchor="ctr"/>
          <a:lstStyle/>
          <a:p>
            <a:r>
              <a:rPr lang="en-US" altLang="zh-TW" baseline="0">
                <a:latin typeface="Times New Roman" panose="02020603050405020304" pitchFamily="18" charset="0"/>
                <a:ea typeface="標楷體" panose="03000509000000000000" pitchFamily="65" charset="-120"/>
              </a:rPr>
              <a:t>Portfolio Rebalancing</a:t>
            </a:r>
            <a:endParaRPr lang="zh-TW" altLang="en-US" baseline="0" dirty="0">
              <a:latin typeface="Times New Roman" panose="02020603050405020304" pitchFamily="18" charset="0"/>
              <a:ea typeface="標楷體" panose="03000509000000000000" pitchFamily="65" charset="-120"/>
            </a:endParaRPr>
          </a:p>
        </p:txBody>
      </p:sp>
      <p:sp>
        <p:nvSpPr>
          <p:cNvPr id="3" name="副標題 2">
            <a:extLst>
              <a:ext uri="{FF2B5EF4-FFF2-40B4-BE49-F238E27FC236}">
                <a16:creationId xmlns:a16="http://schemas.microsoft.com/office/drawing/2014/main" id="{8FE682C8-664B-4086-A979-1D7A41DA97D9}"/>
              </a:ext>
            </a:extLst>
          </p:cNvPr>
          <p:cNvSpPr>
            <a:spLocks noGrp="1"/>
          </p:cNvSpPr>
          <p:nvPr>
            <p:ph type="subTitle" idx="1"/>
          </p:nvPr>
        </p:nvSpPr>
        <p:spPr/>
        <p:txBody>
          <a:bodyPr anchor="ctr"/>
          <a:lstStyle/>
          <a:p>
            <a:pPr>
              <a:lnSpc>
                <a:spcPct val="150000"/>
              </a:lnSpc>
            </a:pPr>
            <a:r>
              <a:rPr lang="zh-TW" altLang="en-US" dirty="0">
                <a:ea typeface="標楷體" panose="03000509000000000000" pitchFamily="65" charset="-120"/>
              </a:rPr>
              <a:t>傅鈺婷</a:t>
            </a:r>
            <a:endParaRPr lang="en-US" altLang="zh-TW" dirty="0">
              <a:ea typeface="標楷體" panose="03000509000000000000" pitchFamily="65" charset="-120"/>
            </a:endParaRPr>
          </a:p>
          <a:p>
            <a:pPr>
              <a:lnSpc>
                <a:spcPct val="150000"/>
              </a:lnSpc>
            </a:pPr>
            <a:r>
              <a:rPr lang="zh-TW" altLang="en-US" dirty="0">
                <a:ea typeface="標楷體" panose="03000509000000000000" pitchFamily="65" charset="-120"/>
              </a:rPr>
              <a:t>指導教授：戴天時 教授</a:t>
            </a:r>
          </a:p>
        </p:txBody>
      </p:sp>
    </p:spTree>
    <p:extLst>
      <p:ext uri="{BB962C8B-B14F-4D97-AF65-F5344CB8AC3E}">
        <p14:creationId xmlns:p14="http://schemas.microsoft.com/office/powerpoint/2010/main" val="127674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9FEBA6E3-0DF3-4098-BDEB-E64A5CAB44CE}"/>
              </a:ext>
            </a:extLst>
          </p:cNvPr>
          <p:cNvPicPr>
            <a:picLocks noChangeAspect="1"/>
          </p:cNvPicPr>
          <p:nvPr/>
        </p:nvPicPr>
        <p:blipFill>
          <a:blip r:embed="rId2"/>
          <a:stretch>
            <a:fillRect/>
          </a:stretch>
        </p:blipFill>
        <p:spPr>
          <a:xfrm>
            <a:off x="838200" y="2071531"/>
            <a:ext cx="10515600" cy="2714937"/>
          </a:xfrm>
          <a:prstGeom prst="rect">
            <a:avLst/>
          </a:prstGeom>
        </p:spPr>
      </p:pic>
      <p:sp>
        <p:nvSpPr>
          <p:cNvPr id="7" name="標題 1">
            <a:extLst>
              <a:ext uri="{FF2B5EF4-FFF2-40B4-BE49-F238E27FC236}">
                <a16:creationId xmlns:a16="http://schemas.microsoft.com/office/drawing/2014/main" id="{5A3C5780-5AB7-4029-B3D8-5E9249A092B3}"/>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Constant-Mix investment strategy ,CM </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固定比例投資策略</a:t>
            </a:r>
            <a:endParaRPr lang="zh-TW" altLang="en-US" baseline="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4033909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 Proportion Portfolio Insurance</a:t>
            </a:r>
            <a:br>
              <a:rPr lang="en-US" altLang="zh-TW" dirty="0">
                <a:latin typeface="Times New Roman" panose="02020603050405020304" pitchFamily="18" charset="0"/>
                <a:ea typeface="標楷體" panose="03000509000000000000" pitchFamily="65" charset="-120"/>
              </a:rPr>
            </a:br>
            <a:r>
              <a:rPr lang="en-US" altLang="zh-TW" dirty="0">
                <a:latin typeface="Times New Roman" panose="02020603050405020304" pitchFamily="18" charset="0"/>
                <a:ea typeface="標楷體" panose="03000509000000000000" pitchFamily="65" charset="-120"/>
              </a:rPr>
              <a:t>CPPI </a:t>
            </a:r>
            <a:r>
              <a:rPr lang="zh-TW" altLang="en-US" dirty="0">
                <a:latin typeface="Times New Roman" panose="02020603050405020304" pitchFamily="18" charset="0"/>
                <a:ea typeface="標楷體" panose="03000509000000000000" pitchFamily="65" charset="-120"/>
              </a:rPr>
              <a:t>固定比例投資組合保險策略</a:t>
            </a:r>
            <a:endParaRPr lang="zh-TW" altLang="en-US" baseline="0" dirty="0">
              <a:latin typeface="Times New Roman" panose="02020603050405020304" pitchFamily="18" charset="0"/>
              <a:ea typeface="標楷體" panose="03000509000000000000" pitchFamily="65" charset="-120"/>
            </a:endParaRPr>
          </a:p>
        </p:txBody>
      </p:sp>
      <p:sp>
        <p:nvSpPr>
          <p:cNvPr id="8" name="內容版面配置區 2">
            <a:extLst>
              <a:ext uri="{FF2B5EF4-FFF2-40B4-BE49-F238E27FC236}">
                <a16:creationId xmlns:a16="http://schemas.microsoft.com/office/drawing/2014/main" id="{C6C9E3E5-6622-4FB8-8A86-E846A03EA730}"/>
              </a:ext>
            </a:extLst>
          </p:cNvPr>
          <p:cNvSpPr>
            <a:spLocks noGrp="1"/>
          </p:cNvSpPr>
          <p:nvPr>
            <p:ph idx="1"/>
          </p:nvPr>
        </p:nvSpPr>
        <p:spPr>
          <a:xfrm>
            <a:off x="838200" y="1825625"/>
            <a:ext cx="10515600" cy="4351338"/>
          </a:xfrm>
        </p:spPr>
        <p:txBody>
          <a:bodyPr/>
          <a:lstStyle/>
          <a:p>
            <a:pPr>
              <a:lnSpc>
                <a:spcPct val="200000"/>
              </a:lnSpc>
            </a:pPr>
            <a:r>
              <a:rPr lang="zh-TW" altLang="en-US" dirty="0">
                <a:latin typeface="Times New Roman" panose="02020603050405020304" pitchFamily="18" charset="0"/>
                <a:ea typeface="標楷體" panose="03000509000000000000" pitchFamily="65" charset="-120"/>
              </a:rPr>
              <a:t>先決定保額度</a:t>
            </a:r>
            <a:r>
              <a:rPr lang="en-US" altLang="zh-TW" dirty="0">
                <a:latin typeface="Times New Roman" panose="02020603050405020304" pitchFamily="18" charset="0"/>
                <a:ea typeface="標楷體" panose="03000509000000000000" pitchFamily="65" charset="-120"/>
              </a:rPr>
              <a:t>( Floor)</a:t>
            </a:r>
            <a:r>
              <a:rPr lang="zh-TW" altLang="en-US" dirty="0">
                <a:latin typeface="Times New Roman" panose="02020603050405020304" pitchFamily="18" charset="0"/>
                <a:ea typeface="標楷體" panose="03000509000000000000" pitchFamily="65" charset="-120"/>
              </a:rPr>
              <a:t>，投組總價值減去保額度</a:t>
            </a:r>
            <a:r>
              <a:rPr lang="en-US" altLang="zh-TW" dirty="0">
                <a:latin typeface="Times New Roman" panose="02020603050405020304" pitchFamily="18" charset="0"/>
                <a:ea typeface="標楷體" panose="03000509000000000000" pitchFamily="65" charset="-120"/>
              </a:rPr>
              <a:t>(Asset </a:t>
            </a:r>
            <a:r>
              <a:rPr lang="zh-TW" altLang="en-US" dirty="0">
                <a:latin typeface="Times New Roman" panose="02020603050405020304" pitchFamily="18" charset="0"/>
                <a:ea typeface="標楷體" panose="03000509000000000000" pitchFamily="65" charset="-120"/>
              </a:rPr>
              <a:t>－ </a:t>
            </a:r>
            <a:r>
              <a:rPr lang="en-US" altLang="zh-TW" dirty="0">
                <a:latin typeface="Times New Roman" panose="02020603050405020304" pitchFamily="18" charset="0"/>
                <a:ea typeface="標楷體" panose="03000509000000000000" pitchFamily="65" charset="-120"/>
              </a:rPr>
              <a:t>Floor)</a:t>
            </a:r>
            <a:r>
              <a:rPr lang="zh-TW" altLang="en-US" dirty="0">
                <a:latin typeface="Times New Roman" panose="02020603050405020304" pitchFamily="18" charset="0"/>
                <a:ea typeface="標楷體" panose="03000509000000000000" pitchFamily="65" charset="-120"/>
              </a:rPr>
              <a:t>，得到緩衝金額</a:t>
            </a:r>
            <a:r>
              <a:rPr lang="en-US" altLang="zh-TW" dirty="0">
                <a:latin typeface="Times New Roman" panose="02020603050405020304" pitchFamily="18" charset="0"/>
                <a:ea typeface="標楷體" panose="03000509000000000000" pitchFamily="65" charset="-120"/>
              </a:rPr>
              <a:t>(Cushion)</a:t>
            </a:r>
            <a:r>
              <a:rPr lang="zh-TW" altLang="en-US" dirty="0">
                <a:latin typeface="Times New Roman" panose="02020603050405020304" pitchFamily="18" charset="0"/>
                <a:ea typeface="標楷體" panose="03000509000000000000" pitchFamily="65" charset="-120"/>
              </a:rPr>
              <a:t>，依據此投資人對風險的偏好程度來決定風險乘數</a:t>
            </a:r>
            <a:r>
              <a:rPr lang="en-US" altLang="zh-TW" dirty="0">
                <a:latin typeface="Times New Roman" panose="02020603050405020304" pitchFamily="18" charset="0"/>
                <a:ea typeface="標楷體" panose="03000509000000000000" pitchFamily="65" charset="-120"/>
              </a:rPr>
              <a:t>(m)</a:t>
            </a:r>
            <a:r>
              <a:rPr lang="zh-TW" altLang="en-US" dirty="0">
                <a:latin typeface="Times New Roman" panose="02020603050405020304" pitchFamily="18" charset="0"/>
                <a:ea typeface="標楷體" panose="03000509000000000000" pitchFamily="65" charset="-120"/>
              </a:rPr>
              <a:t>的大小，求出應投資於股票的部位</a:t>
            </a:r>
            <a:endParaRPr lang="zh-TW" altLang="en-US" baseline="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3026235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 Proportion Portfolio Insurance</a:t>
            </a:r>
            <a:br>
              <a:rPr lang="en-US" altLang="zh-TW" dirty="0">
                <a:latin typeface="Times New Roman" panose="02020603050405020304" pitchFamily="18" charset="0"/>
                <a:ea typeface="標楷體" panose="03000509000000000000" pitchFamily="65" charset="-120"/>
              </a:rPr>
            </a:br>
            <a:r>
              <a:rPr lang="en-US" altLang="zh-TW" dirty="0">
                <a:latin typeface="Times New Roman" panose="02020603050405020304" pitchFamily="18" charset="0"/>
                <a:ea typeface="標楷體" panose="03000509000000000000" pitchFamily="65" charset="-120"/>
              </a:rPr>
              <a:t>CPPI </a:t>
            </a:r>
            <a:r>
              <a:rPr lang="zh-TW" altLang="en-US" dirty="0">
                <a:latin typeface="Times New Roman" panose="02020603050405020304" pitchFamily="18" charset="0"/>
                <a:ea typeface="標楷體" panose="03000509000000000000" pitchFamily="65" charset="-120"/>
              </a:rPr>
              <a:t>固定比例投資組合保險策略</a:t>
            </a:r>
            <a:endParaRPr lang="zh-TW" altLang="en-US" baseline="0" dirty="0">
              <a:latin typeface="Times New Roman" panose="02020603050405020304" pitchFamily="18" charset="0"/>
              <a:ea typeface="標楷體" panose="03000509000000000000" pitchFamily="65" charset="-120"/>
            </a:endParaRPr>
          </a:p>
        </p:txBody>
      </p:sp>
      <mc:AlternateContent xmlns:mc="http://schemas.openxmlformats.org/markup-compatibility/2006">
        <mc:Choice xmlns:a14="http://schemas.microsoft.com/office/drawing/2010/main" Requires="a14">
          <p:sp>
            <p:nvSpPr>
              <p:cNvPr id="2" name="文字方塊 1">
                <a:extLst>
                  <a:ext uri="{FF2B5EF4-FFF2-40B4-BE49-F238E27FC236}">
                    <a16:creationId xmlns:a16="http://schemas.microsoft.com/office/drawing/2014/main" id="{BF787436-9856-43E0-9113-C73A993FB928}"/>
                  </a:ext>
                </a:extLst>
              </p:cNvPr>
              <p:cNvSpPr txBox="1"/>
              <p:nvPr/>
            </p:nvSpPr>
            <p:spPr>
              <a:xfrm>
                <a:off x="1861379" y="2019106"/>
                <a:ext cx="8469242" cy="4325158"/>
              </a:xfrm>
              <a:prstGeom prst="rect">
                <a:avLst/>
              </a:prstGeom>
              <a:noFill/>
            </p:spPr>
            <p:txBody>
              <a:bodyPr wrap="none" rtlCol="0">
                <a:spAutoFit/>
              </a:bodyPr>
              <a:lstStyle/>
              <a:p>
                <a:pPr>
                  <a:lnSpc>
                    <a:spcPct val="110000"/>
                  </a:lnSpc>
                </a:pPr>
                <a:r>
                  <a:rPr lang="en-US" altLang="zh-TW" sz="2800" dirty="0">
                    <a:latin typeface="Times New Roman" panose="02020603050405020304" pitchFamily="18" charset="0"/>
                    <a:ea typeface="標楷體" panose="03000509000000000000" pitchFamily="65" charset="-120"/>
                  </a:rPr>
                  <a:t>CPPI </a:t>
                </a:r>
                <a:r>
                  <a:rPr lang="zh-TW" altLang="en-US" sz="2800" dirty="0">
                    <a:latin typeface="Times New Roman" panose="02020603050405020304" pitchFamily="18" charset="0"/>
                    <a:ea typeface="標楷體" panose="03000509000000000000" pitchFamily="65" charset="-120"/>
                  </a:rPr>
                  <a:t>的投資組合調整方式如下：</a:t>
                </a:r>
                <a:endParaRPr lang="en-US" altLang="zh-TW" sz="2800" dirty="0">
                  <a:latin typeface="Times New Roman" panose="02020603050405020304" pitchFamily="18" charset="0"/>
                  <a:ea typeface="標楷體" panose="03000509000000000000" pitchFamily="65" charset="-120"/>
                </a:endParaRPr>
              </a:p>
              <a:p>
                <a:pPr>
                  <a:lnSpc>
                    <a:spcPct val="110000"/>
                  </a:lnSpc>
                </a:pPr>
                <a14:m>
                  <m:oMathPara xmlns:m="http://schemas.openxmlformats.org/officeDocument/2006/math">
                    <m:oMathParaPr>
                      <m:jc m:val="left"/>
                    </m:oMathParaPr>
                    <m:oMath xmlns:m="http://schemas.openxmlformats.org/officeDocument/2006/math">
                      <m:sSub>
                        <m:sSubPr>
                          <m:ctrlPr>
                            <a:rPr lang="en-US" altLang="zh-TW" sz="2800" i="1" smtClean="0">
                              <a:latin typeface="Cambria Math" panose="02040503050406030204" pitchFamily="18" charset="0"/>
                              <a:ea typeface="標楷體" panose="03000509000000000000" pitchFamily="65" charset="-120"/>
                            </a:rPr>
                          </m:ctrlPr>
                        </m:sSubPr>
                        <m:e>
                          <m:r>
                            <m:rPr>
                              <m:sty m:val="p"/>
                            </m:rPr>
                            <a:rPr lang="en-US" altLang="zh-TW" sz="2800" i="1">
                              <a:latin typeface="Cambria Math" panose="02040503050406030204" pitchFamily="18" charset="0"/>
                              <a:ea typeface="標楷體" panose="03000509000000000000" pitchFamily="65" charset="-120"/>
                            </a:rPr>
                            <m:t>A</m:t>
                          </m:r>
                        </m:e>
                        <m:sub>
                          <m:r>
                            <a:rPr lang="en-US" altLang="zh-TW" sz="2800" b="0" i="1" smtClean="0">
                              <a:latin typeface="Cambria Math" panose="02040503050406030204" pitchFamily="18" charset="0"/>
                              <a:ea typeface="標楷體" panose="03000509000000000000" pitchFamily="65" charset="-120"/>
                            </a:rPr>
                            <m:t>𝑡</m:t>
                          </m:r>
                        </m:sub>
                      </m:sSub>
                      <m:r>
                        <a:rPr lang="en-US" altLang="zh-TW" sz="2800" b="0" i="1" smtClean="0">
                          <a:latin typeface="Cambria Math" panose="02040503050406030204" pitchFamily="18" charset="0"/>
                          <a:ea typeface="標楷體" panose="03000509000000000000" pitchFamily="65" charset="-120"/>
                        </a:rPr>
                        <m:t>=</m:t>
                      </m:r>
                      <m:sSub>
                        <m:sSubPr>
                          <m:ctrlPr>
                            <a:rPr lang="en-US" altLang="zh-TW" sz="2800" b="0" i="1" smtClean="0">
                              <a:latin typeface="Cambria Math" panose="02040503050406030204" pitchFamily="18" charset="0"/>
                              <a:ea typeface="標楷體" panose="03000509000000000000" pitchFamily="65" charset="-120"/>
                            </a:rPr>
                          </m:ctrlPr>
                        </m:sSubPr>
                        <m:e>
                          <m:r>
                            <a:rPr lang="en-US" altLang="zh-TW" sz="2800" b="0" i="1" smtClean="0">
                              <a:latin typeface="Cambria Math" panose="02040503050406030204" pitchFamily="18" charset="0"/>
                              <a:ea typeface="標楷體" panose="03000509000000000000" pitchFamily="65" charset="-120"/>
                            </a:rPr>
                            <m:t>𝐷</m:t>
                          </m:r>
                        </m:e>
                        <m:sub>
                          <m:r>
                            <a:rPr lang="en-US" altLang="zh-TW" sz="2800" b="0" i="1" smtClean="0">
                              <a:latin typeface="Cambria Math" panose="02040503050406030204" pitchFamily="18" charset="0"/>
                              <a:ea typeface="標楷體" panose="03000509000000000000" pitchFamily="65" charset="-120"/>
                            </a:rPr>
                            <m:t>𝑡</m:t>
                          </m:r>
                        </m:sub>
                      </m:sSub>
                      <m:r>
                        <a:rPr lang="en-US" altLang="zh-TW" sz="2800" b="0" i="1" smtClean="0">
                          <a:latin typeface="Cambria Math" panose="02040503050406030204" pitchFamily="18" charset="0"/>
                          <a:ea typeface="標楷體" panose="03000509000000000000" pitchFamily="65" charset="-120"/>
                        </a:rPr>
                        <m:t>+</m:t>
                      </m:r>
                      <m:sSub>
                        <m:sSubPr>
                          <m:ctrlPr>
                            <a:rPr lang="en-US" altLang="zh-TW" sz="2800" b="0" i="1" smtClean="0">
                              <a:latin typeface="Cambria Math" panose="02040503050406030204" pitchFamily="18" charset="0"/>
                              <a:ea typeface="標楷體" panose="03000509000000000000" pitchFamily="65" charset="-120"/>
                            </a:rPr>
                          </m:ctrlPr>
                        </m:sSubPr>
                        <m:e>
                          <m:r>
                            <a:rPr lang="en-US" altLang="zh-TW" sz="2800" b="0" i="1" smtClean="0">
                              <a:latin typeface="Cambria Math" panose="02040503050406030204" pitchFamily="18" charset="0"/>
                              <a:ea typeface="標楷體" panose="03000509000000000000" pitchFamily="65" charset="-120"/>
                            </a:rPr>
                            <m:t>𝐸</m:t>
                          </m:r>
                        </m:e>
                        <m:sub>
                          <m:r>
                            <a:rPr lang="en-US" altLang="zh-TW" sz="2800" b="0" i="1" smtClean="0">
                              <a:latin typeface="Cambria Math" panose="02040503050406030204" pitchFamily="18" charset="0"/>
                              <a:ea typeface="標楷體" panose="03000509000000000000" pitchFamily="65" charset="-120"/>
                            </a:rPr>
                            <m:t>𝑡</m:t>
                          </m:r>
                        </m:sub>
                      </m:sSub>
                    </m:oMath>
                  </m:oMathPara>
                </a14:m>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標楷體" panose="03000509000000000000" pitchFamily="65" charset="-120"/>
                          </a:rPr>
                          <m:t>𝐸</m:t>
                        </m:r>
                      </m:e>
                      <m:sub>
                        <m:r>
                          <a:rPr lang="en-US" altLang="zh-TW" sz="2800" i="1">
                            <a:latin typeface="Cambria Math" panose="02040503050406030204" pitchFamily="18" charset="0"/>
                            <a:ea typeface="標楷體" panose="03000509000000000000" pitchFamily="65" charset="-120"/>
                          </a:rPr>
                          <m:t>𝑡</m:t>
                        </m:r>
                      </m:sub>
                    </m:sSub>
                    <m:r>
                      <a:rPr lang="en-US" altLang="zh-TW" sz="2800" b="0" i="1" smtClean="0">
                        <a:latin typeface="Cambria Math" panose="02040503050406030204" pitchFamily="18" charset="0"/>
                        <a:ea typeface="標楷體" panose="03000509000000000000" pitchFamily="65" charset="-120"/>
                      </a:rPr>
                      <m:t>=</m:t>
                    </m:r>
                    <m:r>
                      <a:rPr lang="en-US" altLang="zh-TW" sz="2800" b="0" i="1" smtClean="0">
                        <a:latin typeface="Cambria Math" panose="02040503050406030204" pitchFamily="18" charset="0"/>
                        <a:ea typeface="標楷體" panose="03000509000000000000" pitchFamily="65" charset="-120"/>
                      </a:rPr>
                      <m:t>𝑀𝑖𝑛</m:t>
                    </m:r>
                    <m:d>
                      <m:dPr>
                        <m:begChr m:val="["/>
                        <m:endChr m:val="]"/>
                        <m:ctrlPr>
                          <a:rPr lang="en-US" altLang="zh-TW" sz="2800" b="0" i="1" smtClean="0">
                            <a:latin typeface="Cambria Math" panose="02040503050406030204" pitchFamily="18" charset="0"/>
                            <a:ea typeface="標楷體" panose="03000509000000000000" pitchFamily="65" charset="-120"/>
                          </a:rPr>
                        </m:ctrlPr>
                      </m:dPr>
                      <m:e>
                        <m:r>
                          <a:rPr lang="en-US" altLang="zh-TW" sz="2800" b="0" i="1" smtClean="0">
                            <a:latin typeface="Cambria Math" panose="02040503050406030204" pitchFamily="18" charset="0"/>
                            <a:ea typeface="標楷體" panose="03000509000000000000" pitchFamily="65" charset="-120"/>
                          </a:rPr>
                          <m:t>𝑚</m:t>
                        </m:r>
                        <m:r>
                          <a:rPr lang="en-US" altLang="zh-TW" sz="2800" b="0" i="1" smtClean="0">
                            <a:latin typeface="Cambria Math" panose="02040503050406030204" pitchFamily="18" charset="0"/>
                            <a:ea typeface="Cambria Math" panose="02040503050406030204" pitchFamily="18" charset="0"/>
                          </a:rPr>
                          <m:t>×</m:t>
                        </m:r>
                        <m:d>
                          <m:dPr>
                            <m:ctrlPr>
                              <a:rPr lang="en-US" altLang="zh-TW" sz="2800" b="0" i="1" smtClean="0">
                                <a:latin typeface="Cambria Math" panose="02040503050406030204" pitchFamily="18" charset="0"/>
                                <a:ea typeface="Cambria Math" panose="02040503050406030204" pitchFamily="18" charset="0"/>
                              </a:rPr>
                            </m:ctrlPr>
                          </m:dPr>
                          <m:e>
                            <m:sSub>
                              <m:sSubPr>
                                <m:ctrlPr>
                                  <a:rPr lang="en-US" altLang="zh-TW" sz="2800" b="0" i="1" smtClean="0">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𝐴</m:t>
                                </m:r>
                              </m:e>
                              <m:sub>
                                <m:r>
                                  <a:rPr lang="en-US" altLang="zh-TW" sz="2800" b="0" i="1" smtClean="0">
                                    <a:latin typeface="Cambria Math" panose="02040503050406030204" pitchFamily="18" charset="0"/>
                                    <a:ea typeface="Cambria Math" panose="02040503050406030204" pitchFamily="18" charset="0"/>
                                  </a:rPr>
                                  <m:t>𝑡</m:t>
                                </m:r>
                              </m:sub>
                            </m:sSub>
                            <m:r>
                              <a:rPr lang="en-US" altLang="zh-TW" sz="2800" b="0" i="1" smtClean="0">
                                <a:latin typeface="Cambria Math" panose="02040503050406030204" pitchFamily="18" charset="0"/>
                                <a:ea typeface="Cambria Math" panose="02040503050406030204" pitchFamily="18" charset="0"/>
                              </a:rPr>
                              <m:t>−</m:t>
                            </m:r>
                            <m:sSub>
                              <m:sSubPr>
                                <m:ctrlPr>
                                  <a:rPr lang="en-US" altLang="zh-TW" sz="2800" b="0" i="1" smtClean="0">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𝐹</m:t>
                                </m:r>
                              </m:e>
                              <m:sub>
                                <m:r>
                                  <a:rPr lang="en-US" altLang="zh-TW" sz="2800" b="0" i="1" smtClean="0">
                                    <a:latin typeface="Cambria Math" panose="02040503050406030204" pitchFamily="18" charset="0"/>
                                    <a:ea typeface="Cambria Math" panose="02040503050406030204" pitchFamily="18" charset="0"/>
                                  </a:rPr>
                                  <m:t>𝑡</m:t>
                                </m:r>
                              </m:sub>
                            </m:sSub>
                          </m:e>
                        </m:d>
                        <m:r>
                          <a:rPr lang="en-US" altLang="zh-TW" sz="2800" b="0" i="1" smtClean="0">
                            <a:latin typeface="Cambria Math" panose="02040503050406030204" pitchFamily="18" charset="0"/>
                            <a:ea typeface="Cambria Math" panose="02040503050406030204" pitchFamily="18" charset="0"/>
                          </a:rPr>
                          <m:t>,</m:t>
                        </m:r>
                        <m:sSub>
                          <m:sSubPr>
                            <m:ctrlPr>
                              <a:rPr lang="en-US" altLang="zh-TW" sz="2800" b="0" i="1" smtClean="0">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𝐴</m:t>
                            </m:r>
                          </m:e>
                          <m:sub>
                            <m:r>
                              <a:rPr lang="en-US" altLang="zh-TW" sz="2800" b="0" i="1" smtClean="0">
                                <a:latin typeface="Cambria Math" panose="02040503050406030204" pitchFamily="18" charset="0"/>
                                <a:ea typeface="Cambria Math" panose="02040503050406030204" pitchFamily="18" charset="0"/>
                              </a:rPr>
                              <m:t>𝑡</m:t>
                            </m:r>
                          </m:sub>
                        </m:sSub>
                      </m:e>
                    </m:d>
                    <m:r>
                      <a:rPr lang="en-US" altLang="zh-TW" sz="2800" b="0" i="1" smtClean="0">
                        <a:latin typeface="Cambria Math" panose="02040503050406030204" pitchFamily="18" charset="0"/>
                        <a:ea typeface="Cambria Math" panose="02040503050406030204" pitchFamily="18" charset="0"/>
                      </a:rPr>
                      <m:t>  </m:t>
                    </m:r>
                    <m:r>
                      <a:rPr lang="en-US" altLang="zh-TW" sz="2800" b="0" i="1" smtClean="0">
                        <a:latin typeface="Cambria Math" panose="02040503050406030204" pitchFamily="18" charset="0"/>
                        <a:ea typeface="Cambria Math" panose="02040503050406030204" pitchFamily="18" charset="0"/>
                      </a:rPr>
                      <m:t>𝑡</m:t>
                    </m:r>
                    <m:r>
                      <a:rPr lang="en-US" altLang="zh-TW" sz="2800" b="0" i="1" smtClean="0">
                        <a:latin typeface="Cambria Math" panose="02040503050406030204" pitchFamily="18" charset="0"/>
                        <a:ea typeface="Cambria Math" panose="02040503050406030204" pitchFamily="18" charset="0"/>
                      </a:rPr>
                      <m:t>=0,1,2,3,…</m:t>
                    </m:r>
                  </m:oMath>
                </a14:m>
                <a:r>
                  <a:rPr lang="zh-TW" altLang="en-US" sz="2800" dirty="0">
                    <a:latin typeface="Times New Roman" panose="02020603050405020304" pitchFamily="18" charset="0"/>
                    <a:ea typeface="標楷體" panose="03000509000000000000" pitchFamily="65" charset="-120"/>
                  </a:rPr>
                  <a:t> </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𝐴</m:t>
                        </m:r>
                      </m:e>
                      <m:sub>
                        <m:r>
                          <a:rPr lang="en-US" altLang="zh-TW" sz="2800" i="1">
                            <a:latin typeface="Cambria Math" panose="02040503050406030204" pitchFamily="18" charset="0"/>
                            <a:ea typeface="Cambria Math" panose="02040503050406030204" pitchFamily="18" charset="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期的投資組合總價值</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標楷體" panose="03000509000000000000" pitchFamily="65" charset="-120"/>
                          </a:rPr>
                          <m:t>𝐷</m:t>
                        </m:r>
                      </m:e>
                      <m:sub>
                        <m:r>
                          <a:rPr lang="en-US" altLang="zh-TW" sz="2800" i="1">
                            <a:latin typeface="Cambria Math" panose="02040503050406030204" pitchFamily="18" charset="0"/>
                            <a:ea typeface="標楷體" panose="03000509000000000000" pitchFamily="65" charset="-12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期的債券價值</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標楷體" panose="03000509000000000000" pitchFamily="65" charset="-120"/>
                          </a:rPr>
                          <m:t>𝐸</m:t>
                        </m:r>
                      </m:e>
                      <m:sub>
                        <m:r>
                          <a:rPr lang="en-US" altLang="zh-TW" sz="2800" i="1">
                            <a:latin typeface="Cambria Math" panose="02040503050406030204" pitchFamily="18" charset="0"/>
                            <a:ea typeface="標楷體" panose="03000509000000000000" pitchFamily="65" charset="-12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其的股票價值</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r>
                      <a:rPr lang="en-US" altLang="zh-TW" sz="2800" i="1">
                        <a:latin typeface="Cambria Math" panose="02040503050406030204" pitchFamily="18" charset="0"/>
                        <a:ea typeface="標楷體" panose="03000509000000000000" pitchFamily="65" charset="-120"/>
                      </a:rPr>
                      <m:t>𝑚</m:t>
                    </m:r>
                  </m:oMath>
                </a14:m>
                <a:r>
                  <a:rPr lang="zh-TW" altLang="en-US" sz="2800" dirty="0">
                    <a:latin typeface="Times New Roman" panose="02020603050405020304" pitchFamily="18" charset="0"/>
                    <a:ea typeface="標楷體" panose="03000509000000000000" pitchFamily="65" charset="-120"/>
                  </a:rPr>
                  <a:t>：風險乘數  乘數愈大風險偏好程度愈高，且</a:t>
                </a:r>
                <a14:m>
                  <m:oMath xmlns:m="http://schemas.openxmlformats.org/officeDocument/2006/math">
                    <m:r>
                      <a:rPr lang="en-US" altLang="zh-TW" sz="2800" i="1">
                        <a:latin typeface="Cambria Math" panose="02040503050406030204" pitchFamily="18" charset="0"/>
                        <a:ea typeface="標楷體" panose="03000509000000000000" pitchFamily="65" charset="-120"/>
                      </a:rPr>
                      <m:t>𝑚</m:t>
                    </m:r>
                    <m:r>
                      <a:rPr lang="en-US" altLang="zh-TW" sz="2800" i="1" smtClean="0">
                        <a:latin typeface="Cambria Math" panose="02040503050406030204" pitchFamily="18" charset="0"/>
                        <a:ea typeface="Cambria Math" panose="02040503050406030204" pitchFamily="18" charset="0"/>
                      </a:rPr>
                      <m:t>&gt;</m:t>
                    </m:r>
                    <m:r>
                      <a:rPr lang="en-US" altLang="zh-TW" sz="2800" i="1">
                        <a:latin typeface="Cambria Math" panose="02040503050406030204" pitchFamily="18" charset="0"/>
                        <a:ea typeface="Cambria Math" panose="02040503050406030204" pitchFamily="18" charset="0"/>
                      </a:rPr>
                      <m:t>1</m:t>
                    </m:r>
                  </m:oMath>
                </a14:m>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𝐹</m:t>
                        </m:r>
                      </m:e>
                      <m:sub>
                        <m:r>
                          <a:rPr lang="en-US" altLang="zh-TW" sz="2800" i="1">
                            <a:latin typeface="Cambria Math" panose="02040503050406030204" pitchFamily="18" charset="0"/>
                            <a:ea typeface="Cambria Math" panose="02040503050406030204" pitchFamily="18" charset="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期的保額度</a:t>
                </a:r>
                <a:r>
                  <a:rPr lang="en-US" altLang="zh-TW" sz="2800" dirty="0">
                    <a:latin typeface="Times New Roman" panose="02020603050405020304" pitchFamily="18" charset="0"/>
                    <a:ea typeface="標楷體" panose="03000509000000000000" pitchFamily="65" charset="-120"/>
                  </a:rPr>
                  <a:t>(Floor)</a:t>
                </a:r>
              </a:p>
              <a:p>
                <a:pPr>
                  <a:lnSpc>
                    <a:spcPct val="110000"/>
                  </a:lnSpc>
                </a:pPr>
                <a14:m>
                  <m:oMath xmlns:m="http://schemas.openxmlformats.org/officeDocument/2006/math">
                    <m:sSub>
                      <m:sSubPr>
                        <m:ctrlPr>
                          <a:rPr lang="en-US" altLang="zh-TW" sz="2800" i="1">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𝐶</m:t>
                        </m:r>
                      </m:e>
                      <m:sub>
                        <m:r>
                          <a:rPr lang="en-US" altLang="zh-TW" sz="2800" i="1">
                            <a:latin typeface="Cambria Math" panose="02040503050406030204" pitchFamily="18" charset="0"/>
                            <a:ea typeface="Cambria Math" panose="02040503050406030204" pitchFamily="18" charset="0"/>
                          </a:rPr>
                          <m:t>𝑡</m:t>
                        </m:r>
                      </m:sub>
                    </m:sSub>
                    <m:r>
                      <a:rPr lang="en-US" altLang="zh-TW" sz="2800" b="0" i="1" smtClean="0">
                        <a:latin typeface="Cambria Math" panose="02040503050406030204" pitchFamily="18" charset="0"/>
                        <a:ea typeface="Cambria Math" panose="02040503050406030204" pitchFamily="18" charset="0"/>
                      </a:rPr>
                      <m:t>=</m:t>
                    </m:r>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𝐴</m:t>
                        </m:r>
                      </m:e>
                      <m:sub>
                        <m:r>
                          <a:rPr lang="en-US" altLang="zh-TW" sz="2800" i="1">
                            <a:latin typeface="Cambria Math" panose="02040503050406030204" pitchFamily="18" charset="0"/>
                            <a:ea typeface="Cambria Math" panose="02040503050406030204" pitchFamily="18" charset="0"/>
                          </a:rPr>
                          <m:t>𝑡</m:t>
                        </m:r>
                      </m:sub>
                    </m:sSub>
                    <m:r>
                      <a:rPr lang="en-US" altLang="zh-TW" sz="2800" i="1">
                        <a:latin typeface="Cambria Math" panose="02040503050406030204" pitchFamily="18" charset="0"/>
                        <a:ea typeface="Cambria Math" panose="02040503050406030204" pitchFamily="18" charset="0"/>
                      </a:rPr>
                      <m:t>−</m:t>
                    </m:r>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𝐹</m:t>
                        </m:r>
                      </m:e>
                      <m:sub>
                        <m:r>
                          <a:rPr lang="en-US" altLang="zh-TW" sz="2800" i="1">
                            <a:latin typeface="Cambria Math" panose="02040503050406030204" pitchFamily="18" charset="0"/>
                            <a:ea typeface="Cambria Math" panose="02040503050406030204" pitchFamily="18" charset="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期的緩衝金額</a:t>
                </a:r>
                <a:r>
                  <a:rPr lang="en-US" altLang="zh-TW" sz="2800" dirty="0">
                    <a:latin typeface="Times New Roman" panose="02020603050405020304" pitchFamily="18" charset="0"/>
                    <a:ea typeface="標楷體" panose="03000509000000000000" pitchFamily="65" charset="-120"/>
                  </a:rPr>
                  <a:t>(Cushion)</a:t>
                </a:r>
                <a:endParaRPr lang="zh-TW" altLang="en-US" sz="2800" dirty="0">
                  <a:latin typeface="Times New Roman" panose="02020603050405020304" pitchFamily="18" charset="0"/>
                  <a:ea typeface="標楷體" panose="03000509000000000000" pitchFamily="65" charset="-120"/>
                </a:endParaRPr>
              </a:p>
            </p:txBody>
          </p:sp>
        </mc:Choice>
        <mc:Fallback>
          <p:sp>
            <p:nvSpPr>
              <p:cNvPr id="2" name="文字方塊 1">
                <a:extLst>
                  <a:ext uri="{FF2B5EF4-FFF2-40B4-BE49-F238E27FC236}">
                    <a16:creationId xmlns:a16="http://schemas.microsoft.com/office/drawing/2014/main" id="{BF787436-9856-43E0-9113-C73A993FB928}"/>
                  </a:ext>
                </a:extLst>
              </p:cNvPr>
              <p:cNvSpPr txBox="1">
                <a:spLocks noRot="1" noChangeAspect="1" noMove="1" noResize="1" noEditPoints="1" noAdjustHandles="1" noChangeArrowheads="1" noChangeShapeType="1" noTextEdit="1"/>
              </p:cNvSpPr>
              <p:nvPr/>
            </p:nvSpPr>
            <p:spPr>
              <a:xfrm>
                <a:off x="1861379" y="2019106"/>
                <a:ext cx="8469242" cy="4325158"/>
              </a:xfrm>
              <a:prstGeom prst="rect">
                <a:avLst/>
              </a:prstGeom>
              <a:blipFill>
                <a:blip r:embed="rId2"/>
                <a:stretch>
                  <a:fillRect l="-1439" t="-1127" b="-2958"/>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615809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 Proportion Portfolio Insurance</a:t>
            </a:r>
            <a:br>
              <a:rPr lang="en-US" altLang="zh-TW" dirty="0">
                <a:latin typeface="Times New Roman" panose="02020603050405020304" pitchFamily="18" charset="0"/>
                <a:ea typeface="標楷體" panose="03000509000000000000" pitchFamily="65" charset="-120"/>
              </a:rPr>
            </a:br>
            <a:r>
              <a:rPr lang="en-US" altLang="zh-TW" dirty="0">
                <a:latin typeface="Times New Roman" panose="02020603050405020304" pitchFamily="18" charset="0"/>
                <a:ea typeface="標楷體" panose="03000509000000000000" pitchFamily="65" charset="-120"/>
              </a:rPr>
              <a:t>CPPI </a:t>
            </a:r>
            <a:r>
              <a:rPr lang="zh-TW" altLang="en-US" dirty="0">
                <a:latin typeface="Times New Roman" panose="02020603050405020304" pitchFamily="18" charset="0"/>
                <a:ea typeface="標楷體" panose="03000509000000000000" pitchFamily="65" charset="-120"/>
              </a:rPr>
              <a:t>固定比例投資組合保險策略</a:t>
            </a:r>
            <a:endParaRPr lang="zh-TW" altLang="en-US" baseline="0" dirty="0">
              <a:latin typeface="Times New Roman" panose="02020603050405020304" pitchFamily="18" charset="0"/>
              <a:ea typeface="標楷體" panose="03000509000000000000" pitchFamily="65" charset="-120"/>
            </a:endParaRPr>
          </a:p>
        </p:txBody>
      </p:sp>
      <p:sp>
        <p:nvSpPr>
          <p:cNvPr id="4" name="內容版面配置區 2">
            <a:extLst>
              <a:ext uri="{FF2B5EF4-FFF2-40B4-BE49-F238E27FC236}">
                <a16:creationId xmlns:a16="http://schemas.microsoft.com/office/drawing/2014/main" id="{4C323137-2349-4C41-80CA-DAAD44F34DB5}"/>
              </a:ext>
            </a:extLst>
          </p:cNvPr>
          <p:cNvSpPr>
            <a:spLocks noGrp="1"/>
          </p:cNvSpPr>
          <p:nvPr>
            <p:ph idx="1"/>
          </p:nvPr>
        </p:nvSpPr>
        <p:spPr>
          <a:xfrm>
            <a:off x="838200" y="1825625"/>
            <a:ext cx="10515600" cy="4351338"/>
          </a:xfrm>
        </p:spPr>
        <p:txBody>
          <a:bodyPr>
            <a:normAutofit/>
          </a:bodyPr>
          <a:lstStyle/>
          <a:p>
            <a:pPr>
              <a:lnSpc>
                <a:spcPct val="150000"/>
              </a:lnSpc>
            </a:pPr>
            <a:r>
              <a:rPr lang="zh-TW" altLang="en-US" dirty="0">
                <a:latin typeface="Times New Roman" panose="02020603050405020304" pitchFamily="18" charset="0"/>
                <a:ea typeface="標楷體" panose="03000509000000000000" pitchFamily="65" charset="-120"/>
              </a:rPr>
              <a:t>特性：</a:t>
            </a:r>
            <a:endParaRPr lang="en-US" altLang="zh-TW" dirty="0">
              <a:latin typeface="Times New Roman" panose="02020603050405020304" pitchFamily="18" charset="0"/>
              <a:ea typeface="標楷體" panose="03000509000000000000" pitchFamily="65" charset="-120"/>
            </a:endParaRPr>
          </a:p>
          <a:p>
            <a:pPr marL="971550" lvl="1" indent="-514350">
              <a:lnSpc>
                <a:spcPct val="150000"/>
              </a:lnSpc>
              <a:buFont typeface="+mj-lt"/>
              <a:buAutoNum type="arabicPeriod"/>
            </a:pPr>
            <a:r>
              <a:rPr lang="zh-TW" altLang="en-US" dirty="0">
                <a:latin typeface="Times New Roman" panose="02020603050405020304" pitchFamily="18" charset="0"/>
                <a:ea typeface="標楷體" panose="03000509000000000000" pitchFamily="65" charset="-120"/>
              </a:rPr>
              <a:t>投資人風險承受度與資產規模呈現正向關係。</a:t>
            </a: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但是與買入持有策略比較，當資產規模上升</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變小</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時，</a:t>
            </a:r>
            <a:r>
              <a:rPr lang="en-US" altLang="zh-TW" dirty="0">
                <a:latin typeface="Times New Roman" panose="02020603050405020304" pitchFamily="18" charset="0"/>
                <a:ea typeface="標楷體" panose="03000509000000000000" pitchFamily="65" charset="-120"/>
              </a:rPr>
              <a:t>CPPI</a:t>
            </a:r>
            <a:r>
              <a:rPr lang="zh-TW" altLang="en-US" dirty="0">
                <a:latin typeface="Times New Roman" panose="02020603050405020304" pitchFamily="18" charset="0"/>
                <a:ea typeface="標楷體" panose="03000509000000000000" pitchFamily="65" charset="-120"/>
              </a:rPr>
              <a:t>的風險承受度上升</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下降</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的更快</a:t>
            </a: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風險承受度變化受到風險乘數</a:t>
            </a:r>
            <a:r>
              <a:rPr lang="en-US" altLang="zh-TW" dirty="0">
                <a:latin typeface="Times New Roman" panose="02020603050405020304" pitchFamily="18" charset="0"/>
                <a:ea typeface="標楷體" panose="03000509000000000000" pitchFamily="65" charset="-120"/>
              </a:rPr>
              <a:t>m</a:t>
            </a:r>
            <a:r>
              <a:rPr lang="zh-TW" altLang="en-US" dirty="0">
                <a:latin typeface="Times New Roman" panose="02020603050405020304" pitchFamily="18" charset="0"/>
                <a:ea typeface="標楷體" panose="03000509000000000000" pitchFamily="65" charset="-120"/>
              </a:rPr>
              <a:t>的影響 </a:t>
            </a: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在資產規模小於保額度時，風險承受度會變為</a:t>
            </a:r>
            <a:r>
              <a:rPr lang="en-US" altLang="zh-TW" dirty="0">
                <a:latin typeface="Times New Roman" panose="02020603050405020304" pitchFamily="18" charset="0"/>
                <a:ea typeface="標楷體" panose="03000509000000000000" pitchFamily="65" charset="-120"/>
              </a:rPr>
              <a:t>0</a:t>
            </a:r>
            <a:r>
              <a:rPr lang="zh-TW" altLang="en-US" dirty="0">
                <a:latin typeface="Times New Roman" panose="02020603050405020304" pitchFamily="18" charset="0"/>
                <a:ea typeface="標楷體" panose="03000509000000000000" pitchFamily="65" charset="-120"/>
              </a:rPr>
              <a:t>。</a:t>
            </a:r>
          </a:p>
          <a:p>
            <a:pPr marL="0" indent="0">
              <a:lnSpc>
                <a:spcPct val="200000"/>
              </a:lnSpc>
              <a:buNone/>
            </a:pPr>
            <a:endParaRPr lang="zh-TW" altLang="en-US" baseline="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1557189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 Proportion Portfolio Insurance</a:t>
            </a:r>
            <a:br>
              <a:rPr lang="en-US" altLang="zh-TW" dirty="0">
                <a:latin typeface="Times New Roman" panose="02020603050405020304" pitchFamily="18" charset="0"/>
                <a:ea typeface="標楷體" panose="03000509000000000000" pitchFamily="65" charset="-120"/>
              </a:rPr>
            </a:br>
            <a:r>
              <a:rPr lang="en-US" altLang="zh-TW" dirty="0">
                <a:latin typeface="Times New Roman" panose="02020603050405020304" pitchFamily="18" charset="0"/>
                <a:ea typeface="標楷體" panose="03000509000000000000" pitchFamily="65" charset="-120"/>
              </a:rPr>
              <a:t>CPPI </a:t>
            </a:r>
            <a:r>
              <a:rPr lang="zh-TW" altLang="en-US" dirty="0">
                <a:latin typeface="Times New Roman" panose="02020603050405020304" pitchFamily="18" charset="0"/>
                <a:ea typeface="標楷體" panose="03000509000000000000" pitchFamily="65" charset="-120"/>
              </a:rPr>
              <a:t>固定比例投資組合保險策略</a:t>
            </a:r>
            <a:endParaRPr lang="zh-TW" altLang="en-US" baseline="0" dirty="0">
              <a:latin typeface="Times New Roman" panose="02020603050405020304" pitchFamily="18" charset="0"/>
              <a:ea typeface="標楷體" panose="03000509000000000000" pitchFamily="65" charset="-120"/>
            </a:endParaRPr>
          </a:p>
        </p:txBody>
      </p:sp>
      <p:sp>
        <p:nvSpPr>
          <p:cNvPr id="4" name="內容版面配置區 2">
            <a:extLst>
              <a:ext uri="{FF2B5EF4-FFF2-40B4-BE49-F238E27FC236}">
                <a16:creationId xmlns:a16="http://schemas.microsoft.com/office/drawing/2014/main" id="{4C323137-2349-4C41-80CA-DAAD44F34DB5}"/>
              </a:ext>
            </a:extLst>
          </p:cNvPr>
          <p:cNvSpPr>
            <a:spLocks noGrp="1"/>
          </p:cNvSpPr>
          <p:nvPr>
            <p:ph idx="1"/>
          </p:nvPr>
        </p:nvSpPr>
        <p:spPr>
          <a:xfrm>
            <a:off x="838200" y="1825625"/>
            <a:ext cx="10515600" cy="4351338"/>
          </a:xfrm>
        </p:spPr>
        <p:txBody>
          <a:bodyPr>
            <a:normAutofit/>
          </a:bodyPr>
          <a:lstStyle/>
          <a:p>
            <a:pPr marL="971550" lvl="1" indent="-514350">
              <a:lnSpc>
                <a:spcPct val="150000"/>
              </a:lnSpc>
              <a:buFont typeface="+mj-lt"/>
              <a:buAutoNum type="arabicPeriod" startAt="2"/>
            </a:pPr>
            <a:r>
              <a:rPr lang="zh-TW" altLang="en-US" dirty="0">
                <a:latin typeface="Times New Roman" panose="02020603050405020304" pitchFamily="18" charset="0"/>
                <a:ea typeface="標楷體" panose="03000509000000000000" pitchFamily="65" charset="-120"/>
              </a:rPr>
              <a:t>「追高殺低」的投資組合調整策略但是與買入持有策略比較，當資產規模上升</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變小</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時，</a:t>
            </a:r>
            <a:r>
              <a:rPr lang="en-US" altLang="zh-TW" dirty="0">
                <a:latin typeface="Times New Roman" panose="02020603050405020304" pitchFamily="18" charset="0"/>
                <a:ea typeface="標楷體" panose="03000509000000000000" pitchFamily="65" charset="-120"/>
              </a:rPr>
              <a:t>CPPI</a:t>
            </a:r>
            <a:r>
              <a:rPr lang="zh-TW" altLang="en-US" dirty="0">
                <a:latin typeface="Times New Roman" panose="02020603050405020304" pitchFamily="18" charset="0"/>
                <a:ea typeface="標楷體" panose="03000509000000000000" pitchFamily="65" charset="-120"/>
              </a:rPr>
              <a:t>的風險承受度上升</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下降</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的更快</a:t>
            </a: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股價跌，轉進債券；股價漲，多買股票</a:t>
            </a:r>
            <a:endParaRPr lang="en-US" altLang="zh-TW" dirty="0">
              <a:latin typeface="Times New Roman" panose="02020603050405020304" pitchFamily="18" charset="0"/>
              <a:ea typeface="標楷體" panose="03000509000000000000" pitchFamily="65" charset="-120"/>
            </a:endParaRPr>
          </a:p>
          <a:p>
            <a:pPr marL="971550" lvl="1" indent="-514350">
              <a:lnSpc>
                <a:spcPct val="150000"/>
              </a:lnSpc>
              <a:buFont typeface="+mj-lt"/>
              <a:buAutoNum type="arabicPeriod" startAt="3"/>
            </a:pPr>
            <a:r>
              <a:rPr lang="zh-TW" altLang="en-US" dirty="0">
                <a:latin typeface="Times New Roman" panose="02020603050405020304" pitchFamily="18" charset="0"/>
                <a:ea typeface="標楷體" panose="03000509000000000000" pitchFamily="65" charset="-120"/>
              </a:rPr>
              <a:t>凸性</a:t>
            </a:r>
            <a:r>
              <a:rPr lang="en-US" altLang="zh-TW" dirty="0">
                <a:latin typeface="Times New Roman" panose="02020603050405020304" pitchFamily="18" charset="0"/>
                <a:ea typeface="標楷體" panose="03000509000000000000" pitchFamily="65" charset="-120"/>
              </a:rPr>
              <a:t>(Convex)</a:t>
            </a:r>
            <a:r>
              <a:rPr lang="zh-TW" altLang="en-US" dirty="0">
                <a:latin typeface="Times New Roman" panose="02020603050405020304" pitchFamily="18" charset="0"/>
                <a:ea typeface="標楷體" panose="03000509000000000000" pitchFamily="65" charset="-120"/>
              </a:rPr>
              <a:t>投資組合調整策略</a:t>
            </a:r>
            <a:endParaRPr lang="en-US" altLang="zh-TW" dirty="0">
              <a:latin typeface="Times New Roman" panose="02020603050405020304" pitchFamily="18" charset="0"/>
              <a:ea typeface="標楷體" panose="03000509000000000000" pitchFamily="65" charset="-120"/>
            </a:endParaRP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股票漲，風險乘數越高，投入股票成倍數上漲，資產價值增加速度越快；股票跌，風險乘數越高，轉進債券越多，反而資產價值跌的速度比</a:t>
            </a:r>
            <a:r>
              <a:rPr lang="en-US" altLang="zh-TW" dirty="0">
                <a:latin typeface="Times New Roman" panose="02020603050405020304" pitchFamily="18" charset="0"/>
                <a:ea typeface="標楷體" panose="03000509000000000000" pitchFamily="65" charset="-120"/>
              </a:rPr>
              <a:t>BH</a:t>
            </a:r>
            <a:r>
              <a:rPr lang="zh-TW" altLang="en-US" dirty="0">
                <a:latin typeface="Times New Roman" panose="02020603050405020304" pitchFamily="18" charset="0"/>
                <a:ea typeface="標楷體" panose="03000509000000000000" pitchFamily="65" charset="-120"/>
              </a:rPr>
              <a:t>低</a:t>
            </a:r>
            <a:endParaRPr lang="en-US" altLang="zh-TW" dirty="0">
              <a:latin typeface="Times New Roman" panose="02020603050405020304" pitchFamily="18" charset="0"/>
              <a:ea typeface="標楷體" panose="03000509000000000000" pitchFamily="65" charset="-120"/>
            </a:endParaRPr>
          </a:p>
          <a:p>
            <a:pPr marL="971550" lvl="1" indent="-514350">
              <a:lnSpc>
                <a:spcPct val="150000"/>
              </a:lnSpc>
              <a:buFont typeface="+mj-lt"/>
              <a:buAutoNum type="arabicPeriod" startAt="4"/>
            </a:pPr>
            <a:r>
              <a:rPr lang="zh-TW" altLang="en-US" dirty="0">
                <a:latin typeface="Times New Roman" panose="02020603050405020304" pitchFamily="18" charset="0"/>
                <a:ea typeface="標楷體" panose="03000509000000000000" pitchFamily="65" charset="-120"/>
              </a:rPr>
              <a:t>投組的資產價值會隨著股價降低而趨近於保額度</a:t>
            </a:r>
          </a:p>
        </p:txBody>
      </p:sp>
    </p:spTree>
    <p:extLst>
      <p:ext uri="{BB962C8B-B14F-4D97-AF65-F5344CB8AC3E}">
        <p14:creationId xmlns:p14="http://schemas.microsoft.com/office/powerpoint/2010/main" val="2225884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 Proportion Portfolio Insurance</a:t>
            </a:r>
            <a:br>
              <a:rPr lang="en-US" altLang="zh-TW" dirty="0">
                <a:latin typeface="Times New Roman" panose="02020603050405020304" pitchFamily="18" charset="0"/>
                <a:ea typeface="標楷體" panose="03000509000000000000" pitchFamily="65" charset="-120"/>
              </a:rPr>
            </a:br>
            <a:r>
              <a:rPr lang="en-US" altLang="zh-TW" dirty="0">
                <a:latin typeface="Times New Roman" panose="02020603050405020304" pitchFamily="18" charset="0"/>
                <a:ea typeface="標楷體" panose="03000509000000000000" pitchFamily="65" charset="-120"/>
              </a:rPr>
              <a:t>CPPI </a:t>
            </a:r>
            <a:r>
              <a:rPr lang="zh-TW" altLang="en-US" dirty="0">
                <a:latin typeface="Times New Roman" panose="02020603050405020304" pitchFamily="18" charset="0"/>
                <a:ea typeface="標楷體" panose="03000509000000000000" pitchFamily="65" charset="-120"/>
              </a:rPr>
              <a:t>固定比例投資組合保險策略</a:t>
            </a:r>
            <a:endParaRPr lang="zh-TW" altLang="en-US" baseline="0" dirty="0">
              <a:latin typeface="Times New Roman" panose="02020603050405020304" pitchFamily="18" charset="0"/>
              <a:ea typeface="標楷體" panose="03000509000000000000" pitchFamily="65" charset="-120"/>
            </a:endParaRPr>
          </a:p>
        </p:txBody>
      </p:sp>
      <mc:AlternateContent xmlns:mc="http://schemas.openxmlformats.org/markup-compatibility/2006" xmlns:a14="http://schemas.microsoft.com/office/drawing/2010/main">
        <mc:Choice Requires="a14">
          <p:sp>
            <p:nvSpPr>
              <p:cNvPr id="4" name="內容版面配置區 2">
                <a:extLst>
                  <a:ext uri="{FF2B5EF4-FFF2-40B4-BE49-F238E27FC236}">
                    <a16:creationId xmlns:a16="http://schemas.microsoft.com/office/drawing/2014/main" id="{4C323137-2349-4C41-80CA-DAAD44F34DB5}"/>
                  </a:ext>
                </a:extLst>
              </p:cNvPr>
              <p:cNvSpPr>
                <a:spLocks noGrp="1"/>
              </p:cNvSpPr>
              <p:nvPr>
                <p:ph idx="1"/>
              </p:nvPr>
            </p:nvSpPr>
            <p:spPr>
              <a:xfrm>
                <a:off x="838200" y="1825624"/>
                <a:ext cx="11195304" cy="4904359"/>
              </a:xfrm>
            </p:spPr>
            <p:txBody>
              <a:bodyPr>
                <a:normAutofit/>
              </a:bodyPr>
              <a:lstStyle/>
              <a:p>
                <a:pPr>
                  <a:lnSpc>
                    <a:spcPct val="100000"/>
                  </a:lnSpc>
                </a:pPr>
                <a:r>
                  <a:rPr lang="zh-TW" altLang="en-US" dirty="0">
                    <a:latin typeface="Times New Roman" panose="02020603050405020304" pitchFamily="18" charset="0"/>
                    <a:ea typeface="標楷體" panose="03000509000000000000" pitchFamily="65" charset="-120"/>
                  </a:rPr>
                  <a:t>例子：</a:t>
                </a:r>
              </a:p>
              <a:p>
                <a:pPr marL="457200" lvl="1" indent="0">
                  <a:lnSpc>
                    <a:spcPct val="150000"/>
                  </a:lnSpc>
                  <a:buNone/>
                </a:pPr>
                <a:r>
                  <a:rPr lang="zh-TW" altLang="en-US" dirty="0">
                    <a:latin typeface="Times New Roman" panose="02020603050405020304" pitchFamily="18" charset="0"/>
                    <a:ea typeface="標楷體" panose="03000509000000000000" pitchFamily="65" charset="-120"/>
                  </a:rPr>
                  <a:t>假如期初投資總額為</a:t>
                </a:r>
                <a:r>
                  <a:rPr lang="en-US" altLang="zh-TW" dirty="0">
                    <a:latin typeface="Times New Roman" panose="02020603050405020304" pitchFamily="18" charset="0"/>
                    <a:ea typeface="標楷體" panose="03000509000000000000" pitchFamily="65" charset="-120"/>
                  </a:rPr>
                  <a:t>100</a:t>
                </a:r>
                <a:r>
                  <a:rPr lang="zh-TW" altLang="en-US" dirty="0">
                    <a:latin typeface="Times New Roman" panose="02020603050405020304" pitchFamily="18" charset="0"/>
                    <a:ea typeface="標楷體" panose="03000509000000000000" pitchFamily="65" charset="-120"/>
                  </a:rPr>
                  <a:t>，保額度為</a:t>
                </a:r>
                <a:r>
                  <a:rPr lang="en-US" altLang="zh-TW" dirty="0">
                    <a:latin typeface="Times New Roman" panose="02020603050405020304" pitchFamily="18" charset="0"/>
                    <a:ea typeface="標楷體" panose="03000509000000000000" pitchFamily="65" charset="-120"/>
                  </a:rPr>
                  <a:t>80</a:t>
                </a:r>
                <a:r>
                  <a:rPr lang="zh-TW" altLang="en-US" dirty="0">
                    <a:latin typeface="Times New Roman" panose="02020603050405020304" pitchFamily="18" charset="0"/>
                    <a:ea typeface="標楷體" panose="03000509000000000000" pitchFamily="65" charset="-120"/>
                  </a:rPr>
                  <a:t>，風險乘數</a:t>
                </a:r>
                <a:r>
                  <a:rPr lang="en-US" altLang="zh-TW" dirty="0">
                    <a:latin typeface="Times New Roman" panose="02020603050405020304" pitchFamily="18" charset="0"/>
                    <a:ea typeface="標楷體" panose="03000509000000000000" pitchFamily="65" charset="-120"/>
                  </a:rPr>
                  <a:t>m</a:t>
                </a:r>
                <a:r>
                  <a:rPr lang="zh-TW" altLang="en-US" dirty="0">
                    <a:latin typeface="Times New Roman" panose="02020603050405020304" pitchFamily="18" charset="0"/>
                    <a:ea typeface="標楷體" panose="03000509000000000000" pitchFamily="65" charset="-120"/>
                  </a:rPr>
                  <a:t>為</a:t>
                </a:r>
                <a:r>
                  <a:rPr lang="en-US" altLang="zh-TW" dirty="0">
                    <a:latin typeface="Times New Roman" panose="02020603050405020304" pitchFamily="18" charset="0"/>
                    <a:ea typeface="標楷體" panose="03000509000000000000" pitchFamily="65" charset="-120"/>
                  </a:rPr>
                  <a:t>3</a:t>
                </a:r>
              </a:p>
              <a:p>
                <a:pPr marL="457200" lvl="1" indent="0">
                  <a:lnSpc>
                    <a:spcPct val="150000"/>
                  </a:lnSpc>
                  <a:buNone/>
                </a:pPr>
                <a14:m>
                  <m:oMathPara xmlns:m="http://schemas.openxmlformats.org/officeDocument/2006/math">
                    <m:oMathParaPr>
                      <m:jc m:val="left"/>
                    </m:oMathParaPr>
                    <m:oMath xmlns:m="http://schemas.openxmlformats.org/officeDocument/2006/math">
                      <m:r>
                        <a:rPr lang="en-US" altLang="zh-TW" b="0" i="1" smtClean="0">
                          <a:latin typeface="Cambria Math" panose="02040503050406030204" pitchFamily="18" charset="0"/>
                          <a:ea typeface="標楷體" panose="03000509000000000000" pitchFamily="65" charset="-120"/>
                        </a:rPr>
                        <m:t>𝐶</m:t>
                      </m:r>
                      <m:r>
                        <a:rPr lang="en-US" altLang="zh-TW" b="0" i="1" smtClean="0">
                          <a:latin typeface="Cambria Math" panose="02040503050406030204" pitchFamily="18" charset="0"/>
                          <a:ea typeface="標楷體" panose="03000509000000000000" pitchFamily="65" charset="-120"/>
                        </a:rPr>
                        <m:t>(</m:t>
                      </m:r>
                      <m:r>
                        <a:rPr lang="zh-TW" altLang="en-US" i="1">
                          <a:latin typeface="Cambria Math" panose="02040503050406030204" pitchFamily="18" charset="0"/>
                          <a:ea typeface="標楷體" panose="03000509000000000000" pitchFamily="65" charset="-120"/>
                        </a:rPr>
                        <m:t>緩衝金額</m:t>
                      </m:r>
                      <m:r>
                        <a:rPr lang="en-US" altLang="zh-TW" b="0" i="1" smtClean="0">
                          <a:latin typeface="Cambria Math" panose="02040503050406030204" pitchFamily="18" charset="0"/>
                          <a:ea typeface="標楷體" panose="03000509000000000000" pitchFamily="65" charset="-120"/>
                        </a:rPr>
                        <m:t>)=100−80=20</m:t>
                      </m:r>
                    </m:oMath>
                  </m:oMathPara>
                </a14:m>
                <a:endParaRPr lang="en-US" altLang="zh-TW" dirty="0">
                  <a:latin typeface="Times New Roman" panose="02020603050405020304" pitchFamily="18" charset="0"/>
                  <a:ea typeface="標楷體" panose="03000509000000000000" pitchFamily="65" charset="-120"/>
                </a:endParaRPr>
              </a:p>
              <a:p>
                <a:pPr marL="457200" lvl="1" indent="0">
                  <a:lnSpc>
                    <a:spcPct val="150000"/>
                  </a:lnSpc>
                  <a:buNone/>
                </a:pPr>
                <a14:m>
                  <m:oMath xmlns:m="http://schemas.openxmlformats.org/officeDocument/2006/math">
                    <m:r>
                      <a:rPr lang="zh-TW" altLang="en-US" i="1" dirty="0" smtClean="0">
                        <a:latin typeface="Cambria Math" panose="02040503050406030204" pitchFamily="18" charset="0"/>
                        <a:ea typeface="標楷體" panose="03000509000000000000" pitchFamily="65" charset="-120"/>
                      </a:rPr>
                      <m:t>風險性資</m:t>
                    </m:r>
                    <m:r>
                      <a:rPr lang="zh-TW" altLang="en-US" i="1" dirty="0">
                        <a:latin typeface="Cambria Math" panose="02040503050406030204" pitchFamily="18" charset="0"/>
                        <a:ea typeface="標楷體" panose="03000509000000000000" pitchFamily="65" charset="-120"/>
                      </a:rPr>
                      <m:t>產</m:t>
                    </m:r>
                    <m:r>
                      <a:rPr lang="en-US" altLang="zh-TW" b="0" i="1" dirty="0" smtClean="0">
                        <a:latin typeface="Cambria Math" panose="02040503050406030204" pitchFamily="18" charset="0"/>
                        <a:ea typeface="標楷體" panose="03000509000000000000" pitchFamily="65" charset="-120"/>
                      </a:rPr>
                      <m:t>=3</m:t>
                    </m:r>
                    <m:r>
                      <a:rPr lang="en-US" altLang="zh-TW" b="0" i="1" dirty="0" smtClean="0">
                        <a:latin typeface="Cambria Math" panose="02040503050406030204" pitchFamily="18" charset="0"/>
                        <a:ea typeface="Cambria Math" panose="02040503050406030204" pitchFamily="18" charset="0"/>
                      </a:rPr>
                      <m:t>×20=60</m:t>
                    </m:r>
                  </m:oMath>
                </a14:m>
                <a:r>
                  <a:rPr lang="zh-TW" altLang="en-US" dirty="0">
                    <a:ea typeface="標楷體" panose="03000509000000000000" pitchFamily="65" charset="-120"/>
                  </a:rPr>
                  <a:t>     </a:t>
                </a:r>
                <a14:m>
                  <m:oMath xmlns:m="http://schemas.openxmlformats.org/officeDocument/2006/math">
                    <m:r>
                      <a:rPr lang="zh-TW" altLang="en-US" i="1" dirty="0">
                        <a:latin typeface="Cambria Math" panose="02040503050406030204" pitchFamily="18" charset="0"/>
                        <a:ea typeface="標楷體" panose="03000509000000000000" pitchFamily="65" charset="-120"/>
                      </a:rPr>
                      <m:t>無風險性資產</m:t>
                    </m:r>
                    <m:r>
                      <a:rPr lang="en-US" altLang="zh-TW" i="1" dirty="0">
                        <a:latin typeface="Cambria Math" panose="02040503050406030204" pitchFamily="18" charset="0"/>
                        <a:ea typeface="標楷體" panose="03000509000000000000" pitchFamily="65" charset="-120"/>
                      </a:rPr>
                      <m:t>=</m:t>
                    </m:r>
                    <m:r>
                      <a:rPr lang="en-US" altLang="zh-TW" i="1" dirty="0" smtClean="0">
                        <a:latin typeface="Cambria Math" panose="02040503050406030204" pitchFamily="18" charset="0"/>
                        <a:ea typeface="標楷體" panose="03000509000000000000" pitchFamily="65" charset="-120"/>
                      </a:rPr>
                      <m:t>1</m:t>
                    </m:r>
                    <m:r>
                      <a:rPr lang="en-US" altLang="zh-TW" i="1" dirty="0">
                        <a:latin typeface="Cambria Math" panose="02040503050406030204" pitchFamily="18" charset="0"/>
                        <a:ea typeface="標楷體" panose="03000509000000000000" pitchFamily="65" charset="-120"/>
                      </a:rPr>
                      <m:t>0</m:t>
                    </m:r>
                    <m:r>
                      <a:rPr lang="en-US" altLang="zh-TW" i="1" dirty="0" smtClean="0">
                        <a:latin typeface="Cambria Math" panose="02040503050406030204" pitchFamily="18" charset="0"/>
                        <a:ea typeface="標楷體" panose="03000509000000000000" pitchFamily="65" charset="-120"/>
                      </a:rPr>
                      <m:t>0</m:t>
                    </m:r>
                    <m:r>
                      <a:rPr lang="en-US" altLang="zh-TW" b="0" i="1" dirty="0" smtClean="0">
                        <a:latin typeface="Cambria Math" panose="02040503050406030204" pitchFamily="18" charset="0"/>
                        <a:ea typeface="標楷體" panose="03000509000000000000" pitchFamily="65" charset="-120"/>
                      </a:rPr>
                      <m:t>−</m:t>
                    </m:r>
                    <m:r>
                      <a:rPr lang="en-US" altLang="zh-TW" i="1" dirty="0">
                        <a:latin typeface="Cambria Math" panose="02040503050406030204" pitchFamily="18" charset="0"/>
                        <a:ea typeface="Cambria Math" panose="02040503050406030204" pitchFamily="18" charset="0"/>
                      </a:rPr>
                      <m:t>60</m:t>
                    </m:r>
                    <m:r>
                      <a:rPr lang="en-US" altLang="zh-TW" b="0" i="1" dirty="0" smtClean="0">
                        <a:latin typeface="Cambria Math" panose="02040503050406030204" pitchFamily="18" charset="0"/>
                        <a:ea typeface="Cambria Math" panose="02040503050406030204" pitchFamily="18" charset="0"/>
                      </a:rPr>
                      <m:t>=40</m:t>
                    </m:r>
                  </m:oMath>
                </a14:m>
                <a:endParaRPr lang="en-US" altLang="zh-TW" dirty="0">
                  <a:latin typeface="Times New Roman" panose="02020603050405020304" pitchFamily="18" charset="0"/>
                  <a:ea typeface="標楷體" panose="03000509000000000000" pitchFamily="65" charset="-120"/>
                </a:endParaRPr>
              </a:p>
              <a:p>
                <a:pPr marL="457200" lvl="1" indent="0">
                  <a:lnSpc>
                    <a:spcPct val="150000"/>
                  </a:lnSpc>
                  <a:buNone/>
                </a:pPr>
                <a:r>
                  <a:rPr lang="zh-TW" altLang="en-US" dirty="0">
                    <a:latin typeface="Times New Roman" panose="02020603050405020304" pitchFamily="18" charset="0"/>
                    <a:ea typeface="標楷體" panose="03000509000000000000" pitchFamily="65" charset="-120"/>
                  </a:rPr>
                  <a:t>假如今天股票價值從期初的</a:t>
                </a:r>
                <a:r>
                  <a:rPr lang="en-US" altLang="zh-TW" dirty="0">
                    <a:latin typeface="Times New Roman" panose="02020603050405020304" pitchFamily="18" charset="0"/>
                    <a:ea typeface="標楷體" panose="03000509000000000000" pitchFamily="65" charset="-120"/>
                  </a:rPr>
                  <a:t>60</a:t>
                </a:r>
                <a:r>
                  <a:rPr lang="zh-TW" altLang="en-US" dirty="0">
                    <a:latin typeface="Times New Roman" panose="02020603050405020304" pitchFamily="18" charset="0"/>
                    <a:ea typeface="標楷體" panose="03000509000000000000" pitchFamily="65" charset="-120"/>
                  </a:rPr>
                  <a:t>跌至</a:t>
                </a:r>
                <a:r>
                  <a:rPr lang="en-US" altLang="zh-TW" dirty="0">
                    <a:latin typeface="Times New Roman" panose="02020603050405020304" pitchFamily="18" charset="0"/>
                    <a:ea typeface="標楷體" panose="03000509000000000000" pitchFamily="65" charset="-120"/>
                  </a:rPr>
                  <a:t>55</a:t>
                </a:r>
                <a:r>
                  <a:rPr lang="zh-TW" altLang="en-US" dirty="0">
                    <a:latin typeface="Times New Roman" panose="02020603050405020304" pitchFamily="18" charset="0"/>
                    <a:ea typeface="標楷體" panose="03000509000000000000" pitchFamily="65" charset="-120"/>
                  </a:rPr>
                  <a:t>，加上現金存款</a:t>
                </a:r>
                <a:r>
                  <a:rPr lang="en-US" altLang="zh-TW" dirty="0">
                    <a:latin typeface="Times New Roman" panose="02020603050405020304" pitchFamily="18" charset="0"/>
                    <a:ea typeface="標楷體" panose="03000509000000000000" pitchFamily="65" charset="-120"/>
                  </a:rPr>
                  <a:t>40</a:t>
                </a:r>
                <a:r>
                  <a:rPr lang="zh-TW" altLang="en-US" dirty="0">
                    <a:latin typeface="Times New Roman" panose="02020603050405020304" pitchFamily="18" charset="0"/>
                    <a:ea typeface="標楷體" panose="03000509000000000000" pitchFamily="65" charset="-120"/>
                  </a:rPr>
                  <a:t>，總價值降低為</a:t>
                </a:r>
                <a:r>
                  <a:rPr lang="en-US" altLang="zh-TW" dirty="0">
                    <a:latin typeface="Times New Roman" panose="02020603050405020304" pitchFamily="18" charset="0"/>
                    <a:ea typeface="標楷體" panose="03000509000000000000" pitchFamily="65" charset="-120"/>
                  </a:rPr>
                  <a:t>95</a:t>
                </a:r>
              </a:p>
              <a:p>
                <a:pPr marL="457200" lvl="1" indent="0">
                  <a:lnSpc>
                    <a:spcPct val="150000"/>
                  </a:lnSpc>
                  <a:buNone/>
                </a:pPr>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ea typeface="標楷體" panose="03000509000000000000" pitchFamily="65" charset="-120"/>
                        </a:rPr>
                        <m:t>𝐶</m:t>
                      </m:r>
                      <m:r>
                        <a:rPr lang="en-US" altLang="zh-TW" i="1">
                          <a:latin typeface="Cambria Math" panose="02040503050406030204" pitchFamily="18" charset="0"/>
                          <a:ea typeface="標楷體" panose="03000509000000000000" pitchFamily="65" charset="-120"/>
                        </a:rPr>
                        <m:t>(</m:t>
                      </m:r>
                      <m:r>
                        <a:rPr lang="zh-TW" altLang="en-US" i="1">
                          <a:latin typeface="Cambria Math" panose="02040503050406030204" pitchFamily="18" charset="0"/>
                          <a:ea typeface="標楷體" panose="03000509000000000000" pitchFamily="65" charset="-120"/>
                        </a:rPr>
                        <m:t>緩衝金額</m:t>
                      </m:r>
                      <m:r>
                        <a:rPr lang="en-US" altLang="zh-TW" i="1">
                          <a:latin typeface="Cambria Math" panose="02040503050406030204" pitchFamily="18" charset="0"/>
                          <a:ea typeface="標楷體" panose="03000509000000000000" pitchFamily="65" charset="-120"/>
                        </a:rPr>
                        <m:t>)=</m:t>
                      </m:r>
                      <m:r>
                        <a:rPr lang="en-US" altLang="zh-TW" i="1" smtClean="0">
                          <a:latin typeface="Cambria Math" panose="02040503050406030204" pitchFamily="18" charset="0"/>
                          <a:ea typeface="標楷體" panose="03000509000000000000" pitchFamily="65" charset="-120"/>
                        </a:rPr>
                        <m:t>9</m:t>
                      </m:r>
                      <m:r>
                        <a:rPr lang="en-US" altLang="zh-TW" i="1">
                          <a:latin typeface="Cambria Math" panose="02040503050406030204" pitchFamily="18" charset="0"/>
                          <a:ea typeface="標楷體" panose="03000509000000000000" pitchFamily="65" charset="-120"/>
                        </a:rPr>
                        <m:t>5−80=</m:t>
                      </m:r>
                      <m:r>
                        <a:rPr lang="en-US" altLang="zh-TW" b="0" i="0" smtClean="0">
                          <a:latin typeface="Cambria Math" panose="02040503050406030204" pitchFamily="18" charset="0"/>
                          <a:ea typeface="標楷體" panose="03000509000000000000" pitchFamily="65" charset="-120"/>
                        </a:rPr>
                        <m:t>15</m:t>
                      </m:r>
                    </m:oMath>
                  </m:oMathPara>
                </a14:m>
                <a:endParaRPr lang="en-US" altLang="zh-TW" dirty="0">
                  <a:latin typeface="Times New Roman" panose="02020603050405020304" pitchFamily="18" charset="0"/>
                  <a:ea typeface="標楷體" panose="03000509000000000000" pitchFamily="65" charset="-120"/>
                </a:endParaRPr>
              </a:p>
              <a:p>
                <a:pPr marL="457200" lvl="1" indent="0">
                  <a:lnSpc>
                    <a:spcPct val="150000"/>
                  </a:lnSpc>
                  <a:buNone/>
                </a:pPr>
                <a14:m>
                  <m:oMath xmlns:m="http://schemas.openxmlformats.org/officeDocument/2006/math">
                    <m:r>
                      <a:rPr lang="zh-TW" altLang="en-US" i="1" dirty="0">
                        <a:latin typeface="Cambria Math" panose="02040503050406030204" pitchFamily="18" charset="0"/>
                        <a:ea typeface="標楷體" panose="03000509000000000000" pitchFamily="65" charset="-120"/>
                      </a:rPr>
                      <m:t>風險性資產</m:t>
                    </m:r>
                    <m:r>
                      <a:rPr lang="en-US" altLang="zh-TW" i="1" dirty="0">
                        <a:latin typeface="Cambria Math" panose="02040503050406030204" pitchFamily="18" charset="0"/>
                        <a:ea typeface="標楷體" panose="03000509000000000000" pitchFamily="65" charset="-120"/>
                      </a:rPr>
                      <m:t>=3</m:t>
                    </m:r>
                    <m:r>
                      <a:rPr lang="en-US" altLang="zh-TW" i="1" dirty="0">
                        <a:latin typeface="Cambria Math" panose="02040503050406030204" pitchFamily="18" charset="0"/>
                        <a:ea typeface="Cambria Math" panose="02040503050406030204" pitchFamily="18" charset="0"/>
                      </a:rPr>
                      <m:t>×</m:t>
                    </m:r>
                    <m:r>
                      <a:rPr lang="en-US" altLang="zh-TW" b="0" i="1" dirty="0" smtClean="0">
                        <a:latin typeface="Cambria Math" panose="02040503050406030204" pitchFamily="18" charset="0"/>
                        <a:ea typeface="Cambria Math" panose="02040503050406030204" pitchFamily="18" charset="0"/>
                      </a:rPr>
                      <m:t>15</m:t>
                    </m:r>
                    <m:r>
                      <a:rPr lang="en-US" altLang="zh-TW" i="1" dirty="0">
                        <a:latin typeface="Cambria Math" panose="02040503050406030204" pitchFamily="18" charset="0"/>
                        <a:ea typeface="Cambria Math" panose="02040503050406030204" pitchFamily="18" charset="0"/>
                      </a:rPr>
                      <m:t>=</m:t>
                    </m:r>
                    <m:r>
                      <a:rPr lang="en-US" altLang="zh-TW" b="0" i="1" dirty="0" smtClean="0">
                        <a:latin typeface="Cambria Math" panose="02040503050406030204" pitchFamily="18" charset="0"/>
                        <a:ea typeface="Cambria Math" panose="02040503050406030204" pitchFamily="18" charset="0"/>
                      </a:rPr>
                      <m:t>45</m:t>
                    </m:r>
                  </m:oMath>
                </a14:m>
                <a:r>
                  <a:rPr lang="zh-TW" altLang="en-US" dirty="0">
                    <a:ea typeface="標楷體" panose="03000509000000000000" pitchFamily="65" charset="-120"/>
                  </a:rPr>
                  <a:t>     </a:t>
                </a:r>
                <a14:m>
                  <m:oMath xmlns:m="http://schemas.openxmlformats.org/officeDocument/2006/math">
                    <m:r>
                      <a:rPr lang="zh-TW" altLang="en-US" i="1" dirty="0">
                        <a:latin typeface="Cambria Math" panose="02040503050406030204" pitchFamily="18" charset="0"/>
                        <a:ea typeface="標楷體" panose="03000509000000000000" pitchFamily="65" charset="-120"/>
                      </a:rPr>
                      <m:t>無風險性資產</m:t>
                    </m:r>
                    <m:r>
                      <a:rPr lang="en-US" altLang="zh-TW" i="1" dirty="0">
                        <a:latin typeface="Cambria Math" panose="02040503050406030204" pitchFamily="18" charset="0"/>
                        <a:ea typeface="標楷體" panose="03000509000000000000" pitchFamily="65" charset="-120"/>
                      </a:rPr>
                      <m:t>=</m:t>
                    </m:r>
                    <m:r>
                      <a:rPr lang="en-US" altLang="zh-TW" b="0" i="1" dirty="0" smtClean="0">
                        <a:latin typeface="Cambria Math" panose="02040503050406030204" pitchFamily="18" charset="0"/>
                        <a:ea typeface="標楷體" panose="03000509000000000000" pitchFamily="65" charset="-120"/>
                      </a:rPr>
                      <m:t>95</m:t>
                    </m:r>
                    <m:r>
                      <a:rPr lang="en-US" altLang="zh-TW" i="1" dirty="0">
                        <a:latin typeface="Cambria Math" panose="02040503050406030204" pitchFamily="18" charset="0"/>
                        <a:ea typeface="標楷體" panose="03000509000000000000" pitchFamily="65" charset="-120"/>
                      </a:rPr>
                      <m:t>−</m:t>
                    </m:r>
                    <m:r>
                      <a:rPr lang="en-US" altLang="zh-TW" b="0" i="1" dirty="0" smtClean="0">
                        <a:latin typeface="Cambria Math" panose="02040503050406030204" pitchFamily="18" charset="0"/>
                        <a:ea typeface="標楷體" panose="03000509000000000000" pitchFamily="65" charset="-120"/>
                      </a:rPr>
                      <m:t>45</m:t>
                    </m:r>
                    <m:r>
                      <a:rPr lang="en-US" altLang="zh-TW" i="1" dirty="0">
                        <a:latin typeface="Cambria Math" panose="02040503050406030204" pitchFamily="18" charset="0"/>
                        <a:ea typeface="Cambria Math" panose="02040503050406030204" pitchFamily="18" charset="0"/>
                      </a:rPr>
                      <m:t>=</m:t>
                    </m:r>
                    <m:r>
                      <a:rPr lang="en-US" altLang="zh-TW" b="0" i="1" dirty="0" smtClean="0">
                        <a:latin typeface="Cambria Math" panose="02040503050406030204" pitchFamily="18" charset="0"/>
                        <a:ea typeface="Cambria Math" panose="02040503050406030204" pitchFamily="18" charset="0"/>
                      </a:rPr>
                      <m:t>50</m:t>
                    </m:r>
                  </m:oMath>
                </a14:m>
                <a:r>
                  <a:rPr lang="en-US" altLang="zh-TW" dirty="0">
                    <a:latin typeface="Times New Roman" panose="02020603050405020304" pitchFamily="18" charset="0"/>
                    <a:ea typeface="標楷體" panose="03000509000000000000" pitchFamily="65" charset="-120"/>
                  </a:rPr>
                  <a:t>  </a:t>
                </a:r>
              </a:p>
              <a:p>
                <a:pPr marL="457200" lvl="1" indent="0">
                  <a:lnSpc>
                    <a:spcPct val="150000"/>
                  </a:lnSpc>
                  <a:buNone/>
                </a:pPr>
                <a:r>
                  <a:rPr lang="zh-TW" altLang="en-US" dirty="0">
                    <a:latin typeface="Times New Roman" panose="02020603050405020304" pitchFamily="18" charset="0"/>
                    <a:ea typeface="標楷體" panose="03000509000000000000" pitchFamily="65" charset="-120"/>
                  </a:rPr>
                  <a:t>賣出股票投入無風險資產</a:t>
                </a:r>
                <a:endParaRPr lang="en-US" altLang="zh-TW" dirty="0">
                  <a:latin typeface="Times New Roman" panose="02020603050405020304" pitchFamily="18" charset="0"/>
                  <a:ea typeface="標楷體" panose="03000509000000000000" pitchFamily="65" charset="-120"/>
                </a:endParaRPr>
              </a:p>
            </p:txBody>
          </p:sp>
        </mc:Choice>
        <mc:Fallback xmlns="">
          <p:sp>
            <p:nvSpPr>
              <p:cNvPr id="4" name="內容版面配置區 2">
                <a:extLst>
                  <a:ext uri="{FF2B5EF4-FFF2-40B4-BE49-F238E27FC236}">
                    <a16:creationId xmlns:a16="http://schemas.microsoft.com/office/drawing/2014/main" id="{4C323137-2349-4C41-80CA-DAAD44F34DB5}"/>
                  </a:ext>
                </a:extLst>
              </p:cNvPr>
              <p:cNvSpPr>
                <a:spLocks noGrp="1" noRot="1" noChangeAspect="1" noMove="1" noResize="1" noEditPoints="1" noAdjustHandles="1" noChangeArrowheads="1" noChangeShapeType="1" noTextEdit="1"/>
              </p:cNvSpPr>
              <p:nvPr>
                <p:ph idx="1"/>
              </p:nvPr>
            </p:nvSpPr>
            <p:spPr>
              <a:xfrm>
                <a:off x="838200" y="1825624"/>
                <a:ext cx="11195304" cy="4904359"/>
              </a:xfrm>
              <a:blipFill>
                <a:blip r:embed="rId2"/>
                <a:stretch>
                  <a:fillRect l="-980" t="-124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70920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a:bodyPr>
          <a:lstStyle/>
          <a:p>
            <a:r>
              <a:rPr lang="en-US" altLang="zh-TW" dirty="0">
                <a:latin typeface="Times New Roman" panose="02020603050405020304" pitchFamily="18" charset="0"/>
                <a:ea typeface="標楷體" panose="03000509000000000000" pitchFamily="65" charset="-120"/>
              </a:rPr>
              <a:t>Cumulative Prospect Theory</a:t>
            </a:r>
            <a:r>
              <a:rPr lang="zh-TW" altLang="en-US" dirty="0">
                <a:latin typeface="Times New Roman" panose="02020603050405020304" pitchFamily="18" charset="0"/>
                <a:ea typeface="標楷體" panose="03000509000000000000" pitchFamily="65" charset="-120"/>
              </a:rPr>
              <a:t> </a:t>
            </a:r>
            <a:r>
              <a:rPr lang="en-US" altLang="zh-TW" dirty="0">
                <a:latin typeface="Times New Roman" panose="02020603050405020304" pitchFamily="18" charset="0"/>
                <a:ea typeface="標楷體" panose="03000509000000000000" pitchFamily="65" charset="-120"/>
              </a:rPr>
              <a:t>,CPT</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累積前景</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展望</a:t>
            </a:r>
            <a:r>
              <a:rPr lang="en-US" altLang="zh-TW" dirty="0">
                <a:latin typeface="Times New Roman" panose="02020603050405020304" pitchFamily="18" charset="0"/>
                <a:ea typeface="標楷體" panose="03000509000000000000" pitchFamily="65" charset="-120"/>
              </a:rPr>
              <a:t>)</a:t>
            </a:r>
            <a:r>
              <a:rPr lang="zh-TW" altLang="en-US" dirty="0">
                <a:latin typeface="Times New Roman" panose="02020603050405020304" pitchFamily="18" charset="0"/>
                <a:ea typeface="標楷體" panose="03000509000000000000" pitchFamily="65" charset="-120"/>
              </a:rPr>
              <a:t>理論</a:t>
            </a:r>
          </a:p>
        </p:txBody>
      </p:sp>
      <p:sp>
        <p:nvSpPr>
          <p:cNvPr id="7" name="內容版面配置區 2">
            <a:extLst>
              <a:ext uri="{FF2B5EF4-FFF2-40B4-BE49-F238E27FC236}">
                <a16:creationId xmlns:a16="http://schemas.microsoft.com/office/drawing/2014/main" id="{AC0059AD-B79F-4477-AA83-C73EE5D76D03}"/>
              </a:ext>
            </a:extLst>
          </p:cNvPr>
          <p:cNvSpPr>
            <a:spLocks noGrp="1"/>
          </p:cNvSpPr>
          <p:nvPr>
            <p:ph idx="1"/>
          </p:nvPr>
        </p:nvSpPr>
        <p:spPr>
          <a:xfrm>
            <a:off x="838200" y="1825625"/>
            <a:ext cx="10515600" cy="4351338"/>
          </a:xfrm>
        </p:spPr>
        <p:txBody>
          <a:bodyPr>
            <a:normAutofit/>
          </a:bodyPr>
          <a:lstStyle/>
          <a:p>
            <a:pPr>
              <a:lnSpc>
                <a:spcPct val="150000"/>
              </a:lnSpc>
            </a:pPr>
            <a:r>
              <a:rPr lang="zh-TW" altLang="en-US" dirty="0">
                <a:latin typeface="Times New Roman" panose="02020603050405020304" pitchFamily="18" charset="0"/>
                <a:ea typeface="標楷體" panose="03000509000000000000" pitchFamily="65" charset="-120"/>
              </a:rPr>
              <a:t>人們的風險態度受到</a:t>
            </a:r>
            <a:r>
              <a:rPr lang="en-US" altLang="zh-TW" dirty="0">
                <a:latin typeface="Times New Roman" panose="02020603050405020304" pitchFamily="18" charset="0"/>
                <a:ea typeface="標楷體" panose="03000509000000000000" pitchFamily="65" charset="-120"/>
              </a:rPr>
              <a:t>reference point</a:t>
            </a:r>
            <a:r>
              <a:rPr lang="zh-TW" altLang="en-US" dirty="0">
                <a:latin typeface="Times New Roman" panose="02020603050405020304" pitchFamily="18" charset="0"/>
                <a:ea typeface="標楷體" panose="03000509000000000000" pitchFamily="65" charset="-120"/>
              </a:rPr>
              <a:t>與</a:t>
            </a:r>
            <a:r>
              <a:rPr lang="en-US" altLang="zh-TW" dirty="0">
                <a:latin typeface="Times New Roman" panose="02020603050405020304" pitchFamily="18" charset="0"/>
                <a:ea typeface="標楷體" panose="03000509000000000000" pitchFamily="65" charset="-120"/>
              </a:rPr>
              <a:t>framing effect</a:t>
            </a:r>
            <a:r>
              <a:rPr lang="zh-TW" altLang="en-US" dirty="0">
                <a:latin typeface="Times New Roman" panose="02020603050405020304" pitchFamily="18" charset="0"/>
                <a:ea typeface="標楷體" panose="03000509000000000000" pitchFamily="65" charset="-120"/>
              </a:rPr>
              <a:t>的影響</a:t>
            </a:r>
            <a:endParaRPr lang="en-US" altLang="zh-TW" dirty="0">
              <a:latin typeface="Times New Roman" panose="02020603050405020304" pitchFamily="18" charset="0"/>
              <a:ea typeface="標楷體" panose="03000509000000000000" pitchFamily="65" charset="-120"/>
            </a:endParaRPr>
          </a:p>
          <a:p>
            <a:pPr lvl="1">
              <a:lnSpc>
                <a:spcPct val="150000"/>
              </a:lnSpc>
            </a:pPr>
            <a:r>
              <a:rPr lang="zh-TW" altLang="en-US" dirty="0">
                <a:latin typeface="Times New Roman" panose="02020603050405020304" pitchFamily="18" charset="0"/>
                <a:ea typeface="標楷體" panose="03000509000000000000" pitchFamily="65" charset="-120"/>
              </a:rPr>
              <a:t>框架效應 </a:t>
            </a:r>
            <a:r>
              <a:rPr lang="en-US" altLang="zh-TW" dirty="0">
                <a:latin typeface="Times New Roman" panose="02020603050405020304" pitchFamily="18" charset="0"/>
                <a:ea typeface="標楷體" panose="03000509000000000000" pitchFamily="65" charset="-120"/>
              </a:rPr>
              <a:t>framing effect</a:t>
            </a:r>
          </a:p>
          <a:p>
            <a:pPr lvl="2">
              <a:lnSpc>
                <a:spcPct val="150000"/>
              </a:lnSpc>
            </a:pPr>
            <a:endParaRPr lang="en-US" altLang="zh-TW" dirty="0">
              <a:latin typeface="Times New Roman" panose="02020603050405020304" pitchFamily="18" charset="0"/>
              <a:ea typeface="標楷體" panose="03000509000000000000" pitchFamily="65" charset="-120"/>
            </a:endParaRPr>
          </a:p>
        </p:txBody>
      </p:sp>
      <p:sp>
        <p:nvSpPr>
          <p:cNvPr id="3" name="矩形 2">
            <a:extLst>
              <a:ext uri="{FF2B5EF4-FFF2-40B4-BE49-F238E27FC236}">
                <a16:creationId xmlns:a16="http://schemas.microsoft.com/office/drawing/2014/main" id="{6058C994-1D01-452C-AAC4-A3691DF17CFF}"/>
              </a:ext>
            </a:extLst>
          </p:cNvPr>
          <p:cNvSpPr/>
          <p:nvPr/>
        </p:nvSpPr>
        <p:spPr>
          <a:xfrm>
            <a:off x="142278" y="3211677"/>
            <a:ext cx="2800767" cy="461665"/>
          </a:xfrm>
          <a:prstGeom prst="rect">
            <a:avLst/>
          </a:prstGeom>
        </p:spPr>
        <p:txBody>
          <a:bodyPr wrap="none">
            <a:spAutoFit/>
          </a:bodyPr>
          <a:lstStyle/>
          <a:p>
            <a:r>
              <a:rPr lang="en-US" altLang="zh-TW" sz="2400" dirty="0">
                <a:solidFill>
                  <a:srgbClr val="000000"/>
                </a:solidFill>
                <a:latin typeface="Times New Roman" panose="02020603050405020304" pitchFamily="18" charset="0"/>
              </a:rPr>
              <a:t>600</a:t>
            </a:r>
            <a:r>
              <a:rPr lang="zh-TW" altLang="en-US" sz="2400" dirty="0">
                <a:solidFill>
                  <a:srgbClr val="000000"/>
                </a:solidFill>
                <a:latin typeface="標楷體" panose="03000509000000000000" pitchFamily="65" charset="-120"/>
                <a:ea typeface="標楷體" panose="03000509000000000000" pitchFamily="65" charset="-120"/>
              </a:rPr>
              <a:t>人罹患某種疾病</a:t>
            </a:r>
            <a:endParaRPr lang="zh-TW" altLang="en-US" sz="2400" dirty="0"/>
          </a:p>
        </p:txBody>
      </p:sp>
      <p:pic>
        <p:nvPicPr>
          <p:cNvPr id="8" name="圖形 7" descr="團隊">
            <a:extLst>
              <a:ext uri="{FF2B5EF4-FFF2-40B4-BE49-F238E27FC236}">
                <a16:creationId xmlns:a16="http://schemas.microsoft.com/office/drawing/2014/main" id="{DD11CF88-AFB9-4690-8F9E-13EB43472D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963" y="3660255"/>
            <a:ext cx="1307395" cy="1307395"/>
          </a:xfrm>
          <a:prstGeom prst="rect">
            <a:avLst/>
          </a:prstGeom>
        </p:spPr>
      </p:pic>
      <p:sp>
        <p:nvSpPr>
          <p:cNvPr id="9" name="矩形 8">
            <a:extLst>
              <a:ext uri="{FF2B5EF4-FFF2-40B4-BE49-F238E27FC236}">
                <a16:creationId xmlns:a16="http://schemas.microsoft.com/office/drawing/2014/main" id="{2967DE06-C30D-458F-B283-94EEF8C2621B}"/>
              </a:ext>
            </a:extLst>
          </p:cNvPr>
          <p:cNvSpPr/>
          <p:nvPr/>
        </p:nvSpPr>
        <p:spPr>
          <a:xfrm>
            <a:off x="2793313" y="3429000"/>
            <a:ext cx="8313225" cy="830997"/>
          </a:xfrm>
          <a:prstGeom prst="rect">
            <a:avLst/>
          </a:prstGeom>
        </p:spPr>
        <p:txBody>
          <a:bodyPr wrap="square">
            <a:spAutoFit/>
          </a:bodyPr>
          <a:lstStyle/>
          <a:p>
            <a:pPr marR="0" algn="just"/>
            <a:r>
              <a:rPr lang="en-US" altLang="zh-TW" sz="2400" dirty="0">
                <a:solidFill>
                  <a:srgbClr val="000000"/>
                </a:solidFill>
                <a:latin typeface="Times New Roman" panose="02020603050405020304" pitchFamily="18" charset="0"/>
              </a:rPr>
              <a:t>A1</a:t>
            </a:r>
            <a:r>
              <a:rPr lang="zh-TW" altLang="en-US" sz="2400" dirty="0">
                <a:solidFill>
                  <a:srgbClr val="000000"/>
                </a:solidFill>
                <a:latin typeface="標楷體" panose="03000509000000000000" pitchFamily="65" charset="-120"/>
                <a:ea typeface="標楷體" panose="03000509000000000000" pitchFamily="65" charset="-120"/>
              </a:rPr>
              <a:t>：只救</a:t>
            </a:r>
            <a:r>
              <a:rPr lang="en-US" altLang="zh-TW" sz="2400" dirty="0">
                <a:solidFill>
                  <a:srgbClr val="000000"/>
                </a:solidFill>
                <a:latin typeface="Times New Roman" panose="02020603050405020304" pitchFamily="18" charset="0"/>
                <a:ea typeface="標楷體" panose="03000509000000000000" pitchFamily="65" charset="-120"/>
              </a:rPr>
              <a:t>200</a:t>
            </a:r>
            <a:r>
              <a:rPr lang="zh-TW" altLang="en-US" sz="2400" dirty="0">
                <a:solidFill>
                  <a:srgbClr val="000000"/>
                </a:solidFill>
                <a:latin typeface="標楷體" panose="03000509000000000000" pitchFamily="65" charset="-120"/>
                <a:ea typeface="標楷體" panose="03000509000000000000" pitchFamily="65" charset="-120"/>
              </a:rPr>
              <a:t>人，機率為</a:t>
            </a:r>
            <a:r>
              <a:rPr lang="en-US" altLang="zh-TW" sz="2400" dirty="0">
                <a:solidFill>
                  <a:srgbClr val="000000"/>
                </a:solidFill>
                <a:latin typeface="Times New Roman" panose="02020603050405020304" pitchFamily="18" charset="0"/>
                <a:ea typeface="標楷體" panose="03000509000000000000" pitchFamily="65" charset="-120"/>
              </a:rPr>
              <a:t>1</a:t>
            </a:r>
            <a:r>
              <a:rPr lang="zh-TW" altLang="en-US" sz="2400" dirty="0">
                <a:solidFill>
                  <a:srgbClr val="000000"/>
                </a:solidFill>
                <a:latin typeface="標楷體" panose="03000509000000000000" pitchFamily="65" charset="-120"/>
                <a:ea typeface="標楷體" panose="03000509000000000000" pitchFamily="65" charset="-120"/>
              </a:rPr>
              <a:t>；救全部</a:t>
            </a:r>
            <a:r>
              <a:rPr lang="en-US" altLang="zh-TW" sz="2400" dirty="0">
                <a:solidFill>
                  <a:srgbClr val="000000"/>
                </a:solidFill>
                <a:latin typeface="Times New Roman" panose="02020603050405020304" pitchFamily="18" charset="0"/>
                <a:ea typeface="標楷體" panose="03000509000000000000" pitchFamily="65" charset="-120"/>
              </a:rPr>
              <a:t>600</a:t>
            </a:r>
            <a:r>
              <a:rPr lang="zh-TW" altLang="en-US" sz="2400" dirty="0">
                <a:solidFill>
                  <a:srgbClr val="000000"/>
                </a:solidFill>
                <a:latin typeface="標楷體" panose="03000509000000000000" pitchFamily="65" charset="-120"/>
                <a:ea typeface="標楷體" panose="03000509000000000000" pitchFamily="65" charset="-120"/>
              </a:rPr>
              <a:t>人，機率為</a:t>
            </a:r>
            <a:r>
              <a:rPr lang="en-US" altLang="zh-TW" sz="2400" dirty="0">
                <a:solidFill>
                  <a:srgbClr val="000000"/>
                </a:solidFill>
                <a:latin typeface="Times New Roman" panose="02020603050405020304" pitchFamily="18" charset="0"/>
                <a:ea typeface="標楷體" panose="03000509000000000000" pitchFamily="65" charset="-120"/>
              </a:rPr>
              <a:t>0</a:t>
            </a:r>
            <a:r>
              <a:rPr lang="zh-TW" altLang="en-US" sz="2400" dirty="0">
                <a:solidFill>
                  <a:srgbClr val="000000"/>
                </a:solidFill>
                <a:latin typeface="標楷體" panose="03000509000000000000" pitchFamily="65" charset="-120"/>
                <a:ea typeface="標楷體" panose="03000509000000000000" pitchFamily="65" charset="-120"/>
              </a:rPr>
              <a:t>。 </a:t>
            </a:r>
          </a:p>
          <a:p>
            <a:r>
              <a:rPr lang="en-US" altLang="zh-TW" sz="2400" dirty="0">
                <a:solidFill>
                  <a:srgbClr val="000000"/>
                </a:solidFill>
                <a:latin typeface="Times New Roman" panose="02020603050405020304" pitchFamily="18" charset="0"/>
                <a:ea typeface="標楷體" panose="03000509000000000000" pitchFamily="65" charset="-120"/>
              </a:rPr>
              <a:t>A2</a:t>
            </a:r>
            <a:r>
              <a:rPr lang="zh-TW" altLang="en-US" sz="2400" dirty="0">
                <a:solidFill>
                  <a:srgbClr val="000000"/>
                </a:solidFill>
                <a:latin typeface="標楷體" panose="03000509000000000000" pitchFamily="65" charset="-120"/>
                <a:ea typeface="標楷體" panose="03000509000000000000" pitchFamily="65" charset="-120"/>
              </a:rPr>
              <a:t>：救全部</a:t>
            </a:r>
            <a:r>
              <a:rPr lang="en-US" altLang="zh-TW" sz="2400" dirty="0">
                <a:solidFill>
                  <a:srgbClr val="000000"/>
                </a:solidFill>
                <a:latin typeface="Times New Roman" panose="02020603050405020304" pitchFamily="18" charset="0"/>
                <a:ea typeface="標楷體" panose="03000509000000000000" pitchFamily="65" charset="-120"/>
              </a:rPr>
              <a:t>600</a:t>
            </a:r>
            <a:r>
              <a:rPr lang="zh-TW" altLang="en-US" sz="2400" dirty="0">
                <a:solidFill>
                  <a:srgbClr val="000000"/>
                </a:solidFill>
                <a:latin typeface="標楷體" panose="03000509000000000000" pitchFamily="65" charset="-120"/>
                <a:ea typeface="標楷體" panose="03000509000000000000" pitchFamily="65" charset="-120"/>
              </a:rPr>
              <a:t>人，機率為</a:t>
            </a:r>
            <a:r>
              <a:rPr lang="en-US" altLang="zh-TW" sz="2400" dirty="0">
                <a:solidFill>
                  <a:srgbClr val="000000"/>
                </a:solidFill>
                <a:latin typeface="標楷體" panose="03000509000000000000" pitchFamily="65" charset="-120"/>
                <a:ea typeface="標楷體" panose="03000509000000000000" pitchFamily="65" charset="-120"/>
              </a:rPr>
              <a:t>1/3</a:t>
            </a:r>
            <a:r>
              <a:rPr lang="zh-TW" altLang="en-US" sz="2400" dirty="0">
                <a:solidFill>
                  <a:srgbClr val="000000"/>
                </a:solidFill>
                <a:latin typeface="標楷體" panose="03000509000000000000" pitchFamily="65" charset="-120"/>
                <a:ea typeface="標楷體" panose="03000509000000000000" pitchFamily="65" charset="-120"/>
              </a:rPr>
              <a:t>；</a:t>
            </a:r>
            <a:r>
              <a:rPr lang="en-US" altLang="zh-TW" sz="2400" dirty="0">
                <a:solidFill>
                  <a:srgbClr val="000000"/>
                </a:solidFill>
                <a:latin typeface="Times New Roman" panose="02020603050405020304" pitchFamily="18" charset="0"/>
                <a:ea typeface="標楷體" panose="03000509000000000000" pitchFamily="65" charset="-120"/>
              </a:rPr>
              <a:t>600</a:t>
            </a:r>
            <a:r>
              <a:rPr lang="zh-TW" altLang="en-US" sz="2400" dirty="0">
                <a:solidFill>
                  <a:srgbClr val="000000"/>
                </a:solidFill>
                <a:latin typeface="標楷體" panose="03000509000000000000" pitchFamily="65" charset="-120"/>
                <a:ea typeface="標楷體" panose="03000509000000000000" pitchFamily="65" charset="-120"/>
              </a:rPr>
              <a:t>人無人獲救，機率為</a:t>
            </a:r>
            <a:r>
              <a:rPr lang="en-US" altLang="zh-TW" sz="2400" dirty="0">
                <a:solidFill>
                  <a:srgbClr val="000000"/>
                </a:solidFill>
                <a:latin typeface="標楷體" panose="03000509000000000000" pitchFamily="65" charset="-120"/>
                <a:ea typeface="標楷體" panose="03000509000000000000" pitchFamily="65" charset="-120"/>
              </a:rPr>
              <a:t>2/3</a:t>
            </a:r>
            <a:r>
              <a:rPr lang="zh-TW" altLang="en-US" sz="2400" dirty="0">
                <a:solidFill>
                  <a:srgbClr val="000000"/>
                </a:solidFill>
                <a:latin typeface="標楷體" panose="03000509000000000000" pitchFamily="65" charset="-120"/>
                <a:ea typeface="標楷體" panose="03000509000000000000" pitchFamily="65" charset="-120"/>
              </a:rPr>
              <a:t>。 </a:t>
            </a:r>
            <a:endParaRPr lang="zh-TW" altLang="en-US" sz="2400" dirty="0"/>
          </a:p>
        </p:txBody>
      </p:sp>
      <p:sp>
        <p:nvSpPr>
          <p:cNvPr id="10" name="矩形 9">
            <a:extLst>
              <a:ext uri="{FF2B5EF4-FFF2-40B4-BE49-F238E27FC236}">
                <a16:creationId xmlns:a16="http://schemas.microsoft.com/office/drawing/2014/main" id="{4D310EA1-444B-4EB3-821D-FA8D196EB951}"/>
              </a:ext>
            </a:extLst>
          </p:cNvPr>
          <p:cNvSpPr/>
          <p:nvPr/>
        </p:nvSpPr>
        <p:spPr>
          <a:xfrm>
            <a:off x="2793313" y="4259997"/>
            <a:ext cx="8160031" cy="830997"/>
          </a:xfrm>
          <a:prstGeom prst="rect">
            <a:avLst/>
          </a:prstGeom>
        </p:spPr>
        <p:txBody>
          <a:bodyPr wrap="square">
            <a:spAutoFit/>
          </a:bodyPr>
          <a:lstStyle/>
          <a:p>
            <a:pPr marR="0" algn="just"/>
            <a:r>
              <a:rPr lang="en-US" altLang="zh-TW" sz="2400" dirty="0">
                <a:solidFill>
                  <a:srgbClr val="000000"/>
                </a:solidFill>
                <a:latin typeface="Times New Roman" panose="02020603050405020304" pitchFamily="18" charset="0"/>
              </a:rPr>
              <a:t>B1</a:t>
            </a:r>
            <a:r>
              <a:rPr lang="zh-TW" altLang="en-US" sz="2400" dirty="0">
                <a:solidFill>
                  <a:srgbClr val="000000"/>
                </a:solidFill>
                <a:latin typeface="標楷體" panose="03000509000000000000" pitchFamily="65" charset="-120"/>
                <a:ea typeface="標楷體" panose="03000509000000000000" pitchFamily="65" charset="-120"/>
              </a:rPr>
              <a:t>：犧牲</a:t>
            </a:r>
            <a:r>
              <a:rPr lang="en-US" altLang="zh-TW" sz="2400" dirty="0">
                <a:solidFill>
                  <a:srgbClr val="000000"/>
                </a:solidFill>
                <a:latin typeface="Times New Roman" panose="02020603050405020304" pitchFamily="18" charset="0"/>
                <a:ea typeface="標楷體" panose="03000509000000000000" pitchFamily="65" charset="-120"/>
              </a:rPr>
              <a:t>400</a:t>
            </a:r>
            <a:r>
              <a:rPr lang="zh-TW" altLang="en-US" sz="2400" dirty="0">
                <a:solidFill>
                  <a:srgbClr val="000000"/>
                </a:solidFill>
                <a:latin typeface="標楷體" panose="03000509000000000000" pitchFamily="65" charset="-120"/>
                <a:ea typeface="標楷體" panose="03000509000000000000" pitchFamily="65" charset="-120"/>
              </a:rPr>
              <a:t>人，機率為</a:t>
            </a:r>
            <a:r>
              <a:rPr lang="en-US" altLang="zh-TW" sz="2400" dirty="0">
                <a:solidFill>
                  <a:srgbClr val="000000"/>
                </a:solidFill>
                <a:latin typeface="Times New Roman" panose="02020603050405020304" pitchFamily="18" charset="0"/>
                <a:ea typeface="標楷體" panose="03000509000000000000" pitchFamily="65" charset="-120"/>
              </a:rPr>
              <a:t>1</a:t>
            </a:r>
            <a:r>
              <a:rPr lang="zh-TW" altLang="en-US" sz="2400" dirty="0">
                <a:solidFill>
                  <a:srgbClr val="000000"/>
                </a:solidFill>
                <a:latin typeface="標楷體" panose="03000509000000000000" pitchFamily="65" charset="-120"/>
                <a:ea typeface="標楷體" panose="03000509000000000000" pitchFamily="65" charset="-120"/>
              </a:rPr>
              <a:t>；全部</a:t>
            </a:r>
            <a:r>
              <a:rPr lang="en-US" altLang="zh-TW" sz="2400" dirty="0">
                <a:solidFill>
                  <a:srgbClr val="000000"/>
                </a:solidFill>
                <a:latin typeface="Times New Roman" panose="02020603050405020304" pitchFamily="18" charset="0"/>
                <a:ea typeface="標楷體" panose="03000509000000000000" pitchFamily="65" charset="-120"/>
              </a:rPr>
              <a:t>600</a:t>
            </a:r>
            <a:r>
              <a:rPr lang="zh-TW" altLang="en-US" sz="2400" dirty="0">
                <a:solidFill>
                  <a:srgbClr val="000000"/>
                </a:solidFill>
                <a:latin typeface="標楷體" panose="03000509000000000000" pitchFamily="65" charset="-120"/>
                <a:ea typeface="標楷體" panose="03000509000000000000" pitchFamily="65" charset="-120"/>
              </a:rPr>
              <a:t>人無人犧牲，機率為</a:t>
            </a:r>
            <a:r>
              <a:rPr lang="en-US" altLang="zh-TW" sz="2400" dirty="0">
                <a:solidFill>
                  <a:srgbClr val="000000"/>
                </a:solidFill>
                <a:latin typeface="Times New Roman" panose="02020603050405020304" pitchFamily="18" charset="0"/>
                <a:ea typeface="標楷體" panose="03000509000000000000" pitchFamily="65" charset="-120"/>
              </a:rPr>
              <a:t>0</a:t>
            </a:r>
            <a:r>
              <a:rPr lang="zh-TW" altLang="en-US" sz="2400" dirty="0">
                <a:solidFill>
                  <a:srgbClr val="000000"/>
                </a:solidFill>
                <a:latin typeface="標楷體" panose="03000509000000000000" pitchFamily="65" charset="-120"/>
                <a:ea typeface="標楷體" panose="03000509000000000000" pitchFamily="65" charset="-120"/>
              </a:rPr>
              <a:t>。 </a:t>
            </a:r>
          </a:p>
          <a:p>
            <a:r>
              <a:rPr lang="en-US" altLang="zh-TW" sz="2400" dirty="0">
                <a:solidFill>
                  <a:srgbClr val="000000"/>
                </a:solidFill>
                <a:latin typeface="Times New Roman" panose="02020603050405020304" pitchFamily="18" charset="0"/>
                <a:ea typeface="標楷體" panose="03000509000000000000" pitchFamily="65" charset="-120"/>
              </a:rPr>
              <a:t>B2</a:t>
            </a:r>
            <a:r>
              <a:rPr lang="zh-TW" altLang="en-US" sz="2400" dirty="0">
                <a:solidFill>
                  <a:srgbClr val="000000"/>
                </a:solidFill>
                <a:latin typeface="標楷體" panose="03000509000000000000" pitchFamily="65" charset="-120"/>
                <a:ea typeface="標楷體" panose="03000509000000000000" pitchFamily="65" charset="-120"/>
              </a:rPr>
              <a:t>：無人犧牲，機率為</a:t>
            </a:r>
            <a:r>
              <a:rPr lang="en-US" altLang="zh-TW" sz="2400" dirty="0">
                <a:solidFill>
                  <a:srgbClr val="000000"/>
                </a:solidFill>
                <a:latin typeface="Times New Roman" panose="02020603050405020304" pitchFamily="18" charset="0"/>
                <a:ea typeface="標楷體" panose="03000509000000000000" pitchFamily="65" charset="-120"/>
              </a:rPr>
              <a:t>1/3</a:t>
            </a:r>
            <a:r>
              <a:rPr lang="zh-TW" altLang="en-US" sz="2400" dirty="0">
                <a:solidFill>
                  <a:srgbClr val="000000"/>
                </a:solidFill>
                <a:latin typeface="標楷體" panose="03000509000000000000" pitchFamily="65" charset="-120"/>
                <a:ea typeface="標楷體" panose="03000509000000000000" pitchFamily="65" charset="-120"/>
              </a:rPr>
              <a:t>；犧牲全部</a:t>
            </a:r>
            <a:r>
              <a:rPr lang="en-US" altLang="zh-TW" sz="2400" dirty="0">
                <a:solidFill>
                  <a:srgbClr val="000000"/>
                </a:solidFill>
                <a:latin typeface="Times New Roman" panose="02020603050405020304" pitchFamily="18" charset="0"/>
                <a:ea typeface="標楷體" panose="03000509000000000000" pitchFamily="65" charset="-120"/>
              </a:rPr>
              <a:t>600</a:t>
            </a:r>
            <a:r>
              <a:rPr lang="zh-TW" altLang="en-US" sz="2400" dirty="0">
                <a:solidFill>
                  <a:srgbClr val="000000"/>
                </a:solidFill>
                <a:latin typeface="標楷體" panose="03000509000000000000" pitchFamily="65" charset="-120"/>
                <a:ea typeface="標楷體" panose="03000509000000000000" pitchFamily="65" charset="-120"/>
              </a:rPr>
              <a:t>人，機率為</a:t>
            </a:r>
            <a:r>
              <a:rPr lang="en-US" altLang="zh-TW" sz="2400" dirty="0">
                <a:solidFill>
                  <a:srgbClr val="000000"/>
                </a:solidFill>
                <a:latin typeface="Times New Roman" panose="02020603050405020304" pitchFamily="18" charset="0"/>
                <a:ea typeface="標楷體" panose="03000509000000000000" pitchFamily="65" charset="-120"/>
              </a:rPr>
              <a:t>2/3</a:t>
            </a:r>
            <a:r>
              <a:rPr lang="zh-TW" altLang="en-US" sz="2400" dirty="0">
                <a:solidFill>
                  <a:srgbClr val="000000"/>
                </a:solidFill>
                <a:latin typeface="標楷體" panose="03000509000000000000" pitchFamily="65" charset="-120"/>
                <a:ea typeface="標楷體" panose="03000509000000000000" pitchFamily="65" charset="-120"/>
              </a:rPr>
              <a:t>。 </a:t>
            </a:r>
            <a:endParaRPr lang="zh-TW" altLang="en-US" sz="2400" dirty="0"/>
          </a:p>
        </p:txBody>
      </p:sp>
      <p:sp>
        <p:nvSpPr>
          <p:cNvPr id="11" name="矩形 10">
            <a:extLst>
              <a:ext uri="{FF2B5EF4-FFF2-40B4-BE49-F238E27FC236}">
                <a16:creationId xmlns:a16="http://schemas.microsoft.com/office/drawing/2014/main" id="{D0592B32-C79B-4A2A-84D6-891AD1B9F11D}"/>
              </a:ext>
            </a:extLst>
          </p:cNvPr>
          <p:cNvSpPr/>
          <p:nvPr/>
        </p:nvSpPr>
        <p:spPr>
          <a:xfrm>
            <a:off x="343709" y="5145607"/>
            <a:ext cx="9938626" cy="461665"/>
          </a:xfrm>
          <a:prstGeom prst="rect">
            <a:avLst/>
          </a:prstGeom>
        </p:spPr>
        <p:txBody>
          <a:bodyPr wrap="square">
            <a:spAutoFit/>
          </a:bodyPr>
          <a:lstStyle/>
          <a:p>
            <a:r>
              <a:rPr lang="zh-TW" altLang="en-US" sz="2400" dirty="0">
                <a:solidFill>
                  <a:srgbClr val="000000"/>
                </a:solidFill>
                <a:latin typeface="標楷體" panose="03000509000000000000" pitchFamily="65" charset="-120"/>
                <a:ea typeface="標楷體" panose="03000509000000000000" pitchFamily="65" charset="-120"/>
              </a:rPr>
              <a:t>期望效用理論的「無差異性公理」，決策者的選擇不論是哪個都沒有差的</a:t>
            </a:r>
            <a:endParaRPr lang="zh-TW" altLang="en-US" sz="2400" dirty="0"/>
          </a:p>
        </p:txBody>
      </p:sp>
      <p:sp>
        <p:nvSpPr>
          <p:cNvPr id="12" name="矩形 11">
            <a:extLst>
              <a:ext uri="{FF2B5EF4-FFF2-40B4-BE49-F238E27FC236}">
                <a16:creationId xmlns:a16="http://schemas.microsoft.com/office/drawing/2014/main" id="{2EA23FE9-DA9D-42B4-A49A-75BEBB3A00FA}"/>
              </a:ext>
            </a:extLst>
          </p:cNvPr>
          <p:cNvSpPr/>
          <p:nvPr/>
        </p:nvSpPr>
        <p:spPr>
          <a:xfrm>
            <a:off x="343709" y="5607272"/>
            <a:ext cx="11504579" cy="461665"/>
          </a:xfrm>
          <a:prstGeom prst="rect">
            <a:avLst/>
          </a:prstGeom>
        </p:spPr>
        <p:txBody>
          <a:bodyPr wrap="square">
            <a:spAutoFit/>
          </a:bodyPr>
          <a:lstStyle/>
          <a:p>
            <a:r>
              <a:rPr lang="zh-TW" altLang="en-US" sz="2400" dirty="0">
                <a:solidFill>
                  <a:srgbClr val="000000"/>
                </a:solidFill>
                <a:latin typeface="標楷體" panose="03000509000000000000" pitchFamily="65" charset="-120"/>
                <a:ea typeface="標楷體" panose="03000509000000000000" pitchFamily="65" charset="-120"/>
              </a:rPr>
              <a:t>實際實驗結果發現大部分人會選擇（</a:t>
            </a:r>
            <a:r>
              <a:rPr lang="en-US" altLang="zh-TW" sz="2400" dirty="0">
                <a:solidFill>
                  <a:srgbClr val="000000"/>
                </a:solidFill>
                <a:latin typeface="Times New Roman" panose="02020603050405020304" pitchFamily="18" charset="0"/>
                <a:ea typeface="標楷體" panose="03000509000000000000" pitchFamily="65" charset="-120"/>
              </a:rPr>
              <a:t>A1</a:t>
            </a:r>
            <a:r>
              <a:rPr lang="zh-TW" altLang="en-US" sz="2400" dirty="0">
                <a:solidFill>
                  <a:srgbClr val="000000"/>
                </a:solidFill>
                <a:latin typeface="標楷體" panose="03000509000000000000" pitchFamily="65" charset="-120"/>
                <a:ea typeface="標楷體" panose="03000509000000000000" pitchFamily="65" charset="-120"/>
              </a:rPr>
              <a:t>，</a:t>
            </a:r>
            <a:r>
              <a:rPr lang="en-US" altLang="zh-TW" sz="2400" dirty="0">
                <a:solidFill>
                  <a:srgbClr val="000000"/>
                </a:solidFill>
                <a:latin typeface="Times New Roman" panose="02020603050405020304" pitchFamily="18" charset="0"/>
                <a:ea typeface="標楷體" panose="03000509000000000000" pitchFamily="65" charset="-120"/>
              </a:rPr>
              <a:t>B2</a:t>
            </a:r>
            <a:r>
              <a:rPr lang="zh-TW" altLang="en-US" sz="2400" dirty="0">
                <a:solidFill>
                  <a:srgbClr val="000000"/>
                </a:solidFill>
                <a:latin typeface="標楷體" panose="03000509000000000000" pitchFamily="65" charset="-120"/>
                <a:ea typeface="標楷體" panose="03000509000000000000" pitchFamily="65" charset="-120"/>
              </a:rPr>
              <a:t>）</a:t>
            </a:r>
            <a:endParaRPr lang="zh-TW" altLang="en-US" sz="2400" dirty="0"/>
          </a:p>
        </p:txBody>
      </p:sp>
      <p:sp>
        <p:nvSpPr>
          <p:cNvPr id="13" name="矩形: 圓角 12">
            <a:extLst>
              <a:ext uri="{FF2B5EF4-FFF2-40B4-BE49-F238E27FC236}">
                <a16:creationId xmlns:a16="http://schemas.microsoft.com/office/drawing/2014/main" id="{BD5D4F4F-4D5C-41BB-9198-D8C2A52CE143}"/>
              </a:ext>
            </a:extLst>
          </p:cNvPr>
          <p:cNvSpPr/>
          <p:nvPr/>
        </p:nvSpPr>
        <p:spPr>
          <a:xfrm>
            <a:off x="3814465" y="1673443"/>
            <a:ext cx="7539335" cy="1736646"/>
          </a:xfrm>
          <a:prstGeom prst="roundRect">
            <a:avLst/>
          </a:prstGeom>
          <a:solidFill>
            <a:srgbClr val="F0ABF3"/>
          </a:solidFill>
        </p:spPr>
        <p:txBody>
          <a:bodyPr wrap="square">
            <a:spAutoFit/>
          </a:bodyPr>
          <a:lstStyle/>
          <a:p>
            <a:r>
              <a:rPr lang="zh-TW" altLang="en-US" sz="2400" dirty="0">
                <a:solidFill>
                  <a:srgbClr val="000000"/>
                </a:solidFill>
                <a:latin typeface="標楷體" panose="03000509000000000000" pitchFamily="65" charset="-120"/>
                <a:ea typeface="標楷體" panose="03000509000000000000" pitchFamily="65" charset="-120"/>
              </a:rPr>
              <a:t>在</a:t>
            </a:r>
            <a:r>
              <a:rPr lang="zh-TW" altLang="en-US" sz="2400" dirty="0">
                <a:solidFill>
                  <a:srgbClr val="FF0000"/>
                </a:solidFill>
                <a:latin typeface="標楷體" panose="03000509000000000000" pitchFamily="65" charset="-120"/>
                <a:ea typeface="標楷體" panose="03000509000000000000" pitchFamily="65" charset="-120"/>
              </a:rPr>
              <a:t>正面的</a:t>
            </a:r>
            <a:r>
              <a:rPr lang="en-US" altLang="zh-TW" sz="2400" dirty="0">
                <a:solidFill>
                  <a:srgbClr val="FF0000"/>
                </a:solidFill>
                <a:latin typeface="Times New Roman" panose="02020603050405020304" pitchFamily="18" charset="0"/>
                <a:ea typeface="標楷體" panose="03000509000000000000" pitchFamily="65" charset="-120"/>
              </a:rPr>
              <a:t>framing</a:t>
            </a:r>
            <a:r>
              <a:rPr lang="zh-TW" altLang="en-US" sz="2400" dirty="0">
                <a:solidFill>
                  <a:srgbClr val="000000"/>
                </a:solidFill>
                <a:latin typeface="標楷體" panose="03000509000000000000" pitchFamily="65" charset="-120"/>
                <a:ea typeface="標楷體" panose="03000509000000000000" pitchFamily="65" charset="-120"/>
              </a:rPr>
              <a:t>時，決策者會將結果視為一種</a:t>
            </a:r>
            <a:r>
              <a:rPr lang="zh-TW" altLang="en-US" sz="2400" dirty="0">
                <a:solidFill>
                  <a:srgbClr val="FF0000"/>
                </a:solidFill>
                <a:latin typeface="標楷體" panose="03000509000000000000" pitchFamily="65" charset="-120"/>
                <a:ea typeface="標楷體" panose="03000509000000000000" pitchFamily="65" charset="-120"/>
              </a:rPr>
              <a:t>獲利情境</a:t>
            </a:r>
            <a:r>
              <a:rPr lang="zh-TW" altLang="en-US" sz="2400" dirty="0">
                <a:solidFill>
                  <a:srgbClr val="000000"/>
                </a:solidFill>
                <a:latin typeface="標楷體" panose="03000509000000000000" pitchFamily="65" charset="-120"/>
                <a:ea typeface="標楷體" panose="03000509000000000000" pitchFamily="65" charset="-120"/>
              </a:rPr>
              <a:t>，產生風險趨避的決策行為，因而選擇</a:t>
            </a:r>
            <a:r>
              <a:rPr lang="en-US" altLang="zh-TW" sz="2400" dirty="0">
                <a:solidFill>
                  <a:srgbClr val="000000"/>
                </a:solidFill>
                <a:latin typeface="Times New Roman" panose="02020603050405020304" pitchFamily="18" charset="0"/>
                <a:ea typeface="標楷體" panose="03000509000000000000" pitchFamily="65" charset="-120"/>
              </a:rPr>
              <a:t>A1</a:t>
            </a:r>
            <a:r>
              <a:rPr lang="zh-TW" altLang="en-US" sz="2400" dirty="0">
                <a:solidFill>
                  <a:srgbClr val="000000"/>
                </a:solidFill>
                <a:latin typeface="標楷體" panose="03000509000000000000" pitchFamily="65" charset="-120"/>
                <a:ea typeface="標楷體" panose="03000509000000000000" pitchFamily="65" charset="-120"/>
              </a:rPr>
              <a:t>事件</a:t>
            </a:r>
            <a:endParaRPr lang="en-US" altLang="zh-TW" sz="2400" dirty="0">
              <a:solidFill>
                <a:srgbClr val="000000"/>
              </a:solidFill>
              <a:latin typeface="標楷體" panose="03000509000000000000" pitchFamily="65" charset="-120"/>
              <a:ea typeface="標楷體" panose="03000509000000000000" pitchFamily="65" charset="-120"/>
            </a:endParaRPr>
          </a:p>
          <a:p>
            <a:r>
              <a:rPr lang="zh-TW" altLang="en-US" sz="2400" dirty="0">
                <a:solidFill>
                  <a:srgbClr val="000000"/>
                </a:solidFill>
                <a:latin typeface="標楷體" panose="03000509000000000000" pitchFamily="65" charset="-120"/>
                <a:ea typeface="標楷體" panose="03000509000000000000" pitchFamily="65" charset="-120"/>
              </a:rPr>
              <a:t>若為</a:t>
            </a:r>
            <a:r>
              <a:rPr lang="zh-TW" altLang="en-US" sz="2400" dirty="0">
                <a:solidFill>
                  <a:srgbClr val="FF0000"/>
                </a:solidFill>
                <a:latin typeface="標楷體" panose="03000509000000000000" pitchFamily="65" charset="-120"/>
                <a:ea typeface="標楷體" panose="03000509000000000000" pitchFamily="65" charset="-120"/>
              </a:rPr>
              <a:t>負面的</a:t>
            </a:r>
            <a:r>
              <a:rPr lang="en-US" altLang="zh-TW" sz="2400" dirty="0">
                <a:solidFill>
                  <a:srgbClr val="FF0000"/>
                </a:solidFill>
                <a:latin typeface="Times New Roman" panose="02020603050405020304" pitchFamily="18" charset="0"/>
                <a:ea typeface="標楷體" panose="03000509000000000000" pitchFamily="65" charset="-120"/>
              </a:rPr>
              <a:t>framing</a:t>
            </a:r>
            <a:r>
              <a:rPr lang="zh-TW" altLang="en-US" sz="2400" dirty="0">
                <a:solidFill>
                  <a:srgbClr val="000000"/>
                </a:solidFill>
                <a:latin typeface="標楷體" panose="03000509000000000000" pitchFamily="65" charset="-120"/>
                <a:ea typeface="標楷體" panose="03000509000000000000" pitchFamily="65" charset="-120"/>
              </a:rPr>
              <a:t>時，決策者會將結果視為一種</a:t>
            </a:r>
            <a:r>
              <a:rPr lang="zh-TW" altLang="en-US" sz="2400" dirty="0">
                <a:solidFill>
                  <a:srgbClr val="FF0000"/>
                </a:solidFill>
                <a:latin typeface="標楷體" panose="03000509000000000000" pitchFamily="65" charset="-120"/>
                <a:ea typeface="標楷體" panose="03000509000000000000" pitchFamily="65" charset="-120"/>
              </a:rPr>
              <a:t>損失情境</a:t>
            </a:r>
            <a:r>
              <a:rPr lang="zh-TW" altLang="en-US" sz="2400" dirty="0">
                <a:solidFill>
                  <a:srgbClr val="000000"/>
                </a:solidFill>
                <a:latin typeface="標楷體" panose="03000509000000000000" pitchFamily="65" charset="-120"/>
                <a:ea typeface="標楷體" panose="03000509000000000000" pitchFamily="65" charset="-120"/>
              </a:rPr>
              <a:t>，產生風險追逐的決策行為，因此選擇</a:t>
            </a:r>
            <a:r>
              <a:rPr lang="en-US" altLang="zh-TW" sz="2400" dirty="0">
                <a:solidFill>
                  <a:srgbClr val="000000"/>
                </a:solidFill>
                <a:latin typeface="Times New Roman" panose="02020603050405020304" pitchFamily="18" charset="0"/>
                <a:ea typeface="標楷體" panose="03000509000000000000" pitchFamily="65" charset="-120"/>
              </a:rPr>
              <a:t>B2</a:t>
            </a:r>
            <a:r>
              <a:rPr lang="zh-TW" altLang="en-US" sz="2400" dirty="0">
                <a:solidFill>
                  <a:srgbClr val="000000"/>
                </a:solidFill>
                <a:latin typeface="標楷體" panose="03000509000000000000" pitchFamily="65" charset="-120"/>
                <a:ea typeface="標楷體" panose="03000509000000000000" pitchFamily="65" charset="-120"/>
              </a:rPr>
              <a:t>事件。</a:t>
            </a:r>
            <a:endParaRPr lang="zh-TW" altLang="en-US" sz="2400" dirty="0"/>
          </a:p>
        </p:txBody>
      </p:sp>
    </p:spTree>
    <p:extLst>
      <p:ext uri="{BB962C8B-B14F-4D97-AF65-F5344CB8AC3E}">
        <p14:creationId xmlns:p14="http://schemas.microsoft.com/office/powerpoint/2010/main" val="47856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2"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9" grpId="1"/>
      <p:bldP spid="9" grpId="2"/>
      <p:bldP spid="10" grpId="0"/>
      <p:bldP spid="11" grpId="0"/>
      <p:bldP spid="12" grpId="0"/>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a:bodyPr>
          <a:lstStyle/>
          <a:p>
            <a:r>
              <a:rPr lang="en-US" altLang="zh-TW" dirty="0">
                <a:latin typeface="Times New Roman" panose="02020603050405020304" pitchFamily="18" charset="0"/>
                <a:ea typeface="標楷體" panose="03000509000000000000" pitchFamily="65" charset="-120"/>
              </a:rPr>
              <a:t>Investment horizon and the attractiveness of investment strategies: A behavioral approach</a:t>
            </a:r>
            <a:endParaRPr lang="zh-TW" altLang="en-US" baseline="0" dirty="0">
              <a:latin typeface="Times New Roman" panose="02020603050405020304" pitchFamily="18" charset="0"/>
              <a:ea typeface="標楷體" panose="03000509000000000000" pitchFamily="65" charset="-120"/>
            </a:endParaRPr>
          </a:p>
        </p:txBody>
      </p:sp>
      <p:sp>
        <p:nvSpPr>
          <p:cNvPr id="2" name="矩形 1">
            <a:extLst>
              <a:ext uri="{FF2B5EF4-FFF2-40B4-BE49-F238E27FC236}">
                <a16:creationId xmlns:a16="http://schemas.microsoft.com/office/drawing/2014/main" id="{7C67A40C-96DA-45B5-BA18-3C4701B54A30}"/>
              </a:ext>
            </a:extLst>
          </p:cNvPr>
          <p:cNvSpPr/>
          <p:nvPr/>
        </p:nvSpPr>
        <p:spPr>
          <a:xfrm>
            <a:off x="1456265" y="2607734"/>
            <a:ext cx="2556935" cy="999066"/>
          </a:xfrm>
          <a:prstGeom prst="rect">
            <a:avLst/>
          </a:prstGeom>
          <a:solidFill>
            <a:srgbClr val="F0AB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dirty="0">
                <a:latin typeface="Times New Roman" panose="02020603050405020304" pitchFamily="18" charset="0"/>
                <a:cs typeface="Times New Roman" panose="02020603050405020304" pitchFamily="18" charset="0"/>
              </a:rPr>
              <a:t>50% S&amp;P 500</a:t>
            </a:r>
            <a:endParaRPr lang="zh-TW" altLang="en-US" sz="2800" dirty="0">
              <a:latin typeface="Times New Roman" panose="02020603050405020304" pitchFamily="18" charset="0"/>
              <a:cs typeface="Times New Roman" panose="02020603050405020304" pitchFamily="18" charset="0"/>
            </a:endParaRPr>
          </a:p>
        </p:txBody>
      </p:sp>
      <p:sp>
        <p:nvSpPr>
          <p:cNvPr id="6" name="矩形 5">
            <a:extLst>
              <a:ext uri="{FF2B5EF4-FFF2-40B4-BE49-F238E27FC236}">
                <a16:creationId xmlns:a16="http://schemas.microsoft.com/office/drawing/2014/main" id="{8D60DC1D-D62F-435C-B43E-41854E3F862A}"/>
              </a:ext>
            </a:extLst>
          </p:cNvPr>
          <p:cNvSpPr/>
          <p:nvPr/>
        </p:nvSpPr>
        <p:spPr>
          <a:xfrm>
            <a:off x="1456264" y="3606800"/>
            <a:ext cx="2556935" cy="999066"/>
          </a:xfrm>
          <a:prstGeom prst="rect">
            <a:avLst/>
          </a:prstGeom>
          <a:solidFill>
            <a:srgbClr val="F4A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dirty="0">
                <a:latin typeface="Times New Roman" panose="02020603050405020304" pitchFamily="18" charset="0"/>
                <a:cs typeface="Times New Roman" panose="02020603050405020304" pitchFamily="18" charset="0"/>
              </a:rPr>
              <a:t>50% US TB</a:t>
            </a:r>
            <a:endParaRPr lang="zh-TW" altLang="en-US" sz="2800" dirty="0">
              <a:latin typeface="Times New Roman" panose="02020603050405020304" pitchFamily="18" charset="0"/>
              <a:cs typeface="Times New Roman" panose="02020603050405020304" pitchFamily="18" charset="0"/>
            </a:endParaRPr>
          </a:p>
        </p:txBody>
      </p:sp>
      <p:sp>
        <p:nvSpPr>
          <p:cNvPr id="3" name="矩形 2">
            <a:extLst>
              <a:ext uri="{FF2B5EF4-FFF2-40B4-BE49-F238E27FC236}">
                <a16:creationId xmlns:a16="http://schemas.microsoft.com/office/drawing/2014/main" id="{13855A4D-2556-4844-AF07-7D7EA2337C01}"/>
              </a:ext>
            </a:extLst>
          </p:cNvPr>
          <p:cNvSpPr/>
          <p:nvPr/>
        </p:nvSpPr>
        <p:spPr>
          <a:xfrm>
            <a:off x="923979" y="1863914"/>
            <a:ext cx="3621504" cy="523220"/>
          </a:xfrm>
          <a:prstGeom prst="rect">
            <a:avLst/>
          </a:prstGeom>
        </p:spPr>
        <p:txBody>
          <a:bodyPr wrap="none">
            <a:spAutoFit/>
          </a:bodyPr>
          <a:lstStyle/>
          <a:p>
            <a:r>
              <a:rPr lang="en-US" altLang="zh-TW" sz="2800" dirty="0">
                <a:latin typeface="Times New Roman" panose="02020603050405020304" pitchFamily="18" charset="0"/>
                <a:ea typeface="標楷體" panose="03000509000000000000" pitchFamily="65" charset="-120"/>
              </a:rPr>
              <a:t>Buy-and-hold strategies</a:t>
            </a:r>
            <a:endParaRPr lang="zh-TW" altLang="en-US" sz="2800" dirty="0"/>
          </a:p>
        </p:txBody>
      </p:sp>
      <p:grpSp>
        <p:nvGrpSpPr>
          <p:cNvPr id="11" name="群組 10">
            <a:extLst>
              <a:ext uri="{FF2B5EF4-FFF2-40B4-BE49-F238E27FC236}">
                <a16:creationId xmlns:a16="http://schemas.microsoft.com/office/drawing/2014/main" id="{9F523DC2-23CB-45EA-B18F-362D87A56069}"/>
              </a:ext>
            </a:extLst>
          </p:cNvPr>
          <p:cNvGrpSpPr/>
          <p:nvPr/>
        </p:nvGrpSpPr>
        <p:grpSpPr>
          <a:xfrm>
            <a:off x="7831663" y="2607734"/>
            <a:ext cx="2556936" cy="1998132"/>
            <a:chOff x="7831663" y="2607734"/>
            <a:chExt cx="2556936" cy="1998132"/>
          </a:xfrm>
        </p:grpSpPr>
        <p:sp>
          <p:nvSpPr>
            <p:cNvPr id="7" name="矩形 6">
              <a:extLst>
                <a:ext uri="{FF2B5EF4-FFF2-40B4-BE49-F238E27FC236}">
                  <a16:creationId xmlns:a16="http://schemas.microsoft.com/office/drawing/2014/main" id="{1F0C068C-36ED-42A5-935B-720824547BEC}"/>
                </a:ext>
              </a:extLst>
            </p:cNvPr>
            <p:cNvSpPr/>
            <p:nvPr/>
          </p:nvSpPr>
          <p:spPr>
            <a:xfrm>
              <a:off x="7831664" y="2607734"/>
              <a:ext cx="2556935" cy="999066"/>
            </a:xfrm>
            <a:prstGeom prst="rect">
              <a:avLst/>
            </a:prstGeom>
            <a:solidFill>
              <a:srgbClr val="F0AB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dirty="0">
                  <a:latin typeface="Times New Roman" panose="02020603050405020304" pitchFamily="18" charset="0"/>
                  <a:cs typeface="Times New Roman" panose="02020603050405020304" pitchFamily="18" charset="0"/>
                </a:rPr>
                <a:t>50% S&amp;P 500</a:t>
              </a:r>
              <a:endParaRPr lang="zh-TW" altLang="en-US" sz="2800" dirty="0">
                <a:latin typeface="Times New Roman" panose="02020603050405020304" pitchFamily="18" charset="0"/>
                <a:cs typeface="Times New Roman" panose="02020603050405020304" pitchFamily="18" charset="0"/>
              </a:endParaRPr>
            </a:p>
          </p:txBody>
        </p:sp>
        <p:sp>
          <p:nvSpPr>
            <p:cNvPr id="8" name="矩形 7">
              <a:extLst>
                <a:ext uri="{FF2B5EF4-FFF2-40B4-BE49-F238E27FC236}">
                  <a16:creationId xmlns:a16="http://schemas.microsoft.com/office/drawing/2014/main" id="{A36F7782-6D8D-4DC2-AD0A-E8BE2A1FC16E}"/>
                </a:ext>
              </a:extLst>
            </p:cNvPr>
            <p:cNvSpPr/>
            <p:nvPr/>
          </p:nvSpPr>
          <p:spPr>
            <a:xfrm>
              <a:off x="7831663" y="3606800"/>
              <a:ext cx="2556935" cy="999066"/>
            </a:xfrm>
            <a:prstGeom prst="rect">
              <a:avLst/>
            </a:prstGeom>
            <a:solidFill>
              <a:srgbClr val="F4A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dirty="0">
                  <a:latin typeface="Times New Roman" panose="02020603050405020304" pitchFamily="18" charset="0"/>
                  <a:cs typeface="Times New Roman" panose="02020603050405020304" pitchFamily="18" charset="0"/>
                </a:rPr>
                <a:t>50% US TB</a:t>
              </a:r>
              <a:endParaRPr lang="zh-TW" altLang="en-US" sz="2800" dirty="0">
                <a:latin typeface="Times New Roman" panose="02020603050405020304" pitchFamily="18" charset="0"/>
                <a:cs typeface="Times New Roman" panose="02020603050405020304" pitchFamily="18" charset="0"/>
              </a:endParaRPr>
            </a:p>
          </p:txBody>
        </p:sp>
      </p:grpSp>
      <p:sp>
        <p:nvSpPr>
          <p:cNvPr id="9" name="矩形 8">
            <a:extLst>
              <a:ext uri="{FF2B5EF4-FFF2-40B4-BE49-F238E27FC236}">
                <a16:creationId xmlns:a16="http://schemas.microsoft.com/office/drawing/2014/main" id="{C57BA57A-4679-40BF-956A-E35F21404550}"/>
              </a:ext>
            </a:extLst>
          </p:cNvPr>
          <p:cNvSpPr/>
          <p:nvPr/>
        </p:nvSpPr>
        <p:spPr>
          <a:xfrm>
            <a:off x="7424412" y="1863914"/>
            <a:ext cx="3371436" cy="523220"/>
          </a:xfrm>
          <a:prstGeom prst="rect">
            <a:avLst/>
          </a:prstGeom>
        </p:spPr>
        <p:txBody>
          <a:bodyPr wrap="none">
            <a:spAutoFit/>
          </a:bodyPr>
          <a:lstStyle/>
          <a:p>
            <a:r>
              <a:rPr lang="en-US" altLang="zh-TW" sz="2800" dirty="0">
                <a:latin typeface="Times New Roman" panose="02020603050405020304" pitchFamily="18" charset="0"/>
                <a:ea typeface="標楷體" panose="03000509000000000000" pitchFamily="65" charset="-120"/>
              </a:rPr>
              <a:t>Constant Mix strategy</a:t>
            </a:r>
            <a:endParaRPr lang="zh-TW" altLang="en-US" sz="2800" dirty="0">
              <a:latin typeface="Times New Roman" panose="02020603050405020304" pitchFamily="18" charset="0"/>
              <a:ea typeface="標楷體" panose="03000509000000000000" pitchFamily="65" charset="-120"/>
            </a:endParaRPr>
          </a:p>
        </p:txBody>
      </p:sp>
      <p:sp>
        <p:nvSpPr>
          <p:cNvPr id="10" name="矩形 9">
            <a:extLst>
              <a:ext uri="{FF2B5EF4-FFF2-40B4-BE49-F238E27FC236}">
                <a16:creationId xmlns:a16="http://schemas.microsoft.com/office/drawing/2014/main" id="{320D956D-58AA-44E7-AEAB-14E58C8C3FD8}"/>
              </a:ext>
            </a:extLst>
          </p:cNvPr>
          <p:cNvSpPr/>
          <p:nvPr/>
        </p:nvSpPr>
        <p:spPr>
          <a:xfrm>
            <a:off x="923979" y="4826466"/>
            <a:ext cx="4275667" cy="1384995"/>
          </a:xfrm>
          <a:prstGeom prst="rect">
            <a:avLst/>
          </a:prstGeom>
        </p:spPr>
        <p:txBody>
          <a:bodyPr wrap="square">
            <a:spAutoFit/>
          </a:bodyPr>
          <a:lstStyle/>
          <a:p>
            <a:r>
              <a:rPr lang="zh-TW" altLang="en-US" sz="2800" dirty="0">
                <a:latin typeface="標楷體" panose="03000509000000000000" pitchFamily="65" charset="-120"/>
                <a:ea typeface="標楷體" panose="03000509000000000000" pitchFamily="65" charset="-120"/>
              </a:rPr>
              <a:t>只對以下投資人有吸引力：</a:t>
            </a:r>
          </a:p>
          <a:p>
            <a:pPr marL="514350" indent="-514350">
              <a:buAutoNum type="arabicPeriod"/>
            </a:pPr>
            <a:r>
              <a:rPr lang="zh-TW" altLang="en-US" sz="2800" dirty="0">
                <a:latin typeface="標楷體" panose="03000509000000000000" pitchFamily="65" charset="-120"/>
                <a:ea typeface="標楷體" panose="03000509000000000000" pitchFamily="65" charset="-120"/>
              </a:rPr>
              <a:t>價值功能曲線較大</a:t>
            </a:r>
            <a:endParaRPr lang="en-US" altLang="zh-TW" sz="2800" dirty="0">
              <a:latin typeface="標楷體" panose="03000509000000000000" pitchFamily="65" charset="-120"/>
              <a:ea typeface="標楷體" panose="03000509000000000000" pitchFamily="65" charset="-120"/>
            </a:endParaRPr>
          </a:p>
          <a:p>
            <a:pPr marL="514350" indent="-514350">
              <a:buAutoNum type="arabicPeriod"/>
            </a:pPr>
            <a:r>
              <a:rPr lang="zh-TW" altLang="en-US" sz="2800" dirty="0">
                <a:latin typeface="標楷體" panose="03000509000000000000" pitchFamily="65" charset="-120"/>
                <a:ea typeface="標楷體" panose="03000509000000000000" pitchFamily="65" charset="-120"/>
              </a:rPr>
              <a:t>投資期限較長</a:t>
            </a:r>
          </a:p>
        </p:txBody>
      </p:sp>
      <p:pic>
        <p:nvPicPr>
          <p:cNvPr id="13" name="圖形 12" descr="綵帶">
            <a:extLst>
              <a:ext uri="{FF2B5EF4-FFF2-40B4-BE49-F238E27FC236}">
                <a16:creationId xmlns:a16="http://schemas.microsoft.com/office/drawing/2014/main" id="{43D1F99D-1B33-44AC-BDFC-FEEBAF05EA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212085">
            <a:off x="4056484" y="2220322"/>
            <a:ext cx="1634066" cy="1634066"/>
          </a:xfrm>
          <a:prstGeom prst="rect">
            <a:avLst/>
          </a:prstGeom>
        </p:spPr>
      </p:pic>
    </p:spTree>
    <p:extLst>
      <p:ext uri="{BB962C8B-B14F-4D97-AF65-F5344CB8AC3E}">
        <p14:creationId xmlns:p14="http://schemas.microsoft.com/office/powerpoint/2010/main" val="104145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a:bodyPr>
          <a:lstStyle/>
          <a:p>
            <a:r>
              <a:rPr lang="en-US" altLang="zh-TW" dirty="0">
                <a:latin typeface="Times New Roman" panose="02020603050405020304" pitchFamily="18" charset="0"/>
                <a:ea typeface="標楷體" panose="03000509000000000000" pitchFamily="65" charset="-120"/>
              </a:rPr>
              <a:t>Investment horizon and the attractiveness of investment strategies: A behavioral approach</a:t>
            </a:r>
            <a:endParaRPr lang="zh-TW" altLang="en-US" baseline="0" dirty="0">
              <a:latin typeface="Times New Roman" panose="02020603050405020304" pitchFamily="18" charset="0"/>
              <a:ea typeface="標楷體" panose="03000509000000000000" pitchFamily="65" charset="-120"/>
            </a:endParaRPr>
          </a:p>
        </p:txBody>
      </p:sp>
      <p:sp>
        <p:nvSpPr>
          <p:cNvPr id="4" name="矩形 3">
            <a:extLst>
              <a:ext uri="{FF2B5EF4-FFF2-40B4-BE49-F238E27FC236}">
                <a16:creationId xmlns:a16="http://schemas.microsoft.com/office/drawing/2014/main" id="{80CA9E8A-FBD8-4181-89D8-E1492041C1E9}"/>
              </a:ext>
            </a:extLst>
          </p:cNvPr>
          <p:cNvSpPr/>
          <p:nvPr/>
        </p:nvSpPr>
        <p:spPr>
          <a:xfrm>
            <a:off x="838200" y="2109800"/>
            <a:ext cx="5937844" cy="523220"/>
          </a:xfrm>
          <a:prstGeom prst="rect">
            <a:avLst/>
          </a:prstGeom>
        </p:spPr>
        <p:txBody>
          <a:bodyPr wrap="none">
            <a:spAutoFit/>
          </a:bodyPr>
          <a:lstStyle/>
          <a:p>
            <a:r>
              <a:rPr lang="en-US" altLang="zh-TW" sz="2800" dirty="0">
                <a:latin typeface="Times New Roman" panose="02020603050405020304" pitchFamily="18" charset="0"/>
                <a:ea typeface="標楷體" panose="03000509000000000000" pitchFamily="65" charset="-120"/>
              </a:rPr>
              <a:t>Constant Proportion Portfolio Insurance</a:t>
            </a:r>
            <a:endParaRPr lang="zh-TW" altLang="en-US" sz="2800" dirty="0"/>
          </a:p>
        </p:txBody>
      </p:sp>
      <p:sp>
        <p:nvSpPr>
          <p:cNvPr id="7" name="矩形 6">
            <a:extLst>
              <a:ext uri="{FF2B5EF4-FFF2-40B4-BE49-F238E27FC236}">
                <a16:creationId xmlns:a16="http://schemas.microsoft.com/office/drawing/2014/main" id="{8199B26C-9FB8-4693-8CF6-2D3C523534F6}"/>
              </a:ext>
            </a:extLst>
          </p:cNvPr>
          <p:cNvSpPr/>
          <p:nvPr/>
        </p:nvSpPr>
        <p:spPr>
          <a:xfrm>
            <a:off x="838200" y="3840388"/>
            <a:ext cx="5929828" cy="523220"/>
          </a:xfrm>
          <a:prstGeom prst="rect">
            <a:avLst/>
          </a:prstGeom>
        </p:spPr>
        <p:txBody>
          <a:bodyPr wrap="none">
            <a:spAutoFit/>
          </a:bodyPr>
          <a:lstStyle/>
          <a:p>
            <a:r>
              <a:rPr lang="zh-TW" altLang="en-US" sz="2800" dirty="0">
                <a:latin typeface="Times New Roman" panose="02020603050405020304" pitchFamily="18" charset="0"/>
                <a:ea typeface="標楷體" panose="03000509000000000000" pitchFamily="65" charset="-120"/>
              </a:rPr>
              <a:t>結果跟期望效用理論形成明顯的對比</a:t>
            </a:r>
          </a:p>
        </p:txBody>
      </p:sp>
      <p:sp>
        <p:nvSpPr>
          <p:cNvPr id="8" name="矩形 7">
            <a:extLst>
              <a:ext uri="{FF2B5EF4-FFF2-40B4-BE49-F238E27FC236}">
                <a16:creationId xmlns:a16="http://schemas.microsoft.com/office/drawing/2014/main" id="{C859A217-FC2C-4122-A014-10855F7FE79F}"/>
              </a:ext>
            </a:extLst>
          </p:cNvPr>
          <p:cNvSpPr/>
          <p:nvPr/>
        </p:nvSpPr>
        <p:spPr>
          <a:xfrm>
            <a:off x="836757" y="2756002"/>
            <a:ext cx="8242962" cy="954107"/>
          </a:xfrm>
          <a:prstGeom prst="rect">
            <a:avLst/>
          </a:prstGeom>
        </p:spPr>
        <p:txBody>
          <a:bodyPr wrap="none">
            <a:spAutoFit/>
          </a:bodyPr>
          <a:lstStyle/>
          <a:p>
            <a:r>
              <a:rPr lang="en-US" altLang="zh-TW" sz="2800" dirty="0">
                <a:latin typeface="Times New Roman" panose="02020603050405020304" pitchFamily="18" charset="0"/>
                <a:ea typeface="標楷體" panose="03000509000000000000" pitchFamily="65" charset="-120"/>
              </a:rPr>
              <a:t>the floor level to 95%, comparably to the protective put,</a:t>
            </a:r>
          </a:p>
          <a:p>
            <a:r>
              <a:rPr lang="en-US" altLang="zh-TW" sz="2800" dirty="0">
                <a:latin typeface="Times New Roman" panose="02020603050405020304" pitchFamily="18" charset="0"/>
                <a:ea typeface="標楷體" panose="03000509000000000000" pitchFamily="65" charset="-120"/>
              </a:rPr>
              <a:t>and the multiplier to 2.5.</a:t>
            </a:r>
            <a:endParaRPr lang="zh-TW" altLang="en-US" sz="280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1435013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fontScale="90000"/>
          </a:bodyPr>
          <a:lstStyle/>
          <a:p>
            <a:r>
              <a:rPr lang="en-US" altLang="zh-TW" dirty="0">
                <a:latin typeface="Times New Roman" panose="02020603050405020304" pitchFamily="18" charset="0"/>
                <a:ea typeface="標楷體" panose="03000509000000000000" pitchFamily="65" charset="-120"/>
              </a:rPr>
              <a:t>Time-Invariant Portfolio Protection Investment Strategy , TIPP </a:t>
            </a:r>
            <a:r>
              <a:rPr lang="zh-TW" altLang="en-US" dirty="0">
                <a:latin typeface="Times New Roman" panose="02020603050405020304" pitchFamily="18" charset="0"/>
                <a:ea typeface="標楷體" panose="03000509000000000000" pitchFamily="65" charset="-120"/>
              </a:rPr>
              <a:t>時間不變性投資組合保護策略</a:t>
            </a:r>
            <a:endParaRPr lang="zh-TW" altLang="en-US" baseline="0" dirty="0">
              <a:latin typeface="Times New Roman" panose="02020603050405020304" pitchFamily="18" charset="0"/>
              <a:ea typeface="標楷體" panose="03000509000000000000" pitchFamily="65" charset="-120"/>
            </a:endParaRPr>
          </a:p>
        </p:txBody>
      </p:sp>
      <p:sp>
        <p:nvSpPr>
          <p:cNvPr id="8" name="內容版面配置區 2">
            <a:extLst>
              <a:ext uri="{FF2B5EF4-FFF2-40B4-BE49-F238E27FC236}">
                <a16:creationId xmlns:a16="http://schemas.microsoft.com/office/drawing/2014/main" id="{C6C9E3E5-6622-4FB8-8A86-E846A03EA730}"/>
              </a:ext>
            </a:extLst>
          </p:cNvPr>
          <p:cNvSpPr>
            <a:spLocks noGrp="1"/>
          </p:cNvSpPr>
          <p:nvPr>
            <p:ph idx="1"/>
          </p:nvPr>
        </p:nvSpPr>
        <p:spPr>
          <a:xfrm>
            <a:off x="838200" y="1825625"/>
            <a:ext cx="10515600" cy="4351338"/>
          </a:xfrm>
        </p:spPr>
        <p:txBody>
          <a:bodyPr>
            <a:normAutofit/>
          </a:bodyPr>
          <a:lstStyle/>
          <a:p>
            <a:pPr>
              <a:lnSpc>
                <a:spcPct val="200000"/>
              </a:lnSpc>
            </a:pPr>
            <a:r>
              <a:rPr lang="zh-TW" altLang="en-US" dirty="0">
                <a:latin typeface="Times New Roman" panose="02020603050405020304" pitchFamily="18" charset="0"/>
                <a:ea typeface="標楷體" panose="03000509000000000000" pitchFamily="65" charset="-120"/>
              </a:rPr>
              <a:t>基本概念大致上與 </a:t>
            </a:r>
            <a:r>
              <a:rPr lang="en-US" altLang="zh-TW" dirty="0">
                <a:latin typeface="Times New Roman" panose="02020603050405020304" pitchFamily="18" charset="0"/>
                <a:ea typeface="標楷體" panose="03000509000000000000" pitchFamily="65" charset="-120"/>
              </a:rPr>
              <a:t>CPPI</a:t>
            </a:r>
            <a:r>
              <a:rPr lang="zh-TW" altLang="en-US" dirty="0">
                <a:latin typeface="Times New Roman" panose="02020603050405020304" pitchFamily="18" charset="0"/>
                <a:ea typeface="標楷體" panose="03000509000000000000" pitchFamily="65" charset="-120"/>
              </a:rPr>
              <a:t>策略相同，唯一差異在於「保額度的設定與調整」</a:t>
            </a:r>
          </a:p>
          <a:p>
            <a:pPr>
              <a:lnSpc>
                <a:spcPct val="160000"/>
              </a:lnSpc>
            </a:pPr>
            <a:r>
              <a:rPr lang="zh-TW" altLang="en-US" dirty="0">
                <a:latin typeface="Times New Roman" panose="02020603050405020304" pitchFamily="18" charset="0"/>
                <a:ea typeface="標楷體" panose="03000509000000000000" pitchFamily="65" charset="-120"/>
              </a:rPr>
              <a:t>假如投資組合上漲的時候，保額度亦將隨之提高，但是當投資組合下跌時，保額度就維持原來的水準，並不做任何調整 。</a:t>
            </a:r>
          </a:p>
        </p:txBody>
      </p:sp>
    </p:spTree>
    <p:extLst>
      <p:ext uri="{BB962C8B-B14F-4D97-AF65-F5344CB8AC3E}">
        <p14:creationId xmlns:p14="http://schemas.microsoft.com/office/powerpoint/2010/main" val="320534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CC8177-03CE-4254-9874-7D51842A6CF6}"/>
              </a:ext>
            </a:extLst>
          </p:cNvPr>
          <p:cNvSpPr>
            <a:spLocks noGrp="1"/>
          </p:cNvSpPr>
          <p:nvPr>
            <p:ph type="title"/>
          </p:nvPr>
        </p:nvSpPr>
        <p:spPr/>
        <p:txBody>
          <a:bodyPr/>
          <a:lstStyle/>
          <a:p>
            <a:r>
              <a:rPr lang="en-US" altLang="zh-TW" baseline="0" dirty="0">
                <a:latin typeface="Times New Roman" panose="02020603050405020304" pitchFamily="18" charset="0"/>
                <a:ea typeface="標楷體" panose="03000509000000000000" pitchFamily="65" charset="-120"/>
              </a:rPr>
              <a:t>Buy and Hold strategy , BH </a:t>
            </a:r>
            <a:r>
              <a:rPr lang="zh-TW" altLang="en-US" baseline="0" dirty="0">
                <a:latin typeface="Times New Roman" panose="02020603050405020304" pitchFamily="18" charset="0"/>
                <a:ea typeface="標楷體" panose="03000509000000000000" pitchFamily="65" charset="-120"/>
              </a:rPr>
              <a:t>買入持有策略</a:t>
            </a:r>
          </a:p>
        </p:txBody>
      </p:sp>
      <p:sp>
        <p:nvSpPr>
          <p:cNvPr id="3" name="內容版面配置區 2">
            <a:extLst>
              <a:ext uri="{FF2B5EF4-FFF2-40B4-BE49-F238E27FC236}">
                <a16:creationId xmlns:a16="http://schemas.microsoft.com/office/drawing/2014/main" id="{F2B6CF45-CA2F-4F62-B1A4-AE1EB712E500}"/>
              </a:ext>
            </a:extLst>
          </p:cNvPr>
          <p:cNvSpPr>
            <a:spLocks noGrp="1"/>
          </p:cNvSpPr>
          <p:nvPr>
            <p:ph idx="1"/>
          </p:nvPr>
        </p:nvSpPr>
        <p:spPr/>
        <p:txBody>
          <a:bodyPr/>
          <a:lstStyle/>
          <a:p>
            <a:pPr>
              <a:lnSpc>
                <a:spcPct val="150000"/>
              </a:lnSpc>
            </a:pPr>
            <a:r>
              <a:rPr lang="zh-TW" altLang="en-US" baseline="0" dirty="0">
                <a:latin typeface="Times New Roman" panose="02020603050405020304" pitchFamily="18" charset="0"/>
                <a:ea typeface="標楷體" panose="03000509000000000000" pitchFamily="65" charset="-120"/>
              </a:rPr>
              <a:t>只決定期初風險性資產與固定收益資產的配置比例，接下來不論資產的價格如何變化，都不做任何調整。</a:t>
            </a:r>
            <a:endParaRPr lang="en-US" altLang="zh-TW" baseline="0" dirty="0">
              <a:latin typeface="Times New Roman" panose="02020603050405020304" pitchFamily="18" charset="0"/>
              <a:ea typeface="標楷體" panose="03000509000000000000" pitchFamily="65" charset="-120"/>
            </a:endParaRPr>
          </a:p>
          <a:p>
            <a:pPr>
              <a:lnSpc>
                <a:spcPct val="150000"/>
              </a:lnSpc>
            </a:pPr>
            <a:r>
              <a:rPr lang="zh-TW" altLang="en-US" dirty="0">
                <a:latin typeface="Times New Roman" panose="02020603050405020304" pitchFamily="18" charset="0"/>
                <a:ea typeface="標楷體" panose="03000509000000000000" pitchFamily="65" charset="-120"/>
              </a:rPr>
              <a:t>考慮到一定的波動度之下，在金融市場也能得到很好的報酬率</a:t>
            </a:r>
            <a:endParaRPr lang="en-US" altLang="zh-TW" dirty="0">
              <a:latin typeface="Times New Roman" panose="02020603050405020304" pitchFamily="18" charset="0"/>
              <a:ea typeface="標楷體" panose="03000509000000000000" pitchFamily="65" charset="-120"/>
            </a:endParaRPr>
          </a:p>
          <a:p>
            <a:pPr>
              <a:lnSpc>
                <a:spcPct val="150000"/>
              </a:lnSpc>
            </a:pPr>
            <a:r>
              <a:rPr lang="zh-TW" altLang="en-US" baseline="0" dirty="0">
                <a:latin typeface="Times New Roman" panose="02020603050405020304" pitchFamily="18" charset="0"/>
                <a:ea typeface="標楷體" panose="03000509000000000000" pitchFamily="65" charset="-120"/>
              </a:rPr>
              <a:t>這個觀點認為 </a:t>
            </a:r>
            <a:r>
              <a:rPr lang="en-US" altLang="zh-TW" baseline="0" dirty="0">
                <a:latin typeface="Times New Roman" panose="02020603050405020304" pitchFamily="18" charset="0"/>
                <a:ea typeface="標楷體" panose="03000509000000000000" pitchFamily="65" charset="-120"/>
              </a:rPr>
              <a:t>Market Timing </a:t>
            </a:r>
            <a:r>
              <a:rPr lang="zh-TW" altLang="en-US" baseline="0" dirty="0">
                <a:latin typeface="Times New Roman" panose="02020603050405020304" pitchFamily="18" charset="0"/>
                <a:ea typeface="標楷體" panose="03000509000000000000" pitchFamily="65" charset="-120"/>
              </a:rPr>
              <a:t>是起不了作用的，甚至會出現負面效果</a:t>
            </a:r>
          </a:p>
        </p:txBody>
      </p:sp>
    </p:spTree>
    <p:extLst>
      <p:ext uri="{BB962C8B-B14F-4D97-AF65-F5344CB8AC3E}">
        <p14:creationId xmlns:p14="http://schemas.microsoft.com/office/powerpoint/2010/main" val="1502470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fontScale="90000"/>
          </a:bodyPr>
          <a:lstStyle/>
          <a:p>
            <a:r>
              <a:rPr lang="en-US" altLang="zh-TW" dirty="0">
                <a:latin typeface="Times New Roman" panose="02020603050405020304" pitchFamily="18" charset="0"/>
                <a:ea typeface="標楷體" panose="03000509000000000000" pitchFamily="65" charset="-120"/>
              </a:rPr>
              <a:t>Time-Invariant Portfolio Protection Investment Strategy , TIPP </a:t>
            </a:r>
            <a:r>
              <a:rPr lang="zh-TW" altLang="en-US" dirty="0">
                <a:latin typeface="Times New Roman" panose="02020603050405020304" pitchFamily="18" charset="0"/>
                <a:ea typeface="標楷體" panose="03000509000000000000" pitchFamily="65" charset="-120"/>
              </a:rPr>
              <a:t>時間不變性投資組合保護策略</a:t>
            </a:r>
            <a:endParaRPr lang="zh-TW" altLang="en-US" baseline="0" dirty="0">
              <a:latin typeface="Times New Roman" panose="02020603050405020304" pitchFamily="18" charset="0"/>
              <a:ea typeface="標楷體" panose="03000509000000000000" pitchFamily="65" charset="-120"/>
            </a:endParaRPr>
          </a:p>
        </p:txBody>
      </p:sp>
      <mc:AlternateContent xmlns:mc="http://schemas.openxmlformats.org/markup-compatibility/2006">
        <mc:Choice xmlns:a14="http://schemas.microsoft.com/office/drawing/2010/main" Requires="a14">
          <p:sp>
            <p:nvSpPr>
              <p:cNvPr id="4" name="文字方塊 3">
                <a:extLst>
                  <a:ext uri="{FF2B5EF4-FFF2-40B4-BE49-F238E27FC236}">
                    <a16:creationId xmlns:a16="http://schemas.microsoft.com/office/drawing/2014/main" id="{481F2F6A-E84C-400E-AFB9-560E7166B886}"/>
                  </a:ext>
                </a:extLst>
              </p:cNvPr>
              <p:cNvSpPr txBox="1"/>
              <p:nvPr/>
            </p:nvSpPr>
            <p:spPr>
              <a:xfrm>
                <a:off x="1861379" y="1874481"/>
                <a:ext cx="8469242" cy="4799134"/>
              </a:xfrm>
              <a:prstGeom prst="rect">
                <a:avLst/>
              </a:prstGeom>
              <a:noFill/>
            </p:spPr>
            <p:txBody>
              <a:bodyPr wrap="none" rtlCol="0">
                <a:spAutoFit/>
              </a:bodyPr>
              <a:lstStyle/>
              <a:p>
                <a:pPr>
                  <a:lnSpc>
                    <a:spcPct val="110000"/>
                  </a:lnSpc>
                </a:pPr>
                <a:r>
                  <a:rPr lang="en-US" altLang="zh-TW" sz="2800" dirty="0">
                    <a:latin typeface="Times New Roman" panose="02020603050405020304" pitchFamily="18" charset="0"/>
                    <a:ea typeface="標楷體" panose="03000509000000000000" pitchFamily="65" charset="-120"/>
                  </a:rPr>
                  <a:t>TIPP </a:t>
                </a:r>
                <a:r>
                  <a:rPr lang="zh-TW" altLang="en-US" sz="2800" dirty="0">
                    <a:latin typeface="Times New Roman" panose="02020603050405020304" pitchFamily="18" charset="0"/>
                    <a:ea typeface="標楷體" panose="03000509000000000000" pitchFamily="65" charset="-120"/>
                  </a:rPr>
                  <a:t>的投資組合調整方式如下：</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smtClean="0">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Cambria Math" panose="02040503050406030204" pitchFamily="18" charset="0"/>
                          </a:rPr>
                          <m:t>𝐹</m:t>
                        </m:r>
                      </m:e>
                      <m:sub>
                        <m:r>
                          <a:rPr lang="en-US" altLang="zh-TW" sz="2800" b="0" i="1" smtClean="0">
                            <a:latin typeface="Cambria Math" panose="02040503050406030204" pitchFamily="18" charset="0"/>
                            <a:ea typeface="標楷體" panose="03000509000000000000" pitchFamily="65" charset="-120"/>
                          </a:rPr>
                          <m:t>𝑡</m:t>
                        </m:r>
                      </m:sub>
                    </m:sSub>
                    <m:r>
                      <a:rPr lang="en-US" altLang="zh-TW" sz="2800" b="0" i="1" smtClean="0">
                        <a:latin typeface="Cambria Math" panose="02040503050406030204" pitchFamily="18" charset="0"/>
                        <a:ea typeface="標楷體" panose="03000509000000000000" pitchFamily="65" charset="-120"/>
                      </a:rPr>
                      <m:t>=</m:t>
                    </m:r>
                    <m:r>
                      <m:rPr>
                        <m:sty m:val="p"/>
                      </m:rPr>
                      <a:rPr lang="en-US" altLang="zh-TW" sz="2800" i="1">
                        <a:latin typeface="Cambria Math" panose="02040503050406030204" pitchFamily="18" charset="0"/>
                        <a:ea typeface="標楷體" panose="03000509000000000000" pitchFamily="65" charset="-120"/>
                      </a:rPr>
                      <m:t>M</m:t>
                    </m:r>
                    <m:r>
                      <a:rPr lang="en-US" altLang="zh-TW" sz="2800" b="0" i="1" smtClean="0">
                        <a:latin typeface="Cambria Math" panose="02040503050406030204" pitchFamily="18" charset="0"/>
                        <a:ea typeface="標楷體" panose="03000509000000000000" pitchFamily="65" charset="-120"/>
                      </a:rPr>
                      <m:t>𝑎𝑥</m:t>
                    </m:r>
                    <m:r>
                      <a:rPr lang="en-US" altLang="zh-TW" sz="2800" b="0" i="1" smtClean="0">
                        <a:latin typeface="Cambria Math" panose="02040503050406030204" pitchFamily="18" charset="0"/>
                        <a:ea typeface="標楷體" panose="03000509000000000000" pitchFamily="65" charset="-120"/>
                      </a:rPr>
                      <m:t>(</m:t>
                    </m:r>
                    <m:r>
                      <a:rPr lang="en-US" altLang="zh-TW" sz="2800" b="0" i="1" smtClean="0">
                        <a:latin typeface="Cambria Math" panose="02040503050406030204" pitchFamily="18" charset="0"/>
                        <a:ea typeface="標楷體" panose="03000509000000000000" pitchFamily="65" charset="-120"/>
                      </a:rPr>
                      <m:t>𝑓</m:t>
                    </m:r>
                    <m:r>
                      <a:rPr lang="en-US" altLang="zh-TW" sz="2800" b="0" i="1" smtClean="0">
                        <a:latin typeface="Cambria Math" panose="02040503050406030204" pitchFamily="18" charset="0"/>
                        <a:ea typeface="Cambria Math" panose="02040503050406030204" pitchFamily="18" charset="0"/>
                      </a:rPr>
                      <m:t>×</m:t>
                    </m:r>
                    <m:sSub>
                      <m:sSubPr>
                        <m:ctrlPr>
                          <a:rPr lang="en-US" altLang="zh-TW" sz="2800" b="0" i="1" smtClean="0">
                            <a:latin typeface="Cambria Math" panose="02040503050406030204" pitchFamily="18" charset="0"/>
                            <a:ea typeface="標楷體" panose="03000509000000000000" pitchFamily="65" charset="-120"/>
                          </a:rPr>
                        </m:ctrlPr>
                      </m:sSubPr>
                      <m:e>
                        <m:r>
                          <a:rPr lang="en-US" altLang="zh-TW" sz="2800" b="0" i="1" smtClean="0">
                            <a:latin typeface="Cambria Math" panose="02040503050406030204" pitchFamily="18" charset="0"/>
                            <a:ea typeface="標楷體" panose="03000509000000000000" pitchFamily="65" charset="-120"/>
                          </a:rPr>
                          <m:t>𝐴</m:t>
                        </m:r>
                      </m:e>
                      <m:sub>
                        <m:r>
                          <a:rPr lang="en-US" altLang="zh-TW" sz="2800" b="0" i="1" smtClean="0">
                            <a:latin typeface="Cambria Math" panose="02040503050406030204" pitchFamily="18" charset="0"/>
                            <a:ea typeface="標楷體" panose="03000509000000000000" pitchFamily="65" charset="-120"/>
                          </a:rPr>
                          <m:t>𝑡</m:t>
                        </m:r>
                      </m:sub>
                    </m:sSub>
                    <m:r>
                      <a:rPr lang="en-US" altLang="zh-TW" sz="2800" b="0" i="1" smtClean="0">
                        <a:latin typeface="Cambria Math" panose="02040503050406030204" pitchFamily="18" charset="0"/>
                        <a:ea typeface="標楷體" panose="03000509000000000000" pitchFamily="65" charset="-120"/>
                      </a:rPr>
                      <m:t>,</m:t>
                    </m:r>
                    <m:sSub>
                      <m:sSubPr>
                        <m:ctrlPr>
                          <a:rPr lang="en-US" altLang="zh-TW" sz="2800" b="0" i="1" smtClean="0">
                            <a:latin typeface="Cambria Math" panose="02040503050406030204" pitchFamily="18" charset="0"/>
                            <a:ea typeface="標楷體" panose="03000509000000000000" pitchFamily="65" charset="-120"/>
                          </a:rPr>
                        </m:ctrlPr>
                      </m:sSubPr>
                      <m:e>
                        <m:r>
                          <a:rPr lang="en-US" altLang="zh-TW" sz="2800" b="0" i="1" smtClean="0">
                            <a:latin typeface="Cambria Math" panose="02040503050406030204" pitchFamily="18" charset="0"/>
                            <a:ea typeface="標楷體" panose="03000509000000000000" pitchFamily="65" charset="-120"/>
                          </a:rPr>
                          <m:t>𝐹</m:t>
                        </m:r>
                      </m:e>
                      <m:sub>
                        <m:r>
                          <a:rPr lang="en-US" altLang="zh-TW" sz="2800" b="0" i="1" smtClean="0">
                            <a:latin typeface="Cambria Math" panose="02040503050406030204" pitchFamily="18" charset="0"/>
                            <a:ea typeface="標楷體" panose="03000509000000000000" pitchFamily="65" charset="-120"/>
                          </a:rPr>
                          <m:t>𝑡</m:t>
                        </m:r>
                        <m:r>
                          <a:rPr lang="en-US" altLang="zh-TW" sz="2800" b="0" i="1" smtClean="0">
                            <a:latin typeface="Cambria Math" panose="02040503050406030204" pitchFamily="18" charset="0"/>
                            <a:ea typeface="標楷體" panose="03000509000000000000" pitchFamily="65" charset="-120"/>
                          </a:rPr>
                          <m:t>−1</m:t>
                        </m:r>
                      </m:sub>
                    </m:sSub>
                    <m:r>
                      <a:rPr lang="en-US" altLang="zh-TW" sz="2800" b="0" i="1" smtClean="0">
                        <a:latin typeface="Cambria Math" panose="02040503050406030204" pitchFamily="18" charset="0"/>
                        <a:ea typeface="標楷體" panose="03000509000000000000" pitchFamily="65" charset="-120"/>
                      </a:rPr>
                      <m:t>)</m:t>
                    </m:r>
                  </m:oMath>
                </a14:m>
                <a:r>
                  <a:rPr lang="en-US" altLang="zh-TW" sz="2800" dirty="0">
                    <a:ea typeface="Cambria Math" panose="02040503050406030204" pitchFamily="18" charset="0"/>
                  </a:rPr>
                  <a:t>   </a:t>
                </a:r>
                <a14:m>
                  <m:oMath xmlns:m="http://schemas.openxmlformats.org/officeDocument/2006/math">
                    <m:r>
                      <a:rPr lang="en-US" altLang="zh-TW" sz="2800" i="1">
                        <a:latin typeface="Cambria Math" panose="02040503050406030204" pitchFamily="18" charset="0"/>
                        <a:ea typeface="Cambria Math" panose="02040503050406030204" pitchFamily="18" charset="0"/>
                      </a:rPr>
                      <m:t>𝑡</m:t>
                    </m:r>
                    <m:r>
                      <a:rPr lang="en-US" altLang="zh-TW" sz="2800" i="1">
                        <a:latin typeface="Cambria Math" panose="02040503050406030204" pitchFamily="18" charset="0"/>
                        <a:ea typeface="Cambria Math" panose="02040503050406030204" pitchFamily="18" charset="0"/>
                      </a:rPr>
                      <m:t>=0,1,2,3,…</m:t>
                    </m:r>
                  </m:oMath>
                </a14:m>
                <a:r>
                  <a:rPr lang="zh-TW" altLang="en-US" sz="2800" dirty="0">
                    <a:latin typeface="Times New Roman" panose="02020603050405020304" pitchFamily="18" charset="0"/>
                    <a:ea typeface="標楷體" panose="03000509000000000000" pitchFamily="65" charset="-120"/>
                  </a:rPr>
                  <a:t> </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標楷體" panose="03000509000000000000" pitchFamily="65" charset="-120"/>
                          </a:rPr>
                          <m:t>𝐸</m:t>
                        </m:r>
                      </m:e>
                      <m:sub>
                        <m:r>
                          <a:rPr lang="en-US" altLang="zh-TW" sz="2800" i="1">
                            <a:latin typeface="Cambria Math" panose="02040503050406030204" pitchFamily="18" charset="0"/>
                            <a:ea typeface="標楷體" panose="03000509000000000000" pitchFamily="65" charset="-120"/>
                          </a:rPr>
                          <m:t>𝑡</m:t>
                        </m:r>
                      </m:sub>
                    </m:sSub>
                    <m:r>
                      <a:rPr lang="en-US" altLang="zh-TW" sz="2800" b="0" i="1" smtClean="0">
                        <a:latin typeface="Cambria Math" panose="02040503050406030204" pitchFamily="18" charset="0"/>
                        <a:ea typeface="標楷體" panose="03000509000000000000" pitchFamily="65" charset="-120"/>
                      </a:rPr>
                      <m:t>=</m:t>
                    </m:r>
                    <m:r>
                      <a:rPr lang="en-US" altLang="zh-TW" sz="2800" b="0" i="1" smtClean="0">
                        <a:latin typeface="Cambria Math" panose="02040503050406030204" pitchFamily="18" charset="0"/>
                        <a:ea typeface="標楷體" panose="03000509000000000000" pitchFamily="65" charset="-120"/>
                      </a:rPr>
                      <m:t>𝑀𝑖𝑛</m:t>
                    </m:r>
                    <m:d>
                      <m:dPr>
                        <m:begChr m:val="["/>
                        <m:endChr m:val="]"/>
                        <m:ctrlPr>
                          <a:rPr lang="en-US" altLang="zh-TW" sz="2800" b="0" i="1" smtClean="0">
                            <a:latin typeface="Cambria Math" panose="02040503050406030204" pitchFamily="18" charset="0"/>
                            <a:ea typeface="標楷體" panose="03000509000000000000" pitchFamily="65" charset="-120"/>
                          </a:rPr>
                        </m:ctrlPr>
                      </m:dPr>
                      <m:e>
                        <m:r>
                          <a:rPr lang="en-US" altLang="zh-TW" sz="2800" b="0" i="1" smtClean="0">
                            <a:latin typeface="Cambria Math" panose="02040503050406030204" pitchFamily="18" charset="0"/>
                            <a:ea typeface="標楷體" panose="03000509000000000000" pitchFamily="65" charset="-120"/>
                          </a:rPr>
                          <m:t>𝑚</m:t>
                        </m:r>
                        <m:r>
                          <a:rPr lang="en-US" altLang="zh-TW" sz="2800" b="0" i="1" smtClean="0">
                            <a:latin typeface="Cambria Math" panose="02040503050406030204" pitchFamily="18" charset="0"/>
                            <a:ea typeface="Cambria Math" panose="02040503050406030204" pitchFamily="18" charset="0"/>
                          </a:rPr>
                          <m:t>×</m:t>
                        </m:r>
                        <m:d>
                          <m:dPr>
                            <m:ctrlPr>
                              <a:rPr lang="en-US" altLang="zh-TW" sz="2800" b="0" i="1" smtClean="0">
                                <a:latin typeface="Cambria Math" panose="02040503050406030204" pitchFamily="18" charset="0"/>
                                <a:ea typeface="Cambria Math" panose="02040503050406030204" pitchFamily="18" charset="0"/>
                              </a:rPr>
                            </m:ctrlPr>
                          </m:dPr>
                          <m:e>
                            <m:sSub>
                              <m:sSubPr>
                                <m:ctrlPr>
                                  <a:rPr lang="en-US" altLang="zh-TW" sz="2800" b="0" i="1" smtClean="0">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𝐴</m:t>
                                </m:r>
                              </m:e>
                              <m:sub>
                                <m:r>
                                  <a:rPr lang="en-US" altLang="zh-TW" sz="2800" b="0" i="1" smtClean="0">
                                    <a:latin typeface="Cambria Math" panose="02040503050406030204" pitchFamily="18" charset="0"/>
                                    <a:ea typeface="Cambria Math" panose="02040503050406030204" pitchFamily="18" charset="0"/>
                                  </a:rPr>
                                  <m:t>𝑡</m:t>
                                </m:r>
                              </m:sub>
                            </m:sSub>
                            <m:r>
                              <a:rPr lang="en-US" altLang="zh-TW" sz="2800" b="0" i="1" smtClean="0">
                                <a:latin typeface="Cambria Math" panose="02040503050406030204" pitchFamily="18" charset="0"/>
                                <a:ea typeface="Cambria Math" panose="02040503050406030204" pitchFamily="18" charset="0"/>
                              </a:rPr>
                              <m:t>−</m:t>
                            </m:r>
                            <m:sSub>
                              <m:sSubPr>
                                <m:ctrlPr>
                                  <a:rPr lang="en-US" altLang="zh-TW" sz="2800" b="0" i="1" smtClean="0">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𝐹</m:t>
                                </m:r>
                              </m:e>
                              <m:sub>
                                <m:r>
                                  <a:rPr lang="en-US" altLang="zh-TW" sz="2800" b="0" i="1" smtClean="0">
                                    <a:latin typeface="Cambria Math" panose="02040503050406030204" pitchFamily="18" charset="0"/>
                                    <a:ea typeface="Cambria Math" panose="02040503050406030204" pitchFamily="18" charset="0"/>
                                  </a:rPr>
                                  <m:t>𝑡</m:t>
                                </m:r>
                              </m:sub>
                            </m:sSub>
                          </m:e>
                        </m:d>
                        <m:r>
                          <a:rPr lang="en-US" altLang="zh-TW" sz="2800" b="0" i="1" smtClean="0">
                            <a:latin typeface="Cambria Math" panose="02040503050406030204" pitchFamily="18" charset="0"/>
                            <a:ea typeface="Cambria Math" panose="02040503050406030204" pitchFamily="18" charset="0"/>
                          </a:rPr>
                          <m:t>,</m:t>
                        </m:r>
                        <m:sSub>
                          <m:sSubPr>
                            <m:ctrlPr>
                              <a:rPr lang="en-US" altLang="zh-TW" sz="2800" b="0" i="1" smtClean="0">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𝐴</m:t>
                            </m:r>
                          </m:e>
                          <m:sub>
                            <m:r>
                              <a:rPr lang="en-US" altLang="zh-TW" sz="2800" b="0" i="1" smtClean="0">
                                <a:latin typeface="Cambria Math" panose="02040503050406030204" pitchFamily="18" charset="0"/>
                                <a:ea typeface="Cambria Math" panose="02040503050406030204" pitchFamily="18" charset="0"/>
                              </a:rPr>
                              <m:t>𝑡</m:t>
                            </m:r>
                          </m:sub>
                        </m:sSub>
                      </m:e>
                    </m:d>
                    <m:r>
                      <a:rPr lang="en-US" altLang="zh-TW" sz="2800" b="0" i="1" smtClean="0">
                        <a:latin typeface="Cambria Math" panose="02040503050406030204" pitchFamily="18" charset="0"/>
                        <a:ea typeface="Cambria Math" panose="02040503050406030204" pitchFamily="18" charset="0"/>
                      </a:rPr>
                      <m:t>  </m:t>
                    </m:r>
                    <m:r>
                      <a:rPr lang="en-US" altLang="zh-TW" sz="2800" b="0" i="1" smtClean="0">
                        <a:latin typeface="Cambria Math" panose="02040503050406030204" pitchFamily="18" charset="0"/>
                        <a:ea typeface="Cambria Math" panose="02040503050406030204" pitchFamily="18" charset="0"/>
                      </a:rPr>
                      <m:t>𝑡</m:t>
                    </m:r>
                    <m:r>
                      <a:rPr lang="en-US" altLang="zh-TW" sz="2800" b="0" i="1" smtClean="0">
                        <a:latin typeface="Cambria Math" panose="02040503050406030204" pitchFamily="18" charset="0"/>
                        <a:ea typeface="Cambria Math" panose="02040503050406030204" pitchFamily="18" charset="0"/>
                      </a:rPr>
                      <m:t>=0,1,2,3,…</m:t>
                    </m:r>
                  </m:oMath>
                </a14:m>
                <a:r>
                  <a:rPr lang="zh-TW" altLang="en-US" sz="2800" dirty="0">
                    <a:latin typeface="Times New Roman" panose="02020603050405020304" pitchFamily="18" charset="0"/>
                    <a:ea typeface="標楷體" panose="03000509000000000000" pitchFamily="65" charset="-120"/>
                  </a:rPr>
                  <a:t> </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r>
                      <a:rPr lang="en-US" altLang="zh-TW" sz="2800" i="1">
                        <a:latin typeface="Cambria Math" panose="02040503050406030204" pitchFamily="18" charset="0"/>
                        <a:ea typeface="標楷體" panose="03000509000000000000" pitchFamily="65" charset="-120"/>
                      </a:rPr>
                      <m:t>𝑓</m:t>
                    </m:r>
                  </m:oMath>
                </a14:m>
                <a:r>
                  <a:rPr lang="zh-TW" altLang="en-US" sz="2800" dirty="0">
                    <a:latin typeface="Times New Roman" panose="02020603050405020304" pitchFamily="18" charset="0"/>
                    <a:ea typeface="標楷體" panose="03000509000000000000" pitchFamily="65" charset="-120"/>
                  </a:rPr>
                  <a:t>：固定的保額度比率</a:t>
                </a:r>
                <a:r>
                  <a:rPr lang="en-US" altLang="zh-TW" sz="2800" dirty="0">
                    <a:latin typeface="Times New Roman" panose="02020603050405020304" pitchFamily="18" charset="0"/>
                    <a:ea typeface="標楷體" panose="03000509000000000000" pitchFamily="65" charset="-120"/>
                  </a:rPr>
                  <a:t>(Floor Percentage)</a:t>
                </a:r>
              </a:p>
              <a:p>
                <a:pPr>
                  <a:lnSpc>
                    <a:spcPct val="110000"/>
                  </a:lnSpc>
                </a:pPr>
                <a14:m>
                  <m:oMath xmlns:m="http://schemas.openxmlformats.org/officeDocument/2006/math">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𝐴</m:t>
                        </m:r>
                      </m:e>
                      <m:sub>
                        <m:r>
                          <a:rPr lang="en-US" altLang="zh-TW" sz="2800" i="1">
                            <a:latin typeface="Cambria Math" panose="02040503050406030204" pitchFamily="18" charset="0"/>
                            <a:ea typeface="Cambria Math" panose="02040503050406030204" pitchFamily="18" charset="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期的投資組合總價值</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標楷體" panose="03000509000000000000" pitchFamily="65" charset="-120"/>
                          </a:rPr>
                          <m:t>𝐷</m:t>
                        </m:r>
                      </m:e>
                      <m:sub>
                        <m:r>
                          <a:rPr lang="en-US" altLang="zh-TW" sz="2800" i="1">
                            <a:latin typeface="Cambria Math" panose="02040503050406030204" pitchFamily="18" charset="0"/>
                            <a:ea typeface="標楷體" panose="03000509000000000000" pitchFamily="65" charset="-12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期的債券價值</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標楷體" panose="03000509000000000000" pitchFamily="65" charset="-120"/>
                          </a:rPr>
                        </m:ctrlPr>
                      </m:sSubPr>
                      <m:e>
                        <m:r>
                          <a:rPr lang="en-US" altLang="zh-TW" sz="2800" i="1">
                            <a:latin typeface="Cambria Math" panose="02040503050406030204" pitchFamily="18" charset="0"/>
                            <a:ea typeface="標楷體" panose="03000509000000000000" pitchFamily="65" charset="-120"/>
                          </a:rPr>
                          <m:t>𝐸</m:t>
                        </m:r>
                      </m:e>
                      <m:sub>
                        <m:r>
                          <a:rPr lang="en-US" altLang="zh-TW" sz="2800" i="1">
                            <a:latin typeface="Cambria Math" panose="02040503050406030204" pitchFamily="18" charset="0"/>
                            <a:ea typeface="標楷體" panose="03000509000000000000" pitchFamily="65" charset="-12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其的股票價值</a:t>
                </a:r>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r>
                      <a:rPr lang="en-US" altLang="zh-TW" sz="2800" i="1">
                        <a:latin typeface="Cambria Math" panose="02040503050406030204" pitchFamily="18" charset="0"/>
                        <a:ea typeface="標楷體" panose="03000509000000000000" pitchFamily="65" charset="-120"/>
                      </a:rPr>
                      <m:t>𝑚</m:t>
                    </m:r>
                  </m:oMath>
                </a14:m>
                <a:r>
                  <a:rPr lang="zh-TW" altLang="en-US" sz="2800" dirty="0">
                    <a:latin typeface="Times New Roman" panose="02020603050405020304" pitchFamily="18" charset="0"/>
                    <a:ea typeface="標楷體" panose="03000509000000000000" pitchFamily="65" charset="-120"/>
                  </a:rPr>
                  <a:t>：風險乘數  乘數愈大風險偏好程度愈高，且</a:t>
                </a:r>
                <a14:m>
                  <m:oMath xmlns:m="http://schemas.openxmlformats.org/officeDocument/2006/math">
                    <m:r>
                      <a:rPr lang="en-US" altLang="zh-TW" sz="2800" i="1">
                        <a:latin typeface="Cambria Math" panose="02040503050406030204" pitchFamily="18" charset="0"/>
                        <a:ea typeface="標楷體" panose="03000509000000000000" pitchFamily="65" charset="-120"/>
                      </a:rPr>
                      <m:t>𝑚</m:t>
                    </m:r>
                    <m:r>
                      <a:rPr lang="en-US" altLang="zh-TW" sz="2800" i="1" smtClean="0">
                        <a:latin typeface="Cambria Math" panose="02040503050406030204" pitchFamily="18" charset="0"/>
                        <a:ea typeface="Cambria Math" panose="02040503050406030204" pitchFamily="18" charset="0"/>
                      </a:rPr>
                      <m:t>&gt;</m:t>
                    </m:r>
                    <m:r>
                      <a:rPr lang="en-US" altLang="zh-TW" sz="2800" i="1">
                        <a:latin typeface="Cambria Math" panose="02040503050406030204" pitchFamily="18" charset="0"/>
                        <a:ea typeface="Cambria Math" panose="02040503050406030204" pitchFamily="18" charset="0"/>
                      </a:rPr>
                      <m:t>1</m:t>
                    </m:r>
                  </m:oMath>
                </a14:m>
                <a:endParaRPr lang="en-US" altLang="zh-TW" sz="2800" dirty="0">
                  <a:latin typeface="Times New Roman" panose="02020603050405020304" pitchFamily="18" charset="0"/>
                  <a:ea typeface="標楷體" panose="03000509000000000000" pitchFamily="65" charset="-120"/>
                </a:endParaRPr>
              </a:p>
              <a:p>
                <a:pPr>
                  <a:lnSpc>
                    <a:spcPct val="110000"/>
                  </a:lnSpc>
                </a:pPr>
                <a14:m>
                  <m:oMath xmlns:m="http://schemas.openxmlformats.org/officeDocument/2006/math">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𝐹</m:t>
                        </m:r>
                      </m:e>
                      <m:sub>
                        <m:r>
                          <a:rPr lang="en-US" altLang="zh-TW" sz="2800" i="1">
                            <a:latin typeface="Cambria Math" panose="02040503050406030204" pitchFamily="18" charset="0"/>
                            <a:ea typeface="Cambria Math" panose="02040503050406030204" pitchFamily="18" charset="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期的保額度</a:t>
                </a:r>
                <a:r>
                  <a:rPr lang="en-US" altLang="zh-TW" sz="2800" dirty="0">
                    <a:latin typeface="Times New Roman" panose="02020603050405020304" pitchFamily="18" charset="0"/>
                    <a:ea typeface="標楷體" panose="03000509000000000000" pitchFamily="65" charset="-120"/>
                  </a:rPr>
                  <a:t>(Floor)</a:t>
                </a:r>
              </a:p>
              <a:p>
                <a:pPr>
                  <a:lnSpc>
                    <a:spcPct val="110000"/>
                  </a:lnSpc>
                </a:pPr>
                <a14:m>
                  <m:oMath xmlns:m="http://schemas.openxmlformats.org/officeDocument/2006/math">
                    <m:sSub>
                      <m:sSubPr>
                        <m:ctrlPr>
                          <a:rPr lang="en-US" altLang="zh-TW" sz="2800" i="1">
                            <a:latin typeface="Cambria Math" panose="02040503050406030204" pitchFamily="18" charset="0"/>
                            <a:ea typeface="Cambria Math" panose="02040503050406030204" pitchFamily="18" charset="0"/>
                          </a:rPr>
                        </m:ctrlPr>
                      </m:sSubPr>
                      <m:e>
                        <m:r>
                          <a:rPr lang="en-US" altLang="zh-TW" sz="2800" b="0" i="1" smtClean="0">
                            <a:latin typeface="Cambria Math" panose="02040503050406030204" pitchFamily="18" charset="0"/>
                            <a:ea typeface="Cambria Math" panose="02040503050406030204" pitchFamily="18" charset="0"/>
                          </a:rPr>
                          <m:t>𝐶</m:t>
                        </m:r>
                      </m:e>
                      <m:sub>
                        <m:r>
                          <a:rPr lang="en-US" altLang="zh-TW" sz="2800" i="1">
                            <a:latin typeface="Cambria Math" panose="02040503050406030204" pitchFamily="18" charset="0"/>
                            <a:ea typeface="Cambria Math" panose="02040503050406030204" pitchFamily="18" charset="0"/>
                          </a:rPr>
                          <m:t>𝑡</m:t>
                        </m:r>
                      </m:sub>
                    </m:sSub>
                    <m:r>
                      <a:rPr lang="en-US" altLang="zh-TW" sz="2800" b="0" i="1" smtClean="0">
                        <a:latin typeface="Cambria Math" panose="02040503050406030204" pitchFamily="18" charset="0"/>
                        <a:ea typeface="Cambria Math" panose="02040503050406030204" pitchFamily="18" charset="0"/>
                      </a:rPr>
                      <m:t>=</m:t>
                    </m:r>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𝐴</m:t>
                        </m:r>
                      </m:e>
                      <m:sub>
                        <m:r>
                          <a:rPr lang="en-US" altLang="zh-TW" sz="2800" i="1">
                            <a:latin typeface="Cambria Math" panose="02040503050406030204" pitchFamily="18" charset="0"/>
                            <a:ea typeface="Cambria Math" panose="02040503050406030204" pitchFamily="18" charset="0"/>
                          </a:rPr>
                          <m:t>𝑡</m:t>
                        </m:r>
                      </m:sub>
                    </m:sSub>
                    <m:r>
                      <a:rPr lang="en-US" altLang="zh-TW" sz="2800" i="1">
                        <a:latin typeface="Cambria Math" panose="02040503050406030204" pitchFamily="18" charset="0"/>
                        <a:ea typeface="Cambria Math" panose="02040503050406030204" pitchFamily="18" charset="0"/>
                      </a:rPr>
                      <m:t>−</m:t>
                    </m:r>
                    <m:sSub>
                      <m:sSubPr>
                        <m:ctrlPr>
                          <a:rPr lang="en-US" altLang="zh-TW" sz="2800" i="1">
                            <a:latin typeface="Cambria Math" panose="02040503050406030204" pitchFamily="18" charset="0"/>
                            <a:ea typeface="Cambria Math" panose="02040503050406030204" pitchFamily="18" charset="0"/>
                          </a:rPr>
                        </m:ctrlPr>
                      </m:sSubPr>
                      <m:e>
                        <m:r>
                          <a:rPr lang="en-US" altLang="zh-TW" sz="2800" i="1">
                            <a:latin typeface="Cambria Math" panose="02040503050406030204" pitchFamily="18" charset="0"/>
                            <a:ea typeface="Cambria Math" panose="02040503050406030204" pitchFamily="18" charset="0"/>
                          </a:rPr>
                          <m:t>𝐹</m:t>
                        </m:r>
                      </m:e>
                      <m:sub>
                        <m:r>
                          <a:rPr lang="en-US" altLang="zh-TW" sz="2800" i="1">
                            <a:latin typeface="Cambria Math" panose="02040503050406030204" pitchFamily="18" charset="0"/>
                            <a:ea typeface="Cambria Math" panose="02040503050406030204" pitchFamily="18" charset="0"/>
                          </a:rPr>
                          <m:t>𝑡</m:t>
                        </m:r>
                      </m:sub>
                    </m:sSub>
                  </m:oMath>
                </a14:m>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t</a:t>
                </a:r>
                <a:r>
                  <a:rPr lang="zh-TW" altLang="en-US" sz="2800" dirty="0">
                    <a:latin typeface="Times New Roman" panose="02020603050405020304" pitchFamily="18" charset="0"/>
                    <a:ea typeface="標楷體" panose="03000509000000000000" pitchFamily="65" charset="-120"/>
                  </a:rPr>
                  <a:t> 期的緩衝金額</a:t>
                </a:r>
                <a:r>
                  <a:rPr lang="en-US" altLang="zh-TW" sz="2800" dirty="0">
                    <a:latin typeface="Times New Roman" panose="02020603050405020304" pitchFamily="18" charset="0"/>
                    <a:ea typeface="標楷體" panose="03000509000000000000" pitchFamily="65" charset="-120"/>
                  </a:rPr>
                  <a:t>(Cushion)</a:t>
                </a:r>
                <a:endParaRPr lang="zh-TW" altLang="en-US" sz="2800" dirty="0">
                  <a:latin typeface="Times New Roman" panose="02020603050405020304" pitchFamily="18" charset="0"/>
                  <a:ea typeface="標楷體" panose="03000509000000000000" pitchFamily="65" charset="-120"/>
                </a:endParaRPr>
              </a:p>
            </p:txBody>
          </p:sp>
        </mc:Choice>
        <mc:Fallback>
          <p:sp>
            <p:nvSpPr>
              <p:cNvPr id="4" name="文字方塊 3">
                <a:extLst>
                  <a:ext uri="{FF2B5EF4-FFF2-40B4-BE49-F238E27FC236}">
                    <a16:creationId xmlns:a16="http://schemas.microsoft.com/office/drawing/2014/main" id="{481F2F6A-E84C-400E-AFB9-560E7166B886}"/>
                  </a:ext>
                </a:extLst>
              </p:cNvPr>
              <p:cNvSpPr txBox="1">
                <a:spLocks noRot="1" noChangeAspect="1" noMove="1" noResize="1" noEditPoints="1" noAdjustHandles="1" noChangeArrowheads="1" noChangeShapeType="1" noTextEdit="1"/>
              </p:cNvSpPr>
              <p:nvPr/>
            </p:nvSpPr>
            <p:spPr>
              <a:xfrm>
                <a:off x="1861379" y="1874481"/>
                <a:ext cx="8469242" cy="4799134"/>
              </a:xfrm>
              <a:prstGeom prst="rect">
                <a:avLst/>
              </a:prstGeom>
              <a:blipFill>
                <a:blip r:embed="rId2"/>
                <a:stretch>
                  <a:fillRect l="-1439" t="-1015" b="-2538"/>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234911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fontScale="90000"/>
          </a:bodyPr>
          <a:lstStyle/>
          <a:p>
            <a:r>
              <a:rPr lang="en-US" altLang="zh-TW" dirty="0">
                <a:latin typeface="Times New Roman" panose="02020603050405020304" pitchFamily="18" charset="0"/>
                <a:ea typeface="標楷體" panose="03000509000000000000" pitchFamily="65" charset="-120"/>
              </a:rPr>
              <a:t>Time-Invariant Portfolio Protection Investment Strategy , TIPP </a:t>
            </a:r>
            <a:r>
              <a:rPr lang="zh-TW" altLang="en-US" dirty="0">
                <a:latin typeface="Times New Roman" panose="02020603050405020304" pitchFamily="18" charset="0"/>
                <a:ea typeface="標楷體" panose="03000509000000000000" pitchFamily="65" charset="-120"/>
              </a:rPr>
              <a:t>時間不變性投資組合保護策略</a:t>
            </a:r>
            <a:endParaRPr lang="zh-TW" altLang="en-US" baseline="0" dirty="0">
              <a:latin typeface="Times New Roman" panose="02020603050405020304" pitchFamily="18" charset="0"/>
              <a:ea typeface="標楷體" panose="03000509000000000000" pitchFamily="65" charset="-120"/>
            </a:endParaRPr>
          </a:p>
        </p:txBody>
      </p:sp>
      <p:grpSp>
        <p:nvGrpSpPr>
          <p:cNvPr id="4" name="Group 38">
            <a:extLst>
              <a:ext uri="{FF2B5EF4-FFF2-40B4-BE49-F238E27FC236}">
                <a16:creationId xmlns:a16="http://schemas.microsoft.com/office/drawing/2014/main" id="{AB29E069-4DBD-4446-81AA-988D70ECA830}"/>
              </a:ext>
            </a:extLst>
          </p:cNvPr>
          <p:cNvGrpSpPr>
            <a:grpSpLocks/>
          </p:cNvGrpSpPr>
          <p:nvPr/>
        </p:nvGrpSpPr>
        <p:grpSpPr bwMode="auto">
          <a:xfrm>
            <a:off x="1588294" y="2497141"/>
            <a:ext cx="9540874" cy="3079751"/>
            <a:chOff x="65" y="2239"/>
            <a:chExt cx="6010" cy="1940"/>
          </a:xfrm>
        </p:grpSpPr>
        <p:sp>
          <p:nvSpPr>
            <p:cNvPr id="7" name="AutoShape 2">
              <a:extLst>
                <a:ext uri="{FF2B5EF4-FFF2-40B4-BE49-F238E27FC236}">
                  <a16:creationId xmlns:a16="http://schemas.microsoft.com/office/drawing/2014/main" id="{36D47611-90C5-4A87-BE0D-7170B1A38920}"/>
                </a:ext>
              </a:extLst>
            </p:cNvPr>
            <p:cNvSpPr>
              <a:spLocks noChangeArrowheads="1"/>
            </p:cNvSpPr>
            <p:nvPr/>
          </p:nvSpPr>
          <p:spPr bwMode="auto">
            <a:xfrm>
              <a:off x="4993" y="3255"/>
              <a:ext cx="713" cy="590"/>
            </a:xfrm>
            <a:prstGeom prst="can">
              <a:avLst>
                <a:gd name="adj" fmla="val 14449"/>
              </a:avLst>
            </a:prstGeom>
            <a:solidFill>
              <a:srgbClr val="C0C0C0">
                <a:alpha val="55000"/>
              </a:srgbClr>
            </a:solidFill>
            <a:ln w="9525">
              <a:solidFill>
                <a:srgbClr val="000000"/>
              </a:solidFill>
              <a:round/>
              <a:headEnd/>
              <a:tailEnd/>
            </a:ln>
          </p:spPr>
          <p:txBody>
            <a:bodyPr anchor="ctr"/>
            <a:lstStyle/>
            <a:p>
              <a:endParaRPr lang="zh-TW" altLang="en-US">
                <a:latin typeface="Times New Roman" panose="02020603050405020304" pitchFamily="18" charset="0"/>
                <a:ea typeface="標楷體" panose="03000509000000000000" pitchFamily="65" charset="-120"/>
              </a:endParaRPr>
            </a:p>
          </p:txBody>
        </p:sp>
        <p:sp>
          <p:nvSpPr>
            <p:cNvPr id="8" name="Freeform 3">
              <a:extLst>
                <a:ext uri="{FF2B5EF4-FFF2-40B4-BE49-F238E27FC236}">
                  <a16:creationId xmlns:a16="http://schemas.microsoft.com/office/drawing/2014/main" id="{1640A190-C699-4870-9456-F6E51558CBAB}"/>
                </a:ext>
              </a:extLst>
            </p:cNvPr>
            <p:cNvSpPr>
              <a:spLocks/>
            </p:cNvSpPr>
            <p:nvPr/>
          </p:nvSpPr>
          <p:spPr bwMode="auto">
            <a:xfrm>
              <a:off x="2041" y="3414"/>
              <a:ext cx="1220" cy="407"/>
            </a:xfrm>
            <a:custGeom>
              <a:avLst/>
              <a:gdLst>
                <a:gd name="T0" fmla="*/ 0 w 1546"/>
                <a:gd name="T1" fmla="*/ 247 h 591"/>
                <a:gd name="T2" fmla="*/ 0 w 1546"/>
                <a:gd name="T3" fmla="*/ 591 h 591"/>
                <a:gd name="T4" fmla="*/ 1546 w 1546"/>
                <a:gd name="T5" fmla="*/ 591 h 591"/>
                <a:gd name="T6" fmla="*/ 1537 w 1546"/>
                <a:gd name="T7" fmla="*/ 0 h 591"/>
                <a:gd name="T8" fmla="*/ 0 w 1546"/>
                <a:gd name="T9" fmla="*/ 247 h 591"/>
              </a:gdLst>
              <a:ahLst/>
              <a:cxnLst>
                <a:cxn ang="0">
                  <a:pos x="T0" y="T1"/>
                </a:cxn>
                <a:cxn ang="0">
                  <a:pos x="T2" y="T3"/>
                </a:cxn>
                <a:cxn ang="0">
                  <a:pos x="T4" y="T5"/>
                </a:cxn>
                <a:cxn ang="0">
                  <a:pos x="T6" y="T7"/>
                </a:cxn>
                <a:cxn ang="0">
                  <a:pos x="T8" y="T9"/>
                </a:cxn>
              </a:cxnLst>
              <a:rect l="0" t="0" r="r" b="b"/>
              <a:pathLst>
                <a:path w="1546" h="591">
                  <a:moveTo>
                    <a:pt x="0" y="247"/>
                  </a:moveTo>
                  <a:lnTo>
                    <a:pt x="0" y="591"/>
                  </a:lnTo>
                  <a:lnTo>
                    <a:pt x="1546" y="591"/>
                  </a:lnTo>
                  <a:lnTo>
                    <a:pt x="1537" y="0"/>
                  </a:lnTo>
                  <a:lnTo>
                    <a:pt x="0" y="247"/>
                  </a:lnTo>
                  <a:close/>
                </a:path>
              </a:pathLst>
            </a:custGeom>
            <a:solidFill>
              <a:schemeClr val="bg2">
                <a:alpha val="89999"/>
              </a:schemeClr>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latin typeface="Times New Roman" panose="02020603050405020304" pitchFamily="18" charset="0"/>
                <a:ea typeface="標楷體" panose="03000509000000000000" pitchFamily="65" charset="-120"/>
              </a:endParaRPr>
            </a:p>
          </p:txBody>
        </p:sp>
        <p:sp>
          <p:nvSpPr>
            <p:cNvPr id="9" name="Freeform 4">
              <a:extLst>
                <a:ext uri="{FF2B5EF4-FFF2-40B4-BE49-F238E27FC236}">
                  <a16:creationId xmlns:a16="http://schemas.microsoft.com/office/drawing/2014/main" id="{42F95908-6B66-48A4-BC8B-44A856BC4787}"/>
                </a:ext>
              </a:extLst>
            </p:cNvPr>
            <p:cNvSpPr>
              <a:spLocks/>
            </p:cNvSpPr>
            <p:nvPr/>
          </p:nvSpPr>
          <p:spPr bwMode="auto">
            <a:xfrm>
              <a:off x="2048" y="2551"/>
              <a:ext cx="1207" cy="1036"/>
            </a:xfrm>
            <a:custGeom>
              <a:avLst/>
              <a:gdLst>
                <a:gd name="T0" fmla="*/ 0 w 1280"/>
                <a:gd name="T1" fmla="*/ 1504 h 1504"/>
                <a:gd name="T2" fmla="*/ 1 w 1280"/>
                <a:gd name="T3" fmla="*/ 786 h 1504"/>
                <a:gd name="T4" fmla="*/ 1280 w 1280"/>
                <a:gd name="T5" fmla="*/ 0 h 1504"/>
                <a:gd name="T6" fmla="*/ 1279 w 1280"/>
                <a:gd name="T7" fmla="*/ 1271 h 1504"/>
                <a:gd name="T8" fmla="*/ 0 w 1280"/>
                <a:gd name="T9" fmla="*/ 1504 h 1504"/>
              </a:gdLst>
              <a:ahLst/>
              <a:cxnLst>
                <a:cxn ang="0">
                  <a:pos x="T0" y="T1"/>
                </a:cxn>
                <a:cxn ang="0">
                  <a:pos x="T2" y="T3"/>
                </a:cxn>
                <a:cxn ang="0">
                  <a:pos x="T4" y="T5"/>
                </a:cxn>
                <a:cxn ang="0">
                  <a:pos x="T6" y="T7"/>
                </a:cxn>
                <a:cxn ang="0">
                  <a:pos x="T8" y="T9"/>
                </a:cxn>
              </a:cxnLst>
              <a:rect l="0" t="0" r="r" b="b"/>
              <a:pathLst>
                <a:path w="1280" h="1504">
                  <a:moveTo>
                    <a:pt x="0" y="1504"/>
                  </a:moveTo>
                  <a:lnTo>
                    <a:pt x="1" y="786"/>
                  </a:lnTo>
                  <a:lnTo>
                    <a:pt x="1280" y="0"/>
                  </a:lnTo>
                  <a:lnTo>
                    <a:pt x="1279" y="1271"/>
                  </a:lnTo>
                  <a:lnTo>
                    <a:pt x="0" y="1504"/>
                  </a:lnTo>
                  <a:close/>
                </a:path>
              </a:pathLst>
            </a:custGeom>
            <a:gradFill rotWithShape="1">
              <a:gsLst>
                <a:gs pos="0">
                  <a:schemeClr val="bg2"/>
                </a:gs>
                <a:gs pos="100000">
                  <a:schemeClr val="bg2">
                    <a:gamma/>
                    <a:shade val="31765"/>
                    <a:invGamma/>
                  </a:scheme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latin typeface="Times New Roman" panose="02020603050405020304" pitchFamily="18" charset="0"/>
                <a:ea typeface="標楷體" panose="03000509000000000000" pitchFamily="65" charset="-120"/>
              </a:endParaRPr>
            </a:p>
          </p:txBody>
        </p:sp>
        <p:sp>
          <p:nvSpPr>
            <p:cNvPr id="10" name="AutoShape 5">
              <a:extLst>
                <a:ext uri="{FF2B5EF4-FFF2-40B4-BE49-F238E27FC236}">
                  <a16:creationId xmlns:a16="http://schemas.microsoft.com/office/drawing/2014/main" id="{63B8E6D3-89F1-49BC-8CF2-8C68740D2A6F}"/>
                </a:ext>
              </a:extLst>
            </p:cNvPr>
            <p:cNvSpPr>
              <a:spLocks noChangeArrowheads="1"/>
            </p:cNvSpPr>
            <p:nvPr/>
          </p:nvSpPr>
          <p:spPr bwMode="auto">
            <a:xfrm>
              <a:off x="1701" y="3547"/>
              <a:ext cx="712" cy="307"/>
            </a:xfrm>
            <a:prstGeom prst="can">
              <a:avLst>
                <a:gd name="adj" fmla="val 25000"/>
              </a:avLst>
            </a:prstGeom>
            <a:solidFill>
              <a:srgbClr val="C0C0C0">
                <a:alpha val="55000"/>
              </a:srgbClr>
            </a:solidFill>
            <a:ln w="9525">
              <a:solidFill>
                <a:srgbClr val="000000"/>
              </a:solidFill>
              <a:round/>
              <a:headEnd/>
              <a:tailEnd/>
            </a:ln>
          </p:spPr>
          <p:txBody>
            <a:bodyPr anchor="ctr"/>
            <a:lstStyle/>
            <a:p>
              <a:pPr algn="ctr"/>
              <a:endParaRPr lang="zh-TW" altLang="zh-TW">
                <a:latin typeface="Times New Roman" panose="02020603050405020304" pitchFamily="18" charset="0"/>
                <a:ea typeface="標楷體" panose="03000509000000000000" pitchFamily="65" charset="-120"/>
              </a:endParaRPr>
            </a:p>
          </p:txBody>
        </p:sp>
        <p:sp>
          <p:nvSpPr>
            <p:cNvPr id="11" name="AutoShape 6">
              <a:extLst>
                <a:ext uri="{FF2B5EF4-FFF2-40B4-BE49-F238E27FC236}">
                  <a16:creationId xmlns:a16="http://schemas.microsoft.com/office/drawing/2014/main" id="{6D4D8D56-E7BA-447B-8973-13253A471786}"/>
                </a:ext>
              </a:extLst>
            </p:cNvPr>
            <p:cNvSpPr>
              <a:spLocks noChangeArrowheads="1"/>
            </p:cNvSpPr>
            <p:nvPr/>
          </p:nvSpPr>
          <p:spPr bwMode="auto">
            <a:xfrm>
              <a:off x="375" y="3275"/>
              <a:ext cx="711" cy="577"/>
            </a:xfrm>
            <a:prstGeom prst="can">
              <a:avLst>
                <a:gd name="adj" fmla="val 12773"/>
              </a:avLst>
            </a:prstGeom>
            <a:solidFill>
              <a:schemeClr val="folHlink">
                <a:alpha val="53000"/>
              </a:schemeClr>
            </a:solidFill>
            <a:ln w="9525">
              <a:solidFill>
                <a:srgbClr val="000000"/>
              </a:solidFill>
              <a:round/>
              <a:headEnd/>
              <a:tailEnd/>
            </a:ln>
          </p:spPr>
          <p:txBody>
            <a:bodyPr anchor="ctr"/>
            <a:lstStyle/>
            <a:p>
              <a:pPr algn="ctr"/>
              <a:r>
                <a:rPr lang="zh-TW" altLang="en-US" sz="2800" dirty="0">
                  <a:latin typeface="Times New Roman" panose="02020603050405020304" pitchFamily="18" charset="0"/>
                  <a:ea typeface="標楷體" panose="03000509000000000000" pitchFamily="65" charset="-120"/>
                </a:rPr>
                <a:t>風險下限</a:t>
              </a:r>
            </a:p>
          </p:txBody>
        </p:sp>
        <p:sp>
          <p:nvSpPr>
            <p:cNvPr id="12" name="AutoShape 7">
              <a:extLst>
                <a:ext uri="{FF2B5EF4-FFF2-40B4-BE49-F238E27FC236}">
                  <a16:creationId xmlns:a16="http://schemas.microsoft.com/office/drawing/2014/main" id="{74A46982-0CF3-466C-887B-4DF54F153FA5}"/>
                </a:ext>
              </a:extLst>
            </p:cNvPr>
            <p:cNvSpPr>
              <a:spLocks noChangeArrowheads="1"/>
            </p:cNvSpPr>
            <p:nvPr/>
          </p:nvSpPr>
          <p:spPr bwMode="auto">
            <a:xfrm>
              <a:off x="374" y="3042"/>
              <a:ext cx="712" cy="307"/>
            </a:xfrm>
            <a:prstGeom prst="can">
              <a:avLst>
                <a:gd name="adj" fmla="val 25000"/>
              </a:avLst>
            </a:prstGeom>
            <a:solidFill>
              <a:srgbClr val="FFFFFF">
                <a:alpha val="55000"/>
              </a:srgbClr>
            </a:solidFill>
            <a:ln w="9525">
              <a:solidFill>
                <a:srgbClr val="000000"/>
              </a:solidFill>
              <a:round/>
              <a:headEnd/>
              <a:tailEnd/>
            </a:ln>
          </p:spPr>
          <p:txBody>
            <a:bodyPr anchor="ctr"/>
            <a:lstStyle/>
            <a:p>
              <a:pPr algn="ctr"/>
              <a:r>
                <a:rPr lang="en-US" altLang="zh-TW">
                  <a:latin typeface="Times New Roman" panose="02020603050405020304" pitchFamily="18" charset="0"/>
                  <a:ea typeface="標楷體" panose="03000509000000000000" pitchFamily="65" charset="-120"/>
                </a:rPr>
                <a:t>Cushion</a:t>
              </a:r>
            </a:p>
          </p:txBody>
        </p:sp>
        <p:sp>
          <p:nvSpPr>
            <p:cNvPr id="13" name="AutoShape 8">
              <a:extLst>
                <a:ext uri="{FF2B5EF4-FFF2-40B4-BE49-F238E27FC236}">
                  <a16:creationId xmlns:a16="http://schemas.microsoft.com/office/drawing/2014/main" id="{17CC8B0E-53F1-4DDD-9601-EA1FED54DD39}"/>
                </a:ext>
              </a:extLst>
            </p:cNvPr>
            <p:cNvSpPr>
              <a:spLocks/>
            </p:cNvSpPr>
            <p:nvPr/>
          </p:nvSpPr>
          <p:spPr bwMode="auto">
            <a:xfrm>
              <a:off x="238" y="3356"/>
              <a:ext cx="115" cy="472"/>
            </a:xfrm>
            <a:prstGeom prst="leftBrace">
              <a:avLst>
                <a:gd name="adj1" fmla="val 3420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latin typeface="Times New Roman" panose="02020603050405020304" pitchFamily="18" charset="0"/>
                <a:ea typeface="標楷體" panose="03000509000000000000" pitchFamily="65" charset="-120"/>
              </a:endParaRPr>
            </a:p>
          </p:txBody>
        </p:sp>
        <p:sp>
          <p:nvSpPr>
            <p:cNvPr id="14" name="AutoShape 9">
              <a:extLst>
                <a:ext uri="{FF2B5EF4-FFF2-40B4-BE49-F238E27FC236}">
                  <a16:creationId xmlns:a16="http://schemas.microsoft.com/office/drawing/2014/main" id="{2A32A3F7-8BBF-4CD4-ABFF-008C6691D910}"/>
                </a:ext>
              </a:extLst>
            </p:cNvPr>
            <p:cNvSpPr>
              <a:spLocks/>
            </p:cNvSpPr>
            <p:nvPr/>
          </p:nvSpPr>
          <p:spPr bwMode="auto">
            <a:xfrm>
              <a:off x="246" y="3088"/>
              <a:ext cx="107" cy="220"/>
            </a:xfrm>
            <a:prstGeom prst="leftBrace">
              <a:avLst>
                <a:gd name="adj1" fmla="val 1713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latin typeface="Times New Roman" panose="02020603050405020304" pitchFamily="18" charset="0"/>
                <a:ea typeface="標楷體" panose="03000509000000000000" pitchFamily="65" charset="-120"/>
              </a:endParaRPr>
            </a:p>
          </p:txBody>
        </p:sp>
        <p:sp>
          <p:nvSpPr>
            <p:cNvPr id="15" name="Text Box 11">
              <a:extLst>
                <a:ext uri="{FF2B5EF4-FFF2-40B4-BE49-F238E27FC236}">
                  <a16:creationId xmlns:a16="http://schemas.microsoft.com/office/drawing/2014/main" id="{CDCEDF92-01A4-4C9E-95AB-93DF1CCF1594}"/>
                </a:ext>
              </a:extLst>
            </p:cNvPr>
            <p:cNvSpPr txBox="1">
              <a:spLocks noChangeArrowheads="1"/>
            </p:cNvSpPr>
            <p:nvPr/>
          </p:nvSpPr>
          <p:spPr bwMode="auto">
            <a:xfrm>
              <a:off x="158" y="3067"/>
              <a:ext cx="147"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a:latin typeface="Times New Roman" panose="02020603050405020304" pitchFamily="18" charset="0"/>
                  <a:ea typeface="標楷體" panose="03000509000000000000" pitchFamily="65" charset="-120"/>
                </a:rPr>
                <a:t>35</a:t>
              </a:r>
            </a:p>
          </p:txBody>
        </p:sp>
        <p:sp>
          <p:nvSpPr>
            <p:cNvPr id="16" name="Text Box 12">
              <a:extLst>
                <a:ext uri="{FF2B5EF4-FFF2-40B4-BE49-F238E27FC236}">
                  <a16:creationId xmlns:a16="http://schemas.microsoft.com/office/drawing/2014/main" id="{8041EABB-B0CF-49EB-8B6C-9C5E3043505F}"/>
                </a:ext>
              </a:extLst>
            </p:cNvPr>
            <p:cNvSpPr txBox="1">
              <a:spLocks noChangeArrowheads="1"/>
            </p:cNvSpPr>
            <p:nvPr/>
          </p:nvSpPr>
          <p:spPr bwMode="auto">
            <a:xfrm>
              <a:off x="572" y="2813"/>
              <a:ext cx="33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a:latin typeface="Times New Roman" panose="02020603050405020304" pitchFamily="18" charset="0"/>
                  <a:ea typeface="標楷體" panose="03000509000000000000" pitchFamily="65" charset="-120"/>
                </a:rPr>
                <a:t>100</a:t>
              </a:r>
            </a:p>
          </p:txBody>
        </p:sp>
        <p:sp>
          <p:nvSpPr>
            <p:cNvPr id="17" name="Text Box 13">
              <a:extLst>
                <a:ext uri="{FF2B5EF4-FFF2-40B4-BE49-F238E27FC236}">
                  <a16:creationId xmlns:a16="http://schemas.microsoft.com/office/drawing/2014/main" id="{76074298-7525-4E00-B898-31C442D2D186}"/>
                </a:ext>
              </a:extLst>
            </p:cNvPr>
            <p:cNvSpPr txBox="1">
              <a:spLocks noChangeArrowheads="1"/>
            </p:cNvSpPr>
            <p:nvPr/>
          </p:nvSpPr>
          <p:spPr bwMode="auto">
            <a:xfrm>
              <a:off x="1099" y="3127"/>
              <a:ext cx="44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a:latin typeface="Times New Roman" panose="02020603050405020304" pitchFamily="18" charset="0"/>
                  <a:ea typeface="標楷體" panose="03000509000000000000" pitchFamily="65" charset="-120"/>
                </a:rPr>
                <a:t>×1.86</a:t>
              </a:r>
            </a:p>
          </p:txBody>
        </p:sp>
        <p:sp>
          <p:nvSpPr>
            <p:cNvPr id="18" name="AutoShape 14">
              <a:extLst>
                <a:ext uri="{FF2B5EF4-FFF2-40B4-BE49-F238E27FC236}">
                  <a16:creationId xmlns:a16="http://schemas.microsoft.com/office/drawing/2014/main" id="{FEE54E0A-3208-43C4-AED3-ECC85189D905}"/>
                </a:ext>
              </a:extLst>
            </p:cNvPr>
            <p:cNvSpPr>
              <a:spLocks noChangeArrowheads="1"/>
            </p:cNvSpPr>
            <p:nvPr/>
          </p:nvSpPr>
          <p:spPr bwMode="auto">
            <a:xfrm>
              <a:off x="1701" y="3050"/>
              <a:ext cx="711" cy="576"/>
            </a:xfrm>
            <a:prstGeom prst="can">
              <a:avLst>
                <a:gd name="adj" fmla="val 12773"/>
              </a:avLst>
            </a:prstGeom>
            <a:solidFill>
              <a:srgbClr val="FFFFFF">
                <a:alpha val="53000"/>
              </a:srgbClr>
            </a:solidFill>
            <a:ln w="9525">
              <a:solidFill>
                <a:srgbClr val="000000"/>
              </a:solidFill>
              <a:round/>
              <a:headEnd/>
              <a:tailEnd/>
            </a:ln>
          </p:spPr>
          <p:txBody>
            <a:bodyPr anchor="ctr"/>
            <a:lstStyle/>
            <a:p>
              <a:pPr algn="ctr"/>
              <a:r>
                <a:rPr lang="zh-TW" altLang="en-US" dirty="0">
                  <a:latin typeface="Times New Roman" panose="02020603050405020304" pitchFamily="18" charset="0"/>
                  <a:ea typeface="標楷體" panose="03000509000000000000" pitchFamily="65" charset="-120"/>
                </a:rPr>
                <a:t>期初投入</a:t>
              </a:r>
            </a:p>
            <a:p>
              <a:pPr algn="ctr"/>
              <a:r>
                <a:rPr lang="zh-TW" altLang="en-US" dirty="0">
                  <a:latin typeface="Times New Roman" panose="02020603050405020304" pitchFamily="18" charset="0"/>
                  <a:ea typeface="標楷體" panose="03000509000000000000" pitchFamily="65" charset="-120"/>
                </a:rPr>
                <a:t>股票金額</a:t>
              </a:r>
            </a:p>
          </p:txBody>
        </p:sp>
        <p:sp>
          <p:nvSpPr>
            <p:cNvPr id="19" name="Line 15">
              <a:extLst>
                <a:ext uri="{FF2B5EF4-FFF2-40B4-BE49-F238E27FC236}">
                  <a16:creationId xmlns:a16="http://schemas.microsoft.com/office/drawing/2014/main" id="{7A706E20-EAD8-4CF0-9D77-41E32CE9C134}"/>
                </a:ext>
              </a:extLst>
            </p:cNvPr>
            <p:cNvSpPr>
              <a:spLocks noChangeShapeType="1"/>
            </p:cNvSpPr>
            <p:nvPr/>
          </p:nvSpPr>
          <p:spPr bwMode="auto">
            <a:xfrm>
              <a:off x="1072" y="3320"/>
              <a:ext cx="617" cy="238"/>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latin typeface="Times New Roman" panose="02020603050405020304" pitchFamily="18" charset="0"/>
                <a:ea typeface="標楷體" panose="03000509000000000000" pitchFamily="65" charset="-120"/>
              </a:endParaRPr>
            </a:p>
          </p:txBody>
        </p:sp>
        <p:sp>
          <p:nvSpPr>
            <p:cNvPr id="20" name="Line 16">
              <a:extLst>
                <a:ext uri="{FF2B5EF4-FFF2-40B4-BE49-F238E27FC236}">
                  <a16:creationId xmlns:a16="http://schemas.microsoft.com/office/drawing/2014/main" id="{662C1EA8-267C-44CA-938C-D01D60056B1F}"/>
                </a:ext>
              </a:extLst>
            </p:cNvPr>
            <p:cNvSpPr>
              <a:spLocks noChangeShapeType="1"/>
            </p:cNvSpPr>
            <p:nvPr/>
          </p:nvSpPr>
          <p:spPr bwMode="auto">
            <a:xfrm>
              <a:off x="1079" y="3086"/>
              <a:ext cx="606"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latin typeface="Times New Roman" panose="02020603050405020304" pitchFamily="18" charset="0"/>
                <a:ea typeface="標楷體" panose="03000509000000000000" pitchFamily="65" charset="-120"/>
              </a:endParaRPr>
            </a:p>
          </p:txBody>
        </p:sp>
        <p:sp>
          <p:nvSpPr>
            <p:cNvPr id="21" name="Text Box 17">
              <a:extLst>
                <a:ext uri="{FF2B5EF4-FFF2-40B4-BE49-F238E27FC236}">
                  <a16:creationId xmlns:a16="http://schemas.microsoft.com/office/drawing/2014/main" id="{991BFC37-E38B-4BC4-8EB6-3BE87AA8272F}"/>
                </a:ext>
              </a:extLst>
            </p:cNvPr>
            <p:cNvSpPr txBox="1">
              <a:spLocks noChangeArrowheads="1"/>
            </p:cNvSpPr>
            <p:nvPr/>
          </p:nvSpPr>
          <p:spPr bwMode="auto">
            <a:xfrm>
              <a:off x="973" y="2840"/>
              <a:ext cx="7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a:latin typeface="Times New Roman" panose="02020603050405020304" pitchFamily="18" charset="0"/>
                  <a:ea typeface="標楷體" panose="03000509000000000000" pitchFamily="65" charset="-120"/>
                </a:rPr>
                <a:t>×</a:t>
              </a:r>
              <a:r>
                <a:rPr lang="zh-TW" altLang="en-US">
                  <a:latin typeface="Times New Roman" panose="02020603050405020304" pitchFamily="18" charset="0"/>
                  <a:ea typeface="標楷體" panose="03000509000000000000" pitchFamily="65" charset="-120"/>
                </a:rPr>
                <a:t>風險乘數</a:t>
              </a:r>
            </a:p>
          </p:txBody>
        </p:sp>
        <p:sp>
          <p:nvSpPr>
            <p:cNvPr id="22" name="AutoShape 18">
              <a:extLst>
                <a:ext uri="{FF2B5EF4-FFF2-40B4-BE49-F238E27FC236}">
                  <a16:creationId xmlns:a16="http://schemas.microsoft.com/office/drawing/2014/main" id="{36B74619-5AB7-4628-85D7-DC7B25AB0ED7}"/>
                </a:ext>
              </a:extLst>
            </p:cNvPr>
            <p:cNvSpPr>
              <a:spLocks noChangeArrowheads="1"/>
            </p:cNvSpPr>
            <p:nvPr/>
          </p:nvSpPr>
          <p:spPr bwMode="auto">
            <a:xfrm>
              <a:off x="2864" y="3400"/>
              <a:ext cx="712" cy="456"/>
            </a:xfrm>
            <a:prstGeom prst="can">
              <a:avLst>
                <a:gd name="adj" fmla="val 20130"/>
              </a:avLst>
            </a:prstGeom>
            <a:solidFill>
              <a:srgbClr val="C0C0C0">
                <a:alpha val="53000"/>
              </a:srgbClr>
            </a:solidFill>
            <a:ln w="9525">
              <a:solidFill>
                <a:srgbClr val="000000"/>
              </a:solidFill>
              <a:round/>
              <a:headEnd/>
              <a:tailEnd/>
            </a:ln>
          </p:spPr>
          <p:txBody>
            <a:bodyPr anchor="ctr"/>
            <a:lstStyle/>
            <a:p>
              <a:endParaRPr lang="zh-TW" altLang="en-US">
                <a:latin typeface="Times New Roman" panose="02020603050405020304" pitchFamily="18" charset="0"/>
                <a:ea typeface="標楷體" panose="03000509000000000000" pitchFamily="65" charset="-120"/>
              </a:endParaRPr>
            </a:p>
          </p:txBody>
        </p:sp>
        <p:sp>
          <p:nvSpPr>
            <p:cNvPr id="23" name="AutoShape 19">
              <a:extLst>
                <a:ext uri="{FF2B5EF4-FFF2-40B4-BE49-F238E27FC236}">
                  <a16:creationId xmlns:a16="http://schemas.microsoft.com/office/drawing/2014/main" id="{1A9E8542-041A-493C-B979-28B234EF9255}"/>
                </a:ext>
              </a:extLst>
            </p:cNvPr>
            <p:cNvSpPr>
              <a:spLocks noChangeArrowheads="1"/>
            </p:cNvSpPr>
            <p:nvPr/>
          </p:nvSpPr>
          <p:spPr bwMode="auto">
            <a:xfrm>
              <a:off x="2868" y="2516"/>
              <a:ext cx="713" cy="979"/>
            </a:xfrm>
            <a:prstGeom prst="can">
              <a:avLst>
                <a:gd name="adj" fmla="val 13101"/>
              </a:avLst>
            </a:prstGeom>
            <a:solidFill>
              <a:srgbClr val="FFFFFF">
                <a:alpha val="55000"/>
              </a:srgbClr>
            </a:solidFill>
            <a:ln w="9525">
              <a:solidFill>
                <a:srgbClr val="000000"/>
              </a:solidFill>
              <a:round/>
              <a:headEnd/>
              <a:tailEnd/>
            </a:ln>
          </p:spPr>
          <p:txBody>
            <a:bodyPr anchor="ctr"/>
            <a:lstStyle/>
            <a:p>
              <a:endParaRPr lang="zh-TW" altLang="en-US">
                <a:latin typeface="Times New Roman" panose="02020603050405020304" pitchFamily="18" charset="0"/>
                <a:ea typeface="標楷體" panose="03000509000000000000" pitchFamily="65" charset="-120"/>
              </a:endParaRPr>
            </a:p>
          </p:txBody>
        </p:sp>
        <p:sp>
          <p:nvSpPr>
            <p:cNvPr id="24" name="AutoShape 20">
              <a:extLst>
                <a:ext uri="{FF2B5EF4-FFF2-40B4-BE49-F238E27FC236}">
                  <a16:creationId xmlns:a16="http://schemas.microsoft.com/office/drawing/2014/main" id="{D4F794AA-1AA6-417F-A8A8-2029FE7E99B2}"/>
                </a:ext>
              </a:extLst>
            </p:cNvPr>
            <p:cNvSpPr>
              <a:spLocks noChangeArrowheads="1"/>
            </p:cNvSpPr>
            <p:nvPr/>
          </p:nvSpPr>
          <p:spPr bwMode="auto">
            <a:xfrm>
              <a:off x="3674" y="3007"/>
              <a:ext cx="711" cy="840"/>
            </a:xfrm>
            <a:prstGeom prst="can">
              <a:avLst>
                <a:gd name="adj" fmla="val 15091"/>
              </a:avLst>
            </a:prstGeom>
            <a:solidFill>
              <a:schemeClr val="folHlink">
                <a:alpha val="53000"/>
              </a:schemeClr>
            </a:solidFill>
            <a:ln w="9525">
              <a:solidFill>
                <a:srgbClr val="000000"/>
              </a:solidFill>
              <a:round/>
              <a:headEnd/>
              <a:tailEnd/>
            </a:ln>
          </p:spPr>
          <p:txBody>
            <a:bodyPr anchor="ctr"/>
            <a:lstStyle/>
            <a:p>
              <a:pPr algn="ctr"/>
              <a:r>
                <a:rPr lang="zh-TW" altLang="en-US" sz="2800">
                  <a:latin typeface="Times New Roman" panose="02020603050405020304" pitchFamily="18" charset="0"/>
                  <a:ea typeface="標楷體" panose="03000509000000000000" pitchFamily="65" charset="-120"/>
                </a:rPr>
                <a:t>風險下限</a:t>
              </a:r>
            </a:p>
          </p:txBody>
        </p:sp>
        <p:sp>
          <p:nvSpPr>
            <p:cNvPr id="25" name="AutoShape 21">
              <a:extLst>
                <a:ext uri="{FF2B5EF4-FFF2-40B4-BE49-F238E27FC236}">
                  <a16:creationId xmlns:a16="http://schemas.microsoft.com/office/drawing/2014/main" id="{62B8EBFF-EC31-4EC4-8DF0-BB9A12E3F177}"/>
                </a:ext>
              </a:extLst>
            </p:cNvPr>
            <p:cNvSpPr>
              <a:spLocks noChangeArrowheads="1"/>
            </p:cNvSpPr>
            <p:nvPr/>
          </p:nvSpPr>
          <p:spPr bwMode="auto">
            <a:xfrm>
              <a:off x="3676" y="2522"/>
              <a:ext cx="713" cy="590"/>
            </a:xfrm>
            <a:prstGeom prst="can">
              <a:avLst>
                <a:gd name="adj" fmla="val 14449"/>
              </a:avLst>
            </a:prstGeom>
            <a:solidFill>
              <a:srgbClr val="FFFFFF">
                <a:alpha val="55000"/>
              </a:srgbClr>
            </a:solidFill>
            <a:ln w="9525">
              <a:solidFill>
                <a:srgbClr val="000000"/>
              </a:solidFill>
              <a:round/>
              <a:headEnd/>
              <a:tailEnd/>
            </a:ln>
          </p:spPr>
          <p:txBody>
            <a:bodyPr anchor="ctr"/>
            <a:lstStyle/>
            <a:p>
              <a:pPr algn="ctr"/>
              <a:r>
                <a:rPr lang="en-US" altLang="zh-TW" sz="2000" dirty="0">
                  <a:latin typeface="Times New Roman" panose="02020603050405020304" pitchFamily="18" charset="0"/>
                  <a:ea typeface="標楷體" panose="03000509000000000000" pitchFamily="65" charset="-120"/>
                </a:rPr>
                <a:t>Cushion</a:t>
              </a:r>
            </a:p>
          </p:txBody>
        </p:sp>
        <p:sp>
          <p:nvSpPr>
            <p:cNvPr id="26" name="Text Box 22">
              <a:extLst>
                <a:ext uri="{FF2B5EF4-FFF2-40B4-BE49-F238E27FC236}">
                  <a16:creationId xmlns:a16="http://schemas.microsoft.com/office/drawing/2014/main" id="{8B796D8C-97E0-494B-B5FD-5B98B6B3E16B}"/>
                </a:ext>
              </a:extLst>
            </p:cNvPr>
            <p:cNvSpPr txBox="1">
              <a:spLocks noChangeArrowheads="1"/>
            </p:cNvSpPr>
            <p:nvPr/>
          </p:nvSpPr>
          <p:spPr bwMode="auto">
            <a:xfrm>
              <a:off x="4399" y="2618"/>
              <a:ext cx="55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400" dirty="0">
                  <a:latin typeface="Times New Roman" panose="02020603050405020304" pitchFamily="18" charset="0"/>
                  <a:ea typeface="標楷體" panose="03000509000000000000" pitchFamily="65" charset="-120"/>
                </a:rPr>
                <a:t>×1.86</a:t>
              </a:r>
            </a:p>
          </p:txBody>
        </p:sp>
        <p:sp>
          <p:nvSpPr>
            <p:cNvPr id="27" name="Text Box 23">
              <a:extLst>
                <a:ext uri="{FF2B5EF4-FFF2-40B4-BE49-F238E27FC236}">
                  <a16:creationId xmlns:a16="http://schemas.microsoft.com/office/drawing/2014/main" id="{09E9561A-EA4F-4574-A5B4-E4026E2D9C9C}"/>
                </a:ext>
              </a:extLst>
            </p:cNvPr>
            <p:cNvSpPr txBox="1">
              <a:spLocks noChangeArrowheads="1"/>
            </p:cNvSpPr>
            <p:nvPr/>
          </p:nvSpPr>
          <p:spPr bwMode="auto">
            <a:xfrm>
              <a:off x="4149" y="2239"/>
              <a:ext cx="98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400">
                  <a:latin typeface="Times New Roman" panose="02020603050405020304" pitchFamily="18" charset="0"/>
                  <a:ea typeface="標楷體" panose="03000509000000000000" pitchFamily="65" charset="-120"/>
                </a:rPr>
                <a:t>×</a:t>
              </a:r>
              <a:r>
                <a:rPr lang="zh-TW" altLang="en-US" sz="2400">
                  <a:latin typeface="Times New Roman" panose="02020603050405020304" pitchFamily="18" charset="0"/>
                  <a:ea typeface="標楷體" panose="03000509000000000000" pitchFamily="65" charset="-120"/>
                </a:rPr>
                <a:t>風險乘數</a:t>
              </a:r>
            </a:p>
          </p:txBody>
        </p:sp>
        <p:sp>
          <p:nvSpPr>
            <p:cNvPr id="28" name="Line 24">
              <a:extLst>
                <a:ext uri="{FF2B5EF4-FFF2-40B4-BE49-F238E27FC236}">
                  <a16:creationId xmlns:a16="http://schemas.microsoft.com/office/drawing/2014/main" id="{268496D8-6099-438F-B68D-502F88183830}"/>
                </a:ext>
              </a:extLst>
            </p:cNvPr>
            <p:cNvSpPr>
              <a:spLocks noChangeShapeType="1"/>
            </p:cNvSpPr>
            <p:nvPr/>
          </p:nvSpPr>
          <p:spPr bwMode="auto">
            <a:xfrm>
              <a:off x="4379" y="2574"/>
              <a:ext cx="606"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latin typeface="Times New Roman" panose="02020603050405020304" pitchFamily="18" charset="0"/>
                <a:ea typeface="標楷體" panose="03000509000000000000" pitchFamily="65" charset="-120"/>
              </a:endParaRPr>
            </a:p>
          </p:txBody>
        </p:sp>
        <p:sp>
          <p:nvSpPr>
            <p:cNvPr id="29" name="Line 25">
              <a:extLst>
                <a:ext uri="{FF2B5EF4-FFF2-40B4-BE49-F238E27FC236}">
                  <a16:creationId xmlns:a16="http://schemas.microsoft.com/office/drawing/2014/main" id="{D2D90150-3208-40A3-882B-982BD1B71DCE}"/>
                </a:ext>
              </a:extLst>
            </p:cNvPr>
            <p:cNvSpPr>
              <a:spLocks noChangeShapeType="1"/>
            </p:cNvSpPr>
            <p:nvPr/>
          </p:nvSpPr>
          <p:spPr bwMode="auto">
            <a:xfrm>
              <a:off x="4388" y="3067"/>
              <a:ext cx="577" cy="227"/>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latin typeface="Times New Roman" panose="02020603050405020304" pitchFamily="18" charset="0"/>
                <a:ea typeface="標楷體" panose="03000509000000000000" pitchFamily="65" charset="-120"/>
              </a:endParaRPr>
            </a:p>
          </p:txBody>
        </p:sp>
        <p:sp>
          <p:nvSpPr>
            <p:cNvPr id="30" name="AutoShape 27">
              <a:extLst>
                <a:ext uri="{FF2B5EF4-FFF2-40B4-BE49-F238E27FC236}">
                  <a16:creationId xmlns:a16="http://schemas.microsoft.com/office/drawing/2014/main" id="{70467BE2-BF0B-47B4-9FE4-8B282E7A50A2}"/>
                </a:ext>
              </a:extLst>
            </p:cNvPr>
            <p:cNvSpPr>
              <a:spLocks noChangeArrowheads="1"/>
            </p:cNvSpPr>
            <p:nvPr/>
          </p:nvSpPr>
          <p:spPr bwMode="auto">
            <a:xfrm>
              <a:off x="4995" y="2506"/>
              <a:ext cx="711" cy="840"/>
            </a:xfrm>
            <a:prstGeom prst="can">
              <a:avLst>
                <a:gd name="adj" fmla="val 15091"/>
              </a:avLst>
            </a:prstGeom>
            <a:solidFill>
              <a:schemeClr val="bg1">
                <a:alpha val="53000"/>
              </a:schemeClr>
            </a:solidFill>
            <a:ln w="9525">
              <a:solidFill>
                <a:srgbClr val="000000"/>
              </a:solidFill>
              <a:round/>
              <a:headEnd/>
              <a:tailEnd/>
            </a:ln>
          </p:spPr>
          <p:txBody>
            <a:bodyPr anchor="ctr"/>
            <a:lstStyle/>
            <a:p>
              <a:pPr algn="ctr"/>
              <a:r>
                <a:rPr lang="zh-TW" altLang="en-US" sz="2800" dirty="0">
                  <a:latin typeface="Times New Roman" panose="02020603050405020304" pitchFamily="18" charset="0"/>
                  <a:ea typeface="標楷體" panose="03000509000000000000" pitchFamily="65" charset="-120"/>
                </a:rPr>
                <a:t>投入股票</a:t>
              </a:r>
            </a:p>
          </p:txBody>
        </p:sp>
        <p:sp>
          <p:nvSpPr>
            <p:cNvPr id="31" name="Text Box 29">
              <a:extLst>
                <a:ext uri="{FF2B5EF4-FFF2-40B4-BE49-F238E27FC236}">
                  <a16:creationId xmlns:a16="http://schemas.microsoft.com/office/drawing/2014/main" id="{B99526F9-47D6-4E59-A504-4BECEF8FFC67}"/>
                </a:ext>
              </a:extLst>
            </p:cNvPr>
            <p:cNvSpPr txBox="1">
              <a:spLocks noChangeArrowheads="1"/>
            </p:cNvSpPr>
            <p:nvPr/>
          </p:nvSpPr>
          <p:spPr bwMode="auto">
            <a:xfrm>
              <a:off x="1560" y="3848"/>
              <a:ext cx="1019" cy="331"/>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800" dirty="0">
                  <a:latin typeface="Times New Roman" panose="02020603050405020304" pitchFamily="18" charset="0"/>
                  <a:ea typeface="標楷體" panose="03000509000000000000" pitchFamily="65" charset="-120"/>
                </a:rPr>
                <a:t>期初總值</a:t>
              </a:r>
            </a:p>
          </p:txBody>
        </p:sp>
        <p:sp>
          <p:nvSpPr>
            <p:cNvPr id="32" name="Text Box 30">
              <a:extLst>
                <a:ext uri="{FF2B5EF4-FFF2-40B4-BE49-F238E27FC236}">
                  <a16:creationId xmlns:a16="http://schemas.microsoft.com/office/drawing/2014/main" id="{E9CAF233-FFB2-4915-82AD-643B0F095C1C}"/>
                </a:ext>
              </a:extLst>
            </p:cNvPr>
            <p:cNvSpPr txBox="1">
              <a:spLocks noChangeArrowheads="1"/>
            </p:cNvSpPr>
            <p:nvPr/>
          </p:nvSpPr>
          <p:spPr bwMode="auto">
            <a:xfrm>
              <a:off x="2745" y="3846"/>
              <a:ext cx="1019" cy="331"/>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800" dirty="0">
                  <a:latin typeface="Times New Roman" panose="02020603050405020304" pitchFamily="18" charset="0"/>
                  <a:ea typeface="標楷體" panose="03000509000000000000" pitchFamily="65" charset="-120"/>
                </a:rPr>
                <a:t>期末總值</a:t>
              </a:r>
            </a:p>
          </p:txBody>
        </p:sp>
        <p:sp>
          <p:nvSpPr>
            <p:cNvPr id="33" name="Text Box 31">
              <a:extLst>
                <a:ext uri="{FF2B5EF4-FFF2-40B4-BE49-F238E27FC236}">
                  <a16:creationId xmlns:a16="http://schemas.microsoft.com/office/drawing/2014/main" id="{0D6C97A9-9DA4-45D6-8F6B-77DCEF62F7A8}"/>
                </a:ext>
              </a:extLst>
            </p:cNvPr>
            <p:cNvSpPr txBox="1">
              <a:spLocks noChangeArrowheads="1"/>
            </p:cNvSpPr>
            <p:nvPr/>
          </p:nvSpPr>
          <p:spPr bwMode="auto">
            <a:xfrm>
              <a:off x="4830" y="3848"/>
              <a:ext cx="1245" cy="331"/>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800">
                  <a:latin typeface="Times New Roman" panose="02020603050405020304" pitchFamily="18" charset="0"/>
                  <a:ea typeface="標楷體" panose="03000509000000000000" pitchFamily="65" charset="-120"/>
                </a:rPr>
                <a:t>調整後總值</a:t>
              </a:r>
            </a:p>
          </p:txBody>
        </p:sp>
        <p:sp>
          <p:nvSpPr>
            <p:cNvPr id="34" name="Text Box 10">
              <a:extLst>
                <a:ext uri="{FF2B5EF4-FFF2-40B4-BE49-F238E27FC236}">
                  <a16:creationId xmlns:a16="http://schemas.microsoft.com/office/drawing/2014/main" id="{7715B092-E1EE-426C-A8AB-CE10E5C36721}"/>
                </a:ext>
              </a:extLst>
            </p:cNvPr>
            <p:cNvSpPr txBox="1">
              <a:spLocks noChangeArrowheads="1"/>
            </p:cNvSpPr>
            <p:nvPr/>
          </p:nvSpPr>
          <p:spPr bwMode="auto">
            <a:xfrm>
              <a:off x="65" y="3516"/>
              <a:ext cx="267"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a:latin typeface="Times New Roman" panose="02020603050405020304" pitchFamily="18" charset="0"/>
                  <a:ea typeface="標楷體" panose="03000509000000000000" pitchFamily="65" charset="-120"/>
                </a:rPr>
                <a:t>65%</a:t>
              </a:r>
            </a:p>
          </p:txBody>
        </p:sp>
      </p:grpSp>
    </p:spTree>
    <p:extLst>
      <p:ext uri="{BB962C8B-B14F-4D97-AF65-F5344CB8AC3E}">
        <p14:creationId xmlns:p14="http://schemas.microsoft.com/office/powerpoint/2010/main" val="165029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fontScale="90000"/>
          </a:bodyPr>
          <a:lstStyle/>
          <a:p>
            <a:r>
              <a:rPr lang="en-US" altLang="zh-TW" dirty="0">
                <a:latin typeface="Times New Roman" panose="02020603050405020304" pitchFamily="18" charset="0"/>
                <a:ea typeface="標楷體" panose="03000509000000000000" pitchFamily="65" charset="-120"/>
              </a:rPr>
              <a:t>Time-Invariant Portfolio Protection Investment Strategy , TIPP </a:t>
            </a:r>
            <a:r>
              <a:rPr lang="zh-TW" altLang="en-US" dirty="0">
                <a:latin typeface="Times New Roman" panose="02020603050405020304" pitchFamily="18" charset="0"/>
                <a:ea typeface="標楷體" panose="03000509000000000000" pitchFamily="65" charset="-120"/>
              </a:rPr>
              <a:t>時間不變性投資組合保護策略</a:t>
            </a:r>
            <a:endParaRPr lang="zh-TW" altLang="en-US" baseline="0" dirty="0">
              <a:latin typeface="Times New Roman" panose="02020603050405020304" pitchFamily="18" charset="0"/>
              <a:ea typeface="標楷體" panose="03000509000000000000" pitchFamily="65" charset="-120"/>
            </a:endParaRPr>
          </a:p>
        </p:txBody>
      </p:sp>
      <p:sp>
        <p:nvSpPr>
          <p:cNvPr id="6" name="內容版面配置區 2">
            <a:extLst>
              <a:ext uri="{FF2B5EF4-FFF2-40B4-BE49-F238E27FC236}">
                <a16:creationId xmlns:a16="http://schemas.microsoft.com/office/drawing/2014/main" id="{282A3E0E-57FC-4028-B0AF-B45194F0B9DD}"/>
              </a:ext>
            </a:extLst>
          </p:cNvPr>
          <p:cNvSpPr>
            <a:spLocks noGrp="1"/>
          </p:cNvSpPr>
          <p:nvPr>
            <p:ph idx="1"/>
          </p:nvPr>
        </p:nvSpPr>
        <p:spPr>
          <a:xfrm>
            <a:off x="838200" y="1825625"/>
            <a:ext cx="10515600" cy="4351338"/>
          </a:xfrm>
        </p:spPr>
        <p:txBody>
          <a:bodyPr>
            <a:normAutofit/>
          </a:bodyPr>
          <a:lstStyle/>
          <a:p>
            <a:pPr>
              <a:lnSpc>
                <a:spcPct val="100000"/>
              </a:lnSpc>
            </a:pPr>
            <a:r>
              <a:rPr lang="zh-TW" altLang="en-US" dirty="0">
                <a:latin typeface="Times New Roman" panose="02020603050405020304" pitchFamily="18" charset="0"/>
                <a:ea typeface="標楷體" panose="03000509000000000000" pitchFamily="65" charset="-120"/>
              </a:rPr>
              <a:t>特性：</a:t>
            </a:r>
            <a:endParaRPr lang="en-US" altLang="zh-TW" dirty="0">
              <a:latin typeface="Times New Roman" panose="02020603050405020304" pitchFamily="18" charset="0"/>
              <a:ea typeface="標楷體" panose="03000509000000000000" pitchFamily="65" charset="-120"/>
            </a:endParaRPr>
          </a:p>
          <a:p>
            <a:pPr marL="971550" lvl="1" indent="-514350">
              <a:lnSpc>
                <a:spcPct val="150000"/>
              </a:lnSpc>
              <a:buFont typeface="+mj-lt"/>
              <a:buAutoNum type="arabicPeriod"/>
            </a:pPr>
            <a:r>
              <a:rPr lang="zh-TW" altLang="en-US" dirty="0">
                <a:latin typeface="Times New Roman" panose="02020603050405020304" pitchFamily="18" charset="0"/>
                <a:ea typeface="標楷體" panose="03000509000000000000" pitchFamily="65" charset="-120"/>
              </a:rPr>
              <a:t>投資人風險承受度與資產規模呈現正向關係，但是</a:t>
            </a:r>
            <a:r>
              <a:rPr lang="en-US" altLang="zh-TW" dirty="0">
                <a:latin typeface="Times New Roman" panose="02020603050405020304" pitchFamily="18" charset="0"/>
                <a:ea typeface="標楷體" panose="03000509000000000000" pitchFamily="65" charset="-120"/>
              </a:rPr>
              <a:t>TIPP</a:t>
            </a:r>
            <a:r>
              <a:rPr lang="zh-TW" altLang="en-US" dirty="0">
                <a:latin typeface="Times New Roman" panose="02020603050405020304" pitchFamily="18" charset="0"/>
                <a:ea typeface="標楷體" panose="03000509000000000000" pitchFamily="65" charset="-120"/>
              </a:rPr>
              <a:t>的保額度會逐步墊高。</a:t>
            </a: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當股價上漲到一定程度的時候，風險性資產比例將會持平，代表投資人的風險承受度固定不變，與「固定比例投資富」策略相同</a:t>
            </a:r>
            <a:endParaRPr lang="en-US" altLang="zh-TW" dirty="0">
              <a:latin typeface="Times New Roman" panose="02020603050405020304" pitchFamily="18" charset="0"/>
              <a:ea typeface="標楷體" panose="03000509000000000000" pitchFamily="65" charset="-120"/>
            </a:endParaRP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當股價下跌的時候，投資人風險承受度會降低</a:t>
            </a:r>
          </a:p>
          <a:p>
            <a:pPr lvl="1">
              <a:lnSpc>
                <a:spcPct val="15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如果低於期初設定的保額度時，投資人的風險承受度會變為</a:t>
            </a:r>
            <a:r>
              <a:rPr lang="en-US" altLang="zh-TW" dirty="0">
                <a:latin typeface="Times New Roman" panose="02020603050405020304" pitchFamily="18" charset="0"/>
                <a:ea typeface="標楷體" panose="03000509000000000000" pitchFamily="65" charset="-120"/>
              </a:rPr>
              <a:t>0</a:t>
            </a:r>
            <a:endParaRPr lang="zh-TW" altLang="en-US" baseline="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825768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normAutofit fontScale="90000"/>
          </a:bodyPr>
          <a:lstStyle/>
          <a:p>
            <a:r>
              <a:rPr lang="en-US" altLang="zh-TW" dirty="0">
                <a:latin typeface="Times New Roman" panose="02020603050405020304" pitchFamily="18" charset="0"/>
                <a:ea typeface="標楷體" panose="03000509000000000000" pitchFamily="65" charset="-120"/>
              </a:rPr>
              <a:t>Time-Invariant Portfolio Protection Investment Strategy , TIPP </a:t>
            </a:r>
            <a:r>
              <a:rPr lang="zh-TW" altLang="en-US" dirty="0">
                <a:latin typeface="Times New Roman" panose="02020603050405020304" pitchFamily="18" charset="0"/>
                <a:ea typeface="標楷體" panose="03000509000000000000" pitchFamily="65" charset="-120"/>
              </a:rPr>
              <a:t>時間不變性投資組合保護策略</a:t>
            </a:r>
            <a:endParaRPr lang="zh-TW" altLang="en-US" baseline="0" dirty="0">
              <a:latin typeface="Times New Roman" panose="02020603050405020304" pitchFamily="18" charset="0"/>
              <a:ea typeface="標楷體" panose="03000509000000000000" pitchFamily="65" charset="-120"/>
            </a:endParaRPr>
          </a:p>
        </p:txBody>
      </p:sp>
      <p:sp>
        <p:nvSpPr>
          <p:cNvPr id="7" name="內容版面配置區 2">
            <a:extLst>
              <a:ext uri="{FF2B5EF4-FFF2-40B4-BE49-F238E27FC236}">
                <a16:creationId xmlns:a16="http://schemas.microsoft.com/office/drawing/2014/main" id="{3D60D5FB-AA65-4D96-908B-F38EDECDF70C}"/>
              </a:ext>
            </a:extLst>
          </p:cNvPr>
          <p:cNvSpPr>
            <a:spLocks noGrp="1"/>
          </p:cNvSpPr>
          <p:nvPr>
            <p:ph idx="1"/>
          </p:nvPr>
        </p:nvSpPr>
        <p:spPr>
          <a:xfrm>
            <a:off x="838200" y="1825625"/>
            <a:ext cx="10515600" cy="4351338"/>
          </a:xfrm>
        </p:spPr>
        <p:txBody>
          <a:bodyPr>
            <a:normAutofit/>
          </a:bodyPr>
          <a:lstStyle/>
          <a:p>
            <a:pPr marL="971550" lvl="1" indent="-514350">
              <a:lnSpc>
                <a:spcPct val="200000"/>
              </a:lnSpc>
              <a:buFont typeface="+mj-lt"/>
              <a:buAutoNum type="arabicPeriod" startAt="2"/>
            </a:pPr>
            <a:r>
              <a:rPr lang="zh-TW" altLang="en-US" dirty="0">
                <a:latin typeface="Times New Roman" panose="02020603050405020304" pitchFamily="18" charset="0"/>
                <a:ea typeface="標楷體" panose="03000509000000000000" pitchFamily="65" charset="-120"/>
              </a:rPr>
              <a:t>「不追高但是殺低」的投資組合調整策略</a:t>
            </a:r>
          </a:p>
          <a:p>
            <a:pPr lvl="1">
              <a:lnSpc>
                <a:spcPct val="20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當股價下跌時，</a:t>
            </a:r>
            <a:r>
              <a:rPr lang="en-US" altLang="zh-TW" dirty="0">
                <a:latin typeface="Times New Roman" panose="02020603050405020304" pitchFamily="18" charset="0"/>
                <a:ea typeface="標楷體" panose="03000509000000000000" pitchFamily="65" charset="-120"/>
              </a:rPr>
              <a:t>TIPP</a:t>
            </a:r>
            <a:r>
              <a:rPr lang="zh-TW" altLang="en-US" dirty="0">
                <a:latin typeface="Times New Roman" panose="02020603050405020304" pitchFamily="18" charset="0"/>
                <a:ea typeface="標楷體" panose="03000509000000000000" pitchFamily="65" charset="-120"/>
              </a:rPr>
              <a:t>與</a:t>
            </a:r>
            <a:r>
              <a:rPr lang="en-US" altLang="zh-TW" dirty="0">
                <a:latin typeface="Times New Roman" panose="02020603050405020304" pitchFamily="18" charset="0"/>
                <a:ea typeface="標楷體" panose="03000509000000000000" pitchFamily="65" charset="-120"/>
              </a:rPr>
              <a:t>CPPI</a:t>
            </a:r>
            <a:r>
              <a:rPr lang="zh-TW" altLang="en-US" dirty="0">
                <a:latin typeface="Times New Roman" panose="02020603050405020304" pitchFamily="18" charset="0"/>
                <a:ea typeface="標楷體" panose="03000509000000000000" pitchFamily="65" charset="-120"/>
              </a:rPr>
              <a:t>都會將股票的部份資金移出並投入債券商品</a:t>
            </a:r>
            <a:endParaRPr lang="en-US" altLang="zh-TW" dirty="0">
              <a:latin typeface="Times New Roman" panose="02020603050405020304" pitchFamily="18" charset="0"/>
              <a:ea typeface="標楷體" panose="03000509000000000000" pitchFamily="65" charset="-120"/>
            </a:endParaRPr>
          </a:p>
          <a:p>
            <a:pPr lvl="1">
              <a:lnSpc>
                <a:spcPct val="200000"/>
              </a:lnSpc>
              <a:buFont typeface="Wingdings" panose="05000000000000000000" pitchFamily="2" charset="2"/>
              <a:buChar char="ü"/>
            </a:pPr>
            <a:r>
              <a:rPr lang="zh-TW" altLang="en-US" dirty="0">
                <a:latin typeface="Times New Roman" panose="02020603050405020304" pitchFamily="18" charset="0"/>
                <a:ea typeface="標楷體" panose="03000509000000000000" pitchFamily="65" charset="-120"/>
              </a:rPr>
              <a:t>當股價上揚並且使得股票部位高於期初設定的保額度時，</a:t>
            </a:r>
            <a:r>
              <a:rPr lang="en-US" altLang="zh-TW" dirty="0">
                <a:latin typeface="Times New Roman" panose="02020603050405020304" pitchFamily="18" charset="0"/>
                <a:ea typeface="標楷體" panose="03000509000000000000" pitchFamily="65" charset="-120"/>
              </a:rPr>
              <a:t>TIPP</a:t>
            </a:r>
            <a:r>
              <a:rPr lang="zh-TW" altLang="en-US" dirty="0">
                <a:latin typeface="Times New Roman" panose="02020603050405020304" pitchFamily="18" charset="0"/>
                <a:ea typeface="標楷體" panose="03000509000000000000" pitchFamily="65" charset="-120"/>
              </a:rPr>
              <a:t>則會維持「固定比例」投資策略</a:t>
            </a:r>
            <a:endParaRPr lang="en-US" altLang="zh-TW" dirty="0">
              <a:latin typeface="Times New Roman" panose="02020603050405020304" pitchFamily="18" charset="0"/>
              <a:ea typeface="標楷體" panose="03000509000000000000" pitchFamily="65" charset="-120"/>
            </a:endParaRPr>
          </a:p>
          <a:p>
            <a:pPr marL="971550" lvl="1" indent="-514350">
              <a:lnSpc>
                <a:spcPct val="200000"/>
              </a:lnSpc>
              <a:buFont typeface="+mj-lt"/>
              <a:buAutoNum type="arabicPeriod" startAt="3"/>
            </a:pPr>
            <a:r>
              <a:rPr lang="zh-TW" altLang="en-US" dirty="0">
                <a:latin typeface="Times New Roman" panose="02020603050405020304" pitchFamily="18" charset="0"/>
                <a:ea typeface="標楷體" panose="03000509000000000000" pitchFamily="65" charset="-120"/>
              </a:rPr>
              <a:t>投資組合的資產價值會隨著股價降低而趨近於保額度</a:t>
            </a:r>
            <a:endParaRPr lang="en-US" altLang="zh-TW"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3658952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16F1700D-F0FE-4A89-B009-7A0BCC325CDF}"/>
              </a:ext>
            </a:extLst>
          </p:cNvPr>
          <p:cNvSpPr>
            <a:spLocks noGrp="1"/>
          </p:cNvSpPr>
          <p:nvPr>
            <p:ph type="title"/>
          </p:nvPr>
        </p:nvSpPr>
        <p:spPr>
          <a:xfrm>
            <a:off x="838200" y="365125"/>
            <a:ext cx="10515600" cy="1325563"/>
          </a:xfrm>
        </p:spPr>
        <p:txBody>
          <a:bodyPr>
            <a:normAutofit fontScale="90000"/>
          </a:bodyPr>
          <a:lstStyle/>
          <a:p>
            <a:r>
              <a:rPr lang="en-US" altLang="zh-TW" dirty="0">
                <a:latin typeface="Times New Roman" panose="02020603050405020304" pitchFamily="18" charset="0"/>
                <a:ea typeface="標楷體" panose="03000509000000000000" pitchFamily="65" charset="-120"/>
              </a:rPr>
              <a:t>Time-Invariant Portfolio Protection Investment Strategy , TIPP </a:t>
            </a:r>
            <a:r>
              <a:rPr lang="zh-TW" altLang="en-US" dirty="0">
                <a:latin typeface="Times New Roman" panose="02020603050405020304" pitchFamily="18" charset="0"/>
                <a:ea typeface="標楷體" panose="03000509000000000000" pitchFamily="65" charset="-120"/>
              </a:rPr>
              <a:t>時間不變性投資組合保護策略</a:t>
            </a:r>
            <a:endParaRPr lang="zh-TW" altLang="en-US" baseline="0" dirty="0">
              <a:latin typeface="Times New Roman" panose="02020603050405020304" pitchFamily="18" charset="0"/>
              <a:ea typeface="標楷體" panose="03000509000000000000" pitchFamily="65" charset="-120"/>
            </a:endParaRPr>
          </a:p>
        </p:txBody>
      </p:sp>
      <p:pic>
        <p:nvPicPr>
          <p:cNvPr id="5" name="圖片 4">
            <a:extLst>
              <a:ext uri="{FF2B5EF4-FFF2-40B4-BE49-F238E27FC236}">
                <a16:creationId xmlns:a16="http://schemas.microsoft.com/office/drawing/2014/main" id="{960BB47A-B4D8-4815-8E46-82F2BE79073A}"/>
              </a:ext>
            </a:extLst>
          </p:cNvPr>
          <p:cNvPicPr>
            <a:picLocks noChangeAspect="1"/>
          </p:cNvPicPr>
          <p:nvPr/>
        </p:nvPicPr>
        <p:blipFill>
          <a:blip r:embed="rId2"/>
          <a:stretch>
            <a:fillRect/>
          </a:stretch>
        </p:blipFill>
        <p:spPr>
          <a:xfrm>
            <a:off x="838200" y="2041154"/>
            <a:ext cx="10515600" cy="2775691"/>
          </a:xfrm>
          <a:prstGeom prst="rect">
            <a:avLst/>
          </a:prstGeom>
        </p:spPr>
      </p:pic>
    </p:spTree>
    <p:extLst>
      <p:ext uri="{BB962C8B-B14F-4D97-AF65-F5344CB8AC3E}">
        <p14:creationId xmlns:p14="http://schemas.microsoft.com/office/powerpoint/2010/main" val="3684865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16F1700D-F0FE-4A89-B009-7A0BCC325CDF}"/>
              </a:ext>
            </a:extLst>
          </p:cNvPr>
          <p:cNvSpPr>
            <a:spLocks noGrp="1"/>
          </p:cNvSpPr>
          <p:nvPr>
            <p:ph type="title"/>
          </p:nvPr>
        </p:nvSpPr>
        <p:spPr>
          <a:xfrm>
            <a:off x="838200" y="365125"/>
            <a:ext cx="10515600" cy="1325563"/>
          </a:xfrm>
        </p:spPr>
        <p:txBody>
          <a:bodyPr>
            <a:normAutofit/>
          </a:bodyPr>
          <a:lstStyle/>
          <a:p>
            <a:r>
              <a:rPr lang="zh-TW" altLang="en-US" dirty="0">
                <a:latin typeface="Times New Roman" panose="02020603050405020304" pitchFamily="18" charset="0"/>
                <a:ea typeface="標楷體" panose="03000509000000000000" pitchFamily="65" charset="-120"/>
              </a:rPr>
              <a:t>參考資料</a:t>
            </a:r>
            <a:endParaRPr lang="zh-TW" altLang="en-US" baseline="0" dirty="0">
              <a:latin typeface="Times New Roman" panose="02020603050405020304" pitchFamily="18" charset="0"/>
              <a:ea typeface="標楷體" panose="03000509000000000000" pitchFamily="65" charset="-120"/>
            </a:endParaRPr>
          </a:p>
        </p:txBody>
      </p:sp>
      <p:sp>
        <p:nvSpPr>
          <p:cNvPr id="6" name="內容版面配置區 2">
            <a:extLst>
              <a:ext uri="{FF2B5EF4-FFF2-40B4-BE49-F238E27FC236}">
                <a16:creationId xmlns:a16="http://schemas.microsoft.com/office/drawing/2014/main" id="{118CA4C1-6C40-4421-B86F-913ABF66C1A9}"/>
              </a:ext>
            </a:extLst>
          </p:cNvPr>
          <p:cNvSpPr>
            <a:spLocks noGrp="1"/>
          </p:cNvSpPr>
          <p:nvPr>
            <p:ph idx="1"/>
          </p:nvPr>
        </p:nvSpPr>
        <p:spPr>
          <a:xfrm>
            <a:off x="838200" y="1825625"/>
            <a:ext cx="10515600" cy="4117976"/>
          </a:xfrm>
        </p:spPr>
        <p:txBody>
          <a:bodyPr>
            <a:normAutofit/>
          </a:bodyPr>
          <a:lstStyle/>
          <a:p>
            <a:pPr>
              <a:lnSpc>
                <a:spcPct val="150000"/>
              </a:lnSpc>
            </a:pPr>
            <a:r>
              <a:rPr lang="zh-TW" altLang="en-US" sz="2000" dirty="0">
                <a:latin typeface="Times New Roman" panose="02020603050405020304" pitchFamily="18" charset="0"/>
                <a:ea typeface="標楷體" panose="03000509000000000000" pitchFamily="65" charset="-120"/>
              </a:rPr>
              <a:t>投資組合調整</a:t>
            </a:r>
            <a:endParaRPr lang="en-US" altLang="zh-TW" sz="2000" dirty="0">
              <a:latin typeface="Times New Roman" panose="02020603050405020304" pitchFamily="18" charset="0"/>
              <a:ea typeface="標楷體" panose="03000509000000000000" pitchFamily="65" charset="-120"/>
            </a:endParaRPr>
          </a:p>
          <a:p>
            <a:pPr lvl="1">
              <a:lnSpc>
                <a:spcPct val="150000"/>
              </a:lnSpc>
            </a:pPr>
            <a:r>
              <a:rPr lang="en-US" altLang="zh-TW" sz="1800" dirty="0">
                <a:latin typeface="Times New Roman" panose="02020603050405020304" pitchFamily="18" charset="0"/>
                <a:ea typeface="標楷體" panose="03000509000000000000" pitchFamily="65" charset="-120"/>
              </a:rPr>
              <a:t>http://homepage.ntu.edu.tw/~kslin/course/fch8.ppt</a:t>
            </a:r>
          </a:p>
          <a:p>
            <a:pPr>
              <a:lnSpc>
                <a:spcPct val="150000"/>
              </a:lnSpc>
            </a:pPr>
            <a:r>
              <a:rPr lang="zh-TW" altLang="en-US" sz="2000" dirty="0">
                <a:latin typeface="Times New Roman" panose="02020603050405020304" pitchFamily="18" charset="0"/>
                <a:ea typeface="標楷體" panose="03000509000000000000" pitchFamily="65" charset="-120"/>
              </a:rPr>
              <a:t>展望理論相關文獻回顧  潘慈暉</a:t>
            </a:r>
            <a:endParaRPr lang="en-US" altLang="zh-TW" sz="2000" dirty="0">
              <a:latin typeface="Times New Roman" panose="02020603050405020304" pitchFamily="18" charset="0"/>
              <a:ea typeface="標楷體" panose="03000509000000000000" pitchFamily="65" charset="-120"/>
            </a:endParaRPr>
          </a:p>
          <a:p>
            <a:pPr lvl="1">
              <a:lnSpc>
                <a:spcPct val="150000"/>
              </a:lnSpc>
            </a:pPr>
            <a:r>
              <a:rPr lang="en-US" altLang="zh-TW" sz="1800" dirty="0">
                <a:latin typeface="Times New Roman" panose="02020603050405020304" pitchFamily="18" charset="0"/>
                <a:ea typeface="標楷體" panose="03000509000000000000" pitchFamily="65" charset="-120"/>
              </a:rPr>
              <a:t>http://aca.cust.edu.tw/pub/journal/28/28-19.pdf</a:t>
            </a:r>
          </a:p>
          <a:p>
            <a:pPr>
              <a:lnSpc>
                <a:spcPct val="150000"/>
              </a:lnSpc>
            </a:pPr>
            <a:r>
              <a:rPr lang="zh-TW" altLang="en-US" sz="2000" dirty="0">
                <a:latin typeface="Times New Roman" panose="02020603050405020304" pitchFamily="18" charset="0"/>
                <a:ea typeface="標楷體" panose="03000509000000000000" pitchFamily="65" charset="-120"/>
              </a:rPr>
              <a:t>確定提撥計畫下退休基金之資產配置策略  邢益慈</a:t>
            </a:r>
            <a:endParaRPr lang="en-US" altLang="zh-TW" sz="2000" dirty="0">
              <a:latin typeface="Times New Roman" panose="02020603050405020304" pitchFamily="18" charset="0"/>
              <a:ea typeface="標楷體" panose="03000509000000000000" pitchFamily="65" charset="-120"/>
            </a:endParaRPr>
          </a:p>
          <a:p>
            <a:pPr lvl="1">
              <a:lnSpc>
                <a:spcPct val="150000"/>
              </a:lnSpc>
            </a:pPr>
            <a:r>
              <a:rPr lang="en-US" altLang="zh-TW" sz="1800" dirty="0">
                <a:latin typeface="Times New Roman" panose="02020603050405020304" pitchFamily="18" charset="0"/>
                <a:ea typeface="標楷體" panose="03000509000000000000" pitchFamily="65" charset="-120"/>
              </a:rPr>
              <a:t>http://etd.lib.nsysu.edu.tw/ETD-db/ETD-search-c/getfile?URN=etd-0616100-111904&amp;filename=%E5%9C%8B%E5%AE%B6%E5%9C%96%E6%9B%B8%E9%A4%A8%E8%BD%89%E6%AA%94.pdf</a:t>
            </a:r>
          </a:p>
        </p:txBody>
      </p:sp>
    </p:spTree>
    <p:extLst>
      <p:ext uri="{BB962C8B-B14F-4D97-AF65-F5344CB8AC3E}">
        <p14:creationId xmlns:p14="http://schemas.microsoft.com/office/powerpoint/2010/main" val="3215539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16F1700D-F0FE-4A89-B009-7A0BCC325CDF}"/>
              </a:ext>
            </a:extLst>
          </p:cNvPr>
          <p:cNvSpPr>
            <a:spLocks noGrp="1"/>
          </p:cNvSpPr>
          <p:nvPr>
            <p:ph type="title"/>
          </p:nvPr>
        </p:nvSpPr>
        <p:spPr>
          <a:xfrm>
            <a:off x="838200" y="365125"/>
            <a:ext cx="10515600" cy="1325563"/>
          </a:xfrm>
        </p:spPr>
        <p:txBody>
          <a:bodyPr>
            <a:normAutofit/>
          </a:bodyPr>
          <a:lstStyle/>
          <a:p>
            <a:r>
              <a:rPr lang="zh-TW" altLang="en-US" dirty="0">
                <a:latin typeface="Times New Roman" panose="02020603050405020304" pitchFamily="18" charset="0"/>
                <a:ea typeface="標楷體" panose="03000509000000000000" pitchFamily="65" charset="-120"/>
              </a:rPr>
              <a:t>參考資料</a:t>
            </a:r>
            <a:endParaRPr lang="zh-TW" altLang="en-US" baseline="0" dirty="0">
              <a:latin typeface="Times New Roman" panose="02020603050405020304" pitchFamily="18" charset="0"/>
              <a:ea typeface="標楷體" panose="03000509000000000000" pitchFamily="65" charset="-120"/>
            </a:endParaRPr>
          </a:p>
        </p:txBody>
      </p:sp>
      <p:sp>
        <p:nvSpPr>
          <p:cNvPr id="6" name="內容版面配置區 2">
            <a:extLst>
              <a:ext uri="{FF2B5EF4-FFF2-40B4-BE49-F238E27FC236}">
                <a16:creationId xmlns:a16="http://schemas.microsoft.com/office/drawing/2014/main" id="{118CA4C1-6C40-4421-B86F-913ABF66C1A9}"/>
              </a:ext>
            </a:extLst>
          </p:cNvPr>
          <p:cNvSpPr>
            <a:spLocks noGrp="1"/>
          </p:cNvSpPr>
          <p:nvPr>
            <p:ph idx="1"/>
          </p:nvPr>
        </p:nvSpPr>
        <p:spPr>
          <a:xfrm>
            <a:off x="838200" y="1825625"/>
            <a:ext cx="10515600" cy="4920408"/>
          </a:xfrm>
        </p:spPr>
        <p:txBody>
          <a:bodyPr>
            <a:normAutofit/>
          </a:bodyPr>
          <a:lstStyle/>
          <a:p>
            <a:pPr>
              <a:lnSpc>
                <a:spcPct val="150000"/>
              </a:lnSpc>
            </a:pPr>
            <a:r>
              <a:rPr lang="en-US" altLang="zh-TW" sz="2000" dirty="0">
                <a:latin typeface="Times New Roman" panose="02020603050405020304" pitchFamily="18" charset="0"/>
                <a:ea typeface="標楷體" panose="03000509000000000000" pitchFamily="65" charset="-120"/>
              </a:rPr>
              <a:t>Investment horizon and the attractiveness of investment strategies:</a:t>
            </a:r>
            <a:r>
              <a:rPr lang="zh-TW" altLang="en-US" sz="2000" dirty="0">
                <a:latin typeface="Times New Roman" panose="02020603050405020304" pitchFamily="18" charset="0"/>
                <a:ea typeface="標楷體" panose="03000509000000000000" pitchFamily="65" charset="-120"/>
              </a:rPr>
              <a:t> </a:t>
            </a:r>
            <a:r>
              <a:rPr lang="en-US" altLang="zh-TW" sz="2000" dirty="0">
                <a:latin typeface="Times New Roman" panose="02020603050405020304" pitchFamily="18" charset="0"/>
                <a:ea typeface="標楷體" panose="03000509000000000000" pitchFamily="65" charset="-120"/>
              </a:rPr>
              <a:t>A behavioral approach</a:t>
            </a:r>
            <a:r>
              <a:rPr lang="zh-TW" altLang="en-US" sz="2000" dirty="0">
                <a:latin typeface="Times New Roman" panose="02020603050405020304" pitchFamily="18" charset="0"/>
                <a:ea typeface="標楷體" panose="03000509000000000000" pitchFamily="65" charset="-120"/>
              </a:rPr>
              <a:t>    </a:t>
            </a:r>
            <a:r>
              <a:rPr lang="en-US" altLang="zh-TW" sz="2000" dirty="0">
                <a:latin typeface="Times New Roman" panose="02020603050405020304" pitchFamily="18" charset="0"/>
                <a:ea typeface="標楷體" panose="03000509000000000000" pitchFamily="65" charset="-120"/>
              </a:rPr>
              <a:t>(</a:t>
            </a:r>
            <a:r>
              <a:rPr lang="en-US" altLang="zh-TW" sz="2000" dirty="0" err="1">
                <a:latin typeface="Times New Roman" panose="02020603050405020304" pitchFamily="18" charset="0"/>
                <a:ea typeface="標楷體" panose="03000509000000000000" pitchFamily="65" charset="-120"/>
              </a:rPr>
              <a:t>Dierkes</a:t>
            </a:r>
            <a:r>
              <a:rPr lang="zh-TW" altLang="en-US" sz="2000" dirty="0">
                <a:latin typeface="Times New Roman" panose="02020603050405020304" pitchFamily="18" charset="0"/>
                <a:ea typeface="標楷體" panose="03000509000000000000" pitchFamily="65" charset="-120"/>
              </a:rPr>
              <a:t>、</a:t>
            </a:r>
            <a:r>
              <a:rPr lang="en-US" altLang="zh-TW" sz="2000" dirty="0" err="1">
                <a:latin typeface="Times New Roman" panose="02020603050405020304" pitchFamily="18" charset="0"/>
                <a:ea typeface="標楷體" panose="03000509000000000000" pitchFamily="65" charset="-120"/>
              </a:rPr>
              <a:t>Erner</a:t>
            </a:r>
            <a:r>
              <a:rPr lang="zh-TW" altLang="en-US" sz="2000" dirty="0">
                <a:latin typeface="Times New Roman" panose="02020603050405020304" pitchFamily="18" charset="0"/>
                <a:ea typeface="標楷體" panose="03000509000000000000" pitchFamily="65" charset="-120"/>
              </a:rPr>
              <a:t>、</a:t>
            </a:r>
            <a:r>
              <a:rPr lang="en-US" altLang="zh-TW" sz="2000" dirty="0" err="1">
                <a:latin typeface="Times New Roman" panose="02020603050405020304" pitchFamily="18" charset="0"/>
                <a:ea typeface="標楷體" panose="03000509000000000000" pitchFamily="65" charset="-120"/>
              </a:rPr>
              <a:t>Zeisberger</a:t>
            </a:r>
            <a:r>
              <a:rPr lang="en-US" altLang="zh-TW" sz="2000" dirty="0">
                <a:latin typeface="Times New Roman" panose="02020603050405020304" pitchFamily="18" charset="0"/>
                <a:ea typeface="標楷體" panose="03000509000000000000" pitchFamily="65" charset="-120"/>
              </a:rPr>
              <a:t>  2010)</a:t>
            </a:r>
          </a:p>
          <a:p>
            <a:pPr>
              <a:lnSpc>
                <a:spcPct val="150000"/>
              </a:lnSpc>
            </a:pPr>
            <a:r>
              <a:rPr lang="en-US" altLang="zh-TW" sz="2000" dirty="0">
                <a:latin typeface="Times New Roman" panose="02020603050405020304" pitchFamily="18" charset="0"/>
                <a:ea typeface="標楷體" panose="03000509000000000000" pitchFamily="65" charset="-120"/>
              </a:rPr>
              <a:t>Cumulative prospect theory</a:t>
            </a:r>
          </a:p>
          <a:p>
            <a:pPr lvl="1">
              <a:lnSpc>
                <a:spcPct val="150000"/>
              </a:lnSpc>
            </a:pPr>
            <a:r>
              <a:rPr lang="en-US" altLang="zh-TW" sz="1800" dirty="0">
                <a:latin typeface="Times New Roman" panose="02020603050405020304" pitchFamily="18" charset="0"/>
                <a:ea typeface="標楷體" panose="03000509000000000000" pitchFamily="65" charset="-120"/>
              </a:rPr>
              <a:t>https://en.wikipedia.org/wiki/Cumulative_prospect_theory</a:t>
            </a:r>
          </a:p>
          <a:p>
            <a:pPr>
              <a:lnSpc>
                <a:spcPct val="150000"/>
              </a:lnSpc>
            </a:pPr>
            <a:r>
              <a:rPr lang="zh-TW" altLang="en-US" sz="2200" dirty="0">
                <a:latin typeface="Times New Roman" panose="02020603050405020304" pitchFamily="18" charset="0"/>
                <a:ea typeface="標楷體" panose="03000509000000000000" pitchFamily="65" charset="-120"/>
              </a:rPr>
              <a:t>框架效應</a:t>
            </a:r>
            <a:endParaRPr lang="en-US" altLang="zh-TW" sz="2200" dirty="0">
              <a:latin typeface="Times New Roman" panose="02020603050405020304" pitchFamily="18" charset="0"/>
              <a:ea typeface="標楷體" panose="03000509000000000000" pitchFamily="65" charset="-120"/>
            </a:endParaRPr>
          </a:p>
          <a:p>
            <a:pPr lvl="1">
              <a:lnSpc>
                <a:spcPct val="150000"/>
              </a:lnSpc>
            </a:pPr>
            <a:r>
              <a:rPr lang="en-US" altLang="zh-TW" sz="1800" dirty="0">
                <a:latin typeface="Times New Roman" panose="02020603050405020304" pitchFamily="18" charset="0"/>
                <a:ea typeface="標楷體" panose="03000509000000000000" pitchFamily="65" charset="-120"/>
              </a:rPr>
              <a:t>https://wiki.mbalib.com/zh-tw/%E6%A1%86%E6%9E%B6%E6%95%88%E5%BA%94</a:t>
            </a:r>
          </a:p>
          <a:p>
            <a:pPr>
              <a:lnSpc>
                <a:spcPct val="150000"/>
              </a:lnSpc>
            </a:pPr>
            <a:r>
              <a:rPr lang="zh-TW" altLang="en-US" sz="2200" dirty="0">
                <a:latin typeface="Times New Roman" panose="02020603050405020304" pitchFamily="18" charset="0"/>
                <a:ea typeface="標楷體" panose="03000509000000000000" pitchFamily="65" charset="-120"/>
              </a:rPr>
              <a:t>生錢的秘密！你不一定知道，但一定用過！（營銷理論）</a:t>
            </a:r>
            <a:endParaRPr lang="en-US" altLang="zh-TW" sz="2200" dirty="0">
              <a:latin typeface="Times New Roman" panose="02020603050405020304" pitchFamily="18" charset="0"/>
              <a:ea typeface="標楷體" panose="03000509000000000000" pitchFamily="65" charset="-120"/>
            </a:endParaRPr>
          </a:p>
          <a:p>
            <a:pPr lvl="1">
              <a:lnSpc>
                <a:spcPct val="150000"/>
              </a:lnSpc>
            </a:pPr>
            <a:r>
              <a:rPr lang="en-US" altLang="zh-TW" sz="1800" dirty="0">
                <a:latin typeface="Times New Roman" panose="02020603050405020304" pitchFamily="18" charset="0"/>
                <a:ea typeface="標楷體" panose="03000509000000000000" pitchFamily="65" charset="-120"/>
              </a:rPr>
              <a:t>http://imtopsales.com/view1/?p=4905</a:t>
            </a:r>
          </a:p>
        </p:txBody>
      </p:sp>
    </p:spTree>
    <p:extLst>
      <p:ext uri="{BB962C8B-B14F-4D97-AF65-F5344CB8AC3E}">
        <p14:creationId xmlns:p14="http://schemas.microsoft.com/office/powerpoint/2010/main" val="185985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16F1700D-F0FE-4A89-B009-7A0BCC325CDF}"/>
              </a:ext>
            </a:extLst>
          </p:cNvPr>
          <p:cNvSpPr>
            <a:spLocks noGrp="1"/>
          </p:cNvSpPr>
          <p:nvPr>
            <p:ph type="title"/>
          </p:nvPr>
        </p:nvSpPr>
        <p:spPr>
          <a:xfrm>
            <a:off x="838200" y="365125"/>
            <a:ext cx="10515600" cy="1325563"/>
          </a:xfrm>
        </p:spPr>
        <p:txBody>
          <a:bodyPr>
            <a:normAutofit/>
          </a:bodyPr>
          <a:lstStyle/>
          <a:p>
            <a:r>
              <a:rPr lang="zh-TW" altLang="en-US" dirty="0">
                <a:latin typeface="Times New Roman" panose="02020603050405020304" pitchFamily="18" charset="0"/>
                <a:ea typeface="標楷體" panose="03000509000000000000" pitchFamily="65" charset="-120"/>
              </a:rPr>
              <a:t>參考資料</a:t>
            </a:r>
            <a:endParaRPr lang="zh-TW" altLang="en-US" baseline="0" dirty="0">
              <a:latin typeface="Times New Roman" panose="02020603050405020304" pitchFamily="18" charset="0"/>
              <a:ea typeface="標楷體" panose="03000509000000000000" pitchFamily="65" charset="-120"/>
            </a:endParaRPr>
          </a:p>
        </p:txBody>
      </p:sp>
      <p:sp>
        <p:nvSpPr>
          <p:cNvPr id="6" name="內容版面配置區 2">
            <a:extLst>
              <a:ext uri="{FF2B5EF4-FFF2-40B4-BE49-F238E27FC236}">
                <a16:creationId xmlns:a16="http://schemas.microsoft.com/office/drawing/2014/main" id="{118CA4C1-6C40-4421-B86F-913ABF66C1A9}"/>
              </a:ext>
            </a:extLst>
          </p:cNvPr>
          <p:cNvSpPr>
            <a:spLocks noGrp="1"/>
          </p:cNvSpPr>
          <p:nvPr>
            <p:ph idx="1"/>
          </p:nvPr>
        </p:nvSpPr>
        <p:spPr>
          <a:xfrm>
            <a:off x="838200" y="1825625"/>
            <a:ext cx="10515600" cy="4117976"/>
          </a:xfrm>
        </p:spPr>
        <p:txBody>
          <a:bodyPr>
            <a:normAutofit/>
          </a:bodyPr>
          <a:lstStyle/>
          <a:p>
            <a:pPr>
              <a:lnSpc>
                <a:spcPct val="150000"/>
              </a:lnSpc>
            </a:pPr>
            <a:r>
              <a:rPr lang="en-US" altLang="zh-TW" sz="2000" dirty="0">
                <a:latin typeface="Times New Roman" panose="02020603050405020304" pitchFamily="18" charset="0"/>
                <a:ea typeface="標楷體" panose="03000509000000000000" pitchFamily="65" charset="-120"/>
              </a:rPr>
              <a:t>Rebalancing investments</a:t>
            </a:r>
          </a:p>
          <a:p>
            <a:pPr lvl="1">
              <a:lnSpc>
                <a:spcPct val="150000"/>
              </a:lnSpc>
            </a:pPr>
            <a:r>
              <a:rPr lang="en-US" altLang="zh-TW" sz="1800" dirty="0">
                <a:latin typeface="Times New Roman" panose="02020603050405020304" pitchFamily="18" charset="0"/>
                <a:ea typeface="標楷體" panose="03000509000000000000" pitchFamily="65" charset="-120"/>
              </a:rPr>
              <a:t>https://en.wikipedia.org/wiki/Rebalancing_investments</a:t>
            </a:r>
          </a:p>
          <a:p>
            <a:pPr>
              <a:lnSpc>
                <a:spcPct val="150000"/>
              </a:lnSpc>
            </a:pPr>
            <a:r>
              <a:rPr lang="en-US" altLang="zh-TW" sz="2000" dirty="0">
                <a:latin typeface="Times New Roman" panose="02020603050405020304" pitchFamily="18" charset="0"/>
                <a:ea typeface="標楷體" panose="03000509000000000000" pitchFamily="65" charset="-120"/>
              </a:rPr>
              <a:t>Buy and hold</a:t>
            </a:r>
          </a:p>
          <a:p>
            <a:pPr lvl="1">
              <a:lnSpc>
                <a:spcPct val="150000"/>
              </a:lnSpc>
            </a:pPr>
            <a:r>
              <a:rPr lang="en-US" altLang="zh-TW" sz="1800" dirty="0">
                <a:latin typeface="Times New Roman" panose="02020603050405020304" pitchFamily="18" charset="0"/>
                <a:ea typeface="標楷體" panose="03000509000000000000" pitchFamily="65" charset="-120"/>
              </a:rPr>
              <a:t>https://en.wikipedia.org/wiki/Buy_and_hold</a:t>
            </a:r>
          </a:p>
          <a:p>
            <a:pPr>
              <a:lnSpc>
                <a:spcPct val="150000"/>
              </a:lnSpc>
            </a:pPr>
            <a:r>
              <a:rPr lang="en-US" altLang="zh-TW" sz="2000" dirty="0">
                <a:latin typeface="Times New Roman" panose="02020603050405020304" pitchFamily="18" charset="0"/>
                <a:ea typeface="標楷體" panose="03000509000000000000" pitchFamily="65" charset="-120"/>
              </a:rPr>
              <a:t>Portfolio Management: Buy-And-Hold vs. Constant-Mix</a:t>
            </a:r>
          </a:p>
          <a:p>
            <a:pPr lvl="1">
              <a:lnSpc>
                <a:spcPct val="150000"/>
              </a:lnSpc>
            </a:pPr>
            <a:r>
              <a:rPr lang="en-US" altLang="zh-TW" sz="1800" dirty="0">
                <a:latin typeface="Times New Roman" panose="02020603050405020304" pitchFamily="18" charset="0"/>
                <a:ea typeface="標楷體" panose="03000509000000000000" pitchFamily="65" charset="-120"/>
              </a:rPr>
              <a:t>https://www.investopedia.com/articles/stocks/09/constant-mix-buy-hold.asp</a:t>
            </a:r>
          </a:p>
        </p:txBody>
      </p:sp>
    </p:spTree>
    <p:extLst>
      <p:ext uri="{BB962C8B-B14F-4D97-AF65-F5344CB8AC3E}">
        <p14:creationId xmlns:p14="http://schemas.microsoft.com/office/powerpoint/2010/main" val="487024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CC8177-03CE-4254-9874-7D51842A6CF6}"/>
              </a:ext>
            </a:extLst>
          </p:cNvPr>
          <p:cNvSpPr>
            <a:spLocks noGrp="1"/>
          </p:cNvSpPr>
          <p:nvPr>
            <p:ph type="title"/>
          </p:nvPr>
        </p:nvSpPr>
        <p:spPr/>
        <p:txBody>
          <a:bodyPr/>
          <a:lstStyle/>
          <a:p>
            <a:r>
              <a:rPr lang="en-US" altLang="zh-TW" baseline="0" dirty="0">
                <a:latin typeface="Times New Roman" panose="02020603050405020304" pitchFamily="18" charset="0"/>
                <a:ea typeface="標楷體" panose="03000509000000000000" pitchFamily="65" charset="-120"/>
              </a:rPr>
              <a:t>Buy and Hold strategy , BH </a:t>
            </a:r>
            <a:r>
              <a:rPr lang="zh-TW" altLang="en-US" baseline="0" dirty="0">
                <a:latin typeface="Times New Roman" panose="02020603050405020304" pitchFamily="18" charset="0"/>
                <a:ea typeface="標楷體" panose="03000509000000000000" pitchFamily="65" charset="-120"/>
              </a:rPr>
              <a:t>買入持有策略</a:t>
            </a:r>
          </a:p>
        </p:txBody>
      </p:sp>
      <p:sp>
        <p:nvSpPr>
          <p:cNvPr id="3" name="內容版面配置區 2">
            <a:extLst>
              <a:ext uri="{FF2B5EF4-FFF2-40B4-BE49-F238E27FC236}">
                <a16:creationId xmlns:a16="http://schemas.microsoft.com/office/drawing/2014/main" id="{F2B6CF45-CA2F-4F62-B1A4-AE1EB712E500}"/>
              </a:ext>
            </a:extLst>
          </p:cNvPr>
          <p:cNvSpPr>
            <a:spLocks noGrp="1"/>
          </p:cNvSpPr>
          <p:nvPr>
            <p:ph idx="1"/>
          </p:nvPr>
        </p:nvSpPr>
        <p:spPr/>
        <p:txBody>
          <a:bodyPr/>
          <a:lstStyle/>
          <a:p>
            <a:pPr>
              <a:lnSpc>
                <a:spcPct val="200000"/>
              </a:lnSpc>
            </a:pPr>
            <a:r>
              <a:rPr lang="zh-TW" altLang="en-US" baseline="0" dirty="0">
                <a:latin typeface="Times New Roman" panose="02020603050405020304" pitchFamily="18" charset="0"/>
                <a:ea typeface="標楷體" panose="03000509000000000000" pitchFamily="65" charset="-120"/>
              </a:rPr>
              <a:t>爭論點：</a:t>
            </a:r>
            <a:r>
              <a:rPr lang="en-US" altLang="zh-TW" dirty="0">
                <a:latin typeface="Times New Roman" panose="02020603050405020304" pitchFamily="18" charset="0"/>
                <a:ea typeface="標楷體" panose="03000509000000000000" pitchFamily="65" charset="-120"/>
              </a:rPr>
              <a:t>efficient-market hypothesis (EMH)</a:t>
            </a:r>
            <a:r>
              <a:rPr lang="zh-TW" altLang="en-US" dirty="0">
                <a:latin typeface="Times New Roman" panose="02020603050405020304" pitchFamily="18" charset="0"/>
                <a:ea typeface="標楷體" panose="03000509000000000000" pitchFamily="65" charset="-120"/>
              </a:rPr>
              <a:t>效率市場假說</a:t>
            </a:r>
            <a:endParaRPr lang="en-US" altLang="zh-TW" dirty="0">
              <a:latin typeface="Times New Roman" panose="02020603050405020304" pitchFamily="18" charset="0"/>
              <a:ea typeface="標楷體" panose="03000509000000000000" pitchFamily="65" charset="-120"/>
            </a:endParaRPr>
          </a:p>
          <a:p>
            <a:pPr>
              <a:lnSpc>
                <a:spcPct val="200000"/>
              </a:lnSpc>
            </a:pPr>
            <a:r>
              <a:rPr lang="zh-TW" altLang="en-US" baseline="0" dirty="0">
                <a:latin typeface="Times New Roman" panose="02020603050405020304" pitchFamily="18" charset="0"/>
                <a:ea typeface="標楷體" panose="03000509000000000000" pitchFamily="65" charset="-120"/>
              </a:rPr>
              <a:t>例子：</a:t>
            </a:r>
            <a:endParaRPr lang="en-US" altLang="zh-TW" baseline="0" dirty="0">
              <a:latin typeface="Times New Roman" panose="02020603050405020304" pitchFamily="18" charset="0"/>
              <a:ea typeface="標楷體" panose="03000509000000000000" pitchFamily="65" charset="-120"/>
            </a:endParaRPr>
          </a:p>
          <a:p>
            <a:pPr marL="457200" lvl="1" indent="0">
              <a:lnSpc>
                <a:spcPct val="200000"/>
              </a:lnSpc>
              <a:buNone/>
            </a:pPr>
            <a:r>
              <a:rPr lang="en-US" altLang="zh-TW" dirty="0">
                <a:latin typeface="Times New Roman" panose="02020603050405020304" pitchFamily="18" charset="0"/>
                <a:ea typeface="標楷體" panose="03000509000000000000" pitchFamily="65" charset="-120"/>
              </a:rPr>
              <a:t>50/50 buy-and-hold strategy (BH) consisting of 50% S&amp;P 500 and 50% US Treasury Securities.</a:t>
            </a:r>
            <a:endParaRPr lang="zh-TW" altLang="en-US" baseline="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452900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CC8177-03CE-4254-9874-7D51842A6CF6}"/>
              </a:ext>
            </a:extLst>
          </p:cNvPr>
          <p:cNvSpPr>
            <a:spLocks noGrp="1"/>
          </p:cNvSpPr>
          <p:nvPr>
            <p:ph type="title"/>
          </p:nvPr>
        </p:nvSpPr>
        <p:spPr/>
        <p:txBody>
          <a:bodyPr/>
          <a:lstStyle/>
          <a:p>
            <a:r>
              <a:rPr lang="en-US" altLang="zh-TW" baseline="0" dirty="0">
                <a:latin typeface="Times New Roman" panose="02020603050405020304" pitchFamily="18" charset="0"/>
                <a:ea typeface="標楷體" panose="03000509000000000000" pitchFamily="65" charset="-120"/>
              </a:rPr>
              <a:t>Buy and Hold strategy , BH </a:t>
            </a:r>
            <a:r>
              <a:rPr lang="zh-TW" altLang="en-US" baseline="0" dirty="0">
                <a:latin typeface="Times New Roman" panose="02020603050405020304" pitchFamily="18" charset="0"/>
                <a:ea typeface="標楷體" panose="03000509000000000000" pitchFamily="65" charset="-120"/>
              </a:rPr>
              <a:t>買入持有策略</a:t>
            </a:r>
          </a:p>
        </p:txBody>
      </p:sp>
      <p:sp>
        <p:nvSpPr>
          <p:cNvPr id="3" name="內容版面配置區 2">
            <a:extLst>
              <a:ext uri="{FF2B5EF4-FFF2-40B4-BE49-F238E27FC236}">
                <a16:creationId xmlns:a16="http://schemas.microsoft.com/office/drawing/2014/main" id="{F2B6CF45-CA2F-4F62-B1A4-AE1EB712E500}"/>
              </a:ext>
            </a:extLst>
          </p:cNvPr>
          <p:cNvSpPr>
            <a:spLocks noGrp="1"/>
          </p:cNvSpPr>
          <p:nvPr>
            <p:ph idx="1"/>
          </p:nvPr>
        </p:nvSpPr>
        <p:spPr>
          <a:xfrm>
            <a:off x="838200" y="1825625"/>
            <a:ext cx="10515600" cy="4667250"/>
          </a:xfrm>
        </p:spPr>
        <p:txBody>
          <a:bodyPr>
            <a:normAutofit/>
          </a:bodyPr>
          <a:lstStyle/>
          <a:p>
            <a:pPr>
              <a:lnSpc>
                <a:spcPct val="100000"/>
              </a:lnSpc>
            </a:pPr>
            <a:r>
              <a:rPr lang="zh-TW" altLang="en-US" dirty="0">
                <a:latin typeface="Times New Roman" panose="02020603050405020304" pitchFamily="18" charset="0"/>
                <a:ea typeface="標楷體" panose="03000509000000000000" pitchFamily="65" charset="-120"/>
              </a:rPr>
              <a:t>特性：</a:t>
            </a:r>
          </a:p>
          <a:p>
            <a:pPr marL="971550" lvl="1" indent="-514350">
              <a:lnSpc>
                <a:spcPct val="130000"/>
              </a:lnSpc>
              <a:buFont typeface="+mj-lt"/>
              <a:buAutoNum type="arabicPeriod"/>
            </a:pPr>
            <a:r>
              <a:rPr lang="zh-TW" altLang="en-US" dirty="0">
                <a:latin typeface="Times New Roman" panose="02020603050405020304" pitchFamily="18" charset="0"/>
                <a:ea typeface="標楷體" panose="03000509000000000000" pitchFamily="65" charset="-120"/>
              </a:rPr>
              <a:t>投資人風險承受度會自動隨著資產規模增加而增加，也隨著資產規模減少而減少。也就是風險承受度與資產規模呈現正向關係</a:t>
            </a:r>
          </a:p>
          <a:p>
            <a:pPr marL="971550" lvl="1" indent="-514350">
              <a:lnSpc>
                <a:spcPct val="130000"/>
              </a:lnSpc>
              <a:buFont typeface="+mj-lt"/>
              <a:buAutoNum type="arabicPeriod"/>
            </a:pPr>
            <a:r>
              <a:rPr lang="zh-TW" altLang="en-US" dirty="0">
                <a:latin typeface="Times New Roman" panose="02020603050405020304" pitchFamily="18" charset="0"/>
                <a:ea typeface="標楷體" panose="03000509000000000000" pitchFamily="65" charset="-120"/>
              </a:rPr>
              <a:t>投資組合的資產價值隨股票價值的上揚而增加，股票價值增加速率與資產價值增加速率相當。</a:t>
            </a:r>
          </a:p>
          <a:p>
            <a:pPr marL="971550" lvl="1" indent="-514350">
              <a:lnSpc>
                <a:spcPct val="130000"/>
              </a:lnSpc>
              <a:buFont typeface="+mj-lt"/>
              <a:buAutoNum type="arabicPeriod"/>
            </a:pPr>
            <a:r>
              <a:rPr lang="zh-TW" altLang="en-US" dirty="0">
                <a:latin typeface="Times New Roman" panose="02020603050405020304" pitchFamily="18" charset="0"/>
                <a:ea typeface="標楷體" panose="03000509000000000000" pitchFamily="65" charset="-120"/>
              </a:rPr>
              <a:t>股票價格上揚時，投組的獲利空間為無限；當股票的價格下跌時，此策略亦任其資產價值隨之減少。 </a:t>
            </a:r>
          </a:p>
          <a:p>
            <a:pPr marL="971550" lvl="1" indent="-514350">
              <a:lnSpc>
                <a:spcPct val="110000"/>
              </a:lnSpc>
              <a:buFont typeface="+mj-lt"/>
              <a:buAutoNum type="arabicPeriod"/>
            </a:pPr>
            <a:r>
              <a:rPr lang="zh-TW" altLang="en-US" dirty="0">
                <a:latin typeface="Times New Roman" panose="02020603050405020304" pitchFamily="18" charset="0"/>
                <a:ea typeface="標楷體" panose="03000509000000000000" pitchFamily="65" charset="-120"/>
              </a:rPr>
              <a:t>投組的資產價值最低為期初投資於固定收益資產的價值。</a:t>
            </a:r>
          </a:p>
        </p:txBody>
      </p:sp>
    </p:spTree>
    <p:extLst>
      <p:ext uri="{BB962C8B-B14F-4D97-AF65-F5344CB8AC3E}">
        <p14:creationId xmlns:p14="http://schemas.microsoft.com/office/powerpoint/2010/main" val="3169401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CC8177-03CE-4254-9874-7D51842A6CF6}"/>
              </a:ext>
            </a:extLst>
          </p:cNvPr>
          <p:cNvSpPr>
            <a:spLocks noGrp="1"/>
          </p:cNvSpPr>
          <p:nvPr>
            <p:ph type="title"/>
          </p:nvPr>
        </p:nvSpPr>
        <p:spPr/>
        <p:txBody>
          <a:bodyPr/>
          <a:lstStyle/>
          <a:p>
            <a:r>
              <a:rPr lang="en-US" altLang="zh-TW" dirty="0">
                <a:latin typeface="Times New Roman" panose="02020603050405020304" pitchFamily="18" charset="0"/>
                <a:ea typeface="標楷體" panose="03000509000000000000" pitchFamily="65" charset="-120"/>
              </a:rPr>
              <a:t>Constant-Mix investment strategy ,CM </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固定比例投資策略</a:t>
            </a:r>
            <a:endParaRPr lang="zh-TW" altLang="en-US" baseline="0" dirty="0">
              <a:latin typeface="Times New Roman" panose="02020603050405020304" pitchFamily="18" charset="0"/>
              <a:ea typeface="標楷體" panose="03000509000000000000" pitchFamily="65" charset="-120"/>
            </a:endParaRPr>
          </a:p>
        </p:txBody>
      </p:sp>
      <p:sp>
        <p:nvSpPr>
          <p:cNvPr id="3" name="內容版面配置區 2">
            <a:extLst>
              <a:ext uri="{FF2B5EF4-FFF2-40B4-BE49-F238E27FC236}">
                <a16:creationId xmlns:a16="http://schemas.microsoft.com/office/drawing/2014/main" id="{F2B6CF45-CA2F-4F62-B1A4-AE1EB712E500}"/>
              </a:ext>
            </a:extLst>
          </p:cNvPr>
          <p:cNvSpPr>
            <a:spLocks noGrp="1"/>
          </p:cNvSpPr>
          <p:nvPr>
            <p:ph idx="1"/>
          </p:nvPr>
        </p:nvSpPr>
        <p:spPr/>
        <p:txBody>
          <a:bodyPr/>
          <a:lstStyle/>
          <a:p>
            <a:pPr>
              <a:lnSpc>
                <a:spcPct val="150000"/>
              </a:lnSpc>
            </a:pPr>
            <a:r>
              <a:rPr lang="zh-TW" altLang="en-US" dirty="0">
                <a:latin typeface="Times New Roman" panose="02020603050405020304" pitchFamily="18" charset="0"/>
                <a:ea typeface="標楷體" panose="03000509000000000000" pitchFamily="65" charset="-120"/>
              </a:rPr>
              <a:t>將投組內的股票與債券投資比率維持固定，當股票上漲時賣出股票；股票下跌時買進股票，是一種「買低賣高」的投資組合調整策略。</a:t>
            </a:r>
            <a:endParaRPr lang="zh-TW" altLang="en-US" baseline="0" dirty="0">
              <a:latin typeface="Times New Roman" panose="02020603050405020304" pitchFamily="18" charset="0"/>
              <a:ea typeface="標楷體" panose="03000509000000000000" pitchFamily="65" charset="-120"/>
            </a:endParaRPr>
          </a:p>
        </p:txBody>
      </p:sp>
      <p:grpSp>
        <p:nvGrpSpPr>
          <p:cNvPr id="28" name="群組 27">
            <a:extLst>
              <a:ext uri="{FF2B5EF4-FFF2-40B4-BE49-F238E27FC236}">
                <a16:creationId xmlns:a16="http://schemas.microsoft.com/office/drawing/2014/main" id="{4D1C7711-CBB1-4EE1-930B-88694A19582F}"/>
              </a:ext>
            </a:extLst>
          </p:cNvPr>
          <p:cNvGrpSpPr/>
          <p:nvPr/>
        </p:nvGrpSpPr>
        <p:grpSpPr>
          <a:xfrm>
            <a:off x="4376208" y="3440113"/>
            <a:ext cx="6115050" cy="3058178"/>
            <a:chOff x="2987675" y="3328988"/>
            <a:chExt cx="6115050" cy="3058178"/>
          </a:xfrm>
        </p:grpSpPr>
        <p:grpSp>
          <p:nvGrpSpPr>
            <p:cNvPr id="4" name="Group 4">
              <a:extLst>
                <a:ext uri="{FF2B5EF4-FFF2-40B4-BE49-F238E27FC236}">
                  <a16:creationId xmlns:a16="http://schemas.microsoft.com/office/drawing/2014/main" id="{C8DC4432-2E39-4F89-BB02-D3345C021E9B}"/>
                </a:ext>
              </a:extLst>
            </p:cNvPr>
            <p:cNvGrpSpPr>
              <a:grpSpLocks/>
            </p:cNvGrpSpPr>
            <p:nvPr/>
          </p:nvGrpSpPr>
          <p:grpSpPr bwMode="auto">
            <a:xfrm>
              <a:off x="2987675" y="3328988"/>
              <a:ext cx="6115050" cy="2620962"/>
              <a:chOff x="121" y="1238"/>
              <a:chExt cx="5484" cy="2350"/>
            </a:xfrm>
          </p:grpSpPr>
          <p:sp>
            <p:nvSpPr>
              <p:cNvPr id="5" name="Freeform 5">
                <a:extLst>
                  <a:ext uri="{FF2B5EF4-FFF2-40B4-BE49-F238E27FC236}">
                    <a16:creationId xmlns:a16="http://schemas.microsoft.com/office/drawing/2014/main" id="{E29B38DA-79F6-47D8-A59A-C542653F18F4}"/>
                  </a:ext>
                </a:extLst>
              </p:cNvPr>
              <p:cNvSpPr>
                <a:spLocks/>
              </p:cNvSpPr>
              <p:nvPr/>
            </p:nvSpPr>
            <p:spPr bwMode="auto">
              <a:xfrm>
                <a:off x="1038" y="2425"/>
                <a:ext cx="2289" cy="1093"/>
              </a:xfrm>
              <a:custGeom>
                <a:avLst/>
                <a:gdLst>
                  <a:gd name="T0" fmla="*/ 0 w 4096"/>
                  <a:gd name="T1" fmla="*/ 457 h 1380"/>
                  <a:gd name="T2" fmla="*/ 0 w 4096"/>
                  <a:gd name="T3" fmla="*/ 1380 h 1380"/>
                  <a:gd name="T4" fmla="*/ 4096 w 4096"/>
                  <a:gd name="T5" fmla="*/ 1380 h 1380"/>
                  <a:gd name="T6" fmla="*/ 4096 w 4096"/>
                  <a:gd name="T7" fmla="*/ 0 h 1380"/>
                  <a:gd name="T8" fmla="*/ 0 w 4096"/>
                  <a:gd name="T9" fmla="*/ 457 h 1380"/>
                </a:gdLst>
                <a:ahLst/>
                <a:cxnLst>
                  <a:cxn ang="0">
                    <a:pos x="T0" y="T1"/>
                  </a:cxn>
                  <a:cxn ang="0">
                    <a:pos x="T2" y="T3"/>
                  </a:cxn>
                  <a:cxn ang="0">
                    <a:pos x="T4" y="T5"/>
                  </a:cxn>
                  <a:cxn ang="0">
                    <a:pos x="T6" y="T7"/>
                  </a:cxn>
                  <a:cxn ang="0">
                    <a:pos x="T8" y="T9"/>
                  </a:cxn>
                </a:cxnLst>
                <a:rect l="0" t="0" r="r" b="b"/>
                <a:pathLst>
                  <a:path w="4096" h="1380">
                    <a:moveTo>
                      <a:pt x="0" y="457"/>
                    </a:moveTo>
                    <a:lnTo>
                      <a:pt x="0" y="1380"/>
                    </a:lnTo>
                    <a:lnTo>
                      <a:pt x="4096" y="1380"/>
                    </a:lnTo>
                    <a:lnTo>
                      <a:pt x="4096" y="0"/>
                    </a:lnTo>
                    <a:lnTo>
                      <a:pt x="0" y="457"/>
                    </a:lnTo>
                    <a:close/>
                  </a:path>
                </a:pathLst>
              </a:custGeom>
              <a:solidFill>
                <a:schemeClr val="bg2">
                  <a:alpha val="89999"/>
                </a:schemeClr>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6" name="Freeform 6">
                <a:extLst>
                  <a:ext uri="{FF2B5EF4-FFF2-40B4-BE49-F238E27FC236}">
                    <a16:creationId xmlns:a16="http://schemas.microsoft.com/office/drawing/2014/main" id="{ACD81D28-4738-4CE8-8D28-05400D8532C7}"/>
                  </a:ext>
                </a:extLst>
              </p:cNvPr>
              <p:cNvSpPr>
                <a:spLocks/>
              </p:cNvSpPr>
              <p:nvPr/>
            </p:nvSpPr>
            <p:spPr bwMode="auto">
              <a:xfrm>
                <a:off x="1046" y="1335"/>
                <a:ext cx="2284" cy="1456"/>
              </a:xfrm>
              <a:custGeom>
                <a:avLst/>
                <a:gdLst>
                  <a:gd name="T0" fmla="*/ 0 w 4086"/>
                  <a:gd name="T1" fmla="*/ 1838 h 1838"/>
                  <a:gd name="T2" fmla="*/ 0 w 4086"/>
                  <a:gd name="T3" fmla="*/ 1362 h 1838"/>
                  <a:gd name="T4" fmla="*/ 4077 w 4086"/>
                  <a:gd name="T5" fmla="*/ 0 h 1838"/>
                  <a:gd name="T6" fmla="*/ 4086 w 4086"/>
                  <a:gd name="T7" fmla="*/ 1381 h 1838"/>
                  <a:gd name="T8" fmla="*/ 0 w 4086"/>
                  <a:gd name="T9" fmla="*/ 1838 h 1838"/>
                </a:gdLst>
                <a:ahLst/>
                <a:cxnLst>
                  <a:cxn ang="0">
                    <a:pos x="T0" y="T1"/>
                  </a:cxn>
                  <a:cxn ang="0">
                    <a:pos x="T2" y="T3"/>
                  </a:cxn>
                  <a:cxn ang="0">
                    <a:pos x="T4" y="T5"/>
                  </a:cxn>
                  <a:cxn ang="0">
                    <a:pos x="T6" y="T7"/>
                  </a:cxn>
                  <a:cxn ang="0">
                    <a:pos x="T8" y="T9"/>
                  </a:cxn>
                </a:cxnLst>
                <a:rect l="0" t="0" r="r" b="b"/>
                <a:pathLst>
                  <a:path w="4086" h="1838">
                    <a:moveTo>
                      <a:pt x="0" y="1838"/>
                    </a:moveTo>
                    <a:lnTo>
                      <a:pt x="0" y="1362"/>
                    </a:lnTo>
                    <a:lnTo>
                      <a:pt x="4077" y="0"/>
                    </a:lnTo>
                    <a:lnTo>
                      <a:pt x="4086" y="1381"/>
                    </a:lnTo>
                    <a:lnTo>
                      <a:pt x="0" y="1838"/>
                    </a:lnTo>
                    <a:close/>
                  </a:path>
                </a:pathLst>
              </a:custGeom>
              <a:gradFill rotWithShape="1">
                <a:gsLst>
                  <a:gs pos="0">
                    <a:schemeClr val="bg2"/>
                  </a:gs>
                  <a:gs pos="100000">
                    <a:schemeClr val="bg2">
                      <a:gamma/>
                      <a:shade val="31765"/>
                      <a:invGamma/>
                    </a:scheme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7" name="AutoShape 7">
                <a:extLst>
                  <a:ext uri="{FF2B5EF4-FFF2-40B4-BE49-F238E27FC236}">
                    <a16:creationId xmlns:a16="http://schemas.microsoft.com/office/drawing/2014/main" id="{1F06D1C9-7EED-4BAC-91A8-20D901E6D493}"/>
                  </a:ext>
                </a:extLst>
              </p:cNvPr>
              <p:cNvSpPr>
                <a:spLocks noChangeArrowheads="1"/>
              </p:cNvSpPr>
              <p:nvPr/>
            </p:nvSpPr>
            <p:spPr bwMode="auto">
              <a:xfrm>
                <a:off x="587" y="2734"/>
                <a:ext cx="913" cy="837"/>
              </a:xfrm>
              <a:prstGeom prst="can">
                <a:avLst>
                  <a:gd name="adj" fmla="val 12773"/>
                </a:avLst>
              </a:prstGeom>
              <a:solidFill>
                <a:srgbClr val="C0C0C0">
                  <a:alpha val="53000"/>
                </a:srgbClr>
              </a:solidFill>
              <a:ln w="9525">
                <a:solidFill>
                  <a:srgbClr val="000000"/>
                </a:solidFill>
                <a:round/>
                <a:headEnd/>
                <a:tailEnd/>
              </a:ln>
            </p:spPr>
            <p:txBody>
              <a:bodyPr anchor="ctr"/>
              <a:lstStyle/>
              <a:p>
                <a:pPr algn="ctr"/>
                <a:r>
                  <a:rPr lang="zh-TW" altLang="en-US" sz="1600">
                    <a:latin typeface="標楷體" panose="03000509000000000000" pitchFamily="65" charset="-120"/>
                    <a:ea typeface="標楷體" panose="03000509000000000000" pitchFamily="65" charset="-120"/>
                  </a:rPr>
                  <a:t>固定收益</a:t>
                </a:r>
              </a:p>
            </p:txBody>
          </p:sp>
          <p:sp>
            <p:nvSpPr>
              <p:cNvPr id="8" name="AutoShape 8">
                <a:extLst>
                  <a:ext uri="{FF2B5EF4-FFF2-40B4-BE49-F238E27FC236}">
                    <a16:creationId xmlns:a16="http://schemas.microsoft.com/office/drawing/2014/main" id="{624AC83C-3367-4FF6-8DDB-74B3D22FA3B3}"/>
                  </a:ext>
                </a:extLst>
              </p:cNvPr>
              <p:cNvSpPr>
                <a:spLocks noChangeArrowheads="1"/>
              </p:cNvSpPr>
              <p:nvPr/>
            </p:nvSpPr>
            <p:spPr bwMode="auto">
              <a:xfrm>
                <a:off x="585" y="2395"/>
                <a:ext cx="914" cy="446"/>
              </a:xfrm>
              <a:prstGeom prst="can">
                <a:avLst>
                  <a:gd name="adj" fmla="val 25000"/>
                </a:avLst>
              </a:prstGeom>
              <a:solidFill>
                <a:srgbClr val="FFFFFF">
                  <a:alpha val="55000"/>
                </a:srgbClr>
              </a:solidFill>
              <a:ln w="9525">
                <a:solidFill>
                  <a:srgbClr val="000000"/>
                </a:solidFill>
                <a:round/>
                <a:headEnd/>
                <a:tailEnd/>
              </a:ln>
            </p:spPr>
            <p:txBody>
              <a:bodyPr anchor="ctr"/>
              <a:lstStyle/>
              <a:p>
                <a:pPr algn="ctr"/>
                <a:r>
                  <a:rPr lang="zh-TW" altLang="en-US" sz="1600">
                    <a:latin typeface="標楷體" panose="03000509000000000000" pitchFamily="65" charset="-120"/>
                    <a:ea typeface="標楷體" panose="03000509000000000000" pitchFamily="65" charset="-120"/>
                  </a:rPr>
                  <a:t>股票</a:t>
                </a:r>
              </a:p>
            </p:txBody>
          </p:sp>
          <p:sp>
            <p:nvSpPr>
              <p:cNvPr id="9" name="AutoShape 9">
                <a:extLst>
                  <a:ext uri="{FF2B5EF4-FFF2-40B4-BE49-F238E27FC236}">
                    <a16:creationId xmlns:a16="http://schemas.microsoft.com/office/drawing/2014/main" id="{AC86D09B-5E79-4DC7-9EFA-9CD34A69CE33}"/>
                  </a:ext>
                </a:extLst>
              </p:cNvPr>
              <p:cNvSpPr>
                <a:spLocks noChangeArrowheads="1"/>
              </p:cNvSpPr>
              <p:nvPr/>
            </p:nvSpPr>
            <p:spPr bwMode="auto">
              <a:xfrm>
                <a:off x="2865" y="2367"/>
                <a:ext cx="914" cy="1220"/>
              </a:xfrm>
              <a:prstGeom prst="can">
                <a:avLst>
                  <a:gd name="adj" fmla="val 17049"/>
                </a:avLst>
              </a:prstGeom>
              <a:solidFill>
                <a:srgbClr val="C0C0C0">
                  <a:alpha val="53000"/>
                </a:srgbClr>
              </a:solidFill>
              <a:ln w="9525">
                <a:solidFill>
                  <a:srgbClr val="000000"/>
                </a:solidFill>
                <a:round/>
                <a:headEnd/>
                <a:tailEnd/>
              </a:ln>
            </p:spPr>
            <p:txBody>
              <a:bodyPr anchor="ctr"/>
              <a:lstStyle/>
              <a:p>
                <a:pPr algn="ctr"/>
                <a:endParaRPr lang="zh-TW" altLang="zh-TW"/>
              </a:p>
            </p:txBody>
          </p:sp>
          <p:sp>
            <p:nvSpPr>
              <p:cNvPr id="10" name="AutoShape 10">
                <a:extLst>
                  <a:ext uri="{FF2B5EF4-FFF2-40B4-BE49-F238E27FC236}">
                    <a16:creationId xmlns:a16="http://schemas.microsoft.com/office/drawing/2014/main" id="{EAEC8219-3161-4914-A3FB-A8685C5266BF}"/>
                  </a:ext>
                </a:extLst>
              </p:cNvPr>
              <p:cNvSpPr>
                <a:spLocks noChangeArrowheads="1"/>
              </p:cNvSpPr>
              <p:nvPr/>
            </p:nvSpPr>
            <p:spPr bwMode="auto">
              <a:xfrm>
                <a:off x="2870" y="1256"/>
                <a:ext cx="915" cy="1276"/>
              </a:xfrm>
              <a:prstGeom prst="can">
                <a:avLst>
                  <a:gd name="adj" fmla="val 20363"/>
                </a:avLst>
              </a:prstGeom>
              <a:solidFill>
                <a:srgbClr val="FFFFFF">
                  <a:alpha val="55000"/>
                </a:srgbClr>
              </a:solidFill>
              <a:ln w="9525">
                <a:solidFill>
                  <a:srgbClr val="000000"/>
                </a:solidFill>
                <a:round/>
                <a:headEnd/>
                <a:tailEnd/>
              </a:ln>
            </p:spPr>
            <p:txBody>
              <a:bodyPr anchor="ctr"/>
              <a:lstStyle/>
              <a:p>
                <a:pPr algn="ctr"/>
                <a:endParaRPr lang="zh-TW" altLang="zh-TW"/>
              </a:p>
            </p:txBody>
          </p:sp>
          <p:sp>
            <p:nvSpPr>
              <p:cNvPr id="11" name="AutoShape 11">
                <a:extLst>
                  <a:ext uri="{FF2B5EF4-FFF2-40B4-BE49-F238E27FC236}">
                    <a16:creationId xmlns:a16="http://schemas.microsoft.com/office/drawing/2014/main" id="{9CBB9108-DD6B-426C-8A00-685AA040AD51}"/>
                  </a:ext>
                </a:extLst>
              </p:cNvPr>
              <p:cNvSpPr>
                <a:spLocks noChangeArrowheads="1"/>
              </p:cNvSpPr>
              <p:nvPr/>
            </p:nvSpPr>
            <p:spPr bwMode="auto">
              <a:xfrm>
                <a:off x="4234" y="1901"/>
                <a:ext cx="914" cy="1687"/>
              </a:xfrm>
              <a:prstGeom prst="can">
                <a:avLst>
                  <a:gd name="adj" fmla="val 20568"/>
                </a:avLst>
              </a:prstGeom>
              <a:solidFill>
                <a:srgbClr val="C0C0C0">
                  <a:alpha val="53000"/>
                </a:srgbClr>
              </a:solidFill>
              <a:ln w="9525">
                <a:solidFill>
                  <a:srgbClr val="000000"/>
                </a:solidFill>
                <a:round/>
                <a:headEnd/>
                <a:tailEnd/>
              </a:ln>
            </p:spPr>
            <p:txBody>
              <a:bodyPr anchor="ctr"/>
              <a:lstStyle/>
              <a:p>
                <a:pPr algn="ctr"/>
                <a:r>
                  <a:rPr lang="zh-TW" altLang="en-US" sz="1600">
                    <a:latin typeface="標楷體" panose="03000509000000000000" pitchFamily="65" charset="-120"/>
                    <a:ea typeface="標楷體" panose="03000509000000000000" pitchFamily="65" charset="-120"/>
                  </a:rPr>
                  <a:t>固定收益</a:t>
                </a:r>
              </a:p>
            </p:txBody>
          </p:sp>
          <p:sp>
            <p:nvSpPr>
              <p:cNvPr id="12" name="AutoShape 12">
                <a:extLst>
                  <a:ext uri="{FF2B5EF4-FFF2-40B4-BE49-F238E27FC236}">
                    <a16:creationId xmlns:a16="http://schemas.microsoft.com/office/drawing/2014/main" id="{274F13EA-A591-4014-A862-51564A535B27}"/>
                  </a:ext>
                </a:extLst>
              </p:cNvPr>
              <p:cNvSpPr>
                <a:spLocks noChangeArrowheads="1"/>
              </p:cNvSpPr>
              <p:nvPr/>
            </p:nvSpPr>
            <p:spPr bwMode="auto">
              <a:xfrm>
                <a:off x="4239" y="1238"/>
                <a:ext cx="915" cy="855"/>
              </a:xfrm>
              <a:prstGeom prst="can">
                <a:avLst>
                  <a:gd name="adj" fmla="val 22954"/>
                </a:avLst>
              </a:prstGeom>
              <a:solidFill>
                <a:srgbClr val="FFFFFF">
                  <a:alpha val="55000"/>
                </a:srgbClr>
              </a:solidFill>
              <a:ln w="9525">
                <a:solidFill>
                  <a:srgbClr val="000000"/>
                </a:solidFill>
                <a:round/>
                <a:headEnd/>
                <a:tailEnd/>
              </a:ln>
            </p:spPr>
            <p:txBody>
              <a:bodyPr anchor="ctr"/>
              <a:lstStyle/>
              <a:p>
                <a:pPr algn="ctr"/>
                <a:r>
                  <a:rPr lang="zh-TW" altLang="en-US" sz="1600">
                    <a:latin typeface="標楷體" panose="03000509000000000000" pitchFamily="65" charset="-120"/>
                    <a:ea typeface="標楷體" panose="03000509000000000000" pitchFamily="65" charset="-120"/>
                  </a:rPr>
                  <a:t>股票</a:t>
                </a:r>
              </a:p>
            </p:txBody>
          </p:sp>
          <p:sp>
            <p:nvSpPr>
              <p:cNvPr id="13" name="AutoShape 13">
                <a:extLst>
                  <a:ext uri="{FF2B5EF4-FFF2-40B4-BE49-F238E27FC236}">
                    <a16:creationId xmlns:a16="http://schemas.microsoft.com/office/drawing/2014/main" id="{C3C664E5-2C65-4362-878C-67CFB05F1758}"/>
                  </a:ext>
                </a:extLst>
              </p:cNvPr>
              <p:cNvSpPr>
                <a:spLocks/>
              </p:cNvSpPr>
              <p:nvPr/>
            </p:nvSpPr>
            <p:spPr bwMode="auto">
              <a:xfrm>
                <a:off x="411" y="2851"/>
                <a:ext cx="147" cy="685"/>
              </a:xfrm>
              <a:prstGeom prst="leftBrace">
                <a:avLst>
                  <a:gd name="adj1" fmla="val 3883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4" name="AutoShape 14">
                <a:extLst>
                  <a:ext uri="{FF2B5EF4-FFF2-40B4-BE49-F238E27FC236}">
                    <a16:creationId xmlns:a16="http://schemas.microsoft.com/office/drawing/2014/main" id="{3A1235F9-1701-4C93-87C2-4613FD3454AE}"/>
                  </a:ext>
                </a:extLst>
              </p:cNvPr>
              <p:cNvSpPr>
                <a:spLocks/>
              </p:cNvSpPr>
              <p:nvPr/>
            </p:nvSpPr>
            <p:spPr bwMode="auto">
              <a:xfrm>
                <a:off x="412" y="2456"/>
                <a:ext cx="147" cy="365"/>
              </a:xfrm>
              <a:prstGeom prst="leftBrace">
                <a:avLst>
                  <a:gd name="adj1" fmla="val 2069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 name="Text Box 15">
                <a:extLst>
                  <a:ext uri="{FF2B5EF4-FFF2-40B4-BE49-F238E27FC236}">
                    <a16:creationId xmlns:a16="http://schemas.microsoft.com/office/drawing/2014/main" id="{08EBDD33-3153-47EC-8E08-20B706C71FE5}"/>
                  </a:ext>
                </a:extLst>
              </p:cNvPr>
              <p:cNvSpPr txBox="1">
                <a:spLocks noChangeArrowheads="1"/>
              </p:cNvSpPr>
              <p:nvPr/>
            </p:nvSpPr>
            <p:spPr bwMode="auto">
              <a:xfrm>
                <a:off x="138" y="3084"/>
                <a:ext cx="410" cy="32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pPr algn="r"/>
                <a:r>
                  <a:rPr lang="en-US" altLang="zh-TW" sz="1800">
                    <a:ea typeface="ＭＳ Ｐゴシック" panose="020B0600070205080204" pitchFamily="34" charset="-128"/>
                  </a:rPr>
                  <a:t>65%</a:t>
                </a:r>
              </a:p>
            </p:txBody>
          </p:sp>
          <p:sp>
            <p:nvSpPr>
              <p:cNvPr id="16" name="Text Box 16">
                <a:extLst>
                  <a:ext uri="{FF2B5EF4-FFF2-40B4-BE49-F238E27FC236}">
                    <a16:creationId xmlns:a16="http://schemas.microsoft.com/office/drawing/2014/main" id="{AA9EA3E7-9F06-4891-B4F0-485679A31D2D}"/>
                  </a:ext>
                </a:extLst>
              </p:cNvPr>
              <p:cNvSpPr txBox="1">
                <a:spLocks noChangeArrowheads="1"/>
              </p:cNvSpPr>
              <p:nvPr/>
            </p:nvSpPr>
            <p:spPr bwMode="auto">
              <a:xfrm>
                <a:off x="121" y="2528"/>
                <a:ext cx="410" cy="24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r>
                  <a:rPr lang="en-US" altLang="zh-TW" sz="1800">
                    <a:ea typeface="ＭＳ Ｐゴシック" panose="020B0600070205080204" pitchFamily="34" charset="-128"/>
                  </a:rPr>
                  <a:t>35%</a:t>
                </a:r>
              </a:p>
            </p:txBody>
          </p:sp>
          <p:sp>
            <p:nvSpPr>
              <p:cNvPr id="17" name="AutoShape 17">
                <a:extLst>
                  <a:ext uri="{FF2B5EF4-FFF2-40B4-BE49-F238E27FC236}">
                    <a16:creationId xmlns:a16="http://schemas.microsoft.com/office/drawing/2014/main" id="{9922D1D1-2DDF-4E65-B291-484C0209F703}"/>
                  </a:ext>
                </a:extLst>
              </p:cNvPr>
              <p:cNvSpPr>
                <a:spLocks noChangeArrowheads="1"/>
              </p:cNvSpPr>
              <p:nvPr/>
            </p:nvSpPr>
            <p:spPr bwMode="auto">
              <a:xfrm rot="5400000">
                <a:off x="3759" y="2323"/>
                <a:ext cx="285" cy="82"/>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a:p>
            </p:txBody>
          </p:sp>
          <p:sp>
            <p:nvSpPr>
              <p:cNvPr id="18" name="AutoShape 18">
                <a:extLst>
                  <a:ext uri="{FF2B5EF4-FFF2-40B4-BE49-F238E27FC236}">
                    <a16:creationId xmlns:a16="http://schemas.microsoft.com/office/drawing/2014/main" id="{C25FBFD5-3AC1-4915-A647-31B6D067FEA0}"/>
                  </a:ext>
                </a:extLst>
              </p:cNvPr>
              <p:cNvSpPr>
                <a:spLocks noChangeArrowheads="1"/>
              </p:cNvSpPr>
              <p:nvPr/>
            </p:nvSpPr>
            <p:spPr bwMode="auto">
              <a:xfrm rot="5400000">
                <a:off x="3881" y="2323"/>
                <a:ext cx="285" cy="82"/>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a:p>
            </p:txBody>
          </p:sp>
          <p:sp>
            <p:nvSpPr>
              <p:cNvPr id="19" name="AutoShape 19">
                <a:extLst>
                  <a:ext uri="{FF2B5EF4-FFF2-40B4-BE49-F238E27FC236}">
                    <a16:creationId xmlns:a16="http://schemas.microsoft.com/office/drawing/2014/main" id="{770886B3-240F-48B9-8CBF-E68C42399A6C}"/>
                  </a:ext>
                </a:extLst>
              </p:cNvPr>
              <p:cNvSpPr>
                <a:spLocks noChangeArrowheads="1"/>
              </p:cNvSpPr>
              <p:nvPr/>
            </p:nvSpPr>
            <p:spPr bwMode="auto">
              <a:xfrm rot="5400000">
                <a:off x="4004" y="2323"/>
                <a:ext cx="285" cy="81"/>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a:p>
            </p:txBody>
          </p:sp>
          <p:sp>
            <p:nvSpPr>
              <p:cNvPr id="20" name="AutoShape 20">
                <a:extLst>
                  <a:ext uri="{FF2B5EF4-FFF2-40B4-BE49-F238E27FC236}">
                    <a16:creationId xmlns:a16="http://schemas.microsoft.com/office/drawing/2014/main" id="{C6B563C7-B034-41E4-82E4-02FB6AFA7678}"/>
                  </a:ext>
                </a:extLst>
              </p:cNvPr>
              <p:cNvSpPr>
                <a:spLocks/>
              </p:cNvSpPr>
              <p:nvPr/>
            </p:nvSpPr>
            <p:spPr bwMode="auto">
              <a:xfrm flipH="1">
                <a:off x="5183" y="2017"/>
                <a:ext cx="184" cy="1508"/>
              </a:xfrm>
              <a:prstGeom prst="leftBrace">
                <a:avLst>
                  <a:gd name="adj1" fmla="val 6829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 name="AutoShape 21">
                <a:extLst>
                  <a:ext uri="{FF2B5EF4-FFF2-40B4-BE49-F238E27FC236}">
                    <a16:creationId xmlns:a16="http://schemas.microsoft.com/office/drawing/2014/main" id="{D8AB2EAE-1E50-4558-8A62-0070FE0EB94A}"/>
                  </a:ext>
                </a:extLst>
              </p:cNvPr>
              <p:cNvSpPr>
                <a:spLocks/>
              </p:cNvSpPr>
              <p:nvPr/>
            </p:nvSpPr>
            <p:spPr bwMode="auto">
              <a:xfrm flipH="1">
                <a:off x="5185" y="1336"/>
                <a:ext cx="119" cy="655"/>
              </a:xfrm>
              <a:prstGeom prst="leftBrace">
                <a:avLst>
                  <a:gd name="adj1" fmla="val 4586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2" name="Text Box 22">
                <a:extLst>
                  <a:ext uri="{FF2B5EF4-FFF2-40B4-BE49-F238E27FC236}">
                    <a16:creationId xmlns:a16="http://schemas.microsoft.com/office/drawing/2014/main" id="{0F3178FE-EC62-4485-BE4E-88621689B8A1}"/>
                  </a:ext>
                </a:extLst>
              </p:cNvPr>
              <p:cNvSpPr txBox="1">
                <a:spLocks noChangeArrowheads="1"/>
              </p:cNvSpPr>
              <p:nvPr/>
            </p:nvSpPr>
            <p:spPr bwMode="auto">
              <a:xfrm flipH="1">
                <a:off x="5194" y="2659"/>
                <a:ext cx="411" cy="32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sz="1800">
                    <a:ea typeface="ＭＳ Ｐゴシック" panose="020B0600070205080204" pitchFamily="34" charset="-128"/>
                  </a:rPr>
                  <a:t>65%</a:t>
                </a:r>
              </a:p>
            </p:txBody>
          </p:sp>
          <p:sp>
            <p:nvSpPr>
              <p:cNvPr id="23" name="Text Box 23">
                <a:extLst>
                  <a:ext uri="{FF2B5EF4-FFF2-40B4-BE49-F238E27FC236}">
                    <a16:creationId xmlns:a16="http://schemas.microsoft.com/office/drawing/2014/main" id="{F9B2455D-59F2-4C7A-AD6A-5C7E46069F6B}"/>
                  </a:ext>
                </a:extLst>
              </p:cNvPr>
              <p:cNvSpPr txBox="1">
                <a:spLocks noChangeArrowheads="1"/>
              </p:cNvSpPr>
              <p:nvPr/>
            </p:nvSpPr>
            <p:spPr bwMode="auto">
              <a:xfrm flipH="1">
                <a:off x="5176" y="1575"/>
                <a:ext cx="410" cy="32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sz="1800">
                    <a:ea typeface="ＭＳ Ｐゴシック" panose="020B0600070205080204" pitchFamily="34" charset="-128"/>
                  </a:rPr>
                  <a:t>35%</a:t>
                </a:r>
              </a:p>
            </p:txBody>
          </p:sp>
          <p:sp>
            <p:nvSpPr>
              <p:cNvPr id="24" name="Text Box 24">
                <a:extLst>
                  <a:ext uri="{FF2B5EF4-FFF2-40B4-BE49-F238E27FC236}">
                    <a16:creationId xmlns:a16="http://schemas.microsoft.com/office/drawing/2014/main" id="{2C104C25-D924-499E-867B-8605E9FF3FA4}"/>
                  </a:ext>
                </a:extLst>
              </p:cNvPr>
              <p:cNvSpPr txBox="1">
                <a:spLocks noChangeArrowheads="1"/>
              </p:cNvSpPr>
              <p:nvPr/>
            </p:nvSpPr>
            <p:spPr bwMode="auto">
              <a:xfrm>
                <a:off x="838" y="2064"/>
                <a:ext cx="507"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a:ea typeface="ＭＳ Ｐゴシック" panose="020B0600070205080204" pitchFamily="34" charset="-128"/>
                  </a:rPr>
                  <a:t>100</a:t>
                </a:r>
              </a:p>
            </p:txBody>
          </p:sp>
        </p:grpSp>
        <p:sp>
          <p:nvSpPr>
            <p:cNvPr id="25" name="Text Box 30">
              <a:extLst>
                <a:ext uri="{FF2B5EF4-FFF2-40B4-BE49-F238E27FC236}">
                  <a16:creationId xmlns:a16="http://schemas.microsoft.com/office/drawing/2014/main" id="{22737E92-B6F2-4640-82D4-1E449875DC7F}"/>
                </a:ext>
              </a:extLst>
            </p:cNvPr>
            <p:cNvSpPr txBox="1">
              <a:spLocks noChangeArrowheads="1"/>
            </p:cNvSpPr>
            <p:nvPr/>
          </p:nvSpPr>
          <p:spPr bwMode="auto">
            <a:xfrm>
              <a:off x="3375025" y="5946775"/>
              <a:ext cx="1207680" cy="402291"/>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000" dirty="0">
                  <a:latin typeface="標楷體" panose="03000509000000000000" pitchFamily="65" charset="-120"/>
                  <a:ea typeface="標楷體" panose="03000509000000000000" pitchFamily="65" charset="-120"/>
                </a:rPr>
                <a:t>期初總值</a:t>
              </a:r>
            </a:p>
          </p:txBody>
        </p:sp>
        <p:sp>
          <p:nvSpPr>
            <p:cNvPr id="26" name="Text Box 31">
              <a:extLst>
                <a:ext uri="{FF2B5EF4-FFF2-40B4-BE49-F238E27FC236}">
                  <a16:creationId xmlns:a16="http://schemas.microsoft.com/office/drawing/2014/main" id="{8B86B8B2-837D-4F3C-9042-FEE3D2415534}"/>
                </a:ext>
              </a:extLst>
            </p:cNvPr>
            <p:cNvSpPr txBox="1">
              <a:spLocks noChangeArrowheads="1"/>
            </p:cNvSpPr>
            <p:nvPr/>
          </p:nvSpPr>
          <p:spPr bwMode="auto">
            <a:xfrm>
              <a:off x="5940425" y="5984875"/>
              <a:ext cx="1207680" cy="402291"/>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000" dirty="0">
                  <a:latin typeface="標楷體" panose="03000509000000000000" pitchFamily="65" charset="-120"/>
                  <a:ea typeface="標楷體" panose="03000509000000000000" pitchFamily="65" charset="-120"/>
                </a:rPr>
                <a:t>期末總值</a:t>
              </a:r>
            </a:p>
          </p:txBody>
        </p:sp>
        <p:sp>
          <p:nvSpPr>
            <p:cNvPr id="27" name="Text Box 32">
              <a:extLst>
                <a:ext uri="{FF2B5EF4-FFF2-40B4-BE49-F238E27FC236}">
                  <a16:creationId xmlns:a16="http://schemas.microsoft.com/office/drawing/2014/main" id="{E514C6CD-23A7-4429-831D-52034E30EEED}"/>
                </a:ext>
              </a:extLst>
            </p:cNvPr>
            <p:cNvSpPr txBox="1">
              <a:spLocks noChangeArrowheads="1"/>
            </p:cNvSpPr>
            <p:nvPr/>
          </p:nvSpPr>
          <p:spPr bwMode="auto">
            <a:xfrm>
              <a:off x="7380288" y="5984875"/>
              <a:ext cx="1464160" cy="402291"/>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000" dirty="0">
                  <a:latin typeface="標楷體" panose="03000509000000000000" pitchFamily="65" charset="-120"/>
                  <a:ea typeface="標楷體" panose="03000509000000000000" pitchFamily="65" charset="-120"/>
                </a:rPr>
                <a:t>調整後總值</a:t>
              </a:r>
            </a:p>
          </p:txBody>
        </p:sp>
      </p:grpSp>
    </p:spTree>
    <p:extLst>
      <p:ext uri="{BB962C8B-B14F-4D97-AF65-F5344CB8AC3E}">
        <p14:creationId xmlns:p14="http://schemas.microsoft.com/office/powerpoint/2010/main" val="381668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CC8177-03CE-4254-9874-7D51842A6CF6}"/>
              </a:ext>
            </a:extLst>
          </p:cNvPr>
          <p:cNvSpPr>
            <a:spLocks noGrp="1"/>
          </p:cNvSpPr>
          <p:nvPr>
            <p:ph type="title"/>
          </p:nvPr>
        </p:nvSpPr>
        <p:spPr/>
        <p:txBody>
          <a:bodyPr/>
          <a:lstStyle/>
          <a:p>
            <a:r>
              <a:rPr lang="en-US" altLang="zh-TW" dirty="0">
                <a:latin typeface="Times New Roman" panose="02020603050405020304" pitchFamily="18" charset="0"/>
                <a:ea typeface="標楷體" panose="03000509000000000000" pitchFamily="65" charset="-120"/>
              </a:rPr>
              <a:t>Constant-Mix investment strategy ,CM </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固定比例投資策略</a:t>
            </a:r>
            <a:endParaRPr lang="zh-TW" altLang="en-US" baseline="0" dirty="0">
              <a:latin typeface="Times New Roman" panose="02020603050405020304" pitchFamily="18" charset="0"/>
              <a:ea typeface="標楷體" panose="03000509000000000000" pitchFamily="65" charset="-120"/>
            </a:endParaRPr>
          </a:p>
        </p:txBody>
      </p:sp>
      <p:sp>
        <p:nvSpPr>
          <p:cNvPr id="3" name="內容版面配置區 2">
            <a:extLst>
              <a:ext uri="{FF2B5EF4-FFF2-40B4-BE49-F238E27FC236}">
                <a16:creationId xmlns:a16="http://schemas.microsoft.com/office/drawing/2014/main" id="{F2B6CF45-CA2F-4F62-B1A4-AE1EB712E500}"/>
              </a:ext>
            </a:extLst>
          </p:cNvPr>
          <p:cNvSpPr>
            <a:spLocks noGrp="1"/>
          </p:cNvSpPr>
          <p:nvPr>
            <p:ph idx="1"/>
          </p:nvPr>
        </p:nvSpPr>
        <p:spPr>
          <a:xfrm>
            <a:off x="838200" y="1825624"/>
            <a:ext cx="10744200" cy="4667251"/>
          </a:xfrm>
        </p:spPr>
        <p:txBody>
          <a:bodyPr>
            <a:normAutofit/>
          </a:bodyPr>
          <a:lstStyle/>
          <a:p>
            <a:pPr>
              <a:lnSpc>
                <a:spcPct val="100000"/>
              </a:lnSpc>
            </a:pPr>
            <a:r>
              <a:rPr lang="zh-TW" altLang="en-US" dirty="0">
                <a:latin typeface="Times New Roman" panose="02020603050405020304" pitchFamily="18" charset="0"/>
                <a:ea typeface="標楷體" panose="03000509000000000000" pitchFamily="65" charset="-120"/>
              </a:rPr>
              <a:t>特性：</a:t>
            </a:r>
            <a:endParaRPr lang="en-US" altLang="zh-TW" dirty="0">
              <a:latin typeface="Times New Roman" panose="02020603050405020304" pitchFamily="18" charset="0"/>
              <a:ea typeface="標楷體" panose="03000509000000000000" pitchFamily="65" charset="-120"/>
            </a:endParaRPr>
          </a:p>
          <a:p>
            <a:pPr marL="971550" lvl="1" indent="-514350">
              <a:lnSpc>
                <a:spcPct val="130000"/>
              </a:lnSpc>
              <a:buFont typeface="+mj-lt"/>
              <a:buAutoNum type="arabicPeriod"/>
            </a:pPr>
            <a:r>
              <a:rPr lang="zh-TW" altLang="en-US" dirty="0">
                <a:latin typeface="Times New Roman" panose="02020603050405020304" pitchFamily="18" charset="0"/>
                <a:ea typeface="標楷體" panose="03000509000000000000" pitchFamily="65" charset="-120"/>
              </a:rPr>
              <a:t>投資人風險承受度是固定的。風險承受度與資產規模變化沒有任何關係。</a:t>
            </a:r>
          </a:p>
          <a:p>
            <a:pPr marL="971550" lvl="1" indent="-514350">
              <a:lnSpc>
                <a:spcPct val="110000"/>
              </a:lnSpc>
              <a:buFont typeface="+mj-lt"/>
              <a:buAutoNum type="arabicPeriod"/>
            </a:pPr>
            <a:r>
              <a:rPr lang="zh-TW" altLang="en-US" dirty="0">
                <a:latin typeface="Times New Roman" panose="02020603050405020304" pitchFamily="18" charset="0"/>
                <a:ea typeface="標楷體" panose="03000509000000000000" pitchFamily="65" charset="-120"/>
              </a:rPr>
              <a:t>投組的資產價值隨股票價值的上揚而增加，越來越多股票轉成債券，所以總資產價值增加速率隨著股價增加而降低；但當股價下跌時，愈來愈多的債券被賣出轉進股票，所以總資產價值降低速率反而隨著股價降低而增加。</a:t>
            </a:r>
          </a:p>
          <a:p>
            <a:pPr marL="971550" lvl="1" indent="-514350">
              <a:lnSpc>
                <a:spcPct val="130000"/>
              </a:lnSpc>
              <a:buFont typeface="+mj-lt"/>
              <a:buAutoNum type="arabicPeriod"/>
            </a:pPr>
            <a:r>
              <a:rPr lang="zh-TW" altLang="en-US" dirty="0">
                <a:latin typeface="Times New Roman" panose="02020603050405020304" pitchFamily="18" charset="0"/>
                <a:ea typeface="標楷體" panose="03000509000000000000" pitchFamily="65" charset="-120"/>
              </a:rPr>
              <a:t>股票價格上揚時，投資組合的獲利空間為無限；股票的價格下跌時，投資組合價值亦隨之減少。</a:t>
            </a:r>
          </a:p>
          <a:p>
            <a:pPr marL="971550" lvl="1" indent="-514350">
              <a:lnSpc>
                <a:spcPct val="130000"/>
              </a:lnSpc>
              <a:buFont typeface="+mj-lt"/>
              <a:buAutoNum type="arabicPeriod"/>
            </a:pPr>
            <a:r>
              <a:rPr lang="zh-TW" altLang="en-US" dirty="0">
                <a:latin typeface="Times New Roman" panose="02020603050405020304" pitchFamily="18" charset="0"/>
                <a:ea typeface="標楷體" panose="03000509000000000000" pitchFamily="65" charset="-120"/>
              </a:rPr>
              <a:t>投資組合的資產價值會隨著股價降低而趨近於</a:t>
            </a:r>
            <a:r>
              <a:rPr lang="en-US" altLang="zh-TW" dirty="0">
                <a:latin typeface="Times New Roman" panose="02020603050405020304" pitchFamily="18" charset="0"/>
                <a:ea typeface="標楷體" panose="03000509000000000000" pitchFamily="65" charset="-120"/>
              </a:rPr>
              <a:t>0</a:t>
            </a:r>
            <a:r>
              <a:rPr lang="zh-TW" altLang="en-US" dirty="0">
                <a:latin typeface="Times New Roman" panose="02020603050405020304" pitchFamily="18" charset="0"/>
                <a:ea typeface="標楷體" panose="03000509000000000000" pitchFamily="65" charset="-120"/>
              </a:rPr>
              <a:t>。</a:t>
            </a:r>
          </a:p>
          <a:p>
            <a:pPr>
              <a:lnSpc>
                <a:spcPct val="130000"/>
              </a:lnSpc>
            </a:pPr>
            <a:endParaRPr lang="zh-TW" altLang="en-US" baseline="0"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3470375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Constant-Mix investment strategy ,CM </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固定比例投資策略</a:t>
            </a:r>
            <a:endParaRPr lang="zh-TW" altLang="en-US" baseline="0" dirty="0">
              <a:latin typeface="Times New Roman" panose="02020603050405020304" pitchFamily="18" charset="0"/>
              <a:ea typeface="標楷體" panose="03000509000000000000" pitchFamily="65" charset="-120"/>
            </a:endParaRPr>
          </a:p>
        </p:txBody>
      </p:sp>
      <p:sp>
        <p:nvSpPr>
          <p:cNvPr id="6" name="Rectangle 85">
            <a:extLst>
              <a:ext uri="{FF2B5EF4-FFF2-40B4-BE49-F238E27FC236}">
                <a16:creationId xmlns:a16="http://schemas.microsoft.com/office/drawing/2014/main" id="{CABB4404-106D-4260-ABE3-C8C9561E048D}"/>
              </a:ext>
            </a:extLst>
          </p:cNvPr>
          <p:cNvSpPr>
            <a:spLocks noChangeArrowheads="1"/>
          </p:cNvSpPr>
          <p:nvPr/>
        </p:nvSpPr>
        <p:spPr bwMode="auto">
          <a:xfrm>
            <a:off x="937260" y="1855280"/>
            <a:ext cx="10317480" cy="1818063"/>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defPPr>
              <a:defRPr lang="zh-TW"/>
            </a:defPPr>
            <a:lvl1pPr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1pPr>
            <a:lvl2pPr marL="4572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2pPr>
            <a:lvl3pPr marL="9144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3pPr>
            <a:lvl4pPr marL="13716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4pPr>
            <a:lvl5pPr marL="18288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9pPr>
          </a:lstStyle>
          <a:p>
            <a:pPr algn="just"/>
            <a:r>
              <a:rPr lang="zh-TW" altLang="en-US" sz="2800" dirty="0">
                <a:latin typeface="Times New Roman" panose="02020603050405020304" pitchFamily="18" charset="0"/>
                <a:ea typeface="標楷體" panose="03000509000000000000" pitchFamily="65" charset="-120"/>
              </a:rPr>
              <a:t>假設投資人持有</a:t>
            </a:r>
            <a:r>
              <a:rPr lang="en-US" altLang="zh-TW" sz="2800" dirty="0">
                <a:latin typeface="Times New Roman" panose="02020603050405020304" pitchFamily="18" charset="0"/>
                <a:ea typeface="標楷體" panose="03000509000000000000" pitchFamily="65" charset="-120"/>
              </a:rPr>
              <a:t>$100</a:t>
            </a:r>
            <a:r>
              <a:rPr lang="zh-TW" altLang="en-US" sz="2800" dirty="0">
                <a:latin typeface="Times New Roman" panose="02020603050405020304" pitchFamily="18" charset="0"/>
                <a:ea typeface="標楷體" panose="03000509000000000000" pitchFamily="65" charset="-120"/>
              </a:rPr>
              <a:t>投資組合，配置比例為</a:t>
            </a:r>
            <a:r>
              <a:rPr lang="en-US" altLang="zh-TW" sz="2800" dirty="0">
                <a:latin typeface="Times New Roman" panose="02020603050405020304" pitchFamily="18" charset="0"/>
                <a:ea typeface="標楷體" panose="03000509000000000000" pitchFamily="65" charset="-120"/>
              </a:rPr>
              <a:t>$65</a:t>
            </a:r>
            <a:r>
              <a:rPr lang="zh-TW" altLang="en-US" sz="2800" dirty="0">
                <a:latin typeface="Times New Roman" panose="02020603050405020304" pitchFamily="18" charset="0"/>
                <a:ea typeface="標楷體" panose="03000509000000000000" pitchFamily="65" charset="-120"/>
              </a:rPr>
              <a:t>股票，</a:t>
            </a:r>
            <a:r>
              <a:rPr lang="en-US" altLang="zh-TW" sz="2800" dirty="0">
                <a:latin typeface="Times New Roman" panose="02020603050405020304" pitchFamily="18" charset="0"/>
                <a:ea typeface="標楷體" panose="03000509000000000000" pitchFamily="65" charset="-120"/>
              </a:rPr>
              <a:t>$35</a:t>
            </a:r>
            <a:r>
              <a:rPr lang="zh-TW" altLang="en-US" sz="2800" dirty="0">
                <a:latin typeface="Times New Roman" panose="02020603050405020304" pitchFamily="18" charset="0"/>
                <a:ea typeface="標楷體" panose="03000509000000000000" pitchFamily="65" charset="-120"/>
              </a:rPr>
              <a:t>債券，期初股價為每股</a:t>
            </a:r>
            <a:r>
              <a:rPr lang="en-US" altLang="zh-TW" sz="2800" dirty="0">
                <a:latin typeface="Times New Roman" panose="02020603050405020304" pitchFamily="18" charset="0"/>
                <a:ea typeface="標楷體" panose="03000509000000000000" pitchFamily="65" charset="-120"/>
              </a:rPr>
              <a:t>1</a:t>
            </a:r>
            <a:r>
              <a:rPr lang="zh-TW" altLang="en-US" sz="2800" dirty="0">
                <a:latin typeface="Times New Roman" panose="02020603050405020304" pitchFamily="18" charset="0"/>
                <a:ea typeface="標楷體" panose="03000509000000000000" pitchFamily="65" charset="-120"/>
              </a:rPr>
              <a:t>元，共持有</a:t>
            </a:r>
            <a:r>
              <a:rPr lang="en-US" altLang="zh-TW" sz="2800" dirty="0">
                <a:latin typeface="Times New Roman" panose="02020603050405020304" pitchFamily="18" charset="0"/>
                <a:ea typeface="標楷體" panose="03000509000000000000" pitchFamily="65" charset="-120"/>
              </a:rPr>
              <a:t>65</a:t>
            </a:r>
            <a:r>
              <a:rPr lang="zh-TW" altLang="en-US" sz="2800" dirty="0">
                <a:latin typeface="Times New Roman" panose="02020603050405020304" pitchFamily="18" charset="0"/>
                <a:ea typeface="標楷體" panose="03000509000000000000" pitchFamily="65" charset="-120"/>
              </a:rPr>
              <a:t>股。若債券價格年報酬率為</a:t>
            </a:r>
            <a:r>
              <a:rPr lang="en-US" altLang="zh-TW" sz="2800" dirty="0">
                <a:latin typeface="Times New Roman" panose="02020603050405020304" pitchFamily="18" charset="0"/>
                <a:ea typeface="標楷體" panose="03000509000000000000" pitchFamily="65" charset="-120"/>
              </a:rPr>
              <a:t>2.5%</a:t>
            </a:r>
            <a:r>
              <a:rPr lang="zh-TW" altLang="en-US" sz="2800" dirty="0">
                <a:latin typeface="Times New Roman" panose="02020603050405020304" pitchFamily="18" charset="0"/>
                <a:ea typeface="標楷體" panose="03000509000000000000" pitchFamily="65" charset="-120"/>
              </a:rPr>
              <a:t>，則當股價分別為</a:t>
            </a:r>
            <a:r>
              <a:rPr lang="en-US" altLang="zh-TW" sz="2800" dirty="0">
                <a:latin typeface="Times New Roman" panose="02020603050405020304" pitchFamily="18" charset="0"/>
                <a:ea typeface="標楷體" panose="03000509000000000000" pitchFamily="65" charset="-120"/>
              </a:rPr>
              <a:t>0.5</a:t>
            </a:r>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1.5</a:t>
            </a:r>
            <a:r>
              <a:rPr lang="zh-TW" altLang="en-US" sz="2800" dirty="0">
                <a:latin typeface="Times New Roman" panose="02020603050405020304" pitchFamily="18" charset="0"/>
                <a:ea typeface="標楷體" panose="03000509000000000000" pitchFamily="65" charset="-120"/>
              </a:rPr>
              <a:t>時，投資人如何依照「固定比例投資策略」進行調整？</a:t>
            </a:r>
          </a:p>
        </p:txBody>
      </p:sp>
      <p:grpSp>
        <p:nvGrpSpPr>
          <p:cNvPr id="7" name="Group 98">
            <a:extLst>
              <a:ext uri="{FF2B5EF4-FFF2-40B4-BE49-F238E27FC236}">
                <a16:creationId xmlns:a16="http://schemas.microsoft.com/office/drawing/2014/main" id="{4140158E-EC63-4007-8A22-F403DCCF5112}"/>
              </a:ext>
            </a:extLst>
          </p:cNvPr>
          <p:cNvGrpSpPr>
            <a:grpSpLocks/>
          </p:cNvGrpSpPr>
          <p:nvPr/>
        </p:nvGrpSpPr>
        <p:grpSpPr bwMode="auto">
          <a:xfrm>
            <a:off x="937260" y="3737351"/>
            <a:ext cx="5162556" cy="2647948"/>
            <a:chOff x="75" y="1253"/>
            <a:chExt cx="3252" cy="1668"/>
          </a:xfrm>
        </p:grpSpPr>
        <p:sp>
          <p:nvSpPr>
            <p:cNvPr id="9" name="Freeform 5">
              <a:extLst>
                <a:ext uri="{FF2B5EF4-FFF2-40B4-BE49-F238E27FC236}">
                  <a16:creationId xmlns:a16="http://schemas.microsoft.com/office/drawing/2014/main" id="{645FA711-B324-4A88-8924-CEEF5F6D829F}"/>
                </a:ext>
              </a:extLst>
            </p:cNvPr>
            <p:cNvSpPr>
              <a:spLocks/>
            </p:cNvSpPr>
            <p:nvPr/>
          </p:nvSpPr>
          <p:spPr bwMode="auto">
            <a:xfrm>
              <a:off x="658" y="1931"/>
              <a:ext cx="904" cy="623"/>
            </a:xfrm>
            <a:custGeom>
              <a:avLst/>
              <a:gdLst>
                <a:gd name="T0" fmla="*/ 0 w 4096"/>
                <a:gd name="T1" fmla="*/ 457 h 1380"/>
                <a:gd name="T2" fmla="*/ 0 w 4096"/>
                <a:gd name="T3" fmla="*/ 1380 h 1380"/>
                <a:gd name="T4" fmla="*/ 4096 w 4096"/>
                <a:gd name="T5" fmla="*/ 1380 h 1380"/>
                <a:gd name="T6" fmla="*/ 4096 w 4096"/>
                <a:gd name="T7" fmla="*/ 0 h 1380"/>
                <a:gd name="T8" fmla="*/ 0 w 4096"/>
                <a:gd name="T9" fmla="*/ 457 h 1380"/>
              </a:gdLst>
              <a:ahLst/>
              <a:cxnLst>
                <a:cxn ang="0">
                  <a:pos x="T0" y="T1"/>
                </a:cxn>
                <a:cxn ang="0">
                  <a:pos x="T2" y="T3"/>
                </a:cxn>
                <a:cxn ang="0">
                  <a:pos x="T4" y="T5"/>
                </a:cxn>
                <a:cxn ang="0">
                  <a:pos x="T6" y="T7"/>
                </a:cxn>
                <a:cxn ang="0">
                  <a:pos x="T8" y="T9"/>
                </a:cxn>
              </a:cxnLst>
              <a:rect l="0" t="0" r="r" b="b"/>
              <a:pathLst>
                <a:path w="4096" h="1380">
                  <a:moveTo>
                    <a:pt x="0" y="457"/>
                  </a:moveTo>
                  <a:lnTo>
                    <a:pt x="0" y="1380"/>
                  </a:lnTo>
                  <a:lnTo>
                    <a:pt x="4096" y="1380"/>
                  </a:lnTo>
                  <a:lnTo>
                    <a:pt x="4096" y="0"/>
                  </a:lnTo>
                  <a:lnTo>
                    <a:pt x="0" y="457"/>
                  </a:lnTo>
                  <a:close/>
                </a:path>
              </a:pathLst>
            </a:custGeom>
            <a:solidFill>
              <a:schemeClr val="bg2">
                <a:alpha val="89999"/>
              </a:schemeClr>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sz="2400">
                <a:latin typeface="標楷體" panose="03000509000000000000" pitchFamily="65" charset="-120"/>
                <a:ea typeface="標楷體" panose="03000509000000000000" pitchFamily="65" charset="-120"/>
              </a:endParaRPr>
            </a:p>
          </p:txBody>
        </p:sp>
        <p:sp>
          <p:nvSpPr>
            <p:cNvPr id="10" name="Freeform 6">
              <a:extLst>
                <a:ext uri="{FF2B5EF4-FFF2-40B4-BE49-F238E27FC236}">
                  <a16:creationId xmlns:a16="http://schemas.microsoft.com/office/drawing/2014/main" id="{E895F126-B46A-4786-A2FA-8294F645EE38}"/>
                </a:ext>
              </a:extLst>
            </p:cNvPr>
            <p:cNvSpPr>
              <a:spLocks/>
            </p:cNvSpPr>
            <p:nvPr/>
          </p:nvSpPr>
          <p:spPr bwMode="auto">
            <a:xfrm>
              <a:off x="662" y="1309"/>
              <a:ext cx="903" cy="830"/>
            </a:xfrm>
            <a:custGeom>
              <a:avLst/>
              <a:gdLst>
                <a:gd name="T0" fmla="*/ 0 w 4086"/>
                <a:gd name="T1" fmla="*/ 1838 h 1838"/>
                <a:gd name="T2" fmla="*/ 0 w 4086"/>
                <a:gd name="T3" fmla="*/ 1362 h 1838"/>
                <a:gd name="T4" fmla="*/ 4077 w 4086"/>
                <a:gd name="T5" fmla="*/ 0 h 1838"/>
                <a:gd name="T6" fmla="*/ 4086 w 4086"/>
                <a:gd name="T7" fmla="*/ 1381 h 1838"/>
                <a:gd name="T8" fmla="*/ 0 w 4086"/>
                <a:gd name="T9" fmla="*/ 1838 h 1838"/>
              </a:gdLst>
              <a:ahLst/>
              <a:cxnLst>
                <a:cxn ang="0">
                  <a:pos x="T0" y="T1"/>
                </a:cxn>
                <a:cxn ang="0">
                  <a:pos x="T2" y="T3"/>
                </a:cxn>
                <a:cxn ang="0">
                  <a:pos x="T4" y="T5"/>
                </a:cxn>
                <a:cxn ang="0">
                  <a:pos x="T6" y="T7"/>
                </a:cxn>
                <a:cxn ang="0">
                  <a:pos x="T8" y="T9"/>
                </a:cxn>
              </a:cxnLst>
              <a:rect l="0" t="0" r="r" b="b"/>
              <a:pathLst>
                <a:path w="4086" h="1838">
                  <a:moveTo>
                    <a:pt x="0" y="1838"/>
                  </a:moveTo>
                  <a:lnTo>
                    <a:pt x="0" y="1362"/>
                  </a:lnTo>
                  <a:lnTo>
                    <a:pt x="4077" y="0"/>
                  </a:lnTo>
                  <a:lnTo>
                    <a:pt x="4086" y="1381"/>
                  </a:lnTo>
                  <a:lnTo>
                    <a:pt x="0" y="1838"/>
                  </a:lnTo>
                  <a:close/>
                </a:path>
              </a:pathLst>
            </a:custGeom>
            <a:gradFill rotWithShape="1">
              <a:gsLst>
                <a:gs pos="0">
                  <a:schemeClr val="bg2"/>
                </a:gs>
                <a:gs pos="100000">
                  <a:schemeClr val="bg2">
                    <a:gamma/>
                    <a:shade val="31765"/>
                    <a:invGamma/>
                  </a:scheme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sz="2400">
                <a:latin typeface="標楷體" panose="03000509000000000000" pitchFamily="65" charset="-120"/>
                <a:ea typeface="標楷體" panose="03000509000000000000" pitchFamily="65" charset="-120"/>
              </a:endParaRPr>
            </a:p>
          </p:txBody>
        </p:sp>
        <p:sp>
          <p:nvSpPr>
            <p:cNvPr id="11" name="AutoShape 7">
              <a:extLst>
                <a:ext uri="{FF2B5EF4-FFF2-40B4-BE49-F238E27FC236}">
                  <a16:creationId xmlns:a16="http://schemas.microsoft.com/office/drawing/2014/main" id="{6838D345-2AC4-4E42-AE16-77A2DD63B0CC}"/>
                </a:ext>
              </a:extLst>
            </p:cNvPr>
            <p:cNvSpPr>
              <a:spLocks noChangeArrowheads="1"/>
            </p:cNvSpPr>
            <p:nvPr/>
          </p:nvSpPr>
          <p:spPr bwMode="auto">
            <a:xfrm>
              <a:off x="398" y="2107"/>
              <a:ext cx="525" cy="477"/>
            </a:xfrm>
            <a:prstGeom prst="can">
              <a:avLst>
                <a:gd name="adj" fmla="val 12773"/>
              </a:avLst>
            </a:prstGeom>
            <a:solidFill>
              <a:srgbClr val="C0C0C0">
                <a:alpha val="53000"/>
              </a:srgbClr>
            </a:solidFill>
            <a:ln w="9525">
              <a:solidFill>
                <a:srgbClr val="000000"/>
              </a:solidFill>
              <a:round/>
              <a:headEnd/>
              <a:tailEnd/>
            </a:ln>
          </p:spPr>
          <p:txBody>
            <a:bodyPr anchor="ctr"/>
            <a:lstStyle/>
            <a:p>
              <a:pPr algn="ctr"/>
              <a:r>
                <a:rPr lang="zh-TW" altLang="en-US" sz="2000" dirty="0">
                  <a:latin typeface="標楷體" panose="03000509000000000000" pitchFamily="65" charset="-120"/>
                  <a:ea typeface="標楷體" panose="03000509000000000000" pitchFamily="65" charset="-120"/>
                </a:rPr>
                <a:t>股票</a:t>
              </a:r>
            </a:p>
          </p:txBody>
        </p:sp>
        <p:sp>
          <p:nvSpPr>
            <p:cNvPr id="12" name="AutoShape 8">
              <a:extLst>
                <a:ext uri="{FF2B5EF4-FFF2-40B4-BE49-F238E27FC236}">
                  <a16:creationId xmlns:a16="http://schemas.microsoft.com/office/drawing/2014/main" id="{796820AA-7E79-480C-B38E-2EAF7738DB6C}"/>
                </a:ext>
              </a:extLst>
            </p:cNvPr>
            <p:cNvSpPr>
              <a:spLocks noChangeArrowheads="1"/>
            </p:cNvSpPr>
            <p:nvPr/>
          </p:nvSpPr>
          <p:spPr bwMode="auto">
            <a:xfrm>
              <a:off x="397" y="1913"/>
              <a:ext cx="525" cy="255"/>
            </a:xfrm>
            <a:prstGeom prst="can">
              <a:avLst>
                <a:gd name="adj" fmla="val 25000"/>
              </a:avLst>
            </a:prstGeom>
            <a:solidFill>
              <a:srgbClr val="FFFFFF">
                <a:alpha val="55000"/>
              </a:srgbClr>
            </a:solidFill>
            <a:ln w="9525">
              <a:solidFill>
                <a:srgbClr val="000000"/>
              </a:solidFill>
              <a:round/>
              <a:headEnd/>
              <a:tailEnd/>
            </a:ln>
          </p:spPr>
          <p:txBody>
            <a:bodyPr anchor="ctr"/>
            <a:lstStyle/>
            <a:p>
              <a:pPr algn="ctr"/>
              <a:r>
                <a:rPr lang="zh-TW" altLang="en-US" sz="2000" dirty="0">
                  <a:latin typeface="標楷體" panose="03000509000000000000" pitchFamily="65" charset="-120"/>
                  <a:ea typeface="標楷體" panose="03000509000000000000" pitchFamily="65" charset="-120"/>
                </a:rPr>
                <a:t>固收</a:t>
              </a:r>
            </a:p>
          </p:txBody>
        </p:sp>
        <p:sp>
          <p:nvSpPr>
            <p:cNvPr id="13" name="AutoShape 11">
              <a:extLst>
                <a:ext uri="{FF2B5EF4-FFF2-40B4-BE49-F238E27FC236}">
                  <a16:creationId xmlns:a16="http://schemas.microsoft.com/office/drawing/2014/main" id="{87F73299-920D-4108-A957-6FF9999F06DA}"/>
                </a:ext>
              </a:extLst>
            </p:cNvPr>
            <p:cNvSpPr>
              <a:spLocks noChangeArrowheads="1"/>
            </p:cNvSpPr>
            <p:nvPr/>
          </p:nvSpPr>
          <p:spPr bwMode="auto">
            <a:xfrm>
              <a:off x="2084" y="1631"/>
              <a:ext cx="525" cy="963"/>
            </a:xfrm>
            <a:prstGeom prst="can">
              <a:avLst>
                <a:gd name="adj" fmla="val 20440"/>
              </a:avLst>
            </a:prstGeom>
            <a:solidFill>
              <a:srgbClr val="C0C0C0">
                <a:alpha val="53000"/>
              </a:srgbClr>
            </a:solidFill>
            <a:ln w="9525">
              <a:solidFill>
                <a:srgbClr val="000000"/>
              </a:solidFill>
              <a:round/>
              <a:headEnd/>
              <a:tailEnd/>
            </a:ln>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14" name="AutoShape 12">
              <a:extLst>
                <a:ext uri="{FF2B5EF4-FFF2-40B4-BE49-F238E27FC236}">
                  <a16:creationId xmlns:a16="http://schemas.microsoft.com/office/drawing/2014/main" id="{DBE4949D-9A45-41EE-8818-7CE25E171205}"/>
                </a:ext>
              </a:extLst>
            </p:cNvPr>
            <p:cNvSpPr>
              <a:spLocks noChangeArrowheads="1"/>
            </p:cNvSpPr>
            <p:nvPr/>
          </p:nvSpPr>
          <p:spPr bwMode="auto">
            <a:xfrm>
              <a:off x="2087" y="1253"/>
              <a:ext cx="526" cy="487"/>
            </a:xfrm>
            <a:prstGeom prst="can">
              <a:avLst>
                <a:gd name="adj" fmla="val 22954"/>
              </a:avLst>
            </a:prstGeom>
            <a:solidFill>
              <a:srgbClr val="FFFFFF">
                <a:alpha val="55000"/>
              </a:srgbClr>
            </a:solidFill>
            <a:ln w="9525">
              <a:solidFill>
                <a:srgbClr val="000000"/>
              </a:solidFill>
              <a:round/>
              <a:headEnd/>
              <a:tailEnd/>
            </a:ln>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15" name="AutoShape 13">
              <a:extLst>
                <a:ext uri="{FF2B5EF4-FFF2-40B4-BE49-F238E27FC236}">
                  <a16:creationId xmlns:a16="http://schemas.microsoft.com/office/drawing/2014/main" id="{43CD5914-4378-430A-9532-71C1AC8E829F}"/>
                </a:ext>
              </a:extLst>
            </p:cNvPr>
            <p:cNvSpPr>
              <a:spLocks/>
            </p:cNvSpPr>
            <p:nvPr/>
          </p:nvSpPr>
          <p:spPr bwMode="auto">
            <a:xfrm>
              <a:off x="297" y="2173"/>
              <a:ext cx="85" cy="392"/>
            </a:xfrm>
            <a:prstGeom prst="leftBrace">
              <a:avLst>
                <a:gd name="adj1" fmla="val 3843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16" name="AutoShape 14">
              <a:extLst>
                <a:ext uri="{FF2B5EF4-FFF2-40B4-BE49-F238E27FC236}">
                  <a16:creationId xmlns:a16="http://schemas.microsoft.com/office/drawing/2014/main" id="{75F7F03C-7BBB-45C4-9599-D3D3515BC773}"/>
                </a:ext>
              </a:extLst>
            </p:cNvPr>
            <p:cNvSpPr>
              <a:spLocks/>
            </p:cNvSpPr>
            <p:nvPr/>
          </p:nvSpPr>
          <p:spPr bwMode="auto">
            <a:xfrm>
              <a:off x="298" y="1948"/>
              <a:ext cx="84" cy="209"/>
            </a:xfrm>
            <a:prstGeom prst="leftBrace">
              <a:avLst>
                <a:gd name="adj1" fmla="val 2073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17" name="Text Box 15">
              <a:extLst>
                <a:ext uri="{FF2B5EF4-FFF2-40B4-BE49-F238E27FC236}">
                  <a16:creationId xmlns:a16="http://schemas.microsoft.com/office/drawing/2014/main" id="{01BB7307-87F6-4DB3-9101-8D02D8602378}"/>
                </a:ext>
              </a:extLst>
            </p:cNvPr>
            <p:cNvSpPr txBox="1">
              <a:spLocks noChangeArrowheads="1"/>
            </p:cNvSpPr>
            <p:nvPr/>
          </p:nvSpPr>
          <p:spPr bwMode="auto">
            <a:xfrm>
              <a:off x="86" y="2307"/>
              <a:ext cx="291"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r>
                <a:rPr lang="en-US" altLang="zh-TW" sz="2400">
                  <a:latin typeface="標楷體" panose="03000509000000000000" pitchFamily="65" charset="-120"/>
                  <a:ea typeface="標楷體" panose="03000509000000000000" pitchFamily="65" charset="-120"/>
                </a:rPr>
                <a:t>65%</a:t>
              </a:r>
            </a:p>
          </p:txBody>
        </p:sp>
        <p:sp>
          <p:nvSpPr>
            <p:cNvPr id="18" name="Text Box 16">
              <a:extLst>
                <a:ext uri="{FF2B5EF4-FFF2-40B4-BE49-F238E27FC236}">
                  <a16:creationId xmlns:a16="http://schemas.microsoft.com/office/drawing/2014/main" id="{9337FC29-DD35-4C31-9F0B-62E5C8F376C4}"/>
                </a:ext>
              </a:extLst>
            </p:cNvPr>
            <p:cNvSpPr txBox="1">
              <a:spLocks noChangeArrowheads="1"/>
            </p:cNvSpPr>
            <p:nvPr/>
          </p:nvSpPr>
          <p:spPr bwMode="auto">
            <a:xfrm>
              <a:off x="75" y="1969"/>
              <a:ext cx="291"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r>
                <a:rPr lang="en-US" altLang="zh-TW" sz="2400">
                  <a:latin typeface="標楷體" panose="03000509000000000000" pitchFamily="65" charset="-120"/>
                  <a:ea typeface="標楷體" panose="03000509000000000000" pitchFamily="65" charset="-120"/>
                </a:rPr>
                <a:t>35%</a:t>
              </a:r>
            </a:p>
          </p:txBody>
        </p:sp>
        <p:sp>
          <p:nvSpPr>
            <p:cNvPr id="19" name="AutoShape 17">
              <a:extLst>
                <a:ext uri="{FF2B5EF4-FFF2-40B4-BE49-F238E27FC236}">
                  <a16:creationId xmlns:a16="http://schemas.microsoft.com/office/drawing/2014/main" id="{EA1BC6C6-4547-411C-A1F5-37ECFD18A717}"/>
                </a:ext>
              </a:extLst>
            </p:cNvPr>
            <p:cNvSpPr>
              <a:spLocks noChangeArrowheads="1"/>
            </p:cNvSpPr>
            <p:nvPr/>
          </p:nvSpPr>
          <p:spPr bwMode="auto">
            <a:xfrm rot="5400000">
              <a:off x="1812" y="1872"/>
              <a:ext cx="163" cy="47"/>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20" name="AutoShape 18">
              <a:extLst>
                <a:ext uri="{FF2B5EF4-FFF2-40B4-BE49-F238E27FC236}">
                  <a16:creationId xmlns:a16="http://schemas.microsoft.com/office/drawing/2014/main" id="{858E7E4A-68D4-41D0-9FDB-82459947B3FE}"/>
                </a:ext>
              </a:extLst>
            </p:cNvPr>
            <p:cNvSpPr>
              <a:spLocks noChangeArrowheads="1"/>
            </p:cNvSpPr>
            <p:nvPr/>
          </p:nvSpPr>
          <p:spPr bwMode="auto">
            <a:xfrm rot="5400000">
              <a:off x="1882" y="1872"/>
              <a:ext cx="163" cy="47"/>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21" name="AutoShape 19">
              <a:extLst>
                <a:ext uri="{FF2B5EF4-FFF2-40B4-BE49-F238E27FC236}">
                  <a16:creationId xmlns:a16="http://schemas.microsoft.com/office/drawing/2014/main" id="{8D9CFFF7-60D9-4A55-9AA8-BE51E3A740CE}"/>
                </a:ext>
              </a:extLst>
            </p:cNvPr>
            <p:cNvSpPr>
              <a:spLocks noChangeArrowheads="1"/>
            </p:cNvSpPr>
            <p:nvPr/>
          </p:nvSpPr>
          <p:spPr bwMode="auto">
            <a:xfrm rot="5400000">
              <a:off x="1952" y="1873"/>
              <a:ext cx="163" cy="46"/>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22" name="AutoShape 20">
              <a:extLst>
                <a:ext uri="{FF2B5EF4-FFF2-40B4-BE49-F238E27FC236}">
                  <a16:creationId xmlns:a16="http://schemas.microsoft.com/office/drawing/2014/main" id="{8F8EC5A0-2763-4F0B-8B7C-ABA5C228B8D3}"/>
                </a:ext>
              </a:extLst>
            </p:cNvPr>
            <p:cNvSpPr>
              <a:spLocks/>
            </p:cNvSpPr>
            <p:nvPr/>
          </p:nvSpPr>
          <p:spPr bwMode="auto">
            <a:xfrm flipH="1">
              <a:off x="2629" y="1698"/>
              <a:ext cx="106" cy="860"/>
            </a:xfrm>
            <a:prstGeom prst="leftBrace">
              <a:avLst>
                <a:gd name="adj1" fmla="val 6761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23" name="AutoShape 21">
              <a:extLst>
                <a:ext uri="{FF2B5EF4-FFF2-40B4-BE49-F238E27FC236}">
                  <a16:creationId xmlns:a16="http://schemas.microsoft.com/office/drawing/2014/main" id="{E25B8471-AFD3-451A-801B-6629FD960769}"/>
                </a:ext>
              </a:extLst>
            </p:cNvPr>
            <p:cNvSpPr>
              <a:spLocks/>
            </p:cNvSpPr>
            <p:nvPr/>
          </p:nvSpPr>
          <p:spPr bwMode="auto">
            <a:xfrm flipH="1">
              <a:off x="2630" y="1309"/>
              <a:ext cx="69" cy="374"/>
            </a:xfrm>
            <a:prstGeom prst="leftBrace">
              <a:avLst>
                <a:gd name="adj1" fmla="val 4516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24" name="Text Box 22">
              <a:extLst>
                <a:ext uri="{FF2B5EF4-FFF2-40B4-BE49-F238E27FC236}">
                  <a16:creationId xmlns:a16="http://schemas.microsoft.com/office/drawing/2014/main" id="{B24EBAEF-2CFC-41BD-A20D-D776D0B06EEF}"/>
                </a:ext>
              </a:extLst>
            </p:cNvPr>
            <p:cNvSpPr txBox="1">
              <a:spLocks noChangeArrowheads="1"/>
            </p:cNvSpPr>
            <p:nvPr/>
          </p:nvSpPr>
          <p:spPr bwMode="auto">
            <a:xfrm flipH="1">
              <a:off x="2637" y="2064"/>
              <a:ext cx="291" cy="29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sz="2400" dirty="0">
                  <a:latin typeface="標楷體" panose="03000509000000000000" pitchFamily="65" charset="-120"/>
                  <a:ea typeface="標楷體" panose="03000509000000000000" pitchFamily="65" charset="-120"/>
                </a:rPr>
                <a:t>65%</a:t>
              </a:r>
            </a:p>
          </p:txBody>
        </p:sp>
        <p:sp>
          <p:nvSpPr>
            <p:cNvPr id="25" name="Text Box 23">
              <a:extLst>
                <a:ext uri="{FF2B5EF4-FFF2-40B4-BE49-F238E27FC236}">
                  <a16:creationId xmlns:a16="http://schemas.microsoft.com/office/drawing/2014/main" id="{F3D720A1-AA76-4E7A-8DE0-58BA91FD4CA6}"/>
                </a:ext>
              </a:extLst>
            </p:cNvPr>
            <p:cNvSpPr txBox="1">
              <a:spLocks noChangeArrowheads="1"/>
            </p:cNvSpPr>
            <p:nvPr/>
          </p:nvSpPr>
          <p:spPr bwMode="auto">
            <a:xfrm flipH="1">
              <a:off x="2626" y="1445"/>
              <a:ext cx="291" cy="29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sz="2400" dirty="0">
                  <a:latin typeface="標楷體" panose="03000509000000000000" pitchFamily="65" charset="-120"/>
                  <a:ea typeface="標楷體" panose="03000509000000000000" pitchFamily="65" charset="-120"/>
                </a:rPr>
                <a:t>35%</a:t>
              </a:r>
            </a:p>
          </p:txBody>
        </p:sp>
        <p:sp>
          <p:nvSpPr>
            <p:cNvPr id="26" name="Text Box 24">
              <a:extLst>
                <a:ext uri="{FF2B5EF4-FFF2-40B4-BE49-F238E27FC236}">
                  <a16:creationId xmlns:a16="http://schemas.microsoft.com/office/drawing/2014/main" id="{BE83B14D-ACC1-4567-9587-7E5638AE3186}"/>
                </a:ext>
              </a:extLst>
            </p:cNvPr>
            <p:cNvSpPr txBox="1">
              <a:spLocks noChangeArrowheads="1"/>
            </p:cNvSpPr>
            <p:nvPr/>
          </p:nvSpPr>
          <p:spPr bwMode="auto">
            <a:xfrm>
              <a:off x="454" y="1542"/>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400" dirty="0">
                  <a:latin typeface="標楷體" panose="03000509000000000000" pitchFamily="65" charset="-120"/>
                  <a:ea typeface="標楷體" panose="03000509000000000000" pitchFamily="65" charset="-120"/>
                </a:rPr>
                <a:t>100</a:t>
              </a:r>
            </a:p>
          </p:txBody>
        </p:sp>
        <p:sp>
          <p:nvSpPr>
            <p:cNvPr id="27" name="Text Box 25">
              <a:extLst>
                <a:ext uri="{FF2B5EF4-FFF2-40B4-BE49-F238E27FC236}">
                  <a16:creationId xmlns:a16="http://schemas.microsoft.com/office/drawing/2014/main" id="{EBCF263C-51EE-47F2-A107-4B26326CE138}"/>
                </a:ext>
              </a:extLst>
            </p:cNvPr>
            <p:cNvSpPr txBox="1">
              <a:spLocks noChangeArrowheads="1"/>
            </p:cNvSpPr>
            <p:nvPr/>
          </p:nvSpPr>
          <p:spPr bwMode="auto">
            <a:xfrm>
              <a:off x="331" y="2609"/>
              <a:ext cx="890" cy="292"/>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標楷體" panose="03000509000000000000" pitchFamily="65" charset="-120"/>
                  <a:ea typeface="標楷體" panose="03000509000000000000" pitchFamily="65" charset="-120"/>
                </a:rPr>
                <a:t>期初總值</a:t>
              </a:r>
            </a:p>
          </p:txBody>
        </p:sp>
        <p:sp>
          <p:nvSpPr>
            <p:cNvPr id="28" name="AutoShape 9">
              <a:extLst>
                <a:ext uri="{FF2B5EF4-FFF2-40B4-BE49-F238E27FC236}">
                  <a16:creationId xmlns:a16="http://schemas.microsoft.com/office/drawing/2014/main" id="{D50C5B8D-C225-47EB-B146-BD1D942DC46B}"/>
                </a:ext>
              </a:extLst>
            </p:cNvPr>
            <p:cNvSpPr>
              <a:spLocks noChangeArrowheads="1"/>
            </p:cNvSpPr>
            <p:nvPr/>
          </p:nvSpPr>
          <p:spPr bwMode="auto">
            <a:xfrm>
              <a:off x="1263" y="1897"/>
              <a:ext cx="525" cy="696"/>
            </a:xfrm>
            <a:prstGeom prst="can">
              <a:avLst>
                <a:gd name="adj" fmla="val 16934"/>
              </a:avLst>
            </a:prstGeom>
            <a:solidFill>
              <a:srgbClr val="C0C0C0">
                <a:alpha val="53000"/>
              </a:srgbClr>
            </a:solidFill>
            <a:ln w="9525">
              <a:solidFill>
                <a:srgbClr val="000000"/>
              </a:solidFill>
              <a:round/>
              <a:headEnd/>
              <a:tailEnd/>
            </a:ln>
          </p:spPr>
          <p:txBody>
            <a:bodyPr anchor="ctr"/>
            <a:lstStyle/>
            <a:p>
              <a:pPr algn="ctr"/>
              <a:endParaRPr lang="zh-TW" altLang="zh-TW" sz="2400">
                <a:latin typeface="標楷體" panose="03000509000000000000" pitchFamily="65" charset="-120"/>
                <a:ea typeface="標楷體" panose="03000509000000000000" pitchFamily="65" charset="-120"/>
              </a:endParaRPr>
            </a:p>
          </p:txBody>
        </p:sp>
        <p:sp>
          <p:nvSpPr>
            <p:cNvPr id="29" name="AutoShape 10">
              <a:extLst>
                <a:ext uri="{FF2B5EF4-FFF2-40B4-BE49-F238E27FC236}">
                  <a16:creationId xmlns:a16="http://schemas.microsoft.com/office/drawing/2014/main" id="{0CE7E6E4-F0AC-4B51-972B-6C8B11178326}"/>
                </a:ext>
              </a:extLst>
            </p:cNvPr>
            <p:cNvSpPr>
              <a:spLocks noChangeArrowheads="1"/>
            </p:cNvSpPr>
            <p:nvPr/>
          </p:nvSpPr>
          <p:spPr bwMode="auto">
            <a:xfrm>
              <a:off x="1266" y="1263"/>
              <a:ext cx="525" cy="729"/>
            </a:xfrm>
            <a:prstGeom prst="can">
              <a:avLst>
                <a:gd name="adj" fmla="val 20276"/>
              </a:avLst>
            </a:prstGeom>
            <a:solidFill>
              <a:srgbClr val="FFFFFF">
                <a:alpha val="55000"/>
              </a:srgbClr>
            </a:solidFill>
            <a:ln w="9525">
              <a:solidFill>
                <a:srgbClr val="000000"/>
              </a:solidFill>
              <a:round/>
              <a:headEnd/>
              <a:tailEnd/>
            </a:ln>
          </p:spPr>
          <p:txBody>
            <a:bodyPr anchor="ctr"/>
            <a:lstStyle/>
            <a:p>
              <a:pPr algn="ctr"/>
              <a:endParaRPr lang="zh-TW" altLang="zh-TW" sz="2400">
                <a:latin typeface="標楷體" panose="03000509000000000000" pitchFamily="65" charset="-120"/>
                <a:ea typeface="標楷體" panose="03000509000000000000" pitchFamily="65" charset="-120"/>
              </a:endParaRPr>
            </a:p>
          </p:txBody>
        </p:sp>
        <p:sp>
          <p:nvSpPr>
            <p:cNvPr id="30" name="Text Box 26">
              <a:extLst>
                <a:ext uri="{FF2B5EF4-FFF2-40B4-BE49-F238E27FC236}">
                  <a16:creationId xmlns:a16="http://schemas.microsoft.com/office/drawing/2014/main" id="{2DDB3728-32C1-4591-B8A8-82513298EEB7}"/>
                </a:ext>
              </a:extLst>
            </p:cNvPr>
            <p:cNvSpPr txBox="1">
              <a:spLocks noChangeArrowheads="1"/>
            </p:cNvSpPr>
            <p:nvPr/>
          </p:nvSpPr>
          <p:spPr bwMode="auto">
            <a:xfrm>
              <a:off x="1202" y="2629"/>
              <a:ext cx="890" cy="292"/>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標楷體" panose="03000509000000000000" pitchFamily="65" charset="-120"/>
                  <a:ea typeface="標楷體" panose="03000509000000000000" pitchFamily="65" charset="-120"/>
                </a:rPr>
                <a:t>期末總值</a:t>
              </a:r>
            </a:p>
          </p:txBody>
        </p:sp>
        <p:sp>
          <p:nvSpPr>
            <p:cNvPr id="31" name="Text Box 27">
              <a:extLst>
                <a:ext uri="{FF2B5EF4-FFF2-40B4-BE49-F238E27FC236}">
                  <a16:creationId xmlns:a16="http://schemas.microsoft.com/office/drawing/2014/main" id="{8C38BF7E-92C7-4318-A791-AAE5BD2D2036}"/>
                </a:ext>
              </a:extLst>
            </p:cNvPr>
            <p:cNvSpPr txBox="1">
              <a:spLocks noChangeArrowheads="1"/>
            </p:cNvSpPr>
            <p:nvPr/>
          </p:nvSpPr>
          <p:spPr bwMode="auto">
            <a:xfrm>
              <a:off x="2243" y="2629"/>
              <a:ext cx="1084" cy="292"/>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標楷體" panose="03000509000000000000" pitchFamily="65" charset="-120"/>
                  <a:ea typeface="標楷體" panose="03000509000000000000" pitchFamily="65" charset="-120"/>
                </a:rPr>
                <a:t>調整後總值</a:t>
              </a:r>
            </a:p>
          </p:txBody>
        </p:sp>
      </p:grpSp>
      <p:sp>
        <p:nvSpPr>
          <p:cNvPr id="32" name="Rectangle 88">
            <a:extLst>
              <a:ext uri="{FF2B5EF4-FFF2-40B4-BE49-F238E27FC236}">
                <a16:creationId xmlns:a16="http://schemas.microsoft.com/office/drawing/2014/main" id="{471256F6-3543-428D-954E-A904BCE0FA50}"/>
              </a:ext>
            </a:extLst>
          </p:cNvPr>
          <p:cNvSpPr>
            <a:spLocks noChangeArrowheads="1"/>
          </p:cNvSpPr>
          <p:nvPr/>
        </p:nvSpPr>
        <p:spPr bwMode="auto">
          <a:xfrm>
            <a:off x="6096000" y="3732790"/>
            <a:ext cx="5801679" cy="2248950"/>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marL="179388" indent="-179388">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314450" indent="-342900">
              <a:defRPr kumimoji="1">
                <a:solidFill>
                  <a:schemeClr val="tx1"/>
                </a:solidFill>
                <a:latin typeface="Arial" panose="020B0604020202020204" pitchFamily="34" charset="0"/>
                <a:ea typeface="新細明體" panose="02020500000000000000" pitchFamily="18" charset="-120"/>
              </a:defRPr>
            </a:lvl3pPr>
            <a:lvl4pPr marL="1836738" indent="-342900">
              <a:defRPr kumimoji="1">
                <a:solidFill>
                  <a:schemeClr val="tx1"/>
                </a:solidFill>
                <a:latin typeface="Arial" panose="020B0604020202020204" pitchFamily="34" charset="0"/>
                <a:ea typeface="新細明體" panose="02020500000000000000" pitchFamily="18" charset="-120"/>
              </a:defRPr>
            </a:lvl4pPr>
            <a:lvl5pPr marL="2359025" indent="-342900">
              <a:defRPr kumimoji="1">
                <a:solidFill>
                  <a:schemeClr val="tx1"/>
                </a:solidFill>
                <a:latin typeface="Arial" panose="020B0604020202020204" pitchFamily="34" charset="0"/>
                <a:ea typeface="新細明體" panose="02020500000000000000" pitchFamily="18" charset="-120"/>
              </a:defRPr>
            </a:lvl5pPr>
            <a:lvl6pPr marL="28162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2734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7306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1878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marL="0" indent="0"/>
            <a:r>
              <a:rPr lang="zh-TW" altLang="en-US" sz="2800" dirty="0">
                <a:latin typeface="Times New Roman" panose="02020603050405020304" pitchFamily="18" charset="0"/>
                <a:ea typeface="標楷體" panose="03000509000000000000" pitchFamily="65" charset="-120"/>
              </a:rPr>
              <a:t>期末總值</a:t>
            </a:r>
            <a:r>
              <a:rPr lang="en-US" altLang="zh-TW" sz="2800" dirty="0">
                <a:latin typeface="Times New Roman" panose="02020603050405020304" pitchFamily="18" charset="0"/>
                <a:ea typeface="標楷體" panose="03000509000000000000" pitchFamily="65" charset="-120"/>
              </a:rPr>
              <a:t>=65×1.5+35×(1+2.5%) =133.38 (</a:t>
            </a:r>
            <a:r>
              <a:rPr lang="zh-TW" altLang="en-US" sz="2800" dirty="0">
                <a:latin typeface="Times New Roman" panose="02020603050405020304" pitchFamily="18" charset="0"/>
                <a:ea typeface="標楷體" panose="03000509000000000000" pitchFamily="65" charset="-120"/>
              </a:rPr>
              <a:t>股票</a:t>
            </a:r>
            <a:r>
              <a:rPr lang="en-US" altLang="zh-TW" sz="2800" dirty="0">
                <a:latin typeface="Times New Roman" panose="02020603050405020304" pitchFamily="18" charset="0"/>
                <a:ea typeface="標楷體" panose="03000509000000000000" pitchFamily="65" charset="-120"/>
              </a:rPr>
              <a:t>97.5</a:t>
            </a:r>
            <a:r>
              <a:rPr lang="zh-TW" altLang="en-US" sz="2800" dirty="0">
                <a:latin typeface="Times New Roman" panose="02020603050405020304" pitchFamily="18" charset="0"/>
                <a:ea typeface="標楷體" panose="03000509000000000000" pitchFamily="65" charset="-120"/>
              </a:rPr>
              <a:t>、債券</a:t>
            </a:r>
            <a:r>
              <a:rPr lang="en-US" altLang="zh-TW" sz="2800" dirty="0">
                <a:latin typeface="Times New Roman" panose="02020603050405020304" pitchFamily="18" charset="0"/>
                <a:ea typeface="標楷體" panose="03000509000000000000" pitchFamily="65" charset="-120"/>
              </a:rPr>
              <a:t>35.88)</a:t>
            </a:r>
          </a:p>
          <a:p>
            <a:pPr marL="0" indent="0"/>
            <a:r>
              <a:rPr lang="zh-TW" altLang="en-US" sz="2800" dirty="0">
                <a:latin typeface="Times New Roman" panose="02020603050405020304" pitchFamily="18" charset="0"/>
                <a:ea typeface="標楷體" panose="03000509000000000000" pitchFamily="65" charset="-120"/>
              </a:rPr>
              <a:t>調整後配置：</a:t>
            </a:r>
          </a:p>
          <a:p>
            <a:r>
              <a:rPr lang="zh-TW" altLang="en-US" sz="2800" dirty="0">
                <a:latin typeface="Times New Roman" panose="02020603050405020304" pitchFamily="18" charset="0"/>
                <a:ea typeface="標楷體" panose="03000509000000000000" pitchFamily="65" charset="-120"/>
              </a:rPr>
              <a:t>       股票</a:t>
            </a:r>
            <a:r>
              <a:rPr lang="en-US" altLang="zh-TW" sz="2800" dirty="0">
                <a:latin typeface="Times New Roman" panose="02020603050405020304" pitchFamily="18" charset="0"/>
                <a:ea typeface="標楷體" panose="03000509000000000000" pitchFamily="65" charset="-120"/>
              </a:rPr>
              <a:t>133.38×65%=86.7</a:t>
            </a:r>
          </a:p>
          <a:p>
            <a:r>
              <a:rPr lang="en-US" altLang="zh-TW" sz="2800" dirty="0">
                <a:latin typeface="Times New Roman" panose="02020603050405020304" pitchFamily="18" charset="0"/>
                <a:ea typeface="標楷體" panose="03000509000000000000" pitchFamily="65" charset="-120"/>
              </a:rPr>
              <a:t>       </a:t>
            </a:r>
            <a:r>
              <a:rPr lang="zh-TW" altLang="en-US" sz="2800" dirty="0">
                <a:latin typeface="Times New Roman" panose="02020603050405020304" pitchFamily="18" charset="0"/>
                <a:ea typeface="標楷體" panose="03000509000000000000" pitchFamily="65" charset="-120"/>
              </a:rPr>
              <a:t>債券</a:t>
            </a:r>
            <a:r>
              <a:rPr lang="en-US" altLang="zh-TW" sz="2800" dirty="0">
                <a:latin typeface="Times New Roman" panose="02020603050405020304" pitchFamily="18" charset="0"/>
                <a:ea typeface="標楷體" panose="03000509000000000000" pitchFamily="65" charset="-120"/>
              </a:rPr>
              <a:t>=133.38×35%=46.68</a:t>
            </a:r>
          </a:p>
        </p:txBody>
      </p:sp>
      <p:sp>
        <p:nvSpPr>
          <p:cNvPr id="33" name="Rectangle 89">
            <a:extLst>
              <a:ext uri="{FF2B5EF4-FFF2-40B4-BE49-F238E27FC236}">
                <a16:creationId xmlns:a16="http://schemas.microsoft.com/office/drawing/2014/main" id="{E36A176C-96EA-429C-9160-0924AA74F7F0}"/>
              </a:ext>
            </a:extLst>
          </p:cNvPr>
          <p:cNvSpPr>
            <a:spLocks noChangeArrowheads="1"/>
          </p:cNvSpPr>
          <p:nvPr/>
        </p:nvSpPr>
        <p:spPr bwMode="auto">
          <a:xfrm>
            <a:off x="2980772" y="3195061"/>
            <a:ext cx="3958433" cy="463846"/>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Times New Roman" panose="02020603050405020304" pitchFamily="18" charset="0"/>
                <a:ea typeface="標楷體" panose="03000509000000000000" pitchFamily="65" charset="-120"/>
              </a:rPr>
              <a:t>當每股股價由</a:t>
            </a:r>
            <a:r>
              <a:rPr lang="en-US" altLang="zh-TW" sz="2400" dirty="0">
                <a:latin typeface="Times New Roman" panose="02020603050405020304" pitchFamily="18" charset="0"/>
                <a:ea typeface="標楷體" panose="03000509000000000000" pitchFamily="65" charset="-120"/>
              </a:rPr>
              <a:t>$1</a:t>
            </a:r>
            <a:r>
              <a:rPr lang="zh-TW" altLang="en-US" sz="2400" dirty="0">
                <a:latin typeface="Times New Roman" panose="02020603050405020304" pitchFamily="18" charset="0"/>
                <a:ea typeface="標楷體" panose="03000509000000000000" pitchFamily="65" charset="-120"/>
              </a:rPr>
              <a:t>上漲到</a:t>
            </a:r>
            <a:r>
              <a:rPr lang="en-US" altLang="zh-TW" sz="2400" dirty="0">
                <a:latin typeface="Times New Roman" panose="02020603050405020304" pitchFamily="18" charset="0"/>
                <a:ea typeface="標楷體" panose="03000509000000000000" pitchFamily="65" charset="-120"/>
              </a:rPr>
              <a:t>1.5</a:t>
            </a:r>
            <a:r>
              <a:rPr lang="zh-TW" altLang="en-US" sz="2400" dirty="0">
                <a:latin typeface="Times New Roman" panose="02020603050405020304" pitchFamily="18" charset="0"/>
                <a:ea typeface="標楷體" panose="03000509000000000000" pitchFamily="65" charset="-120"/>
              </a:rPr>
              <a:t>元</a:t>
            </a:r>
          </a:p>
        </p:txBody>
      </p:sp>
    </p:spTree>
    <p:extLst>
      <p:ext uri="{BB962C8B-B14F-4D97-AF65-F5344CB8AC3E}">
        <p14:creationId xmlns:p14="http://schemas.microsoft.com/office/powerpoint/2010/main" val="313627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Constant-Mix investment strategy ,CM </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固定比例投資策略</a:t>
            </a:r>
            <a:endParaRPr lang="zh-TW" altLang="en-US" baseline="0" dirty="0">
              <a:latin typeface="Times New Roman" panose="02020603050405020304" pitchFamily="18" charset="0"/>
              <a:ea typeface="標楷體" panose="03000509000000000000" pitchFamily="65" charset="-120"/>
            </a:endParaRPr>
          </a:p>
        </p:txBody>
      </p:sp>
      <p:sp>
        <p:nvSpPr>
          <p:cNvPr id="6" name="Rectangle 85">
            <a:extLst>
              <a:ext uri="{FF2B5EF4-FFF2-40B4-BE49-F238E27FC236}">
                <a16:creationId xmlns:a16="http://schemas.microsoft.com/office/drawing/2014/main" id="{CABB4404-106D-4260-ABE3-C8C9561E048D}"/>
              </a:ext>
            </a:extLst>
          </p:cNvPr>
          <p:cNvSpPr>
            <a:spLocks noChangeArrowheads="1"/>
          </p:cNvSpPr>
          <p:nvPr/>
        </p:nvSpPr>
        <p:spPr bwMode="auto">
          <a:xfrm>
            <a:off x="937260" y="1855280"/>
            <a:ext cx="10317480" cy="1818063"/>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defPPr>
              <a:defRPr lang="zh-TW"/>
            </a:defPPr>
            <a:lvl1pPr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1pPr>
            <a:lvl2pPr marL="4572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2pPr>
            <a:lvl3pPr marL="9144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3pPr>
            <a:lvl4pPr marL="13716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4pPr>
            <a:lvl5pPr marL="1828800" algn="l" rtl="0" fontAlgn="base">
              <a:spcBef>
                <a:spcPct val="0"/>
              </a:spcBef>
              <a:spcAft>
                <a:spcPct val="0"/>
              </a:spcAft>
              <a:defRPr kumimoji="1" sz="36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600" kern="1200">
                <a:solidFill>
                  <a:schemeClr val="tx1"/>
                </a:solidFill>
                <a:latin typeface="Arial" panose="020B0604020202020204" pitchFamily="34" charset="0"/>
                <a:ea typeface="新細明體" panose="02020500000000000000" pitchFamily="18" charset="-120"/>
                <a:cs typeface="+mn-cs"/>
              </a:defRPr>
            </a:lvl9pPr>
          </a:lstStyle>
          <a:p>
            <a:pPr algn="just"/>
            <a:r>
              <a:rPr lang="zh-TW" altLang="en-US" sz="2800" dirty="0">
                <a:latin typeface="Times New Roman" panose="02020603050405020304" pitchFamily="18" charset="0"/>
                <a:ea typeface="標楷體" panose="03000509000000000000" pitchFamily="65" charset="-120"/>
              </a:rPr>
              <a:t>假設投資人持有</a:t>
            </a:r>
            <a:r>
              <a:rPr lang="en-US" altLang="zh-TW" sz="2800" dirty="0">
                <a:latin typeface="Times New Roman" panose="02020603050405020304" pitchFamily="18" charset="0"/>
                <a:ea typeface="標楷體" panose="03000509000000000000" pitchFamily="65" charset="-120"/>
              </a:rPr>
              <a:t>$100</a:t>
            </a:r>
            <a:r>
              <a:rPr lang="zh-TW" altLang="en-US" sz="2800" dirty="0">
                <a:latin typeface="Times New Roman" panose="02020603050405020304" pitchFamily="18" charset="0"/>
                <a:ea typeface="標楷體" panose="03000509000000000000" pitchFamily="65" charset="-120"/>
              </a:rPr>
              <a:t>投資組合，配置比例為</a:t>
            </a:r>
            <a:r>
              <a:rPr lang="en-US" altLang="zh-TW" sz="2800" dirty="0">
                <a:latin typeface="Times New Roman" panose="02020603050405020304" pitchFamily="18" charset="0"/>
                <a:ea typeface="標楷體" panose="03000509000000000000" pitchFamily="65" charset="-120"/>
              </a:rPr>
              <a:t>$65</a:t>
            </a:r>
            <a:r>
              <a:rPr lang="zh-TW" altLang="en-US" sz="2800" dirty="0">
                <a:latin typeface="Times New Roman" panose="02020603050405020304" pitchFamily="18" charset="0"/>
                <a:ea typeface="標楷體" panose="03000509000000000000" pitchFamily="65" charset="-120"/>
              </a:rPr>
              <a:t>股票，</a:t>
            </a:r>
            <a:r>
              <a:rPr lang="en-US" altLang="zh-TW" sz="2800" dirty="0">
                <a:latin typeface="Times New Roman" panose="02020603050405020304" pitchFamily="18" charset="0"/>
                <a:ea typeface="標楷體" panose="03000509000000000000" pitchFamily="65" charset="-120"/>
              </a:rPr>
              <a:t>$35</a:t>
            </a:r>
            <a:r>
              <a:rPr lang="zh-TW" altLang="en-US" sz="2800" dirty="0">
                <a:latin typeface="Times New Roman" panose="02020603050405020304" pitchFamily="18" charset="0"/>
                <a:ea typeface="標楷體" panose="03000509000000000000" pitchFamily="65" charset="-120"/>
              </a:rPr>
              <a:t>債券，期初股價為每股</a:t>
            </a:r>
            <a:r>
              <a:rPr lang="en-US" altLang="zh-TW" sz="2800" dirty="0">
                <a:latin typeface="Times New Roman" panose="02020603050405020304" pitchFamily="18" charset="0"/>
                <a:ea typeface="標楷體" panose="03000509000000000000" pitchFamily="65" charset="-120"/>
              </a:rPr>
              <a:t>1</a:t>
            </a:r>
            <a:r>
              <a:rPr lang="zh-TW" altLang="en-US" sz="2800" dirty="0">
                <a:latin typeface="Times New Roman" panose="02020603050405020304" pitchFamily="18" charset="0"/>
                <a:ea typeface="標楷體" panose="03000509000000000000" pitchFamily="65" charset="-120"/>
              </a:rPr>
              <a:t>元，共持有</a:t>
            </a:r>
            <a:r>
              <a:rPr lang="en-US" altLang="zh-TW" sz="2800" dirty="0">
                <a:latin typeface="Times New Roman" panose="02020603050405020304" pitchFamily="18" charset="0"/>
                <a:ea typeface="標楷體" panose="03000509000000000000" pitchFamily="65" charset="-120"/>
              </a:rPr>
              <a:t>65</a:t>
            </a:r>
            <a:r>
              <a:rPr lang="zh-TW" altLang="en-US" sz="2800" dirty="0">
                <a:latin typeface="Times New Roman" panose="02020603050405020304" pitchFamily="18" charset="0"/>
                <a:ea typeface="標楷體" panose="03000509000000000000" pitchFamily="65" charset="-120"/>
              </a:rPr>
              <a:t>股。若債券價格年報酬率為</a:t>
            </a:r>
            <a:r>
              <a:rPr lang="en-US" altLang="zh-TW" sz="2800" dirty="0">
                <a:latin typeface="Times New Roman" panose="02020603050405020304" pitchFamily="18" charset="0"/>
                <a:ea typeface="標楷體" panose="03000509000000000000" pitchFamily="65" charset="-120"/>
              </a:rPr>
              <a:t>2.5%</a:t>
            </a:r>
            <a:r>
              <a:rPr lang="zh-TW" altLang="en-US" sz="2800" dirty="0">
                <a:latin typeface="Times New Roman" panose="02020603050405020304" pitchFamily="18" charset="0"/>
                <a:ea typeface="標楷體" panose="03000509000000000000" pitchFamily="65" charset="-120"/>
              </a:rPr>
              <a:t>，則當股價分別為</a:t>
            </a:r>
            <a:r>
              <a:rPr lang="en-US" altLang="zh-TW" sz="2800" dirty="0">
                <a:latin typeface="Times New Roman" panose="02020603050405020304" pitchFamily="18" charset="0"/>
                <a:ea typeface="標楷體" panose="03000509000000000000" pitchFamily="65" charset="-120"/>
              </a:rPr>
              <a:t>0.5</a:t>
            </a:r>
            <a:r>
              <a:rPr lang="zh-TW" altLang="en-US" sz="2800" dirty="0">
                <a:latin typeface="Times New Roman" panose="02020603050405020304" pitchFamily="18" charset="0"/>
                <a:ea typeface="標楷體" panose="03000509000000000000" pitchFamily="65" charset="-120"/>
              </a:rPr>
              <a:t>、</a:t>
            </a:r>
            <a:r>
              <a:rPr lang="en-US" altLang="zh-TW" sz="2800" dirty="0">
                <a:latin typeface="Times New Roman" panose="02020603050405020304" pitchFamily="18" charset="0"/>
                <a:ea typeface="標楷體" panose="03000509000000000000" pitchFamily="65" charset="-120"/>
              </a:rPr>
              <a:t>1.5</a:t>
            </a:r>
            <a:r>
              <a:rPr lang="zh-TW" altLang="en-US" sz="2800" dirty="0">
                <a:latin typeface="Times New Roman" panose="02020603050405020304" pitchFamily="18" charset="0"/>
                <a:ea typeface="標楷體" panose="03000509000000000000" pitchFamily="65" charset="-120"/>
              </a:rPr>
              <a:t>時，投資人如何依照「固定比例投資策略」進行調整？</a:t>
            </a:r>
          </a:p>
        </p:txBody>
      </p:sp>
      <p:sp>
        <p:nvSpPr>
          <p:cNvPr id="32" name="Rectangle 88">
            <a:extLst>
              <a:ext uri="{FF2B5EF4-FFF2-40B4-BE49-F238E27FC236}">
                <a16:creationId xmlns:a16="http://schemas.microsoft.com/office/drawing/2014/main" id="{471256F6-3543-428D-954E-A904BCE0FA50}"/>
              </a:ext>
            </a:extLst>
          </p:cNvPr>
          <p:cNvSpPr>
            <a:spLocks noChangeArrowheads="1"/>
          </p:cNvSpPr>
          <p:nvPr/>
        </p:nvSpPr>
        <p:spPr bwMode="auto">
          <a:xfrm>
            <a:off x="6096000" y="3732790"/>
            <a:ext cx="5801679" cy="2248950"/>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marL="179388" indent="-179388">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314450" indent="-342900">
              <a:defRPr kumimoji="1">
                <a:solidFill>
                  <a:schemeClr val="tx1"/>
                </a:solidFill>
                <a:latin typeface="Arial" panose="020B0604020202020204" pitchFamily="34" charset="0"/>
                <a:ea typeface="新細明體" panose="02020500000000000000" pitchFamily="18" charset="-120"/>
              </a:defRPr>
            </a:lvl3pPr>
            <a:lvl4pPr marL="1836738" indent="-342900">
              <a:defRPr kumimoji="1">
                <a:solidFill>
                  <a:schemeClr val="tx1"/>
                </a:solidFill>
                <a:latin typeface="Arial" panose="020B0604020202020204" pitchFamily="34" charset="0"/>
                <a:ea typeface="新細明體" panose="02020500000000000000" pitchFamily="18" charset="-120"/>
              </a:defRPr>
            </a:lvl4pPr>
            <a:lvl5pPr marL="2359025" indent="-342900">
              <a:defRPr kumimoji="1">
                <a:solidFill>
                  <a:schemeClr val="tx1"/>
                </a:solidFill>
                <a:latin typeface="Arial" panose="020B0604020202020204" pitchFamily="34" charset="0"/>
                <a:ea typeface="新細明體" panose="02020500000000000000" pitchFamily="18" charset="-120"/>
              </a:defRPr>
            </a:lvl5pPr>
            <a:lvl6pPr marL="28162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2734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7306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187825"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marL="0" indent="0"/>
            <a:r>
              <a:rPr lang="zh-TW" altLang="en-US" sz="2800" dirty="0">
                <a:latin typeface="Times New Roman" panose="02020603050405020304" pitchFamily="18" charset="0"/>
                <a:ea typeface="標楷體" panose="03000509000000000000" pitchFamily="65" charset="-120"/>
              </a:rPr>
              <a:t>期末總值</a:t>
            </a:r>
            <a:r>
              <a:rPr lang="en-US" altLang="zh-TW" sz="2800" dirty="0">
                <a:latin typeface="Times New Roman" panose="02020603050405020304" pitchFamily="18" charset="0"/>
                <a:ea typeface="標楷體" panose="03000509000000000000" pitchFamily="65" charset="-120"/>
              </a:rPr>
              <a:t>=65×0.5+35×(1+2.5%) =68.38 (</a:t>
            </a:r>
            <a:r>
              <a:rPr lang="zh-TW" altLang="en-US" sz="2800" dirty="0">
                <a:latin typeface="Times New Roman" panose="02020603050405020304" pitchFamily="18" charset="0"/>
                <a:ea typeface="標楷體" panose="03000509000000000000" pitchFamily="65" charset="-120"/>
              </a:rPr>
              <a:t>股票</a:t>
            </a:r>
            <a:r>
              <a:rPr lang="en-US" altLang="zh-TW" sz="2800" dirty="0">
                <a:latin typeface="Times New Roman" panose="02020603050405020304" pitchFamily="18" charset="0"/>
                <a:ea typeface="標楷體" panose="03000509000000000000" pitchFamily="65" charset="-120"/>
              </a:rPr>
              <a:t>32.5</a:t>
            </a:r>
            <a:r>
              <a:rPr lang="zh-TW" altLang="en-US" sz="2800" dirty="0">
                <a:latin typeface="Times New Roman" panose="02020603050405020304" pitchFamily="18" charset="0"/>
                <a:ea typeface="標楷體" panose="03000509000000000000" pitchFamily="65" charset="-120"/>
              </a:rPr>
              <a:t>、債券</a:t>
            </a:r>
            <a:r>
              <a:rPr lang="en-US" altLang="zh-TW" sz="2800" dirty="0">
                <a:latin typeface="Times New Roman" panose="02020603050405020304" pitchFamily="18" charset="0"/>
                <a:ea typeface="標楷體" panose="03000509000000000000" pitchFamily="65" charset="-120"/>
              </a:rPr>
              <a:t>35.88)</a:t>
            </a:r>
          </a:p>
          <a:p>
            <a:pPr marL="0" indent="0"/>
            <a:r>
              <a:rPr lang="zh-TW" altLang="en-US" sz="2800" dirty="0">
                <a:latin typeface="Times New Roman" panose="02020603050405020304" pitchFamily="18" charset="0"/>
                <a:ea typeface="標楷體" panose="03000509000000000000" pitchFamily="65" charset="-120"/>
              </a:rPr>
              <a:t>調整後配置：</a:t>
            </a:r>
          </a:p>
          <a:p>
            <a:r>
              <a:rPr lang="zh-TW" altLang="en-US" sz="2800" dirty="0">
                <a:latin typeface="Times New Roman" panose="02020603050405020304" pitchFamily="18" charset="0"/>
                <a:ea typeface="標楷體" panose="03000509000000000000" pitchFamily="65" charset="-120"/>
              </a:rPr>
              <a:t>       股票</a:t>
            </a:r>
            <a:r>
              <a:rPr lang="en-US" altLang="zh-TW" sz="2800" dirty="0">
                <a:latin typeface="Times New Roman" panose="02020603050405020304" pitchFamily="18" charset="0"/>
                <a:ea typeface="標楷體" panose="03000509000000000000" pitchFamily="65" charset="-120"/>
              </a:rPr>
              <a:t>=68.38×65%=44.45</a:t>
            </a:r>
          </a:p>
          <a:p>
            <a:r>
              <a:rPr lang="en-US" altLang="zh-TW" sz="2800" dirty="0">
                <a:latin typeface="Times New Roman" panose="02020603050405020304" pitchFamily="18" charset="0"/>
                <a:ea typeface="標楷體" panose="03000509000000000000" pitchFamily="65" charset="-120"/>
              </a:rPr>
              <a:t>       </a:t>
            </a:r>
            <a:r>
              <a:rPr lang="zh-TW" altLang="en-US" sz="2800" dirty="0">
                <a:latin typeface="Times New Roman" panose="02020603050405020304" pitchFamily="18" charset="0"/>
                <a:ea typeface="標楷體" panose="03000509000000000000" pitchFamily="65" charset="-120"/>
              </a:rPr>
              <a:t>債券</a:t>
            </a:r>
            <a:r>
              <a:rPr lang="en-US" altLang="zh-TW" sz="2800" dirty="0">
                <a:latin typeface="Times New Roman" panose="02020603050405020304" pitchFamily="18" charset="0"/>
                <a:ea typeface="標楷體" panose="03000509000000000000" pitchFamily="65" charset="-120"/>
              </a:rPr>
              <a:t>=68.38×35%=23.93</a:t>
            </a:r>
          </a:p>
        </p:txBody>
      </p:sp>
      <p:sp>
        <p:nvSpPr>
          <p:cNvPr id="33" name="Rectangle 89">
            <a:extLst>
              <a:ext uri="{FF2B5EF4-FFF2-40B4-BE49-F238E27FC236}">
                <a16:creationId xmlns:a16="http://schemas.microsoft.com/office/drawing/2014/main" id="{E36A176C-96EA-429C-9160-0924AA74F7F0}"/>
              </a:ext>
            </a:extLst>
          </p:cNvPr>
          <p:cNvSpPr>
            <a:spLocks noChangeArrowheads="1"/>
          </p:cNvSpPr>
          <p:nvPr/>
        </p:nvSpPr>
        <p:spPr bwMode="auto">
          <a:xfrm>
            <a:off x="2980772" y="3195061"/>
            <a:ext cx="3644244" cy="463846"/>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Times New Roman" panose="02020603050405020304" pitchFamily="18" charset="0"/>
                <a:ea typeface="標楷體" panose="03000509000000000000" pitchFamily="65" charset="-120"/>
              </a:rPr>
              <a:t>當每股股價由</a:t>
            </a:r>
            <a:r>
              <a:rPr lang="en-US" altLang="zh-TW" sz="2400" dirty="0">
                <a:latin typeface="Times New Roman" panose="02020603050405020304" pitchFamily="18" charset="0"/>
                <a:ea typeface="標楷體" panose="03000509000000000000" pitchFamily="65" charset="-120"/>
              </a:rPr>
              <a:t>$1</a:t>
            </a:r>
            <a:r>
              <a:rPr lang="zh-TW" altLang="en-US" sz="2400" dirty="0">
                <a:latin typeface="Times New Roman" panose="02020603050405020304" pitchFamily="18" charset="0"/>
                <a:ea typeface="標楷體" panose="03000509000000000000" pitchFamily="65" charset="-120"/>
              </a:rPr>
              <a:t>跌至</a:t>
            </a:r>
            <a:r>
              <a:rPr lang="en-US" altLang="zh-TW" sz="2400" dirty="0">
                <a:latin typeface="Times New Roman" panose="02020603050405020304" pitchFamily="18" charset="0"/>
                <a:ea typeface="標楷體" panose="03000509000000000000" pitchFamily="65" charset="-120"/>
              </a:rPr>
              <a:t>0.5</a:t>
            </a:r>
            <a:r>
              <a:rPr lang="zh-TW" altLang="en-US" sz="2400" dirty="0">
                <a:latin typeface="Times New Roman" panose="02020603050405020304" pitchFamily="18" charset="0"/>
                <a:ea typeface="標楷體" panose="03000509000000000000" pitchFamily="65" charset="-120"/>
              </a:rPr>
              <a:t>元</a:t>
            </a:r>
          </a:p>
        </p:txBody>
      </p:sp>
      <p:grpSp>
        <p:nvGrpSpPr>
          <p:cNvPr id="34" name="Group 98">
            <a:extLst>
              <a:ext uri="{FF2B5EF4-FFF2-40B4-BE49-F238E27FC236}">
                <a16:creationId xmlns:a16="http://schemas.microsoft.com/office/drawing/2014/main" id="{459E7CC0-4DE0-493A-8948-BC0696A7831D}"/>
              </a:ext>
            </a:extLst>
          </p:cNvPr>
          <p:cNvGrpSpPr>
            <a:grpSpLocks/>
          </p:cNvGrpSpPr>
          <p:nvPr/>
        </p:nvGrpSpPr>
        <p:grpSpPr bwMode="auto">
          <a:xfrm>
            <a:off x="937260" y="3737351"/>
            <a:ext cx="5162556" cy="2647948"/>
            <a:chOff x="75" y="1253"/>
            <a:chExt cx="3252" cy="1668"/>
          </a:xfrm>
        </p:grpSpPr>
        <p:sp>
          <p:nvSpPr>
            <p:cNvPr id="35" name="Freeform 5">
              <a:extLst>
                <a:ext uri="{FF2B5EF4-FFF2-40B4-BE49-F238E27FC236}">
                  <a16:creationId xmlns:a16="http://schemas.microsoft.com/office/drawing/2014/main" id="{B222B8C6-065B-42A2-BB9D-37FAF771F42C}"/>
                </a:ext>
              </a:extLst>
            </p:cNvPr>
            <p:cNvSpPr>
              <a:spLocks/>
            </p:cNvSpPr>
            <p:nvPr/>
          </p:nvSpPr>
          <p:spPr bwMode="auto">
            <a:xfrm>
              <a:off x="658" y="1931"/>
              <a:ext cx="904" cy="623"/>
            </a:xfrm>
            <a:custGeom>
              <a:avLst/>
              <a:gdLst>
                <a:gd name="T0" fmla="*/ 0 w 4096"/>
                <a:gd name="T1" fmla="*/ 457 h 1380"/>
                <a:gd name="T2" fmla="*/ 0 w 4096"/>
                <a:gd name="T3" fmla="*/ 1380 h 1380"/>
                <a:gd name="T4" fmla="*/ 4096 w 4096"/>
                <a:gd name="T5" fmla="*/ 1380 h 1380"/>
                <a:gd name="T6" fmla="*/ 4096 w 4096"/>
                <a:gd name="T7" fmla="*/ 0 h 1380"/>
                <a:gd name="T8" fmla="*/ 0 w 4096"/>
                <a:gd name="T9" fmla="*/ 457 h 1380"/>
              </a:gdLst>
              <a:ahLst/>
              <a:cxnLst>
                <a:cxn ang="0">
                  <a:pos x="T0" y="T1"/>
                </a:cxn>
                <a:cxn ang="0">
                  <a:pos x="T2" y="T3"/>
                </a:cxn>
                <a:cxn ang="0">
                  <a:pos x="T4" y="T5"/>
                </a:cxn>
                <a:cxn ang="0">
                  <a:pos x="T6" y="T7"/>
                </a:cxn>
                <a:cxn ang="0">
                  <a:pos x="T8" y="T9"/>
                </a:cxn>
              </a:cxnLst>
              <a:rect l="0" t="0" r="r" b="b"/>
              <a:pathLst>
                <a:path w="4096" h="1380">
                  <a:moveTo>
                    <a:pt x="0" y="457"/>
                  </a:moveTo>
                  <a:lnTo>
                    <a:pt x="0" y="1380"/>
                  </a:lnTo>
                  <a:lnTo>
                    <a:pt x="4096" y="1380"/>
                  </a:lnTo>
                  <a:lnTo>
                    <a:pt x="4096" y="0"/>
                  </a:lnTo>
                  <a:lnTo>
                    <a:pt x="0" y="457"/>
                  </a:lnTo>
                  <a:close/>
                </a:path>
              </a:pathLst>
            </a:custGeom>
            <a:solidFill>
              <a:schemeClr val="bg2">
                <a:alpha val="89999"/>
              </a:schemeClr>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sz="2400">
                <a:latin typeface="標楷體" panose="03000509000000000000" pitchFamily="65" charset="-120"/>
                <a:ea typeface="標楷體" panose="03000509000000000000" pitchFamily="65" charset="-120"/>
              </a:endParaRPr>
            </a:p>
          </p:txBody>
        </p:sp>
        <p:sp>
          <p:nvSpPr>
            <p:cNvPr id="36" name="Freeform 6">
              <a:extLst>
                <a:ext uri="{FF2B5EF4-FFF2-40B4-BE49-F238E27FC236}">
                  <a16:creationId xmlns:a16="http://schemas.microsoft.com/office/drawing/2014/main" id="{46F35875-3372-4B01-B23C-04F9FA41D712}"/>
                </a:ext>
              </a:extLst>
            </p:cNvPr>
            <p:cNvSpPr>
              <a:spLocks/>
            </p:cNvSpPr>
            <p:nvPr/>
          </p:nvSpPr>
          <p:spPr bwMode="auto">
            <a:xfrm>
              <a:off x="662" y="1309"/>
              <a:ext cx="903" cy="830"/>
            </a:xfrm>
            <a:custGeom>
              <a:avLst/>
              <a:gdLst>
                <a:gd name="T0" fmla="*/ 0 w 4086"/>
                <a:gd name="T1" fmla="*/ 1838 h 1838"/>
                <a:gd name="T2" fmla="*/ 0 w 4086"/>
                <a:gd name="T3" fmla="*/ 1362 h 1838"/>
                <a:gd name="T4" fmla="*/ 4077 w 4086"/>
                <a:gd name="T5" fmla="*/ 0 h 1838"/>
                <a:gd name="T6" fmla="*/ 4086 w 4086"/>
                <a:gd name="T7" fmla="*/ 1381 h 1838"/>
                <a:gd name="T8" fmla="*/ 0 w 4086"/>
                <a:gd name="T9" fmla="*/ 1838 h 1838"/>
              </a:gdLst>
              <a:ahLst/>
              <a:cxnLst>
                <a:cxn ang="0">
                  <a:pos x="T0" y="T1"/>
                </a:cxn>
                <a:cxn ang="0">
                  <a:pos x="T2" y="T3"/>
                </a:cxn>
                <a:cxn ang="0">
                  <a:pos x="T4" y="T5"/>
                </a:cxn>
                <a:cxn ang="0">
                  <a:pos x="T6" y="T7"/>
                </a:cxn>
                <a:cxn ang="0">
                  <a:pos x="T8" y="T9"/>
                </a:cxn>
              </a:cxnLst>
              <a:rect l="0" t="0" r="r" b="b"/>
              <a:pathLst>
                <a:path w="4086" h="1838">
                  <a:moveTo>
                    <a:pt x="0" y="1838"/>
                  </a:moveTo>
                  <a:lnTo>
                    <a:pt x="0" y="1362"/>
                  </a:lnTo>
                  <a:lnTo>
                    <a:pt x="4077" y="0"/>
                  </a:lnTo>
                  <a:lnTo>
                    <a:pt x="4086" y="1381"/>
                  </a:lnTo>
                  <a:lnTo>
                    <a:pt x="0" y="1838"/>
                  </a:lnTo>
                  <a:close/>
                </a:path>
              </a:pathLst>
            </a:custGeom>
            <a:gradFill rotWithShape="1">
              <a:gsLst>
                <a:gs pos="0">
                  <a:schemeClr val="bg2"/>
                </a:gs>
                <a:gs pos="100000">
                  <a:schemeClr val="bg2">
                    <a:gamma/>
                    <a:shade val="31765"/>
                    <a:invGamma/>
                  </a:scheme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sz="2400">
                <a:latin typeface="標楷體" panose="03000509000000000000" pitchFamily="65" charset="-120"/>
                <a:ea typeface="標楷體" panose="03000509000000000000" pitchFamily="65" charset="-120"/>
              </a:endParaRPr>
            </a:p>
          </p:txBody>
        </p:sp>
        <p:sp>
          <p:nvSpPr>
            <p:cNvPr id="37" name="AutoShape 7">
              <a:extLst>
                <a:ext uri="{FF2B5EF4-FFF2-40B4-BE49-F238E27FC236}">
                  <a16:creationId xmlns:a16="http://schemas.microsoft.com/office/drawing/2014/main" id="{75B57D53-D55C-4E85-B8D3-5AA5C1432AB6}"/>
                </a:ext>
              </a:extLst>
            </p:cNvPr>
            <p:cNvSpPr>
              <a:spLocks noChangeArrowheads="1"/>
            </p:cNvSpPr>
            <p:nvPr/>
          </p:nvSpPr>
          <p:spPr bwMode="auto">
            <a:xfrm>
              <a:off x="398" y="2107"/>
              <a:ext cx="525" cy="477"/>
            </a:xfrm>
            <a:prstGeom prst="can">
              <a:avLst>
                <a:gd name="adj" fmla="val 12773"/>
              </a:avLst>
            </a:prstGeom>
            <a:solidFill>
              <a:srgbClr val="C0C0C0">
                <a:alpha val="53000"/>
              </a:srgbClr>
            </a:solidFill>
            <a:ln w="9525">
              <a:solidFill>
                <a:srgbClr val="000000"/>
              </a:solidFill>
              <a:round/>
              <a:headEnd/>
              <a:tailEnd/>
            </a:ln>
          </p:spPr>
          <p:txBody>
            <a:bodyPr anchor="ctr"/>
            <a:lstStyle/>
            <a:p>
              <a:pPr algn="ctr"/>
              <a:r>
                <a:rPr lang="zh-TW" altLang="en-US" sz="2000" dirty="0">
                  <a:latin typeface="標楷體" panose="03000509000000000000" pitchFamily="65" charset="-120"/>
                  <a:ea typeface="標楷體" panose="03000509000000000000" pitchFamily="65" charset="-120"/>
                </a:rPr>
                <a:t>股票</a:t>
              </a:r>
            </a:p>
          </p:txBody>
        </p:sp>
        <p:sp>
          <p:nvSpPr>
            <p:cNvPr id="38" name="AutoShape 8">
              <a:extLst>
                <a:ext uri="{FF2B5EF4-FFF2-40B4-BE49-F238E27FC236}">
                  <a16:creationId xmlns:a16="http://schemas.microsoft.com/office/drawing/2014/main" id="{766C41F7-0040-4D73-AED5-3B4F1037FA96}"/>
                </a:ext>
              </a:extLst>
            </p:cNvPr>
            <p:cNvSpPr>
              <a:spLocks noChangeArrowheads="1"/>
            </p:cNvSpPr>
            <p:nvPr/>
          </p:nvSpPr>
          <p:spPr bwMode="auto">
            <a:xfrm>
              <a:off x="397" y="1913"/>
              <a:ext cx="525" cy="255"/>
            </a:xfrm>
            <a:prstGeom prst="can">
              <a:avLst>
                <a:gd name="adj" fmla="val 25000"/>
              </a:avLst>
            </a:prstGeom>
            <a:solidFill>
              <a:srgbClr val="FFFFFF">
                <a:alpha val="55000"/>
              </a:srgbClr>
            </a:solidFill>
            <a:ln w="9525">
              <a:solidFill>
                <a:srgbClr val="000000"/>
              </a:solidFill>
              <a:round/>
              <a:headEnd/>
              <a:tailEnd/>
            </a:ln>
          </p:spPr>
          <p:txBody>
            <a:bodyPr anchor="ctr"/>
            <a:lstStyle/>
            <a:p>
              <a:pPr algn="ctr"/>
              <a:r>
                <a:rPr lang="zh-TW" altLang="en-US" sz="2000" dirty="0">
                  <a:latin typeface="標楷體" panose="03000509000000000000" pitchFamily="65" charset="-120"/>
                  <a:ea typeface="標楷體" panose="03000509000000000000" pitchFamily="65" charset="-120"/>
                </a:rPr>
                <a:t>固收</a:t>
              </a:r>
            </a:p>
          </p:txBody>
        </p:sp>
        <p:sp>
          <p:nvSpPr>
            <p:cNvPr id="39" name="AutoShape 11">
              <a:extLst>
                <a:ext uri="{FF2B5EF4-FFF2-40B4-BE49-F238E27FC236}">
                  <a16:creationId xmlns:a16="http://schemas.microsoft.com/office/drawing/2014/main" id="{B351A22D-BE4E-4D96-9E01-54AE1D164639}"/>
                </a:ext>
              </a:extLst>
            </p:cNvPr>
            <p:cNvSpPr>
              <a:spLocks noChangeArrowheads="1"/>
            </p:cNvSpPr>
            <p:nvPr/>
          </p:nvSpPr>
          <p:spPr bwMode="auto">
            <a:xfrm>
              <a:off x="2084" y="1631"/>
              <a:ext cx="525" cy="963"/>
            </a:xfrm>
            <a:prstGeom prst="can">
              <a:avLst>
                <a:gd name="adj" fmla="val 20440"/>
              </a:avLst>
            </a:prstGeom>
            <a:solidFill>
              <a:srgbClr val="C0C0C0">
                <a:alpha val="53000"/>
              </a:srgbClr>
            </a:solidFill>
            <a:ln w="9525">
              <a:solidFill>
                <a:srgbClr val="000000"/>
              </a:solidFill>
              <a:round/>
              <a:headEnd/>
              <a:tailEnd/>
            </a:ln>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40" name="AutoShape 12">
              <a:extLst>
                <a:ext uri="{FF2B5EF4-FFF2-40B4-BE49-F238E27FC236}">
                  <a16:creationId xmlns:a16="http://schemas.microsoft.com/office/drawing/2014/main" id="{32129267-3890-44A7-9FB8-3F4ABB36B5AF}"/>
                </a:ext>
              </a:extLst>
            </p:cNvPr>
            <p:cNvSpPr>
              <a:spLocks noChangeArrowheads="1"/>
            </p:cNvSpPr>
            <p:nvPr/>
          </p:nvSpPr>
          <p:spPr bwMode="auto">
            <a:xfrm>
              <a:off x="2087" y="1253"/>
              <a:ext cx="526" cy="487"/>
            </a:xfrm>
            <a:prstGeom prst="can">
              <a:avLst>
                <a:gd name="adj" fmla="val 22954"/>
              </a:avLst>
            </a:prstGeom>
            <a:solidFill>
              <a:srgbClr val="FFFFFF">
                <a:alpha val="55000"/>
              </a:srgbClr>
            </a:solidFill>
            <a:ln w="9525">
              <a:solidFill>
                <a:srgbClr val="000000"/>
              </a:solidFill>
              <a:round/>
              <a:headEnd/>
              <a:tailEnd/>
            </a:ln>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41" name="AutoShape 13">
              <a:extLst>
                <a:ext uri="{FF2B5EF4-FFF2-40B4-BE49-F238E27FC236}">
                  <a16:creationId xmlns:a16="http://schemas.microsoft.com/office/drawing/2014/main" id="{F546A7F0-CB96-42F5-8334-1DE9698B678E}"/>
                </a:ext>
              </a:extLst>
            </p:cNvPr>
            <p:cNvSpPr>
              <a:spLocks/>
            </p:cNvSpPr>
            <p:nvPr/>
          </p:nvSpPr>
          <p:spPr bwMode="auto">
            <a:xfrm>
              <a:off x="297" y="2173"/>
              <a:ext cx="85" cy="392"/>
            </a:xfrm>
            <a:prstGeom prst="leftBrace">
              <a:avLst>
                <a:gd name="adj1" fmla="val 3843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42" name="AutoShape 14">
              <a:extLst>
                <a:ext uri="{FF2B5EF4-FFF2-40B4-BE49-F238E27FC236}">
                  <a16:creationId xmlns:a16="http://schemas.microsoft.com/office/drawing/2014/main" id="{23A7AC95-4F9B-4296-8060-B2023D0311C4}"/>
                </a:ext>
              </a:extLst>
            </p:cNvPr>
            <p:cNvSpPr>
              <a:spLocks/>
            </p:cNvSpPr>
            <p:nvPr/>
          </p:nvSpPr>
          <p:spPr bwMode="auto">
            <a:xfrm>
              <a:off x="298" y="1948"/>
              <a:ext cx="84" cy="209"/>
            </a:xfrm>
            <a:prstGeom prst="leftBrace">
              <a:avLst>
                <a:gd name="adj1" fmla="val 2073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43" name="Text Box 15">
              <a:extLst>
                <a:ext uri="{FF2B5EF4-FFF2-40B4-BE49-F238E27FC236}">
                  <a16:creationId xmlns:a16="http://schemas.microsoft.com/office/drawing/2014/main" id="{14B41390-EAA1-40B0-9585-45A3ED5291CA}"/>
                </a:ext>
              </a:extLst>
            </p:cNvPr>
            <p:cNvSpPr txBox="1">
              <a:spLocks noChangeArrowheads="1"/>
            </p:cNvSpPr>
            <p:nvPr/>
          </p:nvSpPr>
          <p:spPr bwMode="auto">
            <a:xfrm>
              <a:off x="86" y="2307"/>
              <a:ext cx="291"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r>
                <a:rPr lang="en-US" altLang="zh-TW" sz="2400">
                  <a:latin typeface="標楷體" panose="03000509000000000000" pitchFamily="65" charset="-120"/>
                  <a:ea typeface="標楷體" panose="03000509000000000000" pitchFamily="65" charset="-120"/>
                </a:rPr>
                <a:t>65%</a:t>
              </a:r>
            </a:p>
          </p:txBody>
        </p:sp>
        <p:sp>
          <p:nvSpPr>
            <p:cNvPr id="44" name="Text Box 16">
              <a:extLst>
                <a:ext uri="{FF2B5EF4-FFF2-40B4-BE49-F238E27FC236}">
                  <a16:creationId xmlns:a16="http://schemas.microsoft.com/office/drawing/2014/main" id="{C770162D-EAB7-4293-B3D2-550DBBC9A1AC}"/>
                </a:ext>
              </a:extLst>
            </p:cNvPr>
            <p:cNvSpPr txBox="1">
              <a:spLocks noChangeArrowheads="1"/>
            </p:cNvSpPr>
            <p:nvPr/>
          </p:nvSpPr>
          <p:spPr bwMode="auto">
            <a:xfrm>
              <a:off x="75" y="1969"/>
              <a:ext cx="291" cy="23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r>
                <a:rPr lang="en-US" altLang="zh-TW" sz="2400">
                  <a:latin typeface="標楷體" panose="03000509000000000000" pitchFamily="65" charset="-120"/>
                  <a:ea typeface="標楷體" panose="03000509000000000000" pitchFamily="65" charset="-120"/>
                </a:rPr>
                <a:t>35%</a:t>
              </a:r>
            </a:p>
          </p:txBody>
        </p:sp>
        <p:sp>
          <p:nvSpPr>
            <p:cNvPr id="45" name="AutoShape 17">
              <a:extLst>
                <a:ext uri="{FF2B5EF4-FFF2-40B4-BE49-F238E27FC236}">
                  <a16:creationId xmlns:a16="http://schemas.microsoft.com/office/drawing/2014/main" id="{EFD30243-193B-42A5-A972-106A89877EB7}"/>
                </a:ext>
              </a:extLst>
            </p:cNvPr>
            <p:cNvSpPr>
              <a:spLocks noChangeArrowheads="1"/>
            </p:cNvSpPr>
            <p:nvPr/>
          </p:nvSpPr>
          <p:spPr bwMode="auto">
            <a:xfrm rot="5400000">
              <a:off x="1812" y="1872"/>
              <a:ext cx="163" cy="47"/>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46" name="AutoShape 18">
              <a:extLst>
                <a:ext uri="{FF2B5EF4-FFF2-40B4-BE49-F238E27FC236}">
                  <a16:creationId xmlns:a16="http://schemas.microsoft.com/office/drawing/2014/main" id="{FFD53406-6EF6-4DB4-8361-2A3786912ADC}"/>
                </a:ext>
              </a:extLst>
            </p:cNvPr>
            <p:cNvSpPr>
              <a:spLocks noChangeArrowheads="1"/>
            </p:cNvSpPr>
            <p:nvPr/>
          </p:nvSpPr>
          <p:spPr bwMode="auto">
            <a:xfrm rot="5400000">
              <a:off x="1882" y="1872"/>
              <a:ext cx="163" cy="47"/>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47" name="AutoShape 19">
              <a:extLst>
                <a:ext uri="{FF2B5EF4-FFF2-40B4-BE49-F238E27FC236}">
                  <a16:creationId xmlns:a16="http://schemas.microsoft.com/office/drawing/2014/main" id="{39CC8101-8F6A-44D6-AE4B-7A4739052FBF}"/>
                </a:ext>
              </a:extLst>
            </p:cNvPr>
            <p:cNvSpPr>
              <a:spLocks noChangeArrowheads="1"/>
            </p:cNvSpPr>
            <p:nvPr/>
          </p:nvSpPr>
          <p:spPr bwMode="auto">
            <a:xfrm rot="5400000">
              <a:off x="1952" y="1873"/>
              <a:ext cx="163" cy="46"/>
            </a:xfrm>
            <a:prstGeom prst="triangle">
              <a:avLst>
                <a:gd name="adj" fmla="val 50000"/>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TW" altLang="en-US" sz="2400">
                <a:latin typeface="標楷體" panose="03000509000000000000" pitchFamily="65" charset="-120"/>
                <a:ea typeface="標楷體" panose="03000509000000000000" pitchFamily="65" charset="-120"/>
              </a:endParaRPr>
            </a:p>
          </p:txBody>
        </p:sp>
        <p:sp>
          <p:nvSpPr>
            <p:cNvPr id="48" name="AutoShape 20">
              <a:extLst>
                <a:ext uri="{FF2B5EF4-FFF2-40B4-BE49-F238E27FC236}">
                  <a16:creationId xmlns:a16="http://schemas.microsoft.com/office/drawing/2014/main" id="{899D0CED-1C8B-4A79-A21C-E1C82D03E098}"/>
                </a:ext>
              </a:extLst>
            </p:cNvPr>
            <p:cNvSpPr>
              <a:spLocks/>
            </p:cNvSpPr>
            <p:nvPr/>
          </p:nvSpPr>
          <p:spPr bwMode="auto">
            <a:xfrm flipH="1">
              <a:off x="2629" y="1698"/>
              <a:ext cx="106" cy="860"/>
            </a:xfrm>
            <a:prstGeom prst="leftBrace">
              <a:avLst>
                <a:gd name="adj1" fmla="val 6761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49" name="AutoShape 21">
              <a:extLst>
                <a:ext uri="{FF2B5EF4-FFF2-40B4-BE49-F238E27FC236}">
                  <a16:creationId xmlns:a16="http://schemas.microsoft.com/office/drawing/2014/main" id="{29E402DA-07AF-472A-8DB9-0C04D5EA01EB}"/>
                </a:ext>
              </a:extLst>
            </p:cNvPr>
            <p:cNvSpPr>
              <a:spLocks/>
            </p:cNvSpPr>
            <p:nvPr/>
          </p:nvSpPr>
          <p:spPr bwMode="auto">
            <a:xfrm flipH="1">
              <a:off x="2630" y="1309"/>
              <a:ext cx="69" cy="374"/>
            </a:xfrm>
            <a:prstGeom prst="leftBrace">
              <a:avLst>
                <a:gd name="adj1" fmla="val 4516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2400">
                <a:latin typeface="標楷體" panose="03000509000000000000" pitchFamily="65" charset="-120"/>
                <a:ea typeface="標楷體" panose="03000509000000000000" pitchFamily="65" charset="-120"/>
              </a:endParaRPr>
            </a:p>
          </p:txBody>
        </p:sp>
        <p:sp>
          <p:nvSpPr>
            <p:cNvPr id="50" name="Text Box 22">
              <a:extLst>
                <a:ext uri="{FF2B5EF4-FFF2-40B4-BE49-F238E27FC236}">
                  <a16:creationId xmlns:a16="http://schemas.microsoft.com/office/drawing/2014/main" id="{7428AB33-E193-4A93-AE0A-361AC5C21EC1}"/>
                </a:ext>
              </a:extLst>
            </p:cNvPr>
            <p:cNvSpPr txBox="1">
              <a:spLocks noChangeArrowheads="1"/>
            </p:cNvSpPr>
            <p:nvPr/>
          </p:nvSpPr>
          <p:spPr bwMode="auto">
            <a:xfrm flipH="1">
              <a:off x="2637" y="2064"/>
              <a:ext cx="291" cy="29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sz="2400" dirty="0">
                  <a:latin typeface="標楷體" panose="03000509000000000000" pitchFamily="65" charset="-120"/>
                  <a:ea typeface="標楷體" panose="03000509000000000000" pitchFamily="65" charset="-120"/>
                </a:rPr>
                <a:t>65%</a:t>
              </a:r>
            </a:p>
          </p:txBody>
        </p:sp>
        <p:sp>
          <p:nvSpPr>
            <p:cNvPr id="51" name="Text Box 23">
              <a:extLst>
                <a:ext uri="{FF2B5EF4-FFF2-40B4-BE49-F238E27FC236}">
                  <a16:creationId xmlns:a16="http://schemas.microsoft.com/office/drawing/2014/main" id="{DF68ABE3-EDF0-4963-938C-0ED22A45FD49}"/>
                </a:ext>
              </a:extLst>
            </p:cNvPr>
            <p:cNvSpPr txBox="1">
              <a:spLocks noChangeArrowheads="1"/>
            </p:cNvSpPr>
            <p:nvPr/>
          </p:nvSpPr>
          <p:spPr bwMode="auto">
            <a:xfrm flipH="1">
              <a:off x="2626" y="1445"/>
              <a:ext cx="291" cy="29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US" altLang="zh-TW" sz="2400" dirty="0">
                  <a:latin typeface="標楷體" panose="03000509000000000000" pitchFamily="65" charset="-120"/>
                  <a:ea typeface="標楷體" panose="03000509000000000000" pitchFamily="65" charset="-120"/>
                </a:rPr>
                <a:t>35%</a:t>
              </a:r>
            </a:p>
          </p:txBody>
        </p:sp>
        <p:sp>
          <p:nvSpPr>
            <p:cNvPr id="52" name="Text Box 24">
              <a:extLst>
                <a:ext uri="{FF2B5EF4-FFF2-40B4-BE49-F238E27FC236}">
                  <a16:creationId xmlns:a16="http://schemas.microsoft.com/office/drawing/2014/main" id="{B9897F64-7CE4-45ED-B027-E077D359AE2B}"/>
                </a:ext>
              </a:extLst>
            </p:cNvPr>
            <p:cNvSpPr txBox="1">
              <a:spLocks noChangeArrowheads="1"/>
            </p:cNvSpPr>
            <p:nvPr/>
          </p:nvSpPr>
          <p:spPr bwMode="auto">
            <a:xfrm>
              <a:off x="454" y="1542"/>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400" dirty="0">
                  <a:latin typeface="標楷體" panose="03000509000000000000" pitchFamily="65" charset="-120"/>
                  <a:ea typeface="標楷體" panose="03000509000000000000" pitchFamily="65" charset="-120"/>
                </a:rPr>
                <a:t>100</a:t>
              </a:r>
            </a:p>
          </p:txBody>
        </p:sp>
        <p:sp>
          <p:nvSpPr>
            <p:cNvPr id="53" name="Text Box 25">
              <a:extLst>
                <a:ext uri="{FF2B5EF4-FFF2-40B4-BE49-F238E27FC236}">
                  <a16:creationId xmlns:a16="http://schemas.microsoft.com/office/drawing/2014/main" id="{FC8BEDD6-700A-4CB7-B3D5-F7782EFB4B14}"/>
                </a:ext>
              </a:extLst>
            </p:cNvPr>
            <p:cNvSpPr txBox="1">
              <a:spLocks noChangeArrowheads="1"/>
            </p:cNvSpPr>
            <p:nvPr/>
          </p:nvSpPr>
          <p:spPr bwMode="auto">
            <a:xfrm>
              <a:off x="331" y="2609"/>
              <a:ext cx="890" cy="292"/>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標楷體" panose="03000509000000000000" pitchFamily="65" charset="-120"/>
                  <a:ea typeface="標楷體" panose="03000509000000000000" pitchFamily="65" charset="-120"/>
                </a:rPr>
                <a:t>期初總值</a:t>
              </a:r>
            </a:p>
          </p:txBody>
        </p:sp>
        <p:sp>
          <p:nvSpPr>
            <p:cNvPr id="54" name="AutoShape 9">
              <a:extLst>
                <a:ext uri="{FF2B5EF4-FFF2-40B4-BE49-F238E27FC236}">
                  <a16:creationId xmlns:a16="http://schemas.microsoft.com/office/drawing/2014/main" id="{1EFB78B9-2E16-4A1B-AA40-DAF3D96D66A7}"/>
                </a:ext>
              </a:extLst>
            </p:cNvPr>
            <p:cNvSpPr>
              <a:spLocks noChangeArrowheads="1"/>
            </p:cNvSpPr>
            <p:nvPr/>
          </p:nvSpPr>
          <p:spPr bwMode="auto">
            <a:xfrm>
              <a:off x="1263" y="1897"/>
              <a:ext cx="525" cy="696"/>
            </a:xfrm>
            <a:prstGeom prst="can">
              <a:avLst>
                <a:gd name="adj" fmla="val 16934"/>
              </a:avLst>
            </a:prstGeom>
            <a:solidFill>
              <a:srgbClr val="C0C0C0">
                <a:alpha val="53000"/>
              </a:srgbClr>
            </a:solidFill>
            <a:ln w="9525">
              <a:solidFill>
                <a:srgbClr val="000000"/>
              </a:solidFill>
              <a:round/>
              <a:headEnd/>
              <a:tailEnd/>
            </a:ln>
          </p:spPr>
          <p:txBody>
            <a:bodyPr anchor="ctr"/>
            <a:lstStyle/>
            <a:p>
              <a:pPr algn="ctr"/>
              <a:endParaRPr lang="zh-TW" altLang="zh-TW" sz="2400">
                <a:latin typeface="標楷體" panose="03000509000000000000" pitchFamily="65" charset="-120"/>
                <a:ea typeface="標楷體" panose="03000509000000000000" pitchFamily="65" charset="-120"/>
              </a:endParaRPr>
            </a:p>
          </p:txBody>
        </p:sp>
        <p:sp>
          <p:nvSpPr>
            <p:cNvPr id="55" name="AutoShape 10">
              <a:extLst>
                <a:ext uri="{FF2B5EF4-FFF2-40B4-BE49-F238E27FC236}">
                  <a16:creationId xmlns:a16="http://schemas.microsoft.com/office/drawing/2014/main" id="{A6BD00B2-8FBB-457C-949C-DCE4B7CEA0E4}"/>
                </a:ext>
              </a:extLst>
            </p:cNvPr>
            <p:cNvSpPr>
              <a:spLocks noChangeArrowheads="1"/>
            </p:cNvSpPr>
            <p:nvPr/>
          </p:nvSpPr>
          <p:spPr bwMode="auto">
            <a:xfrm>
              <a:off x="1266" y="1263"/>
              <a:ext cx="525" cy="729"/>
            </a:xfrm>
            <a:prstGeom prst="can">
              <a:avLst>
                <a:gd name="adj" fmla="val 20276"/>
              </a:avLst>
            </a:prstGeom>
            <a:solidFill>
              <a:srgbClr val="FFFFFF">
                <a:alpha val="55000"/>
              </a:srgbClr>
            </a:solidFill>
            <a:ln w="9525">
              <a:solidFill>
                <a:srgbClr val="000000"/>
              </a:solidFill>
              <a:round/>
              <a:headEnd/>
              <a:tailEnd/>
            </a:ln>
          </p:spPr>
          <p:txBody>
            <a:bodyPr anchor="ctr"/>
            <a:lstStyle/>
            <a:p>
              <a:pPr algn="ctr"/>
              <a:endParaRPr lang="zh-TW" altLang="zh-TW" sz="2400">
                <a:latin typeface="標楷體" panose="03000509000000000000" pitchFamily="65" charset="-120"/>
                <a:ea typeface="標楷體" panose="03000509000000000000" pitchFamily="65" charset="-120"/>
              </a:endParaRPr>
            </a:p>
          </p:txBody>
        </p:sp>
        <p:sp>
          <p:nvSpPr>
            <p:cNvPr id="56" name="Text Box 26">
              <a:extLst>
                <a:ext uri="{FF2B5EF4-FFF2-40B4-BE49-F238E27FC236}">
                  <a16:creationId xmlns:a16="http://schemas.microsoft.com/office/drawing/2014/main" id="{EAF8D4EC-8B66-4747-BC4E-289F314D72A7}"/>
                </a:ext>
              </a:extLst>
            </p:cNvPr>
            <p:cNvSpPr txBox="1">
              <a:spLocks noChangeArrowheads="1"/>
            </p:cNvSpPr>
            <p:nvPr/>
          </p:nvSpPr>
          <p:spPr bwMode="auto">
            <a:xfrm>
              <a:off x="1202" y="2629"/>
              <a:ext cx="890" cy="292"/>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標楷體" panose="03000509000000000000" pitchFamily="65" charset="-120"/>
                  <a:ea typeface="標楷體" panose="03000509000000000000" pitchFamily="65" charset="-120"/>
                </a:rPr>
                <a:t>期末總值</a:t>
              </a:r>
            </a:p>
          </p:txBody>
        </p:sp>
        <p:sp>
          <p:nvSpPr>
            <p:cNvPr id="57" name="Text Box 27">
              <a:extLst>
                <a:ext uri="{FF2B5EF4-FFF2-40B4-BE49-F238E27FC236}">
                  <a16:creationId xmlns:a16="http://schemas.microsoft.com/office/drawing/2014/main" id="{FA3BE055-0C0B-475F-8F6F-2BF49362DA67}"/>
                </a:ext>
              </a:extLst>
            </p:cNvPr>
            <p:cNvSpPr txBox="1">
              <a:spLocks noChangeArrowheads="1"/>
            </p:cNvSpPr>
            <p:nvPr/>
          </p:nvSpPr>
          <p:spPr bwMode="auto">
            <a:xfrm>
              <a:off x="2243" y="2629"/>
              <a:ext cx="1084" cy="292"/>
            </a:xfrm>
            <a:prstGeom prst="rect">
              <a:avLst/>
            </a:prstGeom>
            <a:noFill/>
            <a:ln>
              <a:noFill/>
            </a:ln>
            <a:effectLst/>
            <a:extLst>
              <a:ext uri="{909E8E84-426E-40DD-AFC4-6F175D3DCCD1}">
                <a14:hiddenFill xmlns:a14="http://schemas.microsoft.com/office/drawing/2010/main">
                  <a:gradFill rotWithShape="1">
                    <a:gsLst>
                      <a:gs pos="0">
                        <a:schemeClr val="folHlink">
                          <a:gamma/>
                          <a:shade val="46275"/>
                          <a:invGamma/>
                        </a:schemeClr>
                      </a:gs>
                      <a:gs pos="50000">
                        <a:schemeClr val="folHlink"/>
                      </a:gs>
                      <a:gs pos="100000">
                        <a:schemeClr val="folHlink">
                          <a:gamma/>
                          <a:shade val="46275"/>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TW" altLang="en-US" sz="2400" dirty="0">
                  <a:latin typeface="標楷體" panose="03000509000000000000" pitchFamily="65" charset="-120"/>
                  <a:ea typeface="標楷體" panose="03000509000000000000" pitchFamily="65" charset="-120"/>
                </a:rPr>
                <a:t>調整後總值</a:t>
              </a:r>
            </a:p>
          </p:txBody>
        </p:sp>
      </p:grpSp>
    </p:spTree>
    <p:extLst>
      <p:ext uri="{BB962C8B-B14F-4D97-AF65-F5344CB8AC3E}">
        <p14:creationId xmlns:p14="http://schemas.microsoft.com/office/powerpoint/2010/main" val="377194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DB42346F-0308-4DC1-87A5-BFB964490B29}"/>
              </a:ext>
            </a:extLst>
          </p:cNvPr>
          <p:cNvSpPr>
            <a:spLocks noGrp="1"/>
          </p:cNvSpPr>
          <p:nvPr>
            <p:ph type="title"/>
          </p:nvPr>
        </p:nvSpPr>
        <p:spPr>
          <a:xfrm>
            <a:off x="838200" y="365125"/>
            <a:ext cx="10515600" cy="1325563"/>
          </a:xfrm>
        </p:spPr>
        <p:txBody>
          <a:bodyPr/>
          <a:lstStyle/>
          <a:p>
            <a:r>
              <a:rPr lang="en-US" altLang="zh-TW" dirty="0">
                <a:latin typeface="Times New Roman" panose="02020603050405020304" pitchFamily="18" charset="0"/>
                <a:ea typeface="標楷體" panose="03000509000000000000" pitchFamily="65" charset="-120"/>
              </a:rPr>
              <a:t>Constant-Mix investment strategy ,CM </a:t>
            </a:r>
            <a:br>
              <a:rPr lang="en-US" altLang="zh-TW" dirty="0">
                <a:latin typeface="Times New Roman" panose="02020603050405020304" pitchFamily="18" charset="0"/>
                <a:ea typeface="標楷體" panose="03000509000000000000" pitchFamily="65" charset="-120"/>
              </a:rPr>
            </a:br>
            <a:r>
              <a:rPr lang="zh-TW" altLang="en-US" dirty="0">
                <a:latin typeface="Times New Roman" panose="02020603050405020304" pitchFamily="18" charset="0"/>
                <a:ea typeface="標楷體" panose="03000509000000000000" pitchFamily="65" charset="-120"/>
              </a:rPr>
              <a:t>固定比例投資策略</a:t>
            </a:r>
            <a:endParaRPr lang="zh-TW" altLang="en-US" baseline="0" dirty="0">
              <a:latin typeface="Times New Roman" panose="02020603050405020304" pitchFamily="18" charset="0"/>
              <a:ea typeface="標楷體" panose="03000509000000000000" pitchFamily="65" charset="-120"/>
            </a:endParaRPr>
          </a:p>
        </p:txBody>
      </p:sp>
      <p:pic>
        <p:nvPicPr>
          <p:cNvPr id="34" name="Picture 5">
            <a:extLst>
              <a:ext uri="{FF2B5EF4-FFF2-40B4-BE49-F238E27FC236}">
                <a16:creationId xmlns:a16="http://schemas.microsoft.com/office/drawing/2014/main" id="{EBD2965E-91C6-4FAB-AC4D-699F8824D7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0895" y="2008216"/>
            <a:ext cx="8530209" cy="418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595633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TotalTime>
  <Words>2358</Words>
  <Application>Microsoft Office PowerPoint</Application>
  <PresentationFormat>寬螢幕</PresentationFormat>
  <Paragraphs>211</Paragraphs>
  <Slides>27</Slides>
  <Notes>5</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27</vt:i4>
      </vt:variant>
    </vt:vector>
  </HeadingPairs>
  <TitlesOfParts>
    <vt:vector size="37" baseType="lpstr">
      <vt:lpstr>ＭＳ Ｐゴシック</vt:lpstr>
      <vt:lpstr>新細明體</vt:lpstr>
      <vt:lpstr>標楷體</vt:lpstr>
      <vt:lpstr>Arial</vt:lpstr>
      <vt:lpstr>Calibri</vt:lpstr>
      <vt:lpstr>Calibri Light</vt:lpstr>
      <vt:lpstr>Cambria Math</vt:lpstr>
      <vt:lpstr>Times New Roman</vt:lpstr>
      <vt:lpstr>Wingdings</vt:lpstr>
      <vt:lpstr>Office 佈景主題</vt:lpstr>
      <vt:lpstr>Portfolio Rebalancing</vt:lpstr>
      <vt:lpstr>Buy and Hold strategy , BH 買入持有策略</vt:lpstr>
      <vt:lpstr>Buy and Hold strategy , BH 買入持有策略</vt:lpstr>
      <vt:lpstr>Buy and Hold strategy , BH 買入持有策略</vt:lpstr>
      <vt:lpstr>Constant-Mix investment strategy ,CM  固定比例投資策略</vt:lpstr>
      <vt:lpstr>Constant-Mix investment strategy ,CM  固定比例投資策略</vt:lpstr>
      <vt:lpstr>Constant-Mix investment strategy ,CM  固定比例投資策略</vt:lpstr>
      <vt:lpstr>Constant-Mix investment strategy ,CM  固定比例投資策略</vt:lpstr>
      <vt:lpstr>Constant-Mix investment strategy ,CM  固定比例投資策略</vt:lpstr>
      <vt:lpstr>Constant-Mix investment strategy ,CM  固定比例投資策略</vt:lpstr>
      <vt:lpstr>Constant Proportion Portfolio Insurance CPPI 固定比例投資組合保險策略</vt:lpstr>
      <vt:lpstr>Constant Proportion Portfolio Insurance CPPI 固定比例投資組合保險策略</vt:lpstr>
      <vt:lpstr>Constant Proportion Portfolio Insurance CPPI 固定比例投資組合保險策略</vt:lpstr>
      <vt:lpstr>Constant Proportion Portfolio Insurance CPPI 固定比例投資組合保險策略</vt:lpstr>
      <vt:lpstr>Constant Proportion Portfolio Insurance CPPI 固定比例投資組合保險策略</vt:lpstr>
      <vt:lpstr>Cumulative Prospect Theory ,CPT 累積前景(展望)理論</vt:lpstr>
      <vt:lpstr>Investment horizon and the attractiveness of investment strategies: A behavioral approach</vt:lpstr>
      <vt:lpstr>Investment horizon and the attractiveness of investment strategies: A behavioral approach</vt:lpstr>
      <vt:lpstr>Time-Invariant Portfolio Protection Investment Strategy , TIPP 時間不變性投資組合保護策略</vt:lpstr>
      <vt:lpstr>Time-Invariant Portfolio Protection Investment Strategy , TIPP 時間不變性投資組合保護策略</vt:lpstr>
      <vt:lpstr>Time-Invariant Portfolio Protection Investment Strategy , TIPP 時間不變性投資組合保護策略</vt:lpstr>
      <vt:lpstr>Time-Invariant Portfolio Protection Investment Strategy , TIPP 時間不變性投資組合保護策略</vt:lpstr>
      <vt:lpstr>Time-Invariant Portfolio Protection Investment Strategy , TIPP 時間不變性投資組合保護策略</vt:lpstr>
      <vt:lpstr>Time-Invariant Portfolio Protection Investment Strategy , TIPP 時間不變性投資組合保護策略</vt:lpstr>
      <vt:lpstr>參考資料</vt:lpstr>
      <vt:lpstr>參考資料</vt:lpstr>
      <vt:lpstr>參考資料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Rebalancing</dc:title>
  <dc:creator>鈺婷 傅</dc:creator>
  <cp:lastModifiedBy>鈺婷 傅</cp:lastModifiedBy>
  <cp:revision>5</cp:revision>
  <dcterms:created xsi:type="dcterms:W3CDTF">2019-01-21T11:28:42Z</dcterms:created>
  <dcterms:modified xsi:type="dcterms:W3CDTF">2019-01-23T09:01:40Z</dcterms:modified>
</cp:coreProperties>
</file>