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5" r:id="rId7"/>
    <p:sldId id="260" r:id="rId8"/>
    <p:sldId id="262" r:id="rId9"/>
    <p:sldId id="263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48CA6-12E2-4102-8BFC-5A165D77F185}" type="datetimeFigureOut">
              <a:rPr lang="zh-TW" altLang="en-US" smtClean="0"/>
              <a:t>2020/3/9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205E-975D-4FC1-B4D8-8BF20E4B6D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6253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48CA6-12E2-4102-8BFC-5A165D77F185}" type="datetimeFigureOut">
              <a:rPr lang="zh-TW" altLang="en-US" smtClean="0"/>
              <a:t>2020/3/9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205E-975D-4FC1-B4D8-8BF20E4B6D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909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48CA6-12E2-4102-8BFC-5A165D77F185}" type="datetimeFigureOut">
              <a:rPr lang="zh-TW" altLang="en-US" smtClean="0"/>
              <a:t>2020/3/9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205E-975D-4FC1-B4D8-8BF20E4B6D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1136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48CA6-12E2-4102-8BFC-5A165D77F185}" type="datetimeFigureOut">
              <a:rPr lang="zh-TW" altLang="en-US" smtClean="0"/>
              <a:t>2020/3/9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205E-975D-4FC1-B4D8-8BF20E4B6D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1310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48CA6-12E2-4102-8BFC-5A165D77F185}" type="datetimeFigureOut">
              <a:rPr lang="zh-TW" altLang="en-US" smtClean="0"/>
              <a:t>2020/3/9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205E-975D-4FC1-B4D8-8BF20E4B6D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1189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48CA6-12E2-4102-8BFC-5A165D77F185}" type="datetimeFigureOut">
              <a:rPr lang="zh-TW" altLang="en-US" smtClean="0"/>
              <a:t>2020/3/9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205E-975D-4FC1-B4D8-8BF20E4B6D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1795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48CA6-12E2-4102-8BFC-5A165D77F185}" type="datetimeFigureOut">
              <a:rPr lang="zh-TW" altLang="en-US" smtClean="0"/>
              <a:t>2020/3/9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205E-975D-4FC1-B4D8-8BF20E4B6D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4283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48CA6-12E2-4102-8BFC-5A165D77F185}" type="datetimeFigureOut">
              <a:rPr lang="zh-TW" altLang="en-US" smtClean="0"/>
              <a:t>2020/3/9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205E-975D-4FC1-B4D8-8BF20E4B6D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3095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48CA6-12E2-4102-8BFC-5A165D77F185}" type="datetimeFigureOut">
              <a:rPr lang="zh-TW" altLang="en-US" smtClean="0"/>
              <a:t>2020/3/9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205E-975D-4FC1-B4D8-8BF20E4B6D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4647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48CA6-12E2-4102-8BFC-5A165D77F185}" type="datetimeFigureOut">
              <a:rPr lang="zh-TW" altLang="en-US" smtClean="0"/>
              <a:t>2020/3/9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205E-975D-4FC1-B4D8-8BF20E4B6D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3021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48CA6-12E2-4102-8BFC-5A165D77F185}" type="datetimeFigureOut">
              <a:rPr lang="zh-TW" altLang="en-US" smtClean="0"/>
              <a:t>2020/3/9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205E-975D-4FC1-B4D8-8BF20E4B6D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4116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48CA6-12E2-4102-8BFC-5A165D77F185}" type="datetimeFigureOut">
              <a:rPr lang="zh-TW" altLang="en-US" smtClean="0"/>
              <a:t>2020/3/9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B205E-975D-4FC1-B4D8-8BF20E4B6D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4540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Copula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0422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953530" y="664089"/>
                <a:ext cx="10515600" cy="5357769"/>
              </a:xfrm>
            </p:spPr>
            <p:txBody>
              <a:bodyPr>
                <a:normAutofit/>
              </a:bodyPr>
              <a:lstStyle/>
              <a:p>
                <a:r>
                  <a:rPr lang="zh-TW" altLang="en-US" dirty="0" smtClean="0"/>
                  <a:t>假設</a:t>
                </a:r>
                <a:r>
                  <a:rPr lang="en-US" altLang="zh-TW" dirty="0" smtClean="0"/>
                  <a:t>X,Y</a:t>
                </a:r>
                <a:r>
                  <a:rPr lang="zh-TW" altLang="en-US" dirty="0" smtClean="0"/>
                  <a:t>是獨立的隨機變數</a:t>
                </a:r>
                <a:endParaRPr lang="en-US" altLang="zh-TW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𝑋𝑌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𝑌</m:t>
                          </m:r>
                        </m:sub>
                      </m:sSub>
                    </m:oMath>
                  </m:oMathPara>
                </a14:m>
                <a:endParaRPr lang="en-US" altLang="zh-TW" dirty="0" smtClean="0"/>
              </a:p>
              <a:p>
                <a:pPr marL="0" indent="0">
                  <a:buNone/>
                </a:pPr>
                <a:endParaRPr lang="en-US" altLang="zh-TW" dirty="0"/>
              </a:p>
              <a:p>
                <a:r>
                  <a:rPr lang="zh-TW" altLang="en-US" dirty="0" smtClean="0"/>
                  <a:t>如果</a:t>
                </a:r>
                <a:r>
                  <a:rPr lang="en-US" altLang="zh-TW" dirty="0" smtClean="0"/>
                  <a:t>X,Y </a:t>
                </a:r>
                <a:r>
                  <a:rPr lang="zh-TW" altLang="en-US" dirty="0" smtClean="0"/>
                  <a:t>不</a:t>
                </a:r>
                <a:r>
                  <a:rPr lang="zh-TW" altLang="en-US" dirty="0" smtClean="0"/>
                  <a:t>獨立</a:t>
                </a:r>
                <a:endParaRPr lang="en-US" altLang="zh-TW" dirty="0" smtClean="0"/>
              </a:p>
              <a:p>
                <a:pPr marL="0" indent="0">
                  <a:buNone/>
                </a:pPr>
                <a:r>
                  <a:rPr lang="zh-TW" altLang="en-US" dirty="0" smtClean="0"/>
                  <a:t>知道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𝑋𝑌</m:t>
                        </m:r>
                      </m:sub>
                    </m:sSub>
                    <m:r>
                      <a:rPr lang="zh-TW" altLang="en-US" i="1">
                        <a:latin typeface="Cambria Math" panose="02040503050406030204" pitchFamily="18" charset="0"/>
                      </a:rPr>
                      <m:t>就可以算出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sub>
                    </m:sSub>
                  </m:oMath>
                </a14:m>
                <a:endParaRPr lang="en-US" altLang="zh-TW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zh-TW" alt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sty m:val="p"/>
                              <m:brk m:alnAt="23"/>
                            </m:rPr>
                            <a:rPr lang="en-US" altLang="zh-TW" i="1">
                              <a:latin typeface="Cambria Math" panose="02040503050406030204" pitchFamily="18" charset="0"/>
                            </a:rPr>
                            <m:t>X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𝑋𝑌</m:t>
                              </m:r>
                            </m:sub>
                          </m:sSub>
                        </m:e>
                      </m:nary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𝑑𝑥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sub>
                      </m:sSub>
                    </m:oMath>
                  </m:oMathPara>
                </a14:m>
                <a:endParaRPr lang="en-US" altLang="zh-TW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zh-TW" alt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15"/>
                            </m:r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𝑋𝑌</m:t>
                              </m:r>
                            </m:sub>
                          </m:sSub>
                        </m:e>
                      </m:nary>
                      <m:r>
                        <a:rPr lang="en-US" altLang="zh-TW" i="1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zh-TW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</m:oMath>
                  </m:oMathPara>
                </a14:m>
                <a:endParaRPr lang="en-US" altLang="zh-TW" dirty="0" smtClean="0"/>
              </a:p>
              <a:p>
                <a:pPr marL="0" indent="0">
                  <a:buNone/>
                </a:pPr>
                <a:endParaRPr lang="en-US" altLang="zh-TW" dirty="0" smtClean="0"/>
              </a:p>
              <a:p>
                <a:pPr marL="0" indent="0">
                  <a:buNone/>
                </a:pPr>
                <a:r>
                  <a:rPr lang="zh-TW" altLang="en-US" dirty="0" smtClean="0"/>
                  <a:t>如果我們只有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sub>
                    </m:sSub>
                  </m:oMath>
                </a14:m>
                <a:r>
                  <a:rPr lang="zh-TW" altLang="en-US" dirty="0" smtClean="0"/>
                  <a:t>，我們要怎麼找到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𝑋𝑌</m:t>
                        </m:r>
                      </m:sub>
                    </m:sSub>
                  </m:oMath>
                </a14:m>
                <a:r>
                  <a:rPr lang="en-US" altLang="zh-TW" dirty="0" smtClean="0"/>
                  <a:t>?</a:t>
                </a:r>
                <a:endParaRPr lang="zh-TW" altLang="en-US" dirty="0"/>
              </a:p>
            </p:txBody>
          </p:sp>
        </mc:Choice>
        <mc:Fallback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53530" y="664089"/>
                <a:ext cx="10515600" cy="5357769"/>
              </a:xfrm>
              <a:blipFill rotWithShape="0">
                <a:blip r:embed="rId2"/>
                <a:stretch>
                  <a:fillRect l="-1159" t="-2162" b="-45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628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477795"/>
                <a:ext cx="10515600" cy="5699168"/>
              </a:xfrm>
            </p:spPr>
            <p:txBody>
              <a:bodyPr>
                <a:normAutofit/>
              </a:bodyPr>
              <a:lstStyle/>
              <a:p>
                <a:r>
                  <a:rPr lang="zh-TW" altLang="en-US" sz="2400" dirty="0" smtClean="0"/>
                  <a:t>假設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sz="2400" i="1" dirty="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altLang="zh-TW" sz="2400" b="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TW" sz="2400" b="0" i="1" dirty="0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altLang="zh-TW" sz="2400" b="0" i="1" dirty="0" smtClean="0">
                        <a:latin typeface="Cambria Math" panose="02040503050406030204" pitchFamily="18" charset="0"/>
                      </a:rPr>
                      <m:t>~</m:t>
                    </m:r>
                    <m:r>
                      <a:rPr lang="en-US" altLang="zh-TW" sz="2400" b="0" i="1" dirty="0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altLang="zh-TW" sz="2400" b="0" i="1" dirty="0" smtClean="0">
                        <a:latin typeface="Cambria Math" panose="02040503050406030204" pitchFamily="18" charset="0"/>
                      </a:rPr>
                      <m:t>(0,1)</m:t>
                    </m:r>
                  </m:oMath>
                </a14:m>
                <a:endParaRPr lang="en-US" altLang="zh-TW" sz="24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r>
                        <m:rPr>
                          <m:sty m:val="p"/>
                        </m:rPr>
                        <a:rPr lang="en-US" altLang="zh-TW" sz="2400" b="0" i="0" smtClean="0">
                          <a:latin typeface="Cambria Math" panose="02040503050406030204" pitchFamily="18" charset="0"/>
                        </a:rPr>
                        <m:t>exp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⁡(−</m:t>
                      </m:r>
                      <m:f>
                        <m:f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altLang="zh-TW" sz="24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sub>
                      </m:sSub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r>
                        <m:rPr>
                          <m:sty m:val="p"/>
                        </m:rPr>
                        <a:rPr lang="en-US" altLang="zh-TW" sz="2400">
                          <a:latin typeface="Cambria Math" panose="02040503050406030204" pitchFamily="18" charset="0"/>
                        </a:rPr>
                        <m:t>exp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⁡(−</m:t>
                      </m:r>
                      <m:f>
                        <m:f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altLang="zh-TW" sz="2400" dirty="0"/>
              </a:p>
              <a:p>
                <a:pPr marL="0" indent="0">
                  <a:buNone/>
                </a:pPr>
                <a:endParaRPr lang="en-US" altLang="zh-TW" sz="2400" dirty="0"/>
              </a:p>
              <a:p>
                <a:r>
                  <a:rPr lang="zh-TW" altLang="en-US" sz="2400" dirty="0" smtClean="0"/>
                  <a:t>如果</a:t>
                </a:r>
                <a:r>
                  <a:rPr lang="en-US" altLang="zh-TW" sz="2400" dirty="0" smtClean="0"/>
                  <a:t>X,Y</a:t>
                </a:r>
                <a:r>
                  <a:rPr lang="zh-TW" altLang="en-US" sz="2400" dirty="0" smtClean="0"/>
                  <a:t>獨立</a:t>
                </a:r>
                <a:endParaRPr lang="en-US" altLang="zh-TW" sz="24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𝑋𝑌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altLang="zh-TW" sz="2400" b="0" i="0" smtClean="0">
                          <a:latin typeface="Cambria Math" panose="02040503050406030204" pitchFamily="18" charset="0"/>
                        </a:rPr>
                        <m:t>exp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⁡[</m:t>
                      </m:r>
                      <m:r>
                        <a:rPr lang="en-US" altLang="zh-TW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zh-TW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zh-TW" sz="2400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sz="2400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altLang="zh-TW" sz="2400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altLang="zh-TW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altLang="zh-TW" sz="2400" b="0" i="1" smtClean="0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zh-TW" sz="2400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zh-TW" sz="2400" b="0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sz="2400" b="0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altLang="zh-TW" sz="2400" b="0" i="1" smtClean="0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altLang="zh-TW" sz="2400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altLang="zh-TW" sz="2400" dirty="0" smtClean="0"/>
              </a:p>
              <a:p>
                <a:r>
                  <a:rPr lang="zh-TW" altLang="en-US" sz="2400" dirty="0" smtClean="0"/>
                  <a:t>如果</a:t>
                </a:r>
                <a:r>
                  <a:rPr lang="en-US" altLang="zh-TW" sz="2400" dirty="0" smtClean="0"/>
                  <a:t>X,Y</a:t>
                </a:r>
                <a:r>
                  <a:rPr lang="zh-TW" altLang="en-US" sz="2400" dirty="0" smtClean="0"/>
                  <a:t>不獨立，相關係數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𝜌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≠0</m:t>
                    </m:r>
                  </m:oMath>
                </a14:m>
                <a:endParaRPr lang="en-US" altLang="zh-TW" sz="24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𝑋𝑌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  <m:rad>
                            <m:radPr>
                              <m:degHide m:val="on"/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  <m:sup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  <m:func>
                        <m:func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TW" sz="2400" b="0" i="0" smtClean="0">
                              <a:latin typeface="Cambria Math" panose="02040503050406030204" pitchFamily="18" charset="0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d>
                                    <m:dPr>
                                      <m:ctrlP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1−</m:t>
                                      </m:r>
                                      <m:sSup>
                                        <m:sSupPr>
                                          <m:ctrlPr>
                                            <a:rPr lang="en-US" altLang="zh-TW" sz="24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altLang="zh-TW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𝜌</m:t>
                                          </m:r>
                                        </m:e>
                                        <m:sup>
                                          <m:r>
                                            <a:rPr lang="en-US" altLang="zh-TW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d>
                                </m:den>
                              </m:f>
                              <m:d>
                                <m:d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𝑥𝑦</m:t>
                                  </m:r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p>
                                    <m:sSupPr>
                                      <m:ctrlP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</m:e>
                          </m:d>
                        </m:e>
                      </m:func>
                    </m:oMath>
                  </m:oMathPara>
                </a14:m>
                <a:endParaRPr lang="en-US" altLang="zh-TW" sz="2400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477795"/>
                <a:ext cx="10515600" cy="5699168"/>
              </a:xfrm>
              <a:blipFill rotWithShape="0">
                <a:blip r:embed="rId2"/>
                <a:stretch>
                  <a:fillRect l="-812" t="-160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9760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Sklar’s</a:t>
            </a:r>
            <a:r>
              <a:rPr lang="en-US" altLang="zh-TW" dirty="0" smtClean="0"/>
              <a:t> Theorem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90688"/>
                <a:ext cx="10515600" cy="435133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altLang="zh-TW" dirty="0" smtClean="0"/>
                  <a:t>Every</a:t>
                </a:r>
                <a:r>
                  <a:rPr lang="en-US" altLang="zh-TW" dirty="0"/>
                  <a:t> </a:t>
                </a:r>
                <a:r>
                  <a:rPr lang="en-US" altLang="zh-TW" dirty="0">
                    <a:solidFill>
                      <a:schemeClr val="accent1"/>
                    </a:solidFill>
                  </a:rPr>
                  <a:t>multivariate cumulative distribution </a:t>
                </a:r>
                <a:r>
                  <a:rPr lang="en-US" altLang="zh-TW" dirty="0" smtClean="0">
                    <a:solidFill>
                      <a:schemeClr val="accent1"/>
                    </a:solidFill>
                  </a:rPr>
                  <a:t>function</a:t>
                </a:r>
                <a:r>
                  <a:rPr lang="en-US" altLang="zh-TW" dirty="0" smtClean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𝐻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,…</m:t>
                        </m:r>
                        <m:sSub>
                          <m:sSub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≦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≦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altLang="zh-TW" dirty="0" smtClean="0"/>
                  <a:t>of a random vector </a:t>
                </a:r>
                <a14:m>
                  <m:oMath xmlns:m="http://schemas.openxmlformats.org/officeDocument/2006/math">
                    <m:r>
                      <a:rPr lang="en-US" altLang="zh-TW" b="0" i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TW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TW" dirty="0" smtClean="0"/>
              </a:p>
              <a:p>
                <a:pPr marL="0" indent="0">
                  <a:buNone/>
                </a:pPr>
                <a:r>
                  <a:rPr lang="en-US" altLang="zh-TW" dirty="0"/>
                  <a:t>a</a:t>
                </a:r>
                <a:r>
                  <a:rPr lang="en-US" altLang="zh-TW" dirty="0" smtClean="0"/>
                  <a:t>nd </a:t>
                </a:r>
                <a:r>
                  <a:rPr lang="en-US" altLang="zh-TW" dirty="0" smtClean="0">
                    <a:solidFill>
                      <a:schemeClr val="accent1"/>
                    </a:solidFill>
                  </a:rPr>
                  <a:t>marginal distribution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≦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TW" dirty="0" smtClean="0"/>
              </a:p>
              <a:p>
                <a:pPr marL="0" indent="0">
                  <a:buNone/>
                </a:pPr>
                <a:endParaRPr lang="en-US" altLang="zh-TW" dirty="0"/>
              </a:p>
              <a:p>
                <a:pPr marL="0" indent="0">
                  <a:buNone/>
                </a:pPr>
                <a:r>
                  <a:rPr lang="en-US" altLang="zh-TW" dirty="0" smtClean="0"/>
                  <a:t>There exist a </a:t>
                </a:r>
                <a:r>
                  <a:rPr lang="en-US" altLang="zh-TW" dirty="0" smtClean="0">
                    <a:solidFill>
                      <a:schemeClr val="accent1"/>
                    </a:solidFill>
                  </a:rPr>
                  <a:t>unique copula</a:t>
                </a:r>
                <a:r>
                  <a:rPr lang="en-US" altLang="zh-TW" dirty="0" smtClean="0"/>
                  <a:t>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→[0,1]</m:t>
                    </m:r>
                  </m:oMath>
                </a14:m>
                <a:r>
                  <a:rPr lang="en-US" altLang="zh-TW" dirty="0" smtClean="0"/>
                  <a:t> </a:t>
                </a:r>
                <a:r>
                  <a:rPr lang="en-US" altLang="zh-TW" dirty="0" err="1" smtClean="0"/>
                  <a:t>s.t.</a:t>
                </a:r>
                <a:endParaRPr lang="en-US" altLang="zh-TW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𝐻</m:t>
                      </m:r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,…,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))</m:t>
                      </m:r>
                    </m:oMath>
                  </m:oMathPara>
                </a14:m>
                <a:endParaRPr lang="en-US" altLang="zh-TW" dirty="0"/>
              </a:p>
              <a:p>
                <a:pPr marL="0" indent="0">
                  <a:buNone/>
                </a:pPr>
                <a:r>
                  <a:rPr lang="zh-TW" altLang="en-US" dirty="0" smtClean="0"/>
                  <a:t> </a:t>
                </a:r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90688"/>
                <a:ext cx="10515600" cy="4351338"/>
              </a:xfrm>
              <a:blipFill rotWithShape="0"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4629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790832"/>
                <a:ext cx="10515600" cy="5386131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i="1" smtClean="0">
                          <a:latin typeface="Cambria Math" panose="02040503050406030204" pitchFamily="18" charset="0"/>
                        </a:rPr>
                        <m:t>𝐻</m:t>
                      </m:r>
                      <m:d>
                        <m:d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r>
                        <a:rPr lang="en-US" altLang="zh-TW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i="1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altLang="zh-TW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altLang="zh-TW" i="1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altLang="zh-TW" i="1">
                          <a:latin typeface="Cambria Math" panose="02040503050406030204" pitchFamily="18" charset="0"/>
                        </a:rPr>
                        <m:t>,…,</m:t>
                      </m:r>
                      <m:sSub>
                        <m:sSub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altLang="zh-TW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altLang="zh-TW" i="1">
                          <a:latin typeface="Cambria Math" panose="02040503050406030204" pitchFamily="18" charset="0"/>
                        </a:rPr>
                        <m:t>))</m:t>
                      </m:r>
                    </m:oMath>
                  </m:oMathPara>
                </a14:m>
                <a:endParaRPr lang="en-US" altLang="zh-TW" dirty="0" smtClean="0"/>
              </a:p>
              <a:p>
                <a:endParaRPr lang="en-US" altLang="zh-TW" dirty="0"/>
              </a:p>
              <a:p>
                <a:r>
                  <a:rPr lang="zh-TW" altLang="en-US" dirty="0" smtClean="0"/>
                  <a:t>如果我們知道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,…</m:t>
                    </m:r>
                  </m:oMath>
                </a14:m>
                <a:r>
                  <a:rPr lang="zh-TW" altLang="en-US" dirty="0" smtClean="0"/>
                  <a:t> ，那我們知道必然存在一個</a:t>
                </a:r>
                <a:r>
                  <a:rPr lang="en-US" altLang="zh-TW" dirty="0" smtClean="0"/>
                  <a:t>copula</a:t>
                </a:r>
                <a:r>
                  <a:rPr lang="zh-TW" altLang="en-US" dirty="0" smtClean="0"/>
                  <a:t>使得上式成立</a:t>
                </a:r>
                <a:endParaRPr lang="en-US" altLang="zh-TW" dirty="0" smtClean="0"/>
              </a:p>
              <a:p>
                <a:endParaRPr lang="en-US" altLang="zh-TW" dirty="0"/>
              </a:p>
              <a:p>
                <a:r>
                  <a:rPr lang="zh-TW" altLang="en-US" dirty="0" smtClean="0"/>
                  <a:t>如果我們只知道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 dirty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altLang="zh-TW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…</m:t>
                    </m:r>
                  </m:oMath>
                </a14:m>
                <a:r>
                  <a:rPr lang="zh-TW" altLang="en-US" i="1" dirty="0" smtClean="0"/>
                  <a:t> </a:t>
                </a:r>
                <a:r>
                  <a:rPr lang="zh-TW" altLang="en-US" dirty="0" smtClean="0"/>
                  <a:t>，</a:t>
                </a:r>
                <a:r>
                  <a:rPr lang="zh-TW" altLang="en-US" dirty="0" smtClean="0"/>
                  <a:t>我們想要透過</a:t>
                </a:r>
                <a:r>
                  <a:rPr lang="zh-TW" altLang="en-US" dirty="0" smtClean="0"/>
                  <a:t>建造一個</a:t>
                </a:r>
                <a:r>
                  <a:rPr lang="en-US" altLang="zh-TW" dirty="0" smtClean="0"/>
                  <a:t>copula</a:t>
                </a:r>
                <a:r>
                  <a:rPr lang="zh-TW" altLang="en-US" dirty="0" smtClean="0"/>
                  <a:t>來估計</a:t>
                </a:r>
                <a14:m>
                  <m:oMath xmlns:m="http://schemas.openxmlformats.org/officeDocument/2006/math">
                    <m:r>
                      <a:rPr lang="en-US" altLang="zh-TW" i="1" dirty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endParaRPr lang="en-US" altLang="zh-TW" i="1" dirty="0"/>
              </a:p>
              <a:p>
                <a:endParaRPr lang="zh-TW" altLang="en-US" dirty="0"/>
              </a:p>
            </p:txBody>
          </p:sp>
        </mc:Choice>
        <mc:Fallback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790832"/>
                <a:ext cx="10515600" cy="5386131"/>
              </a:xfrm>
              <a:blipFill rotWithShape="0"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5067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714632" y="482857"/>
                <a:ext cx="10515600" cy="5382483"/>
              </a:xfrm>
            </p:spPr>
            <p:txBody>
              <a:bodyPr>
                <a:normAutofit/>
              </a:bodyPr>
              <a:lstStyle/>
              <a:p>
                <a:r>
                  <a:rPr lang="zh-TW" altLang="en-US" sz="2400" dirty="0" smtClean="0"/>
                  <a:t>假設</a:t>
                </a:r>
                <a:r>
                  <a:rPr lang="en-US" altLang="zh-TW" sz="2400" i="1" dirty="0" smtClean="0"/>
                  <a:t>X</a:t>
                </a:r>
                <a:r>
                  <a:rPr lang="en-US" altLang="zh-TW" sz="2400" dirty="0" smtClean="0"/>
                  <a:t>,</a:t>
                </a:r>
                <a:r>
                  <a:rPr lang="en-US" altLang="zh-TW" sz="2400" i="1" dirty="0" smtClean="0"/>
                  <a:t>Y</a:t>
                </a:r>
                <a:r>
                  <a:rPr lang="zh-TW" altLang="en-US" sz="2400" dirty="0" smtClean="0"/>
                  <a:t>兩離</a:t>
                </a:r>
                <a:r>
                  <a:rPr lang="zh-TW" altLang="en-US" sz="2400" dirty="0"/>
                  <a:t>散</a:t>
                </a:r>
                <a:r>
                  <a:rPr lang="zh-TW" altLang="en-US" sz="2400" dirty="0" smtClean="0"/>
                  <a:t>隨機變數分別表示某兩個人的存活年數</a:t>
                </a:r>
                <a:r>
                  <a:rPr lang="en-US" altLang="zh-TW" sz="2400" dirty="0" smtClean="0"/>
                  <a:t>(</a:t>
                </a:r>
                <a:r>
                  <a:rPr lang="zh-TW" altLang="en-US" sz="2400" dirty="0" smtClean="0"/>
                  <a:t>假設此兩人有相關性</a:t>
                </a:r>
                <a:r>
                  <a:rPr lang="en-US" altLang="zh-TW" sz="2400" dirty="0" smtClean="0"/>
                  <a:t>)</a:t>
                </a:r>
              </a:p>
              <a:p>
                <a:pPr marL="0" indent="0">
                  <a:buNone/>
                </a:pPr>
                <a:r>
                  <a:rPr lang="zh-TW" altLang="en-US" sz="2400" dirty="0" smtClean="0"/>
                  <a:t>那麼我們可以透過生死表找出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zh-TW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</m:t>
                    </m:r>
                    <m:r>
                      <a:rPr lang="en-US" altLang="zh-TW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𝑌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TW" sz="2400" dirty="0" smtClean="0"/>
              </a:p>
              <a:p>
                <a:pPr marL="0" indent="0">
                  <a:buNone/>
                </a:pPr>
                <a:r>
                  <a:rPr lang="zh-TW" altLang="en-US" sz="2400" dirty="0" smtClean="0"/>
                  <a:t>也就是知道</a:t>
                </a:r>
                <a:r>
                  <a:rPr lang="zh-TW" altLang="en-US" sz="2400" dirty="0"/>
                  <a:t>下</a:t>
                </a:r>
                <a:r>
                  <a:rPr lang="zh-TW" altLang="en-US" sz="2400" dirty="0" smtClean="0"/>
                  <a:t>式右邊的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TW" sz="2400" dirty="0" smtClean="0"/>
              </a:p>
              <a:p>
                <a:pPr marL="0" indent="0">
                  <a:buNone/>
                </a:pPr>
                <a:endParaRPr lang="en-US" altLang="zh-TW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𝐻</m:t>
                      </m:r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,…,</m:t>
                      </m:r>
                      <m:sSub>
                        <m:sSub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))</m:t>
                      </m:r>
                    </m:oMath>
                  </m:oMathPara>
                </a14:m>
                <a:endParaRPr lang="en-US" altLang="zh-TW" sz="2400" dirty="0" smtClean="0"/>
              </a:p>
              <a:p>
                <a:pPr marL="0" indent="0">
                  <a:buNone/>
                </a:pPr>
                <a:endParaRPr lang="en-US" altLang="zh-TW" sz="2400" dirty="0"/>
              </a:p>
              <a:p>
                <a:pPr marL="0" indent="0">
                  <a:buNone/>
                </a:pPr>
                <a:r>
                  <a:rPr lang="zh-TW" altLang="en-US" sz="2400" dirty="0" smtClean="0"/>
                  <a:t>那我們可以透過建造一個</a:t>
                </a:r>
                <a:r>
                  <a:rPr lang="en-US" altLang="zh-TW" sz="2400" dirty="0" smtClean="0"/>
                  <a:t>Copula</a:t>
                </a:r>
                <a:r>
                  <a:rPr lang="zh-TW" altLang="en-US" sz="2400" dirty="0" smtClean="0"/>
                  <a:t> 得到</a:t>
                </a:r>
                <a:endParaRPr lang="en-US" altLang="zh-TW" sz="2400" dirty="0" smtClean="0"/>
              </a:p>
              <a:p>
                <a:pPr marL="0" indent="0">
                  <a:buNone/>
                </a:pPr>
                <a:r>
                  <a:rPr lang="zh-TW" altLang="en-US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𝑌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zh-TW" sz="24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r>
                      <a:rPr lang="en-US" altLang="zh-TW" sz="24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 </m:t>
                    </m:r>
                    <m:sSub>
                      <m:sSub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zh-TW" sz="2400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zh-TW" sz="24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TW" sz="2400" dirty="0" smtClean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endParaRPr lang="en-US" altLang="zh-TW" sz="2400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r>
                  <a:rPr lang="zh-TW" altLang="en-US" sz="2400" dirty="0" smtClean="0"/>
                  <a:t>接著我們就可以算出各種我們需要的東西</a:t>
                </a:r>
                <a:endParaRPr lang="en-US" altLang="zh-TW" sz="2400" dirty="0" smtClean="0"/>
              </a:p>
              <a:p>
                <a:pPr marL="0" indent="0">
                  <a:buNone/>
                </a:pPr>
                <a:r>
                  <a:rPr lang="zh-TW" altLang="en-US" sz="2400" dirty="0" smtClean="0"/>
                  <a:t>例如</a:t>
                </a:r>
                <a:r>
                  <a:rPr lang="en-US" altLang="zh-TW" sz="2400" dirty="0" smtClean="0"/>
                  <a:t>:</a:t>
                </a:r>
                <a:r>
                  <a:rPr lang="zh-TW" altLang="en-US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zh-TW" sz="240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𝑌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𝑌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e>
                    </m:d>
                  </m:oMath>
                </a14:m>
                <a:endParaRPr lang="en-US" altLang="zh-TW" sz="2400" dirty="0" smtClean="0"/>
              </a:p>
              <a:p>
                <a:pPr marL="0" indent="0">
                  <a:buNone/>
                </a:pPr>
                <a:r>
                  <a:rPr lang="en-US" altLang="zh-TW" sz="2400" b="0" dirty="0" smtClean="0"/>
                  <a:t>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𝑌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𝑌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endParaRPr lang="en-US" altLang="zh-TW" sz="2400" dirty="0"/>
              </a:p>
              <a:p>
                <a:pPr marL="0" indent="0">
                  <a:buNone/>
                </a:pPr>
                <a:endParaRPr lang="zh-TW" altLang="en-US" sz="2400" dirty="0"/>
              </a:p>
            </p:txBody>
          </p:sp>
        </mc:Choice>
        <mc:Fallback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4632" y="482857"/>
                <a:ext cx="10515600" cy="5382483"/>
              </a:xfrm>
              <a:blipFill rotWithShape="0">
                <a:blip r:embed="rId2"/>
                <a:stretch>
                  <a:fillRect l="-870" t="-1699" r="-5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1988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Gaussian Copula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𝐺𝑎𝑢𝑠𝑠</m:t>
                        </m:r>
                      </m:sup>
                    </m:sSubSup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TW" b="0" i="0" smtClean="0">
                            <a:latin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altLang="zh-TW" b="0" i="0" smtClean="0">
                                <a:latin typeface="Cambria Math" panose="02040503050406030204" pitchFamily="18" charset="0"/>
                              </a:rPr>
                              <m:t>Φ</m:t>
                            </m:r>
                          </m:e>
                          <m:sup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,…, </m:t>
                    </m:r>
                    <m:sSup>
                      <m:sSup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altLang="zh-TW" b="0" i="0" smtClean="0">
                            <a:latin typeface="Cambria Math" panose="02040503050406030204" pitchFamily="18" charset="0"/>
                          </a:rPr>
                          <m:t>Φ</m:t>
                        </m:r>
                      </m:e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 ) </m:t>
                    </m:r>
                    <m:r>
                      <a:rPr lang="zh-TW" altLang="en-US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845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Student-t Copula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𝜌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𝜈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𝜌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𝜈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(</m:t>
                    </m:r>
                    <m:sSubSup>
                      <m:sSubSup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𝜌</m:t>
                        </m:r>
                      </m:sub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bSup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 , </m:t>
                    </m:r>
                    <m:sSubSup>
                      <m:sSubSup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𝜌</m:t>
                        </m:r>
                      </m:sub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bSup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zh-TW" alt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5463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Clayton Copula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  <m:sub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</m:sup>
                            </m:sSubSup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  <m:sub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</m:sup>
                            </m:sSubSup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e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𝛼</m:t>
                            </m:r>
                          </m:den>
                        </m:f>
                      </m:sup>
                    </m:sSup>
                  </m:oMath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5936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1697</TotalTime>
  <Words>58</Words>
  <Application>Microsoft Office PowerPoint</Application>
  <PresentationFormat>寬螢幕</PresentationFormat>
  <Paragraphs>49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5" baseType="lpstr">
      <vt:lpstr>新細明體</vt:lpstr>
      <vt:lpstr>Arial</vt:lpstr>
      <vt:lpstr>Calibri</vt:lpstr>
      <vt:lpstr>Calibri Light</vt:lpstr>
      <vt:lpstr>Cambria Math</vt:lpstr>
      <vt:lpstr>Office 佈景主題</vt:lpstr>
      <vt:lpstr>Copula</vt:lpstr>
      <vt:lpstr>PowerPoint 簡報</vt:lpstr>
      <vt:lpstr>PowerPoint 簡報</vt:lpstr>
      <vt:lpstr>Sklar’s Theorem</vt:lpstr>
      <vt:lpstr>PowerPoint 簡報</vt:lpstr>
      <vt:lpstr>PowerPoint 簡報</vt:lpstr>
      <vt:lpstr>Gaussian Copula</vt:lpstr>
      <vt:lpstr>Student-t Copula</vt:lpstr>
      <vt:lpstr>Clayton Copula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PHBeaT</dc:creator>
  <cp:lastModifiedBy>PHBeaT</cp:lastModifiedBy>
  <cp:revision>11</cp:revision>
  <dcterms:created xsi:type="dcterms:W3CDTF">2020-02-22T20:47:33Z</dcterms:created>
  <dcterms:modified xsi:type="dcterms:W3CDTF">2020-03-08T20:16:34Z</dcterms:modified>
</cp:coreProperties>
</file>