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62" r:id="rId4"/>
    <p:sldId id="258" r:id="rId5"/>
    <p:sldId id="259" r:id="rId6"/>
    <p:sldId id="263" r:id="rId7"/>
    <p:sldId id="264" r:id="rId8"/>
    <p:sldId id="265" r:id="rId9"/>
    <p:sldId id="274" r:id="rId10"/>
    <p:sldId id="260" r:id="rId11"/>
    <p:sldId id="261" r:id="rId12"/>
    <p:sldId id="266" r:id="rId13"/>
    <p:sldId id="267" r:id="rId14"/>
    <p:sldId id="268" r:id="rId15"/>
    <p:sldId id="269" r:id="rId16"/>
    <p:sldId id="272" r:id="rId17"/>
    <p:sldId id="273" r:id="rId18"/>
    <p:sldId id="270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4" r:id="rId27"/>
    <p:sldId id="285" r:id="rId28"/>
    <p:sldId id="286" r:id="rId29"/>
    <p:sldId id="287" r:id="rId30"/>
    <p:sldId id="288" r:id="rId31"/>
    <p:sldId id="290" r:id="rId32"/>
    <p:sldId id="282" r:id="rId33"/>
    <p:sldId id="291" r:id="rId34"/>
    <p:sldId id="292" r:id="rId35"/>
    <p:sldId id="293" r:id="rId36"/>
    <p:sldId id="283" r:id="rId37"/>
    <p:sldId id="295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296" r:id="rId47"/>
    <p:sldId id="297" r:id="rId48"/>
    <p:sldId id="306" r:id="rId49"/>
    <p:sldId id="307" r:id="rId50"/>
    <p:sldId id="308" r:id="rId51"/>
    <p:sldId id="309" r:id="rId52"/>
    <p:sldId id="310" r:id="rId53"/>
    <p:sldId id="311" r:id="rId54"/>
    <p:sldId id="313" r:id="rId55"/>
    <p:sldId id="314" r:id="rId56"/>
    <p:sldId id="312" r:id="rId57"/>
    <p:sldId id="315" r:id="rId58"/>
    <p:sldId id="316" r:id="rId59"/>
    <p:sldId id="317" r:id="rId60"/>
    <p:sldId id="319" r:id="rId61"/>
    <p:sldId id="321" r:id="rId62"/>
    <p:sldId id="320" r:id="rId63"/>
    <p:sldId id="323" r:id="rId64"/>
    <p:sldId id="325" r:id="rId65"/>
    <p:sldId id="324" r:id="rId6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C558B-8EBB-4D4B-90E0-2AFDCDDCF9F6}" type="datetimeFigureOut">
              <a:rPr lang="zh-TW" altLang="en-US" smtClean="0"/>
              <a:t>2019/5/29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41725-B4A0-453D-B105-E1B177ED6C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137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41725-B4A0-453D-B105-E1B177ED6C6C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27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A8AF-F87D-4068-A806-D201DA8990BC}" type="datetimeFigureOut">
              <a:rPr lang="zh-TW" altLang="en-US" smtClean="0"/>
              <a:t>2019/5/29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B19-5F18-4882-BF18-8D2B535926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43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A8AF-F87D-4068-A806-D201DA8990BC}" type="datetimeFigureOut">
              <a:rPr lang="zh-TW" altLang="en-US" smtClean="0"/>
              <a:t>2019/5/29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B19-5F18-4882-BF18-8D2B535926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2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A8AF-F87D-4068-A806-D201DA8990BC}" type="datetimeFigureOut">
              <a:rPr lang="zh-TW" altLang="en-US" smtClean="0"/>
              <a:t>2019/5/29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B19-5F18-4882-BF18-8D2B535926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19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A8AF-F87D-4068-A806-D201DA8990BC}" type="datetimeFigureOut">
              <a:rPr lang="zh-TW" altLang="en-US" smtClean="0"/>
              <a:t>2019/5/29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B19-5F18-4882-BF18-8D2B535926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295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A8AF-F87D-4068-A806-D201DA8990BC}" type="datetimeFigureOut">
              <a:rPr lang="zh-TW" altLang="en-US" smtClean="0"/>
              <a:t>2019/5/29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B19-5F18-4882-BF18-8D2B535926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9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A8AF-F87D-4068-A806-D201DA8990BC}" type="datetimeFigureOut">
              <a:rPr lang="zh-TW" altLang="en-US" smtClean="0"/>
              <a:t>2019/5/29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B19-5F18-4882-BF18-8D2B535926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231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A8AF-F87D-4068-A806-D201DA8990BC}" type="datetimeFigureOut">
              <a:rPr lang="zh-TW" altLang="en-US" smtClean="0"/>
              <a:t>2019/5/29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B19-5F18-4882-BF18-8D2B535926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94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A8AF-F87D-4068-A806-D201DA8990BC}" type="datetimeFigureOut">
              <a:rPr lang="zh-TW" altLang="en-US" smtClean="0"/>
              <a:t>2019/5/29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B19-5F18-4882-BF18-8D2B535926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35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A8AF-F87D-4068-A806-D201DA8990BC}" type="datetimeFigureOut">
              <a:rPr lang="zh-TW" altLang="en-US" smtClean="0"/>
              <a:t>2019/5/29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B19-5F18-4882-BF18-8D2B535926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10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A8AF-F87D-4068-A806-D201DA8990BC}" type="datetimeFigureOut">
              <a:rPr lang="zh-TW" altLang="en-US" smtClean="0"/>
              <a:t>2019/5/29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B19-5F18-4882-BF18-8D2B535926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5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A8AF-F87D-4068-A806-D201DA8990BC}" type="datetimeFigureOut">
              <a:rPr lang="zh-TW" altLang="en-US" smtClean="0"/>
              <a:t>2019/5/29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B19-5F18-4882-BF18-8D2B535926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83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CA8AF-F87D-4068-A806-D201DA8990BC}" type="datetimeFigureOut">
              <a:rPr lang="zh-TW" altLang="en-US" smtClean="0"/>
              <a:t>2019/5/29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D0B19-5F18-4882-BF18-8D2B535926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609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1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2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8.png"/><Relationship Id="rId4" Type="http://schemas.openxmlformats.org/officeDocument/2006/relationships/image" Target="../media/image143.png"/><Relationship Id="rId9" Type="http://schemas.openxmlformats.org/officeDocument/2006/relationships/image" Target="../media/image14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9.png"/><Relationship Id="rId4" Type="http://schemas.openxmlformats.org/officeDocument/2006/relationships/image" Target="../media/image15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Ito-</a:t>
            </a:r>
            <a:r>
              <a:rPr lang="en-US" altLang="zh-TW" dirty="0" err="1" smtClean="0"/>
              <a:t>Doeblin</a:t>
            </a:r>
            <a:r>
              <a:rPr lang="en-US" altLang="zh-TW" dirty="0" smtClean="0"/>
              <a:t> Formula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558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Taylor series in several </a:t>
            </a:r>
            <a:r>
              <a:rPr lang="en-US" altLang="zh-TW" dirty="0" smtClean="0"/>
              <a:t>variables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38" y="2303912"/>
            <a:ext cx="11245035" cy="24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66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Proof of </a:t>
            </a:r>
            <a:r>
              <a:rPr lang="en-US" altLang="zh-TW" dirty="0" err="1" smtClean="0"/>
              <a:t>thm</a:t>
            </a:r>
            <a:r>
              <a:rPr lang="en-US" altLang="zh-TW" dirty="0" smtClean="0"/>
              <a:t> 4.4.1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554" y="2729707"/>
            <a:ext cx="10106025" cy="254317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66554" y="1779373"/>
            <a:ext cx="44237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First, apply Taylor expansion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155434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81682" y="556997"/>
                <a:ext cx="10515600" cy="57982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 smtClean="0"/>
                  <a:t>We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 smtClean="0"/>
                  <a:t> by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,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TW" dirty="0" smtClean="0"/>
                  <a:t>by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, and sum: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1682" y="556997"/>
                <a:ext cx="10515600" cy="579824"/>
              </a:xfrm>
              <a:blipFill rotWithShape="0">
                <a:blip r:embed="rId2"/>
                <a:stretch>
                  <a:fillRect l="-1217" t="-14737" b="-147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92114"/>
            <a:ext cx="7817336" cy="475560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575223" y="2421923"/>
            <a:ext cx="74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1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647935" y="2421923"/>
            <a:ext cx="74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2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45925" y="3285211"/>
            <a:ext cx="74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3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945924" y="4148499"/>
            <a:ext cx="74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4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45924" y="5011787"/>
            <a:ext cx="74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5</a:t>
            </a:r>
            <a:endParaRPr lang="en-US" altLang="zh-TW" dirty="0" smtClean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81682" y="6145426"/>
                <a:ext cx="682298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500" dirty="0" smtClean="0"/>
                  <a:t>we take the limit as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sz="25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lang="en-US" altLang="zh-TW" sz="25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altLang="zh-TW" sz="2500" dirty="0" smtClean="0"/>
                  <a:t> on both side</a:t>
                </a:r>
                <a:endParaRPr lang="zh-TW" altLang="en-US" sz="25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82" y="6145426"/>
                <a:ext cx="6822988" cy="477054"/>
              </a:xfrm>
              <a:prstGeom prst="rect">
                <a:avLst/>
              </a:prstGeom>
              <a:blipFill rotWithShape="0">
                <a:blip r:embed="rId4"/>
                <a:stretch>
                  <a:fillRect l="-1519" t="-8974" b="-307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/>
          <p:cNvCxnSpPr/>
          <p:nvPr/>
        </p:nvCxnSpPr>
        <p:spPr>
          <a:xfrm flipV="1">
            <a:off x="6001263" y="5626443"/>
            <a:ext cx="1952368" cy="1647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7389340" y="5766318"/>
            <a:ext cx="289754" cy="236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660432" y="5880739"/>
            <a:ext cx="74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1582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123" y="849681"/>
            <a:ext cx="6800979" cy="10042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47351" y="1113267"/>
            <a:ext cx="16228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>
                <a:solidFill>
                  <a:schemeClr val="accent1"/>
                </a:solidFill>
              </a:rPr>
              <a:t>1</a:t>
            </a:r>
            <a:endParaRPr lang="zh-TW" altLang="en-US" sz="2500" dirty="0">
              <a:solidFill>
                <a:schemeClr val="accent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05016" y="2545491"/>
            <a:ext cx="10991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solidFill>
                  <a:schemeClr val="accent1"/>
                </a:solidFill>
              </a:rPr>
              <a:t>2</a:t>
            </a:r>
            <a:endParaRPr lang="zh-TW" altLang="en-US" sz="2500" dirty="0">
              <a:solidFill>
                <a:schemeClr val="accent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123" y="2303005"/>
            <a:ext cx="7867650" cy="9620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123" y="3887978"/>
            <a:ext cx="8686800" cy="115988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005016" y="4300150"/>
            <a:ext cx="10991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solidFill>
                  <a:schemeClr val="accent1"/>
                </a:solidFill>
              </a:rPr>
              <a:t>3</a:t>
            </a:r>
          </a:p>
        </p:txBody>
      </p:sp>
      <p:cxnSp>
        <p:nvCxnSpPr>
          <p:cNvPr id="12" name="直線接點 11"/>
          <p:cNvCxnSpPr/>
          <p:nvPr/>
        </p:nvCxnSpPr>
        <p:spPr>
          <a:xfrm>
            <a:off x="5504612" y="4777204"/>
            <a:ext cx="23789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264846" y="4976807"/>
                <a:ext cx="2858530" cy="474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300" dirty="0" smtClean="0">
                    <a:solidFill>
                      <a:schemeClr val="accent1"/>
                    </a:solidFill>
                  </a:rPr>
                  <a:t>Replace by </a:t>
                </a:r>
                <a14:m>
                  <m:oMath xmlns:m="http://schemas.openxmlformats.org/officeDocument/2006/math">
                    <m:r>
                      <a:rPr lang="en-US" altLang="zh-TW" sz="23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3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3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3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23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sz="23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3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3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3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3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23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846" y="4976807"/>
                <a:ext cx="2858530" cy="474810"/>
              </a:xfrm>
              <a:prstGeom prst="rect">
                <a:avLst/>
              </a:prstGeom>
              <a:blipFill rotWithShape="0">
                <a:blip r:embed="rId5"/>
                <a:stretch>
                  <a:fillRect l="-3198" t="-7692" b="-230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9250447" y="1113267"/>
            <a:ext cx="16228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solidFill>
                  <a:schemeClr val="accent1"/>
                </a:solidFill>
              </a:rPr>
              <a:t>a</a:t>
            </a:r>
            <a:endParaRPr lang="zh-TW" altLang="en-US" sz="2500" dirty="0">
              <a:solidFill>
                <a:schemeClr val="accent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0192839" y="2545491"/>
            <a:ext cx="16228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>
                <a:solidFill>
                  <a:schemeClr val="accent1"/>
                </a:solidFill>
              </a:rPr>
              <a:t>b</a:t>
            </a:r>
            <a:endParaRPr lang="zh-TW" altLang="en-US" sz="2500" dirty="0">
              <a:solidFill>
                <a:schemeClr val="accent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0790923" y="4229393"/>
            <a:ext cx="9376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solidFill>
                  <a:schemeClr val="accent1"/>
                </a:solidFill>
              </a:rPr>
              <a:t>c</a:t>
            </a:r>
            <a:endParaRPr lang="zh-TW" altLang="en-US" sz="2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17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81449" y="930876"/>
            <a:ext cx="15734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solidFill>
                  <a:schemeClr val="accent1"/>
                </a:solidFill>
              </a:rPr>
              <a:t>4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3" y="1169403"/>
            <a:ext cx="97059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7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953" y="1515762"/>
            <a:ext cx="9828094" cy="425162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63827" y="733167"/>
            <a:ext cx="16146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solidFill>
                  <a:schemeClr val="accent1"/>
                </a:solidFill>
              </a:rPr>
              <a:t>5</a:t>
            </a:r>
            <a:endParaRPr lang="zh-TW" altLang="en-US" sz="2500" dirty="0">
              <a:solidFill>
                <a:schemeClr val="accent1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3424335" y="4674637"/>
            <a:ext cx="240729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877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4894" y="-181072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Remark 4.4.2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744894" y="1630608"/>
                <a:ext cx="10515600" cy="2317166"/>
              </a:xfrm>
            </p:spPr>
            <p:txBody>
              <a:bodyPr/>
              <a:lstStyle/>
              <a:p>
                <a:r>
                  <a:rPr lang="en-US" altLang="zh-TW" dirty="0" smtClean="0"/>
                  <a:t>The fact that the sum (4.4.10) of terms containing the product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(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) − 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altLang="zh-TW" dirty="0" smtClean="0"/>
                  <a:t>has limit zero can be informally recorded by the formula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altLang="zh-TW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𝑑𝑊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Similarly, the sum (4.4.11) of terms containing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TW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altLang="zh-TW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TW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also has limit zero, and this can be recorded by the formula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altLang="zh-TW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altLang="zh-TW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894" y="1630608"/>
                <a:ext cx="10515600" cy="2317166"/>
              </a:xfrm>
              <a:blipFill rotWithShape="0">
                <a:blip r:embed="rId2"/>
                <a:stretch>
                  <a:fillRect l="-1043" t="-4199" b="-68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820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81" y="4824995"/>
            <a:ext cx="10696575" cy="8096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62" y="748946"/>
            <a:ext cx="9467850" cy="20097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763" y="2684581"/>
            <a:ext cx="3533775" cy="13525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47691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728997" y="353852"/>
                <a:ext cx="6298162" cy="5804351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In Figure 4.4.1, we illustrate the Taylor series approximation of the difference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−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altLang="zh-TW" dirty="0" smtClean="0"/>
                  <a:t>for a function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that does not depend on t. </a:t>
                </a:r>
              </a:p>
              <a:p>
                <a:r>
                  <a:rPr lang="en-US" altLang="zh-TW" dirty="0" smtClean="0"/>
                  <a:t>The first-order approximation, which is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′ 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)) 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−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TW" dirty="0" smtClean="0"/>
                  <a:t> , has an error due to the convexity of the function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Most of this error is removed by adding in the second-order term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" (</m:t>
                        </m:r>
                        <m:r>
                          <m:rPr>
                            <m:sty m:val="p"/>
                          </m:rP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) (</m:t>
                        </m:r>
                        <m:r>
                          <m:rPr>
                            <m:sty m:val="p"/>
                          </m:rP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m:rPr>
                            <m:sty m:val="p"/>
                          </m:rP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, which captures the curvature of the function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at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8997" y="353852"/>
                <a:ext cx="6298162" cy="5804351"/>
              </a:xfrm>
              <a:blipFill rotWithShape="0">
                <a:blip r:embed="rId2"/>
                <a:stretch>
                  <a:fillRect l="-1742" t="-1681" r="-23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3" y="353853"/>
            <a:ext cx="5661834" cy="36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75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84854" y="4320074"/>
                <a:ext cx="10515600" cy="1875452"/>
              </a:xfrm>
            </p:spPr>
            <p:txBody>
              <a:bodyPr/>
              <a:lstStyle/>
              <a:p>
                <a:r>
                  <a:rPr lang="en-US" altLang="zh-TW" dirty="0" smtClean="0"/>
                  <a:t>In both (4.4.14) and (4.4.15), as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b="0" i="0" dirty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altLang="zh-TW" dirty="0" smtClean="0"/>
                  <a:t>, the errors approach zero. However, before we let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b="0" i="0" dirty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, we must first sum these equations over j, and the smaller we make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b="0" i="0" dirty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 , the more terms there are in the sum.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854" y="4320074"/>
                <a:ext cx="10515600" cy="1875452"/>
              </a:xfrm>
              <a:blipFill rotWithShape="0">
                <a:blip r:embed="rId2"/>
                <a:stretch>
                  <a:fillRect l="-1043" t="-5537" r="-4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群組 12"/>
          <p:cNvGrpSpPr/>
          <p:nvPr/>
        </p:nvGrpSpPr>
        <p:grpSpPr>
          <a:xfrm>
            <a:off x="1695158" y="365351"/>
            <a:ext cx="8671152" cy="3460200"/>
            <a:chOff x="1676497" y="384012"/>
            <a:chExt cx="7990018" cy="318368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97" y="384012"/>
              <a:ext cx="7990018" cy="3183684"/>
            </a:xfrm>
            <a:prstGeom prst="rect">
              <a:avLst/>
            </a:prstGeom>
          </p:spPr>
        </p:pic>
        <p:cxnSp>
          <p:nvCxnSpPr>
            <p:cNvPr id="8" name="直線接點 7"/>
            <p:cNvCxnSpPr/>
            <p:nvPr/>
          </p:nvCxnSpPr>
          <p:spPr>
            <a:xfrm>
              <a:off x="5665286" y="3567696"/>
              <a:ext cx="775947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flipV="1">
              <a:off x="8109906" y="1324947"/>
              <a:ext cx="586225" cy="340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346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9919" y="130350"/>
            <a:ext cx="10515600" cy="1024877"/>
          </a:xfrm>
        </p:spPr>
        <p:txBody>
          <a:bodyPr/>
          <a:lstStyle/>
          <a:p>
            <a:r>
              <a:rPr lang="en-US" altLang="zh-TW" dirty="0" smtClean="0"/>
              <a:t>Formula for Brownian Motion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046" y="2340401"/>
            <a:ext cx="5115698" cy="5354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sz="2500" dirty="0" smtClean="0"/>
              <a:t>Chain Rule from ordinary calculus tell us</a:t>
            </a:r>
            <a:endParaRPr lang="zh-TW" altLang="en-US" sz="25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932" y="2659359"/>
            <a:ext cx="3411484" cy="80503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932" y="3464390"/>
            <a:ext cx="6088782" cy="49011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932" y="5242225"/>
            <a:ext cx="5660414" cy="72715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971046" y="1375719"/>
            <a:ext cx="9621794" cy="888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We want a rule to "differentiate" expressions of the form f(W(t)), where f(x) is a </a:t>
            </a:r>
            <a:r>
              <a:rPr lang="en-US" altLang="zh-TW" sz="2500" dirty="0" smtClean="0">
                <a:solidFill>
                  <a:schemeClr val="accent1"/>
                </a:solidFill>
              </a:rPr>
              <a:t>differentiable function </a:t>
            </a:r>
            <a:r>
              <a:rPr lang="en-US" altLang="zh-TW" sz="2500" dirty="0" smtClean="0"/>
              <a:t>and W(t) is a </a:t>
            </a:r>
            <a:r>
              <a:rPr lang="en-US" altLang="zh-TW" sz="2500" dirty="0" smtClean="0">
                <a:solidFill>
                  <a:schemeClr val="accent1"/>
                </a:solidFill>
              </a:rPr>
              <a:t>Brownian motion</a:t>
            </a:r>
            <a:r>
              <a:rPr lang="en-US" altLang="zh-TW" sz="2500" dirty="0" smtClean="0"/>
              <a:t>. </a:t>
            </a:r>
            <a:endParaRPr lang="zh-TW" altLang="en-US" sz="25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971046" y="4112150"/>
            <a:ext cx="92088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Because W has </a:t>
            </a:r>
            <a:r>
              <a:rPr lang="en-US" altLang="zh-TW" sz="2500" dirty="0" smtClean="0">
                <a:solidFill>
                  <a:schemeClr val="accent1"/>
                </a:solidFill>
              </a:rPr>
              <a:t>nonzero quadratic variation</a:t>
            </a:r>
            <a:r>
              <a:rPr lang="en-US" altLang="zh-TW" sz="2500" dirty="0" smtClean="0"/>
              <a:t>, the correct formula has an </a:t>
            </a:r>
            <a:r>
              <a:rPr lang="en-US" altLang="zh-TW" sz="2500" dirty="0" smtClean="0">
                <a:solidFill>
                  <a:schemeClr val="accent1"/>
                </a:solidFill>
              </a:rPr>
              <a:t>extra term</a:t>
            </a:r>
            <a:r>
              <a:rPr lang="en-US" altLang="zh-TW" sz="2500" dirty="0" smtClean="0"/>
              <a:t>, namely, 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95511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62134" y="3051109"/>
                <a:ext cx="10515600" cy="2668653"/>
              </a:xfrm>
            </p:spPr>
            <p:txBody>
              <a:bodyPr/>
              <a:lstStyle/>
              <a:p>
                <a:r>
                  <a:rPr lang="en-US" altLang="zh-TW" dirty="0" smtClean="0"/>
                  <a:t>When we sum both sides of (4.4.14), the errors accumulate, and although the error in each summand approaches zero as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b="0" i="0" dirty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altLang="zh-TW" dirty="0" smtClean="0"/>
                  <a:t>, the sum of the errors does not .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2134" y="3051109"/>
                <a:ext cx="10515600" cy="2668653"/>
              </a:xfrm>
              <a:blipFill rotWithShape="0">
                <a:blip r:embed="rId2"/>
                <a:stretch>
                  <a:fillRect l="-1043" t="-38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44" y="1069424"/>
            <a:ext cx="105251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77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80796" y="3374506"/>
            <a:ext cx="10515600" cy="3128931"/>
          </a:xfrm>
        </p:spPr>
        <p:txBody>
          <a:bodyPr/>
          <a:lstStyle/>
          <a:p>
            <a:r>
              <a:rPr lang="en-US" altLang="zh-TW" dirty="0" smtClean="0"/>
              <a:t>When we use the more accurate approximation (4.4.15), this does not happen; the limit of the sum of the smaller errors is zero. </a:t>
            </a:r>
          </a:p>
          <a:p>
            <a:r>
              <a:rPr lang="en-US" altLang="zh-TW" dirty="0" smtClean="0"/>
              <a:t>We need the extra accuracy of (4.4.15) because the paths of Brownian motion are so volatile (i.e. , they have nonzero quadratic variation). </a:t>
            </a:r>
          </a:p>
          <a:p>
            <a:r>
              <a:rPr lang="en-US" altLang="zh-TW" dirty="0" smtClean="0"/>
              <a:t>This extra term makes stochastic calculus different from ordinary calculus.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80" y="1036183"/>
            <a:ext cx="99345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44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2175" y="864572"/>
            <a:ext cx="10515600" cy="1020212"/>
          </a:xfrm>
        </p:spPr>
        <p:txBody>
          <a:bodyPr/>
          <a:lstStyle/>
          <a:p>
            <a:r>
              <a:rPr lang="en-US" altLang="zh-TW" dirty="0" smtClean="0"/>
              <a:t>The Ito-</a:t>
            </a:r>
            <a:r>
              <a:rPr lang="en-US" altLang="zh-TW" dirty="0" err="1" smtClean="0"/>
              <a:t>Doeblin</a:t>
            </a:r>
            <a:r>
              <a:rPr lang="en-US" altLang="zh-TW" dirty="0" smtClean="0"/>
              <a:t> formula often simplifies the computation of Ito integrals.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791061" y="3205618"/>
            <a:ext cx="839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accent1"/>
                </a:solidFill>
              </a:rPr>
              <a:t>=0</a:t>
            </a:r>
            <a:endParaRPr lang="zh-TW" altLang="en-US" sz="2000" dirty="0">
              <a:solidFill>
                <a:schemeClr val="accent1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298" y="1884784"/>
            <a:ext cx="9029700" cy="336232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9012110" y="4770055"/>
            <a:ext cx="25565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(Example 4.3.2)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845313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Formula for Ito Processes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extend the Ito-</a:t>
            </a:r>
            <a:r>
              <a:rPr lang="en-US" altLang="zh-TW" dirty="0" err="1" smtClean="0"/>
              <a:t>Doeblin</a:t>
            </a:r>
            <a:r>
              <a:rPr lang="en-US" altLang="zh-TW" dirty="0" smtClean="0"/>
              <a:t> formula to stochastic processes more general than Brownian motion.</a:t>
            </a:r>
          </a:p>
          <a:p>
            <a:endParaRPr lang="en-US" altLang="zh-TW" dirty="0"/>
          </a:p>
          <a:p>
            <a:r>
              <a:rPr lang="en-US" altLang="zh-TW" dirty="0" smtClean="0"/>
              <a:t>The processes for which we develop stochastic calculus are the </a:t>
            </a:r>
            <a:r>
              <a:rPr lang="en-US" altLang="zh-TW" dirty="0" smtClean="0">
                <a:solidFill>
                  <a:schemeClr val="accent1"/>
                </a:solidFill>
              </a:rPr>
              <a:t>Ito processes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 smtClean="0"/>
              <a:t>Almost all stochastic processes, </a:t>
            </a:r>
            <a:r>
              <a:rPr lang="en-US" altLang="zh-TW" dirty="0" smtClean="0">
                <a:solidFill>
                  <a:schemeClr val="accent1"/>
                </a:solidFill>
              </a:rPr>
              <a:t>except those that have jumps</a:t>
            </a:r>
            <a:r>
              <a:rPr lang="en-US" altLang="zh-TW" dirty="0" smtClean="0"/>
              <a:t>, are Ito processes.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226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8113" y="175654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Definition 4.4.3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7584" y="12325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Let W(t), t≥0, be a Brownian motion</a:t>
            </a:r>
          </a:p>
          <a:p>
            <a:pPr marL="0" indent="0">
              <a:buNone/>
            </a:pPr>
            <a:r>
              <a:rPr lang="en-US" altLang="zh-TW" dirty="0" smtClean="0"/>
              <a:t>Let F(t), t≥0, be an associated filtration</a:t>
            </a:r>
          </a:p>
          <a:p>
            <a:pPr marL="0" indent="0">
              <a:buNone/>
            </a:pPr>
            <a:r>
              <a:rPr lang="en-US" altLang="zh-TW" dirty="0" smtClean="0"/>
              <a:t>An Ito process is a stochastic process of the form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822" y="3041456"/>
            <a:ext cx="6819900" cy="733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47584" y="3888260"/>
                <a:ext cx="8305800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where X(0) </a:t>
                </a:r>
                <a:r>
                  <a:rPr lang="en-US" altLang="zh-TW" sz="2800" dirty="0"/>
                  <a:t>is </a:t>
                </a:r>
                <a:r>
                  <a:rPr lang="en-US" altLang="zh-TW" sz="2800" dirty="0" smtClean="0"/>
                  <a:t>nonrandom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8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800" dirty="0" smtClean="0"/>
                  <a:t> are adapted stochastic processes</a:t>
                </a:r>
                <a:endParaRPr lang="en-US" altLang="zh-TW" sz="28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84" y="3888260"/>
                <a:ext cx="8305800" cy="1231106"/>
              </a:xfrm>
              <a:prstGeom prst="rect">
                <a:avLst/>
              </a:prstGeom>
              <a:blipFill rotWithShape="0">
                <a:blip r:embed="rId3"/>
                <a:stretch>
                  <a:fillRect l="-1542" t="-49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034746" y="5061195"/>
                <a:ext cx="7018638" cy="1045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Note that: We assume that E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en-US" altLang="zh-TW" dirty="0" smtClean="0"/>
                  <a:t> are finite for every t &gt; 0  so that the integrals on the right-hand side of (4.4.16) are defined and the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Ito integral is a martingale</a:t>
                </a:r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746" y="5061195"/>
                <a:ext cx="7018638" cy="1045286"/>
              </a:xfrm>
              <a:prstGeom prst="rect">
                <a:avLst/>
              </a:prstGeom>
              <a:blipFill rotWithShape="0">
                <a:blip r:embed="rId4"/>
                <a:stretch>
                  <a:fillRect l="-782" t="-47093" b="-203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7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778" y="209358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Lemma 4.4.4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2383" y="1726772"/>
            <a:ext cx="10515600" cy="588061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The quadratic variation of the Ito process (4.4.16) is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796" y="2822103"/>
            <a:ext cx="6754554" cy="88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492" y="175656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Proof of Lemma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912340" y="1361176"/>
                <a:ext cx="10515600" cy="4351338"/>
              </a:xfrm>
            </p:spPr>
            <p:txBody>
              <a:bodyPr/>
              <a:lstStyle/>
              <a:p>
                <a:r>
                  <a:rPr lang="en-US" altLang="zh-TW" sz="2500" dirty="0" smtClean="0"/>
                  <a:t>We introduce the notation</a:t>
                </a:r>
              </a:p>
              <a:p>
                <a:endParaRPr lang="en-US" altLang="zh-TW" sz="2500" dirty="0"/>
              </a:p>
              <a:p>
                <a:r>
                  <a:rPr lang="en-US" altLang="zh-TW" sz="2500" dirty="0" smtClean="0"/>
                  <a:t>choose a partition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500" b="0" i="0" dirty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altLang="zh-TW" sz="2500" dirty="0" smtClean="0"/>
                  <a:t>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5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500" i="1" dirty="0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TW" sz="25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500" dirty="0" smtClean="0"/>
                  <a:t>(i.e. , </a:t>
                </a:r>
                <a14:m>
                  <m:oMath xmlns:m="http://schemas.openxmlformats.org/officeDocument/2006/math"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0 =</m:t>
                    </m:r>
                    <m:sSub>
                      <m:sSubPr>
                        <m:ctrlP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 &lt; ··· &lt;</m:t>
                    </m:r>
                    <m:sSub>
                      <m:sSubPr>
                        <m:ctrlP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sz="2500" dirty="0" smtClean="0"/>
                  <a:t>)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2340" y="1361176"/>
                <a:ext cx="10515600" cy="4351338"/>
              </a:xfrm>
              <a:blipFill rotWithShape="0">
                <a:blip r:embed="rId2"/>
                <a:stretch>
                  <a:fillRect l="-870" t="-18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232" y="1766686"/>
            <a:ext cx="5461687" cy="51249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051" y="4101556"/>
            <a:ext cx="8258175" cy="18764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125" y="3170132"/>
            <a:ext cx="6819900" cy="73342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170137" y="4101556"/>
            <a:ext cx="75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1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822721" y="4101556"/>
            <a:ext cx="75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2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170138" y="5725847"/>
            <a:ext cx="75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52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904103" y="672328"/>
                <a:ext cx="2506362" cy="6045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 smtClean="0"/>
                  <a:t>Take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103" y="672328"/>
                <a:ext cx="2506362" cy="604537"/>
              </a:xfrm>
              <a:blipFill rotWithShape="0">
                <a:blip r:embed="rId2"/>
                <a:stretch>
                  <a:fillRect l="-4866" t="-16162" b="-80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524000" y="1670942"/>
            <a:ext cx="12109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solidFill>
                  <a:schemeClr val="accent1"/>
                </a:solidFill>
              </a:rPr>
              <a:t>1</a:t>
            </a:r>
            <a:endParaRPr lang="zh-TW" altLang="en-US" sz="2500" dirty="0">
              <a:solidFill>
                <a:schemeClr val="accent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3321377"/>
            <a:ext cx="7658100" cy="13906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319" y="1433219"/>
            <a:ext cx="4648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276865" y="840260"/>
            <a:ext cx="1664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solidFill>
                  <a:schemeClr val="accent1"/>
                </a:solidFill>
              </a:rPr>
              <a:t>2</a:t>
            </a:r>
            <a:endParaRPr lang="zh-TW" altLang="en-US" sz="2500" dirty="0">
              <a:solidFill>
                <a:schemeClr val="accent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215" y="631112"/>
            <a:ext cx="2628900" cy="895350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1791215" y="1595567"/>
            <a:ext cx="7077075" cy="3524250"/>
            <a:chOff x="1994586" y="1612042"/>
            <a:chExt cx="7077075" cy="352425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8886" y="1612042"/>
              <a:ext cx="6962775" cy="352425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4586" y="1962021"/>
              <a:ext cx="228600" cy="314325"/>
            </a:xfrm>
            <a:prstGeom prst="rect">
              <a:avLst/>
            </a:prstGeom>
          </p:spPr>
        </p:pic>
      </p:grpSp>
      <p:cxnSp>
        <p:nvCxnSpPr>
          <p:cNvPr id="10" name="直線接點 9"/>
          <p:cNvCxnSpPr/>
          <p:nvPr/>
        </p:nvCxnSpPr>
        <p:spPr>
          <a:xfrm>
            <a:off x="3410465" y="5045676"/>
            <a:ext cx="291619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5085183" y="5188922"/>
            <a:ext cx="205273" cy="270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5243801" y="5381273"/>
            <a:ext cx="12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0</a:t>
            </a:r>
            <a:endParaRPr lang="zh-TW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71368" y="1465392"/>
            <a:ext cx="405714" cy="439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500" dirty="0" smtClean="0">
                <a:solidFill>
                  <a:schemeClr val="accent1"/>
                </a:solidFill>
              </a:rPr>
              <a:t>3</a:t>
            </a:r>
            <a:endParaRPr lang="zh-TW" altLang="en-US" sz="2500" dirty="0">
              <a:solidFill>
                <a:schemeClr val="accent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526" y="1209032"/>
            <a:ext cx="4505325" cy="9525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558" y="2161532"/>
            <a:ext cx="5895975" cy="1628775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3690551" y="3790307"/>
            <a:ext cx="294090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5523722" y="3928188"/>
            <a:ext cx="223935" cy="33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5719664" y="4198642"/>
            <a:ext cx="58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0</a:t>
            </a:r>
            <a:endParaRPr lang="zh-TW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8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43" y="456041"/>
            <a:ext cx="5660414" cy="72715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88541" y="1243913"/>
            <a:ext cx="78094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This is the </a:t>
            </a:r>
            <a:r>
              <a:rPr lang="en-US" altLang="zh-TW" sz="2500" dirty="0" err="1" smtClean="0">
                <a:solidFill>
                  <a:schemeClr val="accent1"/>
                </a:solidFill>
              </a:rPr>
              <a:t>lto-Doeblin</a:t>
            </a:r>
            <a:r>
              <a:rPr lang="en-US" altLang="zh-TW" sz="2500" dirty="0" smtClean="0">
                <a:solidFill>
                  <a:schemeClr val="accent1"/>
                </a:solidFill>
              </a:rPr>
              <a:t> formula </a:t>
            </a:r>
            <a:r>
              <a:rPr lang="en-US" altLang="zh-TW" sz="2500" dirty="0" smtClean="0"/>
              <a:t>in </a:t>
            </a:r>
            <a:r>
              <a:rPr lang="en-US" altLang="zh-TW" sz="2500" dirty="0" smtClean="0">
                <a:solidFill>
                  <a:schemeClr val="accent1"/>
                </a:solidFill>
              </a:rPr>
              <a:t>differential</a:t>
            </a:r>
            <a:r>
              <a:rPr lang="en-US" altLang="zh-TW" sz="2500" dirty="0" smtClean="0"/>
              <a:t> form.</a:t>
            </a:r>
            <a:endParaRPr lang="zh-TW" altLang="en-US" sz="25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988541" y="2018271"/>
            <a:ext cx="93334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Integrating this, we obtain the </a:t>
            </a:r>
            <a:r>
              <a:rPr lang="en-US" altLang="zh-TW" sz="2500" dirty="0" err="1" smtClean="0">
                <a:solidFill>
                  <a:schemeClr val="accent1"/>
                </a:solidFill>
              </a:rPr>
              <a:t>lto-Doeblin</a:t>
            </a:r>
            <a:r>
              <a:rPr lang="en-US" altLang="zh-TW" sz="2500" dirty="0" smtClean="0">
                <a:solidFill>
                  <a:schemeClr val="accent1"/>
                </a:solidFill>
              </a:rPr>
              <a:t> formula </a:t>
            </a:r>
            <a:r>
              <a:rPr lang="en-US" altLang="zh-TW" sz="2500" dirty="0" smtClean="0"/>
              <a:t>in </a:t>
            </a:r>
            <a:r>
              <a:rPr lang="en-US" altLang="zh-TW" sz="2500" dirty="0" smtClean="0">
                <a:solidFill>
                  <a:schemeClr val="accent1"/>
                </a:solidFill>
              </a:rPr>
              <a:t>integral</a:t>
            </a:r>
            <a:r>
              <a:rPr lang="en-US" altLang="zh-TW" sz="2500" dirty="0" smtClean="0"/>
              <a:t> form: </a:t>
            </a:r>
            <a:endParaRPr lang="zh-TW" altLang="en-US" sz="25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943" y="2637369"/>
            <a:ext cx="8952084" cy="80643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988541" y="4053016"/>
            <a:ext cx="97206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The mathematically meaningful form of the </a:t>
            </a:r>
            <a:r>
              <a:rPr lang="en-US" altLang="zh-TW" sz="2500" dirty="0" err="1" smtClean="0"/>
              <a:t>lto</a:t>
            </a:r>
            <a:r>
              <a:rPr lang="en-US" altLang="zh-TW" sz="2500" dirty="0" smtClean="0"/>
              <a:t>--</a:t>
            </a:r>
            <a:r>
              <a:rPr lang="en-US" altLang="zh-TW" sz="2500" dirty="0" err="1" smtClean="0"/>
              <a:t>Doeblin</a:t>
            </a:r>
            <a:r>
              <a:rPr lang="en-US" altLang="zh-TW" sz="2500" dirty="0" smtClean="0"/>
              <a:t> formula is the integral form (4.4.2) . </a:t>
            </a:r>
          </a:p>
          <a:p>
            <a:endParaRPr lang="en-US" altLang="zh-TW" sz="2500" dirty="0"/>
          </a:p>
          <a:p>
            <a:r>
              <a:rPr lang="en-US" altLang="zh-TW" sz="2500" dirty="0" smtClean="0"/>
              <a:t>The first</a:t>
            </a:r>
            <a:r>
              <a:rPr lang="zh-TW" altLang="en-US" sz="2500" dirty="0" smtClean="0"/>
              <a:t> </a:t>
            </a:r>
            <a:r>
              <a:rPr lang="en-US" altLang="zh-TW" sz="2500" dirty="0" smtClean="0"/>
              <a:t>integral is an </a:t>
            </a:r>
            <a:r>
              <a:rPr lang="en-US" altLang="zh-TW" sz="2500" dirty="0" smtClean="0">
                <a:solidFill>
                  <a:schemeClr val="accent1"/>
                </a:solidFill>
              </a:rPr>
              <a:t>Ito integral</a:t>
            </a:r>
            <a:r>
              <a:rPr lang="en-US" altLang="zh-TW" sz="2500" dirty="0" smtClean="0"/>
              <a:t>. </a:t>
            </a:r>
          </a:p>
          <a:p>
            <a:r>
              <a:rPr lang="en-US" altLang="zh-TW" sz="2500" dirty="0" smtClean="0"/>
              <a:t>The second integral is an </a:t>
            </a:r>
            <a:r>
              <a:rPr lang="en-US" altLang="zh-TW" sz="2500" dirty="0" smtClean="0">
                <a:solidFill>
                  <a:schemeClr val="accent1"/>
                </a:solidFill>
              </a:rPr>
              <a:t>ordinary (</a:t>
            </a:r>
            <a:r>
              <a:rPr lang="en-US" altLang="zh-TW" sz="2500" dirty="0" err="1" smtClean="0">
                <a:solidFill>
                  <a:schemeClr val="accent1"/>
                </a:solidFill>
              </a:rPr>
              <a:t>Lebesgue</a:t>
            </a:r>
            <a:r>
              <a:rPr lang="en-US" altLang="zh-TW" sz="2500" dirty="0" smtClean="0">
                <a:solidFill>
                  <a:schemeClr val="accent1"/>
                </a:solidFill>
              </a:rPr>
              <a:t>) integral </a:t>
            </a:r>
            <a:r>
              <a:rPr lang="en-US" altLang="zh-TW" sz="2500" dirty="0" smtClean="0"/>
              <a:t>with respect to the time variable. 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421189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108" y="0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Conclusion of lemma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108" y="1136093"/>
            <a:ext cx="6819900" cy="7334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010" y="2064983"/>
            <a:ext cx="3629541" cy="4958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730" y="2756287"/>
            <a:ext cx="8229600" cy="857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15545" y="3809002"/>
                <a:ext cx="10703011" cy="2231039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500" dirty="0" smtClean="0"/>
                  <a:t>This says that, at each time t, the process X is accumulating quadratic variation at 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500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500" dirty="0" smtClean="0"/>
                  <a:t> per unit time</a:t>
                </a:r>
              </a:p>
              <a:p>
                <a:r>
                  <a:rPr lang="en-US" altLang="zh-TW" sz="2500" dirty="0" smtClean="0"/>
                  <a:t>Hence the total quadratic variation accumulated on the time interval </a:t>
                </a:r>
                <a14:m>
                  <m:oMath xmlns:m="http://schemas.openxmlformats.org/officeDocument/2006/math">
                    <m:r>
                      <a:rPr lang="en-US" altLang="zh-TW" sz="2500" b="0" i="1" dirty="0" smtClean="0">
                        <a:latin typeface="Cambria Math" panose="02040503050406030204" pitchFamily="18" charset="0"/>
                      </a:rPr>
                      <m:t>[0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altLang="zh-TW" sz="2500" dirty="0" smtClean="0"/>
                  <a:t>is </a:t>
                </a:r>
                <a14:m>
                  <m:oMath xmlns:m="http://schemas.openxmlformats.org/officeDocument/2006/math">
                    <m:r>
                      <a:rPr lang="en-US" altLang="zh-TW" sz="25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](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TW" sz="25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altLang="zh-TW" sz="25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500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US" altLang="zh-TW" sz="25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5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5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endParaRPr lang="zh-TW" altLang="en-US" sz="2500" dirty="0"/>
              </a:p>
            </p:txBody>
          </p:sp>
        </mc:Choice>
        <mc:Fallback xmlns="">
          <p:sp>
            <p:nvSpPr>
              <p:cNvPr id="8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545" y="3809002"/>
                <a:ext cx="10703011" cy="2231039"/>
              </a:xfrm>
              <a:blipFill rotWithShape="0">
                <a:blip r:embed="rId5"/>
                <a:stretch>
                  <a:fillRect l="-854" t="-38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540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395" y="159179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Definition 4.4.5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87627" y="137254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 smtClean="0"/>
                  <a:t>let X(t), t≥0 , be an Ito process as described in Definition 4.4.3</a:t>
                </a:r>
                <a:r>
                  <a:rPr lang="en-US" altLang="zh-TW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zh-TW" dirty="0" smtClean="0"/>
                  <a:t>(t), t≥0 , be an adapted process. 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We define the integral with respect to an Ito process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7627" y="1372544"/>
                <a:ext cx="10515600" cy="4351338"/>
              </a:xfrm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126" y="3089596"/>
            <a:ext cx="8010525" cy="752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827126" y="5037736"/>
                <a:ext cx="8246076" cy="768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Note that: We assume that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𝐸</m:t>
                    </m:r>
                    <m:nary>
                      <m:nary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b="0" i="0" dirty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sSup>
                          <m:sSup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US" altLang="zh-TW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b="0" i="0" dirty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altLang="zh-TW" b="0" i="0" dirty="0" smtClean="0">
                            <a:latin typeface="Cambria Math" panose="02040503050406030204" pitchFamily="18" charset="0"/>
                          </a:rPr>
                          <m:t>du</m:t>
                        </m:r>
                      </m:e>
                    </m:nary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b="0" i="0" dirty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altLang="zh-TW" b="0" i="0" dirty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US" altLang="zh-TW" b="0" i="0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TW" b="0" i="0" dirty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altLang="zh-TW" b="0" i="0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𝑑𝑢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are finite for every t &gt; 0 so that the integrals on the right-hand side of ( 4.4.20) are defined.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126" y="5037736"/>
                <a:ext cx="8246076" cy="768287"/>
              </a:xfrm>
              <a:prstGeom prst="rect">
                <a:avLst/>
              </a:prstGeom>
              <a:blipFill rotWithShape="0">
                <a:blip r:embed="rId4"/>
                <a:stretch>
                  <a:fillRect l="-666" t="-64286" b="-6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686" y="4191984"/>
            <a:ext cx="3629541" cy="49583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56231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1935" y="0"/>
            <a:ext cx="10801865" cy="1325563"/>
          </a:xfrm>
        </p:spPr>
        <p:txBody>
          <a:bodyPr>
            <a:normAutofit/>
          </a:bodyPr>
          <a:lstStyle/>
          <a:p>
            <a:r>
              <a:rPr lang="en-US" altLang="zh-TW" sz="3800" dirty="0" smtClean="0"/>
              <a:t>Theorem 4.4.6 (Ito-</a:t>
            </a:r>
            <a:r>
              <a:rPr lang="en-US" altLang="zh-TW" sz="3800" dirty="0" err="1" smtClean="0"/>
              <a:t>Doeblin</a:t>
            </a:r>
            <a:r>
              <a:rPr lang="en-US" altLang="zh-TW" sz="3800" dirty="0" smtClean="0"/>
              <a:t> formula for an Ito process)</a:t>
            </a:r>
            <a:endParaRPr lang="zh-TW" alt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0971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500" dirty="0" smtClean="0"/>
                  <a:t>let X(t) , t≥0, be an Ito process as described in Definition 4.4.3</a:t>
                </a:r>
              </a:p>
              <a:p>
                <a:pPr marL="0" indent="0">
                  <a:buNone/>
                </a:pPr>
                <a:r>
                  <a:rPr lang="en-US" altLang="zh-TW" sz="25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500" dirty="0" smtClean="0"/>
                  <a:t> be a function for which the partial derivatives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5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500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500" dirty="0" smtClean="0"/>
                  <a:t> are defined and continuous </a:t>
                </a:r>
              </a:p>
              <a:p>
                <a:pPr marL="0" indent="0">
                  <a:buNone/>
                </a:pPr>
                <a:r>
                  <a:rPr lang="en-US" altLang="zh-TW" sz="2500" dirty="0" smtClean="0"/>
                  <a:t>Then, for every T≥0,</a:t>
                </a:r>
                <a:endParaRPr lang="zh-TW" altLang="en-US" sz="25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09718"/>
                <a:ext cx="10515600" cy="4351338"/>
              </a:xfrm>
              <a:blipFill rotWithShape="0">
                <a:blip r:embed="rId2"/>
                <a:stretch>
                  <a:fillRect l="-986" t="-18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229" y="3021227"/>
            <a:ext cx="79152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Proof of </a:t>
            </a:r>
            <a:r>
              <a:rPr lang="en-US" altLang="zh-TW" dirty="0" err="1" smtClean="0"/>
              <a:t>thm</a:t>
            </a:r>
            <a:r>
              <a:rPr lang="en-US" altLang="zh-TW" dirty="0" smtClean="0"/>
              <a:t> 4.4.6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495" y="1681484"/>
            <a:ext cx="7028030" cy="427543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524000" y="1250597"/>
            <a:ext cx="518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Recall: proof of </a:t>
            </a:r>
            <a:r>
              <a:rPr lang="en-US" altLang="zh-TW" sz="2200" dirty="0" err="1" smtClean="0"/>
              <a:t>thm</a:t>
            </a:r>
            <a:r>
              <a:rPr lang="en-US" altLang="zh-TW" sz="2200" dirty="0" smtClean="0"/>
              <a:t> 4.4.1 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137860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1151" y="542605"/>
            <a:ext cx="10515600" cy="695154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Change W(t) by X(t)</a:t>
            </a:r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1990177" y="1400433"/>
            <a:ext cx="7964513" cy="4008480"/>
            <a:chOff x="2113744" y="1812325"/>
            <a:chExt cx="7964513" cy="400848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3744" y="1812325"/>
              <a:ext cx="7964513" cy="4008480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4679091" y="2240693"/>
              <a:ext cx="34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1"/>
                  </a:solidFill>
                </a:rPr>
                <a:t>1</a:t>
              </a:r>
              <a:endParaRPr lang="zh-TW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7205679" y="2166552"/>
              <a:ext cx="34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025081" y="3038393"/>
              <a:ext cx="34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accent1"/>
                  </a:solidFill>
                </a:rPr>
                <a:t>3</a:t>
              </a:r>
              <a:endParaRPr lang="en-US" altLang="zh-TW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486400" y="3986126"/>
              <a:ext cx="34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659395" y="4903465"/>
              <a:ext cx="345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accent1"/>
                  </a:solidFill>
                </a:rPr>
                <a:t>5</a:t>
              </a:r>
              <a:endParaRPr lang="en-US" altLang="zh-TW" dirty="0" smtClean="0">
                <a:solidFill>
                  <a:schemeClr val="accent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871151" y="5718393"/>
                <a:ext cx="682298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500" dirty="0" smtClean="0"/>
                  <a:t>we take the limit as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sz="25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lang="en-US" altLang="zh-TW" sz="25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altLang="zh-TW" sz="2500" dirty="0" smtClean="0"/>
                  <a:t> on both side</a:t>
                </a:r>
                <a:endParaRPr lang="zh-TW" altLang="en-US" sz="25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51" y="5718393"/>
                <a:ext cx="6822988" cy="477054"/>
              </a:xfrm>
              <a:prstGeom prst="rect">
                <a:avLst/>
              </a:prstGeom>
              <a:blipFill rotWithShape="0">
                <a:blip r:embed="rId3"/>
                <a:stretch>
                  <a:fillRect l="-1519" t="-8974" b="-307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279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090" y="459439"/>
            <a:ext cx="6114278" cy="105722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36822" y="754926"/>
            <a:ext cx="13757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solidFill>
                  <a:schemeClr val="accent1"/>
                </a:solidFill>
              </a:rPr>
              <a:t>1</a:t>
            </a:r>
            <a:endParaRPr lang="zh-TW" altLang="en-US" sz="2500" dirty="0">
              <a:solidFill>
                <a:schemeClr val="accent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607" y="1793726"/>
            <a:ext cx="8173096" cy="184956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136821" y="1993677"/>
            <a:ext cx="13757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>
                <a:solidFill>
                  <a:schemeClr val="accent1"/>
                </a:solidFill>
              </a:rPr>
              <a:t>2</a:t>
            </a:r>
            <a:endParaRPr lang="zh-TW" altLang="en-US" sz="2500" dirty="0">
              <a:solidFill>
                <a:schemeClr val="accent1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607" y="3920358"/>
            <a:ext cx="7365788" cy="1853588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136820" y="4100373"/>
            <a:ext cx="13757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solidFill>
                  <a:schemeClr val="accent1"/>
                </a:solidFill>
              </a:rPr>
              <a:t>3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404" y="5933920"/>
            <a:ext cx="6322541" cy="65859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32737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377135" y="967477"/>
            <a:ext cx="13757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>
                <a:solidFill>
                  <a:schemeClr val="accent1"/>
                </a:solidFill>
              </a:rPr>
              <a:t>4</a:t>
            </a:r>
            <a:endParaRPr lang="zh-TW" altLang="en-US" sz="2500" dirty="0">
              <a:solidFill>
                <a:schemeClr val="accent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952" y="750552"/>
            <a:ext cx="5654170" cy="91090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952" y="1989439"/>
            <a:ext cx="3723577" cy="92675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377134" y="2214290"/>
            <a:ext cx="13757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solidFill>
                  <a:schemeClr val="accent1"/>
                </a:solidFill>
              </a:rPr>
              <a:t>5</a:t>
            </a:r>
            <a:endParaRPr lang="zh-TW" altLang="en-US" sz="25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705232" y="3814860"/>
                <a:ext cx="9292282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500" dirty="0" smtClean="0"/>
                  <a:t>Have zero limits as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sz="2500" b="0" i="0" dirty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lang="en-US" altLang="zh-TW" sz="25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 0 </m:t>
                    </m:r>
                  </m:oMath>
                </a14:m>
                <a:r>
                  <a:rPr lang="en-US" altLang="zh-TW" sz="2500" dirty="0" smtClean="0"/>
                  <a:t>for the same reasons the analogous terms have zero limits in the sketch of the proof of Theorem 4.4.1 (see (4.4.10) and (4.4.11))</a:t>
                </a:r>
                <a:endParaRPr lang="zh-TW" altLang="en-US" sz="25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232" y="3814860"/>
                <a:ext cx="9292282" cy="1246495"/>
              </a:xfrm>
              <a:prstGeom prst="rect">
                <a:avLst/>
              </a:prstGeom>
              <a:blipFill rotWithShape="0">
                <a:blip r:embed="rId4"/>
                <a:stretch>
                  <a:fillRect l="-1115" t="-3922" r="-1115" b="-112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2971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801865" cy="1325563"/>
          </a:xfrm>
        </p:spPr>
        <p:txBody>
          <a:bodyPr/>
          <a:lstStyle/>
          <a:p>
            <a:r>
              <a:rPr lang="en-US" altLang="zh-TW" dirty="0" smtClean="0"/>
              <a:t>Remark 4.4.7</a:t>
            </a:r>
            <a:r>
              <a:rPr lang="zh-TW" altLang="en-US" dirty="0" smtClean="0"/>
              <a:t> </a:t>
            </a:r>
            <a:r>
              <a:rPr lang="en-US" altLang="zh-TW" dirty="0" smtClean="0"/>
              <a:t>(Summary of stochastic calculus)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981332" y="3937687"/>
                <a:ext cx="10515600" cy="11944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500" dirty="0" smtClean="0"/>
                  <a:t>Every term on the right-hand side has a solid definition, and in the end the right-hand side reduces to a sum of </a:t>
                </a:r>
                <a:r>
                  <a:rPr lang="en-US" altLang="zh-TW" sz="2500" dirty="0" smtClean="0">
                    <a:solidFill>
                      <a:schemeClr val="accent1"/>
                    </a:solidFill>
                  </a:rPr>
                  <a:t>a nonrandom quantity </a:t>
                </a:r>
                <a14:m>
                  <m:oMath xmlns:m="http://schemas.openxmlformats.org/officeDocument/2006/math">
                    <m:r>
                      <a:rPr lang="en-US" altLang="zh-TW" sz="25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5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(0, </m:t>
                    </m:r>
                    <m:r>
                      <a:rPr lang="en-US" altLang="zh-TW" sz="25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sz="25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(0))</m:t>
                    </m:r>
                  </m:oMath>
                </a14:m>
                <a:r>
                  <a:rPr lang="en-US" altLang="zh-TW" sz="2500" dirty="0" smtClean="0"/>
                  <a:t>, </a:t>
                </a:r>
                <a:r>
                  <a:rPr lang="en-US" altLang="zh-TW" sz="2500" dirty="0" smtClean="0">
                    <a:solidFill>
                      <a:schemeClr val="accent1"/>
                    </a:solidFill>
                  </a:rPr>
                  <a:t>three ordinary (</a:t>
                </a:r>
                <a:r>
                  <a:rPr lang="en-US" altLang="zh-TW" sz="2500" dirty="0" err="1" smtClean="0">
                    <a:solidFill>
                      <a:schemeClr val="accent1"/>
                    </a:solidFill>
                  </a:rPr>
                  <a:t>Lebesgue</a:t>
                </a:r>
                <a:r>
                  <a:rPr lang="en-US" altLang="zh-TW" sz="2500" dirty="0" smtClean="0">
                    <a:solidFill>
                      <a:schemeClr val="accent1"/>
                    </a:solidFill>
                  </a:rPr>
                  <a:t>) integrals</a:t>
                </a:r>
                <a:r>
                  <a:rPr lang="en-US" altLang="zh-TW" sz="2500" dirty="0" smtClean="0"/>
                  <a:t> with respect to time, and </a:t>
                </a:r>
                <a:r>
                  <a:rPr lang="en-US" altLang="zh-TW" sz="2500" dirty="0" smtClean="0">
                    <a:solidFill>
                      <a:schemeClr val="accent1"/>
                    </a:solidFill>
                  </a:rPr>
                  <a:t>an Ito integral</a:t>
                </a:r>
                <a:r>
                  <a:rPr lang="en-US" altLang="zh-TW" sz="2500" dirty="0" smtClean="0"/>
                  <a:t>. </a:t>
                </a:r>
                <a:endParaRPr lang="zh-TW" altLang="en-US" sz="25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332" y="3937687"/>
                <a:ext cx="10515600" cy="1194486"/>
              </a:xfrm>
              <a:blipFill rotWithShape="0">
                <a:blip r:embed="rId2"/>
                <a:stretch>
                  <a:fillRect l="-986" t="-7143" b="-61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25" y="1396442"/>
            <a:ext cx="79819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418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7627" y="771182"/>
            <a:ext cx="10515600" cy="958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500" dirty="0" smtClean="0"/>
              <a:t>It is easier to remember and use the result of this theorem if we recast it in differential notation. We may rewrite (4.4.22) as </a:t>
            </a:r>
            <a:endParaRPr lang="zh-TW" altLang="en-US" sz="25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27" y="1841671"/>
            <a:ext cx="10744200" cy="11811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686" y="3208194"/>
            <a:ext cx="6322541" cy="65859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82" y="3289573"/>
            <a:ext cx="3629541" cy="49583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494" y="4486918"/>
            <a:ext cx="8620125" cy="122872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94271" y="2920241"/>
            <a:ext cx="228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plug in</a:t>
            </a:r>
            <a:endParaRPr lang="zh-TW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20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709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Example 4.4.8 (Generalized geometric Brownian motion)</a:t>
            </a:r>
            <a:endParaRPr lang="zh-TW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9773"/>
                <a:ext cx="10515600" cy="18841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5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500" dirty="0" smtClean="0"/>
                  <a:t>, t ≥ 0, be a Brownian motion</a:t>
                </a:r>
              </a:p>
              <a:p>
                <a:pPr marL="0" indent="0">
                  <a:buNone/>
                </a:pPr>
                <a:r>
                  <a:rPr lang="en-US" altLang="zh-TW" sz="25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500" dirty="0" smtClean="0"/>
                  <a:t> , t ≥ 0, be an associated filtration</a:t>
                </a:r>
              </a:p>
              <a:p>
                <a:pPr marL="0" indent="0">
                  <a:buNone/>
                </a:pPr>
                <a:r>
                  <a:rPr lang="en-US" altLang="zh-TW" sz="25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sz="25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5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sz="250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sz="25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TW" sz="25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500" dirty="0" smtClean="0"/>
                  <a:t> be adapted processes</a:t>
                </a:r>
              </a:p>
              <a:p>
                <a:pPr marL="0" indent="0">
                  <a:buNone/>
                </a:pPr>
                <a:r>
                  <a:rPr lang="en-US" altLang="zh-TW" sz="2500" dirty="0" smtClean="0"/>
                  <a:t>Define the Ito process</a:t>
                </a:r>
                <a:endParaRPr lang="zh-TW" altLang="en-US" sz="25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9773"/>
                <a:ext cx="10515600" cy="1884174"/>
              </a:xfrm>
              <a:blipFill rotWithShape="0">
                <a:blip r:embed="rId2"/>
                <a:stretch>
                  <a:fillRect l="-986" t="-4531" b="-58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915" y="3253947"/>
            <a:ext cx="8733946" cy="84579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457" y="4303714"/>
            <a:ext cx="5838825" cy="77152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38200" y="4366054"/>
            <a:ext cx="20974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Then</a:t>
            </a:r>
            <a:endParaRPr lang="zh-TW" altLang="en-US" sz="25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335" y="5279211"/>
            <a:ext cx="6219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9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Theorem 4.4.1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51238" y="1251423"/>
                <a:ext cx="8569411" cy="17141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zh-TW" sz="2500" dirty="0" smtClean="0"/>
                  <a:t>Let f(</a:t>
                </a:r>
                <a:r>
                  <a:rPr lang="en-US" altLang="zh-TW" sz="2500" dirty="0" err="1" smtClean="0"/>
                  <a:t>t,x</a:t>
                </a:r>
                <a:r>
                  <a:rPr lang="en-US" altLang="zh-TW" sz="2500" dirty="0" smtClean="0"/>
                  <a:t>) be a function for which the partial derivatives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), </m:t>
                    </m:r>
                    <m:sSub>
                      <m:sSubPr>
                        <m:ctrlP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), </m:t>
                    </m:r>
                    <m:sSub>
                      <m:sSubPr>
                        <m:ctrlP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sz="2500" dirty="0" smtClean="0"/>
                  <a:t>are </a:t>
                </a:r>
                <a:r>
                  <a:rPr lang="en-US" altLang="zh-TW" sz="2500" dirty="0" smtClean="0">
                    <a:solidFill>
                      <a:schemeClr val="accent1"/>
                    </a:solidFill>
                  </a:rPr>
                  <a:t>defined</a:t>
                </a:r>
                <a:r>
                  <a:rPr lang="en-US" altLang="zh-TW" sz="2500" dirty="0" smtClean="0"/>
                  <a:t> and </a:t>
                </a:r>
                <a:r>
                  <a:rPr lang="en-US" altLang="zh-TW" sz="2500" dirty="0" smtClean="0">
                    <a:solidFill>
                      <a:schemeClr val="accent1"/>
                    </a:solidFill>
                  </a:rPr>
                  <a:t>continuous</a:t>
                </a:r>
                <a:r>
                  <a:rPr lang="en-US" altLang="zh-TW" sz="2500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altLang="zh-TW" sz="2500" dirty="0" smtClean="0"/>
                  <a:t>and let W(t) be a </a:t>
                </a:r>
                <a:r>
                  <a:rPr lang="en-US" altLang="zh-TW" sz="2500" dirty="0" smtClean="0">
                    <a:solidFill>
                      <a:schemeClr val="accent1"/>
                    </a:solidFill>
                  </a:rPr>
                  <a:t>Brownian motion</a:t>
                </a:r>
                <a:r>
                  <a:rPr lang="en-US" altLang="zh-TW" sz="2500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altLang="zh-TW" sz="2500" dirty="0" smtClean="0"/>
                  <a:t>Then, for every T≥0, </a:t>
                </a:r>
                <a:endParaRPr lang="zh-TW" altLang="en-US" sz="25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1238" y="1251423"/>
                <a:ext cx="8569411" cy="1714199"/>
              </a:xfrm>
              <a:blipFill rotWithShape="0">
                <a:blip r:embed="rId2"/>
                <a:stretch>
                  <a:fillRect l="-1209" t="-4626" b="-88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287" y="3355292"/>
            <a:ext cx="8727217" cy="159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36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8773" y="622900"/>
            <a:ext cx="10515600" cy="612775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Consider an asset price process given by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5" y="1419868"/>
            <a:ext cx="10544175" cy="126682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482811" y="2609276"/>
            <a:ext cx="7191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where </a:t>
            </a:r>
            <a:r>
              <a:rPr lang="en-US" altLang="zh-TW" sz="2800" dirty="0" smtClean="0"/>
              <a:t>S(0) </a:t>
            </a:r>
            <a:r>
              <a:rPr lang="en-US" altLang="zh-TW" sz="2800" dirty="0"/>
              <a:t>is nonrandom and positive.</a:t>
            </a:r>
            <a:endParaRPr lang="zh-TW" altLang="en-US" sz="28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516" y="4579807"/>
            <a:ext cx="7416114" cy="1570231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88773" y="3913905"/>
            <a:ext cx="49602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Compare with Section 3.4.3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447341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9918" y="1938627"/>
            <a:ext cx="10515600" cy="54687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According to the Ito-</a:t>
            </a:r>
            <a:r>
              <a:rPr lang="en-US" altLang="zh-TW" dirty="0" err="1" smtClean="0"/>
              <a:t>Doeblin</a:t>
            </a:r>
            <a:r>
              <a:rPr lang="en-US" altLang="zh-TW" dirty="0" smtClean="0"/>
              <a:t> formula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12" y="2534988"/>
            <a:ext cx="8803804" cy="324152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041" y="4340861"/>
            <a:ext cx="3734959" cy="4935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324" y="4834387"/>
            <a:ext cx="3978676" cy="322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1235675" y="4921703"/>
            <a:ext cx="9654746" cy="1988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89918" y="677944"/>
                <a:ext cx="97946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We may write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altLang="zh-TW" sz="2800" dirty="0" smtClean="0"/>
                  <a:t>,</a:t>
                </a:r>
              </a:p>
              <a:p>
                <a:r>
                  <a:rPr lang="en-US" altLang="zh-TW" sz="2800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p>
                      <m:sSupPr>
                        <m:ctrlP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 ,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′ (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p>
                      <m:sSupPr>
                        <m:ctrlP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 ,</a:t>
                </a:r>
                <a:r>
                  <a:rPr lang="zh-TW" alt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" (</m:t>
                    </m:r>
                    <m:r>
                      <m:rPr>
                        <m:sty m:val="p"/>
                      </m:rPr>
                      <a:rPr lang="en-US" altLang="zh-TW" sz="2800" i="1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altLang="zh-TW" sz="2800" i="1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(0)</m:t>
                    </m:r>
                    <m:sSup>
                      <m:sSup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18" y="677944"/>
                <a:ext cx="9794660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1245" t="-5732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0411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937053" y="167734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The asset price S(t) has instantaneous mean rate of return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and volatility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Both the instantaneous mean rate of return and the volatility are allowed to be time-varying and random.</a:t>
                </a:r>
                <a:endParaRPr lang="zh-TW" altLang="en-US" dirty="0"/>
              </a:p>
              <a:p>
                <a:r>
                  <a:rPr lang="en-US" altLang="zh-TW" dirty="0" smtClean="0"/>
                  <a:t>This example includes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all possible models </a:t>
                </a:r>
                <a:r>
                  <a:rPr lang="en-US" altLang="zh-TW" dirty="0" smtClean="0"/>
                  <a:t>of an asset price process that is always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positive</a:t>
                </a:r>
                <a:r>
                  <a:rPr lang="en-US" altLang="zh-TW" dirty="0" smtClean="0"/>
                  <a:t>, has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no jumps</a:t>
                </a:r>
                <a:r>
                  <a:rPr lang="en-US" altLang="zh-TW" dirty="0" smtClean="0"/>
                  <a:t>, and is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driven by a single Brownian motion</a:t>
                </a:r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Although the model is driven by a Brownian motion,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the distribution of S(t) does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not</a:t>
                </a:r>
                <a:r>
                  <a:rPr lang="en-US" altLang="zh-TW" dirty="0" smtClean="0"/>
                  <a:t> need to be log-normal because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are allowed to be </a:t>
                </a:r>
                <a:r>
                  <a:rPr lang="en-US" altLang="zh-TW" dirty="0" err="1" smtClean="0"/>
                  <a:t>timevarying</a:t>
                </a:r>
                <a:r>
                  <a:rPr lang="en-US" altLang="zh-TW" dirty="0" smtClean="0"/>
                  <a:t> and random.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7053" y="1677345"/>
                <a:ext cx="10515600" cy="4351338"/>
              </a:xfrm>
              <a:blipFill rotWithShape="0">
                <a:blip r:embed="rId2"/>
                <a:stretch>
                  <a:fillRect l="-1043" t="-2241" b="-30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548" y="672285"/>
            <a:ext cx="88963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7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797012" y="614663"/>
                <a:ext cx="10515600" cy="152717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TW" dirty="0" smtClean="0"/>
                  <a:t> are constant, we have the usual geometric Brownian motion model, and the distribution of S(t) is log-normal. 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In the case of constant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TW" dirty="0" smtClean="0"/>
                  <a:t>, (4.4.26) becomes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7012" y="614663"/>
                <a:ext cx="10515600" cy="1527174"/>
              </a:xfrm>
              <a:blipFill rotWithShape="0">
                <a:blip r:embed="rId2"/>
                <a:stretch>
                  <a:fillRect l="-1043" t="-10000" b="-68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796" y="2324126"/>
            <a:ext cx="8324850" cy="962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859436" y="3372197"/>
                <a:ext cx="7488194" cy="1611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/>
                  <a:t>Note that: the mean rate of return for S(t) is not  </a:t>
                </a:r>
                <a14:m>
                  <m:oMath xmlns:m="http://schemas.openxmlformats.org/officeDocument/2006/math">
                    <m:r>
                      <a:rPr lang="en-US" altLang="zh-TW" sz="2200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200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2200" b="0" dirty="0" smtClean="0"/>
              </a:p>
              <a:p>
                <a:r>
                  <a:rPr lang="en-US" altLang="zh-TW" sz="2400" dirty="0" smtClean="0"/>
                  <a:t>Although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 smtClean="0"/>
                  <a:t> is a martingale,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p>
                      <m:sSup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 err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TW" sz="2400" i="1" dirty="0" err="1" smtClean="0"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altLang="zh-TW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TW" sz="2400" dirty="0" smtClean="0"/>
                  <a:t> is not.</a:t>
                </a:r>
                <a:endParaRPr lang="en-US" altLang="zh-TW" sz="2200" dirty="0" smtClean="0"/>
              </a:p>
              <a:p>
                <a:endParaRPr lang="en-US" altLang="zh-TW" sz="2200" dirty="0"/>
              </a:p>
              <a:p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436" y="3372197"/>
                <a:ext cx="7488194" cy="1611082"/>
              </a:xfrm>
              <a:prstGeom prst="rect">
                <a:avLst/>
              </a:prstGeom>
              <a:blipFill rotWithShape="0">
                <a:blip r:embed="rId4"/>
                <a:stretch>
                  <a:fillRect l="-12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720" y="5715657"/>
            <a:ext cx="5902926" cy="77157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545493" y="5392491"/>
            <a:ext cx="701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Recall: Theorem 3.6.1 (Exponential Martingale)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45888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5249" y="639377"/>
            <a:ext cx="10515600" cy="859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500" dirty="0" smtClean="0"/>
              <a:t>The </a:t>
            </a:r>
            <a:r>
              <a:rPr lang="en-US" altLang="zh-TW" sz="2500" dirty="0" err="1" smtClean="0"/>
              <a:t>lto-Doeblin</a:t>
            </a:r>
            <a:r>
              <a:rPr lang="en-US" altLang="zh-TW" sz="2500" dirty="0" smtClean="0"/>
              <a:t> formula automatically keeps track of these effects, even when a and a are time-varying and random.</a:t>
            </a:r>
          </a:p>
          <a:p>
            <a:pPr marL="0" indent="0">
              <a:buNone/>
            </a:pPr>
            <a:endParaRPr lang="en-US" altLang="zh-TW" sz="25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526" y="3031305"/>
            <a:ext cx="3276600" cy="4381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957" y="1574677"/>
            <a:ext cx="8896350" cy="504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內容版面配置區 2"/>
              <p:cNvSpPr txBox="1">
                <a:spLocks/>
              </p:cNvSpPr>
              <p:nvPr/>
            </p:nvSpPr>
            <p:spPr>
              <a:xfrm>
                <a:off x="805249" y="3830595"/>
                <a:ext cx="10931612" cy="26443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/>
                <a:r>
                  <a:rPr lang="en-US" altLang="zh-TW" sz="2200" dirty="0" smtClean="0"/>
                  <a:t>In other words, the term </a:t>
                </a:r>
                <a14:m>
                  <m:oMath xmlns:m="http://schemas.openxmlformats.org/officeDocument/2006/math">
                    <m:r>
                      <a:rPr lang="en-US" altLang="zh-TW" sz="2200" b="0" i="1" dirty="0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TW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2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200" i="1" dirty="0" err="1" smtClean="0">
                        <a:latin typeface="Cambria Math" panose="02040503050406030204" pitchFamily="18" charset="0"/>
                      </a:rPr>
                      <m:t>𝑑𝑊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sz="2200" dirty="0" smtClean="0"/>
                  <a:t>on the right-hand side of (4.4.27) contributes no drift, just pure volatility, to the asset price. </a:t>
                </a:r>
              </a:p>
              <a:p>
                <a:pPr marL="342900" indent="-342900"/>
                <a:r>
                  <a:rPr lang="en-US" altLang="zh-TW" sz="2200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zh-TW" sz="2200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200" dirty="0" smtClean="0"/>
                  <a:t> is a nonzero random process, (4.4.27) shows that it plays the role of the mean rate of return. </a:t>
                </a:r>
              </a:p>
              <a:p>
                <a:pPr marL="342900" indent="-342900"/>
                <a:r>
                  <a:rPr lang="en-US" altLang="zh-TW" sz="2200" dirty="0" smtClean="0"/>
                  <a:t>In the case of time-varying and random </a:t>
                </a:r>
                <a14:m>
                  <m:oMath xmlns:m="http://schemas.openxmlformats.org/officeDocument/2006/math">
                    <m:r>
                      <a:rPr lang="en-US" altLang="zh-TW" sz="2200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200" dirty="0" smtClean="0"/>
                  <a:t> , we will call this the </a:t>
                </a:r>
                <a:r>
                  <a:rPr lang="en-US" altLang="zh-TW" sz="2200" dirty="0" smtClean="0">
                    <a:solidFill>
                      <a:schemeClr val="accent1"/>
                    </a:solidFill>
                  </a:rPr>
                  <a:t>instantaneous mean rate of return</a:t>
                </a:r>
                <a:r>
                  <a:rPr lang="en-US" altLang="zh-TW" sz="2200" dirty="0" smtClean="0"/>
                  <a:t> since it depends on the time (and the sample path) where it is evaluated.</a:t>
                </a:r>
                <a:endParaRPr lang="zh-TW" altLang="en-US" sz="2200" dirty="0"/>
              </a:p>
              <a:p>
                <a:pPr marL="342900" indent="-342900"/>
                <a:endParaRPr lang="en-US" altLang="zh-TW" sz="2200" dirty="0" smtClean="0"/>
              </a:p>
            </p:txBody>
          </p:sp>
        </mc:Choice>
        <mc:Fallback xmlns="">
          <p:sp>
            <p:nvSpPr>
              <p:cNvPr id="12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49" y="3830595"/>
                <a:ext cx="10931612" cy="2644346"/>
              </a:xfrm>
              <a:prstGeom prst="rect">
                <a:avLst/>
              </a:prstGeom>
              <a:blipFill rotWithShape="0">
                <a:blip r:embed="rId4"/>
                <a:stretch>
                  <a:fillRect l="-613" t="-25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805249" y="2285447"/>
                <a:ext cx="419306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5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sz="2500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sz="2500" dirty="0" smtClean="0"/>
                  <a:t> = 0, then (4.4.27) yields</a:t>
                </a:r>
                <a:endParaRPr lang="zh-TW" altLang="en-US" sz="25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49" y="2285447"/>
                <a:ext cx="4193060" cy="477054"/>
              </a:xfrm>
              <a:prstGeom prst="rect">
                <a:avLst/>
              </a:prstGeom>
              <a:blipFill rotWithShape="0">
                <a:blip r:embed="rId5"/>
                <a:stretch>
                  <a:fillRect l="-2326" t="-10256" b="-307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8703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38200" y="346390"/>
            <a:ext cx="47614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Integration of both sides yields</a:t>
            </a:r>
            <a:endParaRPr lang="zh-TW" altLang="en-US" sz="25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179" y="892175"/>
            <a:ext cx="4695825" cy="933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38200" y="1894356"/>
                <a:ext cx="9877169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500" dirty="0" smtClean="0"/>
                  <a:t>The right-hand side is the nonrandom constant </a:t>
                </a:r>
                <a14:m>
                  <m:oMath xmlns:m="http://schemas.openxmlformats.org/officeDocument/2006/math">
                    <m:r>
                      <a:rPr lang="en-US" altLang="zh-TW" sz="25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50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altLang="zh-TW" sz="2500" dirty="0" smtClean="0"/>
                  <a:t> plus an Ito integral, which is a martingale,</a:t>
                </a:r>
              </a:p>
              <a:p>
                <a:r>
                  <a:rPr lang="en-US" altLang="zh-TW" sz="2500" dirty="0" smtClean="0"/>
                  <a:t>and hence , in the case </a:t>
                </a:r>
                <a14:m>
                  <m:oMath xmlns:m="http://schemas.openxmlformats.org/officeDocument/2006/math">
                    <m:r>
                      <a:rPr lang="en-US" altLang="zh-TW" sz="25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sz="2500" dirty="0" smtClean="0"/>
                  <a:t>=0,  (4.4.29) is a martingale.</a:t>
                </a:r>
                <a:endParaRPr lang="zh-TW" altLang="en-US" sz="25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94356"/>
                <a:ext cx="9877169" cy="1246495"/>
              </a:xfrm>
              <a:prstGeom prst="rect">
                <a:avLst/>
              </a:prstGeom>
              <a:blipFill rotWithShape="0">
                <a:blip r:embed="rId3"/>
                <a:stretch>
                  <a:fillRect l="-1049" t="-3922" b="-112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790" y="3352929"/>
            <a:ext cx="94297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757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3443" y="420130"/>
            <a:ext cx="10515600" cy="924569"/>
          </a:xfrm>
        </p:spPr>
        <p:txBody>
          <a:bodyPr>
            <a:noAutofit/>
          </a:bodyPr>
          <a:lstStyle/>
          <a:p>
            <a:r>
              <a:rPr lang="en-US" altLang="zh-TW" sz="4000" dirty="0" smtClean="0"/>
              <a:t>Theorem 4.4.9 (Ito integral of a deterministic integrand)</a:t>
            </a:r>
            <a:endParaRPr lang="zh-TW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/>
              <p:cNvSpPr>
                <a:spLocks noGrp="1"/>
              </p:cNvSpPr>
              <p:nvPr>
                <p:ph idx="1"/>
              </p:nvPr>
            </p:nvSpPr>
            <p:spPr>
              <a:xfrm>
                <a:off x="805249" y="1830731"/>
                <a:ext cx="10515600" cy="40263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5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500" dirty="0" smtClean="0"/>
                  <a:t>, s ≥ 0, be a Brownian motion</a:t>
                </a:r>
              </a:p>
              <a:p>
                <a:pPr marL="0" indent="0">
                  <a:buNone/>
                </a:pPr>
                <a:r>
                  <a:rPr lang="en-US" altLang="zh-TW" sz="2500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500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sz="2500" dirty="0" smtClean="0"/>
                  <a:t>be a </a:t>
                </a:r>
                <a:r>
                  <a:rPr lang="en-US" altLang="zh-TW" sz="2500" dirty="0" smtClean="0">
                    <a:solidFill>
                      <a:schemeClr val="accent1"/>
                    </a:solidFill>
                  </a:rPr>
                  <a:t>nonrandom</a:t>
                </a:r>
                <a:r>
                  <a:rPr lang="en-US" altLang="zh-TW" sz="2500" dirty="0" smtClean="0"/>
                  <a:t> function of time </a:t>
                </a:r>
              </a:p>
              <a:p>
                <a:pPr marL="0" indent="0">
                  <a:buNone/>
                </a:pPr>
                <a:r>
                  <a:rPr lang="en-US" altLang="zh-TW" sz="2500" dirty="0" smtClean="0"/>
                  <a:t>Define </a:t>
                </a:r>
                <a14:m>
                  <m:oMath xmlns:m="http://schemas.openxmlformats.org/officeDocument/2006/math">
                    <m:r>
                      <a:rPr lang="en-US" altLang="zh-TW" sz="25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 = </m:t>
                    </m:r>
                    <m:nary>
                      <m:naryPr>
                        <m:ctrlPr>
                          <a:rPr lang="en-US" altLang="zh-TW" sz="25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TW" sz="2500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d>
                          <m:dPr>
                            <m:ctrlPr>
                              <a:rPr lang="en-US" altLang="zh-TW" sz="25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5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𝑑𝑊</m:t>
                        </m:r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TW" sz="2500" dirty="0" smtClean="0"/>
              </a:p>
              <a:p>
                <a:pPr marL="0" indent="0">
                  <a:buNone/>
                </a:pPr>
                <a:endParaRPr lang="en-US" altLang="zh-TW" sz="2500" dirty="0"/>
              </a:p>
              <a:p>
                <a:pPr marL="0" indent="0">
                  <a:buNone/>
                </a:pPr>
                <a:r>
                  <a:rPr lang="en-US" altLang="zh-TW" sz="2500" dirty="0" smtClean="0"/>
                  <a:t>For each t ≥ 0, </a:t>
                </a:r>
              </a:p>
              <a:p>
                <a:pPr marL="0" indent="0">
                  <a:buNone/>
                </a:pPr>
                <a:r>
                  <a:rPr lang="en-US" altLang="zh-TW" sz="2500" dirty="0" smtClean="0"/>
                  <a:t>the random variable </a:t>
                </a:r>
                <a14:m>
                  <m:oMath xmlns:m="http://schemas.openxmlformats.org/officeDocument/2006/math">
                    <m:r>
                      <a:rPr lang="en-US" altLang="zh-TW" sz="25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500" dirty="0" smtClean="0"/>
                  <a:t> is </a:t>
                </a:r>
                <a:r>
                  <a:rPr lang="en-US" altLang="zh-TW" sz="2500" dirty="0" smtClean="0">
                    <a:solidFill>
                      <a:schemeClr val="accent1"/>
                    </a:solidFill>
                  </a:rPr>
                  <a:t>normally distributed </a:t>
                </a:r>
                <a:r>
                  <a:rPr lang="en-US" altLang="zh-TW" sz="2500" dirty="0" smtClean="0"/>
                  <a:t>with expected value </a:t>
                </a:r>
                <a:r>
                  <a:rPr lang="en-US" altLang="zh-TW" sz="2500" dirty="0" smtClean="0">
                    <a:solidFill>
                      <a:schemeClr val="accent1"/>
                    </a:solidFill>
                  </a:rPr>
                  <a:t>zero</a:t>
                </a:r>
                <a:r>
                  <a:rPr lang="en-US" altLang="zh-TW" sz="2500" dirty="0" smtClean="0"/>
                  <a:t> and variance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zh-TW" sz="25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altLang="zh-TW" sz="25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500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US" altLang="zh-TW" sz="2500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5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5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</m:nary>
                  </m:oMath>
                </a14:m>
                <a:r>
                  <a:rPr lang="en-US" altLang="zh-TW" sz="2500" dirty="0" smtClean="0"/>
                  <a:t>. </a:t>
                </a:r>
                <a:endParaRPr lang="zh-TW" altLang="en-US" sz="2500" dirty="0"/>
              </a:p>
            </p:txBody>
          </p:sp>
        </mc:Choice>
        <mc:Fallback xmlns="">
          <p:sp>
            <p:nvSpPr>
              <p:cNvPr id="4" name="內容版面配置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5249" y="1830731"/>
                <a:ext cx="10515600" cy="4026371"/>
              </a:xfrm>
              <a:blipFill rotWithShape="0">
                <a:blip r:embed="rId2"/>
                <a:stretch>
                  <a:fillRect l="-928" t="-19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9883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9260" y="-12644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Proof of </a:t>
            </a:r>
            <a:r>
              <a:rPr lang="en-US" altLang="zh-TW" dirty="0" err="1" smtClean="0"/>
              <a:t>thm</a:t>
            </a:r>
            <a:r>
              <a:rPr lang="en-US" altLang="zh-TW" dirty="0" smtClean="0"/>
              <a:t> 4.4.9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78358" y="1270960"/>
                <a:ext cx="10515600" cy="4480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500" dirty="0" smtClean="0"/>
                  <a:t>The mean and variance of </a:t>
                </a:r>
                <a14:m>
                  <m:oMath xmlns:m="http://schemas.openxmlformats.org/officeDocument/2006/math">
                    <m:r>
                      <a:rPr lang="en-US" altLang="zh-TW" sz="25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500" dirty="0" smtClean="0"/>
                  <a:t> are easy to determine.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8358" y="1270960"/>
                <a:ext cx="10515600" cy="448019"/>
              </a:xfrm>
              <a:blipFill rotWithShape="0">
                <a:blip r:embed="rId2"/>
                <a:stretch>
                  <a:fillRect l="-928" t="-17568" b="-297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1769076" y="1790821"/>
            <a:ext cx="7738805" cy="1788365"/>
            <a:chOff x="2065637" y="2137652"/>
            <a:chExt cx="7738805" cy="1788365"/>
          </a:xfrm>
        </p:grpSpPr>
        <p:sp>
          <p:nvSpPr>
            <p:cNvPr id="4" name="內容版面配置區 2"/>
            <p:cNvSpPr txBox="1">
              <a:spLocks/>
            </p:cNvSpPr>
            <p:nvPr/>
          </p:nvSpPr>
          <p:spPr>
            <a:xfrm>
              <a:off x="2065637" y="2137652"/>
              <a:ext cx="1814385" cy="3259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zh-TW" sz="2000" dirty="0" smtClean="0"/>
                <a:t>Recall: </a:t>
              </a:r>
              <a:r>
                <a:rPr lang="en-US" altLang="zh-TW" sz="2000" dirty="0" err="1" smtClean="0"/>
                <a:t>Thm</a:t>
              </a:r>
              <a:r>
                <a:rPr lang="en-US" altLang="zh-TW" sz="2000" dirty="0" smtClean="0"/>
                <a:t> 4.3.1</a:t>
              </a:r>
              <a:endParaRPr lang="zh-TW" altLang="en-US" sz="2000" dirty="0"/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7254" y="2440565"/>
              <a:ext cx="7267188" cy="148545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78358" y="3820876"/>
                <a:ext cx="1008517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500" dirty="0" smtClean="0"/>
                  <a:t>Since </a:t>
                </a:r>
                <a14:m>
                  <m:oMath xmlns:m="http://schemas.openxmlformats.org/officeDocument/2006/math">
                    <m:r>
                      <a:rPr lang="en-US" altLang="zh-TW" sz="25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500" dirty="0" smtClean="0"/>
                  <a:t> is a martingale and </a:t>
                </a:r>
                <a14:m>
                  <m:oMath xmlns:m="http://schemas.openxmlformats.org/officeDocument/2006/math">
                    <m:r>
                      <a:rPr lang="en-US" altLang="zh-TW" sz="25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(0)=0</m:t>
                    </m:r>
                  </m:oMath>
                </a14:m>
                <a:r>
                  <a:rPr lang="en-US" altLang="zh-TW" sz="2500" dirty="0" smtClean="0"/>
                  <a:t>, we must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500" i="0" dirty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TW" sz="25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TW" sz="25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(0)=0</m:t>
                    </m:r>
                  </m:oMath>
                </a14:m>
                <a:r>
                  <a:rPr lang="en-US" altLang="zh-TW" sz="2500" dirty="0" smtClean="0"/>
                  <a:t>.</a:t>
                </a:r>
              </a:p>
              <a:p>
                <a:r>
                  <a:rPr lang="en-US" altLang="zh-TW" sz="2500" dirty="0" smtClean="0"/>
                  <a:t>Ito </a:t>
                </a:r>
                <a:r>
                  <a:rPr lang="en-US" altLang="zh-TW" sz="2500" dirty="0" err="1" smtClean="0"/>
                  <a:t>isometry</a:t>
                </a:r>
                <a:r>
                  <a:rPr lang="en-US" altLang="zh-TW" sz="2500" dirty="0" smtClean="0"/>
                  <a:t> implies that </a:t>
                </a: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58" y="3820876"/>
                <a:ext cx="10085173" cy="861774"/>
              </a:xfrm>
              <a:prstGeom prst="rect">
                <a:avLst/>
              </a:prstGeom>
              <a:blipFill rotWithShape="0">
                <a:blip r:embed="rId4"/>
                <a:stretch>
                  <a:fillRect l="-967" t="-5674" b="-163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357" y="4825043"/>
            <a:ext cx="4298221" cy="85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080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13486" y="499333"/>
                <a:ext cx="10515600" cy="13706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500" dirty="0" smtClean="0"/>
                  <a:t>The challenge is to show that </a:t>
                </a:r>
                <a14:m>
                  <m:oMath xmlns:m="http://schemas.openxmlformats.org/officeDocument/2006/math">
                    <m:r>
                      <a:rPr lang="en-US" altLang="zh-TW" sz="25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500" dirty="0" smtClean="0"/>
                  <a:t> is normally distributed. </a:t>
                </a:r>
              </a:p>
              <a:p>
                <a:pPr marL="0" indent="0">
                  <a:buNone/>
                </a:pPr>
                <a:r>
                  <a:rPr lang="en-US" altLang="zh-TW" sz="2500" dirty="0" smtClean="0"/>
                  <a:t>We shall do this by establishing that </a:t>
                </a:r>
                <a14:m>
                  <m:oMath xmlns:m="http://schemas.openxmlformats.org/officeDocument/2006/math">
                    <m:r>
                      <a:rPr lang="en-US" altLang="zh-TW" sz="25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500" dirty="0" smtClean="0"/>
                  <a:t> has the moment-generating function of a normal random variable with mean zero and variance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zh-TW" sz="25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altLang="zh-TW" sz="25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500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US" altLang="zh-TW" sz="2500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5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5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</m:nary>
                  </m:oMath>
                </a14:m>
                <a:r>
                  <a:rPr lang="en-US" altLang="zh-TW" sz="2500" dirty="0" smtClean="0"/>
                  <a:t> </a:t>
                </a:r>
                <a:endParaRPr lang="zh-TW" altLang="en-US" sz="25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3486" y="499333"/>
                <a:ext cx="10515600" cy="1370656"/>
              </a:xfrm>
              <a:blipFill rotWithShape="0">
                <a:blip r:embed="rId2"/>
                <a:stretch>
                  <a:fillRect l="-928" t="-6222" b="-7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2574325" y="1951545"/>
            <a:ext cx="4978456" cy="338554"/>
            <a:chOff x="2640228" y="2446640"/>
            <a:chExt cx="4978456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字方塊 3"/>
                <p:cNvSpPr txBox="1"/>
                <p:nvPr/>
              </p:nvSpPr>
              <p:spPr>
                <a:xfrm>
                  <a:off x="2640228" y="2446640"/>
                  <a:ext cx="3167448" cy="33855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200" b="0" i="0" smtClean="0">
                          <a:latin typeface="Cambria Math" panose="02040503050406030204" pitchFamily="18" charset="0"/>
                        </a:rPr>
                        <m:t>E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𝑡𝑋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2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 panose="02040503050406030204" pitchFamily="18" charset="0"/>
                        </a:rPr>
                        <m:t>/2)</m:t>
                      </m:r>
                    </m:oMath>
                  </a14:m>
                  <a:r>
                    <a:rPr lang="zh-TW" altLang="en-US" sz="2200" dirty="0" smtClean="0"/>
                    <a:t> </a:t>
                  </a:r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4" name="文字方塊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0228" y="2446640"/>
                  <a:ext cx="3167448" cy="3385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077" t="-3571" r="-192" b="-3392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/>
                <p:cNvSpPr txBox="1"/>
                <p:nvPr/>
              </p:nvSpPr>
              <p:spPr>
                <a:xfrm>
                  <a:off x="6137189" y="2446640"/>
                  <a:ext cx="1481495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5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7189" y="2446640"/>
                  <a:ext cx="1481495" cy="3385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115" t="-3571" r="-6584" b="-3392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813486" y="3446396"/>
                <a:ext cx="774356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500" dirty="0" smtClean="0"/>
                  <a:t>Because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5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sz="2500" dirty="0" smtClean="0"/>
                  <a:t>is not random, (4.4.30) is equivalent to</a:t>
                </a:r>
                <a:endParaRPr lang="zh-TW" altLang="en-US" sz="25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86" y="3446396"/>
                <a:ext cx="7743568" cy="477054"/>
              </a:xfrm>
              <a:prstGeom prst="rect">
                <a:avLst/>
              </a:prstGeom>
              <a:blipFill rotWithShape="0">
                <a:blip r:embed="rId5"/>
                <a:stretch>
                  <a:fillRect l="-1259" t="-8861" b="-291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群組 15"/>
          <p:cNvGrpSpPr/>
          <p:nvPr/>
        </p:nvGrpSpPr>
        <p:grpSpPr>
          <a:xfrm>
            <a:off x="1662493" y="2371656"/>
            <a:ext cx="8731809" cy="931382"/>
            <a:chOff x="1625171" y="2920698"/>
            <a:chExt cx="9353550" cy="100012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5171" y="2920698"/>
              <a:ext cx="9353550" cy="1000125"/>
            </a:xfrm>
            <a:prstGeom prst="rect">
              <a:avLst/>
            </a:prstGeom>
          </p:spPr>
        </p:pic>
        <p:cxnSp>
          <p:nvCxnSpPr>
            <p:cNvPr id="11" name="直線接點 10"/>
            <p:cNvCxnSpPr/>
            <p:nvPr/>
          </p:nvCxnSpPr>
          <p:spPr>
            <a:xfrm>
              <a:off x="1771135" y="3920823"/>
              <a:ext cx="67859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2574325" y="3923450"/>
            <a:ext cx="4432965" cy="782444"/>
            <a:chOff x="2574325" y="4971532"/>
            <a:chExt cx="5334000" cy="87630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74325" y="4971532"/>
              <a:ext cx="5334000" cy="876300"/>
            </a:xfrm>
            <a:prstGeom prst="rect">
              <a:avLst/>
            </a:prstGeom>
          </p:spPr>
        </p:pic>
        <p:cxnSp>
          <p:nvCxnSpPr>
            <p:cNvPr id="12" name="直線接點 11"/>
            <p:cNvCxnSpPr/>
            <p:nvPr/>
          </p:nvCxnSpPr>
          <p:spPr>
            <a:xfrm>
              <a:off x="2614326" y="5836040"/>
              <a:ext cx="5253997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字方塊 14"/>
          <p:cNvSpPr txBox="1"/>
          <p:nvPr/>
        </p:nvSpPr>
        <p:spPr>
          <a:xfrm>
            <a:off x="9304343" y="5926369"/>
            <a:ext cx="202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chemeClr val="accent1"/>
                </a:solidFill>
              </a:rPr>
              <a:t>Rmk</a:t>
            </a:r>
            <a:r>
              <a:rPr lang="en-US" altLang="zh-TW" dirty="0" smtClean="0">
                <a:solidFill>
                  <a:schemeClr val="accent1"/>
                </a:solidFill>
              </a:rPr>
              <a:t>:</a:t>
            </a:r>
            <a:r>
              <a:rPr lang="zh-TW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TW" dirty="0" smtClean="0">
                <a:solidFill>
                  <a:schemeClr val="accent1"/>
                </a:solidFill>
              </a:rPr>
              <a:t>Need to proof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2493" y="5049979"/>
            <a:ext cx="8595547" cy="834603"/>
          </a:xfrm>
          <a:prstGeom prst="rect">
            <a:avLst/>
          </a:prstGeom>
        </p:spPr>
      </p:pic>
      <p:cxnSp>
        <p:nvCxnSpPr>
          <p:cNvPr id="20" name="直線接點 19"/>
          <p:cNvCxnSpPr/>
          <p:nvPr/>
        </p:nvCxnSpPr>
        <p:spPr>
          <a:xfrm>
            <a:off x="1662493" y="5850294"/>
            <a:ext cx="633485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0227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539" y="2554648"/>
            <a:ext cx="8031781" cy="803178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 flipH="1">
            <a:off x="1604866" y="1576873"/>
            <a:ext cx="16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866" y="1159571"/>
            <a:ext cx="8595547" cy="83460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933061" y="542216"/>
            <a:ext cx="55143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Now we need to proof</a:t>
            </a:r>
            <a:endParaRPr lang="zh-TW" altLang="en-US" sz="25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85444" y="2154538"/>
            <a:ext cx="5514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Recall: (4.4.29) is a martingale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933061" y="3441246"/>
                <a:ext cx="926735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500" dirty="0" smtClean="0"/>
                  <a:t>Plug in </a:t>
                </a:r>
                <a14:m>
                  <m:oMath xmlns:m="http://schemas.openxmlformats.org/officeDocument/2006/math">
                    <m:r>
                      <a:rPr lang="en-US" altLang="zh-TW" sz="2500" b="0" i="1" dirty="0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5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sty m:val="p"/>
                      </m:rPr>
                      <a:rPr lang="en-US" altLang="zh-TW" sz="2500" b="0" i="0" dirty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5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TW" sz="2500" dirty="0" smtClean="0"/>
                  <a:t>, then we</a:t>
                </a:r>
                <a:r>
                  <a:rPr lang="zh-TW" altLang="en-US" sz="2500" dirty="0" smtClean="0"/>
                  <a:t> </a:t>
                </a:r>
                <a:r>
                  <a:rPr lang="en-US" altLang="zh-TW" sz="2500" dirty="0" smtClean="0"/>
                  <a:t>have done.</a:t>
                </a:r>
                <a:endParaRPr lang="zh-TW" altLang="en-US" sz="25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61" y="3441246"/>
                <a:ext cx="9267352" cy="477054"/>
              </a:xfrm>
              <a:prstGeom prst="rect">
                <a:avLst/>
              </a:prstGeom>
              <a:blipFill rotWithShape="0">
                <a:blip r:embed="rId4"/>
                <a:stretch>
                  <a:fillRect l="-1053" t="-10256" b="-307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933061" y="4360086"/>
                <a:ext cx="10420739" cy="212591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Note that (4.4.31)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always</a:t>
                </a:r>
                <a:r>
                  <a:rPr lang="en-US" altLang="zh-TW" dirty="0" smtClean="0"/>
                  <a:t> holds, regardless of whether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is random. </a:t>
                </a:r>
              </a:p>
              <a:p>
                <a:r>
                  <a:rPr lang="en-US" altLang="zh-TW" dirty="0" smtClean="0"/>
                  <a:t>However, we need to assume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is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nonrandom</a:t>
                </a:r>
                <a:r>
                  <a:rPr lang="en-US" altLang="zh-TW" dirty="0" smtClean="0"/>
                  <a:t> in order to obtain the moment-generating function formula (4.4.30) from (4.4.31). </a:t>
                </a:r>
              </a:p>
              <a:p>
                <a:r>
                  <a:rPr lang="en-US" altLang="zh-TW" dirty="0" smtClean="0"/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is random, there is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no reason </a:t>
                </a:r>
                <a:r>
                  <a:rPr lang="en-US" altLang="zh-TW" dirty="0" smtClean="0"/>
                  <a:t>that the distribution of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TW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d>
                          <m:d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𝑑𝑊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TW" dirty="0" smtClean="0"/>
                  <a:t>should be normal.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3061" y="4360086"/>
                <a:ext cx="10420739" cy="2125917"/>
              </a:xfrm>
              <a:blipFill rotWithShape="0">
                <a:blip r:embed="rId5"/>
                <a:stretch>
                  <a:fillRect l="-877" t="-5731" b="-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58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15330"/>
            <a:ext cx="10515600" cy="1092972"/>
          </a:xfrm>
        </p:spPr>
        <p:txBody>
          <a:bodyPr/>
          <a:lstStyle/>
          <a:p>
            <a:r>
              <a:rPr lang="en-US" altLang="zh-TW" dirty="0" smtClean="0"/>
              <a:t>Simple Case for </a:t>
            </a:r>
            <a:r>
              <a:rPr lang="en-US" altLang="zh-TW" dirty="0" err="1" smtClean="0"/>
              <a:t>Thm</a:t>
            </a:r>
            <a:r>
              <a:rPr lang="en-US" altLang="zh-TW" dirty="0" smtClean="0"/>
              <a:t> 4.4.1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98157" y="1298918"/>
                <a:ext cx="10515600" cy="15843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 smtClean="0"/>
                  <a:t>We first show why (4.4.3) holds when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TW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In this case,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"(</m:t>
                    </m:r>
                    <m:r>
                      <m:rPr>
                        <m:sty m:val="p"/>
                      </m:rPr>
                      <a:rPr lang="en-US" altLang="zh-TW" i="1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be numbers.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157" y="1298918"/>
                <a:ext cx="10515600" cy="1584325"/>
              </a:xfrm>
              <a:blipFill rotWithShape="0">
                <a:blip r:embed="rId2"/>
                <a:stretch>
                  <a:fillRect l="-1217" t="-6154" b="-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38200" y="3763952"/>
                <a:ext cx="10000735" cy="731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′′(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kumimoji="1" lang="en-US" altLang="zh-TW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63952"/>
                <a:ext cx="10000735" cy="7316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698157" y="3286898"/>
            <a:ext cx="29409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By Taylor Series:</a:t>
            </a:r>
            <a:endParaRPr lang="zh-TW" altLang="en-US" sz="25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98157" y="4495627"/>
            <a:ext cx="29409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Then we have</a:t>
            </a:r>
            <a:endParaRPr lang="zh-TW" altLang="en-US" sz="25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616" y="4986192"/>
            <a:ext cx="8962767" cy="780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274908" y="5779991"/>
                <a:ext cx="27658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′′′</m:t>
                    </m:r>
                  </m:oMath>
                </a14:m>
                <a:r>
                  <a:rPr lang="zh-TW" alt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and higher are </a:t>
                </a:r>
                <a:r>
                  <a:rPr lang="en-US" altLang="zh-TW" dirty="0" err="1" smtClean="0">
                    <a:solidFill>
                      <a:schemeClr val="accent1"/>
                    </a:solidFill>
                  </a:rPr>
                  <a:t>zeros</a:t>
                </a:r>
                <a:endParaRPr lang="zh-TW" alt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908" y="5779991"/>
                <a:ext cx="276585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881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391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1588" y="262489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Example 4.4.10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Vasicek</a:t>
            </a:r>
            <a:r>
              <a:rPr lang="en-US" altLang="zh-TW" dirty="0" smtClean="0"/>
              <a:t> interest rate model)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7448" y="1588052"/>
            <a:ext cx="10515600" cy="1010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500" dirty="0" smtClean="0"/>
              <a:t>Let W(t), t ≥ 0, be a Brownian motion. </a:t>
            </a:r>
          </a:p>
          <a:p>
            <a:pPr marL="0" indent="0">
              <a:buNone/>
            </a:pPr>
            <a:r>
              <a:rPr lang="en-US" altLang="zh-TW" sz="2500" dirty="0" smtClean="0"/>
              <a:t>The </a:t>
            </a:r>
            <a:r>
              <a:rPr lang="en-US" altLang="zh-TW" sz="2500" dirty="0" err="1" smtClean="0"/>
              <a:t>Vasicek</a:t>
            </a:r>
            <a:r>
              <a:rPr lang="en-US" altLang="zh-TW" sz="2500" dirty="0" smtClean="0"/>
              <a:t> model for the interest rate process R(t) is</a:t>
            </a:r>
            <a:endParaRPr lang="zh-TW" altLang="en-US" sz="25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881" y="2777964"/>
            <a:ext cx="7820025" cy="409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979713" y="3732245"/>
                <a:ext cx="10468947" cy="201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500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sz="25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5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TW" sz="2500" dirty="0" smtClean="0"/>
                  <a:t>, and </a:t>
                </a:r>
                <a14:m>
                  <m:oMath xmlns:m="http://schemas.openxmlformats.org/officeDocument/2006/math">
                    <m:r>
                      <a:rPr lang="en-US" altLang="zh-TW" sz="25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TW" sz="2500" dirty="0" smtClean="0"/>
                  <a:t> are positive constants. </a:t>
                </a:r>
              </a:p>
              <a:p>
                <a:r>
                  <a:rPr lang="en-US" altLang="zh-TW" sz="2500" dirty="0" smtClean="0"/>
                  <a:t>Equation (4.4.32) is an example of a </a:t>
                </a:r>
                <a:r>
                  <a:rPr lang="en-US" altLang="zh-TW" sz="2500" dirty="0" smtClean="0">
                    <a:solidFill>
                      <a:schemeClr val="accent1"/>
                    </a:solidFill>
                  </a:rPr>
                  <a:t>stochastic differential equation</a:t>
                </a:r>
                <a:r>
                  <a:rPr lang="en-US" altLang="zh-TW" sz="2500" dirty="0" smtClean="0"/>
                  <a:t>. </a:t>
                </a:r>
              </a:p>
              <a:p>
                <a:r>
                  <a:rPr lang="en-US" altLang="zh-TW" sz="2500" dirty="0" smtClean="0"/>
                  <a:t>It defines a random process, R(t) in this case, by giving a formula for its differential, and the formula involves the random process itself and the differential of a Brownian motion.</a:t>
                </a:r>
                <a:endParaRPr lang="zh-TW" altLang="en-US" sz="25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13" y="3732245"/>
                <a:ext cx="10468947" cy="2015936"/>
              </a:xfrm>
              <a:prstGeom prst="rect">
                <a:avLst/>
              </a:prstGeom>
              <a:blipFill rotWithShape="0">
                <a:blip r:embed="rId3"/>
                <a:stretch>
                  <a:fillRect l="-990" t="-2115" b="-63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392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1151" y="442322"/>
            <a:ext cx="10515600" cy="94239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The solution to the stochastic differential equation (4.4.32) can be determined in closed form and is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195" y="1454237"/>
            <a:ext cx="9734550" cy="81915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17489" y="2342910"/>
            <a:ext cx="4157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a claim that we now verify.</a:t>
            </a:r>
            <a:endParaRPr lang="zh-TW" altLang="en-US" sz="25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917489" y="2866130"/>
            <a:ext cx="10917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To do this, we use the Ito-</a:t>
            </a:r>
            <a:r>
              <a:rPr lang="en-US" altLang="zh-TW" sz="2800" dirty="0" err="1" smtClean="0"/>
              <a:t>Doeblin</a:t>
            </a:r>
            <a:r>
              <a:rPr lang="en-US" altLang="zh-TW" sz="2800" dirty="0" smtClean="0"/>
              <a:t> formula with</a:t>
            </a:r>
            <a:endParaRPr lang="zh-TW" altLang="en-US" sz="25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533" y="3458873"/>
            <a:ext cx="6162675" cy="762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245" y="4653218"/>
            <a:ext cx="3095625" cy="96202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917489" y="4895704"/>
            <a:ext cx="13180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and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8658116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731108" y="326339"/>
                <a:ext cx="10515600" cy="8434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500" dirty="0" smtClean="0"/>
                  <a:t>For the Ito-</a:t>
                </a:r>
                <a:r>
                  <a:rPr lang="en-US" altLang="zh-TW" sz="2500" dirty="0" err="1" smtClean="0"/>
                  <a:t>Doeblin</a:t>
                </a:r>
                <a:r>
                  <a:rPr lang="en-US" altLang="zh-TW" sz="2500" dirty="0" smtClean="0"/>
                  <a:t> formula, we shall need the following partial derivatives of </a:t>
                </a:r>
                <a14:m>
                  <m:oMath xmlns:m="http://schemas.openxmlformats.org/officeDocument/2006/math"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500" dirty="0" smtClean="0"/>
                  <a:t> :</a:t>
                </a:r>
                <a:endParaRPr lang="zh-TW" altLang="en-US" sz="25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108" y="326339"/>
                <a:ext cx="10515600" cy="843434"/>
              </a:xfrm>
              <a:blipFill rotWithShape="0">
                <a:blip r:embed="rId2"/>
                <a:stretch>
                  <a:fillRect l="-986" t="-10145" b="-101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283" y="1108558"/>
            <a:ext cx="8477250" cy="1533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31108" y="2741002"/>
                <a:ext cx="730078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500" dirty="0" smtClean="0"/>
                  <a:t>We shall also need the differential of </a:t>
                </a:r>
                <a14:m>
                  <m:oMath xmlns:m="http://schemas.openxmlformats.org/officeDocument/2006/math"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500" dirty="0" smtClean="0"/>
                  <a:t> , which is</a:t>
                </a:r>
                <a:endParaRPr lang="zh-TW" altLang="en-US" sz="25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08" y="2741002"/>
                <a:ext cx="7300784" cy="477054"/>
              </a:xfrm>
              <a:prstGeom prst="rect">
                <a:avLst/>
              </a:prstGeom>
              <a:blipFill rotWithShape="0">
                <a:blip r:embed="rId4"/>
                <a:stretch>
                  <a:fillRect l="-1419" t="-10256" b="-307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1462" y="3316975"/>
            <a:ext cx="2724150" cy="44767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31108" y="3764650"/>
            <a:ext cx="7300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The Ito-</a:t>
            </a:r>
            <a:r>
              <a:rPr lang="en-US" altLang="zh-TW" sz="2500" dirty="0" err="1" smtClean="0"/>
              <a:t>Doeblin</a:t>
            </a:r>
            <a:r>
              <a:rPr lang="en-US" altLang="zh-TW" sz="2500" dirty="0" smtClean="0"/>
              <a:t> formula states that</a:t>
            </a:r>
            <a:endParaRPr lang="zh-TW" altLang="en-US" sz="25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0283" y="4374292"/>
            <a:ext cx="8772147" cy="192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169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486" y="586700"/>
            <a:ext cx="7820025" cy="4095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486" y="1136821"/>
            <a:ext cx="8772147" cy="1920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930876" y="3412459"/>
                <a:ext cx="10414686" cy="2288125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500" dirty="0" smtClean="0"/>
                  <a:t>This shows that </a:t>
                </a:r>
                <a14:m>
                  <m:oMath xmlns:m="http://schemas.openxmlformats.org/officeDocument/2006/math"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altLang="zh-TW" sz="2500" dirty="0" smtClean="0"/>
                  <a:t>satisfies the stochastic differential equation (4.4.32) that defines </a:t>
                </a:r>
                <a14:m>
                  <m:oMath xmlns:m="http://schemas.openxmlformats.org/officeDocument/2006/math"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500" dirty="0" smtClean="0"/>
                  <a:t>. </a:t>
                </a:r>
              </a:p>
              <a:p>
                <a:r>
                  <a:rPr lang="en-US" altLang="zh-TW" sz="2500" dirty="0" smtClean="0"/>
                  <a:t>Moreover, </a:t>
                </a:r>
                <a14:m>
                  <m:oMath xmlns:m="http://schemas.openxmlformats.org/officeDocument/2006/math"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(0, 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(0))=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(0) </m:t>
                    </m:r>
                  </m:oMath>
                </a14:m>
                <a:r>
                  <a:rPr lang="en-US" altLang="zh-TW" sz="2500" dirty="0" smtClean="0"/>
                  <a:t>. </a:t>
                </a:r>
              </a:p>
              <a:p>
                <a:r>
                  <a:rPr lang="en-US" altLang="zh-TW" sz="2400" dirty="0" smtClean="0"/>
                  <a:t>Because f(t, X(t)) satisfies the equation defining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 smtClean="0"/>
                  <a:t> and has the same initial condition as R(t), it must be the case that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)) = 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sz="2400" dirty="0" smtClean="0"/>
                  <a:t>for all t≥0. </a:t>
                </a:r>
                <a:endParaRPr lang="zh-TW" altLang="en-US" sz="2500" dirty="0"/>
              </a:p>
            </p:txBody>
          </p:sp>
        </mc:Choice>
        <mc:Fallback xmlns="">
          <p:sp>
            <p:nvSpPr>
              <p:cNvPr id="6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0876" y="3412459"/>
                <a:ext cx="10414686" cy="2288125"/>
              </a:xfrm>
              <a:blipFill rotWithShape="0">
                <a:blip r:embed="rId4"/>
                <a:stretch>
                  <a:fillRect l="-878" t="-3733" r="-26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1000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937053" y="392241"/>
                <a:ext cx="10727725" cy="15189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 smtClean="0"/>
                  <a:t>Theorem 4.4.9 implies that the random variable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𝑑𝑊</m:t>
                        </m:r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TW" dirty="0" smtClean="0"/>
                  <a:t>appearing on the right-hand side of (4.4.33) is normally distributed with mean zero and variance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7053" y="392241"/>
                <a:ext cx="10727725" cy="1518937"/>
              </a:xfrm>
              <a:blipFill rotWithShape="0">
                <a:blip r:embed="rId2"/>
                <a:stretch>
                  <a:fillRect l="-1193" t="-400" r="-625" b="-16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213" y="1685024"/>
            <a:ext cx="3705225" cy="8667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640" y="2794386"/>
            <a:ext cx="9734550" cy="819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2"/>
              <p:cNvSpPr txBox="1">
                <a:spLocks/>
              </p:cNvSpPr>
              <p:nvPr/>
            </p:nvSpPr>
            <p:spPr>
              <a:xfrm>
                <a:off x="937053" y="3856123"/>
                <a:ext cx="10515600" cy="23823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dirty="0" smtClean="0"/>
                  <a:t>Therefore,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 is normally distributed with mean 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(1−</m:t>
                    </m:r>
                    <m:sSup>
                      <m:sSup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and variance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altLang="zh-TW" i="1" dirty="0">
                        <a:latin typeface="Cambria Math" panose="02040503050406030204" pitchFamily="18" charset="0"/>
                      </a:rPr>
                      <m:t>(1−</m:t>
                    </m:r>
                    <m:sSup>
                      <m:sSup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/>
                  <a:t>. </a:t>
                </a:r>
              </a:p>
              <a:p>
                <a:r>
                  <a:rPr lang="en-US" altLang="zh-TW" dirty="0"/>
                  <a:t>In particular, no matter how the parameters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dirty="0"/>
                  <a:t> &gt; 0,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TW" dirty="0"/>
                  <a:t> &gt; 0, and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TW" dirty="0"/>
                  <a:t> &gt; 0 are chosen, there is positive probability that R(t) is negative, an undesirable property for an interest rate model. 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7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53" y="3856123"/>
                <a:ext cx="10515600" cy="2382323"/>
              </a:xfrm>
              <a:prstGeom prst="rect">
                <a:avLst/>
              </a:prstGeom>
              <a:blipFill rotWithShape="0">
                <a:blip r:embed="rId5"/>
                <a:stretch>
                  <a:fillRect l="-1043" t="-58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0233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/>
              <p:cNvSpPr>
                <a:spLocks noGrp="1"/>
              </p:cNvSpPr>
              <p:nvPr>
                <p:ph idx="1"/>
              </p:nvPr>
            </p:nvSpPr>
            <p:spPr>
              <a:xfrm>
                <a:off x="642551" y="2634949"/>
                <a:ext cx="10931611" cy="4003332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500" dirty="0" smtClean="0"/>
                  <a:t>The </a:t>
                </a:r>
                <a:r>
                  <a:rPr lang="en-US" altLang="zh-TW" sz="2500" dirty="0" err="1" smtClean="0"/>
                  <a:t>Vasicek</a:t>
                </a:r>
                <a:r>
                  <a:rPr lang="en-US" altLang="zh-TW" sz="2500" dirty="0" smtClean="0"/>
                  <a:t> model has the desirable property that the interest rate is </a:t>
                </a:r>
                <a:r>
                  <a:rPr lang="en-US" altLang="zh-TW" sz="2500" dirty="0" smtClean="0">
                    <a:solidFill>
                      <a:schemeClr val="accent1"/>
                    </a:solidFill>
                  </a:rPr>
                  <a:t>mean-reverting</a:t>
                </a:r>
                <a:r>
                  <a:rPr lang="en-US" altLang="zh-TW" sz="2500" dirty="0" smtClean="0"/>
                  <a:t>. </a:t>
                </a:r>
              </a:p>
              <a:p>
                <a:r>
                  <a:rPr lang="en-US" altLang="zh-TW" sz="2500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zh-TW" sz="25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altLang="zh-TW" sz="2500" dirty="0" smtClean="0"/>
                  <a:t> , the drift term (the </a:t>
                </a:r>
                <a:r>
                  <a:rPr lang="en-US" altLang="zh-TW" sz="2500" dirty="0" err="1" smtClean="0"/>
                  <a:t>dt</a:t>
                </a:r>
                <a:r>
                  <a:rPr lang="en-US" altLang="zh-TW" sz="2500" dirty="0" smtClean="0"/>
                  <a:t> term) in (4.4.32) is zero. </a:t>
                </a:r>
              </a:p>
              <a:p>
                <a:r>
                  <a:rPr lang="en-US" altLang="zh-TW" sz="2500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)&gt;</m:t>
                    </m:r>
                    <m:f>
                      <m:fPr>
                        <m:ctrlPr>
                          <a:rPr lang="en-US" altLang="zh-TW" sz="25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altLang="zh-TW" sz="2500" dirty="0" smtClean="0"/>
                  <a:t> , this term is negative, which pushes </a:t>
                </a:r>
                <a14:m>
                  <m:oMath xmlns:m="http://schemas.openxmlformats.org/officeDocument/2006/math"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500" dirty="0" smtClean="0"/>
                  <a:t> back toward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5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altLang="zh-TW" sz="2500" dirty="0" smtClean="0"/>
                  <a:t> .</a:t>
                </a:r>
              </a:p>
              <a:p>
                <a:r>
                  <a:rPr lang="en-US" altLang="zh-TW" sz="2500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)&lt;</m:t>
                    </m:r>
                    <m:f>
                      <m:fPr>
                        <m:ctrlPr>
                          <a:rPr lang="en-US" altLang="zh-TW" sz="25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altLang="zh-TW" sz="2500" dirty="0" smtClean="0"/>
                  <a:t> , this term is positive, which again pushes </a:t>
                </a:r>
                <a14:m>
                  <m:oMath xmlns:m="http://schemas.openxmlformats.org/officeDocument/2006/math"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500" dirty="0" smtClean="0"/>
                  <a:t> back toward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5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altLang="zh-TW" sz="2500" dirty="0" smtClean="0"/>
                  <a:t> .</a:t>
                </a:r>
              </a:p>
              <a:p>
                <a:r>
                  <a:rPr lang="en-US" altLang="zh-TW" sz="25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(0)=</m:t>
                    </m:r>
                    <m:f>
                      <m:fPr>
                        <m:ctrlPr>
                          <a:rPr lang="en-US" altLang="zh-TW" sz="25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altLang="zh-TW" sz="2500" dirty="0" smtClean="0"/>
                  <a:t> 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500" b="0" i="0" dirty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5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5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5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5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altLang="zh-TW" sz="2500" dirty="0" smtClean="0"/>
                  <a:t> ,for all t≥0 . </a:t>
                </a:r>
              </a:p>
              <a:p>
                <a:r>
                  <a:rPr lang="en-US" altLang="zh-TW" sz="25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5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TW" sz="2500" b="0" i="1" dirty="0" smtClean="0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altLang="zh-TW" sz="25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altLang="zh-TW" sz="2500" dirty="0" smtClean="0"/>
                  <a:t> 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5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sz="250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2500" i="0" dirty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TW" sz="25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500" b="0" i="1" dirty="0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altLang="zh-TW" sz="2500" b="0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altLang="zh-TW" sz="25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5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altLang="zh-TW" sz="2500" dirty="0" smtClean="0"/>
                  <a:t>  .</a:t>
                </a:r>
                <a:endParaRPr lang="zh-TW" altLang="en-US" sz="2500" dirty="0"/>
              </a:p>
            </p:txBody>
          </p:sp>
        </mc:Choice>
        <mc:Fallback xmlns="">
          <p:sp>
            <p:nvSpPr>
              <p:cNvPr id="4" name="內容版面配置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551" y="2634949"/>
                <a:ext cx="10931611" cy="4003332"/>
              </a:xfrm>
              <a:blipFill rotWithShape="0">
                <a:blip r:embed="rId2"/>
                <a:stretch>
                  <a:fillRect l="-780" t="-19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02" y="1392129"/>
            <a:ext cx="9734550" cy="8191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365" y="558885"/>
            <a:ext cx="78200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527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58033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Example 4.4.11 (Cox-Ingersoll-Ross (CIR) interest rate model)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74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500" dirty="0"/>
              <a:t>Let W(t) , </a:t>
            </a:r>
            <a:r>
              <a:rPr lang="en-US" altLang="zh-TW" sz="2500" dirty="0" smtClean="0"/>
              <a:t>t</a:t>
            </a:r>
            <a:r>
              <a:rPr lang="zh-TW" altLang="en-US" sz="2500" dirty="0" smtClean="0"/>
              <a:t> </a:t>
            </a:r>
            <a:r>
              <a:rPr lang="en-US" altLang="zh-TW" sz="2500" dirty="0" smtClean="0"/>
              <a:t>≥0</a:t>
            </a:r>
            <a:r>
              <a:rPr lang="en-US" altLang="zh-TW" sz="2500" dirty="0"/>
              <a:t>, be a Brownian motion. </a:t>
            </a:r>
            <a:endParaRPr lang="en-US" altLang="zh-TW" sz="2500" dirty="0" smtClean="0"/>
          </a:p>
          <a:p>
            <a:pPr marL="0" indent="0">
              <a:buNone/>
            </a:pPr>
            <a:r>
              <a:rPr lang="en-US" altLang="zh-TW" sz="2500" dirty="0"/>
              <a:t>The Cox-Ingersoll-Ross model for the interest rate process </a:t>
            </a:r>
            <a:r>
              <a:rPr lang="en-US" altLang="zh-TW" sz="2500" dirty="0" smtClean="0"/>
              <a:t>R(t</a:t>
            </a:r>
            <a:r>
              <a:rPr lang="en-US" altLang="zh-TW" sz="2500" dirty="0"/>
              <a:t>) is </a:t>
            </a:r>
            <a:endParaRPr lang="zh-TW" altLang="en-US" sz="25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148" y="3141748"/>
            <a:ext cx="8296275" cy="609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838200" y="4382530"/>
                <a:ext cx="968769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500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TW" sz="2500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sz="25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500" b="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TW" sz="2500" dirty="0"/>
                  <a:t>, </a:t>
                </a:r>
                <a:r>
                  <a:rPr lang="en-US" altLang="zh-TW" sz="25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TW" sz="2500" dirty="0" smtClean="0"/>
                  <a:t> </a:t>
                </a:r>
                <a:r>
                  <a:rPr lang="en-US" altLang="zh-TW" sz="2500" dirty="0"/>
                  <a:t>are positive constants.</a:t>
                </a:r>
                <a:endParaRPr lang="zh-TW" altLang="en-US" sz="2500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82530"/>
                <a:ext cx="9687697" cy="477054"/>
              </a:xfrm>
              <a:prstGeom prst="rect">
                <a:avLst/>
              </a:prstGeom>
              <a:blipFill rotWithShape="0">
                <a:blip r:embed="rId3"/>
                <a:stretch>
                  <a:fillRect l="-1070" t="-10256" b="-307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3876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35907" y="2594919"/>
                <a:ext cx="10515600" cy="410102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500" dirty="0" smtClean="0"/>
                  <a:t>Unlike the </a:t>
                </a:r>
                <a:r>
                  <a:rPr lang="en-US" altLang="zh-TW" sz="2500" dirty="0" err="1"/>
                  <a:t>Vasicek</a:t>
                </a:r>
                <a:r>
                  <a:rPr lang="en-US" altLang="zh-TW" sz="2500" dirty="0"/>
                  <a:t> equation (4.4.32), the CIR equation (4.4.34) does </a:t>
                </a:r>
                <a:r>
                  <a:rPr lang="en-US" altLang="zh-TW" sz="2500" dirty="0">
                    <a:solidFill>
                      <a:schemeClr val="accent1"/>
                    </a:solidFill>
                  </a:rPr>
                  <a:t>not</a:t>
                </a:r>
                <a:r>
                  <a:rPr lang="en-US" altLang="zh-TW" sz="2500" dirty="0"/>
                  <a:t> have a closed-form solution. </a:t>
                </a:r>
                <a:endParaRPr lang="en-US" altLang="zh-TW" sz="2500" dirty="0" smtClean="0"/>
              </a:p>
              <a:p>
                <a:r>
                  <a:rPr lang="en-US" altLang="zh-TW" sz="2500" dirty="0"/>
                  <a:t>The advantage of (4.4.34) over the </a:t>
                </a:r>
                <a:r>
                  <a:rPr lang="en-US" altLang="zh-TW" sz="2500" dirty="0" err="1"/>
                  <a:t>Vasicek</a:t>
                </a:r>
                <a:r>
                  <a:rPr lang="en-US" altLang="zh-TW" sz="2500" dirty="0"/>
                  <a:t> model is that the interest rate in the CIR model </a:t>
                </a:r>
                <a:r>
                  <a:rPr lang="en-US" altLang="zh-TW" sz="2500" dirty="0">
                    <a:solidFill>
                      <a:schemeClr val="accent1"/>
                    </a:solidFill>
                  </a:rPr>
                  <a:t>does not become negative</a:t>
                </a:r>
                <a:r>
                  <a:rPr lang="en-US" altLang="zh-TW" sz="2500" dirty="0" smtClean="0"/>
                  <a:t>.</a:t>
                </a:r>
              </a:p>
              <a:p>
                <a:r>
                  <a:rPr lang="en-US" altLang="zh-TW" sz="2500" dirty="0"/>
                  <a:t>If R(t) reaches zero, the term multiplying </a:t>
                </a:r>
                <a14:m>
                  <m:oMath xmlns:m="http://schemas.openxmlformats.org/officeDocument/2006/math"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𝑑𝑊</m:t>
                    </m:r>
                    <m:r>
                      <a:rPr lang="en-US" altLang="zh-TW" sz="25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500" dirty="0" smtClean="0"/>
                  <a:t> </a:t>
                </a:r>
                <a:r>
                  <a:rPr lang="en-US" altLang="zh-TW" sz="2500" dirty="0"/>
                  <a:t>vanishes and the positive drift term </a:t>
                </a:r>
                <a14:m>
                  <m:oMath xmlns:m="http://schemas.openxmlformats.org/officeDocument/2006/math">
                    <m:r>
                      <a:rPr lang="en-US" altLang="zh-TW" sz="2500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500" i="1" dirty="0" err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altLang="zh-TW" sz="25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500" dirty="0"/>
                  <a:t>in equation </a:t>
                </a:r>
                <a:r>
                  <a:rPr lang="en-US" altLang="zh-TW" sz="2500" dirty="0" smtClean="0"/>
                  <a:t>(4.4.34</a:t>
                </a:r>
                <a:r>
                  <a:rPr lang="en-US" altLang="zh-TW" sz="2500" dirty="0"/>
                  <a:t>) drives the interest rate back into positive territory. </a:t>
                </a:r>
                <a:endParaRPr lang="en-US" altLang="zh-TW" sz="2500" dirty="0" smtClean="0"/>
              </a:p>
              <a:p>
                <a:r>
                  <a:rPr lang="en-US" altLang="zh-TW" sz="2500" dirty="0"/>
                  <a:t>Like the </a:t>
                </a:r>
                <a:r>
                  <a:rPr lang="en-US" altLang="zh-TW" sz="2500" dirty="0" err="1"/>
                  <a:t>Vasicek</a:t>
                </a:r>
                <a:r>
                  <a:rPr lang="en-US" altLang="zh-TW" sz="2500" dirty="0"/>
                  <a:t> model, the CIR model is </a:t>
                </a:r>
                <a:r>
                  <a:rPr lang="en-US" altLang="zh-TW" sz="2500" dirty="0">
                    <a:solidFill>
                      <a:schemeClr val="accent1"/>
                    </a:solidFill>
                  </a:rPr>
                  <a:t>mean-reverting</a:t>
                </a:r>
                <a:r>
                  <a:rPr lang="en-US" altLang="zh-TW" sz="2500" dirty="0"/>
                  <a:t>. </a:t>
                </a:r>
                <a:endParaRPr lang="zh-TW" altLang="en-US" sz="25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5907" y="2594919"/>
                <a:ext cx="10515600" cy="4101028"/>
              </a:xfrm>
              <a:blipFill rotWithShape="0">
                <a:blip r:embed="rId2"/>
                <a:stretch>
                  <a:fillRect l="-870" t="-2083" r="-15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430" y="1222331"/>
            <a:ext cx="82962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978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5864" y="342813"/>
            <a:ext cx="10515600" cy="2771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500" dirty="0"/>
              <a:t>Although one cannot derive a closed-form solution for (4.4.34), the distribution of R(t) for each positive t can be determined</a:t>
            </a:r>
            <a:r>
              <a:rPr lang="en-US" altLang="zh-TW" sz="2500" dirty="0" smtClean="0"/>
              <a:t>.</a:t>
            </a:r>
          </a:p>
          <a:p>
            <a:pPr marL="0" indent="0">
              <a:buNone/>
            </a:pPr>
            <a:r>
              <a:rPr lang="en-US" altLang="zh-TW" sz="2500" dirty="0"/>
              <a:t>That computation would take us too far afield. We instead content ourselves with the derivation of the expected value and variance of R(t).</a:t>
            </a:r>
            <a:endParaRPr lang="zh-TW" altLang="en-US" sz="2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895864" y="2183197"/>
                <a:ext cx="10184028" cy="879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500" dirty="0" smtClean="0"/>
                  <a:t>To do this, we use the function </a:t>
                </a:r>
                <a14:m>
                  <m:oMath xmlns:m="http://schemas.openxmlformats.org/officeDocument/2006/math"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5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500" i="1" dirty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sz="25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5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500" dirty="0" smtClean="0"/>
                  <a:t>and </a:t>
                </a:r>
                <a:r>
                  <a:rPr lang="en-US" altLang="zh-TW" sz="2500" dirty="0"/>
                  <a:t>the </a:t>
                </a:r>
                <a:r>
                  <a:rPr lang="en-US" altLang="zh-TW" sz="2500" dirty="0" smtClean="0"/>
                  <a:t>Ito-</a:t>
                </a:r>
                <a:r>
                  <a:rPr lang="en-US" altLang="zh-TW" sz="2500" dirty="0" err="1" smtClean="0"/>
                  <a:t>Doeblin</a:t>
                </a:r>
                <a:r>
                  <a:rPr lang="en-US" altLang="zh-TW" sz="2500" dirty="0" smtClean="0"/>
                  <a:t> </a:t>
                </a:r>
                <a:r>
                  <a:rPr lang="en-US" altLang="zh-TW" sz="2500" dirty="0"/>
                  <a:t>formula to </a:t>
                </a:r>
                <a:r>
                  <a:rPr lang="en-US" altLang="zh-TW" sz="2500" dirty="0" smtClean="0"/>
                  <a:t>compute</a:t>
                </a:r>
                <a:endParaRPr lang="zh-TW" altLang="en-US" sz="2500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64" y="2183197"/>
                <a:ext cx="10184028" cy="879793"/>
              </a:xfrm>
              <a:prstGeom prst="rect">
                <a:avLst/>
              </a:prstGeom>
              <a:blipFill rotWithShape="0">
                <a:blip r:embed="rId2"/>
                <a:stretch>
                  <a:fillRect l="-1017" t="-2778" r="-1077" b="-159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65" y="3386454"/>
            <a:ext cx="9801225" cy="2876550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7499584" y="2879292"/>
            <a:ext cx="4275150" cy="1356038"/>
            <a:chOff x="7466633" y="2879292"/>
            <a:chExt cx="4275150" cy="1356038"/>
          </a:xfrm>
        </p:grpSpPr>
        <p:grpSp>
          <p:nvGrpSpPr>
            <p:cNvPr id="12" name="群組 11"/>
            <p:cNvGrpSpPr/>
            <p:nvPr/>
          </p:nvGrpSpPr>
          <p:grpSpPr>
            <a:xfrm>
              <a:off x="7466633" y="2879292"/>
              <a:ext cx="4275150" cy="1356038"/>
              <a:chOff x="5580168" y="2879291"/>
              <a:chExt cx="4275150" cy="135603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文字方塊 5"/>
                  <p:cNvSpPr txBox="1"/>
                  <p:nvPr/>
                </p:nvSpPr>
                <p:spPr>
                  <a:xfrm>
                    <a:off x="5649612" y="3793990"/>
                    <a:ext cx="4205706" cy="4413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ra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oMath>
                      </m:oMathPara>
                    </a14:m>
                    <a:endParaRPr lang="en-US" altLang="zh-TW" dirty="0" smtClean="0"/>
                  </a:p>
                </p:txBody>
              </p:sp>
            </mc:Choice>
            <mc:Fallback>
              <p:sp>
                <p:nvSpPr>
                  <p:cNvPr id="6" name="文字方塊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9612" y="3793990"/>
                    <a:ext cx="4205706" cy="44133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8219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群組 10"/>
              <p:cNvGrpSpPr/>
              <p:nvPr/>
            </p:nvGrpSpPr>
            <p:grpSpPr>
              <a:xfrm>
                <a:off x="5580168" y="2879291"/>
                <a:ext cx="2053153" cy="1033804"/>
                <a:chOff x="5555455" y="2846340"/>
                <a:chExt cx="2053153" cy="1033804"/>
              </a:xfrm>
            </p:grpSpPr>
            <p:grpSp>
              <p:nvGrpSpPr>
                <p:cNvPr id="9" name="群組 8"/>
                <p:cNvGrpSpPr/>
                <p:nvPr/>
              </p:nvGrpSpPr>
              <p:grpSpPr>
                <a:xfrm>
                  <a:off x="5555455" y="2846340"/>
                  <a:ext cx="2053153" cy="714780"/>
                  <a:chOff x="5127087" y="2974238"/>
                  <a:chExt cx="2053153" cy="714780"/>
                </a:xfrm>
              </p:grpSpPr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7" name="文字方塊 6"/>
                      <p:cNvSpPr txBox="1"/>
                      <p:nvPr/>
                    </p:nvSpPr>
                    <p:spPr>
                      <a:xfrm>
                        <a:off x="5127087" y="2974238"/>
                        <a:ext cx="2053153" cy="382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altLang="zh-TW" dirty="0" smtClean="0"/>
                      </a:p>
                    </p:txBody>
                  </p:sp>
                </mc:Choice>
                <mc:Fallback>
                  <p:sp>
                    <p:nvSpPr>
                      <p:cNvPr id="7" name="文字方塊 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27087" y="2974238"/>
                        <a:ext cx="2053153" cy="382284"/>
                      </a:xfrm>
                      <a:prstGeom prst="rect">
                        <a:avLst/>
                      </a:prstGeom>
                      <a:blipFill rotWithShape="0">
                        <a:blip r:embed="rId5"/>
                        <a:stretch>
                          <a:fillRect b="-14286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zh-TW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8" name="文字方塊 7"/>
                      <p:cNvSpPr txBox="1"/>
                      <p:nvPr/>
                    </p:nvSpPr>
                    <p:spPr>
                      <a:xfrm>
                        <a:off x="5196531" y="3306734"/>
                        <a:ext cx="1582694" cy="382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altLang="zh-TW" dirty="0" smtClean="0"/>
                      </a:p>
                    </p:txBody>
                  </p:sp>
                </mc:Choice>
                <mc:Fallback>
                  <p:sp>
                    <p:nvSpPr>
                      <p:cNvPr id="8" name="文字方塊 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96531" y="3306734"/>
                        <a:ext cx="1582694" cy="382284"/>
                      </a:xfrm>
                      <a:prstGeom prst="rect">
                        <a:avLst/>
                      </a:prstGeom>
                      <a:blipFill rotWithShape="0">
                        <a:blip r:embed="rId6"/>
                        <a:stretch>
                          <a:fillRect b="-12698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zh-TW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0" name="文字方塊 9"/>
                    <p:cNvSpPr txBox="1"/>
                    <p:nvPr/>
                  </p:nvSpPr>
                  <p:spPr>
                    <a:xfrm>
                      <a:off x="5624899" y="3510812"/>
                      <a:ext cx="150649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oMath>
                        </m:oMathPara>
                      </a14:m>
                      <a:endParaRPr lang="en-US" altLang="zh-TW" dirty="0" smtClean="0"/>
                    </a:p>
                  </p:txBody>
                </p:sp>
              </mc:Choice>
              <mc:Fallback>
                <p:sp>
                  <p:nvSpPr>
                    <p:cNvPr id="10" name="文字方塊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24899" y="3510812"/>
                      <a:ext cx="1506495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3" name="矩形 12"/>
            <p:cNvSpPr/>
            <p:nvPr/>
          </p:nvSpPr>
          <p:spPr>
            <a:xfrm>
              <a:off x="7628238" y="2916195"/>
              <a:ext cx="4020065" cy="13015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56057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136" y="398504"/>
            <a:ext cx="7333091" cy="55785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863" y="1909303"/>
            <a:ext cx="6904725" cy="164197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26075" y="1194304"/>
            <a:ext cx="107009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/>
              <a:t>Integration of both sides of (4.4.35) yields </a:t>
            </a:r>
            <a:endParaRPr lang="zh-TW" altLang="en-US" sz="25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6075" y="3650216"/>
            <a:ext cx="101243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/>
              <a:t>Recalling that the expectation of an Ito integral is zero, we obtain </a:t>
            </a:r>
            <a:endParaRPr lang="zh-TW" altLang="en-US" sz="25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200" y="4275479"/>
            <a:ext cx="3889934" cy="71499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200" y="5138687"/>
            <a:ext cx="5806389" cy="64233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26075" y="5929233"/>
            <a:ext cx="93252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/>
              <a:t>This is the same expectation as in the </a:t>
            </a:r>
            <a:r>
              <a:rPr lang="en-US" altLang="zh-TW" sz="2500" dirty="0" err="1"/>
              <a:t>Vasicek</a:t>
            </a:r>
            <a:r>
              <a:rPr lang="en-US" altLang="zh-TW" sz="2500" dirty="0"/>
              <a:t> model. 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12540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747584" y="334577"/>
                <a:ext cx="10515600" cy="1963780"/>
              </a:xfrm>
            </p:spPr>
            <p:txBody>
              <a:bodyPr/>
              <a:lstStyle/>
              <a:p>
                <a:r>
                  <a:rPr lang="en-US" altLang="zh-TW" dirty="0" smtClean="0"/>
                  <a:t>Fix T &gt; 0,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… , 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dirty="0" smtClean="0"/>
                  <a:t> be a partition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change in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altLang="zh-TW" dirty="0" smtClean="0"/>
                  <a:t>between times t = 0 and t = T can be written as the sum of the changes in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altLang="zh-TW" dirty="0" smtClean="0"/>
                  <a:t>over each of the subintervals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7584" y="334577"/>
                <a:ext cx="10515600" cy="1963780"/>
              </a:xfrm>
              <a:blipFill rotWithShape="0">
                <a:blip r:embed="rId2"/>
                <a:stretch>
                  <a:fillRect l="-1043" t="-52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25" y="2298357"/>
            <a:ext cx="6761881" cy="97206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330" y="3270422"/>
            <a:ext cx="8767118" cy="798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188410" y="2357007"/>
                <a:ext cx="3206579" cy="688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accent1"/>
                    </a:solidFill>
                  </a:rPr>
                  <a:t>Use (4.4.4),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410" y="2357007"/>
                <a:ext cx="3206579" cy="688394"/>
              </a:xfrm>
              <a:prstGeom prst="rect">
                <a:avLst/>
              </a:prstGeom>
              <a:blipFill rotWithShape="0">
                <a:blip r:embed="rId5"/>
                <a:stretch>
                  <a:fillRect l="-1521" t="-5310" b="-35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9203724" y="3814505"/>
                <a:ext cx="2652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altLang="zh-TW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zh-TW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altLang="zh-TW" dirty="0" smtClean="0">
                          <a:solidFill>
                            <a:schemeClr val="accent1"/>
                          </a:solidFill>
                        </a:rPr>
                        <m:t> </m:t>
                      </m:r>
                      <m:r>
                        <a:rPr lang="en-US" altLang="zh-TW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"(</m:t>
                      </m:r>
                      <m:r>
                        <m:rPr>
                          <m:sty m:val="p"/>
                        </m:rPr>
                        <a:rPr lang="en-US" altLang="zh-TW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altLang="zh-TW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)=1</m:t>
                      </m:r>
                    </m:oMath>
                  </m:oMathPara>
                </a14:m>
                <a:endParaRPr lang="zh-TW" alt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724" y="3814505"/>
                <a:ext cx="2652584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5497" y="4097597"/>
            <a:ext cx="69246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767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4675" y="408716"/>
            <a:ext cx="10515600" cy="571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500" dirty="0"/>
              <a:t>To compute the variance of R(t), we set</a:t>
            </a:r>
            <a:endParaRPr lang="zh-TW" altLang="en-US" sz="25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541" y="408716"/>
            <a:ext cx="2194098" cy="49416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170" y="2043218"/>
            <a:ext cx="8664662" cy="48717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357" y="1187961"/>
            <a:ext cx="6319132" cy="480719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9" name="文字方塊 8"/>
          <p:cNvSpPr txBox="1"/>
          <p:nvPr/>
        </p:nvSpPr>
        <p:spPr>
          <a:xfrm>
            <a:off x="1606378" y="1187961"/>
            <a:ext cx="1548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accent1"/>
                </a:solidFill>
              </a:rPr>
              <a:t>use</a:t>
            </a:r>
            <a:endParaRPr lang="zh-TW" altLang="en-US" sz="2000" dirty="0">
              <a:solidFill>
                <a:schemeClr val="accent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54675" y="2747008"/>
            <a:ext cx="68456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/>
              <a:t>According to the </a:t>
            </a:r>
            <a:r>
              <a:rPr lang="en-US" altLang="zh-TW" sz="2500" dirty="0" err="1" smtClean="0"/>
              <a:t>lto-Doeblin</a:t>
            </a:r>
            <a:r>
              <a:rPr lang="en-US" altLang="zh-TW" sz="2500" dirty="0" smtClean="0"/>
              <a:t> </a:t>
            </a:r>
            <a:r>
              <a:rPr lang="en-US" altLang="zh-TW" sz="2500" dirty="0"/>
              <a:t>formula</a:t>
            </a:r>
            <a:endParaRPr lang="zh-TW" altLang="en-US" sz="25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8542639" y="3090481"/>
            <a:ext cx="1503407" cy="1222394"/>
            <a:chOff x="9271686" y="2854730"/>
            <a:chExt cx="1326293" cy="110790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9271686" y="2854730"/>
                  <a:ext cx="13262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1686" y="2854730"/>
                  <a:ext cx="132629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4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9308757" y="3223971"/>
                  <a:ext cx="12892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8757" y="3223971"/>
                  <a:ext cx="128922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4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9308757" y="3593303"/>
                  <a:ext cx="12892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8757" y="3593303"/>
                  <a:ext cx="1289221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矩形 13"/>
            <p:cNvSpPr/>
            <p:nvPr/>
          </p:nvSpPr>
          <p:spPr>
            <a:xfrm>
              <a:off x="9308757" y="2854730"/>
              <a:ext cx="1289221" cy="11079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6" name="圖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175" y="4645863"/>
            <a:ext cx="10134600" cy="10763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/>
              <p:cNvSpPr txBox="1"/>
              <p:nvPr/>
            </p:nvSpPr>
            <p:spPr>
              <a:xfrm>
                <a:off x="2298357" y="3429124"/>
                <a:ext cx="5493866" cy="81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500" b="0" i="1" smtClean="0">
                          <a:latin typeface="Cambria Math" panose="02040503050406030204" pitchFamily="18" charset="0"/>
                        </a:rPr>
                        <m:t>𝑑𝑓</m:t>
                      </m:r>
                      <m:d>
                        <m:dPr>
                          <m:ctrlPr>
                            <a:rPr lang="en-US" altLang="zh-TW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5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5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5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altLang="zh-TW" sz="25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5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5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altLang="zh-TW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500" b="0" i="1" smtClean="0">
                          <a:latin typeface="Cambria Math" panose="02040503050406030204" pitchFamily="18" charset="0"/>
                        </a:rPr>
                        <m:t>𝑑𝑥𝑑𝑥</m:t>
                      </m:r>
                    </m:oMath>
                  </m:oMathPara>
                </a14:m>
                <a:endParaRPr lang="zh-TW" altLang="en-US" sz="2500" dirty="0"/>
              </a:p>
            </p:txBody>
          </p:sp>
        </mc:Choice>
        <mc:Fallback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357" y="3429124"/>
                <a:ext cx="5493866" cy="81259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4321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52" y="815269"/>
            <a:ext cx="9177980" cy="97472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56736" y="2323071"/>
            <a:ext cx="68374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/>
              <a:t>Integration of </a:t>
            </a:r>
            <a:r>
              <a:rPr lang="en-US" altLang="zh-TW" sz="2500" dirty="0" smtClean="0"/>
              <a:t>(4.4.37</a:t>
            </a:r>
            <a:r>
              <a:rPr lang="en-US" altLang="zh-TW" sz="2500" dirty="0"/>
              <a:t>) yields </a:t>
            </a:r>
            <a:endParaRPr lang="zh-TW" altLang="en-US" sz="25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117" y="3570588"/>
            <a:ext cx="96964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883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21725" y="1369868"/>
                <a:ext cx="10515600" cy="8516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500" dirty="0" smtClean="0"/>
                  <a:t>Taking expectations, using the fact that the expectation of an Ito integral is zero and the formula already derived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500" b="0" i="0" dirty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sz="25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500" dirty="0"/>
                  <a:t> , we </a:t>
                </a:r>
                <a:r>
                  <a:rPr lang="en-US" altLang="zh-TW" sz="2500" dirty="0" smtClean="0"/>
                  <a:t>obtain</a:t>
                </a:r>
                <a:endParaRPr lang="zh-TW" altLang="en-US" sz="25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25" y="1369868"/>
                <a:ext cx="10515600" cy="851672"/>
              </a:xfrm>
              <a:blipFill rotWithShape="0">
                <a:blip r:embed="rId2"/>
                <a:stretch>
                  <a:fillRect l="-986" t="-10072" r="-290" b="-93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599" y="5638366"/>
            <a:ext cx="5972175" cy="695325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074" y="2221540"/>
            <a:ext cx="9657580" cy="256515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380" y="389455"/>
            <a:ext cx="8558599" cy="8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306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42375"/>
            <a:ext cx="9095474" cy="91936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57881" y="587224"/>
            <a:ext cx="44154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Now, we have</a:t>
            </a:r>
            <a:endParaRPr lang="zh-TW" altLang="en-US" sz="25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539838"/>
            <a:ext cx="8248650" cy="23241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57880" y="2887395"/>
            <a:ext cx="44154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Therefore,</a:t>
            </a:r>
            <a:endParaRPr lang="zh-TW" altLang="en-US" sz="25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265229"/>
            <a:ext cx="2004627" cy="45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223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21226"/>
            <a:ext cx="9053384" cy="79839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68056"/>
            <a:ext cx="5000368" cy="55317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7359" y="1609979"/>
            <a:ext cx="1147119" cy="456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500" dirty="0" smtClean="0"/>
              <a:t>Finally,</a:t>
            </a:r>
            <a:endParaRPr lang="zh-TW" altLang="en-US" sz="2500" dirty="0"/>
          </a:p>
        </p:txBody>
      </p:sp>
      <p:grpSp>
        <p:nvGrpSpPr>
          <p:cNvPr id="20" name="群組 19"/>
          <p:cNvGrpSpPr/>
          <p:nvPr/>
        </p:nvGrpSpPr>
        <p:grpSpPr>
          <a:xfrm>
            <a:off x="1375719" y="2272793"/>
            <a:ext cx="8920676" cy="4030482"/>
            <a:chOff x="1524000" y="2272793"/>
            <a:chExt cx="8920676" cy="403048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0" y="2272793"/>
              <a:ext cx="8920676" cy="4030482"/>
            </a:xfrm>
            <a:prstGeom prst="rect">
              <a:avLst/>
            </a:prstGeom>
          </p:spPr>
        </p:pic>
        <p:cxnSp>
          <p:nvCxnSpPr>
            <p:cNvPr id="8" name="直線接點 7"/>
            <p:cNvCxnSpPr/>
            <p:nvPr/>
          </p:nvCxnSpPr>
          <p:spPr>
            <a:xfrm flipV="1">
              <a:off x="3377513" y="2808263"/>
              <a:ext cx="947351" cy="8238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flipV="1">
              <a:off x="3377513" y="3681220"/>
              <a:ext cx="6559589" cy="8238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V="1">
              <a:off x="4024184" y="4558296"/>
              <a:ext cx="3291016" cy="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4413380" y="2812382"/>
              <a:ext cx="1408922" cy="0"/>
            </a:xfrm>
            <a:prstGeom prst="line">
              <a:avLst/>
            </a:prstGeom>
            <a:ln w="254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7408506" y="4558296"/>
              <a:ext cx="1791478" cy="0"/>
            </a:xfrm>
            <a:prstGeom prst="line">
              <a:avLst/>
            </a:prstGeom>
            <a:ln w="254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4024184" y="5407382"/>
              <a:ext cx="5530363" cy="0"/>
            </a:xfrm>
            <a:prstGeom prst="line">
              <a:avLst/>
            </a:prstGeom>
            <a:ln w="254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22756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201" y="1607793"/>
            <a:ext cx="10353675" cy="9239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201" y="793779"/>
            <a:ext cx="6940897" cy="76784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74357" y="3138616"/>
            <a:ext cx="4267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In particular,</a:t>
            </a:r>
            <a:endParaRPr lang="zh-TW" altLang="en-US" sz="25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201" y="3943955"/>
            <a:ext cx="32099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07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780535" y="614663"/>
                <a:ext cx="2020330" cy="55511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a-DK" altLang="zh-TW" dirty="0" smtClean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0535" y="614663"/>
                <a:ext cx="2020330" cy="555110"/>
              </a:xfrm>
              <a:blipFill rotWithShape="0">
                <a:blip r:embed="rId2"/>
                <a:stretch>
                  <a:fillRect l="-6042" t="-18681" b="-175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91" y="1351005"/>
            <a:ext cx="9518774" cy="366171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090984" y="1346886"/>
            <a:ext cx="1276865" cy="37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Ito integral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5090984" y="1721708"/>
            <a:ext cx="403654" cy="387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8468497" y="1167024"/>
            <a:ext cx="235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Quadratic variation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H="1">
            <a:off x="9193427" y="1536356"/>
            <a:ext cx="222422" cy="572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044274" y="5119816"/>
                <a:ext cx="2652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∵</m:t>
                      </m:r>
                      <m:r>
                        <a:rPr lang="en-US" altLang="zh-TW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altLang="zh-TW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zh-TW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74" y="5119816"/>
                <a:ext cx="2652584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966519" y="5119816"/>
                <a:ext cx="2652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"(</m:t>
                      </m:r>
                      <m:r>
                        <m:rPr>
                          <m:sty m:val="p"/>
                        </m:rPr>
                        <a:rPr lang="en-US" altLang="zh-TW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altLang="zh-TW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)=1</m:t>
                      </m:r>
                    </m:oMath>
                  </m:oMathPara>
                </a14:m>
                <a:endParaRPr lang="zh-TW" alt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519" y="5119816"/>
                <a:ext cx="265258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03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788773" y="2245755"/>
                <a:ext cx="10515600" cy="3141791"/>
              </a:xfrm>
            </p:spPr>
            <p:txBody>
              <a:bodyPr/>
              <a:lstStyle/>
              <a:p>
                <a:r>
                  <a:rPr lang="en-US" altLang="zh-TW" dirty="0" smtClean="0"/>
                  <a:t>If instead of the quadratic function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= </m:t>
                    </m:r>
                    <m:f>
                      <m:f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we had a general function f(x), then in (4.4.5) we would have also gotten a sum of terms containing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d>
                              <m:dPr>
                                <m:ctrlPr>
                                  <a:rPr lang="en-US" altLang="zh-TW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d>
                              <m:dPr>
                                <m:ctrlPr>
                                  <a:rPr lang="en-US" altLang="zh-TW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TW" dirty="0" smtClean="0"/>
                  <a:t>.</a:t>
                </a:r>
              </a:p>
              <a:p>
                <a:endParaRPr lang="en-US" altLang="zh-TW" dirty="0"/>
              </a:p>
              <a:p>
                <a:r>
                  <a:rPr lang="en-US" altLang="zh-TW" dirty="0" smtClean="0"/>
                  <a:t>But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d>
                                  <m:dPr>
                                    <m:ctrlP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TW" i="1" dirty="0" smtClean="0"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r>
                                  <a:rPr lang="en-US" altLang="zh-TW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d>
                                  <m:dPr>
                                    <m:ctrlPr>
                                      <a:rPr lang="en-US" altLang="zh-TW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nary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zh-TW" dirty="0" smtClean="0"/>
                  <a:t>has limit zero as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b="0" i="0" dirty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. Therefore, this term would make no contribution to the final answer.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8773" y="2245755"/>
                <a:ext cx="10515600" cy="3141791"/>
              </a:xfrm>
              <a:blipFill rotWithShape="0">
                <a:blip r:embed="rId2"/>
                <a:stretch>
                  <a:fillRect l="-1043" t="-388" r="-1217" b="-38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18" y="765683"/>
            <a:ext cx="11111501" cy="83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9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Theorem 4.4.1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151238" y="1251423"/>
                <a:ext cx="8569411" cy="17141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zh-TW" sz="2500" dirty="0" smtClean="0"/>
                  <a:t>Let f(</a:t>
                </a:r>
                <a:r>
                  <a:rPr lang="en-US" altLang="zh-TW" sz="2500" dirty="0" err="1" smtClean="0"/>
                  <a:t>t,x</a:t>
                </a:r>
                <a:r>
                  <a:rPr lang="en-US" altLang="zh-TW" sz="2500" dirty="0" smtClean="0"/>
                  <a:t>) be a function for which the partial derivatives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), </m:t>
                    </m:r>
                    <m:sSub>
                      <m:sSubPr>
                        <m:ctrlP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5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), </m:t>
                    </m:r>
                    <m:sSub>
                      <m:sSubPr>
                        <m:ctrlP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500" b="0" i="1" dirty="0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5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sz="2500" dirty="0" smtClean="0"/>
                  <a:t>are </a:t>
                </a:r>
                <a:r>
                  <a:rPr lang="en-US" altLang="zh-TW" sz="2500" dirty="0" smtClean="0">
                    <a:solidFill>
                      <a:schemeClr val="accent1"/>
                    </a:solidFill>
                  </a:rPr>
                  <a:t>defined</a:t>
                </a:r>
                <a:r>
                  <a:rPr lang="en-US" altLang="zh-TW" sz="2500" dirty="0" smtClean="0"/>
                  <a:t> and </a:t>
                </a:r>
                <a:r>
                  <a:rPr lang="en-US" altLang="zh-TW" sz="2500" dirty="0" smtClean="0">
                    <a:solidFill>
                      <a:schemeClr val="accent1"/>
                    </a:solidFill>
                  </a:rPr>
                  <a:t>continuous</a:t>
                </a:r>
                <a:r>
                  <a:rPr lang="en-US" altLang="zh-TW" sz="2500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altLang="zh-TW" sz="2500" dirty="0" smtClean="0"/>
                  <a:t>and let W(t) be a </a:t>
                </a:r>
                <a:r>
                  <a:rPr lang="en-US" altLang="zh-TW" sz="2500" dirty="0" smtClean="0">
                    <a:solidFill>
                      <a:schemeClr val="accent1"/>
                    </a:solidFill>
                  </a:rPr>
                  <a:t>Brownian motion</a:t>
                </a:r>
                <a:r>
                  <a:rPr lang="en-US" altLang="zh-TW" sz="2500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altLang="zh-TW" sz="2500" dirty="0" smtClean="0"/>
                  <a:t>Then, for every T≥0, </a:t>
                </a:r>
                <a:endParaRPr lang="zh-TW" altLang="en-US" sz="25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1238" y="1251423"/>
                <a:ext cx="8569411" cy="1714199"/>
              </a:xfrm>
              <a:blipFill rotWithShape="0">
                <a:blip r:embed="rId2"/>
                <a:stretch>
                  <a:fillRect l="-1209" t="-4626" b="-88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287" y="3355292"/>
            <a:ext cx="8727217" cy="159217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007290" y="3209731"/>
            <a:ext cx="12969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solidFill>
                  <a:schemeClr val="accent1"/>
                </a:solidFill>
              </a:rPr>
              <a:t>a</a:t>
            </a:r>
            <a:endParaRPr lang="zh-TW" altLang="en-US" sz="2500" dirty="0">
              <a:solidFill>
                <a:schemeClr val="accent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447522" y="4854498"/>
            <a:ext cx="12969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solidFill>
                  <a:schemeClr val="accent1"/>
                </a:solidFill>
              </a:rPr>
              <a:t>b</a:t>
            </a:r>
            <a:endParaRPr lang="zh-TW" altLang="en-US" sz="2500" dirty="0">
              <a:solidFill>
                <a:schemeClr val="accent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638591" y="4854498"/>
            <a:ext cx="12969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>
                <a:solidFill>
                  <a:schemeClr val="accent1"/>
                </a:solidFill>
              </a:rPr>
              <a:t>c</a:t>
            </a:r>
            <a:endParaRPr lang="zh-TW" altLang="en-US" sz="2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5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14458</TotalTime>
  <Words>1948</Words>
  <Application>Microsoft Office PowerPoint</Application>
  <PresentationFormat>寬螢幕</PresentationFormat>
  <Paragraphs>248</Paragraphs>
  <Slides>65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65</vt:i4>
      </vt:variant>
    </vt:vector>
  </HeadingPairs>
  <TitlesOfParts>
    <vt:vector size="71" baseType="lpstr">
      <vt:lpstr>新細明體</vt:lpstr>
      <vt:lpstr>Arial</vt:lpstr>
      <vt:lpstr>Calibri</vt:lpstr>
      <vt:lpstr>Calibri Light</vt:lpstr>
      <vt:lpstr>Cambria Math</vt:lpstr>
      <vt:lpstr>Office 佈景主題</vt:lpstr>
      <vt:lpstr>Ito-Doeblin Formula </vt:lpstr>
      <vt:lpstr>Formula for Brownian Motion </vt:lpstr>
      <vt:lpstr>PowerPoint 簡報</vt:lpstr>
      <vt:lpstr>Theorem 4.4.1</vt:lpstr>
      <vt:lpstr>Simple Case for Thm 4.4.1</vt:lpstr>
      <vt:lpstr>PowerPoint 簡報</vt:lpstr>
      <vt:lpstr>PowerPoint 簡報</vt:lpstr>
      <vt:lpstr>PowerPoint 簡報</vt:lpstr>
      <vt:lpstr>Theorem 4.4.1</vt:lpstr>
      <vt:lpstr>Taylor series in several variables</vt:lpstr>
      <vt:lpstr>Proof of thm 4.4.1</vt:lpstr>
      <vt:lpstr>PowerPoint 簡報</vt:lpstr>
      <vt:lpstr>PowerPoint 簡報</vt:lpstr>
      <vt:lpstr>PowerPoint 簡報</vt:lpstr>
      <vt:lpstr>PowerPoint 簡報</vt:lpstr>
      <vt:lpstr>Remark 4.4.2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Formula for Ito Processes</vt:lpstr>
      <vt:lpstr>Definition 4.4.3</vt:lpstr>
      <vt:lpstr>Lemma 4.4.4</vt:lpstr>
      <vt:lpstr>Proof of Lemma</vt:lpstr>
      <vt:lpstr>PowerPoint 簡報</vt:lpstr>
      <vt:lpstr>PowerPoint 簡報</vt:lpstr>
      <vt:lpstr>PowerPoint 簡報</vt:lpstr>
      <vt:lpstr>Conclusion of lemma</vt:lpstr>
      <vt:lpstr>Definition 4.4.5</vt:lpstr>
      <vt:lpstr>Theorem 4.4.6 (Ito-Doeblin formula for an Ito process)</vt:lpstr>
      <vt:lpstr>Proof of thm 4.4.6</vt:lpstr>
      <vt:lpstr>PowerPoint 簡報</vt:lpstr>
      <vt:lpstr>PowerPoint 簡報</vt:lpstr>
      <vt:lpstr>PowerPoint 簡報</vt:lpstr>
      <vt:lpstr>Remark 4.4.7 (Summary of stochastic calculus)</vt:lpstr>
      <vt:lpstr>PowerPoint 簡報</vt:lpstr>
      <vt:lpstr>Example 4.4.8 (Generalized geometric Brownian motion)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Theorem 4.4.9 (Ito integral of a deterministic integrand)</vt:lpstr>
      <vt:lpstr>Proof of thm 4.4.9</vt:lpstr>
      <vt:lpstr>PowerPoint 簡報</vt:lpstr>
      <vt:lpstr>PowerPoint 簡報</vt:lpstr>
      <vt:lpstr>Example 4.4.10 (Vasicek interest rate model)</vt:lpstr>
      <vt:lpstr>PowerPoint 簡報</vt:lpstr>
      <vt:lpstr>PowerPoint 簡報</vt:lpstr>
      <vt:lpstr>PowerPoint 簡報</vt:lpstr>
      <vt:lpstr>PowerPoint 簡報</vt:lpstr>
      <vt:lpstr>PowerPoint 簡報</vt:lpstr>
      <vt:lpstr>Example 4.4.11 (Cox-Ingersoll-Ross (CIR) interest rate model)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Ito-Doeblin Formula</dc:title>
  <dc:creator>PHBeaT</dc:creator>
  <cp:lastModifiedBy>PHBeaT</cp:lastModifiedBy>
  <cp:revision>92</cp:revision>
  <dcterms:created xsi:type="dcterms:W3CDTF">2019-05-18T12:41:07Z</dcterms:created>
  <dcterms:modified xsi:type="dcterms:W3CDTF">2019-05-29T11:40:43Z</dcterms:modified>
</cp:coreProperties>
</file>