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5A10B-F7FF-4F2E-9455-C65E7AC4A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1A0587-48FC-4A4F-AD21-C42C730DE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CAE14F-1C78-4648-85A3-D0E1ABAF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B852A8-0DAD-48CE-B319-0B496EAB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5DACED-B10D-434C-86D2-3EDDC5A8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9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8429E-C0F7-4C71-9DFF-EC784EB5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EFE348-009D-4E28-A524-634321FB4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B64CF5-B5CA-43BE-B86C-EB6ED231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97E5CA-7A87-494D-9186-AE91B56F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A90C3B-B14C-4C4B-9060-9DC538A8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5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4797A0A-BE44-4BDC-893E-234C862F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2C550A-6901-4667-8766-E996E5E1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5E69D4-7917-4613-B8D4-4317A04F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8C6F79-236A-4356-BA76-AA49615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EB9BE7-A4BD-407A-AF61-7CAD015F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67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A308E1-C651-459A-B496-27436BBD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0B0623-D2A4-412F-9921-76FE59C0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2A9854-2FDB-4F11-9EDC-FFCA4C7C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489F36-60C0-4043-8E9C-F3544936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42DD78-F58C-418A-9C22-DD5EB40E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59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C2BEA2-7530-4E52-8218-8484FA96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4F5E6E-E856-4DD6-982C-1598261FA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D5C964-4995-4553-ADBE-FCDAAF05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59DBD3-54AA-40FA-9351-911BA670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4061AA-0B0E-4552-9597-5CA84D8E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71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A7F4B5-FC8D-47CD-A2FA-7C128E74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F865B9-E844-4561-B73F-6EA7ABA24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ED5B74-4194-48F2-8397-D467FAEE7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5EB56B-7AF4-469B-93FB-54597A55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8421E8-892E-4FCF-BB9A-3F2C99B2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7B8924-8E5C-43F0-8565-76D6C003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69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C4681-4750-4C01-87C7-9EDA619C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85CE8B-8E87-4195-B279-80A760EF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F05F8CE-B70E-453F-9C89-AD9E86F0B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55FA61-B7F5-4788-84D0-2506C576A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54E7A1A-5200-454B-A249-532687B0E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519499-8E90-4C63-9D02-2487C426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080EBFB-FC00-454E-9B10-AC9DB02B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0AA739A-51CC-47A0-B549-007F31E9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00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1E1D9-6239-41DA-AEA7-540DD13E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5A60F89-916F-4BB7-9DF0-64D6F3E9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3AFFDE-A8A4-4792-8EEF-0B7B148D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B9C1B6-8F8F-4254-900B-71AE78D4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30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226EAD-3C5D-4C91-A840-171B096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141FA6-5721-4C84-9E72-22066CB4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AC10D0-8B80-4006-BD33-BF8FB6AC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92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9BB9FF-2804-438B-9859-6C47A5EF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23668F-8540-4DDB-B6A3-C414FC26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161CB0-4231-416C-B30D-BFEC90B79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AB1943-B3EA-4273-B8E7-C06CE1FB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E775B9-CC4C-496B-89FD-3F1DB383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5F03DF-480C-4C22-B53E-408CD496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CCBE3-79DC-4930-92F1-60D3F86A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CACC247-B10A-42E3-8697-75EC3ACDC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107D2DA-F5C5-4480-B044-EDB1A7946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C055E9-1007-4061-85B4-5C6B3AE9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DD19DD8-F6A6-4940-90BD-BECFFF3F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4AD94B-7D5D-4A03-9F02-F147F3B8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88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649ED7-3167-4CA0-B692-639C035B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7D392C-863B-463C-8883-92D550EF6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13454-3D53-44D3-99C7-3FA6ED1EE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5A33-715D-49C6-BF62-FF154B6FC267}" type="datetimeFigureOut">
              <a:rPr lang="zh-TW" altLang="en-US" smtClean="0"/>
              <a:t>2019/4/17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0D47A8-92E6-4A49-9555-F722A24B5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4C84AE-533D-4BDB-B14D-67B8A4048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4B7F-B572-406A-8531-4E1F143578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3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0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5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AA6F4C-652B-4D94-9731-604822166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748" y="1122363"/>
            <a:ext cx="11287433" cy="2387600"/>
          </a:xfrm>
        </p:spPr>
        <p:txBody>
          <a:bodyPr/>
          <a:lstStyle/>
          <a:p>
            <a:r>
              <a:rPr lang="en-US" altLang="zh-TW" b="1" dirty="0"/>
              <a:t>3.6 First Passage Time Distribution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19EC5B4-EBCE-4252-ADEC-6D061B241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黃于珊</a:t>
            </a:r>
          </a:p>
        </p:txBody>
      </p:sp>
    </p:spTree>
    <p:extLst>
      <p:ext uri="{BB962C8B-B14F-4D97-AF65-F5344CB8AC3E}">
        <p14:creationId xmlns:p14="http://schemas.microsoft.com/office/powerpoint/2010/main" val="296901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C7A15A3-AA7C-4A4E-A3A8-852AFCE34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8" y="0"/>
            <a:ext cx="9595008" cy="6489859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F8423378-34D6-479A-AA7B-43F484A412CF}"/>
              </a:ext>
            </a:extLst>
          </p:cNvPr>
          <p:cNvGrpSpPr/>
          <p:nvPr/>
        </p:nvGrpSpPr>
        <p:grpSpPr>
          <a:xfrm>
            <a:off x="8115299" y="2810530"/>
            <a:ext cx="2124076" cy="523220"/>
            <a:chOff x="7934324" y="2905780"/>
            <a:chExt cx="2124076" cy="52322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BB1D321-935E-42B1-BC2A-38294044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256" y="3076570"/>
              <a:ext cx="1168419" cy="3102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D641CEE-DABB-4392-B8E6-A31270F6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675" y="3044826"/>
              <a:ext cx="314325" cy="384174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F7C3C42-31D0-4DDA-8CF5-FAC7A255F5C4}"/>
                </a:ext>
              </a:extLst>
            </p:cNvPr>
            <p:cNvSpPr txBox="1"/>
            <p:nvPr/>
          </p:nvSpPr>
          <p:spPr>
            <a:xfrm>
              <a:off x="9525000" y="290578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m</a:t>
              </a:r>
              <a:endParaRPr lang="zh-TW" altLang="en-US" sz="28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D0389AF-6EEC-484C-B7D2-049B083DFB51}"/>
                </a:ext>
              </a:extLst>
            </p:cNvPr>
            <p:cNvSpPr/>
            <p:nvPr/>
          </p:nvSpPr>
          <p:spPr>
            <a:xfrm>
              <a:off x="7934324" y="2972704"/>
              <a:ext cx="2019301" cy="4562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BDFD7709-F34C-413B-999E-254E9C2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0" y="2284801"/>
            <a:ext cx="288930" cy="4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4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B90798A-3553-4BC3-B7A0-B77B77992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3" y="0"/>
            <a:ext cx="9634840" cy="467978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1379B0C-0EE0-4AFF-A342-6D73C6A6D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0" y="320667"/>
            <a:ext cx="933468" cy="28592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6C89A6-E577-41F9-AFE2-791F75C6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57" y="320668"/>
            <a:ext cx="933468" cy="28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A226951-6BFC-4571-9884-D40A57F5A2B9}"/>
                  </a:ext>
                </a:extLst>
              </p:cNvPr>
              <p:cNvSpPr txBox="1"/>
              <p:nvPr/>
            </p:nvSpPr>
            <p:spPr>
              <a:xfrm>
                <a:off x="4648198" y="2847975"/>
                <a:ext cx="1123951" cy="37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W(</a:t>
                </a:r>
                <a14:m>
                  <m:oMath xmlns:m="http://schemas.openxmlformats.org/officeDocument/2006/math">
                    <m:r>
                      <a:rPr lang="zh-TW" altLang="pt-BR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baseline="-25000" dirty="0"/>
                  <a:t>m</a:t>
                </a:r>
                <a:r>
                  <a:rPr lang="en-US" altLang="zh-TW" dirty="0"/>
                  <a:t>)=m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A226951-6BFC-4571-9884-D40A57F5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8" y="2847975"/>
                <a:ext cx="1123951" cy="377995"/>
              </a:xfrm>
              <a:prstGeom prst="rect">
                <a:avLst/>
              </a:prstGeom>
              <a:blipFill>
                <a:blip r:embed="rId4"/>
                <a:stretch>
                  <a:fillRect l="-4324" t="-8065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531BCEA9-7B39-4C52-8208-FAAAE8A8A722}"/>
              </a:ext>
            </a:extLst>
          </p:cNvPr>
          <p:cNvGrpSpPr/>
          <p:nvPr/>
        </p:nvGrpSpPr>
        <p:grpSpPr>
          <a:xfrm>
            <a:off x="10162857" y="3568673"/>
            <a:ext cx="2029143" cy="488977"/>
            <a:chOff x="7572454" y="5213060"/>
            <a:chExt cx="2581889" cy="52707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D2C9121-D4C0-4130-9DFB-7646109B4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756" y="5213060"/>
              <a:ext cx="2082907" cy="52707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AA7E800-302A-44C9-BA27-AB8358CBB441}"/>
                </a:ext>
              </a:extLst>
            </p:cNvPr>
            <p:cNvSpPr/>
            <p:nvPr/>
          </p:nvSpPr>
          <p:spPr>
            <a:xfrm>
              <a:off x="7572454" y="5215945"/>
              <a:ext cx="2581889" cy="4437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BF384792-490C-45EA-A16B-5A6280357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4" y="4498587"/>
            <a:ext cx="7065877" cy="9687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AD1B55A-0AF6-429A-9B14-55E6119E8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4" y="5517399"/>
            <a:ext cx="8757100" cy="869995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C75A28C-A226-46C5-AEA4-ACCFD2B465E6}"/>
              </a:ext>
            </a:extLst>
          </p:cNvPr>
          <p:cNvCxnSpPr/>
          <p:nvPr/>
        </p:nvCxnSpPr>
        <p:spPr>
          <a:xfrm>
            <a:off x="400050" y="1638300"/>
            <a:ext cx="0" cy="3267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58CEE37-43FB-4A7D-8DEA-FD5D31E21396}"/>
              </a:ext>
            </a:extLst>
          </p:cNvPr>
          <p:cNvCxnSpPr/>
          <p:nvPr/>
        </p:nvCxnSpPr>
        <p:spPr>
          <a:xfrm>
            <a:off x="400050" y="4905375"/>
            <a:ext cx="6030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FF475CB-E3F1-444E-8034-DBE13343A074}"/>
              </a:ext>
            </a:extLst>
          </p:cNvPr>
          <p:cNvCxnSpPr/>
          <p:nvPr/>
        </p:nvCxnSpPr>
        <p:spPr>
          <a:xfrm>
            <a:off x="400050" y="1638300"/>
            <a:ext cx="63165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89F2AAA-6FBB-48EB-A08B-C92A98508E80}"/>
              </a:ext>
            </a:extLst>
          </p:cNvPr>
          <p:cNvCxnSpPr/>
          <p:nvPr/>
        </p:nvCxnSpPr>
        <p:spPr>
          <a:xfrm>
            <a:off x="766773" y="3857625"/>
            <a:ext cx="0" cy="206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54AD9E4-A1F1-4942-B91C-F0A08289606A}"/>
              </a:ext>
            </a:extLst>
          </p:cNvPr>
          <p:cNvCxnSpPr/>
          <p:nvPr/>
        </p:nvCxnSpPr>
        <p:spPr>
          <a:xfrm>
            <a:off x="766773" y="5924550"/>
            <a:ext cx="338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FCF70A36-5656-4B74-9EBD-9AABED61DD58}"/>
              </a:ext>
            </a:extLst>
          </p:cNvPr>
          <p:cNvCxnSpPr/>
          <p:nvPr/>
        </p:nvCxnSpPr>
        <p:spPr>
          <a:xfrm>
            <a:off x="766773" y="3857625"/>
            <a:ext cx="4524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08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6FC74A-3D3A-4528-BFFD-E75631CAD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6" y="461090"/>
            <a:ext cx="8507259" cy="4406186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E20E9B-195E-48C2-9550-E9C71D364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1" y="5625387"/>
            <a:ext cx="7765931" cy="7715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ECC670C-F628-4831-BADC-0771E6CF9B52}"/>
              </a:ext>
            </a:extLst>
          </p:cNvPr>
          <p:cNvSpPr/>
          <p:nvPr/>
        </p:nvSpPr>
        <p:spPr>
          <a:xfrm>
            <a:off x="4038600" y="5505450"/>
            <a:ext cx="8086724" cy="8914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A30E3DB1-9E31-4CD7-84BE-9E0A5AE78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74" y="2664183"/>
            <a:ext cx="352431" cy="45032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862D256-E20D-4A45-98E2-31E77CE77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05" y="2626988"/>
            <a:ext cx="678295" cy="48752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C9FCED4F-E013-4825-94E8-3744F19032C1}"/>
              </a:ext>
            </a:extLst>
          </p:cNvPr>
          <p:cNvSpPr/>
          <p:nvPr/>
        </p:nvSpPr>
        <p:spPr>
          <a:xfrm>
            <a:off x="9999230" y="2555122"/>
            <a:ext cx="678295" cy="388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4D6490F-2805-4281-A3E8-A17A16B5A833}"/>
              </a:ext>
            </a:extLst>
          </p:cNvPr>
          <p:cNvSpPr/>
          <p:nvPr/>
        </p:nvSpPr>
        <p:spPr>
          <a:xfrm>
            <a:off x="9533785" y="2555122"/>
            <a:ext cx="678295" cy="388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1D834A7-D623-445A-9734-C7530EE97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99" y="2445417"/>
            <a:ext cx="2562225" cy="8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id="{AD6CB29C-4075-47AB-B693-4B7474FFAEC9}"/>
              </a:ext>
            </a:extLst>
          </p:cNvPr>
          <p:cNvSpPr txBox="1"/>
          <p:nvPr/>
        </p:nvSpPr>
        <p:spPr>
          <a:xfrm>
            <a:off x="585011" y="1427150"/>
            <a:ext cx="10329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 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0A5FD7D-C350-4DA0-B1F9-B12EB7D6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10" y="200803"/>
            <a:ext cx="7686916" cy="1093666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54007B0-C08F-495F-9DFB-4D5DE522A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5" y="1134442"/>
            <a:ext cx="4162581" cy="75768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95B9437-BBF3-449C-B1D4-31D958B82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1" y="1214059"/>
            <a:ext cx="6425977" cy="58738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FDC836BC-F732-4CED-A003-C6CD0FF59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7" y="2222158"/>
            <a:ext cx="7221932" cy="51151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1C60E40-9EC7-4A0D-9CE9-4EE3A1D3A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23" y="2309516"/>
            <a:ext cx="3272083" cy="42415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7A6996D-920B-43E4-A6BC-35DCDC2F7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34" y="2900102"/>
            <a:ext cx="2127909" cy="511516"/>
          </a:xfrm>
          <a:prstGeom prst="rect">
            <a:avLst/>
          </a:prstGeom>
        </p:spPr>
      </p:pic>
      <p:grpSp>
        <p:nvGrpSpPr>
          <p:cNvPr id="37" name="群組 36">
            <a:extLst>
              <a:ext uri="{FF2B5EF4-FFF2-40B4-BE49-F238E27FC236}">
                <a16:creationId xmlns:a16="http://schemas.microsoft.com/office/drawing/2014/main" id="{95C5A7B5-2D6D-4BB2-8193-4C78A9088059}"/>
              </a:ext>
            </a:extLst>
          </p:cNvPr>
          <p:cNvGrpSpPr/>
          <p:nvPr/>
        </p:nvGrpSpPr>
        <p:grpSpPr>
          <a:xfrm>
            <a:off x="5816742" y="2910916"/>
            <a:ext cx="6051407" cy="830736"/>
            <a:chOff x="2409409" y="3602296"/>
            <a:chExt cx="6051407" cy="830736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7809CE00-5218-4AEF-A3B5-24B7E4784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471" y="3651241"/>
              <a:ext cx="1809779" cy="5200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B6216EEE-0673-4A67-BABD-13FA4212E414}"/>
                    </a:ext>
                  </a:extLst>
                </p:cNvPr>
                <p:cNvSpPr txBox="1"/>
                <p:nvPr/>
              </p:nvSpPr>
              <p:spPr>
                <a:xfrm>
                  <a:off x="4096864" y="3676307"/>
                  <a:ext cx="5429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zh-TW" alt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B6216EEE-0673-4A67-BABD-13FA4212E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6864" y="3676307"/>
                  <a:ext cx="54292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730B7D1D-2BD2-41F5-8BBE-808985345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033" y="3688191"/>
              <a:ext cx="1279779" cy="369332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DDF6984A-21F1-4E1D-A8DC-12125DC2E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2772" y="3688656"/>
              <a:ext cx="1279779" cy="3693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996EDECD-57AA-4CA9-AA3D-7F74ED62314D}"/>
                    </a:ext>
                  </a:extLst>
                </p:cNvPr>
                <p:cNvSpPr txBox="1"/>
                <p:nvPr/>
              </p:nvSpPr>
              <p:spPr>
                <a:xfrm>
                  <a:off x="5748560" y="3694368"/>
                  <a:ext cx="72844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+0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endParaRPr lang="zh-TW" altLang="en-US" sz="2400" dirty="0"/>
                </a:p>
                <a:p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996EDECD-57AA-4CA9-AA3D-7F74ED623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8560" y="3694368"/>
                  <a:ext cx="728440" cy="738664"/>
                </a:xfrm>
                <a:prstGeom prst="rect">
                  <a:avLst/>
                </a:prstGeom>
                <a:blipFill>
                  <a:blip r:embed="rId11"/>
                  <a:stretch>
                    <a:fillRect l="-13445" t="-66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73E04138-05C3-4163-A914-3A215363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8447" y="3740108"/>
              <a:ext cx="311011" cy="265498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CD5E2EC-F8BB-427A-82B8-5EFABEE6ED43}"/>
                </a:ext>
              </a:extLst>
            </p:cNvPr>
            <p:cNvSpPr/>
            <p:nvPr/>
          </p:nvSpPr>
          <p:spPr>
            <a:xfrm>
              <a:off x="2409409" y="3602296"/>
              <a:ext cx="6051407" cy="58738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9" name="圖片 38">
            <a:extLst>
              <a:ext uri="{FF2B5EF4-FFF2-40B4-BE49-F238E27FC236}">
                <a16:creationId xmlns:a16="http://schemas.microsoft.com/office/drawing/2014/main" id="{2C3AE6C7-7895-4616-A17A-A090E5B30A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80" y="3741652"/>
            <a:ext cx="3683189" cy="93984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634D3A78-BA2D-49F2-9D8E-15CA5E3CA3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52" y="3992125"/>
            <a:ext cx="3859773" cy="375800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4D6CC2B3-6126-4F7B-B0D8-8B4F81D967FB}"/>
              </a:ext>
            </a:extLst>
          </p:cNvPr>
          <p:cNvSpPr/>
          <p:nvPr/>
        </p:nvSpPr>
        <p:spPr>
          <a:xfrm>
            <a:off x="10646120" y="3934595"/>
            <a:ext cx="190500" cy="179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66BDBCA-F52C-44A8-A60D-771762CAADEB}"/>
              </a:ext>
            </a:extLst>
          </p:cNvPr>
          <p:cNvSpPr/>
          <p:nvPr/>
        </p:nvSpPr>
        <p:spPr>
          <a:xfrm>
            <a:off x="10646120" y="4269351"/>
            <a:ext cx="205243" cy="98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4C44ED5-721C-4461-94BF-2E329AD4ABFD}"/>
              </a:ext>
            </a:extLst>
          </p:cNvPr>
          <p:cNvSpPr/>
          <p:nvPr/>
        </p:nvSpPr>
        <p:spPr>
          <a:xfrm>
            <a:off x="6855852" y="3923204"/>
            <a:ext cx="3980768" cy="5200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2B893F5A-41AC-41EB-A6FA-02FAC2915D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54" y="3012983"/>
            <a:ext cx="603476" cy="465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021E3BB-8FD3-4950-8EF3-6B74686BC06E}"/>
                  </a:ext>
                </a:extLst>
              </p:cNvPr>
              <p:cNvSpPr txBox="1"/>
              <p:nvPr/>
            </p:nvSpPr>
            <p:spPr>
              <a:xfrm>
                <a:off x="1085849" y="4881756"/>
                <a:ext cx="71342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0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021E3BB-8FD3-4950-8EF3-6B74686B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9" y="4881756"/>
                <a:ext cx="7134226" cy="523220"/>
              </a:xfrm>
              <a:prstGeom prst="rect">
                <a:avLst/>
              </a:prstGeom>
              <a:blipFill>
                <a:blip r:embed="rId16"/>
                <a:stretch>
                  <a:fillRect l="-1709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94046F9B-E97C-4D80-A068-7D0DEC2C69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10" y="4718544"/>
            <a:ext cx="2668131" cy="71230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05314822-03D9-4198-94BA-7C567882B7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6" y="4743712"/>
            <a:ext cx="2668131" cy="712306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3E19DCA8-F853-4057-A3E7-AD4B89C976AF}"/>
              </a:ext>
            </a:extLst>
          </p:cNvPr>
          <p:cNvSpPr txBox="1"/>
          <p:nvPr/>
        </p:nvSpPr>
        <p:spPr>
          <a:xfrm>
            <a:off x="3733800" y="4920285"/>
            <a:ext cx="26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C52F3B0-B362-4126-92CB-3F214F15744D}"/>
              </a:ext>
            </a:extLst>
          </p:cNvPr>
          <p:cNvSpPr txBox="1"/>
          <p:nvPr/>
        </p:nvSpPr>
        <p:spPr>
          <a:xfrm>
            <a:off x="6806313" y="4987187"/>
            <a:ext cx="26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CBEB3AC-BF47-4856-B6B7-F4EB5E6B0B3D}"/>
              </a:ext>
            </a:extLst>
          </p:cNvPr>
          <p:cNvSpPr/>
          <p:nvPr/>
        </p:nvSpPr>
        <p:spPr>
          <a:xfrm>
            <a:off x="1085848" y="4619641"/>
            <a:ext cx="6418349" cy="9548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58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895FAC-D526-4C7B-9086-9470D0AAA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7" y="438874"/>
            <a:ext cx="10536486" cy="4818926"/>
          </a:xfr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71FACE0-A68B-4589-A16B-6E902CB2F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10" y="2920975"/>
            <a:ext cx="2018353" cy="6223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A13FD9-FF6D-4482-A5B1-FA76DAC2FDB8}"/>
              </a:ext>
            </a:extLst>
          </p:cNvPr>
          <p:cNvSpPr/>
          <p:nvPr/>
        </p:nvSpPr>
        <p:spPr>
          <a:xfrm>
            <a:off x="6962775" y="2920975"/>
            <a:ext cx="1894488" cy="565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07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188B5FA-A382-4249-B1D0-FE072F76F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44" y="359461"/>
            <a:ext cx="9118755" cy="6293767"/>
          </a:xfr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338662-B3DD-4983-90B9-5BD1C0CAB621}"/>
              </a:ext>
            </a:extLst>
          </p:cNvPr>
          <p:cNvSpPr/>
          <p:nvPr/>
        </p:nvSpPr>
        <p:spPr>
          <a:xfrm>
            <a:off x="1396844" y="2533650"/>
            <a:ext cx="146206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2D7F205-E9B5-453C-87EF-130DD996CA15}"/>
                  </a:ext>
                </a:extLst>
              </p:cNvPr>
              <p:cNvSpPr txBox="1"/>
              <p:nvPr/>
            </p:nvSpPr>
            <p:spPr>
              <a:xfrm>
                <a:off x="9671204" y="2027992"/>
                <a:ext cx="241602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en-US" altLang="zh-TW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000" dirty="0"/>
                  <a:t>)=P(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lang="en-US" altLang="zh-TW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TW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2D7F205-E9B5-453C-87EF-130DD996C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204" y="2027992"/>
                <a:ext cx="2416022" cy="677108"/>
              </a:xfrm>
              <a:prstGeom prst="rect">
                <a:avLst/>
              </a:prstGeom>
              <a:blipFill>
                <a:blip r:embed="rId3"/>
                <a:stretch>
                  <a:fillRect l="-2519" t="-5405" r="-2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圖片 21">
            <a:extLst>
              <a:ext uri="{FF2B5EF4-FFF2-40B4-BE49-F238E27FC236}">
                <a16:creationId xmlns:a16="http://schemas.microsoft.com/office/drawing/2014/main" id="{EE6B92C4-4CBB-41CB-833F-461E497B7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24" y="508375"/>
            <a:ext cx="1901861" cy="142639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B0FA05A2-738A-4EB5-97D8-7F9C4BFEB650}"/>
              </a:ext>
            </a:extLst>
          </p:cNvPr>
          <p:cNvSpPr/>
          <p:nvPr/>
        </p:nvSpPr>
        <p:spPr>
          <a:xfrm>
            <a:off x="3533888" y="4364230"/>
            <a:ext cx="6981711" cy="7467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EBF80327-6095-47BC-9C53-21CBF895E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97" y="4366636"/>
            <a:ext cx="6716325" cy="744379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4B4E0D77-1D36-4EAB-84E5-A5C6C0CB9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21" y="1765451"/>
            <a:ext cx="3150482" cy="525081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2DB49B75-1B95-4C62-959B-1B896B4165A0}"/>
              </a:ext>
            </a:extLst>
          </p:cNvPr>
          <p:cNvSpPr/>
          <p:nvPr/>
        </p:nvSpPr>
        <p:spPr>
          <a:xfrm>
            <a:off x="5713021" y="1634584"/>
            <a:ext cx="3250638" cy="677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6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B28B9B-6B23-4CD5-9286-140819E17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9" y="197545"/>
            <a:ext cx="9610876" cy="6282433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A1CAE5-723F-480B-ADC9-57B09509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87" y="3023741"/>
            <a:ext cx="403233" cy="63004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B659EE7-12A6-418A-A0E6-74B20F35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05" y="3133665"/>
            <a:ext cx="1592500" cy="44069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0E63069-FB61-4CA6-83E6-7110F29F8E40}"/>
              </a:ext>
            </a:extLst>
          </p:cNvPr>
          <p:cNvSpPr txBox="1"/>
          <p:nvPr/>
        </p:nvSpPr>
        <p:spPr>
          <a:xfrm>
            <a:off x="6188003" y="2928025"/>
            <a:ext cx="51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-</a:t>
            </a:r>
            <a:endParaRPr lang="zh-TW" altLang="en-US" sz="36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5BCF260-950C-41CD-B485-5D0A4793B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5" y="3051502"/>
            <a:ext cx="324445" cy="412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DAE150-D8DE-459D-9C31-B76F5A52F929}"/>
                  </a:ext>
                </a:extLst>
              </p:cNvPr>
              <p:cNvSpPr txBox="1"/>
              <p:nvPr/>
            </p:nvSpPr>
            <p:spPr>
              <a:xfrm>
                <a:off x="8205787" y="2788159"/>
                <a:ext cx="1352550" cy="93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9DAE150-D8DE-459D-9C31-B76F5A52F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87" y="2788159"/>
                <a:ext cx="1352550" cy="939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>
            <a:extLst>
              <a:ext uri="{FF2B5EF4-FFF2-40B4-BE49-F238E27FC236}">
                <a16:creationId xmlns:a16="http://schemas.microsoft.com/office/drawing/2014/main" id="{9805BE15-9D03-48A3-8BE8-FFBCD1060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24" y="2978081"/>
            <a:ext cx="1422689" cy="59627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F04BF05-48C4-4DC4-832F-299397D82DD9}"/>
              </a:ext>
            </a:extLst>
          </p:cNvPr>
          <p:cNvSpPr/>
          <p:nvPr/>
        </p:nvSpPr>
        <p:spPr>
          <a:xfrm>
            <a:off x="5948287" y="2833959"/>
            <a:ext cx="5100864" cy="8938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7625716-64DF-462B-9773-957C70BB626D}"/>
                  </a:ext>
                </a:extLst>
              </p:cNvPr>
              <p:cNvSpPr txBox="1"/>
              <p:nvPr/>
            </p:nvSpPr>
            <p:spPr>
              <a:xfrm>
                <a:off x="2105025" y="6098016"/>
                <a:ext cx="45132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0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sz="24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7625716-64DF-462B-9773-957C70BB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6098016"/>
                <a:ext cx="4513258" cy="461665"/>
              </a:xfrm>
              <a:prstGeom prst="rect">
                <a:avLst/>
              </a:prstGeom>
              <a:blipFill>
                <a:blip r:embed="rId8"/>
                <a:stretch>
                  <a:fillRect l="-202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7418D6A5-4116-4341-813C-E0D904FBD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27" y="6029828"/>
            <a:ext cx="1876448" cy="5057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30244FA-428C-4927-9439-A0BEB6FD9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76" y="6029828"/>
            <a:ext cx="1876448" cy="5057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F829C42-2296-4848-9152-581927C9C5BC}"/>
              </a:ext>
            </a:extLst>
          </p:cNvPr>
          <p:cNvSpPr txBox="1"/>
          <p:nvPr/>
        </p:nvSpPr>
        <p:spPr>
          <a:xfrm>
            <a:off x="3923504" y="6029828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E1216BB-B519-45F1-B1E1-835117F988BB}"/>
              </a:ext>
            </a:extLst>
          </p:cNvPr>
          <p:cNvSpPr txBox="1"/>
          <p:nvPr/>
        </p:nvSpPr>
        <p:spPr>
          <a:xfrm>
            <a:off x="6404046" y="6029828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92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EB4ECA-AF4A-481C-AB0D-9D99EEEC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Exponential martingale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36594B-0C22-473A-B01A-D067A05C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martingale containing Brownian motion in the exponential function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7324E4-FCE9-4F73-80CD-B12166BEE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980"/>
            <a:ext cx="10159083" cy="29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705859D-8CCE-433A-B1C4-D8C9FD9A6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7" y="365124"/>
            <a:ext cx="9898626" cy="637404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4246988-120E-4196-BD9C-DFE4C5B25086}"/>
              </a:ext>
            </a:extLst>
          </p:cNvPr>
          <p:cNvSpPr txBox="1"/>
          <p:nvPr/>
        </p:nvSpPr>
        <p:spPr>
          <a:xfrm>
            <a:off x="2123767" y="4866967"/>
            <a:ext cx="262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W(s) is F(s)-</a:t>
            </a:r>
            <a:r>
              <a:rPr lang="en-US" altLang="zh-TW" sz="2000" dirty="0"/>
              <a:t>measurable</a:t>
            </a:r>
            <a:endParaRPr lang="zh-TW" altLang="en-US" sz="2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B751D80-29D0-4CC8-96C4-B2B5A859FBD6}"/>
              </a:ext>
            </a:extLst>
          </p:cNvPr>
          <p:cNvSpPr txBox="1"/>
          <p:nvPr/>
        </p:nvSpPr>
        <p:spPr>
          <a:xfrm>
            <a:off x="2438399" y="5581934"/>
            <a:ext cx="199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(W(t)-W(s))</a:t>
            </a:r>
            <a:r>
              <a:rPr lang="zh-TW" altLang="en-US" dirty="0"/>
              <a:t>⊥</a:t>
            </a:r>
            <a:r>
              <a:rPr lang="en-US" altLang="zh-TW" dirty="0"/>
              <a:t>F(s)</a:t>
            </a:r>
            <a:endParaRPr lang="zh-TW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45F794-19E9-4F7C-92E7-219D49141611}"/>
              </a:ext>
            </a:extLst>
          </p:cNvPr>
          <p:cNvSpPr/>
          <p:nvPr/>
        </p:nvSpPr>
        <p:spPr>
          <a:xfrm>
            <a:off x="2123767" y="4866967"/>
            <a:ext cx="247773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090DFB-614B-4018-91F1-7DA584FFB0CB}"/>
              </a:ext>
            </a:extLst>
          </p:cNvPr>
          <p:cNvSpPr/>
          <p:nvPr/>
        </p:nvSpPr>
        <p:spPr>
          <a:xfrm>
            <a:off x="2123767" y="5581934"/>
            <a:ext cx="247773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46712DC-688E-4771-8B98-070FA977B47E}"/>
              </a:ext>
            </a:extLst>
          </p:cNvPr>
          <p:cNvGrpSpPr/>
          <p:nvPr/>
        </p:nvGrpSpPr>
        <p:grpSpPr>
          <a:xfrm>
            <a:off x="8841702" y="2285982"/>
            <a:ext cx="2610421" cy="857268"/>
            <a:chOff x="8841702" y="2285982"/>
            <a:chExt cx="2610421" cy="85726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83A23D6-BB8F-42D6-85A1-7442CB92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703" y="2285982"/>
              <a:ext cx="2610420" cy="85726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5E58E0B-1258-4038-9655-71C1C7EB54B3}"/>
                </a:ext>
              </a:extLst>
            </p:cNvPr>
            <p:cNvSpPr/>
            <p:nvPr/>
          </p:nvSpPr>
          <p:spPr>
            <a:xfrm>
              <a:off x="8841702" y="2340363"/>
              <a:ext cx="2493047" cy="6790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9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34B1048-68A3-463D-A72D-7FE256F4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2" y="527713"/>
            <a:ext cx="9000679" cy="6050068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63E77886-A16B-4122-935E-085D5A16A976}"/>
              </a:ext>
            </a:extLst>
          </p:cNvPr>
          <p:cNvGrpSpPr/>
          <p:nvPr/>
        </p:nvGrpSpPr>
        <p:grpSpPr>
          <a:xfrm>
            <a:off x="7308177" y="5819757"/>
            <a:ext cx="2610421" cy="857268"/>
            <a:chOff x="8841702" y="2285982"/>
            <a:chExt cx="2610421" cy="85726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259144C-0A27-4DCF-B8EA-A90A6D6D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703" y="2285982"/>
              <a:ext cx="2610420" cy="857268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03EAEA6-835F-4813-AB0C-99B3BC67BB2F}"/>
                </a:ext>
              </a:extLst>
            </p:cNvPr>
            <p:cNvSpPr/>
            <p:nvPr/>
          </p:nvSpPr>
          <p:spPr>
            <a:xfrm>
              <a:off x="8841702" y="2340363"/>
              <a:ext cx="2493047" cy="6790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EE49994-A92A-4873-940D-1C07DEFFABC4}"/>
              </a:ext>
            </a:extLst>
          </p:cNvPr>
          <p:cNvSpPr/>
          <p:nvPr/>
        </p:nvSpPr>
        <p:spPr>
          <a:xfrm>
            <a:off x="6200776" y="1552574"/>
            <a:ext cx="1466850" cy="533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DFA9D89-0A79-4C8E-8F53-A73833CE341D}"/>
              </a:ext>
            </a:extLst>
          </p:cNvPr>
          <p:cNvSpPr txBox="1"/>
          <p:nvPr/>
        </p:nvSpPr>
        <p:spPr>
          <a:xfrm>
            <a:off x="6153151" y="1527993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distributed</a:t>
            </a: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85986F3-7FF9-496B-8454-59EEE5461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6029980"/>
            <a:ext cx="1804575" cy="5232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B19005F-1CE6-4D37-8624-CF26C6F6FAC1}"/>
              </a:ext>
            </a:extLst>
          </p:cNvPr>
          <p:cNvSpPr/>
          <p:nvPr/>
        </p:nvSpPr>
        <p:spPr>
          <a:xfrm>
            <a:off x="1885949" y="6075415"/>
            <a:ext cx="1804574" cy="3920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5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65F2D-BFF5-4224-A2B9-72C8C4C1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Definition of First Passage Time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CD6B137-83D5-4F79-8950-53DA9D8DB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69214"/>
            <a:ext cx="10713985" cy="1859786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D6A8953-013F-4EFE-B28A-422223E9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3252540"/>
            <a:ext cx="8677278" cy="203624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A438E8C-FCA4-47DD-BF84-1FF97DF16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5288786"/>
            <a:ext cx="7705729" cy="1348503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EE1F7D8D-AF29-4610-99C5-571DE0DC854D}"/>
              </a:ext>
            </a:extLst>
          </p:cNvPr>
          <p:cNvGrpSpPr/>
          <p:nvPr/>
        </p:nvGrpSpPr>
        <p:grpSpPr>
          <a:xfrm>
            <a:off x="7572454" y="5213060"/>
            <a:ext cx="2581889" cy="527077"/>
            <a:chOff x="7572454" y="5213060"/>
            <a:chExt cx="2581889" cy="52707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2A2BB8C-01D2-4B0B-9C9E-62760DED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756" y="5213060"/>
              <a:ext cx="2082907" cy="52707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DF145A1-980F-4CBA-B2F3-3362B104AF7D}"/>
                </a:ext>
              </a:extLst>
            </p:cNvPr>
            <p:cNvSpPr/>
            <p:nvPr/>
          </p:nvSpPr>
          <p:spPr>
            <a:xfrm>
              <a:off x="7572454" y="5215945"/>
              <a:ext cx="2581889" cy="4437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FC21BB8F-5529-41A0-9D16-AD0690DAA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45" y="3240238"/>
            <a:ext cx="317505" cy="3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4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5F7C7455-C09D-4D4A-97A7-87BB30BA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01" y="4444992"/>
            <a:ext cx="1393849" cy="442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5AD626-05A0-4A9B-886B-60E563824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18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pt-BR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the stopping time</a:t>
                </a:r>
              </a:p>
              <a:p>
                <a:r>
                  <a:rPr lang="en-US" altLang="zh-TW" dirty="0"/>
                  <a:t>           :frozen process   </a:t>
                </a:r>
              </a:p>
              <a:p>
                <a14:m>
                  <m:oMath xmlns:m="http://schemas.openxmlformats.org/officeDocument/2006/math">
                    <m:r>
                      <a:rPr lang="zh-TW" altLang="pt-BR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m:rPr>
                        <m:nor/>
                      </m:rPr>
                      <a:rPr lang="pt-BR" altLang="zh-TW" dirty="0"/>
                      <m:t>(</m:t>
                    </m:r>
                    <m:r>
                      <m:rPr>
                        <m:nor/>
                      </m:rPr>
                      <a:rPr lang="pt-BR" altLang="zh-TW" dirty="0"/>
                      <m:t>TT</m:t>
                    </m:r>
                    <m:r>
                      <m:rPr>
                        <m:nor/>
                      </m:rPr>
                      <a:rPr lang="pt-BR" altLang="zh-TW" dirty="0"/>
                      <m:t>) = 1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zh-TW" altLang="pt-BR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dirty="0"/>
                  <a:t>(HH) = </a:t>
                </a:r>
                <a14:m>
                  <m:oMath xmlns:m="http://schemas.openxmlformats.org/officeDocument/2006/math">
                    <m:r>
                      <a:rPr lang="pt-B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BR" altLang="zh-TW" dirty="0"/>
                  <a:t>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pt-BR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dirty="0"/>
                  <a:t>(HT) = 2,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pt-BR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dirty="0"/>
                  <a:t>(TH) = 1 </a:t>
                </a:r>
              </a:p>
              <a:p>
                <a:pPr marL="0" indent="0">
                  <a:buNone/>
                </a:pPr>
                <a:r>
                  <a:rPr lang="pt-BR" altLang="zh-TW" sz="2400" dirty="0"/>
                  <a:t>  (</a:t>
                </a:r>
                <a14:m>
                  <m:oMath xmlns:m="http://schemas.openxmlformats.org/officeDocument/2006/math">
                    <m:r>
                      <a:rPr lang="zh-TW" altLang="pt-BR" sz="240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400" dirty="0"/>
                  <a:t>=m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代表在第</a:t>
                </a:r>
                <a:r>
                  <a:rPr lang="en-US" altLang="zh-TW" sz="2400" dirty="0"/>
                  <a:t>m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次丟硬幣時，第一次丟到反面</a:t>
                </a:r>
                <a:r>
                  <a:rPr lang="pt-BR" altLang="zh-TW" sz="2400" dirty="0"/>
                  <a:t>)</a:t>
                </a:r>
              </a:p>
              <a:p>
                <a:r>
                  <a:rPr lang="en-US" altLang="zh-TW" dirty="0"/>
                  <a:t>The discounted stock price process M</a:t>
                </a:r>
                <a:r>
                  <a:rPr lang="en-US" altLang="zh-TW" baseline="-25000" dirty="0"/>
                  <a:t>n</a:t>
                </a:r>
                <a:r>
                  <a:rPr lang="en-US" altLang="zh-TW" dirty="0"/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TW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TW" b="0" i="0" baseline="5000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altLang="zh-TW" dirty="0"/>
                  <a:t>S</a:t>
                </a:r>
                <a:r>
                  <a:rPr lang="en-US" altLang="zh-TW" baseline="-25000" dirty="0"/>
                  <a:t>n </a:t>
                </a:r>
                <a:r>
                  <a:rPr lang="en-US" altLang="zh-TW" dirty="0"/>
                  <a:t>, which is a martingale under the risk-neutral probabilities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D5AD626-05A0-4A9B-886B-60E563824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1825"/>
                <a:ext cx="10515600" cy="4351338"/>
              </a:xfrm>
              <a:blipFill>
                <a:blip r:embed="rId3"/>
                <a:stretch>
                  <a:fillRect l="-1043" t="-2381" r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19585A7-23E9-4EFD-850A-3217D21F7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7712"/>
            <a:ext cx="10515600" cy="76125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B43735E-680D-4C81-99CF-E37E20AB4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1" y="2435225"/>
            <a:ext cx="859984" cy="4572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4D639FB-608B-4D92-AC53-07E471A22499}"/>
              </a:ext>
            </a:extLst>
          </p:cNvPr>
          <p:cNvSpPr/>
          <p:nvPr/>
        </p:nvSpPr>
        <p:spPr>
          <a:xfrm>
            <a:off x="1092641" y="2311400"/>
            <a:ext cx="288484" cy="457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D4E233-0CFD-4AAC-BFB9-5E0EA1DD8D80}"/>
              </a:ext>
            </a:extLst>
          </p:cNvPr>
          <p:cNvSpPr/>
          <p:nvPr/>
        </p:nvSpPr>
        <p:spPr>
          <a:xfrm>
            <a:off x="1381125" y="2413000"/>
            <a:ext cx="144242" cy="21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288D57-873D-46CC-B732-5EE7C71BF1FF}"/>
              </a:ext>
            </a:extLst>
          </p:cNvPr>
          <p:cNvSpPr txBox="1"/>
          <p:nvPr/>
        </p:nvSpPr>
        <p:spPr>
          <a:xfrm>
            <a:off x="1060329" y="2369212"/>
            <a:ext cx="4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898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D5B7131-0272-4D23-9111-3AE91C9A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53" y="876763"/>
            <a:ext cx="8510797" cy="5659051"/>
          </a:xfrm>
        </p:spPr>
      </p:pic>
    </p:spTree>
    <p:extLst>
      <p:ext uri="{BB962C8B-B14F-4D97-AF65-F5344CB8AC3E}">
        <p14:creationId xmlns:p14="http://schemas.microsoft.com/office/powerpoint/2010/main" val="340727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6093248-DE16-4923-807A-B8E0127CE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930004"/>
            <a:ext cx="8953501" cy="5559895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E63BFC9-4473-4BDE-9706-BD53A391D960}"/>
              </a:ext>
            </a:extLst>
          </p:cNvPr>
          <p:cNvSpPr txBox="1"/>
          <p:nvPr/>
        </p:nvSpPr>
        <p:spPr>
          <a:xfrm>
            <a:off x="47624" y="244275"/>
            <a:ext cx="1209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At every node, the value is the average of the values at the two subsequent nodes.</a:t>
            </a:r>
            <a:endParaRPr lang="zh-TW" altLang="en-US" sz="2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4B0AFA-66F7-4F98-94AE-2816B2089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5" y="1106807"/>
            <a:ext cx="1804575" cy="5232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63B09D-9DC6-44D3-B860-41DA3ADCD163}"/>
              </a:ext>
            </a:extLst>
          </p:cNvPr>
          <p:cNvSpPr/>
          <p:nvPr/>
        </p:nvSpPr>
        <p:spPr>
          <a:xfrm>
            <a:off x="9686925" y="1146556"/>
            <a:ext cx="1804575" cy="386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9B5BE8C-1B0E-4F12-8000-F6B6767666B5}"/>
                  </a:ext>
                </a:extLst>
              </p:cNvPr>
              <p:cNvSpPr txBox="1"/>
              <p:nvPr/>
            </p:nvSpPr>
            <p:spPr>
              <a:xfrm>
                <a:off x="7048501" y="1828800"/>
                <a:ext cx="248602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16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altLang="zh-TW" sz="2000" b="0" i="1" baseline="7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=10.24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9B5BE8C-1B0E-4F12-8000-F6B676766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1" y="1828800"/>
                <a:ext cx="2486024" cy="552972"/>
              </a:xfrm>
              <a:prstGeom prst="rect">
                <a:avLst/>
              </a:prstGeom>
              <a:blipFill>
                <a:blip r:embed="rId4"/>
                <a:stretch>
                  <a:fillRect l="-2451" b="-54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4115B7AB-63EB-430E-8121-DE3B038F52D8}"/>
              </a:ext>
            </a:extLst>
          </p:cNvPr>
          <p:cNvSpPr/>
          <p:nvPr/>
        </p:nvSpPr>
        <p:spPr>
          <a:xfrm>
            <a:off x="7110001" y="1899426"/>
            <a:ext cx="2053049" cy="4823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D6F7C51-46FF-4E8C-8B9F-83CABB0B9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5" y="1828800"/>
            <a:ext cx="1687129" cy="61350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ABA73F3-430A-4DAC-AC13-EBA413C3D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5" y="2559038"/>
            <a:ext cx="1687129" cy="5826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AF4B297-2414-48DF-AD43-7F87FAD8896D}"/>
              </a:ext>
            </a:extLst>
          </p:cNvPr>
          <p:cNvSpPr/>
          <p:nvPr/>
        </p:nvSpPr>
        <p:spPr>
          <a:xfrm>
            <a:off x="9562688" y="1777151"/>
            <a:ext cx="2010188" cy="1364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1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BA280891-585B-42FD-B6DD-B3D5AE98C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3" y="350837"/>
            <a:ext cx="10635201" cy="615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ABF14EF-24AB-463E-984B-E6DB7722954E}"/>
                  </a:ext>
                </a:extLst>
              </p:cNvPr>
              <p:cNvSpPr txBox="1"/>
              <p:nvPr/>
            </p:nvSpPr>
            <p:spPr>
              <a:xfrm>
                <a:off x="7343775" y="1352828"/>
                <a:ext cx="170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pt-BR" sz="28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sz="2800" dirty="0"/>
                  <a:t>(HH) = </a:t>
                </a:r>
                <a14:m>
                  <m:oMath xmlns:m="http://schemas.openxmlformats.org/officeDocument/2006/math">
                    <m:r>
                      <a:rPr lang="pt-BR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ABF14EF-24AB-463E-984B-E6DB7722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1352828"/>
                <a:ext cx="1704975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4180DBF-C56C-4C03-8CB1-2D5DD6E915DC}"/>
                  </a:ext>
                </a:extLst>
              </p:cNvPr>
              <p:cNvSpPr txBox="1"/>
              <p:nvPr/>
            </p:nvSpPr>
            <p:spPr>
              <a:xfrm>
                <a:off x="7343775" y="5329149"/>
                <a:ext cx="1485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pt-BR" sz="28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pt-BR" altLang="zh-TW" sz="2800" dirty="0"/>
                        <m:t>(</m:t>
                      </m:r>
                      <m:r>
                        <m:rPr>
                          <m:nor/>
                        </m:rPr>
                        <a:rPr lang="pt-BR" altLang="zh-TW" sz="2800" dirty="0"/>
                        <m:t>TT</m:t>
                      </m:r>
                      <m:r>
                        <m:rPr>
                          <m:nor/>
                        </m:rPr>
                        <a:rPr lang="pt-BR" altLang="zh-TW" sz="2800" dirty="0"/>
                        <m:t>) = 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4180DBF-C56C-4C03-8CB1-2D5DD6E9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5329149"/>
                <a:ext cx="14859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7389537-A981-4989-813D-BDACEACA8AFB}"/>
                  </a:ext>
                </a:extLst>
              </p:cNvPr>
              <p:cNvSpPr txBox="1"/>
              <p:nvPr/>
            </p:nvSpPr>
            <p:spPr>
              <a:xfrm>
                <a:off x="7343775" y="2763878"/>
                <a:ext cx="1647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pt-BR" sz="28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sz="2800" dirty="0"/>
                  <a:t>(HT) = 2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7389537-A981-4989-813D-BDACEACA8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2763878"/>
                <a:ext cx="1647825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645ABB8-B9BD-4586-A6C5-8A223457FCBB}"/>
                  </a:ext>
                </a:extLst>
              </p:cNvPr>
              <p:cNvSpPr txBox="1"/>
              <p:nvPr/>
            </p:nvSpPr>
            <p:spPr>
              <a:xfrm>
                <a:off x="7343775" y="3775641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pt-BR" sz="280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pt-BR" altLang="zh-TW" sz="2800" dirty="0"/>
                  <a:t>(TH) = 1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645ABB8-B9BD-4586-A6C5-8A223457F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3775641"/>
                <a:ext cx="1981200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>
            <a:extLst>
              <a:ext uri="{FF2B5EF4-FFF2-40B4-BE49-F238E27FC236}">
                <a16:creationId xmlns:a16="http://schemas.microsoft.com/office/drawing/2014/main" id="{0C87FDF9-95AA-4557-8F18-CA5E94396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07" y="1472110"/>
            <a:ext cx="1089722" cy="42506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D9F7971-EE3C-443D-950E-793C6919D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05" y="2909259"/>
            <a:ext cx="1089723" cy="352557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FA208F0-A7A5-4508-85B4-193278F17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07" y="5447876"/>
            <a:ext cx="765193" cy="32484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103C3B8-7707-476F-BCB6-0954CF415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407" y="3930816"/>
            <a:ext cx="765193" cy="32484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CE9CE06-5088-4A1D-BC2F-933A7DA7377D}"/>
              </a:ext>
            </a:extLst>
          </p:cNvPr>
          <p:cNvSpPr/>
          <p:nvPr/>
        </p:nvSpPr>
        <p:spPr>
          <a:xfrm>
            <a:off x="7343774" y="2841146"/>
            <a:ext cx="2734352" cy="4206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1707AA2-FCF1-4BB4-8810-B3B17E86B7A6}"/>
              </a:ext>
            </a:extLst>
          </p:cNvPr>
          <p:cNvSpPr/>
          <p:nvPr/>
        </p:nvSpPr>
        <p:spPr>
          <a:xfrm>
            <a:off x="7343773" y="3780929"/>
            <a:ext cx="2552701" cy="5179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4C6E779-7368-4086-AE69-074618EF0816}"/>
              </a:ext>
            </a:extLst>
          </p:cNvPr>
          <p:cNvSpPr/>
          <p:nvPr/>
        </p:nvSpPr>
        <p:spPr>
          <a:xfrm>
            <a:off x="7381258" y="5390704"/>
            <a:ext cx="247773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28906B8-7CDB-4BC6-9103-20E58810C733}"/>
              </a:ext>
            </a:extLst>
          </p:cNvPr>
          <p:cNvSpPr txBox="1"/>
          <p:nvPr/>
        </p:nvSpPr>
        <p:spPr>
          <a:xfrm>
            <a:off x="63838" y="211447"/>
            <a:ext cx="1206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At every node, the value is the average of the values at the two subsequent nodes.</a:t>
            </a:r>
            <a:endParaRPr lang="zh-TW" altLang="en-US" sz="28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7D0F3AB-7860-46F8-A7ED-3291DA7978BC}"/>
              </a:ext>
            </a:extLst>
          </p:cNvPr>
          <p:cNvSpPr/>
          <p:nvPr/>
        </p:nvSpPr>
        <p:spPr>
          <a:xfrm>
            <a:off x="3752850" y="4038600"/>
            <a:ext cx="409575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7FEB723-D06B-4B1E-B3C2-34683B4662F7}"/>
              </a:ext>
            </a:extLst>
          </p:cNvPr>
          <p:cNvSpPr txBox="1"/>
          <p:nvPr/>
        </p:nvSpPr>
        <p:spPr>
          <a:xfrm>
            <a:off x="3752850" y="3994052"/>
            <a:ext cx="4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</a:t>
            </a:r>
            <a:endParaRPr lang="zh-TW" altLang="en-US" sz="28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47EB397-602E-468B-AD56-0E87F5E4C3E7}"/>
              </a:ext>
            </a:extLst>
          </p:cNvPr>
          <p:cNvSpPr txBox="1"/>
          <p:nvPr/>
        </p:nvSpPr>
        <p:spPr>
          <a:xfrm>
            <a:off x="0" y="4831015"/>
            <a:ext cx="713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martingale stopped at a</a:t>
            </a:r>
            <a:r>
              <a:rPr lang="zh-TW" altLang="en-US" sz="2400" dirty="0"/>
              <a:t> </a:t>
            </a:r>
            <a:r>
              <a:rPr lang="en-US" altLang="zh-TW" sz="2400" dirty="0"/>
              <a:t>stopping time is a martingale.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A4A686F-E1C9-495A-8D24-7468A708583F}"/>
                  </a:ext>
                </a:extLst>
              </p:cNvPr>
              <p:cNvSpPr txBox="1"/>
              <p:nvPr/>
            </p:nvSpPr>
            <p:spPr>
              <a:xfrm>
                <a:off x="28577" y="5217043"/>
                <a:ext cx="7308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Time is not stopped. However. the value of the process is frozen at time </a:t>
                </a:r>
                <a14:m>
                  <m:oMath xmlns:m="http://schemas.openxmlformats.org/officeDocument/2006/math">
                    <m:r>
                      <a:rPr lang="zh-TW" altLang="pt-BR" sz="240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A4A686F-E1C9-495A-8D24-7468A7085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" y="5217043"/>
                <a:ext cx="7308574" cy="830997"/>
              </a:xfrm>
              <a:prstGeom prst="rect">
                <a:avLst/>
              </a:prstGeom>
              <a:blipFill>
                <a:blip r:embed="rId10"/>
                <a:stretch>
                  <a:fillRect l="-1334" t="-5882" r="-751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>
            <a:extLst>
              <a:ext uri="{FF2B5EF4-FFF2-40B4-BE49-F238E27FC236}">
                <a16:creationId xmlns:a16="http://schemas.microsoft.com/office/drawing/2014/main" id="{55CE68AC-31DF-40FF-B622-153667366F9A}"/>
              </a:ext>
            </a:extLst>
          </p:cNvPr>
          <p:cNvSpPr/>
          <p:nvPr/>
        </p:nvSpPr>
        <p:spPr>
          <a:xfrm>
            <a:off x="7415428" y="1434743"/>
            <a:ext cx="2734353" cy="45035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28B5337D-FF4F-49D7-880E-DBB1698EA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72" y="801199"/>
            <a:ext cx="1407869" cy="4081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FEC27DC-4BD4-4E4C-A420-2ACE2C85EB79}"/>
              </a:ext>
            </a:extLst>
          </p:cNvPr>
          <p:cNvSpPr/>
          <p:nvPr/>
        </p:nvSpPr>
        <p:spPr>
          <a:xfrm>
            <a:off x="10387426" y="829497"/>
            <a:ext cx="1740736" cy="3516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4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256</Words>
  <Application>Microsoft Office PowerPoint</Application>
  <PresentationFormat>寬螢幕</PresentationFormat>
  <Paragraphs>46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Calibri Light</vt:lpstr>
      <vt:lpstr>Cambria Math</vt:lpstr>
      <vt:lpstr>Office 佈景主題</vt:lpstr>
      <vt:lpstr>3.6 First Passage Time Distribution</vt:lpstr>
      <vt:lpstr>Exponential martingale</vt:lpstr>
      <vt:lpstr>PowerPoint 簡報</vt:lpstr>
      <vt:lpstr>PowerPoint 簡報</vt:lpstr>
      <vt:lpstr>Definition of First Passage Time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 First Passage Time Distribution</dc:title>
  <dc:creator>sandy</dc:creator>
  <cp:lastModifiedBy>sandy</cp:lastModifiedBy>
  <cp:revision>60</cp:revision>
  <dcterms:created xsi:type="dcterms:W3CDTF">2019-03-26T11:46:45Z</dcterms:created>
  <dcterms:modified xsi:type="dcterms:W3CDTF">2019-04-17T14:35:38Z</dcterms:modified>
</cp:coreProperties>
</file>