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9" r:id="rId4"/>
    <p:sldId id="292" r:id="rId5"/>
    <p:sldId id="303" r:id="rId6"/>
    <p:sldId id="304" r:id="rId7"/>
    <p:sldId id="305" r:id="rId8"/>
    <p:sldId id="293" r:id="rId9"/>
    <p:sldId id="294" r:id="rId10"/>
    <p:sldId id="270" r:id="rId11"/>
    <p:sldId id="271" r:id="rId12"/>
    <p:sldId id="295" r:id="rId13"/>
    <p:sldId id="306" r:id="rId14"/>
    <p:sldId id="307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6" r:id="rId23"/>
    <p:sldId id="297" r:id="rId24"/>
    <p:sldId id="298" r:id="rId25"/>
    <p:sldId id="299" r:id="rId26"/>
    <p:sldId id="308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3858" autoAdjust="0"/>
  </p:normalViewPr>
  <p:slideViewPr>
    <p:cSldViewPr snapToGrid="0">
      <p:cViewPr varScale="1">
        <p:scale>
          <a:sx n="63" d="100"/>
          <a:sy n="63" d="100"/>
        </p:scale>
        <p:origin x="796" y="56"/>
      </p:cViewPr>
      <p:guideLst/>
    </p:cSldViewPr>
  </p:slideViewPr>
  <p:outlineViewPr>
    <p:cViewPr>
      <p:scale>
        <a:sx n="33" d="100"/>
        <a:sy n="33" d="100"/>
      </p:scale>
      <p:origin x="0" y="-13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5E916-9609-4C08-90F0-26CA9440277D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F3D3-F547-491A-B308-D04BC99DA5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69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Fair: p</a:t>
            </a:r>
            <a:r>
              <a:rPr kumimoji="1" lang="en-US" altLang="zh-TW" baseline="0" dirty="0"/>
              <a:t> and q (1-p) are equal 0.5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4A1C-7C24-1347-ABDC-2D519F0F5A6F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146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4A1C-7C24-1347-ABDC-2D519F0F5A6F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68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Var(M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)=E(M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–[E(M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)]</a:t>
                </a:r>
                <a:r>
                  <a:rPr lang="en-US" altLang="zh-TW" sz="19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endParaRPr lang="en-US" altLang="zh-TW" sz="19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)=E(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TW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  <m:e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  <m:r>
                          <a:rPr lang="en-US" altLang="zh-TW" sz="1900" i="1" kern="1200" baseline="-25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nary>
                  </m:oMath>
                </a14:m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TW" sz="19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TW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  <m:e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𝑋𝑗</m:t>
                        </m:r>
                      </m:e>
                    </m:nary>
                    <m:r>
                      <a:rPr lang="en-US" altLang="zh-TW" sz="19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nary>
                      <m:naryPr>
                        <m:chr m:val="∑"/>
                        <m:ctrlPr>
                          <a:rPr lang="zh-TW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  <m:e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</m:e>
                    </m:nary>
                    <m:f>
                      <m:fPr>
                        <m:ctrlPr>
                          <a:rPr lang="zh-TW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*1+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TW" sz="1900" i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∗</m:t>
                    </m:r>
                  </m:oMath>
                </a14:m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(-1))=0 (p=q=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US" altLang="zh-TW" sz="19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zh-TW" altLang="zh-TW" sz="1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Var(M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)=E(M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zh-TW" altLang="zh-TW" sz="1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/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Var(M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)=E(M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–[E(M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)]</a:t>
                </a:r>
                <a:r>
                  <a:rPr lang="en-US" altLang="zh-TW" sz="19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endParaRPr lang="en-US" altLang="zh-TW" sz="19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lvl="0"/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)=E(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∑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𝑗=1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^𝑘</a:t>
                </a:r>
                <a:r>
                  <a:rPr lang="en-US" altLang="zh-TW" sz="19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▒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𝑋</a:t>
                </a:r>
                <a:r>
                  <a:rPr lang="en-US" altLang="zh-TW" sz="19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∑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𝑗=1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^𝑘</a:t>
                </a:r>
                <a:r>
                  <a:rPr lang="en-US" altLang="zh-TW" sz="19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▒〖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𝐸(𝑋</a:t>
                </a:r>
                <a:r>
                  <a:rPr lang="en-US" altLang="zh-TW" sz="1900" i="0" kern="1200" baseline="-25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𝑗〗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)=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∑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𝑗=1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^𝑘▒(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*1+ 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"∗</a:t>
                </a:r>
                <a:r>
                  <a:rPr lang="zh-TW" altLang="en-US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(-1))=0 (p=q=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zh-TW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altLang="zh-TW" sz="19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zh-TW" altLang="zh-TW" sz="1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Var(M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)=E(M</a:t>
                </a:r>
                <a:r>
                  <a:rPr lang="en-US" altLang="zh-TW" sz="19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</a:t>
                </a:r>
                <a:r>
                  <a:rPr lang="en-US" altLang="zh-TW" sz="19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altLang="zh-TW" sz="19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zh-TW" altLang="zh-TW" sz="19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7F3D3-F547-491A-B308-D04BC99DA52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93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ns nu integers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7F3D3-F547-491A-B308-D04BC99DA52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77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7F3D3-F547-491A-B308-D04BC99DA52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31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7F3D3-F547-491A-B308-D04BC99DA52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26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7F3D3-F547-491A-B308-D04BC99DA52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5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9C28E1-63A6-4435-9AD8-50504F8CB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995962B-2F90-42F1-846E-A35F44234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34C16A-DCBA-48AA-927B-C23624F9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CD9C3F-C964-4CF8-ADE1-EC9F0939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F4FFAC-B746-4408-8D7A-FF154318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61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9778E1-CEBF-45F7-8B38-320CDA1D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D47BC27-9FC5-47B9-B802-C9484C05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7B6373-874E-4C57-97DF-9E997E10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F0CFA4-BF20-4BCF-90F3-D6CF931A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76942F-06BA-470D-91B6-F6D65B01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29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B4A08A9-4CA3-44EA-9037-029BF149F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4FE43E-C44D-4A74-9C1B-63DCDCA06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87803D-F76C-43B5-92AB-1228DC78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0BE39E-8148-425B-B0FE-E46C25AA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F015BD-CFFD-463F-B2A4-98F35BDF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10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9CBA76-E441-4F79-91A7-A74D9617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4D7E2F-120B-4F74-8FC0-75417EA86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2F1B93-3886-44DE-A299-F14B6055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ABC076-0A51-47E2-9069-AA98D21D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AB0FB3-F4ED-4481-ADED-8F1F3B0C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9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B9FA27-EB90-4FED-B838-73283556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0347A9-A666-4B65-8B5B-5126137EF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25D643-9189-47E5-8698-FC352F55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C0FC1C-22F0-4C2F-B550-B2BE768B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9015D0-BFF5-426F-AFFA-344578F9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01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31C90-FD53-4C4D-A0E5-F825E7FB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B73257-C9BC-40A1-B915-357CDB35F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588FC6-717A-4538-8E90-09F09B3CE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435F2B-0405-443E-A3E1-B7223FBF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37435C-2FBC-4887-A741-A1F212C4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187557-0197-4D8F-83B0-504A48E3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27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DA0C46-71BC-4346-87E7-A1480F4C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772A8D-BED1-4456-A9C2-97A31AFE5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809A3C-4E6F-45AD-ABCA-1E7C57BF2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FA411B0-02A2-4B70-980D-FF87864CB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FB295FE-63BB-4F3C-9052-BAD534F07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76D8505-2F38-4137-8688-F6C616AB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39D0ABE-565D-4819-9319-EBAA08CA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BE311C3-E4EC-46D7-B673-AABDA34A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67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F2DDDC-0554-4E70-ADA0-0B66B190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BC089ED-5B2C-4A35-8CBF-185FD9A2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92C9632-A3F6-44C4-8404-43DFDE86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A617183-606D-4894-9FD0-EAE186CE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36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8B96080-D796-4D87-9490-C34F56C7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7DB352B-E899-458F-A0F9-A59A3DCE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5908DE-1AA3-4B50-9AC7-6CDAF5C7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99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134188-7FC4-4EC4-AA49-7C5D1C9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5FADDD-A89D-47AF-8EC1-C6C51EDC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8B057F-DEC0-48D2-83AB-912AB35F1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D1239B0-FA5D-4B1E-9A90-E7A877BB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FE3C6E-5004-4DF8-AB23-107473B7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B7D6A5-8EA7-4B19-9CF8-2F0EAFE5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04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B3DC18-0A38-4534-8344-137F8FB6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8391169-50A1-4CD7-8905-25549023E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448F5A-4C7F-4241-A110-0E06A7F88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4CECBA-BE3A-431E-816E-EF00B2E1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400E641-F419-41C6-BDF9-4971D963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2A75AA-A2AC-473B-BEC8-0D07D39A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221BFF5-20A3-4202-B0D8-D4520C60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8A80DC-5908-46E7-92A9-48A3172A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2C7621-86A7-4846-B80C-A86302546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9F7A-1DB2-4E23-A12E-31D798B51E7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5666E9-6986-46E0-BFCB-F4548B392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363B50-1CFD-427C-A73B-96FBA10C9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1E10-39CA-4C76-8F51-1F167846AB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44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5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3.wmf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png"/><Relationship Id="rId5" Type="http://schemas.openxmlformats.org/officeDocument/2006/relationships/image" Target="../media/image57.wmf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png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EDDF1-33D3-4867-94D5-FB21FAACB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3.2 Scaled Random Walks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69CFAD-9CF7-4381-876C-0C49B387E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黃于珊</a:t>
            </a:r>
          </a:p>
        </p:txBody>
      </p:sp>
    </p:spTree>
    <p:extLst>
      <p:ext uri="{BB962C8B-B14F-4D97-AF65-F5344CB8AC3E}">
        <p14:creationId xmlns:p14="http://schemas.microsoft.com/office/powerpoint/2010/main" val="30994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9" name="Rectangle 19"/>
          <p:cNvSpPr>
            <a:spLocks noGrp="1" noChangeArrowheads="1"/>
          </p:cNvSpPr>
          <p:nvPr>
            <p:ph type="title"/>
          </p:nvPr>
        </p:nvSpPr>
        <p:spPr>
          <a:xfrm>
            <a:off x="1981200" y="1778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dirty="0"/>
              <a:t>How to compute the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247" y="749300"/>
            <a:ext cx="11228294" cy="59197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TW" dirty="0"/>
          </a:p>
        </p:txBody>
      </p:sp>
      <p:graphicFrame>
        <p:nvGraphicFramePr>
          <p:cNvPr id="24581" name="Object 20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6774423" y="385902"/>
          <a:ext cx="2051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4" imgW="583947" imgH="228501" progId="Equation.DSMT4">
                  <p:embed/>
                </p:oleObj>
              </mc:Choice>
              <mc:Fallback>
                <p:oleObj name="Equation" r:id="rId4" imgW="583947" imgH="228501" progId="Equation.DSMT4">
                  <p:embed/>
                  <p:pic>
                    <p:nvPicPr>
                      <p:cNvPr id="2458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423" y="385902"/>
                        <a:ext cx="2051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C57E4-A7C4-D34A-92DA-BFB7D65EB288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40C389-DA1E-4C09-BB69-64C1B65F6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1522413"/>
            <a:ext cx="11228294" cy="37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1" y="55563"/>
            <a:ext cx="95408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3.2.5 Scaled Symmetric Random Walk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3718" y="1236663"/>
                <a:ext cx="10824882" cy="5484812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altLang="zh-TW" dirty="0"/>
                  <a:t>To approximate a Brownian motion 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altLang="zh-TW" dirty="0"/>
                  <a:t>speed up time</a:t>
                </a:r>
                <a:r>
                  <a:rPr lang="zh-TW" altLang="en-US" dirty="0"/>
                  <a:t>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(1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個時間單位丟一次→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100</m:t>
                        </m:r>
                      </m:den>
                    </m:f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個時間單位丟一次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en-US" altLang="zh-TW" dirty="0"/>
                  <a:t>scale down the step size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上升或下降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個單位→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上升或下降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10</m:t>
                        </m:r>
                      </m:den>
                    </m:f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個單位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0" indent="0" eaLnBrk="1" hangingPunct="1">
                  <a:buNone/>
                  <a:defRPr/>
                </a:pPr>
                <a:r>
                  <a:rPr lang="zh-TW" altLang="en-US" dirty="0"/>
                  <a:t>      </a:t>
                </a:r>
                <a:r>
                  <a:rPr lang="en-US" altLang="zh-TW" dirty="0"/>
                  <a:t>of a symmetric random walk</a:t>
                </a:r>
                <a:endParaRPr lang="zh-TW" altLang="en-US" dirty="0"/>
              </a:p>
              <a:p>
                <a:pPr>
                  <a:defRPr/>
                </a:pP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個時間單位內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每個時間單位切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段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可得</a:t>
                </a:r>
                <a:r>
                  <a:rPr lang="en-US" altLang="zh-TW" sz="2400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nt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段</a:t>
                </a:r>
                <a:endPara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>
                  <a:defRPr/>
                </a:pPr>
                <a:r>
                  <a:rPr lang="en-US" altLang="zh-TW" dirty="0"/>
                  <a:t>Define the scaled symmetric random walk</a:t>
                </a:r>
              </a:p>
              <a:p>
                <a:pPr eaLnBrk="1" hangingPunct="1">
                  <a:defRPr/>
                </a:pPr>
                <a:endParaRPr lang="en-US" altLang="zh-TW" dirty="0"/>
              </a:p>
              <a:p>
                <a:pPr eaLnBrk="1" hangingPunct="1">
                  <a:buFont typeface="Wingdings" charset="2"/>
                  <a:buChar char="Ø"/>
                  <a:defRPr/>
                </a:pPr>
                <a:endParaRPr lang="en-US" altLang="zh-TW" sz="2400" dirty="0"/>
              </a:p>
              <a:p>
                <a:pPr lvl="1">
                  <a:defRPr/>
                </a:pPr>
                <a:r>
                  <a:rPr lang="en-US" altLang="zh-TW" dirty="0" err="1"/>
                  <a:t>nt</a:t>
                </a:r>
                <a:r>
                  <a:rPr lang="en-US" altLang="zh-TW" dirty="0"/>
                  <a:t> is an integer</a:t>
                </a:r>
              </a:p>
              <a:p>
                <a:pPr lvl="1">
                  <a:defRPr/>
                </a:pPr>
                <a:r>
                  <a:rPr lang="en-US" altLang="zh-TW" dirty="0"/>
                  <a:t>If </a:t>
                </a:r>
                <a:r>
                  <a:rPr lang="en-US" altLang="zh-TW" dirty="0" err="1"/>
                  <a:t>nt</a:t>
                </a:r>
                <a:r>
                  <a:rPr lang="en-US" altLang="zh-TW" dirty="0"/>
                  <a:t> isn’t an integer, we define             by linear interpolation </a:t>
                </a:r>
              </a:p>
              <a:p>
                <a:pPr lvl="1">
                  <a:defRPr/>
                </a:pPr>
                <a:r>
                  <a:rPr lang="en-US" altLang="zh-TW" dirty="0"/>
                  <a:t>Obtain a Brownian motion in the limit as </a:t>
                </a:r>
              </a:p>
            </p:txBody>
          </p:sp>
        </mc:Choice>
        <mc:Fallback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3718" y="1236663"/>
                <a:ext cx="10824882" cy="5484812"/>
              </a:xfrm>
              <a:blipFill>
                <a:blip r:embed="rId4"/>
                <a:stretch>
                  <a:fillRect l="-1182" t="-1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60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98114312"/>
              </p:ext>
            </p:extLst>
          </p:nvPr>
        </p:nvGraphicFramePr>
        <p:xfrm>
          <a:off x="3075025" y="4345192"/>
          <a:ext cx="25781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5" imgW="1180588" imgH="418918" progId="Equation.DSMT4">
                  <p:embed/>
                </p:oleObj>
              </mc:Choice>
              <mc:Fallback>
                <p:oleObj name="Equation" r:id="rId5" imgW="1180588" imgH="418918" progId="Equation.DSMT4">
                  <p:embed/>
                  <p:pic>
                    <p:nvPicPr>
                      <p:cNvPr id="256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025" y="4345192"/>
                        <a:ext cx="2578100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041269" y="461983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>
                <a:ea typeface="新細明體" charset="-120"/>
              </a:rPr>
              <a:t>(3.2.7)</a:t>
            </a: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00369"/>
              </p:ext>
            </p:extLst>
          </p:nvPr>
        </p:nvGraphicFramePr>
        <p:xfrm>
          <a:off x="5393671" y="5692481"/>
          <a:ext cx="8524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7" imgW="469900" imgH="228600" progId="Equation.DSMT4">
                  <p:embed/>
                </p:oleObj>
              </mc:Choice>
              <mc:Fallback>
                <p:oleObj name="Equation" r:id="rId7" imgW="469900" imgH="228600" progId="Equation.DSMT4">
                  <p:embed/>
                  <p:pic>
                    <p:nvPicPr>
                      <p:cNvPr id="2560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671" y="5692481"/>
                        <a:ext cx="8524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46144"/>
              </p:ext>
            </p:extLst>
          </p:nvPr>
        </p:nvGraphicFramePr>
        <p:xfrm>
          <a:off x="6653250" y="6205681"/>
          <a:ext cx="1059947" cy="33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9" imgW="444307" imgH="139639" progId="Equation.DSMT4">
                  <p:embed/>
                </p:oleObj>
              </mc:Choice>
              <mc:Fallback>
                <p:oleObj name="Equation" r:id="rId9" imgW="444307" imgH="139639" progId="Equation.DSMT4">
                  <p:embed/>
                  <p:pic>
                    <p:nvPicPr>
                      <p:cNvPr id="256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50" y="6205681"/>
                        <a:ext cx="1059947" cy="33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F3C03-72AE-E140-A551-D9CCEA5D0FB9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EE2C5680-674C-4E6A-BCD8-40D200E1EF43}"/>
              </a:ext>
            </a:extLst>
          </p:cNvPr>
          <p:cNvCxnSpPr/>
          <p:nvPr/>
        </p:nvCxnSpPr>
        <p:spPr>
          <a:xfrm>
            <a:off x="9134475" y="5899649"/>
            <a:ext cx="2133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0DE88980-D00D-48AF-B2CA-58D5A0477155}"/>
              </a:ext>
            </a:extLst>
          </p:cNvPr>
          <p:cNvCxnSpPr/>
          <p:nvPr/>
        </p:nvCxnSpPr>
        <p:spPr>
          <a:xfrm>
            <a:off x="9667875" y="5781675"/>
            <a:ext cx="0" cy="32514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52005C5B-D07E-42D3-98DF-520922207F85}"/>
              </a:ext>
            </a:extLst>
          </p:cNvPr>
          <p:cNvCxnSpPr/>
          <p:nvPr/>
        </p:nvCxnSpPr>
        <p:spPr>
          <a:xfrm>
            <a:off x="10086975" y="5771503"/>
            <a:ext cx="0" cy="32514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07301C2-C629-47D9-A8F6-92E918F0511A}"/>
              </a:ext>
            </a:extLst>
          </p:cNvPr>
          <p:cNvCxnSpPr/>
          <p:nvPr/>
        </p:nvCxnSpPr>
        <p:spPr>
          <a:xfrm>
            <a:off x="10467975" y="5771503"/>
            <a:ext cx="0" cy="32514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C182C6-BFD5-4E8C-8F67-9C4E87518B92}"/>
              </a:ext>
            </a:extLst>
          </p:cNvPr>
          <p:cNvSpPr txBox="1"/>
          <p:nvPr/>
        </p:nvSpPr>
        <p:spPr>
          <a:xfrm>
            <a:off x="9528736" y="6014303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BEABAD1-37FD-4C93-9614-848F8DCFA8D9}"/>
              </a:ext>
            </a:extLst>
          </p:cNvPr>
          <p:cNvSpPr txBox="1"/>
          <p:nvPr/>
        </p:nvSpPr>
        <p:spPr>
          <a:xfrm>
            <a:off x="9944942" y="602779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B79A39C-2D47-4B43-8BFA-52E0E96825B5}"/>
              </a:ext>
            </a:extLst>
          </p:cNvPr>
          <p:cNvSpPr txBox="1"/>
          <p:nvPr/>
        </p:nvSpPr>
        <p:spPr>
          <a:xfrm>
            <a:off x="10330890" y="6004620"/>
            <a:ext cx="62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</a:t>
            </a:r>
            <a:endParaRPr lang="zh-TW" altLang="en-US" sz="2400" dirty="0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F997CA85-F734-4D83-AFC3-2DAE74446546}"/>
              </a:ext>
            </a:extLst>
          </p:cNvPr>
          <p:cNvSpPr/>
          <p:nvPr/>
        </p:nvSpPr>
        <p:spPr>
          <a:xfrm>
            <a:off x="9538261" y="5396010"/>
            <a:ext cx="205810" cy="31000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下 22">
            <a:extLst>
              <a:ext uri="{FF2B5EF4-FFF2-40B4-BE49-F238E27FC236}">
                <a16:creationId xmlns:a16="http://schemas.microsoft.com/office/drawing/2014/main" id="{EF49DC5B-343A-4B8E-968A-F2A1878FA8B4}"/>
              </a:ext>
            </a:extLst>
          </p:cNvPr>
          <p:cNvSpPr/>
          <p:nvPr/>
        </p:nvSpPr>
        <p:spPr>
          <a:xfrm>
            <a:off x="10330890" y="5396010"/>
            <a:ext cx="205810" cy="31000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19B60CC-071E-4B5D-B596-1CAC4E61890D}"/>
              </a:ext>
            </a:extLst>
          </p:cNvPr>
          <p:cNvSpPr txBox="1"/>
          <p:nvPr/>
        </p:nvSpPr>
        <p:spPr>
          <a:xfrm>
            <a:off x="8916755" y="4877018"/>
            <a:ext cx="122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integer</a:t>
            </a:r>
            <a:endParaRPr lang="zh-TW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70D64F-0890-4401-8B9C-C6587827E755}"/>
              </a:ext>
            </a:extLst>
          </p:cNvPr>
          <p:cNvSpPr/>
          <p:nvPr/>
        </p:nvSpPr>
        <p:spPr>
          <a:xfrm>
            <a:off x="9982200" y="4883362"/>
            <a:ext cx="1070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integer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165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60" y="340411"/>
            <a:ext cx="9638474" cy="62159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E9B5405-C93F-4E90-899B-C98716AC9278}"/>
                  </a:ext>
                </a:extLst>
              </p:cNvPr>
              <p:cNvSpPr txBox="1"/>
              <p:nvPr/>
            </p:nvSpPr>
            <p:spPr>
              <a:xfrm>
                <a:off x="4200524" y="301629"/>
                <a:ext cx="6029326" cy="1356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W</a:t>
                </a:r>
                <a:r>
                  <a:rPr lang="en-US" altLang="zh-TW" sz="2800" baseline="30000" dirty="0"/>
                  <a:t>(n)</a:t>
                </a:r>
                <a:r>
                  <a:rPr lang="en-US" altLang="zh-TW" sz="2800" dirty="0"/>
                  <a:t>(t)=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2800" dirty="0" err="1"/>
                  <a:t>M</a:t>
                </a:r>
                <a:r>
                  <a:rPr lang="en-US" altLang="zh-TW" sz="2800" baseline="-25000" dirty="0" err="1"/>
                  <a:t>nt</a:t>
                </a:r>
                <a:r>
                  <a:rPr lang="en-US" altLang="zh-TW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800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</m:oMath>
                </a14:m>
                <a:r>
                  <a:rPr lang="en-US" altLang="zh-TW" sz="28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  <m:e>
                        <m:f>
                          <m:f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800" i="1" baseline="-2500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</m:oMath>
                </a14:m>
                <a:endParaRPr lang="en-US" altLang="zh-TW" sz="2800" dirty="0"/>
              </a:p>
              <a:p>
                <a:r>
                  <a:rPr lang="en-US" altLang="zh-TW" sz="2800" dirty="0"/>
                  <a:t>W</a:t>
                </a:r>
                <a:r>
                  <a:rPr lang="en-US" altLang="zh-TW" sz="2800" baseline="30000" dirty="0"/>
                  <a:t>(100)</a:t>
                </a:r>
                <a:r>
                  <a:rPr lang="en-US" altLang="zh-TW" sz="2800" dirty="0"/>
                  <a:t>(4)=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sup>
                      <m:e>
                        <m:f>
                          <m:f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800" i="1" baseline="-2500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</m:oMath>
                </a14:m>
                <a:endPara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E9B5405-C93F-4E90-899B-C98716AC9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4" y="301629"/>
                <a:ext cx="6029326" cy="1356718"/>
              </a:xfrm>
              <a:prstGeom prst="rect">
                <a:avLst/>
              </a:prstGeom>
              <a:blipFill>
                <a:blip r:embed="rId3"/>
                <a:stretch>
                  <a:fillRect l="-2022" b="-5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A4F9712-B883-4C5C-922A-765D466958CC}"/>
                  </a:ext>
                </a:extLst>
              </p:cNvPr>
              <p:cNvSpPr txBox="1"/>
              <p:nvPr/>
            </p:nvSpPr>
            <p:spPr>
              <a:xfrm>
                <a:off x="2238376" y="5229225"/>
                <a:ext cx="8562974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(1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個時間單位丟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次，共丟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400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次，每次上升或下降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10</m:t>
                        </m:r>
                      </m:den>
                    </m:f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個單位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A4F9712-B883-4C5C-922A-765D46695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6" y="5229225"/>
                <a:ext cx="8562974" cy="616194"/>
              </a:xfrm>
              <a:prstGeom prst="rect">
                <a:avLst/>
              </a:prstGeom>
              <a:blipFill>
                <a:blip r:embed="rId4"/>
                <a:stretch>
                  <a:fillRect l="-1068" r="-2206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5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B17AA-77BE-4B18-9837-F81DBA9B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Property of Scaled Random Walk</a:t>
            </a:r>
            <a:endParaRPr lang="zh-TW" altLang="en-US" sz="4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842F1B2-9445-4653-B0B7-96D1B7E5E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81935"/>
            <a:ext cx="10516358" cy="3706067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7E9C8F9-DF40-4D05-8BC7-CFC41A820B80}"/>
              </a:ext>
            </a:extLst>
          </p:cNvPr>
          <p:cNvSpPr txBox="1"/>
          <p:nvPr/>
        </p:nvSpPr>
        <p:spPr>
          <a:xfrm>
            <a:off x="3867150" y="3644468"/>
            <a:ext cx="674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because they depend on different coin tosses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6090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2E21D5-7E03-4FE9-83FF-D85F0924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  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5">
                <a:extLst>
                  <a:ext uri="{FF2B5EF4-FFF2-40B4-BE49-F238E27FC236}">
                    <a16:creationId xmlns:a16="http://schemas.microsoft.com/office/drawing/2014/main" id="{0D736D7B-640F-49E7-9E90-DB310C9D4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3000" dirty="0"/>
                  <a:t>E(W</a:t>
                </a:r>
                <a:r>
                  <a:rPr lang="en-US" altLang="zh-TW" sz="3000" baseline="30000" dirty="0"/>
                  <a:t>(n)</a:t>
                </a:r>
                <a:r>
                  <a:rPr lang="en-US" altLang="zh-TW" sz="3000" dirty="0"/>
                  <a:t>(t)- W</a:t>
                </a:r>
                <a:r>
                  <a:rPr lang="en-US" altLang="zh-TW" sz="3000" baseline="30000" dirty="0"/>
                  <a:t>(n)</a:t>
                </a:r>
                <a:r>
                  <a:rPr lang="en-US" altLang="zh-TW" sz="3000" dirty="0"/>
                  <a:t>(s))=E(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3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3000" dirty="0"/>
                  <a:t>M</a:t>
                </a:r>
                <a:r>
                  <a:rPr lang="en-US" altLang="zh-TW" sz="3000" baseline="-25000" dirty="0"/>
                  <a:t>nt</a:t>
                </a:r>
                <a:r>
                  <a:rPr lang="en-US" altLang="zh-TW" sz="3000" dirty="0"/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3000" dirty="0" err="1"/>
                  <a:t>M</a:t>
                </a:r>
                <a:r>
                  <a:rPr lang="en-US" altLang="zh-TW" sz="3000" baseline="-25000" dirty="0" err="1"/>
                  <a:t>ns</a:t>
                </a:r>
                <a:r>
                  <a:rPr lang="en-US" altLang="zh-TW" sz="3000" dirty="0"/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3000" dirty="0"/>
                  <a:t> E(</a:t>
                </a:r>
                <a:r>
                  <a:rPr lang="en-US" altLang="zh-TW" sz="3000" dirty="0" err="1"/>
                  <a:t>M</a:t>
                </a:r>
                <a:r>
                  <a:rPr lang="en-US" altLang="zh-TW" sz="3000" baseline="-25000" dirty="0" err="1"/>
                  <a:t>nt</a:t>
                </a:r>
                <a:r>
                  <a:rPr lang="en-US" altLang="zh-TW" sz="3000" dirty="0"/>
                  <a:t> -</a:t>
                </a:r>
                <a:r>
                  <a:rPr lang="en-US" altLang="zh-TW" sz="3000" dirty="0" err="1"/>
                  <a:t>M</a:t>
                </a:r>
                <a:r>
                  <a:rPr lang="en-US" altLang="zh-TW" sz="3000" baseline="-25000" dirty="0" err="1"/>
                  <a:t>ns</a:t>
                </a:r>
                <a:r>
                  <a:rPr lang="en-US" altLang="zh-TW" sz="3000" dirty="0"/>
                  <a:t>)= 0</a:t>
                </a:r>
              </a:p>
              <a:p>
                <a:endParaRPr lang="en-US" altLang="zh-TW" sz="3000" dirty="0"/>
              </a:p>
              <a:p>
                <a:endParaRPr lang="en-US" altLang="zh-TW" sz="3000" dirty="0"/>
              </a:p>
              <a:p>
                <a:r>
                  <a:rPr lang="en-US" altLang="zh-TW" sz="3000" dirty="0"/>
                  <a:t>Var(W</a:t>
                </a:r>
                <a:r>
                  <a:rPr lang="en-US" altLang="zh-TW" sz="3000" baseline="30000" dirty="0"/>
                  <a:t>(n)</a:t>
                </a:r>
                <a:r>
                  <a:rPr lang="en-US" altLang="zh-TW" sz="3000" dirty="0"/>
                  <a:t>(t)- W</a:t>
                </a:r>
                <a:r>
                  <a:rPr lang="en-US" altLang="zh-TW" sz="3000" baseline="30000" dirty="0"/>
                  <a:t>(n)</a:t>
                </a:r>
                <a:r>
                  <a:rPr lang="en-US" altLang="zh-TW" sz="3000" dirty="0"/>
                  <a:t>(s))=Var(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3000" dirty="0"/>
                  <a:t>M</a:t>
                </a:r>
                <a:r>
                  <a:rPr lang="en-US" altLang="zh-TW" sz="3000" baseline="-25000" dirty="0"/>
                  <a:t>nt</a:t>
                </a:r>
                <a:r>
                  <a:rPr lang="en-US" altLang="zh-TW" sz="3000" dirty="0"/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3000" dirty="0" err="1"/>
                  <a:t>M</a:t>
                </a:r>
                <a:r>
                  <a:rPr lang="en-US" altLang="zh-TW" sz="3000" baseline="-25000" dirty="0" err="1"/>
                  <a:t>ns</a:t>
                </a:r>
                <a:r>
                  <a:rPr lang="en-US" altLang="zh-TW" sz="3000" dirty="0"/>
                  <a:t>)=</a:t>
                </a:r>
                <a:r>
                  <a:rPr lang="en-US" altLang="zh-TW" sz="3000" dirty="0"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0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TW" sz="3000" dirty="0"/>
                  <a:t> Var(</a:t>
                </a:r>
                <a:r>
                  <a:rPr lang="en-US" altLang="zh-TW" sz="3000" dirty="0" err="1"/>
                  <a:t>M</a:t>
                </a:r>
                <a:r>
                  <a:rPr lang="en-US" altLang="zh-TW" sz="3000" baseline="-25000" dirty="0" err="1"/>
                  <a:t>nt</a:t>
                </a:r>
                <a:r>
                  <a:rPr lang="en-US" altLang="zh-TW" sz="3000" dirty="0"/>
                  <a:t> –</a:t>
                </a:r>
                <a:r>
                  <a:rPr lang="en-US" altLang="zh-TW" sz="3000" dirty="0" err="1"/>
                  <a:t>M</a:t>
                </a:r>
                <a:r>
                  <a:rPr lang="en-US" altLang="zh-TW" sz="3000" baseline="-25000" dirty="0" err="1"/>
                  <a:t>ns</a:t>
                </a:r>
                <a:r>
                  <a:rPr lang="en-US" altLang="zh-TW" sz="3000" dirty="0"/>
                  <a:t>)</a:t>
                </a:r>
              </a:p>
              <a:p>
                <a:pPr marL="0" indent="0">
                  <a:buNone/>
                </a:pPr>
                <a:r>
                  <a:rPr lang="en-US" altLang="zh-TW" sz="3000" dirty="0"/>
                  <a:t>                                     =</a:t>
                </a:r>
                <a:r>
                  <a:rPr lang="en-US" altLang="zh-TW" sz="3000" dirty="0"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0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3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TW" sz="3000" dirty="0"/>
                  <a:t>(</a:t>
                </a:r>
                <a:r>
                  <a:rPr lang="en-US" altLang="zh-TW" sz="3000" dirty="0" err="1"/>
                  <a:t>nt</a:t>
                </a:r>
                <a:r>
                  <a:rPr lang="en-US" altLang="zh-TW" sz="3000" dirty="0"/>
                  <a:t>-ns)=t-s</a:t>
                </a:r>
              </a:p>
              <a:p>
                <a:endParaRPr lang="zh-TW" altLang="en-US" sz="3000" dirty="0"/>
              </a:p>
            </p:txBody>
          </p:sp>
        </mc:Choice>
        <mc:Fallback xmlns="">
          <p:sp>
            <p:nvSpPr>
              <p:cNvPr id="6" name="內容版面配置區 5">
                <a:extLst>
                  <a:ext uri="{FF2B5EF4-FFF2-40B4-BE49-F238E27FC236}">
                    <a16:creationId xmlns:a16="http://schemas.microsoft.com/office/drawing/2014/main" id="{0D736D7B-640F-49E7-9E90-DB310C9D4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7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3613B14A-FF2D-481A-A548-7936EB1F0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81037"/>
            <a:ext cx="10001251" cy="786615"/>
          </a:xfrm>
        </p:spPr>
      </p:pic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D5E77F5B-999A-4294-AE21-98F1C5BCE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79" y="2670566"/>
            <a:ext cx="2051096" cy="5331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89AF65F-35C1-458A-B516-8993B863E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546100"/>
            <a:ext cx="10001251" cy="78661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F48A4EC-E884-4F54-B58C-62D93B682D12}"/>
              </a:ext>
            </a:extLst>
          </p:cNvPr>
          <p:cNvSpPr/>
          <p:nvPr/>
        </p:nvSpPr>
        <p:spPr>
          <a:xfrm>
            <a:off x="7959679" y="2706010"/>
            <a:ext cx="1965371" cy="497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內容版面配置區 4">
            <a:extLst>
              <a:ext uri="{FF2B5EF4-FFF2-40B4-BE49-F238E27FC236}">
                <a16:creationId xmlns:a16="http://schemas.microsoft.com/office/drawing/2014/main" id="{F4C17C56-57CC-4193-A49C-4AC006396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59" y="4533091"/>
            <a:ext cx="3097372" cy="68660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E7324FA-577A-4BE6-B943-2CC891B4BADD}"/>
              </a:ext>
            </a:extLst>
          </p:cNvPr>
          <p:cNvSpPr/>
          <p:nvPr/>
        </p:nvSpPr>
        <p:spPr>
          <a:xfrm>
            <a:off x="6835729" y="4533091"/>
            <a:ext cx="3268802" cy="497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D8F07CC4-EBFC-4418-9B44-5E644558DD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6260"/>
              </p:ext>
            </p:extLst>
          </p:nvPr>
        </p:nvGraphicFramePr>
        <p:xfrm>
          <a:off x="3050383" y="2700804"/>
          <a:ext cx="2051096" cy="72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7" imgW="1180588" imgH="418918" progId="Equation.DSMT4">
                  <p:embed/>
                </p:oleObj>
              </mc:Choice>
              <mc:Fallback>
                <p:oleObj name="Equation" r:id="rId7" imgW="1180588" imgH="418918" progId="Equation.DSMT4">
                  <p:embed/>
                  <p:pic>
                    <p:nvPicPr>
                      <p:cNvPr id="256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383" y="2700804"/>
                        <a:ext cx="2051096" cy="72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E84DBFA8-AD3F-4E53-B72E-3ACE07C63ECC}"/>
              </a:ext>
            </a:extLst>
          </p:cNvPr>
          <p:cNvSpPr/>
          <p:nvPr/>
        </p:nvSpPr>
        <p:spPr>
          <a:xfrm>
            <a:off x="2906339" y="2750546"/>
            <a:ext cx="2232071" cy="690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04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348" y="404813"/>
            <a:ext cx="10242452" cy="57213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TW" sz="4000" dirty="0">
                <a:latin typeface="+mj-lt"/>
                <a:ea typeface="+mj-ea"/>
                <a:cs typeface="+mj-cs"/>
              </a:rPr>
              <a:t>The martingale property for scaled random walk </a:t>
            </a:r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zh-TW" dirty="0"/>
              <a:t>Let                be given, and decompose               as </a:t>
            </a:r>
          </a:p>
          <a:p>
            <a:pPr eaLnBrk="1" hangingPunct="1">
              <a:buFont typeface="Wingdings" charset="2"/>
              <a:buChar char="Ø"/>
              <a:defRPr/>
            </a:pPr>
            <a:endParaRPr lang="zh-TW" altLang="en-US" dirty="0"/>
          </a:p>
          <a:p>
            <a:pPr eaLnBrk="1" hangingPunct="1">
              <a:buFont typeface="Wingdings" charset="2"/>
              <a:buChar char="Ø"/>
              <a:defRPr/>
            </a:pPr>
            <a:endParaRPr lang="en-US" altLang="zh-TW" dirty="0"/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zh-TW" dirty="0"/>
              <a:t>If </a:t>
            </a:r>
            <a:r>
              <a:rPr lang="en-US" altLang="zh-TW" i="1" dirty="0">
                <a:latin typeface="Times New Roman" charset="0"/>
              </a:rPr>
              <a:t>s</a:t>
            </a:r>
            <a:r>
              <a:rPr lang="en-US" altLang="zh-TW" dirty="0"/>
              <a:t> and </a:t>
            </a:r>
            <a:r>
              <a:rPr lang="en-US" altLang="zh-TW" i="1" dirty="0">
                <a:latin typeface="Times New Roman" charset="0"/>
              </a:rPr>
              <a:t>t</a:t>
            </a:r>
            <a:r>
              <a:rPr lang="en-US" altLang="zh-TW" dirty="0"/>
              <a:t> are chosen so that </a:t>
            </a:r>
            <a:r>
              <a:rPr lang="en-US" altLang="zh-TW" i="1" dirty="0">
                <a:latin typeface="Times New Roman" charset="0"/>
              </a:rPr>
              <a:t>ns</a:t>
            </a:r>
            <a:r>
              <a:rPr lang="en-US" altLang="zh-TW" dirty="0"/>
              <a:t> and </a:t>
            </a:r>
            <a:r>
              <a:rPr lang="en-US" altLang="zh-TW" i="1" dirty="0" err="1">
                <a:latin typeface="Times New Roman" charset="0"/>
              </a:rPr>
              <a:t>nt</a:t>
            </a:r>
            <a:r>
              <a:rPr lang="en-US" altLang="zh-TW" dirty="0"/>
              <a:t> are integers</a:t>
            </a:r>
          </a:p>
          <a:p>
            <a:pPr eaLnBrk="1" hangingPunct="1">
              <a:buFontTx/>
              <a:buNone/>
              <a:defRPr/>
            </a:pPr>
            <a:endParaRPr lang="en-US" altLang="zh-TW" dirty="0"/>
          </a:p>
        </p:txBody>
      </p:sp>
      <p:graphicFrame>
        <p:nvGraphicFramePr>
          <p:cNvPr id="2765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73849265"/>
              </p:ext>
            </p:extLst>
          </p:nvPr>
        </p:nvGraphicFramePr>
        <p:xfrm>
          <a:off x="1928813" y="1558683"/>
          <a:ext cx="1241054" cy="41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3" imgW="532937" imgH="177646" progId="Equation.DSMT4">
                  <p:embed/>
                </p:oleObj>
              </mc:Choice>
              <mc:Fallback>
                <p:oleObj name="Equation" r:id="rId3" imgW="532937" imgH="177646" progId="Equation.DSMT4">
                  <p:embed/>
                  <p:pic>
                    <p:nvPicPr>
                      <p:cNvPr id="276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558683"/>
                        <a:ext cx="1241054" cy="413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59819817"/>
              </p:ext>
            </p:extLst>
          </p:nvPr>
        </p:nvGraphicFramePr>
        <p:xfrm>
          <a:off x="6936850" y="1558683"/>
          <a:ext cx="10382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5" imgW="469900" imgH="228600" progId="Equation.DSMT4">
                  <p:embed/>
                </p:oleObj>
              </mc:Choice>
              <mc:Fallback>
                <p:oleObj name="Equation" r:id="rId5" imgW="469900" imgH="228600" progId="Equation.DSMT4">
                  <p:embed/>
                  <p:pic>
                    <p:nvPicPr>
                      <p:cNvPr id="276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850" y="1558683"/>
                        <a:ext cx="10382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90917630"/>
              </p:ext>
            </p:extLst>
          </p:nvPr>
        </p:nvGraphicFramePr>
        <p:xfrm>
          <a:off x="2944112" y="2321096"/>
          <a:ext cx="54403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7" imgW="2349500" imgH="279400" progId="Equation.DSMT4">
                  <p:embed/>
                </p:oleObj>
              </mc:Choice>
              <mc:Fallback>
                <p:oleObj name="Equation" r:id="rId7" imgW="2349500" imgH="279400" progId="Equation.DSMT4">
                  <p:embed/>
                  <p:pic>
                    <p:nvPicPr>
                      <p:cNvPr id="276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112" y="2321096"/>
                        <a:ext cx="54403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9DCCE-B47B-0E4E-9EDC-BCC96B76F64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3740614"/>
            <a:ext cx="7947212" cy="17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2603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Prove</a:t>
            </a:r>
          </a:p>
        </p:txBody>
      </p:sp>
      <p:graphicFrame>
        <p:nvGraphicFramePr>
          <p:cNvPr id="286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665539" y="441325"/>
          <a:ext cx="54006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3" imgW="1676400" imgH="279400" progId="Equation.DSMT4">
                  <p:embed/>
                </p:oleObj>
              </mc:Choice>
              <mc:Fallback>
                <p:oleObj name="Equation" r:id="rId3" imgW="1676400" imgH="279400" progId="Equation.DSMT4">
                  <p:embed/>
                  <p:pic>
                    <p:nvPicPr>
                      <p:cNvPr id="286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9" y="441325"/>
                        <a:ext cx="54006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222500"/>
            <a:ext cx="860425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774825" y="1584325"/>
            <a:ext cx="3354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800" dirty="0"/>
              <a:t>W</a:t>
            </a:r>
            <a:r>
              <a:rPr lang="en-US" altLang="zh-TW" sz="2800" baseline="30000" dirty="0"/>
              <a:t>(n) </a:t>
            </a:r>
            <a:r>
              <a:rPr lang="en-US" altLang="zh-TW" sz="2800" dirty="0"/>
              <a:t>(t) is </a:t>
            </a:r>
            <a:r>
              <a:rPr lang="en-US" altLang="zh-TW" sz="2800" dirty="0" err="1"/>
              <a:t>mtgle</a:t>
            </a:r>
            <a:r>
              <a:rPr lang="en-US" altLang="zh-TW" sz="2800" dirty="0"/>
              <a:t>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CE443-0960-4F40-8ED1-69EF4C41F210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144C09-75D3-4CEA-91D9-4B0EA6897625}"/>
              </a:ext>
            </a:extLst>
          </p:cNvPr>
          <p:cNvSpPr/>
          <p:nvPr/>
        </p:nvSpPr>
        <p:spPr>
          <a:xfrm>
            <a:off x="1556827" y="3135888"/>
            <a:ext cx="2376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Linearity of conditional expectations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15E203-4EA3-4E8C-9470-DB33763AD577}"/>
              </a:ext>
            </a:extLst>
          </p:cNvPr>
          <p:cNvSpPr/>
          <p:nvPr/>
        </p:nvSpPr>
        <p:spPr>
          <a:xfrm>
            <a:off x="1629290" y="3113708"/>
            <a:ext cx="2232071" cy="690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80E36E4-3E30-443F-A117-D4AF0DEFE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68" y="4810560"/>
            <a:ext cx="2425825" cy="31116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27B2C45-1A27-427E-9C7A-83FCA41023EA}"/>
              </a:ext>
            </a:extLst>
          </p:cNvPr>
          <p:cNvSpPr/>
          <p:nvPr/>
        </p:nvSpPr>
        <p:spPr>
          <a:xfrm>
            <a:off x="1433467" y="4733511"/>
            <a:ext cx="2425825" cy="465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1E1EC9C-88B9-45D3-8938-157F2FD8F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18" y="4013751"/>
            <a:ext cx="2406774" cy="30481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0C27887-6314-4E6D-8D8A-7382F2196A20}"/>
              </a:ext>
            </a:extLst>
          </p:cNvPr>
          <p:cNvSpPr/>
          <p:nvPr/>
        </p:nvSpPr>
        <p:spPr>
          <a:xfrm>
            <a:off x="1452518" y="3933527"/>
            <a:ext cx="2376999" cy="465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79B643E-357F-4B26-9CCC-B078B4E39C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34631"/>
            <a:ext cx="2889398" cy="44452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3763E3D-3123-495E-8249-56C7A4E684AA}"/>
              </a:ext>
            </a:extLst>
          </p:cNvPr>
          <p:cNvSpPr/>
          <p:nvPr/>
        </p:nvSpPr>
        <p:spPr>
          <a:xfrm>
            <a:off x="6043499" y="5269932"/>
            <a:ext cx="2941899" cy="444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44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dirty="0"/>
              <a:t>Quadratic variation of the scaled random walk</a:t>
            </a:r>
            <a:endParaRPr lang="zh-TW" altLang="zh-TW" sz="4000" dirty="0"/>
          </a:p>
        </p:txBody>
      </p:sp>
      <p:graphicFrame>
        <p:nvGraphicFramePr>
          <p:cNvPr id="2969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668896"/>
              </p:ext>
            </p:extLst>
          </p:nvPr>
        </p:nvGraphicFramePr>
        <p:xfrm>
          <a:off x="838201" y="1582140"/>
          <a:ext cx="7418914" cy="305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3" imgW="2959100" imgH="1219200" progId="Equation.DSMT4">
                  <p:embed/>
                </p:oleObj>
              </mc:Choice>
              <mc:Fallback>
                <p:oleObj name="Equation" r:id="rId3" imgW="2959100" imgH="1219200" progId="Equation.DSMT4">
                  <p:embed/>
                  <p:pic>
                    <p:nvPicPr>
                      <p:cNvPr id="296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1582140"/>
                        <a:ext cx="7418914" cy="3056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F8224-6FC3-1845-95A5-05CFF6565A7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F8AD06-0A4D-491B-86A4-1593C70A9905}"/>
              </a:ext>
            </a:extLst>
          </p:cNvPr>
          <p:cNvSpPr/>
          <p:nvPr/>
        </p:nvSpPr>
        <p:spPr>
          <a:xfrm>
            <a:off x="3276600" y="3429000"/>
            <a:ext cx="4086226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32DC789-27B9-4C19-8B96-A558F2A98DC8}"/>
                  </a:ext>
                </a:extLst>
              </p:cNvPr>
              <p:cNvSpPr txBox="1"/>
              <p:nvPr/>
            </p:nvSpPr>
            <p:spPr>
              <a:xfrm>
                <a:off x="3324226" y="3429000"/>
                <a:ext cx="4932889" cy="865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  <m:e>
                        <m:d>
                          <m:dPr>
                            <m:ctrlP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TW" sz="3200" dirty="0"/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altLang="zh-TW" sz="3200" b="0" i="0" baseline="-25000" dirty="0" smtClean="0"/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zh-TW" sz="3200" dirty="0"/>
                              <m:t> −</m:t>
                            </m:r>
                            <m:f>
                              <m:f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TW" sz="3200" dirty="0" err="1"/>
                              <m:t>M</m:t>
                            </m:r>
                            <m:r>
                              <a:rPr lang="en-US" altLang="zh-TW" sz="3200" b="0" i="1" baseline="-25000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3200" b="0" i="1" baseline="-25000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TW" sz="3200" b="0" i="1" baseline="10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nary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32DC789-27B9-4C19-8B96-A558F2A98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26" y="3429000"/>
                <a:ext cx="4932889" cy="865878"/>
              </a:xfrm>
              <a:prstGeom prst="rect">
                <a:avLst/>
              </a:prstGeom>
              <a:blipFill>
                <a:blip r:embed="rId5"/>
                <a:stretch>
                  <a:fillRect l="-3086" t="-4225" b="-49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CD27A5FC-10A7-440D-8DC6-BD0C6E862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6" y="4408487"/>
            <a:ext cx="4038129" cy="1418802"/>
          </a:xfrm>
          <a:prstGeom prst="rect">
            <a:avLst/>
          </a:prstGeom>
        </p:spPr>
      </p:pic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3F9675B-84BD-4715-B34F-E9B5612F89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36815"/>
              </p:ext>
            </p:extLst>
          </p:nvPr>
        </p:nvGraphicFramePr>
        <p:xfrm>
          <a:off x="1273129" y="3429000"/>
          <a:ext cx="2051096" cy="72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7" imgW="1180588" imgH="418918" progId="Equation.DSMT4">
                  <p:embed/>
                </p:oleObj>
              </mc:Choice>
              <mc:Fallback>
                <p:oleObj name="Equation" r:id="rId7" imgW="1180588" imgH="418918" progId="Equation.DSMT4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D8F07CC4-EBFC-4418-9B44-5E644558DD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29" y="3429000"/>
                        <a:ext cx="2051096" cy="72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C95DD9BC-C479-43B4-87D3-0D09CDF10E86}"/>
              </a:ext>
            </a:extLst>
          </p:cNvPr>
          <p:cNvSpPr/>
          <p:nvPr/>
        </p:nvSpPr>
        <p:spPr>
          <a:xfrm>
            <a:off x="1158829" y="3430743"/>
            <a:ext cx="2232071" cy="690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BF6760D-83F3-4F90-8717-55E0E0DE9FF6}"/>
              </a:ext>
            </a:extLst>
          </p:cNvPr>
          <p:cNvSpPr txBox="1"/>
          <p:nvPr/>
        </p:nvSpPr>
        <p:spPr>
          <a:xfrm>
            <a:off x="8257115" y="2456795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每段時間的增量平方後加總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2C96E7A-0D69-46EE-8EB6-485CAE67353A}"/>
              </a:ext>
            </a:extLst>
          </p:cNvPr>
          <p:cNvSpPr txBox="1"/>
          <p:nvPr/>
        </p:nvSpPr>
        <p:spPr>
          <a:xfrm>
            <a:off x="7480827" y="476394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進行計算的時間長度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70D2D61-FCCB-455C-99DF-8BFD6479B15B}"/>
              </a:ext>
            </a:extLst>
          </p:cNvPr>
          <p:cNvSpPr txBox="1"/>
          <p:nvPr/>
        </p:nvSpPr>
        <p:spPr>
          <a:xfrm>
            <a:off x="7271842" y="4265582"/>
            <a:ext cx="418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 M</a:t>
            </a:r>
            <a:r>
              <a:rPr lang="en-US" altLang="zh-TW" sz="2000" baseline="-25000" dirty="0"/>
              <a:t>j</a:t>
            </a:r>
            <a:r>
              <a:rPr lang="en-US" altLang="zh-TW" sz="2000" dirty="0"/>
              <a:t>-M</a:t>
            </a:r>
            <a:r>
              <a:rPr lang="en-US" altLang="zh-TW" sz="2000" baseline="-25000" dirty="0"/>
              <a:t>j-1</a:t>
            </a:r>
            <a:r>
              <a:rPr lang="en-US" altLang="zh-TW" sz="2000" dirty="0"/>
              <a:t>=</a:t>
            </a:r>
            <a:r>
              <a:rPr lang="en-US" altLang="zh-TW" sz="2000" dirty="0" err="1"/>
              <a:t>X</a:t>
            </a:r>
            <a:r>
              <a:rPr lang="en-US" altLang="zh-TW" sz="2000" baseline="-25000" dirty="0" err="1"/>
              <a:t>j</a:t>
            </a:r>
            <a:r>
              <a:rPr lang="en-US" altLang="zh-TW" sz="2000" dirty="0"/>
              <a:t> , X</a:t>
            </a:r>
            <a:r>
              <a:rPr lang="en-US" altLang="zh-TW" sz="2000" baseline="-25000" dirty="0"/>
              <a:t>j</a:t>
            </a:r>
            <a:r>
              <a:rPr lang="en-US" altLang="zh-TW" sz="2000" baseline="30000" dirty="0"/>
              <a:t>2</a:t>
            </a:r>
            <a:r>
              <a:rPr lang="en-US" altLang="zh-TW" sz="2000" dirty="0"/>
              <a:t>=1</a:t>
            </a:r>
            <a:endParaRPr lang="zh-TW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698A9FB-E228-418D-A29B-2949553DD1CC}"/>
              </a:ext>
            </a:extLst>
          </p:cNvPr>
          <p:cNvSpPr/>
          <p:nvPr/>
        </p:nvSpPr>
        <p:spPr>
          <a:xfrm>
            <a:off x="7338045" y="4236793"/>
            <a:ext cx="1866915" cy="42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17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4435" y="274637"/>
            <a:ext cx="11143129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3.2.6 Limiting Distribution of the Scaled Random Walk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459" y="1600200"/>
            <a:ext cx="11022105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/>
              <a:t>fixed a sequence of coin tosses and drawn the path of the resulting process as time t varies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/>
              <a:t>Fix </a:t>
            </a:r>
            <a:r>
              <a:rPr lang="en-US" altLang="zh-TW" i="1" dirty="0">
                <a:latin typeface="Times New Roman" charset="0"/>
              </a:rPr>
              <a:t>t</a:t>
            </a:r>
            <a:r>
              <a:rPr lang="en-US" altLang="zh-TW" dirty="0"/>
              <a:t> and consider the set of all possible paths evaluated at that time </a:t>
            </a:r>
            <a:r>
              <a:rPr lang="en-US" altLang="zh-TW" i="1" dirty="0">
                <a:latin typeface="Times New Roman" charset="0"/>
              </a:rPr>
              <a:t>t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zh-TW" sz="2400" dirty="0"/>
              <a:t>Set t = 0.25 and consider the set of possible values of </a:t>
            </a:r>
          </a:p>
          <a:p>
            <a:pPr>
              <a:spcBef>
                <a:spcPts val="1300"/>
              </a:spcBef>
              <a:buFont typeface="Wingdings" charset="2"/>
              <a:buChar char="Ø"/>
              <a:defRPr/>
            </a:pPr>
            <a:r>
              <a:rPr lang="en-US" altLang="zh-TW" sz="2400" dirty="0"/>
              <a:t>M</a:t>
            </a:r>
            <a:r>
              <a:rPr lang="en-US" altLang="zh-TW" sz="2400" baseline="-25000" dirty="0"/>
              <a:t>25</a:t>
            </a:r>
            <a:r>
              <a:rPr lang="en-US" altLang="zh-TW" sz="2400" dirty="0"/>
              <a:t> can take any odd integer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丟奇數次             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/>
              <a:t>between -25 and 25</a:t>
            </a:r>
          </a:p>
          <a:p>
            <a:pPr marL="0" indent="0">
              <a:spcBef>
                <a:spcPts val="1300"/>
              </a:spcBef>
              <a:buNone/>
              <a:defRPr/>
            </a:pPr>
            <a:r>
              <a:rPr lang="en-US" altLang="zh-TW" sz="2400" dirty="0"/>
              <a:t>   W</a:t>
            </a:r>
            <a:r>
              <a:rPr lang="en-US" altLang="zh-TW" sz="2400" baseline="30000" dirty="0"/>
              <a:t>(100)</a:t>
            </a:r>
            <a:r>
              <a:rPr lang="en-US" altLang="zh-TW" sz="2400" dirty="0"/>
              <a:t>(0.25) can take any of the values -2.5,-2.3,…,-0.3,-0.1,0.1,0.3,…2.3,2.5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zh-TW" sz="2400" dirty="0"/>
              <a:t>In order for                  to take value 0.1, we must get 13H and 12T in the 25 coin tosses.</a:t>
            </a:r>
          </a:p>
          <a:p>
            <a:pPr marL="0" indent="0" eaLnBrk="1" hangingPunct="1">
              <a:buNone/>
              <a:defRPr/>
            </a:pPr>
            <a:r>
              <a:rPr lang="en-US" altLang="zh-TW" sz="2400" dirty="0"/>
              <a:t>   The probability of this is  </a:t>
            </a:r>
          </a:p>
        </p:txBody>
      </p:sp>
      <p:graphicFrame>
        <p:nvGraphicFramePr>
          <p:cNvPr id="3072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93184002"/>
              </p:ext>
            </p:extLst>
          </p:nvPr>
        </p:nvGraphicFramePr>
        <p:xfrm>
          <a:off x="4598193" y="2358931"/>
          <a:ext cx="25193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Equation" r:id="rId3" imgW="901309" imgH="228501" progId="Equation.DSMT4">
                  <p:embed/>
                </p:oleObj>
              </mc:Choice>
              <mc:Fallback>
                <p:oleObj name="Equation" r:id="rId3" imgW="901309" imgH="228501" progId="Equation.DSMT4">
                  <p:embed/>
                  <p:pic>
                    <p:nvPicPr>
                      <p:cNvPr id="307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193" y="2358931"/>
                        <a:ext cx="25193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05169"/>
              </p:ext>
            </p:extLst>
          </p:nvPr>
        </p:nvGraphicFramePr>
        <p:xfrm>
          <a:off x="7703015" y="3322591"/>
          <a:ext cx="2433564" cy="70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Equation" r:id="rId5" imgW="1358310" imgH="393529" progId="Equation.DSMT4">
                  <p:embed/>
                </p:oleObj>
              </mc:Choice>
              <mc:Fallback>
                <p:oleObj name="Equation" r:id="rId5" imgW="1358310" imgH="393529" progId="Equation.DSMT4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3015" y="3322591"/>
                        <a:ext cx="2433564" cy="70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490246"/>
              </p:ext>
            </p:extLst>
          </p:nvPr>
        </p:nvGraphicFramePr>
        <p:xfrm>
          <a:off x="2477062" y="5024055"/>
          <a:ext cx="1079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name="Equation" r:id="rId7" imgW="799753" imgH="253890" progId="Equation.DSMT4">
                  <p:embed/>
                </p:oleObj>
              </mc:Choice>
              <mc:Fallback>
                <p:oleObj name="Equation" r:id="rId7" imgW="799753" imgH="253890" progId="Equation.DSMT4">
                  <p:embed/>
                  <p:pic>
                    <p:nvPicPr>
                      <p:cNvPr id="307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062" y="5024055"/>
                        <a:ext cx="1079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70249"/>
              </p:ext>
            </p:extLst>
          </p:nvPr>
        </p:nvGraphicFramePr>
        <p:xfrm>
          <a:off x="3969542" y="5237246"/>
          <a:ext cx="54721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Equation" r:id="rId9" imgW="2832100" imgH="469900" progId="Equation.DSMT4">
                  <p:embed/>
                </p:oleObj>
              </mc:Choice>
              <mc:Fallback>
                <p:oleObj name="Equation" r:id="rId9" imgW="2832100" imgH="469900" progId="Equation.DSMT4">
                  <p:embed/>
                  <p:pic>
                    <p:nvPicPr>
                      <p:cNvPr id="307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9542" y="5237246"/>
                        <a:ext cx="54721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206D4-FF7A-B54F-957F-EFE128568604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622A1CF-E978-4DFF-950D-8295C7184B8B}"/>
              </a:ext>
            </a:extLst>
          </p:cNvPr>
          <p:cNvSpPr txBox="1"/>
          <p:nvPr/>
        </p:nvSpPr>
        <p:spPr>
          <a:xfrm>
            <a:off x="7439025" y="2551297"/>
            <a:ext cx="1295400" cy="374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Figure 3.2.2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4EB628-D9C7-4330-A64F-126ECDCCCF7B}"/>
              </a:ext>
            </a:extLst>
          </p:cNvPr>
          <p:cNvSpPr txBox="1"/>
          <p:nvPr/>
        </p:nvSpPr>
        <p:spPr>
          <a:xfrm>
            <a:off x="6109809" y="3887044"/>
            <a:ext cx="100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H,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endParaRPr lang="zh-TW" alt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D80BA93-DF84-47F0-BA93-18C4B097CECE}"/>
              </a:ext>
            </a:extLst>
          </p:cNvPr>
          <p:cNvGrpSpPr/>
          <p:nvPr/>
        </p:nvGrpSpPr>
        <p:grpSpPr>
          <a:xfrm>
            <a:off x="5898682" y="3996524"/>
            <a:ext cx="1218873" cy="579771"/>
            <a:chOff x="6402555" y="3991474"/>
            <a:chExt cx="1218873" cy="57977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D607A4C-6107-435A-ACD4-7C5FB470EA6E}"/>
                </a:ext>
              </a:extLst>
            </p:cNvPr>
            <p:cNvSpPr txBox="1"/>
            <p:nvPr/>
          </p:nvSpPr>
          <p:spPr>
            <a:xfrm>
              <a:off x="6613682" y="4201913"/>
              <a:ext cx="1007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偶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H,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奇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</a:t>
              </a:r>
              <a:endParaRPr lang="zh-TW" altLang="en-US" dirty="0"/>
            </a:p>
          </p:txBody>
        </p:sp>
        <p:sp>
          <p:nvSpPr>
            <p:cNvPr id="7" name="左大括弧 6">
              <a:extLst>
                <a:ext uri="{FF2B5EF4-FFF2-40B4-BE49-F238E27FC236}">
                  <a16:creationId xmlns:a16="http://schemas.microsoft.com/office/drawing/2014/main" id="{C1E0360C-9E82-4956-BBE9-7E8C868DFE5D}"/>
                </a:ext>
              </a:extLst>
            </p:cNvPr>
            <p:cNvSpPr/>
            <p:nvPr/>
          </p:nvSpPr>
          <p:spPr>
            <a:xfrm>
              <a:off x="6402555" y="3991474"/>
              <a:ext cx="259079" cy="457395"/>
            </a:xfrm>
            <a:prstGeom prst="leftBrac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89DE6E3B-6536-45F2-9638-14A94616470B}"/>
              </a:ext>
            </a:extLst>
          </p:cNvPr>
          <p:cNvSpPr/>
          <p:nvPr/>
        </p:nvSpPr>
        <p:spPr>
          <a:xfrm>
            <a:off x="6797041" y="5310177"/>
            <a:ext cx="2644614" cy="833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FA93A90-8413-41C9-B918-D8F7DFD6378A}"/>
                  </a:ext>
                </a:extLst>
              </p:cNvPr>
              <p:cNvSpPr txBox="1"/>
              <p:nvPr/>
            </p:nvSpPr>
            <p:spPr>
              <a:xfrm>
                <a:off x="6711323" y="5482752"/>
                <a:ext cx="2883571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400" dirty="0">
                    <a:ea typeface="微軟正黑體" panose="020B0604030504040204" pitchFamily="34" charset="-12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  <m:r>
                      <a:rPr lang="en-US" altLang="zh-TW" sz="2400" b="0" i="1" baseline="9000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13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400" dirty="0"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en-US" altLang="zh-TW" sz="2400" baseline="100000" dirty="0"/>
                  <a:t>12</a:t>
                </a:r>
                <a:endParaRPr lang="zh-TW" altLang="en-US" sz="2400" baseline="100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FA93A90-8413-41C9-B918-D8F7DFD63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323" y="5482752"/>
                <a:ext cx="2883571" cy="616194"/>
              </a:xfrm>
              <a:prstGeom prst="rect">
                <a:avLst/>
              </a:prstGeom>
              <a:blipFill>
                <a:blip r:embed="rId11"/>
                <a:stretch>
                  <a:fillRect t="-23762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>
            <a:extLst>
              <a:ext uri="{FF2B5EF4-FFF2-40B4-BE49-F238E27FC236}">
                <a16:creationId xmlns:a16="http://schemas.microsoft.com/office/drawing/2014/main" id="{578A4478-B4C3-447A-B84C-3077D9B4D5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28" y="5380792"/>
            <a:ext cx="2596636" cy="7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0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f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115888"/>
            <a:ext cx="79216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338388" y="6237289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000" b="1" dirty="0">
                <a:ea typeface="新細明體" charset="-120"/>
              </a:rPr>
              <a:t>The bar has width 0.2, its height must be 0.1555 / 0.2 = 0.7775</a:t>
            </a:r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40565"/>
              </p:ext>
            </p:extLst>
          </p:nvPr>
        </p:nvGraphicFramePr>
        <p:xfrm>
          <a:off x="956517" y="2280305"/>
          <a:ext cx="3724397" cy="138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5" imgW="1574800" imgH="584200" progId="Equation.DSMT4">
                  <p:embed/>
                </p:oleObj>
              </mc:Choice>
              <mc:Fallback>
                <p:oleObj name="Equation" r:id="rId5" imgW="1574800" imgH="584200" progId="Equation.DSMT4">
                  <p:embed/>
                  <p:pic>
                    <p:nvPicPr>
                      <p:cNvPr id="317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517" y="2280305"/>
                        <a:ext cx="3724397" cy="138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矩形 1"/>
          <p:cNvSpPr>
            <a:spLocks noChangeArrowheads="1"/>
          </p:cNvSpPr>
          <p:nvPr/>
        </p:nvSpPr>
        <p:spPr bwMode="auto">
          <a:xfrm>
            <a:off x="6816725" y="35718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/>
              <a:t>the distribution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/>
              <a:t>   is nearly normal</a:t>
            </a:r>
          </a:p>
        </p:txBody>
      </p:sp>
      <p:graphicFrame>
        <p:nvGraphicFramePr>
          <p:cNvPr id="31749" name="Object 9"/>
          <p:cNvGraphicFramePr>
            <a:graphicFrameLocks noChangeAspect="1"/>
          </p:cNvGraphicFramePr>
          <p:nvPr/>
        </p:nvGraphicFramePr>
        <p:xfrm>
          <a:off x="9324976" y="419101"/>
          <a:ext cx="12938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7" imgW="799753" imgH="253890" progId="Equation.DSMT4">
                  <p:embed/>
                </p:oleObj>
              </mc:Choice>
              <mc:Fallback>
                <p:oleObj name="Equation" r:id="rId7" imgW="799753" imgH="253890" progId="Equation.DSMT4">
                  <p:embed/>
                  <p:pic>
                    <p:nvPicPr>
                      <p:cNvPr id="317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4976" y="419101"/>
                        <a:ext cx="12938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9077C-BD78-C146-B99A-B0EBCD6EF6FE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DE96C5B-6CA9-42B6-8122-7D3EAF084D5C}"/>
              </a:ext>
            </a:extLst>
          </p:cNvPr>
          <p:cNvSpPr txBox="1"/>
          <p:nvPr/>
        </p:nvSpPr>
        <p:spPr>
          <a:xfrm>
            <a:off x="7228840" y="1818640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latin typeface="Arial" charset="0"/>
                <a:ea typeface="新細明體" charset="0"/>
              </a:rPr>
              <a:t>N(0,0.25)</a:t>
            </a:r>
            <a:endParaRPr kumimoji="1" lang="zh-TW" altLang="en-US" sz="2800" dirty="0">
              <a:latin typeface="Arial" charset="0"/>
              <a:ea typeface="新細明體" charset="0"/>
            </a:endParaRPr>
          </a:p>
        </p:txBody>
      </p:sp>
      <p:cxnSp>
        <p:nvCxnSpPr>
          <p:cNvPr id="5" name="接點: 肘形 4">
            <a:extLst>
              <a:ext uri="{FF2B5EF4-FFF2-40B4-BE49-F238E27FC236}">
                <a16:creationId xmlns:a16="http://schemas.microsoft.com/office/drawing/2014/main" id="{5C02FE52-BA74-4037-9456-562FC372CBCA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6939280" y="2080250"/>
            <a:ext cx="289560" cy="8383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E0C44CF2-BBF0-4039-AE13-153203C53DDD}"/>
              </a:ext>
            </a:extLst>
          </p:cNvPr>
          <p:cNvSpPr txBox="1"/>
          <p:nvPr/>
        </p:nvSpPr>
        <p:spPr>
          <a:xfrm>
            <a:off x="1015753" y="419101"/>
            <a:ext cx="3477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E(W</a:t>
            </a:r>
            <a:r>
              <a:rPr lang="en-US" altLang="zh-TW" sz="2400" baseline="30000" dirty="0"/>
              <a:t>(n)</a:t>
            </a:r>
            <a:r>
              <a:rPr lang="en-US" altLang="zh-TW" sz="2400" dirty="0"/>
              <a:t>(t)- W</a:t>
            </a:r>
            <a:r>
              <a:rPr lang="en-US" altLang="zh-TW" sz="2400" baseline="30000" dirty="0"/>
              <a:t>(n)</a:t>
            </a:r>
            <a:r>
              <a:rPr lang="en-US" altLang="zh-TW" sz="2400" dirty="0"/>
              <a:t>(s))=0</a:t>
            </a:r>
          </a:p>
          <a:p>
            <a:r>
              <a:rPr lang="en-US" altLang="zh-TW" sz="2400" dirty="0"/>
              <a:t>Var(W</a:t>
            </a:r>
            <a:r>
              <a:rPr lang="en-US" altLang="zh-TW" sz="2400" baseline="30000" dirty="0"/>
              <a:t>(n)</a:t>
            </a:r>
            <a:r>
              <a:rPr lang="en-US" altLang="zh-TW" sz="2400" dirty="0"/>
              <a:t>(t)- W</a:t>
            </a:r>
            <a:r>
              <a:rPr lang="en-US" altLang="zh-TW" sz="2400" baseline="30000" dirty="0"/>
              <a:t>(n)</a:t>
            </a:r>
            <a:r>
              <a:rPr lang="en-US" altLang="zh-TW" sz="2400" dirty="0"/>
              <a:t>(s))=t-s</a:t>
            </a:r>
          </a:p>
          <a:p>
            <a:r>
              <a:rPr lang="en-US" altLang="zh-TW" sz="2400" dirty="0"/>
              <a:t>S=0</a:t>
            </a:r>
          </a:p>
          <a:p>
            <a:r>
              <a:rPr lang="en-US" altLang="zh-TW" sz="2400" dirty="0"/>
              <a:t>E(W</a:t>
            </a:r>
            <a:r>
              <a:rPr lang="en-US" altLang="zh-TW" sz="2400" baseline="30000" dirty="0"/>
              <a:t>(n)</a:t>
            </a:r>
            <a:r>
              <a:rPr lang="en-US" altLang="zh-TW" sz="2400" dirty="0"/>
              <a:t>(t))=0</a:t>
            </a:r>
          </a:p>
          <a:p>
            <a:r>
              <a:rPr lang="en-US" altLang="zh-TW" sz="2400" dirty="0"/>
              <a:t>Var(W</a:t>
            </a:r>
            <a:r>
              <a:rPr lang="en-US" altLang="zh-TW" sz="2400" baseline="30000" dirty="0"/>
              <a:t>(n)</a:t>
            </a:r>
            <a:r>
              <a:rPr lang="en-US" altLang="zh-TW" sz="2400" dirty="0"/>
              <a:t>(t))=t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70A3EFE-4988-40AF-915B-3506D04EE830}"/>
              </a:ext>
            </a:extLst>
          </p:cNvPr>
          <p:cNvSpPr/>
          <p:nvPr/>
        </p:nvSpPr>
        <p:spPr>
          <a:xfrm>
            <a:off x="988514" y="476907"/>
            <a:ext cx="3299006" cy="18033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8909D49-036B-4243-9F98-A845EF381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65" y="1199835"/>
            <a:ext cx="3104870" cy="65658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A2BE245-E8D2-4C97-9B8C-40915BED7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35" y="1276662"/>
            <a:ext cx="1124197" cy="502930"/>
          </a:xfrm>
          <a:prstGeom prst="rect">
            <a:avLst/>
          </a:prstGeom>
        </p:spPr>
      </p:pic>
      <p:cxnSp>
        <p:nvCxnSpPr>
          <p:cNvPr id="14" name="接點: 肘形 13">
            <a:extLst>
              <a:ext uri="{FF2B5EF4-FFF2-40B4-BE49-F238E27FC236}">
                <a16:creationId xmlns:a16="http://schemas.microsoft.com/office/drawing/2014/main" id="{0F757427-6610-4F34-A56A-7F0C358959B7}"/>
              </a:ext>
            </a:extLst>
          </p:cNvPr>
          <p:cNvCxnSpPr/>
          <p:nvPr/>
        </p:nvCxnSpPr>
        <p:spPr>
          <a:xfrm>
            <a:off x="6248400" y="1016000"/>
            <a:ext cx="809765" cy="36260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弧 14">
            <a:extLst>
              <a:ext uri="{FF2B5EF4-FFF2-40B4-BE49-F238E27FC236}">
                <a16:creationId xmlns:a16="http://schemas.microsoft.com/office/drawing/2014/main" id="{65BCD038-FFF0-4E44-AE9E-6F5ECAFD7E9E}"/>
              </a:ext>
            </a:extLst>
          </p:cNvPr>
          <p:cNvSpPr/>
          <p:nvPr/>
        </p:nvSpPr>
        <p:spPr>
          <a:xfrm rot="5400000">
            <a:off x="6008688" y="4937760"/>
            <a:ext cx="398144" cy="22352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左大括弧 17">
            <a:extLst>
              <a:ext uri="{FF2B5EF4-FFF2-40B4-BE49-F238E27FC236}">
                <a16:creationId xmlns:a16="http://schemas.microsoft.com/office/drawing/2014/main" id="{102ABBF1-9426-4639-90CA-18550B7C7A1B}"/>
              </a:ext>
            </a:extLst>
          </p:cNvPr>
          <p:cNvSpPr/>
          <p:nvPr/>
        </p:nvSpPr>
        <p:spPr>
          <a:xfrm>
            <a:off x="5692528" y="828676"/>
            <a:ext cx="190112" cy="441991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7B24BD5-601B-436D-85E8-7B22BD5ECF5F}"/>
              </a:ext>
            </a:extLst>
          </p:cNvPr>
          <p:cNvSpPr txBox="1"/>
          <p:nvPr/>
        </p:nvSpPr>
        <p:spPr>
          <a:xfrm>
            <a:off x="5949497" y="4347518"/>
            <a:ext cx="65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0.2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1CB87BC-01E1-45AC-B57C-860610962C5B}"/>
                  </a:ext>
                </a:extLst>
              </p:cNvPr>
              <p:cNvSpPr txBox="1"/>
              <p:nvPr/>
            </p:nvSpPr>
            <p:spPr>
              <a:xfrm>
                <a:off x="3340172" y="3706445"/>
                <a:ext cx="2287904" cy="67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400" dirty="0">
                            <a:solidFill>
                              <a:srgbClr val="FF0000"/>
                            </a:solidFill>
                          </a:rPr>
                          <m:t>0.1555</m:t>
                        </m:r>
                      </m:num>
                      <m:den>
                        <m: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den>
                    </m:f>
                    <m:r>
                      <a:rPr lang="en-US" altLang="zh-TW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0.7775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1CB87BC-01E1-45AC-B57C-860610962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72" y="3706445"/>
                <a:ext cx="2287904" cy="671594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EE3D9337-C39C-4EE3-B82D-B3ACF02DFB67}"/>
              </a:ext>
            </a:extLst>
          </p:cNvPr>
          <p:cNvSpPr/>
          <p:nvPr/>
        </p:nvSpPr>
        <p:spPr>
          <a:xfrm>
            <a:off x="7084060" y="1187450"/>
            <a:ext cx="4254500" cy="5921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39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018226-9459-4498-A40A-E005683B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 Scaled Random Walks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873293-FBEB-45E8-8498-1B5FD721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Properties</a:t>
            </a:r>
            <a:r>
              <a:rPr lang="zh-TW" altLang="en-US" dirty="0"/>
              <a:t> </a:t>
            </a:r>
            <a:r>
              <a:rPr lang="en-US" altLang="zh-TW" dirty="0"/>
              <a:t>of symmetric random walk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zh-TW" sz="2800" dirty="0"/>
              <a:t>Increments 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zh-TW" sz="2800" dirty="0"/>
              <a:t>Martingale 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zh-TW" sz="2800" dirty="0"/>
              <a:t>Quadratic Variation</a:t>
            </a:r>
          </a:p>
          <a:p>
            <a:pPr marL="457200" lvl="1" indent="0">
              <a:buNone/>
              <a:defRPr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513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196976"/>
            <a:ext cx="8229600" cy="4957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/>
              <a:t>Given a continuous bounded function </a:t>
            </a:r>
            <a:r>
              <a:rPr lang="en-US" altLang="zh-TW" i="1" dirty="0">
                <a:latin typeface="Times New Roman" charset="0"/>
              </a:rPr>
              <a:t>g(x)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/>
              <a:t>Asked to compute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/>
              <a:t>We can obtain a good approximation by multiplying g(x) by the normal density and integrating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TW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/>
              <a:t>The Central Limit Theorem asserts that the approximation in (3.2.12) is valid</a:t>
            </a:r>
          </a:p>
        </p:txBody>
      </p:sp>
      <p:graphicFrame>
        <p:nvGraphicFramePr>
          <p:cNvPr id="32770" name="Object 4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5042180" y="1573307"/>
          <a:ext cx="27098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3" imgW="1269449" imgH="304668" progId="Equation.DSMT4">
                  <p:embed/>
                </p:oleObj>
              </mc:Choice>
              <mc:Fallback>
                <p:oleObj name="Equation" r:id="rId3" imgW="1269449" imgH="304668" progId="Equation.DSMT4">
                  <p:embed/>
                  <p:pic>
                    <p:nvPicPr>
                      <p:cNvPr id="327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180" y="1573307"/>
                        <a:ext cx="270986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46289" y="2901950"/>
          <a:ext cx="73437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5" imgW="2654300" imgH="419100" progId="Equation.DSMT4">
                  <p:embed/>
                </p:oleObj>
              </mc:Choice>
              <mc:Fallback>
                <p:oleObj name="Equation" r:id="rId5" imgW="2654300" imgH="419100" progId="Equation.DSMT4">
                  <p:embed/>
                  <p:pic>
                    <p:nvPicPr>
                      <p:cNvPr id="327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9" y="2901950"/>
                        <a:ext cx="73437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9625014" y="3441701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>
                <a:ea typeface="新細明體" charset="-120"/>
              </a:rPr>
              <a:t>(3.2.12)</a:t>
            </a:r>
          </a:p>
        </p:txBody>
      </p:sp>
      <p:sp>
        <p:nvSpPr>
          <p:cNvPr id="32773" name="文字方塊 1"/>
          <p:cNvSpPr txBox="1">
            <a:spLocks noChangeArrowheads="1"/>
          </p:cNvSpPr>
          <p:nvPr/>
        </p:nvSpPr>
        <p:spPr bwMode="auto">
          <a:xfrm>
            <a:off x="3046413" y="231775"/>
            <a:ext cx="6121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>
                <a:latin typeface="+mj-lt"/>
                <a:ea typeface="+mj-ea"/>
                <a:cs typeface="+mj-cs"/>
              </a:rPr>
              <a:t>Approximate the integral</a:t>
            </a:r>
            <a:endParaRPr lang="zh-TW" alt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64394-5F1E-BA42-BAD4-7BF9E7E3E3D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415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kumimoji="1" lang="en-US" altLang="zh-TW" sz="4000" dirty="0"/>
              <a:t>Theorem 3.2.1 (Central Limit</a:t>
            </a:r>
            <a:r>
              <a:rPr kumimoji="1" lang="zh-TW" altLang="en-US" sz="4000" dirty="0"/>
              <a:t> </a:t>
            </a:r>
            <a:r>
              <a:rPr kumimoji="1" lang="en-US" altLang="zh-TW" sz="4000" dirty="0"/>
              <a:t>Theorem)</a:t>
            </a:r>
          </a:p>
        </p:txBody>
      </p:sp>
      <p:sp>
        <p:nvSpPr>
          <p:cNvPr id="153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71550" y="2012950"/>
            <a:ext cx="10515600" cy="4525962"/>
          </a:xfrm>
        </p:spPr>
        <p:txBody>
          <a:bodyPr/>
          <a:lstStyle/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Outline of proof: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>
                <a:latin typeface="Microsoft JhengHei" charset="-120"/>
                <a:ea typeface="Microsoft JhengHei" charset="-120"/>
                <a:cs typeface="Microsoft JhengHei" charset="-120"/>
              </a:rPr>
              <a:t>   </a:t>
            </a:r>
            <a:r>
              <a:rPr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藉由動差生成函數</a:t>
            </a:r>
            <a:r>
              <a:rPr lang="en-US" altLang="zh-TW" dirty="0">
                <a:latin typeface="Microsoft JhengHei" charset="-120"/>
                <a:ea typeface="Microsoft JhengHei" charset="-120"/>
                <a:cs typeface="Microsoft JhengHei" charset="-120"/>
              </a:rPr>
              <a:t>(MGF)</a:t>
            </a:r>
            <a:r>
              <a:rPr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的唯一性來判斷</a:t>
            </a:r>
            <a:r>
              <a:rPr lang="en-US" altLang="zh-TW" dirty="0" err="1">
                <a:latin typeface="Microsoft JhengHei" charset="-120"/>
                <a:ea typeface="Microsoft JhengHei" charset="-120"/>
                <a:cs typeface="Microsoft JhengHei" charset="-120"/>
              </a:rPr>
              <a:t>r.v</a:t>
            </a:r>
            <a:r>
              <a:rPr lang="en-US" altLang="zh-TW" dirty="0">
                <a:latin typeface="Microsoft JhengHei" charset="-120"/>
                <a:ea typeface="Microsoft JhengHei" charset="-120"/>
                <a:cs typeface="Microsoft JhengHei" charset="-120"/>
              </a:rPr>
              <a:t>.</a:t>
            </a:r>
            <a:r>
              <a:rPr lang="zh-TW" altLang="en-US" dirty="0">
                <a:latin typeface="Microsoft JhengHei" charset="-120"/>
                <a:ea typeface="Microsoft JhengHei" charset="-120"/>
                <a:cs typeface="Microsoft JhengHei" charset="-120"/>
              </a:rPr>
              <a:t>屬於何種分配</a:t>
            </a:r>
          </a:p>
        </p:txBody>
      </p:sp>
      <p:graphicFrame>
        <p:nvGraphicFramePr>
          <p:cNvPr id="33795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1981200" y="1681164"/>
          <a:ext cx="84963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Equation" r:id="rId4" imgW="3403600" imgH="647700" progId="Equation.DSMT4">
                  <p:embed/>
                </p:oleObj>
              </mc:Choice>
              <mc:Fallback>
                <p:oleObj name="Equation" r:id="rId4" imgW="3403600" imgH="647700" progId="Equation.DSMT4">
                  <p:embed/>
                  <p:pic>
                    <p:nvPicPr>
                      <p:cNvPr id="337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81164"/>
                        <a:ext cx="84963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52B83-004B-794E-89BA-A396CA3B83D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55640" y="4725144"/>
            <a:ext cx="5832648" cy="52322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55139"/>
              </p:ext>
            </p:extLst>
          </p:nvPr>
        </p:nvGraphicFramePr>
        <p:xfrm>
          <a:off x="7010267" y="5404010"/>
          <a:ext cx="1059947" cy="33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7" imgW="444307" imgH="139639" progId="Equation.DSMT4">
                  <p:embed/>
                </p:oleObj>
              </mc:Choice>
              <mc:Fallback>
                <p:oleObj name="Equation" r:id="rId7" imgW="444307" imgH="139639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267" y="5404010"/>
                        <a:ext cx="1059947" cy="33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118625" y="4725144"/>
            <a:ext cx="65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as            </a:t>
            </a:r>
            <a:endParaRPr kumimoji="1" lang="zh-TW" altLang="en-US" sz="2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95C06AD-BEE1-4558-A2BD-05F96F97A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22" y="5337272"/>
            <a:ext cx="1145558" cy="46670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DE30FC9-794D-40D4-9331-E7034F186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80" y="5279138"/>
            <a:ext cx="1721631" cy="46670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258CC59-F0AC-4EEA-AFAE-CC20B43E9277}"/>
              </a:ext>
            </a:extLst>
          </p:cNvPr>
          <p:cNvSpPr txBox="1"/>
          <p:nvPr/>
        </p:nvSpPr>
        <p:spPr>
          <a:xfrm>
            <a:off x="6501597" y="5248364"/>
            <a:ext cx="65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as            </a:t>
            </a:r>
            <a:endParaRPr kumimoji="1" lang="zh-TW" altLang="en-US" sz="2800" dirty="0"/>
          </a:p>
        </p:txBody>
      </p: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AD8C0097-A77D-4772-8B37-3E351B698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300131"/>
              </p:ext>
            </p:extLst>
          </p:nvPr>
        </p:nvGraphicFramePr>
        <p:xfrm>
          <a:off x="8675706" y="4839799"/>
          <a:ext cx="1059947" cy="33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Equation" r:id="rId7" imgW="444307" imgH="139639" progId="Equation.DSMT4">
                  <p:embed/>
                </p:oleObj>
              </mc:Choice>
              <mc:Fallback>
                <p:oleObj name="Equation" r:id="rId7" imgW="444307" imgH="139639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5706" y="4839799"/>
                        <a:ext cx="1059947" cy="33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10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44" y="464802"/>
            <a:ext cx="8500498" cy="5899751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CB10BF5-491E-4B40-B4D0-8C4EC787F459}"/>
              </a:ext>
            </a:extLst>
          </p:cNvPr>
          <p:cNvSpPr txBox="1"/>
          <p:nvPr/>
        </p:nvSpPr>
        <p:spPr>
          <a:xfrm>
            <a:off x="5527040" y="1584960"/>
            <a:ext cx="236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X~N(0,t)</a:t>
            </a:r>
            <a:endParaRPr lang="zh-TW" altLang="en-US" sz="2400" dirty="0"/>
          </a:p>
          <a:p>
            <a:r>
              <a:rPr lang="en-US" altLang="zh-TW" sz="2400" dirty="0"/>
              <a:t>Normal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54DEE3A-6972-4D0A-A237-2C70E8462EE6}"/>
                  </a:ext>
                </a:extLst>
              </p:cNvPr>
              <p:cNvSpPr txBox="1"/>
              <p:nvPr/>
            </p:nvSpPr>
            <p:spPr>
              <a:xfrm>
                <a:off x="1342196" y="2415957"/>
                <a:ext cx="1808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MGF, 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𝑢𝑥</m:t>
                        </m:r>
                      </m:sup>
                    </m:sSup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54DEE3A-6972-4D0A-A237-2C70E8462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196" y="2415957"/>
                <a:ext cx="1808480" cy="461665"/>
              </a:xfrm>
              <a:prstGeom prst="rect">
                <a:avLst/>
              </a:prstGeom>
              <a:blipFill>
                <a:blip r:embed="rId3"/>
                <a:stretch>
                  <a:fillRect l="-505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09250306-7638-4F09-A151-E136F8CFAA6E}"/>
              </a:ext>
            </a:extLst>
          </p:cNvPr>
          <p:cNvSpPr/>
          <p:nvPr/>
        </p:nvSpPr>
        <p:spPr>
          <a:xfrm>
            <a:off x="1342196" y="2391244"/>
            <a:ext cx="1624524" cy="486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460C14-8630-4668-AC9A-F8D75232C8E0}"/>
              </a:ext>
            </a:extLst>
          </p:cNvPr>
          <p:cNvSpPr/>
          <p:nvPr/>
        </p:nvSpPr>
        <p:spPr>
          <a:xfrm>
            <a:off x="5428434" y="1514258"/>
            <a:ext cx="2171246" cy="1056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AEA38DB-CBBF-47E5-9FC9-32DACC3F1577}"/>
              </a:ext>
            </a:extLst>
          </p:cNvPr>
          <p:cNvCxnSpPr>
            <a:cxnSpLocks/>
          </p:cNvCxnSpPr>
          <p:nvPr/>
        </p:nvCxnSpPr>
        <p:spPr>
          <a:xfrm>
            <a:off x="3403600" y="6425513"/>
            <a:ext cx="4399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88A67CF-C3CD-4D12-9787-A1626B52E524}"/>
              </a:ext>
            </a:extLst>
          </p:cNvPr>
          <p:cNvSpPr txBox="1"/>
          <p:nvPr/>
        </p:nvSpPr>
        <p:spPr>
          <a:xfrm>
            <a:off x="7873731" y="6101405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=1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6A2660-323C-478E-AEAD-261A57A3E3E2}"/>
              </a:ext>
            </a:extLst>
          </p:cNvPr>
          <p:cNvSpPr txBox="1"/>
          <p:nvPr/>
        </p:nvSpPr>
        <p:spPr>
          <a:xfrm>
            <a:off x="7279640" y="4811375"/>
            <a:ext cx="122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N(</a:t>
            </a:r>
            <a:r>
              <a:rPr lang="en-US" altLang="zh-TW" sz="2400" dirty="0" err="1">
                <a:solidFill>
                  <a:srgbClr val="FF0000"/>
                </a:solidFill>
              </a:rPr>
              <a:t>ut,t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B007E46-D104-4484-AE5C-FD0B72AEB886}"/>
              </a:ext>
            </a:extLst>
          </p:cNvPr>
          <p:cNvSpPr/>
          <p:nvPr/>
        </p:nvSpPr>
        <p:spPr>
          <a:xfrm>
            <a:off x="7315200" y="4756110"/>
            <a:ext cx="100076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979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7" y="491095"/>
            <a:ext cx="10522359" cy="5761423"/>
          </a:xfrm>
        </p:spPr>
      </p:pic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8DAC86BB-98C4-478C-A254-BDA72CCC2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95674"/>
              </p:ext>
            </p:extLst>
          </p:nvPr>
        </p:nvGraphicFramePr>
        <p:xfrm>
          <a:off x="8131129" y="1366520"/>
          <a:ext cx="2051096" cy="72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4" imgW="1180588" imgH="418918" progId="Equation.DSMT4">
                  <p:embed/>
                </p:oleObj>
              </mc:Choice>
              <mc:Fallback>
                <p:oleObj name="Equation" r:id="rId4" imgW="1180588" imgH="418918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B3F9675B-84BD-4715-B34F-E9B5612F89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29" y="1366520"/>
                        <a:ext cx="2051096" cy="72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7F67A000-2114-426C-AA48-07FEC007BAA1}"/>
              </a:ext>
            </a:extLst>
          </p:cNvPr>
          <p:cNvSpPr/>
          <p:nvPr/>
        </p:nvSpPr>
        <p:spPr>
          <a:xfrm>
            <a:off x="8040641" y="1366520"/>
            <a:ext cx="2232071" cy="690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5AA4EAD-0311-4AA7-8983-B87076F2720A}"/>
                  </a:ext>
                </a:extLst>
              </p:cNvPr>
              <p:cNvSpPr txBox="1"/>
              <p:nvPr/>
            </p:nvSpPr>
            <p:spPr>
              <a:xfrm>
                <a:off x="1595120" y="2550160"/>
                <a:ext cx="1696720" cy="98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000" dirty="0"/>
                        <m:t>M</m:t>
                      </m:r>
                      <m:r>
                        <m:rPr>
                          <m:nor/>
                        </m:rPr>
                        <a:rPr lang="en-US" altLang="zh-TW" sz="2000" baseline="-25000" dirty="0"/>
                        <m:t>nt</m:t>
                      </m:r>
                      <m:r>
                        <m:rPr>
                          <m:nor/>
                        </m:rPr>
                        <a:rPr lang="en-US" altLang="zh-TW" sz="2000" dirty="0"/>
                        <m:t> =</m:t>
                      </m:r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000" i="1" baseline="-2500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5AA4EAD-0311-4AA7-8983-B87076F27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20" y="2550160"/>
                <a:ext cx="1696720" cy="988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38729A6D-CB36-4CE6-BD61-D0C72E537D07}"/>
              </a:ext>
            </a:extLst>
          </p:cNvPr>
          <p:cNvSpPr/>
          <p:nvPr/>
        </p:nvSpPr>
        <p:spPr>
          <a:xfrm>
            <a:off x="1757680" y="2624670"/>
            <a:ext cx="1442720" cy="914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61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36" y="1242509"/>
            <a:ext cx="7739284" cy="5229667"/>
          </a:xfr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942582E-E6D7-43DF-B6D9-B5883FFBA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0" y="501241"/>
            <a:ext cx="713112" cy="4537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AB795C4-B3E6-49EB-A46F-7816805BB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4" y="118322"/>
            <a:ext cx="713111" cy="83671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8E0DC2D-2B93-48C3-AFF9-48E34B810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61" y="536681"/>
            <a:ext cx="762040" cy="45379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9DE9CB9-9D1E-4D6B-8F92-2C505485DA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4" y="118322"/>
            <a:ext cx="3086414" cy="130009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C269DA1-DBF3-493B-B12F-6C3A17B48DB7}"/>
              </a:ext>
            </a:extLst>
          </p:cNvPr>
          <p:cNvSpPr/>
          <p:nvPr/>
        </p:nvSpPr>
        <p:spPr>
          <a:xfrm flipH="1" flipV="1">
            <a:off x="2926972" y="89662"/>
            <a:ext cx="497840" cy="220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8408792-CECE-452C-95B2-1A6991B2B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16" y="3345384"/>
            <a:ext cx="6191856" cy="5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12" y="904733"/>
            <a:ext cx="9547268" cy="5508424"/>
          </a:xfr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1E419FC-EAF8-4A65-B93B-286DE1BBB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80" y="274320"/>
            <a:ext cx="4477428" cy="180783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3685CB7-F11E-4AB6-A958-04BC6F5605DE}"/>
              </a:ext>
            </a:extLst>
          </p:cNvPr>
          <p:cNvSpPr/>
          <p:nvPr/>
        </p:nvSpPr>
        <p:spPr>
          <a:xfrm>
            <a:off x="5191760" y="375920"/>
            <a:ext cx="4714240" cy="16052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6208C8-FDF1-4AB1-ACEA-339961FADD17}"/>
              </a:ext>
            </a:extLst>
          </p:cNvPr>
          <p:cNvSpPr/>
          <p:nvPr/>
        </p:nvSpPr>
        <p:spPr>
          <a:xfrm>
            <a:off x="5661660" y="5629404"/>
            <a:ext cx="220980" cy="166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B2D7C1B-5EB0-44C3-BB26-BD95D6CDED8D}"/>
              </a:ext>
            </a:extLst>
          </p:cNvPr>
          <p:cNvSpPr txBox="1"/>
          <p:nvPr/>
        </p:nvSpPr>
        <p:spPr>
          <a:xfrm>
            <a:off x="5567680" y="5512428"/>
            <a:ext cx="62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-</a:t>
            </a:r>
            <a:r>
              <a:rPr lang="en-US" altLang="zh-TW" sz="2000" dirty="0" err="1"/>
              <a:t>ux</a:t>
            </a:r>
            <a:endParaRPr lang="zh-TW" altLang="en-US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CB7F7DB-F537-4646-81CD-97B8E6147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84" y="5198363"/>
            <a:ext cx="1317650" cy="7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85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ABAF4068-61F6-4CC9-B64F-E87610E4A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6" y="4059650"/>
            <a:ext cx="9059498" cy="196523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482D25F-C054-49E6-AA0A-A5C22F804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6" y="652726"/>
            <a:ext cx="5988324" cy="314970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901D800-E2E7-4E12-8531-DFD6478E40BD}"/>
              </a:ext>
            </a:extLst>
          </p:cNvPr>
          <p:cNvSpPr txBox="1"/>
          <p:nvPr/>
        </p:nvSpPr>
        <p:spPr>
          <a:xfrm>
            <a:off x="1432560" y="579404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</a:t>
            </a:r>
            <a:r>
              <a:rPr lang="en-US" altLang="zh-TW" sz="2400" baseline="30000" dirty="0"/>
              <a:t>(100)</a:t>
            </a:r>
            <a:r>
              <a:rPr lang="en-US" altLang="zh-TW" sz="2400" dirty="0"/>
              <a:t>(0.25)~N(0,0.25)</a:t>
            </a:r>
            <a:endParaRPr lang="zh-TW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05FE40D-1B82-4CA5-AAE2-61C4542F5F9B}"/>
              </a:ext>
            </a:extLst>
          </p:cNvPr>
          <p:cNvSpPr/>
          <p:nvPr/>
        </p:nvSpPr>
        <p:spPr>
          <a:xfrm>
            <a:off x="1188720" y="5799755"/>
            <a:ext cx="353568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78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3.2.1 Symmetric Random Walk</a:t>
            </a:r>
          </a:p>
        </p:txBody>
      </p:sp>
      <p:pic>
        <p:nvPicPr>
          <p:cNvPr id="20482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589339"/>
            <a:ext cx="46799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Object 1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37364" y="1036638"/>
          <a:ext cx="34559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5" imgW="1562100" imgH="482600" progId="Equation.DSMT4">
                  <p:embed/>
                </p:oleObj>
              </mc:Choice>
              <mc:Fallback>
                <p:oleObj name="Equation" r:id="rId5" imgW="1562100" imgH="482600" progId="Equation.DSMT4">
                  <p:embed/>
                  <p:pic>
                    <p:nvPicPr>
                      <p:cNvPr id="204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4" y="1036638"/>
                        <a:ext cx="34559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6159389" y="3324290"/>
            <a:ext cx="4572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zh-TW" sz="2800" dirty="0">
                <a:latin typeface="+mn-lt"/>
                <a:ea typeface="Microsoft JhengHei" charset="0"/>
                <a:cs typeface="Microsoft JhengHei" charset="0"/>
              </a:rPr>
              <a:t>Define      = 0 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+mn-lt"/>
            </a:endParaRPr>
          </a:p>
        </p:txBody>
      </p:sp>
      <p:graphicFrame>
        <p:nvGraphicFramePr>
          <p:cNvPr id="2048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00339758"/>
              </p:ext>
            </p:extLst>
          </p:nvPr>
        </p:nvGraphicFramePr>
        <p:xfrm>
          <a:off x="6159500" y="3897313"/>
          <a:ext cx="39052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7" imgW="1459866" imgH="444307" progId="Equation.DSMT4">
                  <p:embed/>
                </p:oleObj>
              </mc:Choice>
              <mc:Fallback>
                <p:oleObj name="Equation" r:id="rId7" imgW="1459866" imgH="444307" progId="Equation.DSMT4">
                  <p:embed/>
                  <p:pic>
                    <p:nvPicPr>
                      <p:cNvPr id="204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3897313"/>
                        <a:ext cx="390525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1926966"/>
              </p:ext>
            </p:extLst>
          </p:nvPr>
        </p:nvGraphicFramePr>
        <p:xfrm>
          <a:off x="7642114" y="3328989"/>
          <a:ext cx="469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9" imgW="241300" imgH="228600" progId="Equation.DSMT4">
                  <p:embed/>
                </p:oleObj>
              </mc:Choice>
              <mc:Fallback>
                <p:oleObj name="Equation" r:id="rId9" imgW="241300" imgH="228600" progId="Equation.DSMT4">
                  <p:embed/>
                  <p:pic>
                    <p:nvPicPr>
                      <p:cNvPr id="204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114" y="3328989"/>
                        <a:ext cx="469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063751" y="1316038"/>
            <a:ext cx="46085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kern="100" dirty="0">
                <a:latin typeface="Calibri" charset="0"/>
                <a:ea typeface="新細明體" charset="-120"/>
                <a:cs typeface="Times New Roman" charset="0"/>
              </a:rPr>
              <a:t>Toss a fair coin repeatedly </a:t>
            </a:r>
            <a:endParaRPr lang="zh-TW" altLang="zh-TW" sz="3200" kern="100" dirty="0">
              <a:latin typeface="Calibri" charset="0"/>
              <a:ea typeface="新細明體" charset="-120"/>
              <a:cs typeface="Times New Roman" charset="0"/>
            </a:endParaRPr>
          </a:p>
        </p:txBody>
      </p:sp>
      <p:sp>
        <p:nvSpPr>
          <p:cNvPr id="20488" name="矩形 3"/>
          <p:cNvSpPr>
            <a:spLocks noChangeArrowheads="1"/>
          </p:cNvSpPr>
          <p:nvPr/>
        </p:nvSpPr>
        <p:spPr bwMode="auto">
          <a:xfrm>
            <a:off x="6159389" y="4853717"/>
            <a:ext cx="472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/>
              <a:t>is a symmetric random walk </a:t>
            </a:r>
          </a:p>
        </p:txBody>
      </p:sp>
      <p:sp>
        <p:nvSpPr>
          <p:cNvPr id="20489" name="矩形 7"/>
          <p:cNvSpPr>
            <a:spLocks noChangeArrowheads="1"/>
          </p:cNvSpPr>
          <p:nvPr/>
        </p:nvSpPr>
        <p:spPr bwMode="auto">
          <a:xfrm>
            <a:off x="838200" y="2204289"/>
            <a:ext cx="97275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800" dirty="0"/>
              <a:t>With each toss, it either steps up one unit or down one unit, and each of the two probabilities is equally likely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D31A3-3D1E-6E4E-A526-303B71BFF59C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2742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3.2.2 Increments of the Symmetric Random Walk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95607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A random walk has independent increments</a:t>
            </a:r>
          </a:p>
          <a:p>
            <a:pPr>
              <a:defRPr/>
            </a:pPr>
            <a:r>
              <a:rPr lang="en-US" altLang="zh-TW" dirty="0"/>
              <a:t>If we choose nonnegative integers</a:t>
            </a:r>
          </a:p>
          <a:p>
            <a:pPr marL="0" indent="0">
              <a:buNone/>
              <a:defRPr/>
            </a:pPr>
            <a:r>
              <a:rPr lang="zh-TW" altLang="en-US" dirty="0"/>
              <a:t>   </a:t>
            </a:r>
            <a:r>
              <a:rPr lang="en-US" altLang="zh-TW" dirty="0"/>
              <a:t>0=</a:t>
            </a:r>
            <a:r>
              <a:rPr lang="zh-TW" altLang="en-US" dirty="0"/>
              <a:t>                           </a:t>
            </a:r>
            <a:r>
              <a:rPr lang="en-US" altLang="zh-TW" dirty="0"/>
              <a:t>, </a:t>
            </a:r>
          </a:p>
          <a:p>
            <a:pPr marL="0" indent="0">
              <a:buNone/>
              <a:defRPr/>
            </a:pPr>
            <a:r>
              <a:rPr lang="en-US" altLang="zh-TW" dirty="0"/>
              <a:t>    </a:t>
            </a:r>
          </a:p>
          <a:p>
            <a:pPr marL="0" indent="0">
              <a:buNone/>
              <a:defRPr/>
            </a:pPr>
            <a:r>
              <a:rPr lang="en-US" altLang="zh-TW" dirty="0"/>
              <a:t>                              </a:t>
            </a:r>
            <a:r>
              <a:rPr lang="zh-TW" altLang="en-US" dirty="0"/>
              <a:t>          </a:t>
            </a:r>
            <a:r>
              <a:rPr lang="en-US" altLang="zh-TW" dirty="0"/>
              <a:t> </a:t>
            </a:r>
          </a:p>
          <a:p>
            <a:pPr>
              <a:buNone/>
              <a:defRPr/>
            </a:pPr>
            <a:r>
              <a:rPr lang="en-US" altLang="zh-TW" i="1" dirty="0">
                <a:latin typeface="Times New Roman" charset="0"/>
              </a:rPr>
              <a:t>   </a:t>
            </a:r>
          </a:p>
          <a:p>
            <a:endParaRPr kumimoji="1" lang="zh-TW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33967"/>
              </p:ext>
            </p:extLst>
          </p:nvPr>
        </p:nvGraphicFramePr>
        <p:xfrm>
          <a:off x="1138990" y="3450576"/>
          <a:ext cx="6251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4" imgW="3022600" imgH="241300" progId="Equation.DSMT4">
                  <p:embed/>
                </p:oleObj>
              </mc:Choice>
              <mc:Fallback>
                <p:oleObj name="Equation" r:id="rId4" imgW="3022600" imgH="241300" progId="Equation.DSMT4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990" y="3450576"/>
                        <a:ext cx="62515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21605"/>
              </p:ext>
            </p:extLst>
          </p:nvPr>
        </p:nvGraphicFramePr>
        <p:xfrm>
          <a:off x="1540948" y="2887470"/>
          <a:ext cx="2100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6" imgW="1104900" imgH="228600" progId="Equation.DSMT4">
                  <p:embed/>
                </p:oleObj>
              </mc:Choice>
              <mc:Fallback>
                <p:oleObj name="Equation" r:id="rId6" imgW="11049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948" y="2887470"/>
                        <a:ext cx="21002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5E2AF046-92F2-4557-B25C-D4A7B0841153}"/>
              </a:ext>
            </a:extLst>
          </p:cNvPr>
          <p:cNvSpPr txBox="1"/>
          <p:nvPr/>
        </p:nvSpPr>
        <p:spPr>
          <a:xfrm>
            <a:off x="7390565" y="3381237"/>
            <a:ext cx="328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are independent</a:t>
            </a:r>
            <a:endParaRPr lang="zh-TW" altLang="en-US" sz="28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EF86425-597C-4ADA-8725-40D8459A6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48" y="3943183"/>
            <a:ext cx="590580" cy="28576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F1A561D-8D1F-42D0-B5D9-CC668DD9AE22}"/>
              </a:ext>
            </a:extLst>
          </p:cNvPr>
          <p:cNvSpPr/>
          <p:nvPr/>
        </p:nvSpPr>
        <p:spPr>
          <a:xfrm>
            <a:off x="1521898" y="3962689"/>
            <a:ext cx="668852" cy="285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6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762FDD-3950-42AD-BE90-B22A2743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                                        is called an increment of the random walk 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E(                  )=0</a:t>
            </a:r>
          </a:p>
          <a:p>
            <a:pPr>
              <a:defRPr/>
            </a:pPr>
            <a:r>
              <a:rPr lang="en-US" altLang="zh-TW" dirty="0"/>
              <a:t>Var(                 )=</a:t>
            </a:r>
          </a:p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0ECE64C-459B-441A-83DE-3A1B2A86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384175"/>
            <a:ext cx="11229975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3.2.2 Increments of the Symmetric Random Walk</a:t>
            </a:r>
            <a:endParaRPr kumimoji="1" lang="zh-TW" altLang="en-US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B2A19473-5080-4074-94D0-3248EE978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532551"/>
              </p:ext>
            </p:extLst>
          </p:nvPr>
        </p:nvGraphicFramePr>
        <p:xfrm>
          <a:off x="1508125" y="4861421"/>
          <a:ext cx="14493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Equation" r:id="rId3" imgW="685800" imgH="241300" progId="Equation.DSMT4">
                  <p:embed/>
                </p:oleObj>
              </mc:Choice>
              <mc:Fallback>
                <p:oleObj name="Equation" r:id="rId3" imgW="685800" imgH="2413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4861421"/>
                        <a:ext cx="144938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21B6EEEB-C83F-4AB9-884D-F8A10EDA2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896798"/>
              </p:ext>
            </p:extLst>
          </p:nvPr>
        </p:nvGraphicFramePr>
        <p:xfrm>
          <a:off x="1687162" y="5397054"/>
          <a:ext cx="1484923" cy="47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7" name="Equation" r:id="rId5" imgW="685800" imgH="241300" progId="Equation.DSMT4">
                  <p:embed/>
                </p:oleObj>
              </mc:Choice>
              <mc:Fallback>
                <p:oleObj name="Equation" r:id="rId5" imgW="685800" imgH="2413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162" y="5397054"/>
                        <a:ext cx="1484923" cy="476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6984448-2F09-4288-A03B-0197F93E7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47182"/>
              </p:ext>
            </p:extLst>
          </p:nvPr>
        </p:nvGraphicFramePr>
        <p:xfrm>
          <a:off x="3522466" y="5397054"/>
          <a:ext cx="1320494" cy="51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8" name="Equation" r:id="rId6" imgW="482391" imgH="228501" progId="Equation.DSMT4">
                  <p:embed/>
                </p:oleObj>
              </mc:Choice>
              <mc:Fallback>
                <p:oleObj name="Equation" r:id="rId6" imgW="482391" imgH="228501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66" y="5397054"/>
                        <a:ext cx="1320494" cy="516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214EA325-1E63-452F-8D34-C8E5408FEC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74443"/>
              </p:ext>
            </p:extLst>
          </p:nvPr>
        </p:nvGraphicFramePr>
        <p:xfrm>
          <a:off x="1278968" y="1574885"/>
          <a:ext cx="3357090" cy="111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9" name="Equation" r:id="rId8" imgW="1320227" imgH="469696" progId="Equation.DSMT4">
                  <p:embed/>
                </p:oleObj>
              </mc:Choice>
              <mc:Fallback>
                <p:oleObj name="Equation" r:id="rId8" imgW="1320227" imgH="469696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968" y="1574885"/>
                        <a:ext cx="3357090" cy="1113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群組 10">
            <a:extLst>
              <a:ext uri="{FF2B5EF4-FFF2-40B4-BE49-F238E27FC236}">
                <a16:creationId xmlns:a16="http://schemas.microsoft.com/office/drawing/2014/main" id="{ECEB3B0A-A29B-4843-93F0-EFA5D248EADD}"/>
              </a:ext>
            </a:extLst>
          </p:cNvPr>
          <p:cNvGrpSpPr/>
          <p:nvPr/>
        </p:nvGrpSpPr>
        <p:grpSpPr>
          <a:xfrm>
            <a:off x="1074100" y="2390607"/>
            <a:ext cx="5335070" cy="1445912"/>
            <a:chOff x="1597242" y="5139016"/>
            <a:chExt cx="5335070" cy="1445912"/>
          </a:xfrm>
        </p:grpSpPr>
        <p:cxnSp>
          <p:nvCxnSpPr>
            <p:cNvPr id="12" name="直線箭頭接點 10">
              <a:extLst>
                <a:ext uri="{FF2B5EF4-FFF2-40B4-BE49-F238E27FC236}">
                  <a16:creationId xmlns:a16="http://schemas.microsoft.com/office/drawing/2014/main" id="{C7961BC9-9614-4028-BAB7-FC1475A5EE82}"/>
                </a:ext>
              </a:extLst>
            </p:cNvPr>
            <p:cNvCxnSpPr/>
            <p:nvPr/>
          </p:nvCxnSpPr>
          <p:spPr>
            <a:xfrm>
              <a:off x="1597242" y="5960720"/>
              <a:ext cx="533507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220A2EBA-662B-4307-90D8-083C0C664453}"/>
                </a:ext>
              </a:extLst>
            </p:cNvPr>
            <p:cNvCxnSpPr/>
            <p:nvPr/>
          </p:nvCxnSpPr>
          <p:spPr>
            <a:xfrm>
              <a:off x="2282785" y="5795891"/>
              <a:ext cx="0" cy="309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2231918D-6BE7-4DB1-8E6D-70D3D0B80FD4}"/>
                </a:ext>
              </a:extLst>
            </p:cNvPr>
            <p:cNvCxnSpPr/>
            <p:nvPr/>
          </p:nvCxnSpPr>
          <p:spPr>
            <a:xfrm>
              <a:off x="2753571" y="5789185"/>
              <a:ext cx="0" cy="309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7734E0FF-A9C2-473B-AA48-F0078EB01CD3}"/>
                </a:ext>
              </a:extLst>
            </p:cNvPr>
            <p:cNvCxnSpPr/>
            <p:nvPr/>
          </p:nvCxnSpPr>
          <p:spPr>
            <a:xfrm>
              <a:off x="4852057" y="5795890"/>
              <a:ext cx="0" cy="309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E1B87850-2B6F-48AD-BF16-FC5BC01AFEF0}"/>
                </a:ext>
              </a:extLst>
            </p:cNvPr>
            <p:cNvCxnSpPr>
              <a:cxnSpLocks/>
            </p:cNvCxnSpPr>
            <p:nvPr/>
          </p:nvCxnSpPr>
          <p:spPr>
            <a:xfrm>
              <a:off x="5307564" y="5795889"/>
              <a:ext cx="0" cy="309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C2288A5-BE92-4092-95E3-81FD5A4F9DC1}"/>
                </a:ext>
              </a:extLst>
            </p:cNvPr>
            <p:cNvSpPr txBox="1"/>
            <p:nvPr/>
          </p:nvSpPr>
          <p:spPr>
            <a:xfrm>
              <a:off x="2075036" y="6105174"/>
              <a:ext cx="415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400" dirty="0"/>
                <a:t>k</a:t>
              </a:r>
              <a:r>
                <a:rPr kumimoji="1" lang="en-US" altLang="zh-TW" sz="1400" dirty="0"/>
                <a:t>1</a:t>
              </a:r>
              <a:endParaRPr kumimoji="1" lang="zh-TW" altLang="en-US" sz="1400" dirty="0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B2CB4F4-EFE0-454C-B778-C6F3BF2B64B3}"/>
                </a:ext>
              </a:extLst>
            </p:cNvPr>
            <p:cNvSpPr txBox="1"/>
            <p:nvPr/>
          </p:nvSpPr>
          <p:spPr>
            <a:xfrm>
              <a:off x="2538720" y="6123263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/>
                <a:t>k</a:t>
              </a:r>
              <a:r>
                <a:rPr kumimoji="1" lang="en-US" altLang="zh-TW" sz="1400" dirty="0"/>
                <a:t>2</a:t>
              </a:r>
              <a:endParaRPr kumimoji="1" lang="zh-TW" altLang="en-US" sz="1400" dirty="0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E8ED7E08-94E4-4CBB-B873-5254FD3841A5}"/>
                </a:ext>
              </a:extLst>
            </p:cNvPr>
            <p:cNvSpPr txBox="1"/>
            <p:nvPr/>
          </p:nvSpPr>
          <p:spPr>
            <a:xfrm>
              <a:off x="4669154" y="6123263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err="1"/>
                <a:t>k</a:t>
              </a:r>
              <a:r>
                <a:rPr kumimoji="1" lang="en-US" altLang="zh-TW" sz="1400" dirty="0" err="1"/>
                <a:t>i</a:t>
              </a:r>
              <a:endParaRPr kumimoji="1" lang="zh-TW" altLang="en-US" sz="1400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DB00AC2-C72C-4C8D-B95A-E419468DFADD}"/>
                </a:ext>
              </a:extLst>
            </p:cNvPr>
            <p:cNvSpPr txBox="1"/>
            <p:nvPr/>
          </p:nvSpPr>
          <p:spPr>
            <a:xfrm>
              <a:off x="5103008" y="6123263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/>
                <a:t>k</a:t>
              </a:r>
              <a:r>
                <a:rPr kumimoji="1" lang="en-US" altLang="zh-TW" sz="1400" dirty="0"/>
                <a:t>i+1</a:t>
              </a:r>
              <a:endParaRPr kumimoji="1" lang="zh-TW" altLang="en-US" sz="1400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260031E-A09B-4801-AF49-313BE74EF95D}"/>
                </a:ext>
              </a:extLst>
            </p:cNvPr>
            <p:cNvSpPr txBox="1"/>
            <p:nvPr/>
          </p:nvSpPr>
          <p:spPr>
            <a:xfrm>
              <a:off x="5033546" y="5139016"/>
              <a:ext cx="675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/>
                <a:t>k</a:t>
              </a:r>
              <a:r>
                <a:rPr kumimoji="1" lang="en-US" altLang="zh-TW" sz="1400" dirty="0"/>
                <a:t>i</a:t>
              </a:r>
              <a:r>
                <a:rPr kumimoji="1" lang="en-US" altLang="zh-TW" sz="2400" dirty="0"/>
                <a:t>+1</a:t>
              </a:r>
              <a:endParaRPr kumimoji="1" lang="zh-TW" altLang="en-US" sz="2400" dirty="0"/>
            </a:p>
          </p:txBody>
        </p:sp>
      </p:grpSp>
      <p:cxnSp>
        <p:nvCxnSpPr>
          <p:cNvPr id="22" name="曲線接點 26">
            <a:extLst>
              <a:ext uri="{FF2B5EF4-FFF2-40B4-BE49-F238E27FC236}">
                <a16:creationId xmlns:a16="http://schemas.microsoft.com/office/drawing/2014/main" id="{B196E9F7-2447-4F74-91EA-1E763286E87E}"/>
              </a:ext>
            </a:extLst>
          </p:cNvPr>
          <p:cNvCxnSpPr/>
          <p:nvPr/>
        </p:nvCxnSpPr>
        <p:spPr>
          <a:xfrm rot="5400000">
            <a:off x="4438471" y="2819390"/>
            <a:ext cx="388549" cy="272601"/>
          </a:xfrm>
          <a:prstGeom prst="curvedConnector3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30878249-41EB-4D05-81A2-C3454117A3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9921" y="2574364"/>
            <a:ext cx="5720627" cy="375416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E98BC44-0317-4022-98A2-6B131BBD3B8E}"/>
              </a:ext>
            </a:extLst>
          </p:cNvPr>
          <p:cNvSpPr txBox="1"/>
          <p:nvPr/>
        </p:nvSpPr>
        <p:spPr>
          <a:xfrm>
            <a:off x="838200" y="3629633"/>
            <a:ext cx="60345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Increments over nonoverlapping time intervals are </a:t>
            </a:r>
            <a:r>
              <a:rPr lang="en-US" altLang="zh-TW" sz="2800" dirty="0" err="1"/>
              <a:t>indep</a:t>
            </a:r>
            <a:r>
              <a:rPr lang="en-US" altLang="zh-TW" sz="2800" dirty="0"/>
              <a:t>. because they depend on different coin tosses</a:t>
            </a: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11F697C-4906-4FA0-9C4B-5DEE898A4767}"/>
              </a:ext>
            </a:extLst>
          </p:cNvPr>
          <p:cNvSpPr txBox="1"/>
          <p:nvPr/>
        </p:nvSpPr>
        <p:spPr>
          <a:xfrm>
            <a:off x="4992338" y="3410034"/>
            <a:ext cx="54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=5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A00E69E-5730-4B3A-B10B-6487605F1909}"/>
              </a:ext>
            </a:extLst>
          </p:cNvPr>
          <p:cNvSpPr txBox="1"/>
          <p:nvPr/>
        </p:nvSpPr>
        <p:spPr>
          <a:xfrm>
            <a:off x="3855474" y="3444966"/>
            <a:ext cx="54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3=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8743639-C3D2-47E0-ADBB-C55DB7BDFCA7}"/>
              </a:ext>
            </a:extLst>
          </p:cNvPr>
          <p:cNvSpPr txBox="1"/>
          <p:nvPr/>
        </p:nvSpPr>
        <p:spPr>
          <a:xfrm>
            <a:off x="4993473" y="2420082"/>
            <a:ext cx="54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=4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065A4A2-6B73-4127-A4BF-349A1A334A7B}"/>
              </a:ext>
            </a:extLst>
          </p:cNvPr>
          <p:cNvSpPr txBox="1"/>
          <p:nvPr/>
        </p:nvSpPr>
        <p:spPr>
          <a:xfrm>
            <a:off x="8615145" y="2640371"/>
            <a:ext cx="269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M</a:t>
            </a:r>
            <a:r>
              <a:rPr lang="en-US" altLang="zh-TW" sz="2800" baseline="-25000" dirty="0">
                <a:solidFill>
                  <a:srgbClr val="FF0000"/>
                </a:solidFill>
              </a:rPr>
              <a:t>5</a:t>
            </a:r>
            <a:r>
              <a:rPr lang="en-US" altLang="zh-TW" sz="2800" dirty="0">
                <a:solidFill>
                  <a:srgbClr val="FF0000"/>
                </a:solidFill>
              </a:rPr>
              <a:t>-M</a:t>
            </a:r>
            <a:r>
              <a:rPr lang="en-US" altLang="zh-TW" sz="2800" baseline="-25000" dirty="0">
                <a:solidFill>
                  <a:srgbClr val="FF0000"/>
                </a:solidFill>
              </a:rPr>
              <a:t>3</a:t>
            </a:r>
            <a:r>
              <a:rPr lang="en-US" altLang="zh-TW" sz="2800" dirty="0">
                <a:solidFill>
                  <a:srgbClr val="FF0000"/>
                </a:solidFill>
              </a:rPr>
              <a:t>=X</a:t>
            </a:r>
            <a:r>
              <a:rPr lang="en-US" altLang="zh-TW" sz="2800" baseline="-25000" dirty="0">
                <a:solidFill>
                  <a:srgbClr val="FF0000"/>
                </a:solidFill>
              </a:rPr>
              <a:t>4</a:t>
            </a:r>
            <a:r>
              <a:rPr lang="en-US" altLang="zh-TW" sz="2800" dirty="0">
                <a:solidFill>
                  <a:srgbClr val="FF0000"/>
                </a:solidFill>
              </a:rPr>
              <a:t>+X</a:t>
            </a:r>
            <a:r>
              <a:rPr lang="en-US" altLang="zh-TW" sz="2800" baseline="-25000" dirty="0">
                <a:solidFill>
                  <a:srgbClr val="FF0000"/>
                </a:solidFill>
              </a:rPr>
              <a:t>5</a:t>
            </a:r>
            <a:endParaRPr lang="zh-TW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C88F1765-92B3-4ADF-A598-583F1A8A03FF}"/>
              </a:ext>
            </a:extLst>
          </p:cNvPr>
          <p:cNvSpPr/>
          <p:nvPr/>
        </p:nvSpPr>
        <p:spPr>
          <a:xfrm>
            <a:off x="9409471" y="4119716"/>
            <a:ext cx="658761" cy="7417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86B6E74F-8AD7-4329-9C85-24D81BDA5F38}"/>
              </a:ext>
            </a:extLst>
          </p:cNvPr>
          <p:cNvSpPr/>
          <p:nvPr/>
        </p:nvSpPr>
        <p:spPr>
          <a:xfrm>
            <a:off x="10222832" y="4955706"/>
            <a:ext cx="658761" cy="7417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ACE865D3-ECB9-4D1D-9578-DFB055FF2F20}"/>
              </a:ext>
            </a:extLst>
          </p:cNvPr>
          <p:cNvSpPr/>
          <p:nvPr/>
        </p:nvSpPr>
        <p:spPr>
          <a:xfrm>
            <a:off x="10968603" y="4180885"/>
            <a:ext cx="658761" cy="7417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70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2483E7-97A9-4F8A-B7F9-5FF19CE0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of</a:t>
            </a:r>
            <a:r>
              <a:rPr lang="zh-TW" altLang="en-US" dirty="0"/>
              <a:t> 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6674193-41C4-4E8F-BCB7-63FBFB4F2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53" y="632215"/>
            <a:ext cx="3044621" cy="79138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9A7A543-12D5-4999-814C-278C92C90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39" y="1619157"/>
            <a:ext cx="7931037" cy="333384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84767F6-043C-45CD-9D5B-A31E06DC817B}"/>
              </a:ext>
            </a:extLst>
          </p:cNvPr>
          <p:cNvSpPr/>
          <p:nvPr/>
        </p:nvSpPr>
        <p:spPr>
          <a:xfrm>
            <a:off x="3829050" y="3067096"/>
            <a:ext cx="828675" cy="1133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ABFB25B-FD9E-484D-B106-8D173B59D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3067096"/>
            <a:ext cx="742950" cy="119862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4280568-E6D8-42BA-8770-67061BFF24B9}"/>
              </a:ext>
            </a:extLst>
          </p:cNvPr>
          <p:cNvSpPr/>
          <p:nvPr/>
        </p:nvSpPr>
        <p:spPr>
          <a:xfrm>
            <a:off x="4443264" y="3119437"/>
            <a:ext cx="180975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34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2B52F4-18D0-416B-8ED0-6B74E8E3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of</a:t>
            </a:r>
            <a:r>
              <a:rPr lang="zh-TW" altLang="en-US" dirty="0"/>
              <a:t> 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DFD5656-1DDC-4FDC-B227-734AD9C69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83" y="665941"/>
            <a:ext cx="4279005" cy="94854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8A008E2-358D-4414-B000-B14CEDBCB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1" y="1279445"/>
            <a:ext cx="8102724" cy="522790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671E475-C7BD-4C07-A134-9E48D3ACC8CB}"/>
              </a:ext>
            </a:extLst>
          </p:cNvPr>
          <p:cNvSpPr/>
          <p:nvPr/>
        </p:nvSpPr>
        <p:spPr>
          <a:xfrm>
            <a:off x="6791325" y="2790825"/>
            <a:ext cx="12001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3600A96-6FD7-4119-9315-D7444EAF0C2F}"/>
              </a:ext>
            </a:extLst>
          </p:cNvPr>
          <p:cNvSpPr txBox="1"/>
          <p:nvPr/>
        </p:nvSpPr>
        <p:spPr>
          <a:xfrm>
            <a:off x="6848475" y="272536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=k</a:t>
            </a:r>
            <a:r>
              <a:rPr lang="en-US" altLang="zh-TW" sz="2800" baseline="-25000" dirty="0"/>
              <a:t>i+1</a:t>
            </a:r>
            <a:r>
              <a:rPr lang="en-US" altLang="zh-TW" sz="2800" dirty="0"/>
              <a:t>-(k</a:t>
            </a:r>
            <a:r>
              <a:rPr lang="en-US" altLang="zh-TW" sz="2800" baseline="-25000" dirty="0"/>
              <a:t>i</a:t>
            </a:r>
            <a:r>
              <a:rPr lang="en-US" altLang="zh-TW" sz="2800" dirty="0"/>
              <a:t>+1)+1</a:t>
            </a:r>
            <a:endParaRPr lang="zh-TW" altLang="en-US" sz="28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C145144-21FD-42F4-A3B7-8C314FAE4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2764029"/>
            <a:ext cx="1447800" cy="6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7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3.2.3 Martingale Property for the </a:t>
            </a:r>
            <a:br>
              <a:rPr lang="en-US" altLang="zh-TW" sz="4000" dirty="0"/>
            </a:br>
            <a:r>
              <a:rPr lang="en-US" altLang="zh-TW" sz="4000" dirty="0"/>
              <a:t> 				Symmetric Random Walk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44676"/>
            <a:ext cx="1067248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Choose nonnegative integers </a:t>
            </a:r>
            <a:r>
              <a:rPr lang="en-US" altLang="zh-TW" i="1" dirty="0">
                <a:latin typeface="Times New Roman" charset="0"/>
              </a:rPr>
              <a:t>k &lt; l , </a:t>
            </a:r>
            <a:r>
              <a:rPr lang="en-US" altLang="zh-TW" dirty="0">
                <a:latin typeface="Times New Roman" charset="0"/>
              </a:rPr>
              <a:t>then,</a:t>
            </a: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defRPr/>
            </a:pPr>
            <a:endParaRPr lang="en-US" altLang="zh-TW" dirty="0">
              <a:latin typeface="Times New Roman" charset="0"/>
            </a:endParaRPr>
          </a:p>
          <a:p>
            <a:pPr eaLnBrk="1" hangingPunct="1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sz="2400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資訊集合的情況下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sz="2400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的期望值為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</a:p>
        </p:txBody>
      </p:sp>
      <p:graphicFrame>
        <p:nvGraphicFramePr>
          <p:cNvPr id="22531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14162211"/>
              </p:ext>
            </p:extLst>
          </p:nvPr>
        </p:nvGraphicFramePr>
        <p:xfrm>
          <a:off x="1847851" y="2565401"/>
          <a:ext cx="8964613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3" imgW="3797300" imgH="1016000" progId="Equation.DSMT4">
                  <p:embed/>
                </p:oleObj>
              </mc:Choice>
              <mc:Fallback>
                <p:oleObj name="Equation" r:id="rId3" imgW="3797300" imgH="1016000" progId="Equation.DSMT4">
                  <p:embed/>
                  <p:pic>
                    <p:nvPicPr>
                      <p:cNvPr id="225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2565401"/>
                        <a:ext cx="8964613" cy="239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215E7-3427-8E4C-9AA9-87C16063DE3C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9E981F4-B3BB-4D6D-A28B-4EAAE8193DA2}"/>
              </a:ext>
            </a:extLst>
          </p:cNvPr>
          <p:cNvSpPr txBox="1"/>
          <p:nvPr/>
        </p:nvSpPr>
        <p:spPr>
          <a:xfrm>
            <a:off x="7843557" y="3228945"/>
            <a:ext cx="405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Linearity of conditional expectations</a:t>
            </a:r>
            <a:endParaRPr lang="zh-TW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D793E4-DA26-42FC-8974-EFB2CA09C34A}"/>
              </a:ext>
            </a:extLst>
          </p:cNvPr>
          <p:cNvSpPr/>
          <p:nvPr/>
        </p:nvSpPr>
        <p:spPr>
          <a:xfrm>
            <a:off x="7934325" y="3790950"/>
            <a:ext cx="2743200" cy="695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647F48F-20FB-45BA-8E87-2127E8912A8A}"/>
              </a:ext>
            </a:extLst>
          </p:cNvPr>
          <p:cNvSpPr txBox="1"/>
          <p:nvPr/>
        </p:nvSpPr>
        <p:spPr>
          <a:xfrm>
            <a:off x="7417063" y="3895291"/>
            <a:ext cx="18126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sz="2400" baseline="-25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可測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575CB58-DEFC-4B40-9FD6-0BCDD02E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4446160"/>
            <a:ext cx="2009775" cy="4622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21DCC3D-62AE-498C-95F0-B1A39D11A998}"/>
              </a:ext>
            </a:extLst>
          </p:cNvPr>
          <p:cNvSpPr/>
          <p:nvPr/>
        </p:nvSpPr>
        <p:spPr>
          <a:xfrm flipH="1">
            <a:off x="3081335" y="4288679"/>
            <a:ext cx="171451" cy="777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1E5DA1-C733-4A0F-B62E-7B0093056F62}"/>
              </a:ext>
            </a:extLst>
          </p:cNvPr>
          <p:cNvSpPr/>
          <p:nvPr/>
        </p:nvSpPr>
        <p:spPr>
          <a:xfrm>
            <a:off x="1223962" y="4446160"/>
            <a:ext cx="1928813" cy="46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9540F59-7C20-4B3D-89F6-C2DA287FB487}"/>
              </a:ext>
            </a:extLst>
          </p:cNvPr>
          <p:cNvSpPr/>
          <p:nvPr/>
        </p:nvSpPr>
        <p:spPr>
          <a:xfrm>
            <a:off x="7417063" y="3887532"/>
            <a:ext cx="1928813" cy="46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1986FEB-1A68-4ECB-8A10-A1D0E0DE8C50}"/>
              </a:ext>
            </a:extLst>
          </p:cNvPr>
          <p:cNvSpPr/>
          <p:nvPr/>
        </p:nvSpPr>
        <p:spPr>
          <a:xfrm>
            <a:off x="7843557" y="3208990"/>
            <a:ext cx="3872193" cy="46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內容版面配置區 4">
            <a:extLst>
              <a:ext uri="{FF2B5EF4-FFF2-40B4-BE49-F238E27FC236}">
                <a16:creationId xmlns:a16="http://schemas.microsoft.com/office/drawing/2014/main" id="{FAA3E180-BDF2-4A26-8456-22F749931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63" y="4431648"/>
            <a:ext cx="2209927" cy="57442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6BAB11A-7FBD-43AB-BA73-CD4F89FC170D}"/>
              </a:ext>
            </a:extLst>
          </p:cNvPr>
          <p:cNvSpPr/>
          <p:nvPr/>
        </p:nvSpPr>
        <p:spPr>
          <a:xfrm>
            <a:off x="7326508" y="4475188"/>
            <a:ext cx="2300482" cy="46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5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000" dirty="0"/>
              <a:t>3.2.4 Quadratic Variation of the </a:t>
            </a:r>
            <a:br>
              <a:rPr lang="en-US" altLang="zh-TW" sz="4000" dirty="0"/>
            </a:br>
            <a:r>
              <a:rPr lang="en-US" altLang="zh-TW" sz="4000" dirty="0"/>
              <a:t>         			Symmetric Random Walk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7338"/>
            <a:ext cx="10820400" cy="56880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The quadratic variation up to time k is defined to be </a:t>
            </a:r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Note :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/>
              <a:t>   </a:t>
            </a:r>
            <a:r>
              <a:rPr lang="zh-TW" altLang="en-US" dirty="0"/>
              <a:t>．</a:t>
            </a:r>
            <a:r>
              <a:rPr lang="en-US" altLang="zh-TW" dirty="0"/>
              <a:t>This is computed path-by-path 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/>
              <a:t>   </a:t>
            </a:r>
            <a:r>
              <a:rPr lang="zh-TW" altLang="en-US" dirty="0"/>
              <a:t>．</a:t>
            </a:r>
            <a:r>
              <a:rPr lang="en-US" altLang="zh-TW" dirty="0"/>
              <a:t>by taking all the one-step increments along that path, squaring</a:t>
            </a:r>
          </a:p>
          <a:p>
            <a:pPr eaLnBrk="1" hangingPunct="1">
              <a:buFontTx/>
              <a:buNone/>
              <a:defRPr/>
            </a:pPr>
            <a:r>
              <a:rPr lang="en-US" altLang="zh-TW" dirty="0"/>
              <a:t>       these increments, and then summing them</a:t>
            </a:r>
          </a:p>
        </p:txBody>
      </p:sp>
      <p:graphicFrame>
        <p:nvGraphicFramePr>
          <p:cNvPr id="23555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38457848"/>
              </p:ext>
            </p:extLst>
          </p:nvPr>
        </p:nvGraphicFramePr>
        <p:xfrm>
          <a:off x="3077583" y="1983138"/>
          <a:ext cx="6036834" cy="125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3" imgW="1916868" imgH="444307" progId="Equation.DSMT4">
                  <p:embed/>
                </p:oleObj>
              </mc:Choice>
              <mc:Fallback>
                <p:oleObj name="Equation" r:id="rId3" imgW="1916868" imgH="444307" progId="Equation.DSMT4">
                  <p:embed/>
                  <p:pic>
                    <p:nvPicPr>
                      <p:cNvPr id="235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583" y="1983138"/>
                        <a:ext cx="6036834" cy="125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796461" y="2427289"/>
            <a:ext cx="828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>
                <a:ea typeface="新細明體" charset="-120"/>
              </a:rPr>
              <a:t>(3.2.6)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AE990-E0AB-1D47-B723-130760E84270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7F88BDB-7314-4C42-BE16-8358EC619376}"/>
              </a:ext>
            </a:extLst>
          </p:cNvPr>
          <p:cNvSpPr txBox="1"/>
          <p:nvPr/>
        </p:nvSpPr>
        <p:spPr>
          <a:xfrm>
            <a:off x="3147086" y="3237142"/>
            <a:ext cx="63083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One-step increments M</a:t>
            </a:r>
            <a:r>
              <a:rPr lang="en-US" altLang="zh-TW" sz="2800" baseline="-25000" dirty="0"/>
              <a:t>j</a:t>
            </a:r>
            <a:r>
              <a:rPr lang="en-US" altLang="zh-TW" sz="2800" dirty="0"/>
              <a:t>-M</a:t>
            </a:r>
            <a:r>
              <a:rPr lang="en-US" altLang="zh-TW" sz="2800" baseline="-25000" dirty="0"/>
              <a:t>j-1</a:t>
            </a:r>
            <a:r>
              <a:rPr lang="en-US" altLang="zh-TW" sz="2800" dirty="0"/>
              <a:t>=X</a:t>
            </a:r>
            <a:r>
              <a:rPr lang="en-US" altLang="zh-TW" sz="2800" baseline="-25000" dirty="0"/>
              <a:t>j</a:t>
            </a:r>
            <a:r>
              <a:rPr lang="en-US" altLang="zh-TW" sz="2800" dirty="0"/>
              <a:t>, X</a:t>
            </a:r>
            <a:r>
              <a:rPr lang="en-US" altLang="zh-TW" sz="2800" baseline="-25000" dirty="0"/>
              <a:t>j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=1</a:t>
            </a:r>
          </a:p>
          <a:p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76600D-5DE3-4E72-B69A-6D0628D23E32}"/>
              </a:ext>
            </a:extLst>
          </p:cNvPr>
          <p:cNvSpPr/>
          <p:nvPr/>
        </p:nvSpPr>
        <p:spPr>
          <a:xfrm>
            <a:off x="3077583" y="3299476"/>
            <a:ext cx="5904492" cy="567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92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982</Words>
  <Application>Microsoft Office PowerPoint</Application>
  <PresentationFormat>寬螢幕</PresentationFormat>
  <Paragraphs>183</Paragraphs>
  <Slides>26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Microsoft JhengHei</vt:lpstr>
      <vt:lpstr>Microsoft JhengHei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Equation</vt:lpstr>
      <vt:lpstr>3.2 Scaled Random Walks</vt:lpstr>
      <vt:lpstr>3.2 Scaled Random Walks</vt:lpstr>
      <vt:lpstr>3.2.1 Symmetric Random Walk</vt:lpstr>
      <vt:lpstr>3.2.2 Increments of the Symmetric Random Walk</vt:lpstr>
      <vt:lpstr>3.2.2 Increments of the Symmetric Random Walk</vt:lpstr>
      <vt:lpstr>Proof of </vt:lpstr>
      <vt:lpstr>Proof of </vt:lpstr>
      <vt:lpstr>3.2.3 Martingale Property for the       Symmetric Random Walk</vt:lpstr>
      <vt:lpstr>3.2.4 Quadratic Variation of the              Symmetric Random Walk</vt:lpstr>
      <vt:lpstr>How to compute the </vt:lpstr>
      <vt:lpstr>3.2.5 Scaled Symmetric Random Walk</vt:lpstr>
      <vt:lpstr>PowerPoint 簡報</vt:lpstr>
      <vt:lpstr>Property of Scaled Random Walk</vt:lpstr>
      <vt:lpstr>    </vt:lpstr>
      <vt:lpstr>PowerPoint 簡報</vt:lpstr>
      <vt:lpstr>Prove</vt:lpstr>
      <vt:lpstr>Quadratic variation of the scaled random walk</vt:lpstr>
      <vt:lpstr>3.2.6 Limiting Distribution of the Scaled Random Walk</vt:lpstr>
      <vt:lpstr>PowerPoint 簡報</vt:lpstr>
      <vt:lpstr>PowerPoint 簡報</vt:lpstr>
      <vt:lpstr>Theorem 3.2.1 (Central Limit Theorem)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Scaled Random Walks</dc:title>
  <dc:creator>sandy</dc:creator>
  <cp:lastModifiedBy>sandy</cp:lastModifiedBy>
  <cp:revision>69</cp:revision>
  <dcterms:created xsi:type="dcterms:W3CDTF">2019-03-06T02:19:32Z</dcterms:created>
  <dcterms:modified xsi:type="dcterms:W3CDTF">2019-03-12T07:15:39Z</dcterms:modified>
</cp:coreProperties>
</file>