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59" r:id="rId4"/>
    <p:sldId id="257" r:id="rId5"/>
    <p:sldId id="273" r:id="rId6"/>
    <p:sldId id="258" r:id="rId7"/>
    <p:sldId id="260" r:id="rId8"/>
    <p:sldId id="275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4" r:id="rId21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4F1C7-70C1-4BB7-AD02-573A4BB85699}" type="datetimeFigureOut">
              <a:rPr lang="zh-TW" altLang="en-US" smtClean="0"/>
              <a:t>2019/3/9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EDB3D-0DAC-4944-BEBA-9462C7F5A80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112618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4F1C7-70C1-4BB7-AD02-573A4BB85699}" type="datetimeFigureOut">
              <a:rPr lang="zh-TW" altLang="en-US" smtClean="0"/>
              <a:t>2019/3/9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EDB3D-0DAC-4944-BEBA-9462C7F5A80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6417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4F1C7-70C1-4BB7-AD02-573A4BB85699}" type="datetimeFigureOut">
              <a:rPr lang="zh-TW" altLang="en-US" smtClean="0"/>
              <a:t>2019/3/9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EDB3D-0DAC-4944-BEBA-9462C7F5A80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62721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4F1C7-70C1-4BB7-AD02-573A4BB85699}" type="datetimeFigureOut">
              <a:rPr lang="zh-TW" altLang="en-US" smtClean="0"/>
              <a:t>2019/3/9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EDB3D-0DAC-4944-BEBA-9462C7F5A80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147387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4F1C7-70C1-4BB7-AD02-573A4BB85699}" type="datetimeFigureOut">
              <a:rPr lang="zh-TW" altLang="en-US" smtClean="0"/>
              <a:t>2019/3/9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EDB3D-0DAC-4944-BEBA-9462C7F5A80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27646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4F1C7-70C1-4BB7-AD02-573A4BB85699}" type="datetimeFigureOut">
              <a:rPr lang="zh-TW" altLang="en-US" smtClean="0"/>
              <a:t>2019/3/9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EDB3D-0DAC-4944-BEBA-9462C7F5A80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559253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4F1C7-70C1-4BB7-AD02-573A4BB85699}" type="datetimeFigureOut">
              <a:rPr lang="zh-TW" altLang="en-US" smtClean="0"/>
              <a:t>2019/3/9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EDB3D-0DAC-4944-BEBA-9462C7F5A80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780057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4F1C7-70C1-4BB7-AD02-573A4BB85699}" type="datetimeFigureOut">
              <a:rPr lang="zh-TW" altLang="en-US" smtClean="0"/>
              <a:t>2019/3/9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EDB3D-0DAC-4944-BEBA-9462C7F5A80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428038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4F1C7-70C1-4BB7-AD02-573A4BB85699}" type="datetimeFigureOut">
              <a:rPr lang="zh-TW" altLang="en-US" smtClean="0"/>
              <a:t>2019/3/9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EDB3D-0DAC-4944-BEBA-9462C7F5A80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07323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4F1C7-70C1-4BB7-AD02-573A4BB85699}" type="datetimeFigureOut">
              <a:rPr lang="zh-TW" altLang="en-US" smtClean="0"/>
              <a:t>2019/3/9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EDB3D-0DAC-4944-BEBA-9462C7F5A80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643976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4F1C7-70C1-4BB7-AD02-573A4BB85699}" type="datetimeFigureOut">
              <a:rPr lang="zh-TW" altLang="en-US" smtClean="0"/>
              <a:t>2019/3/9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EDB3D-0DAC-4944-BEBA-9462C7F5A80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392430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34F1C7-70C1-4BB7-AD02-573A4BB85699}" type="datetimeFigureOut">
              <a:rPr lang="zh-TW" altLang="en-US" smtClean="0"/>
              <a:t>2019/3/9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2EDB3D-0DAC-4944-BEBA-9462C7F5A80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20827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0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9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 anchor="ctr"/>
          <a:lstStyle/>
          <a:p>
            <a:r>
              <a:rPr lang="en-US" altLang="zh-TW" dirty="0" smtClean="0">
                <a:latin typeface="Arial Rounded MT Bold" panose="020F0704030504030204" pitchFamily="34" charset="0"/>
              </a:rPr>
              <a:t>Black-</a:t>
            </a:r>
            <a:r>
              <a:rPr lang="en-US" altLang="zh-TW" dirty="0" err="1" smtClean="0">
                <a:latin typeface="Arial Rounded MT Bold" panose="020F0704030504030204" pitchFamily="34" charset="0"/>
              </a:rPr>
              <a:t>Litterman</a:t>
            </a:r>
            <a:r>
              <a:rPr lang="en-US" altLang="zh-TW" dirty="0" smtClean="0">
                <a:latin typeface="Arial Rounded MT Bold" panose="020F0704030504030204" pitchFamily="34" charset="0"/>
              </a:rPr>
              <a:t> Model</a:t>
            </a:r>
            <a:endParaRPr lang="zh-TW" altLang="en-US" dirty="0">
              <a:latin typeface="Arial Rounded MT Bold" panose="020F0704030504030204" pitchFamily="34" charset="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 anchor="ctr"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學生 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陳柏壬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指導教授 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戴天時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16502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標題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altLang="zh-TW" dirty="0" smtClean="0"/>
                  <a:t>Step 3 : Formulate </a:t>
                </a:r>
                <a14:m>
                  <m:oMath xmlns:m="http://schemas.openxmlformats.org/officeDocument/2006/math">
                    <m:r>
                      <a:rPr lang="en-US" altLang="zh-TW" b="1" i="1" smtClean="0">
                        <a:latin typeface="Cambria Math" panose="02040503050406030204" pitchFamily="18" charset="0"/>
                      </a:rPr>
                      <m:t>𝑷</m:t>
                    </m:r>
                    <m:r>
                      <a:rPr lang="en-US" altLang="zh-TW" b="1" i="1" smtClean="0"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altLang="zh-TW" b="1" i="1" smtClean="0">
                        <a:latin typeface="Cambria Math" panose="02040503050406030204" pitchFamily="18" charset="0"/>
                      </a:rPr>
                      <m:t>𝑸</m:t>
                    </m:r>
                    <m:r>
                      <a:rPr lang="en-US" altLang="zh-TW" b="1" i="1" smtClean="0">
                        <a:latin typeface="Cambria Math" panose="02040503050406030204" pitchFamily="18" charset="0"/>
                      </a:rPr>
                      <m:t>,  </m:t>
                    </m:r>
                    <m:r>
                      <a:rPr lang="el-GR" altLang="zh-TW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𝜴</m:t>
                    </m:r>
                  </m:oMath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" name="標題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zh-TW" altLang="en-US" dirty="0" smtClean="0"/>
                  <a:t> </a:t>
                </a:r>
                <a:r>
                  <a:rPr lang="en-US" altLang="zh-TW" dirty="0" smtClean="0"/>
                  <a:t>: </a:t>
                </a:r>
                <a:r>
                  <a:rPr lang="en-US" altLang="zh-TW" dirty="0"/>
                  <a:t>a K × N </a:t>
                </a:r>
                <a:r>
                  <a:rPr lang="en-US" altLang="zh-TW" dirty="0" smtClean="0"/>
                  <a:t>matrix of </a:t>
                </a:r>
                <a:r>
                  <a:rPr lang="en-US" altLang="zh-TW" dirty="0"/>
                  <a:t>the assets weights within each view</a:t>
                </a:r>
                <a:endParaRPr lang="en-US" altLang="zh-TW" dirty="0" smtClean="0"/>
              </a:p>
              <a:p>
                <a:endParaRPr lang="en-US" altLang="zh-TW" dirty="0"/>
              </a:p>
              <a:p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zh-TW" altLang="en-US" dirty="0" smtClean="0"/>
                  <a:t> </a:t>
                </a:r>
                <a:r>
                  <a:rPr lang="en-US" altLang="zh-TW" dirty="0" smtClean="0"/>
                  <a:t>: </a:t>
                </a:r>
                <a:r>
                  <a:rPr lang="en-US" altLang="zh-TW" dirty="0"/>
                  <a:t>a </a:t>
                </a:r>
                <a:r>
                  <a:rPr lang="en-US" altLang="zh-TW" dirty="0" smtClean="0"/>
                  <a:t>K </a:t>
                </a:r>
                <a:r>
                  <a:rPr lang="en-US" altLang="zh-TW" dirty="0"/>
                  <a:t>×</a:t>
                </a:r>
                <a:r>
                  <a:rPr lang="en-US" altLang="zh-TW" dirty="0" smtClean="0"/>
                  <a:t> </a:t>
                </a:r>
                <a:r>
                  <a:rPr lang="en-US" altLang="zh-TW" dirty="0"/>
                  <a:t>1 vector of the returns for each view</a:t>
                </a:r>
                <a:endParaRPr lang="en-US" altLang="zh-TW" dirty="0" smtClean="0"/>
              </a:p>
              <a:p>
                <a:endParaRPr lang="en-US" altLang="zh-TW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zh-TW" altLang="en-US" dirty="0" smtClean="0"/>
                  <a:t> </a:t>
                </a:r>
                <a:r>
                  <a:rPr lang="en-US" altLang="zh-TW" dirty="0" smtClean="0"/>
                  <a:t>: </a:t>
                </a:r>
                <a:r>
                  <a:rPr lang="en-US" altLang="zh-TW" dirty="0"/>
                  <a:t>a </a:t>
                </a:r>
                <a:r>
                  <a:rPr lang="en-US" altLang="zh-TW" dirty="0" smtClean="0"/>
                  <a:t>K × K </a:t>
                </a:r>
                <a:r>
                  <a:rPr lang="en-US" altLang="zh-TW" dirty="0"/>
                  <a:t>matrix of the covariance of the </a:t>
                </a:r>
                <a:r>
                  <a:rPr lang="en-US" altLang="zh-TW" dirty="0" smtClean="0"/>
                  <a:t>views</a:t>
                </a:r>
              </a:p>
              <a:p>
                <a:endParaRPr lang="en-US" altLang="zh-TW" dirty="0"/>
              </a:p>
              <a:p>
                <a:endParaRPr lang="en-US" altLang="zh-TW" dirty="0" smtClean="0"/>
              </a:p>
              <a:p>
                <a:pPr marL="0" indent="0" algn="r">
                  <a:buNone/>
                </a:pPr>
                <a:r>
                  <a:rPr lang="en-US" altLang="zh-TW" dirty="0" smtClean="0"/>
                  <a:t>PS : K views and N assets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t="-2521" r="-115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11326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標題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altLang="zh-TW" dirty="0" smtClean="0"/>
                  <a:t>Example,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zh-TW" altLang="en-US" dirty="0" smtClean="0"/>
                  <a:t> </a:t>
                </a:r>
                <a:r>
                  <a:rPr lang="en-US" altLang="zh-TW" dirty="0" smtClean="0"/>
                  <a:t>and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endParaRPr lang="zh-TW" altLang="en-US" dirty="0"/>
              </a:p>
            </p:txBody>
          </p:sp>
        </mc:Choice>
        <mc:Fallback>
          <p:sp>
            <p:nvSpPr>
              <p:cNvPr id="2" name="標題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群組 7"/>
          <p:cNvGrpSpPr/>
          <p:nvPr/>
        </p:nvGrpSpPr>
        <p:grpSpPr>
          <a:xfrm>
            <a:off x="732691" y="1418127"/>
            <a:ext cx="8754208" cy="4432112"/>
            <a:chOff x="732691" y="1418127"/>
            <a:chExt cx="8754208" cy="4432112"/>
          </a:xfrm>
        </p:grpSpPr>
        <p:pic>
          <p:nvPicPr>
            <p:cNvPr id="4" name="圖片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32691" y="1418127"/>
              <a:ext cx="8754208" cy="4432112"/>
            </a:xfrm>
            <a:prstGeom prst="rect">
              <a:avLst/>
            </a:prstGeom>
          </p:spPr>
        </p:pic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" name="矩形 5"/>
                <p:cNvSpPr/>
                <p:nvPr/>
              </p:nvSpPr>
              <p:spPr>
                <a:xfrm>
                  <a:off x="3692767" y="5252361"/>
                  <a:ext cx="474785" cy="50116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̂"/>
                            <m:ctrlPr>
                              <a:rPr lang="en-US" altLang="zh-TW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TW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  <m:r>
                              <a:rPr lang="en-US" altLang="zh-TW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altLang="zh-TW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US" altLang="zh-TW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acc>
                      </m:oMath>
                    </m:oMathPara>
                  </a14:m>
                  <a:endParaRPr lang="zh-TW" altLang="en-US" dirty="0"/>
                </a:p>
              </p:txBody>
            </p:sp>
          </mc:Choice>
          <mc:Fallback>
            <p:sp>
              <p:nvSpPr>
                <p:cNvPr id="6" name="矩形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92767" y="5252361"/>
                  <a:ext cx="474785" cy="501162"/>
                </a:xfrm>
                <a:prstGeom prst="rect">
                  <a:avLst/>
                </a:prstGeom>
                <a:blipFill>
                  <a:blip r:embed="rId4"/>
                  <a:stretch>
                    <a:fillRect l="-20513" r="-15385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3" name="圖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" y="1418127"/>
            <a:ext cx="8991600" cy="5086350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91287" y="4698079"/>
            <a:ext cx="3552825" cy="160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4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Step4 : compute the expected returns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 ~ 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 ( </m:t>
                    </m:r>
                    <m:sSup>
                      <m:sSup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TW" altLang="en-US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 , </m:t>
                    </m:r>
                    <m:sSup>
                      <m:sSup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TW" dirty="0" smtClean="0"/>
              </a:p>
              <a:p>
                <a:pPr marL="0" indent="0">
                  <a:buNone/>
                </a:pPr>
                <a:endParaRPr lang="en-US" altLang="zh-TW" dirty="0"/>
              </a:p>
              <a:p>
                <a:pPr marL="0" indent="0">
                  <a:buNone/>
                </a:pPr>
                <a:r>
                  <a:rPr lang="en-US" altLang="zh-TW" dirty="0" smtClean="0"/>
                  <a:t>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TW" altLang="en-US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altLang="zh-TW" b="0" i="0" smtClean="0">
                        <a:latin typeface="Cambria Math" panose="02040503050406030204" pitchFamily="18" charset="0"/>
                      </a:rPr>
                      <m:t>= </m:t>
                    </m:r>
                    <m:sSup>
                      <m:sSup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[</m:t>
                        </m:r>
                        <m:sSup>
                          <m:sSup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zh-TW" altLang="en-US" b="0" i="1" smtClean="0">
                                    <a:latin typeface="Cambria Math" panose="02040503050406030204" pitchFamily="18" charset="0"/>
                                  </a:rPr>
                                  <m:t>𝜏</m:t>
                                </m:r>
                                <m:r>
                                  <m:rPr>
                                    <m:sty m:val="p"/>
                                  </m:rPr>
                                  <a:rPr lang="el-GR" altLang="zh-TW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Σ</m:t>
                                </m:r>
                              </m:e>
                            </m:d>
                          </m:e>
                          <m:sup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p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sSup>
                          <m:sSup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l-GR" altLang="zh-TW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Ω</m:t>
                            </m:r>
                          </m:e>
                          <m:sup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]</m:t>
                        </m:r>
                      </m:e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[</m:t>
                    </m:r>
                    <m:sSup>
                      <m:sSup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zh-TW" altLang="en-US" b="0" i="1" smtClean="0">
                                <a:latin typeface="Cambria Math" panose="02040503050406030204" pitchFamily="18" charset="0"/>
                              </a:rPr>
                              <m:t>𝜏</m:t>
                            </m:r>
                            <m:r>
                              <m:rPr>
                                <m:sty m:val="p"/>
                              </m:rPr>
                              <a:rPr lang="el-GR" altLang="zh-TW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Σ</m:t>
                            </m:r>
                          </m:e>
                        </m:d>
                      </m:e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m:rPr>
                        <m:sty m:val="p"/>
                      </m:rPr>
                      <a:rPr lang="el-GR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 </m:t>
                    </m:r>
                    <m:sSup>
                      <m:sSupPr>
                        <m:ctrlP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p>
                    </m:sSup>
                    <m:sSup>
                      <m:sSupPr>
                        <m:ctrlP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</m:e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𝑄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altLang="zh-TW" dirty="0" smtClean="0"/>
              </a:p>
              <a:p>
                <a:pPr marL="0" indent="0">
                  <a:buNone/>
                </a:pPr>
                <a:endParaRPr lang="en-US" altLang="zh-TW" dirty="0"/>
              </a:p>
              <a:p>
                <a:pPr marL="0" indent="0">
                  <a:buNone/>
                </a:pPr>
                <a:r>
                  <a:rPr lang="en-US" altLang="zh-TW" dirty="0" smtClean="0"/>
                  <a:t>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l-GR" altLang="zh-TW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zh-TW" altLang="en-US" b="0" i="1" smtClean="0">
                                <a:latin typeface="Cambria Math" panose="02040503050406030204" pitchFamily="18" charset="0"/>
                              </a:rPr>
                              <m:t>𝜏</m:t>
                            </m:r>
                            <m:r>
                              <m:rPr>
                                <m:sty m:val="p"/>
                              </m:rPr>
                              <a:rPr lang="el-GR" altLang="zh-TW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Σ</m:t>
                            </m:r>
                          </m:e>
                        </m:d>
                      </m:e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sSup>
                      <m:sSup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</m:e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endParaRPr lang="en-US" altLang="zh-TW" dirty="0" smtClean="0"/>
              </a:p>
              <a:p>
                <a:pPr marL="0" indent="0">
                  <a:buNone/>
                </a:pPr>
                <a:endParaRPr lang="en-US" altLang="zh-TW" dirty="0"/>
              </a:p>
              <a:p>
                <a:pPr marL="0" indent="0">
                  <a:buNone/>
                </a:pPr>
                <a:r>
                  <a:rPr lang="en-US" altLang="zh-TW" dirty="0" smtClean="0"/>
                  <a:t>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p>
                        <m: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altLang="zh-TW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 </m:t>
                    </m:r>
                    <m:sSup>
                      <m:sSupPr>
                        <m:ctrlP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zh-TW" alt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  <m:sSup>
                          <m:sSupPr>
                            <m:ctrlPr>
                              <a:rPr lang="en-US" altLang="zh-TW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l-GR" altLang="zh-TW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Σ</m:t>
                            </m:r>
                          </m:e>
                          <m:sup>
                            <m:r>
                              <a:rPr lang="en-US" altLang="zh-TW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sSup>
                      <m:sSupPr>
                        <m:ctrlP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TW" alt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p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>
              <a:xfrm>
                <a:off x="6893169" y="4934828"/>
                <a:ext cx="4835769" cy="12421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i="1" smtClean="0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en-US" altLang="zh-TW" sz="20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sSubSup>
                        <m:sSubSupPr>
                          <m:ctrlPr>
                            <a:rPr lang="en-US" altLang="zh-TW" sz="20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/>
                        <m:sup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sSup>
                        <m:sSupPr>
                          <m:ctrlPr>
                            <a:rPr lang="en-US" altLang="zh-TW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TW" altLang="en-US" sz="2000" i="1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p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altLang="zh-TW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 </m:t>
                      </m:r>
                      <m:f>
                        <m:fPr>
                          <m:ctrlPr>
                            <a:rPr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TW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num>
                        <m:den>
                          <m:r>
                            <a:rPr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Sup>
                        <m:sSubSupPr>
                          <m:ctrlPr>
                            <a:rPr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</m:e>
                        <m:sub/>
                        <m:sup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  <m:r>
                            <a:rPr lang="en-US" altLang="zh-TW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sSup>
                        <m:sSupPr>
                          <m:ctrlPr>
                            <a:rPr lang="en-US" altLang="zh-TW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l-GR" altLang="zh-TW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Σ</m:t>
                          </m:r>
                        </m:e>
                        <m:sup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sSup>
                        <m:sSupPr>
                          <m:ctrlPr>
                            <a:rPr lang="el-GR" altLang="zh-TW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</m:e>
                        <m:sup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altLang="zh-TW" sz="2000" dirty="0" smtClean="0"/>
              </a:p>
              <a:p>
                <a14:m>
                  <m:oMath xmlns:m="http://schemas.openxmlformats.org/officeDocument/2006/math">
                    <m:groupChr>
                      <m:groupChrPr>
                        <m:chr m:val="⇒"/>
                        <m:vertJc m:val="bot"/>
                        <m:ctrlPr>
                          <a:rPr lang="zh-TW" altLang="en-US" sz="2000" i="1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f>
                          <m:fPr>
                            <m:ctrlPr>
                              <a:rPr lang="en-US" altLang="zh-TW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zh-TW" altLang="en-US" sz="2000" i="1">
                                <a:latin typeface="Cambria Math" panose="02040503050406030204" pitchFamily="18" charset="0"/>
                              </a:rPr>
                              <m:t>𝜕</m:t>
                            </m:r>
                          </m:num>
                          <m:den>
                            <m:r>
                              <a:rPr lang="zh-TW" altLang="en-US" sz="2000" i="1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sSup>
                              <m:sSupPr>
                                <m:ctrlPr>
                                  <a:rPr lang="en-US" altLang="zh-TW" sz="200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TW" sz="2000" b="0" i="1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p>
                                <m:r>
                                  <a:rPr lang="en-US" altLang="zh-TW" sz="2000" b="0" i="1" smtClean="0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</m:den>
                        </m:f>
                      </m:e>
                    </m:groupChr>
                  </m:oMath>
                </a14:m>
                <a:r>
                  <a:rPr lang="zh-TW" altLang="en-US" sz="2000" dirty="0"/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TW" altLang="en-US" sz="2000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p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altLang="zh-TW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zh-TW" altLang="en-US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sSup>
                      <m:sSupPr>
                        <m:ctrlPr>
                          <a:rPr lang="en-US" altLang="zh-TW" sz="20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altLang="zh-TW" sz="20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altLang="zh-TW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  <m:sSup>
                      <m:sSupPr>
                        <m:ctrlPr>
                          <a:rPr lang="el-GR" altLang="zh-TW" sz="20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</m:e>
                      <m:sup>
                        <m:r>
                          <a:rPr lang="en-US" altLang="zh-TW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altLang="zh-TW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zh-TW" altLang="en-US" sz="2000" dirty="0"/>
                  <a:t> </a:t>
                </a:r>
                <a14:m>
                  <m:oMath xmlns:m="http://schemas.openxmlformats.org/officeDocument/2006/math">
                    <m:groupChr>
                      <m:groupChrPr>
                        <m:chr m:val="⇒"/>
                        <m:vertJc m:val="bot"/>
                        <m:ctrlPr>
                          <a:rPr lang="zh-TW" altLang="en-US" sz="2000" i="1" dirty="0">
                            <a:latin typeface="Cambria Math" panose="02040503050406030204" pitchFamily="18" charset="0"/>
                          </a:rPr>
                        </m:ctrlPr>
                      </m:groupChrPr>
                      <m:e/>
                    </m:groupChr>
                  </m:oMath>
                </a14:m>
                <a:r>
                  <a:rPr lang="zh-TW" altLang="en-US" sz="2000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p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altLang="zh-TW" sz="2000" i="1">
                        <a:latin typeface="Cambria Math" panose="02040503050406030204" pitchFamily="18" charset="0"/>
                      </a:rPr>
                      <m:t>= </m:t>
                    </m:r>
                    <m:sSup>
                      <m:sSup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zh-TW" altLang="en-US" sz="2000" i="1">
                            <a:latin typeface="Cambria Math" panose="02040503050406030204" pitchFamily="18" charset="0"/>
                          </a:rPr>
                          <m:t>𝛿</m:t>
                        </m:r>
                        <m:sSup>
                          <m:sSupPr>
                            <m:ctrlPr>
                              <a:rPr lang="en-US" altLang="zh-TW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l-GR" altLang="zh-TW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Σ</m:t>
                            </m:r>
                          </m:e>
                          <m:sup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sSup>
                      <m:sSup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TW" altLang="en-US" sz="2000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p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3169" y="4934828"/>
                <a:ext cx="4835769" cy="124213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82650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標題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altLang="zh-TW" dirty="0" smtClean="0"/>
                  <a:t>Derivation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zh-TW" altLang="en-US" dirty="0" smtClean="0"/>
                  <a:t> </a:t>
                </a:r>
                <a:r>
                  <a:rPr lang="en-US" altLang="zh-TW" dirty="0" smtClean="0"/>
                  <a:t>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" name="標題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b="0" dirty="0" smtClean="0"/>
                  <a:t>By </a:t>
                </a:r>
                <a:r>
                  <a:rPr lang="en-US" altLang="zh-TW" dirty="0"/>
                  <a:t>Bayes </a:t>
                </a:r>
                <a:r>
                  <a:rPr lang="en-US" altLang="zh-TW" dirty="0" smtClean="0"/>
                  <a:t>theorem</a:t>
                </a:r>
                <a:r>
                  <a:rPr lang="en-US" altLang="zh-TW" b="0" dirty="0" smtClean="0"/>
                  <a:t>, </a:t>
                </a:r>
              </a:p>
              <a:p>
                <a:endParaRPr lang="en-US" altLang="zh-TW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endChr m:val="|"/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̂"/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acc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d>
                        </m:e>
                      </m:func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𝑃𝐸</m:t>
                      </m:r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 )= 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TW" b="0" i="0" smtClean="0"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fName>
                            <m:e>
                              <m:d>
                                <m:dPr>
                                  <m:endChr m:val="|"/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  <m:acc>
                                    <m:accPr>
                                      <m:chr m:val="̂"/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𝐸</m:t>
                                      </m:r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</m:acc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e>
                              </m:d>
                            </m:e>
                          </m:func>
                          <m:acc>
                            <m:accPr>
                              <m:chr m:val="̂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acc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m:rPr>
                              <m:sty m:val="p"/>
                            </m:rPr>
                            <a:rPr lang="en-US" altLang="zh-TW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⁡(</m:t>
                          </m:r>
                          <m:acc>
                            <m:accPr>
                              <m:chr m:val="̂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  <m:d>
                                <m:d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d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acc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altLang="zh-TW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⁡(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acc>
                            <m:accPr>
                              <m:chr m:val="̂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  <m:d>
                                <m:d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d>
                            </m:e>
                          </m:acc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altLang="zh-TW" dirty="0" smtClean="0"/>
              </a:p>
              <a:p>
                <a:pPr marL="0" indent="0">
                  <a:buNone/>
                </a:pPr>
                <a:endParaRPr lang="en-US" altLang="zh-TW" dirty="0" smtClean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b="0" i="0" smtClean="0">
                        <a:latin typeface="Cambria Math" panose="02040503050406030204" pitchFamily="18" charset="0"/>
                      </a:rPr>
                      <m:t>Pr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⁡(</m:t>
                    </m:r>
                    <m:acc>
                      <m:accPr>
                        <m:chr m:val="̂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𝐸</m:t>
                        </m:r>
                        <m:d>
                          <m:d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d>
                      </m:e>
                    </m:acc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TW" dirty="0" smtClean="0"/>
                  <a:t> : </a:t>
                </a:r>
                <a:r>
                  <a:rPr lang="en-US" altLang="zh-TW" dirty="0"/>
                  <a:t>the prior distribution</a:t>
                </a:r>
                <a:endParaRPr lang="en-US" altLang="zh-TW" dirty="0" smtClean="0"/>
              </a:p>
              <a:p>
                <a:pPr marL="0" indent="0">
                  <a:buNone/>
                </a:pPr>
                <a:endParaRPr lang="en-US" altLang="zh-TW" dirty="0"/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TW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endChr m:val="|"/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acc>
                              <m:accPr>
                                <m:chr m:val="̂"/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acc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d>
                      </m:e>
                    </m:func>
                    <m:r>
                      <a:rPr lang="en-US" altLang="zh-TW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𝑃</m:t>
                    </m:r>
                    <m:acc>
                      <m:accPr>
                        <m:chr m:val="̂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acc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TW" altLang="en-US" dirty="0" smtClean="0"/>
                  <a:t> </a:t>
                </a:r>
                <a:r>
                  <a:rPr lang="en-US" altLang="zh-TW" dirty="0" smtClean="0"/>
                  <a:t>: </a:t>
                </a:r>
                <a:r>
                  <a:rPr lang="en-US" altLang="zh-TW" dirty="0"/>
                  <a:t>the </a:t>
                </a:r>
                <a:r>
                  <a:rPr lang="en-US" altLang="zh-TW" dirty="0" smtClean="0"/>
                  <a:t>posterior distribution</a:t>
                </a:r>
                <a:endParaRPr lang="zh-TW" altLang="en-US" dirty="0"/>
              </a:p>
            </p:txBody>
          </p:sp>
        </mc:Choice>
        <mc:Fallback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1189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標題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altLang="zh-TW" dirty="0"/>
                  <a:t>Derivation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zh-TW" altLang="en-US" dirty="0"/>
                  <a:t> </a:t>
                </a:r>
                <a:r>
                  <a:rPr lang="en-US" altLang="zh-TW" dirty="0"/>
                  <a:t>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zh-TW" altLang="en-US" dirty="0" smtClean="0"/>
                  <a:t> </a:t>
                </a:r>
                <a:r>
                  <a:rPr lang="en-US" altLang="zh-TW" dirty="0" smtClean="0"/>
                  <a:t>(</a:t>
                </a:r>
                <a:r>
                  <a:rPr lang="en-US" altLang="zh-TW" dirty="0" err="1" smtClean="0"/>
                  <a:t>conti</a:t>
                </a:r>
                <a:r>
                  <a:rPr lang="en-US" altLang="zh-TW" dirty="0" smtClean="0"/>
                  <a:t>.)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2" name="標題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altLang="zh-TW" dirty="0" smtClean="0"/>
                  <a:t>Prior: </a:t>
                </a:r>
                <a14:m>
                  <m:oMath xmlns:m="http://schemas.openxmlformats.org/officeDocument/2006/math">
                    <m:r>
                      <a:rPr lang="en-US" altLang="zh-TW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 ~ 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l-GR" altLang="zh-TW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,</m:t>
                    </m:r>
                    <m:r>
                      <a:rPr lang="zh-TW" altLang="en-US" i="1">
                        <a:latin typeface="Cambria Math" panose="02040503050406030204" pitchFamily="18" charset="0"/>
                      </a:rPr>
                      <m:t>𝜏</m:t>
                    </m:r>
                    <m:r>
                      <m:rPr>
                        <m:sty m:val="p"/>
                      </m:rPr>
                      <a:rPr lang="el-GR" altLang="zh-TW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Σ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TW" dirty="0" smtClean="0"/>
                  <a:t>	</a:t>
                </a:r>
                <a:endParaRPr lang="en-US" altLang="zh-TW" dirty="0"/>
              </a:p>
              <a:p>
                <a14:m>
                  <m:oMath xmlns:m="http://schemas.openxmlformats.org/officeDocument/2006/math">
                    <m:d>
                      <m:dPr>
                        <m:begChr m:val="["/>
                        <m:endChr m:val="|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𝑃</m:t>
                        </m:r>
                        <m:acc>
                          <m:accPr>
                            <m:chr m:val="̂"/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acc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acc>
                      <m:accPr>
                        <m:chr m:val="̂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acc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]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 ~ 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 ,</m:t>
                    </m:r>
                    <m:r>
                      <m:rPr>
                        <m:sty m:val="p"/>
                      </m:rPr>
                      <a:rPr lang="el-GR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TW" dirty="0" smtClean="0"/>
              </a:p>
              <a:p>
                <a:pPr marL="0" indent="0">
                  <a:buNone/>
                </a:pPr>
                <a:endParaRPr lang="en-US" altLang="zh-TW" dirty="0"/>
              </a:p>
              <a:p>
                <a:pPr marL="0" indent="0">
                  <a:buNone/>
                </a:pPr>
                <a:r>
                  <a:rPr lang="en-US" altLang="zh-TW" dirty="0" smtClean="0"/>
                  <a:t>The pdf of them: </a:t>
                </a:r>
              </a:p>
              <a:p>
                <a:pPr marL="0" indent="0">
                  <a:buNone/>
                </a:pPr>
                <a:r>
                  <a:rPr lang="en-US" altLang="zh-TW" dirty="0"/>
                  <a:t>	</a:t>
                </a:r>
                <a:endParaRPr lang="en-US" altLang="zh-TW" dirty="0" smtClean="0"/>
              </a:p>
              <a:p>
                <a:pPr marL="0" indent="0">
                  <a:buNone/>
                </a:pPr>
                <a:r>
                  <a:rPr lang="en-US" altLang="zh-TW" dirty="0"/>
                  <a:t>	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acc>
                  </m:oMath>
                </a14:m>
                <a:r>
                  <a:rPr lang="en-US" altLang="zh-TW" dirty="0" smtClean="0"/>
                  <a:t> </a:t>
                </a:r>
                <a:r>
                  <a:rPr lang="en-US" altLang="zh-TW" dirty="0" smtClean="0"/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altLang="zh-TW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altLang="zh-TW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(2</m:t>
                                </m:r>
                                <m:r>
                                  <a:rPr lang="zh-TW" altLang="en-US" b="0" i="1" smtClean="0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</m:sSup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𝑑𝑒𝑡</m:t>
                            </m:r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⁡(</m:t>
                            </m:r>
                            <m:r>
                              <a:rPr lang="zh-TW" altLang="en-US" b="0" i="1" smtClean="0">
                                <a:latin typeface="Cambria Math" panose="02040503050406030204" pitchFamily="18" charset="0"/>
                              </a:rPr>
                              <m:t>𝜏</m:t>
                            </m:r>
                            <m:r>
                              <a:rPr lang="el-GR" altLang="zh-TW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𝛴</m:t>
                            </m:r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rad>
                      </m:den>
                    </m:f>
                    <m:sSup>
                      <m:sSup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𝑒𝑥𝑝</m:t>
                        </m:r>
                      </m:e>
                      <m:sup>
                        <m:f>
                          <m:fPr>
                            <m:ctrlPr>
                              <a:rPr lang="en-US" altLang="zh-TW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num>
                          <m:den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sSup>
                          <m:sSupPr>
                            <m:ctrlPr>
                              <a:rPr lang="en-US" altLang="zh-TW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</m:acc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m:rPr>
                                    <m:sty m:val="p"/>
                                  </m:rPr>
                                  <a:rPr lang="el-GR" altLang="zh-TW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Π</m:t>
                                </m:r>
                              </m:e>
                            </m:d>
                          </m:e>
                          <m:sup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sSup>
                          <m:sSupPr>
                            <m:ctrlPr>
                              <a:rPr lang="en-US" altLang="zh-TW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zh-TW" altLang="en-US" b="0" i="1" smtClean="0">
                                    <a:latin typeface="Cambria Math" panose="02040503050406030204" pitchFamily="18" charset="0"/>
                                  </a:rPr>
                                  <m:t>𝜏</m:t>
                                </m:r>
                                <m:r>
                                  <m:rPr>
                                    <m:sty m:val="p"/>
                                  </m:rPr>
                                  <a:rPr lang="el-GR" altLang="zh-TW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Σ</m:t>
                                </m:r>
                              </m:e>
                            </m:d>
                          </m:e>
                          <m:sup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acc>
                          <m:accPr>
                            <m:chr m:val="̂"/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acc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l-GR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Π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altLang="zh-TW" dirty="0" smtClean="0"/>
                  <a:t> </a:t>
                </a:r>
              </a:p>
              <a:p>
                <a:pPr marL="0" indent="0">
                  <a:buNone/>
                </a:pPr>
                <a:endParaRPr lang="en-US" altLang="zh-TW" dirty="0"/>
              </a:p>
              <a:p>
                <a:pPr marL="0" indent="0">
                  <a:buNone/>
                </a:pPr>
                <a:r>
                  <a:rPr lang="en-US" altLang="zh-TW" dirty="0" smtClean="0"/>
                  <a:t>	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|"/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acc>
                          <m:accPr>
                            <m:chr m:val="̂"/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acc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acc>
                      <m:accPr>
                        <m:chr m:val="̂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acc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zh-TW" altLang="en-US" dirty="0" smtClean="0"/>
                  <a:t> </a:t>
                </a:r>
                <a:r>
                  <a:rPr lang="en-US" altLang="zh-TW" dirty="0" smtClean="0"/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altLang="zh-TW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altLang="zh-TW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(2</m:t>
                                </m:r>
                                <m:r>
                                  <a:rPr lang="zh-TW" altLang="en-US" i="1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p>
                            </m:sSup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𝑑𝑒𝑡</m:t>
                            </m:r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⁡(</m:t>
                            </m:r>
                            <m:r>
                              <a:rPr lang="el-GR" altLang="zh-TW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𝛺</m:t>
                            </m:r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rad>
                      </m:den>
                    </m:f>
                    <m:sSup>
                      <m:sSup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𝑒𝑥𝑝</m:t>
                        </m:r>
                      </m:e>
                      <m:sup>
                        <m:f>
                          <m:fPr>
                            <m:ctrlPr>
                              <a:rPr lang="en-US" altLang="zh-TW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num>
                          <m:den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sSup>
                          <m:sSupPr>
                            <m:ctrlPr>
                              <a:rPr lang="en-US" altLang="zh-TW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acc>
                                  <m:accPr>
                                    <m:chr m:val="̂"/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</m:acc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</m:e>
                            </m:d>
                          </m:e>
                          <m:sup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sSup>
                          <m:sSupPr>
                            <m:ctrlPr>
                              <a:rPr lang="en-US" altLang="zh-TW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l-GR" altLang="zh-TW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Ω</m:t>
                            </m:r>
                          </m:e>
                          <m:sup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acc>
                          <m:accPr>
                            <m:chr m:val="̂"/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acc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endParaRPr lang="en-US" altLang="zh-TW" b="0" dirty="0" smtClean="0"/>
              </a:p>
              <a:p>
                <a:pPr marL="0" indent="0">
                  <a:buNone/>
                </a:pPr>
                <a:endParaRPr lang="zh-TW" altLang="en-US" dirty="0"/>
              </a:p>
            </p:txBody>
          </p:sp>
        </mc:Choice>
        <mc:Fallback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t="-350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28409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標題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altLang="zh-TW" dirty="0"/>
                  <a:t>Derivation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zh-TW" altLang="en-US" dirty="0"/>
                  <a:t> </a:t>
                </a:r>
                <a:r>
                  <a:rPr lang="en-US" altLang="zh-TW" dirty="0"/>
                  <a:t>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zh-TW" altLang="en-US" dirty="0"/>
                  <a:t> </a:t>
                </a:r>
                <a:r>
                  <a:rPr lang="en-US" altLang="zh-TW" dirty="0"/>
                  <a:t>(</a:t>
                </a:r>
                <a:r>
                  <a:rPr lang="en-US" altLang="zh-TW" dirty="0" err="1"/>
                  <a:t>conti</a:t>
                </a:r>
                <a:r>
                  <a:rPr lang="en-US" altLang="zh-TW" dirty="0"/>
                  <a:t>.)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2" name="標題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491807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TW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endChr m:val="|"/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  <m:acc>
                              <m:accPr>
                                <m:chr m:val="̂"/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acc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d>
                      </m:e>
                    </m:func>
                    <m:acc>
                      <m:accPr>
                        <m:chr m:val="̂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acc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)</m:t>
                    </m:r>
                    <m:r>
                      <m:rPr>
                        <m:sty m:val="p"/>
                      </m:rPr>
                      <a:rPr lang="en-US" altLang="zh-TW">
                        <a:latin typeface="Cambria Math" panose="02040503050406030204" pitchFamily="18" charset="0"/>
                      </a:rPr>
                      <m:t>Pr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⁡(</m:t>
                    </m:r>
                    <m:acc>
                      <m:accPr>
                        <m:chr m:val="̂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𝐸</m:t>
                        </m:r>
                        <m:d>
                          <m:d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d>
                      </m:e>
                    </m:acc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TW" dirty="0" smtClean="0"/>
                  <a:t>, leave out the constants</a:t>
                </a:r>
              </a:p>
              <a:p>
                <a:pPr marL="0" indent="0">
                  <a:buNone/>
                </a:pPr>
                <a:endParaRPr lang="en-US" altLang="zh-TW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⁡</m:t>
                      </m:r>
                      <m:sSup>
                        <m:sSup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   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𝑒𝑥𝑝</m:t>
                          </m:r>
                        </m:e>
                        <m:sup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num>
                            <m:den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𝐸</m:t>
                                      </m:r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</m:acc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l-GR" altLang="zh-TW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Π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zh-TW" altLang="en-US" i="1"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l-GR" altLang="zh-TW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Σ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̂"/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acc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m:rPr>
                                  <m:sty m:val="p"/>
                                </m:rPr>
                                <a:rPr lang="el-GR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Π</m:t>
                              </m:r>
                            </m:e>
                          </m:d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i="1" smtClean="0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  <m:acc>
                                    <m:accPr>
                                      <m:chr m:val="̂"/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𝐸</m:t>
                                      </m:r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</m:acc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l-GR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Ω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𝑃</m:t>
                          </m:r>
                          <m:acc>
                            <m:accPr>
                              <m:chr m:val="̂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acc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𝑄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en-US" altLang="zh-TW" dirty="0" smtClean="0"/>
              </a:p>
              <a:p>
                <a:pPr marL="0" indent="0">
                  <a:buNone/>
                </a:pPr>
                <a:endParaRPr lang="en-US" altLang="zh-TW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𝑒𝑥𝑝</m:t>
                          </m:r>
                        </m:e>
                        <m:sup>
                          <m:eqArr>
                            <m:eqArr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{ </m:t>
                              </m:r>
                              <m:f>
                                <m:fPr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num>
                                <m:den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  <m:t>𝐸</m:t>
                                          </m:r>
                                          <m: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  <m:t>(</m:t>
                                          </m:r>
                                          <m: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  <m:t>𝑟</m:t>
                                          </m:r>
                                          <m: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  <m:t>)</m:t>
                                          </m:r>
                                        </m:e>
                                      </m:acc>
                                    </m:e>
                                    <m:sup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sup>
                                  </m:sSup>
                                  <m:sSup>
                                    <m:sSupPr>
                                      <m:ctrlP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altLang="zh-TW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zh-TW" alt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𝜏</m:t>
                                          </m:r>
                                          <m:r>
                                            <m:rPr>
                                              <m:sty m:val="p"/>
                                            </m:rPr>
                                            <a:rPr lang="el-GR" altLang="zh-TW" b="0" i="0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Σ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sup>
                                  </m:sSup>
                                  <m:acc>
                                    <m:accPr>
                                      <m:chr m:val="̂"/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𝐸</m:t>
                                      </m:r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</m:acc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l-GR" altLang="zh-TW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Π</m:t>
                                      </m:r>
                                    </m:e>
                                    <m:sup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sup>
                                  </m:sSup>
                                  <m:sSup>
                                    <m:sSupPr>
                                      <m:ctrlP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altLang="zh-TW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zh-TW" alt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𝜏</m:t>
                                          </m:r>
                                          <m:r>
                                            <m:rPr>
                                              <m:sty m:val="p"/>
                                            </m:rPr>
                                            <a:rPr lang="el-GR" altLang="zh-TW" b="0" i="0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Σ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sup>
                                  </m:sSup>
                                  <m:r>
                                    <m:rPr>
                                      <m:sty m:val="p"/>
                                    </m:rPr>
                                    <a:rPr lang="el-GR" altLang="zh-TW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Π</m:t>
                                  </m:r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  <m:t>𝐸</m:t>
                                          </m:r>
                                          <m: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  <m:t>(</m:t>
                                          </m:r>
                                          <m: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  <m:t>𝑟</m:t>
                                          </m:r>
                                          <m: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  <m:t>)</m:t>
                                          </m:r>
                                        </m:e>
                                      </m:acc>
                                    </m:e>
                                    <m:sup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𝑇</m:t>
                                      </m:r>
                                    </m:sup>
                                  </m:sSup>
                                  <m:sSup>
                                    <m:sSupPr>
                                      <m:ctrlP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altLang="zh-TW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zh-TW" altLang="en-US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𝜏</m:t>
                                          </m:r>
                                          <m:r>
                                            <m:rPr>
                                              <m:sty m:val="p"/>
                                            </m:rPr>
                                            <a:rPr lang="el-GR" altLang="zh-TW" b="0" i="0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Σ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−1</m:t>
                                      </m:r>
                                    </m:sup>
                                  </m:sSup>
                                  <m:r>
                                    <m:rPr>
                                      <m:sty m:val="p"/>
                                    </m:rPr>
                                    <a:rPr lang="el-GR" altLang="zh-TW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Π</m:t>
                                  </m:r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l-GR" altLang="zh-TW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Π</m:t>
                                      </m:r>
                                    </m:e>
                                    <m:sup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𝑇</m:t>
                                      </m:r>
                                    </m:sup>
                                  </m:sSup>
                                  <m:sSup>
                                    <m:sSupPr>
                                      <m:ctrlP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altLang="zh-TW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zh-TW" altLang="en-US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𝜏</m:t>
                                          </m:r>
                                          <m:r>
                                            <m:rPr>
                                              <m:sty m:val="p"/>
                                            </m:rPr>
                                            <a:rPr lang="el-GR" altLang="zh-TW" b="0" i="0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Σ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−1</m:t>
                                      </m:r>
                                    </m:sup>
                                  </m:sSup>
                                  <m:acc>
                                    <m:accPr>
                                      <m:chr m:val="̂"/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𝐸</m:t>
                                      </m:r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</m:acc>
                                </m:e>
                              </m:d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</m:e>
                            <m:e>
                              <m:f>
                                <m:fPr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num>
                                <m:den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  <m:t>𝐸</m:t>
                                          </m:r>
                                          <m: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  <m:t>(</m:t>
                                          </m:r>
                                          <m: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  <m:t>𝑟</m:t>
                                          </m:r>
                                          <m: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  <m:t>)</m:t>
                                          </m:r>
                                        </m:e>
                                      </m:acc>
                                    </m:e>
                                    <m:sup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sup>
                                  </m:sSup>
                                  <m:sSup>
                                    <m:sSupPr>
                                      <m:ctrlP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</m:e>
                                    <m:sup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sup>
                                  </m:sSup>
                                  <m:sSup>
                                    <m:sSupPr>
                                      <m:ctrlP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l-GR" altLang="zh-TW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Ω</m:t>
                                      </m:r>
                                    </m:e>
                                    <m:sup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sup>
                                  </m:sSup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  <m:acc>
                                    <m:accPr>
                                      <m:chr m:val="̂"/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𝐸</m:t>
                                      </m:r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</m:acc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𝑄</m:t>
                                      </m:r>
                                    </m:e>
                                    <m:sup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sup>
                                  </m:sSup>
                                  <m:sSup>
                                    <m:sSupPr>
                                      <m:ctrlP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l-GR" altLang="zh-TW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Ω</m:t>
                                      </m:r>
                                    </m:e>
                                    <m:sup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sup>
                                  </m:sSup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  <m:t>𝐸</m:t>
                                          </m:r>
                                          <m: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  <m:t>(</m:t>
                                          </m:r>
                                          <m: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  <m:t>𝑟</m:t>
                                          </m:r>
                                          <m: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  <m:t>)</m:t>
                                          </m:r>
                                        </m:e>
                                      </m:acc>
                                    </m:e>
                                    <m:sup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sup>
                                  </m:sSup>
                                  <m:sSup>
                                    <m:sSupPr>
                                      <m:ctrlP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</m:e>
                                    <m:sup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sup>
                                  </m:sSup>
                                  <m:sSup>
                                    <m:sSupPr>
                                      <m:ctrlP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l-GR" altLang="zh-TW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Ω</m:t>
                                      </m:r>
                                    </m:e>
                                    <m:sup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sup>
                                  </m:sSup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𝑄</m:t>
                                      </m:r>
                                    </m:e>
                                    <m:sup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sup>
                                  </m:sSup>
                                  <m:sSup>
                                    <m:sSupPr>
                                      <m:ctrlP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l-GR" altLang="zh-TW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Ω</m:t>
                                      </m:r>
                                    </m:e>
                                    <m:sup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sup>
                                  </m:sSup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  <m:acc>
                                    <m:accPr>
                                      <m:chr m:val="̂"/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𝐸</m:t>
                                      </m:r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</m:acc>
                                </m:e>
                              </m:d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 }</m:t>
                              </m:r>
                            </m:e>
                          </m:eqArr>
                        </m:sup>
                      </m:sSup>
                    </m:oMath>
                  </m:oMathPara>
                </a14:m>
                <a:endParaRPr lang="en-US" altLang="zh-TW" dirty="0" smtClean="0"/>
              </a:p>
              <a:p>
                <a:pPr marL="0" indent="0">
                  <a:buNone/>
                </a:pPr>
                <a:endParaRPr lang="en-US" altLang="zh-TW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US" altLang="zh-TW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TW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  <m:r>
                              <a:rPr lang="en-US" altLang="zh-TW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altLang="zh-TW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US" altLang="zh-TW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acc>
                      </m:e>
                      <m:sup>
                        <m:r>
                          <a:rPr lang="en-US" altLang="zh-TW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sSup>
                      <m:sSupPr>
                        <m:ctrlPr>
                          <a:rPr lang="en-US" altLang="zh-TW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en-US" altLang="zh-TW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sSup>
                      <m:sSupPr>
                        <m:ctrlPr>
                          <a:rPr lang="en-US" altLang="zh-TW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altLang="zh-TW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</m:e>
                      <m:sup>
                        <m:r>
                          <a:rPr lang="en-US" altLang="zh-TW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altLang="zh-TW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altLang="zh-TW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TW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US" altLang="zh-TW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sSup>
                      <m:sSupPr>
                        <m:ctrlPr>
                          <a:rPr lang="en-US" altLang="zh-TW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altLang="zh-TW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</m:e>
                      <m:sup>
                        <m:r>
                          <a:rPr lang="en-US" altLang="zh-TW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altLang="zh-TW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𝑃</m:t>
                    </m:r>
                    <m:acc>
                      <m:accPr>
                        <m:chr m:val="̂"/>
                        <m:ctrlPr>
                          <a:rPr lang="en-US" altLang="zh-TW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altLang="zh-TW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TW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altLang="zh-TW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acc>
                  </m:oMath>
                </a14:m>
                <a:r>
                  <a:rPr lang="en-US" altLang="zh-TW" dirty="0" smtClean="0"/>
                  <a:t>due to symmetric property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zh-TW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</m:oMath>
                </a14:m>
                <a:endParaRPr lang="en-US" altLang="zh-TW" dirty="0" smtClean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US" altLang="zh-TW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TW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  <m:r>
                              <a:rPr lang="en-US" altLang="zh-TW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altLang="zh-TW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US" altLang="zh-TW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acc>
                      </m:e>
                      <m:sup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p>
                    </m:sSup>
                    <m:sSup>
                      <m:sSupPr>
                        <m:ctrlP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TW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zh-TW" alt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𝜏</m:t>
                            </m:r>
                            <m:r>
                              <m:rPr>
                                <m:sty m:val="p"/>
                              </m:rPr>
                              <a:rPr lang="el-GR" altLang="zh-TW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Σ</m:t>
                            </m:r>
                          </m:e>
                        </m:d>
                      </m:e>
                      <m:sup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m:rPr>
                        <m:sty m:val="p"/>
                      </m:rPr>
                      <a:rPr lang="el-GR" altLang="zh-TW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  <m:r>
                      <a:rPr lang="en-US" altLang="zh-TW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zh-TW" dirty="0" smtClean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Π</m:t>
                        </m:r>
                      </m:e>
                      <m:sup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p>
                    </m:sSup>
                    <m:sSup>
                      <m:sSupPr>
                        <m:ctrlP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TW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zh-TW" alt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𝜏</m:t>
                            </m:r>
                            <m:r>
                              <m:rPr>
                                <m:sty m:val="p"/>
                              </m:rPr>
                              <a:rPr lang="el-GR" altLang="zh-TW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Σ</m:t>
                            </m:r>
                          </m:e>
                        </m:d>
                      </m:e>
                      <m:sup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  <m:acc>
                      <m:accPr>
                        <m:chr m:val="̂"/>
                        <m:ctrlP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acc>
                  </m:oMath>
                </a14:m>
                <a:r>
                  <a:rPr lang="en-US" altLang="zh-TW" dirty="0"/>
                  <a:t>due to symmetric property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zh-TW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Σ</m:t>
                    </m:r>
                  </m:oMath>
                </a14:m>
                <a:endParaRPr lang="zh-TW" altLang="en-US" dirty="0"/>
              </a:p>
            </p:txBody>
          </p:sp>
        </mc:Choice>
        <mc:Fallback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4918075"/>
              </a:xfrm>
              <a:blipFill>
                <a:blip r:embed="rId3"/>
                <a:stretch>
                  <a:fillRect t="-99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群組 7"/>
          <p:cNvGrpSpPr/>
          <p:nvPr/>
        </p:nvGrpSpPr>
        <p:grpSpPr>
          <a:xfrm>
            <a:off x="6128238" y="3768848"/>
            <a:ext cx="3657601" cy="961414"/>
            <a:chOff x="6128238" y="3768848"/>
            <a:chExt cx="3657601" cy="961414"/>
          </a:xfrm>
        </p:grpSpPr>
        <p:sp>
          <p:nvSpPr>
            <p:cNvPr id="4" name="圓角矩形 3"/>
            <p:cNvSpPr/>
            <p:nvPr/>
          </p:nvSpPr>
          <p:spPr>
            <a:xfrm>
              <a:off x="6128238" y="4299438"/>
              <a:ext cx="1740877" cy="430824"/>
            </a:xfrm>
            <a:prstGeom prst="roundRect">
              <a:avLst/>
            </a:prstGeom>
            <a:noFill/>
            <a:ln w="28575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5" name="圓角矩形 4"/>
            <p:cNvSpPr/>
            <p:nvPr/>
          </p:nvSpPr>
          <p:spPr>
            <a:xfrm>
              <a:off x="8039101" y="4299438"/>
              <a:ext cx="1553307" cy="430824"/>
            </a:xfrm>
            <a:prstGeom prst="roundRect">
              <a:avLst/>
            </a:prstGeom>
            <a:noFill/>
            <a:ln w="28575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6" name="圓角矩形 5"/>
            <p:cNvSpPr/>
            <p:nvPr/>
          </p:nvSpPr>
          <p:spPr>
            <a:xfrm>
              <a:off x="6198577" y="3774770"/>
              <a:ext cx="1732085" cy="430824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" name="圓角矩形 6"/>
            <p:cNvSpPr/>
            <p:nvPr/>
          </p:nvSpPr>
          <p:spPr>
            <a:xfrm>
              <a:off x="8074271" y="3768848"/>
              <a:ext cx="1711568" cy="430824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4026389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標題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altLang="zh-TW" dirty="0"/>
                  <a:t>Derivation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zh-TW" altLang="en-US" dirty="0"/>
                  <a:t> </a:t>
                </a:r>
                <a:r>
                  <a:rPr lang="en-US" altLang="zh-TW" dirty="0"/>
                  <a:t>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zh-TW" altLang="en-US" dirty="0"/>
                  <a:t> </a:t>
                </a:r>
                <a:r>
                  <a:rPr lang="en-US" altLang="zh-TW" dirty="0"/>
                  <a:t>(</a:t>
                </a:r>
                <a:r>
                  <a:rPr lang="en-US" altLang="zh-TW" dirty="0" err="1"/>
                  <a:t>conti</a:t>
                </a:r>
                <a:r>
                  <a:rPr lang="en-US" altLang="zh-TW" dirty="0"/>
                  <a:t>.)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2" name="標題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386862" y="1825624"/>
                <a:ext cx="11430000" cy="5032376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𝑒𝑥𝑝</m:t>
                          </m:r>
                        </m:e>
                        <m:sup>
                          <m:eqArr>
                            <m:eqArr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{ </m:t>
                              </m:r>
                              <m:f>
                                <m:f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num>
                                <m:den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  <m:t>𝐸</m:t>
                                          </m:r>
                                          <m: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  <m:t>(</m:t>
                                          </m:r>
                                          <m: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  <m:t>𝑟</m:t>
                                          </m:r>
                                          <m: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  <m:t>)</m:t>
                                          </m:r>
                                        </m:e>
                                      </m:acc>
                                    </m:e>
                                    <m:sup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sup>
                                  </m:sSup>
                                  <m:sSup>
                                    <m:sSup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zh-TW" altLang="en-US" i="1">
                                              <a:latin typeface="Cambria Math" panose="02040503050406030204" pitchFamily="18" charset="0"/>
                                            </a:rPr>
                                            <m:t>𝜏</m:t>
                                          </m:r>
                                          <m:r>
                                            <m:rPr>
                                              <m:sty m:val="p"/>
                                            </m:rPr>
                                            <a:rPr lang="el-GR" altLang="zh-TW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Σ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sup>
                                  </m:sSup>
                                  <m:acc>
                                    <m:accPr>
                                      <m:chr m:val="̂"/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𝐸</m:t>
                                      </m:r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</m:acc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  <m:sSup>
                                    <m:sSupPr>
                                      <m:ctrlP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l-GR" altLang="zh-TW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Π</m:t>
                                      </m:r>
                                    </m:e>
                                    <m:sup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sup>
                                  </m:sSup>
                                  <m:sSup>
                                    <m:sSupPr>
                                      <m:ctrlP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zh-TW" altLang="en-US" i="1">
                                              <a:latin typeface="Cambria Math" panose="02040503050406030204" pitchFamily="18" charset="0"/>
                                            </a:rPr>
                                            <m:t>𝜏</m:t>
                                          </m:r>
                                          <m:r>
                                            <m:rPr>
                                              <m:sty m:val="p"/>
                                            </m:rPr>
                                            <a:rPr lang="el-GR" altLang="zh-TW" i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Σ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sup>
                                  </m:sSup>
                                  <m:acc>
                                    <m:accPr>
                                      <m:chr m:val="̂"/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𝐸</m:t>
                                      </m:r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</m:acc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l-GR" altLang="zh-TW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Π</m:t>
                                      </m:r>
                                    </m:e>
                                    <m:sup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sup>
                                  </m:sSup>
                                  <m:sSup>
                                    <m:sSup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zh-TW" altLang="en-US" i="1">
                                              <a:latin typeface="Cambria Math" panose="02040503050406030204" pitchFamily="18" charset="0"/>
                                            </a:rPr>
                                            <m:t>𝜏</m:t>
                                          </m:r>
                                          <m:r>
                                            <m:rPr>
                                              <m:sty m:val="p"/>
                                            </m:rPr>
                                            <a:rPr lang="el-GR" altLang="zh-TW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Σ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sup>
                                  </m:sSup>
                                  <m:r>
                                    <m:rPr>
                                      <m:sty m:val="p"/>
                                    </m:rPr>
                                    <a:rPr lang="el-GR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Π</m:t>
                                  </m:r>
                                </m:e>
                              </m:d>
                            </m:e>
                            <m:e>
                              <m:f>
                                <m:f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num>
                                <m:den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altLang="zh-TW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  <m:t>𝐸</m:t>
                                          </m:r>
                                          <m: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  <m:t>(</m:t>
                                          </m:r>
                                          <m: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  <m:t>𝑟</m:t>
                                          </m:r>
                                          <m: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  <m:t>)</m:t>
                                          </m:r>
                                        </m:e>
                                      </m:acc>
                                    </m:e>
                                    <m:sup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sup>
                                  </m:sSup>
                                  <m:sSup>
                                    <m:sSup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</m:e>
                                    <m:sup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sup>
                                  </m:sSup>
                                  <m:sSup>
                                    <m:sSup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l-GR" altLang="zh-TW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Ω</m:t>
                                      </m:r>
                                    </m:e>
                                    <m:sup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sup>
                                  </m:sSup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  <m:acc>
                                    <m:accPr>
                                      <m:chr m:val="̂"/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𝐸</m:t>
                                      </m:r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</m:acc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𝑄</m:t>
                                      </m:r>
                                    </m:e>
                                    <m:sup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sup>
                                  </m:sSup>
                                  <m:sSup>
                                    <m:sSup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l-GR" altLang="zh-TW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Ω</m:t>
                                      </m:r>
                                    </m:e>
                                    <m:sup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sup>
                                  </m:sSup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  <m:acc>
                                    <m:accPr>
                                      <m:chr m:val="̂"/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𝐸</m:t>
                                      </m:r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</m:acc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𝑄</m:t>
                                      </m:r>
                                    </m:e>
                                    <m:sup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sup>
                                  </m:sSup>
                                  <m:sSup>
                                    <m:sSup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l-GR" altLang="zh-TW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Ω</m:t>
                                      </m:r>
                                    </m:e>
                                    <m:sup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sup>
                                  </m:sSup>
                                  <m:r>
                                    <a:rPr lang="en-US" altLang="zh-TW" i="1" smtClean="0"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</m:d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 }</m:t>
                              </m:r>
                            </m:e>
                          </m:eqArr>
                        </m:sup>
                      </m:sSup>
                    </m:oMath>
                  </m:oMathPara>
                </a14:m>
                <a:endParaRPr lang="en-US" altLang="zh-TW" dirty="0" smtClean="0"/>
              </a:p>
              <a:p>
                <a:pPr marL="0" indent="0">
                  <a:buNone/>
                </a:pPr>
                <a:r>
                  <a:rPr lang="en-US" altLang="zh-TW" dirty="0"/>
                  <a:t>	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𝑒𝑥𝑝</m:t>
                          </m:r>
                        </m:e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{</m:t>
                          </m:r>
                          <m:f>
                            <m:f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num>
                            <m:den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̂"/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p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altLang="zh-TW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Ω</m:t>
                                  </m:r>
                                </m:e>
                                <m:sup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zh-TW" altLang="en-US" b="0" i="1" smtClean="0">
                                          <a:latin typeface="Cambria Math" panose="02040503050406030204" pitchFamily="18" charset="0"/>
                                        </a:rPr>
                                        <m:t>𝜏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l-GR" altLang="zh-TW" b="0" i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Σ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</m:e>
                          </m:d>
                          <m:acc>
                            <m:accPr>
                              <m:chr m:val="̂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acc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  <m:sup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Ω</m:t>
                                  </m:r>
                                </m:e>
                                <m:sup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Π</m:t>
                                  </m:r>
                                </m:e>
                                <m:sup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zh-TW" altLang="en-US" i="1">
                                          <a:latin typeface="Cambria Math" panose="02040503050406030204" pitchFamily="18" charset="0"/>
                                        </a:rPr>
                                        <m:t>𝜏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l-GR" altLang="zh-TW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Σ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</m:e>
                          </m:d>
                          <m:acc>
                            <m:accPr>
                              <m:chr m:val="̂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acc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l-GR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Ω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𝑄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l-GR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Π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zh-TW" altLang="en-US" i="1"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l-GR" altLang="zh-TW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Σ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el-GR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Π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)}</m:t>
                          </m:r>
                        </m:sup>
                      </m:sSup>
                    </m:oMath>
                  </m:oMathPara>
                </a14:m>
                <a:endParaRPr lang="en-US" altLang="zh-TW" dirty="0" smtClean="0"/>
              </a:p>
              <a:p>
                <a:pPr marL="0" indent="0">
                  <a:buNone/>
                </a:pPr>
                <a:endParaRPr lang="en-US" altLang="zh-TW" dirty="0"/>
              </a:p>
              <a:p>
                <a:pPr marL="0" indent="0">
                  <a:buNone/>
                </a:pPr>
                <a:r>
                  <a:rPr lang="en-US" altLang="zh-TW" dirty="0" smtClean="0"/>
                  <a:t>Let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altLang="zh-TW" dirty="0" smtClean="0"/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zh-TW" altLang="en-US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  <m:r>
                          <m:rPr>
                            <m:sty m:val="p"/>
                          </m:rPr>
                          <a:rPr lang="el-GR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</m:e>
                      <m: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altLang="zh-TW" i="1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altLang="zh-TW" dirty="0" smtClean="0"/>
                  <a:t>, note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endParaRPr lang="en-US" altLang="zh-TW" b="0" dirty="0" smtClean="0"/>
              </a:p>
              <a:p>
                <a:pPr marL="0" indent="0">
                  <a:buNone/>
                </a:pPr>
                <a:r>
                  <a:rPr lang="en-US" altLang="zh-TW" dirty="0" smtClean="0"/>
                  <a:t>Let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altLang="zh-TW" b="0" dirty="0" smtClean="0"/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zh-TW" altLang="en-US" i="1">
                                <a:latin typeface="Cambria Math" panose="02040503050406030204" pitchFamily="18" charset="0"/>
                              </a:rPr>
                              <m:t>𝜏</m:t>
                            </m:r>
                            <m:r>
                              <m:rPr>
                                <m:sty m:val="p"/>
                              </m:rPr>
                              <a:rPr lang="el-GR" altLang="zh-TW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Σ</m:t>
                            </m:r>
                          </m:e>
                        </m:d>
                      </m:e>
                      <m: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m:rPr>
                        <m:sty m:val="p"/>
                      </m:rPr>
                      <a:rPr lang="el-GR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p>
                    </m:sSup>
                    <m:sSup>
                      <m:sSupPr>
                        <m:ctrlP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</m:e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𝑄</m:t>
                    </m:r>
                  </m:oMath>
                </a14:m>
                <a:endParaRPr lang="en-US" altLang="zh-TW" b="0" dirty="0" smtClean="0"/>
              </a:p>
              <a:p>
                <a:pPr marL="0" indent="0">
                  <a:buNone/>
                </a:pPr>
                <a:r>
                  <a:rPr lang="en-US" altLang="zh-TW" dirty="0" smtClean="0"/>
                  <a:t>Let A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</m:e>
                      <m: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altLang="zh-TW" i="1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Π</m:t>
                        </m:r>
                      </m:e>
                      <m: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zh-TW" altLang="en-US" i="1">
                                <a:latin typeface="Cambria Math" panose="02040503050406030204" pitchFamily="18" charset="0"/>
                              </a:rPr>
                              <m:t>𝜏</m:t>
                            </m:r>
                            <m:r>
                              <m:rPr>
                                <m:sty m:val="p"/>
                              </m:rPr>
                              <a:rPr lang="el-GR" altLang="zh-TW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Σ</m:t>
                            </m:r>
                          </m:e>
                        </m:d>
                      </m:e>
                      <m: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m:rPr>
                        <m:sty m:val="p"/>
                      </m:rPr>
                      <a:rPr lang="el-GR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</m:oMath>
                </a14:m>
                <a:endParaRPr lang="en-US" altLang="zh-TW" b="0" dirty="0" smtClean="0"/>
              </a:p>
              <a:p>
                <a:pPr marL="0" indent="0">
                  <a:buNone/>
                </a:pPr>
                <a:endParaRPr lang="en-US" altLang="zh-TW" dirty="0" smtClean="0"/>
              </a:p>
              <a:p>
                <a:pPr marL="0" indent="0">
                  <a:buNone/>
                </a:pPr>
                <a:endParaRPr lang="zh-TW" altLang="en-US" dirty="0"/>
              </a:p>
            </p:txBody>
          </p:sp>
        </mc:Choice>
        <mc:Fallback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6862" y="1825624"/>
                <a:ext cx="11430000" cy="5032376"/>
              </a:xfrm>
              <a:blipFill>
                <a:blip r:embed="rId3"/>
                <a:stretch>
                  <a:fillRect l="-1067" t="-60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右大括弧 4"/>
          <p:cNvSpPr/>
          <p:nvPr/>
        </p:nvSpPr>
        <p:spPr>
          <a:xfrm>
            <a:off x="6365631" y="4783015"/>
            <a:ext cx="237392" cy="1028700"/>
          </a:xfrm>
          <a:prstGeom prst="righ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矩形 6"/>
              <p:cNvSpPr/>
              <p:nvPr/>
            </p:nvSpPr>
            <p:spPr>
              <a:xfrm>
                <a:off x="7024793" y="5066532"/>
                <a:ext cx="4293932" cy="4835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𝑷</m:t>
                    </m:r>
                    <m:acc>
                      <m:accPr>
                        <m:chr m:val="̂"/>
                        <m:ctrlPr>
                          <a:rPr lang="en-US" altLang="zh-TW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𝑬</m:t>
                        </m:r>
                        <m:r>
                          <a:rPr lang="en-US" altLang="zh-TW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TW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𝒓</m:t>
                        </m:r>
                        <m:r>
                          <a:rPr lang="en-US" altLang="zh-TW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acc>
                  </m:oMath>
                </a14:m>
                <a:r>
                  <a:rPr lang="zh-TW" altLang="en-US" sz="2400" b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altLang="zh-TW" sz="2400" b="1" dirty="0" smtClean="0">
                    <a:solidFill>
                      <a:srgbClr val="FF0000"/>
                    </a:solidFill>
                  </a:rPr>
                  <a:t>doesn’t appear in H, C, A.</a:t>
                </a:r>
                <a:endParaRPr lang="zh-TW" altLang="en-US" sz="2400" b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4793" y="5066532"/>
                <a:ext cx="4293932" cy="483594"/>
              </a:xfrm>
              <a:prstGeom prst="rect">
                <a:avLst/>
              </a:prstGeom>
              <a:blipFill>
                <a:blip r:embed="rId4"/>
                <a:stretch>
                  <a:fillRect t="-5063" r="-1844" b="-2911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群組 15"/>
          <p:cNvGrpSpPr/>
          <p:nvPr/>
        </p:nvGrpSpPr>
        <p:grpSpPr>
          <a:xfrm>
            <a:off x="1960685" y="1843208"/>
            <a:ext cx="4009293" cy="1999030"/>
            <a:chOff x="1960685" y="1843208"/>
            <a:chExt cx="4009293" cy="1999030"/>
          </a:xfrm>
        </p:grpSpPr>
        <p:sp>
          <p:nvSpPr>
            <p:cNvPr id="6" name="圓角矩形 5"/>
            <p:cNvSpPr/>
            <p:nvPr/>
          </p:nvSpPr>
          <p:spPr>
            <a:xfrm>
              <a:off x="3815861" y="1843208"/>
              <a:ext cx="2039816" cy="381245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8" name="圓角矩形 7"/>
            <p:cNvSpPr/>
            <p:nvPr/>
          </p:nvSpPr>
          <p:spPr>
            <a:xfrm>
              <a:off x="3748454" y="2359389"/>
              <a:ext cx="2221524" cy="381245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10" name="直線接點 9"/>
            <p:cNvCxnSpPr/>
            <p:nvPr/>
          </p:nvCxnSpPr>
          <p:spPr>
            <a:xfrm flipV="1">
              <a:off x="1960685" y="3824654"/>
              <a:ext cx="3411415" cy="1758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群組 16"/>
          <p:cNvGrpSpPr/>
          <p:nvPr/>
        </p:nvGrpSpPr>
        <p:grpSpPr>
          <a:xfrm>
            <a:off x="5565531" y="1832585"/>
            <a:ext cx="3165231" cy="1992069"/>
            <a:chOff x="5565531" y="1832585"/>
            <a:chExt cx="3165231" cy="1992069"/>
          </a:xfrm>
        </p:grpSpPr>
        <p:sp>
          <p:nvSpPr>
            <p:cNvPr id="12" name="圓角矩形 11"/>
            <p:cNvSpPr/>
            <p:nvPr/>
          </p:nvSpPr>
          <p:spPr>
            <a:xfrm>
              <a:off x="6053502" y="1832585"/>
              <a:ext cx="1855178" cy="381245"/>
            </a:xfrm>
            <a:prstGeom prst="roundRect">
              <a:avLst/>
            </a:prstGeom>
            <a:noFill/>
            <a:ln w="28575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3" name="圓角矩形 12"/>
            <p:cNvSpPr/>
            <p:nvPr/>
          </p:nvSpPr>
          <p:spPr>
            <a:xfrm>
              <a:off x="6154615" y="2359388"/>
              <a:ext cx="1740877" cy="381245"/>
            </a:xfrm>
            <a:prstGeom prst="roundRect">
              <a:avLst/>
            </a:prstGeom>
            <a:noFill/>
            <a:ln w="28575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15" name="直線接點 14"/>
            <p:cNvCxnSpPr/>
            <p:nvPr/>
          </p:nvCxnSpPr>
          <p:spPr>
            <a:xfrm>
              <a:off x="5565531" y="3824654"/>
              <a:ext cx="3165231" cy="0"/>
            </a:xfrm>
            <a:prstGeom prst="line">
              <a:avLst/>
            </a:prstGeom>
            <a:ln w="28575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27028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標題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altLang="zh-TW" dirty="0"/>
                  <a:t>Derivation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zh-TW" altLang="en-US" dirty="0"/>
                  <a:t> </a:t>
                </a:r>
                <a:r>
                  <a:rPr lang="en-US" altLang="zh-TW" dirty="0"/>
                  <a:t>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zh-TW" altLang="en-US" dirty="0"/>
                  <a:t> </a:t>
                </a:r>
                <a:r>
                  <a:rPr lang="en-US" altLang="zh-TW" dirty="0"/>
                  <a:t>(</a:t>
                </a:r>
                <a:r>
                  <a:rPr lang="en-US" altLang="zh-TW" dirty="0" err="1"/>
                  <a:t>conti</a:t>
                </a:r>
                <a:r>
                  <a:rPr lang="en-US" altLang="zh-TW" dirty="0"/>
                  <a:t>.)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2" name="標題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𝑒𝑥𝑝</m:t>
                          </m:r>
                        </m:e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{</m:t>
                          </m:r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num>
                            <m:den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̂"/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p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Ω</m:t>
                                  </m:r>
                                </m:e>
                                <m:sup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zh-TW" altLang="en-US" i="1">
                                          <a:latin typeface="Cambria Math" panose="02040503050406030204" pitchFamily="18" charset="0"/>
                                        </a:rPr>
                                        <m:t>𝜏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l-GR" altLang="zh-TW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Σ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</m:e>
                          </m:d>
                          <m:acc>
                            <m:accPr>
                              <m:chr m:val="̂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acc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−2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  <m:sup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Ω</m:t>
                                  </m:r>
                                </m:e>
                                <m:sup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altLang="zh-TW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Π</m:t>
                                  </m:r>
                                </m:e>
                                <m:sup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zh-TW" altLang="en-US" i="1">
                                          <a:latin typeface="Cambria Math" panose="02040503050406030204" pitchFamily="18" charset="0"/>
                                        </a:rPr>
                                        <m:t>𝜏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l-GR" altLang="zh-TW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Σ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</m:e>
                          </m:d>
                          <m:acc>
                            <m:accPr>
                              <m:chr m:val="̂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acc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l-GR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Ω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𝑄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l-GR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Π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zh-TW" altLang="en-US" i="1"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l-GR" altLang="zh-TW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Σ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el-GR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Π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)}</m:t>
                          </m:r>
                        </m:sup>
                      </m:sSup>
                    </m:oMath>
                  </m:oMathPara>
                </a14:m>
                <a:endParaRPr lang="en-US" altLang="zh-TW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𝑒𝑥𝑝</m:t>
                          </m:r>
                        </m:e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{</m:t>
                          </m:r>
                          <m:f>
                            <m:f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num>
                            <m:den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̂"/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  <m:acc>
                            <m:accPr>
                              <m:chr m:val="̂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acc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  <m:sSup>
                            <m:sSup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C</m:t>
                              </m:r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</m:sup>
                          </m:sSup>
                          <m:acc>
                            <m:accPr>
                              <m:chr m:val="̂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acc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)}</m:t>
                          </m:r>
                        </m:sup>
                      </m:sSup>
                    </m:oMath>
                  </m:oMathPara>
                </a14:m>
                <a:endParaRPr lang="en-US" altLang="zh-TW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𝑒𝑥𝑝</m:t>
                          </m:r>
                        </m:e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{</m:t>
                          </m:r>
                          <m:f>
                            <m:f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num>
                            <m:den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sSup>
                            <m:sSup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  <m:acc>
                                    <m:accPr>
                                      <m:chr m:val="̂"/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𝐸</m:t>
                                      </m:r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</m:acc>
                                </m:e>
                              </m:d>
                            </m:e>
                            <m:sup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p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  <m:acc>
                            <m:accPr>
                              <m:chr m:val="̂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acc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  <m:sSup>
                            <m:sSup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p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p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  <m:acc>
                            <m:accPr>
                              <m:chr m:val="̂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acc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]}</m:t>
                          </m:r>
                        </m:sup>
                      </m:sSup>
                    </m:oMath>
                  </m:oMathPara>
                </a14:m>
                <a:endParaRPr lang="en-US" altLang="zh-TW" b="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 </m:t>
                      </m:r>
                      <m:sSup>
                        <m:sSup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𝑒𝑥𝑝</m:t>
                          </m:r>
                        </m:e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{</m:t>
                          </m:r>
                          <m:f>
                            <m:f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num>
                            <m:den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sSup>
                            <m:sSup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  <m:acc>
                                    <m:accPr>
                                      <m:chr m:val="̂"/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𝐸</m:t>
                                      </m:r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</m:acc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p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d>
                            <m:d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  <m:acc>
                                <m:accPr>
                                  <m:chr m:val="̂"/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acc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</m:d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p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p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]}</m:t>
                          </m:r>
                        </m:sup>
                      </m:sSup>
                    </m:oMath>
                  </m:oMathPara>
                </a14:m>
                <a:endParaRPr lang="en-US" altLang="zh-TW" b="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 </m:t>
                      </m:r>
                      <m:sSup>
                        <m:sSup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𝑒𝑥𝑝</m:t>
                          </m:r>
                        </m:e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{</m:t>
                          </m:r>
                          <m:f>
                            <m:f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num>
                            <m:den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sSup>
                            <m:sSup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𝐸</m:t>
                                      </m:r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</m:acc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𝐻</m:t>
                                      </m:r>
                                    </m:e>
                                    <m:sup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sup>
                                  </m:sSup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  <m:d>
                            <m:d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̂"/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acc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p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</m:d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TW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altLang="zh-TW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altLang="zh-TW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p>
                              <m:r>
                                <a:rPr lang="en-US" altLang="zh-TW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altLang="zh-TW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p>
                              <m:r>
                                <a:rPr lang="en-US" altLang="zh-TW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a:rPr lang="en-US" altLang="zh-TW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]}</m:t>
                          </m:r>
                        </m:sup>
                      </m:sSup>
                    </m:oMath>
                  </m:oMathPara>
                </a14:m>
                <a:endParaRPr lang="en-US" altLang="zh-TW" dirty="0" smtClean="0"/>
              </a:p>
              <a:p>
                <a:pPr marL="0" indent="0">
                  <a:buNone/>
                </a:pPr>
                <a:endParaRPr lang="en-US" altLang="zh-TW" dirty="0" smtClean="0"/>
              </a:p>
              <a:p>
                <a:pPr marL="0" indent="0">
                  <a:buNone/>
                </a:pPr>
                <a:r>
                  <a:rPr lang="en-US" altLang="zh-TW" dirty="0" smtClean="0"/>
                  <a:t>Since 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altLang="zh-TW" i="1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zh-TW" altLang="en-US" dirty="0" smtClean="0"/>
                  <a:t>  </a:t>
                </a:r>
                <a:r>
                  <a:rPr lang="en-US" altLang="zh-TW" dirty="0" smtClean="0"/>
                  <a:t>doesn’t depend 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b="0" i="0" smtClean="0">
                        <a:latin typeface="Cambria Math" panose="02040503050406030204" pitchFamily="18" charset="0"/>
                      </a:rPr>
                      <m:t>P</m:t>
                    </m:r>
                    <m:acc>
                      <m:accPr>
                        <m:chr m:val="̂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acc>
                  </m:oMath>
                </a14:m>
                <a:r>
                  <a:rPr lang="en-US" altLang="zh-TW" dirty="0" smtClean="0"/>
                  <a:t>,</a:t>
                </a:r>
              </a:p>
              <a:p>
                <a:pPr marL="0" indent="0">
                  <a:buNone/>
                </a:pPr>
                <a:r>
                  <a:rPr lang="en-US" altLang="zh-TW" dirty="0" smtClean="0"/>
                  <a:t>It disappears into the constant of integration</a:t>
                </a:r>
                <a:endParaRPr lang="zh-TW" altLang="en-US" dirty="0"/>
              </a:p>
            </p:txBody>
          </p:sp>
        </mc:Choice>
        <mc:Fallback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群組 6"/>
          <p:cNvGrpSpPr/>
          <p:nvPr/>
        </p:nvGrpSpPr>
        <p:grpSpPr>
          <a:xfrm>
            <a:off x="7867649" y="2580237"/>
            <a:ext cx="3896459" cy="1125416"/>
            <a:chOff x="5748703" y="2061914"/>
            <a:chExt cx="4018085" cy="112541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矩形 4"/>
                <p:cNvSpPr/>
                <p:nvPr/>
              </p:nvSpPr>
              <p:spPr>
                <a:xfrm>
                  <a:off x="5816111" y="2167048"/>
                  <a:ext cx="3853961" cy="92333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altLang="zh-TW" b="1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𝑯</m:t>
                      </m:r>
                    </m:oMath>
                  </a14:m>
                  <a:r>
                    <a:rPr lang="en-US" altLang="zh-TW" dirty="0"/>
                    <a:t> =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zh-TW" altLang="en-US" i="1">
                              <a:latin typeface="Cambria Math" panose="02040503050406030204" pitchFamily="18" charset="0"/>
                            </a:rPr>
                            <m:t>𝜏</m:t>
                          </m:r>
                          <m:r>
                            <m:rPr>
                              <m:sty m:val="p"/>
                            </m:rPr>
                            <a:rPr lang="el-GR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Σ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altLang="zh-TW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l-GR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Ω</m:t>
                          </m:r>
                        </m:e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altLang="zh-TW" i="1">
                          <a:latin typeface="Cambria Math" panose="02040503050406030204" pitchFamily="18" charset="0"/>
                        </a:rPr>
                        <m:t>𝑃</m:t>
                      </m:r>
                    </m:oMath>
                  </a14:m>
                  <a:r>
                    <a:rPr lang="en-US" altLang="zh-TW" dirty="0"/>
                    <a:t>, note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altLang="zh-TW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i="1">
                          <a:latin typeface="Cambria Math" panose="02040503050406030204" pitchFamily="18" charset="0"/>
                        </a:rPr>
                        <m:t>𝐻</m:t>
                      </m:r>
                    </m:oMath>
                  </a14:m>
                  <a:endParaRPr lang="en-US" altLang="zh-TW" dirty="0"/>
                </a:p>
                <a:p>
                  <a14:m>
                    <m:oMath xmlns:m="http://schemas.openxmlformats.org/officeDocument/2006/math">
                      <m:r>
                        <a:rPr lang="en-US" altLang="zh-TW" b="1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𝑪</m:t>
                      </m:r>
                    </m:oMath>
                  </a14:m>
                  <a:r>
                    <a:rPr lang="en-US" altLang="zh-TW" dirty="0"/>
                    <a:t> =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zh-TW" altLang="en-US" i="1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  <m:r>
                                <m:rPr>
                                  <m:sty m:val="p"/>
                                </m:rPr>
                                <a:rPr lang="el-GR" altLang="zh-TW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Σ</m:t>
                              </m:r>
                            </m:e>
                          </m:d>
                        </m:e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el-GR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Π</m:t>
                      </m:r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l-GR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Ω</m:t>
                          </m:r>
                        </m:e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𝑄</m:t>
                      </m:r>
                    </m:oMath>
                  </a14:m>
                  <a:endParaRPr lang="en-US" altLang="zh-TW" dirty="0"/>
                </a:p>
                <a:p>
                  <a:r>
                    <a:rPr lang="en-US" altLang="zh-TW" b="1" i="1" dirty="0" smtClean="0">
                      <a:solidFill>
                        <a:schemeClr val="accent2">
                          <a:lumMod val="50000"/>
                        </a:schemeClr>
                      </a:solidFill>
                    </a:rPr>
                    <a:t>A</a:t>
                  </a:r>
                  <a:r>
                    <a:rPr lang="en-US" altLang="zh-TW" dirty="0" smtClean="0"/>
                    <a:t> </a:t>
                  </a:r>
                  <a:r>
                    <a:rPr lang="en-US" altLang="zh-TW" dirty="0"/>
                    <a:t>=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l-GR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Ω</m:t>
                          </m:r>
                        </m:e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altLang="zh-TW" i="1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altLang="zh-TW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l-GR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Π</m:t>
                          </m:r>
                        </m:e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zh-TW" altLang="en-US" i="1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  <m:r>
                                <m:rPr>
                                  <m:sty m:val="p"/>
                                </m:rPr>
                                <a:rPr lang="el-GR" altLang="zh-TW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Σ</m:t>
                              </m:r>
                            </m:e>
                          </m:d>
                        </m:e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el-GR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Π</m:t>
                      </m:r>
                    </m:oMath>
                  </a14:m>
                  <a:endParaRPr lang="en-US" altLang="zh-TW" dirty="0"/>
                </a:p>
              </p:txBody>
            </p:sp>
          </mc:Choice>
          <mc:Fallback xmlns="">
            <p:sp>
              <p:nvSpPr>
                <p:cNvPr id="5" name="矩形 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16111" y="2167048"/>
                  <a:ext cx="3853961" cy="923330"/>
                </a:xfrm>
                <a:prstGeom prst="rect">
                  <a:avLst/>
                </a:prstGeom>
                <a:blipFill>
                  <a:blip r:embed="rId4"/>
                  <a:stretch>
                    <a:fillRect l="-1305" t="-3974" b="-9934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圓角矩形 5"/>
            <p:cNvSpPr/>
            <p:nvPr/>
          </p:nvSpPr>
          <p:spPr>
            <a:xfrm>
              <a:off x="5748703" y="2061914"/>
              <a:ext cx="4018085" cy="1125416"/>
            </a:xfrm>
            <a:prstGeom prst="roundRect">
              <a:avLst/>
            </a:prstGeom>
            <a:noFill/>
            <a:ln w="190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18" name="群組 17"/>
          <p:cNvGrpSpPr/>
          <p:nvPr/>
        </p:nvGrpSpPr>
        <p:grpSpPr>
          <a:xfrm>
            <a:off x="2655277" y="1573491"/>
            <a:ext cx="8238392" cy="712509"/>
            <a:chOff x="2655277" y="1573491"/>
            <a:chExt cx="8238392" cy="712509"/>
          </a:xfrm>
        </p:grpSpPr>
        <p:cxnSp>
          <p:nvCxnSpPr>
            <p:cNvPr id="9" name="直線接點 8"/>
            <p:cNvCxnSpPr/>
            <p:nvPr/>
          </p:nvCxnSpPr>
          <p:spPr>
            <a:xfrm>
              <a:off x="2655277" y="2277208"/>
              <a:ext cx="1925515" cy="8792"/>
            </a:xfrm>
            <a:prstGeom prst="line">
              <a:avLst/>
            </a:prstGeom>
            <a:ln w="28575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線接點 10"/>
            <p:cNvCxnSpPr/>
            <p:nvPr/>
          </p:nvCxnSpPr>
          <p:spPr>
            <a:xfrm>
              <a:off x="5433646" y="2286000"/>
              <a:ext cx="2321169" cy="0"/>
            </a:xfrm>
            <a:prstGeom prst="line">
              <a:avLst/>
            </a:prstGeom>
            <a:ln w="28575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線接點 13"/>
            <p:cNvCxnSpPr/>
            <p:nvPr/>
          </p:nvCxnSpPr>
          <p:spPr>
            <a:xfrm>
              <a:off x="8484577" y="2277208"/>
              <a:ext cx="2409092" cy="8792"/>
            </a:xfrm>
            <a:prstGeom prst="line">
              <a:avLst/>
            </a:prstGeom>
            <a:ln w="28575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矩形 14"/>
                <p:cNvSpPr/>
                <p:nvPr/>
              </p:nvSpPr>
              <p:spPr>
                <a:xfrm>
                  <a:off x="3408682" y="1573491"/>
                  <a:ext cx="418704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𝑯</m:t>
                        </m:r>
                      </m:oMath>
                    </m:oMathPara>
                  </a14:m>
                  <a:endParaRPr lang="zh-TW" altLang="en-US" dirty="0"/>
                </a:p>
              </p:txBody>
            </p:sp>
          </mc:Choice>
          <mc:Fallback xmlns="">
            <p:sp>
              <p:nvSpPr>
                <p:cNvPr id="15" name="矩形 1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08682" y="1573491"/>
                  <a:ext cx="418704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矩形 15"/>
                <p:cNvSpPr/>
                <p:nvPr/>
              </p:nvSpPr>
              <p:spPr>
                <a:xfrm>
                  <a:off x="6397868" y="1573491"/>
                  <a:ext cx="497187" cy="37427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b="1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b="1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𝑪</m:t>
                            </m:r>
                          </m:e>
                          <m:sup>
                            <m:r>
                              <a:rPr lang="en-US" altLang="zh-TW" b="1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𝑻</m:t>
                            </m:r>
                          </m:sup>
                        </m:sSup>
                      </m:oMath>
                    </m:oMathPara>
                  </a14:m>
                  <a:endParaRPr lang="zh-TW" altLang="en-US" dirty="0"/>
                </a:p>
              </p:txBody>
            </p:sp>
          </mc:Choice>
          <mc:Fallback xmlns="">
            <p:sp>
              <p:nvSpPr>
                <p:cNvPr id="16" name="矩形 1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97868" y="1573491"/>
                  <a:ext cx="497187" cy="37427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" name="矩形 16"/>
            <p:cNvSpPr/>
            <p:nvPr/>
          </p:nvSpPr>
          <p:spPr>
            <a:xfrm>
              <a:off x="9500610" y="1573491"/>
              <a:ext cx="37702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b="1" i="1" dirty="0">
                  <a:solidFill>
                    <a:schemeClr val="accent2">
                      <a:lumMod val="50000"/>
                    </a:schemeClr>
                  </a:solidFill>
                </a:rPr>
                <a:t>A</a:t>
              </a:r>
              <a:r>
                <a:rPr lang="en-US" altLang="zh-TW" dirty="0"/>
                <a:t> </a:t>
              </a:r>
              <a:endParaRPr lang="zh-TW" altLang="en-US" dirty="0"/>
            </a:p>
          </p:txBody>
        </p:sp>
      </p:grpSp>
      <p:grpSp>
        <p:nvGrpSpPr>
          <p:cNvPr id="8" name="群組 7"/>
          <p:cNvGrpSpPr/>
          <p:nvPr/>
        </p:nvGrpSpPr>
        <p:grpSpPr>
          <a:xfrm>
            <a:off x="838200" y="1573491"/>
            <a:ext cx="8410575" cy="2798181"/>
            <a:chOff x="838200" y="1573491"/>
            <a:chExt cx="8410575" cy="2798181"/>
          </a:xfrm>
        </p:grpSpPr>
        <p:pic>
          <p:nvPicPr>
            <p:cNvPr id="4" name="圖片 3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38200" y="1573491"/>
              <a:ext cx="8410575" cy="2798181"/>
            </a:xfrm>
            <a:prstGeom prst="rect">
              <a:avLst/>
            </a:prstGeom>
          </p:spPr>
        </p:pic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9" name="矩形 18"/>
                <p:cNvSpPr/>
                <p:nvPr/>
              </p:nvSpPr>
              <p:spPr>
                <a:xfrm>
                  <a:off x="2948551" y="1834417"/>
                  <a:ext cx="840201" cy="786787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̂"/>
                            <m:ctrlPr>
                              <a:rPr lang="en-US" altLang="zh-TW" sz="28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TW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  <m:r>
                              <a:rPr lang="en-US" altLang="zh-TW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altLang="zh-TW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US" altLang="zh-TW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acc>
                      </m:oMath>
                    </m:oMathPara>
                  </a14:m>
                  <a:endParaRPr lang="zh-TW" altLang="en-US" dirty="0"/>
                </a:p>
              </p:txBody>
            </p:sp>
          </mc:Choice>
          <mc:Fallback>
            <p:sp>
              <p:nvSpPr>
                <p:cNvPr id="19" name="矩形 1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48551" y="1834417"/>
                  <a:ext cx="840201" cy="786787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0" name="矩形 19"/>
                <p:cNvSpPr/>
                <p:nvPr/>
              </p:nvSpPr>
              <p:spPr>
                <a:xfrm>
                  <a:off x="6647742" y="2277208"/>
                  <a:ext cx="821994" cy="509954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̂"/>
                            <m:ctrlPr>
                              <a:rPr lang="en-US" altLang="zh-TW" sz="28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TW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  <m:r>
                              <a:rPr lang="en-US" altLang="zh-TW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altLang="zh-TW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US" altLang="zh-TW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acc>
                      </m:oMath>
                    </m:oMathPara>
                  </a14:m>
                  <a:endParaRPr lang="zh-TW" altLang="en-US" dirty="0"/>
                </a:p>
              </p:txBody>
            </p:sp>
          </mc:Choice>
          <mc:Fallback>
            <p:sp>
              <p:nvSpPr>
                <p:cNvPr id="20" name="矩形 1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47742" y="2277208"/>
                  <a:ext cx="821994" cy="509954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1" name="矩形 20"/>
                <p:cNvSpPr/>
                <p:nvPr/>
              </p:nvSpPr>
              <p:spPr>
                <a:xfrm>
                  <a:off x="5380357" y="1699480"/>
                  <a:ext cx="624252" cy="47949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̂"/>
                            <m:ctrlPr>
                              <a:rPr lang="en-US" altLang="zh-TW" sz="28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TW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  <m:r>
                              <a:rPr lang="en-US" altLang="zh-TW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altLang="zh-TW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US" altLang="zh-TW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acc>
                      </m:oMath>
                    </m:oMathPara>
                  </a14:m>
                  <a:endParaRPr lang="zh-TW" altLang="en-US" dirty="0"/>
                </a:p>
              </p:txBody>
            </p:sp>
          </mc:Choice>
          <mc:Fallback>
            <p:sp>
              <p:nvSpPr>
                <p:cNvPr id="21" name="矩形 2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80357" y="1699480"/>
                  <a:ext cx="624252" cy="479498"/>
                </a:xfrm>
                <a:prstGeom prst="rect">
                  <a:avLst/>
                </a:prstGeom>
                <a:blipFill>
                  <a:blip r:embed="rId10"/>
                  <a:stretch>
                    <a:fillRect l="-12745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2" name="矩形 21"/>
                <p:cNvSpPr/>
                <p:nvPr/>
              </p:nvSpPr>
              <p:spPr>
                <a:xfrm>
                  <a:off x="6512418" y="1702045"/>
                  <a:ext cx="694762" cy="47949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̂"/>
                            <m:ctrlPr>
                              <a:rPr lang="en-US" altLang="zh-TW" sz="28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TW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  <m:r>
                              <a:rPr lang="en-US" altLang="zh-TW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altLang="zh-TW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US" altLang="zh-TW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acc>
                      </m:oMath>
                    </m:oMathPara>
                  </a14:m>
                  <a:endParaRPr lang="zh-TW" altLang="en-US" dirty="0"/>
                </a:p>
              </p:txBody>
            </p:sp>
          </mc:Choice>
          <mc:Fallback>
            <p:sp>
              <p:nvSpPr>
                <p:cNvPr id="22" name="矩形 2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12418" y="1702045"/>
                  <a:ext cx="694762" cy="479498"/>
                </a:xfrm>
                <a:prstGeom prst="rect">
                  <a:avLst/>
                </a:prstGeom>
                <a:blipFill>
                  <a:blip r:embed="rId11"/>
                  <a:stretch>
                    <a:fillRect l="-5263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3" name="矩形 22"/>
                <p:cNvSpPr/>
                <p:nvPr/>
              </p:nvSpPr>
              <p:spPr>
                <a:xfrm>
                  <a:off x="7949134" y="1706679"/>
                  <a:ext cx="779141" cy="47949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̂"/>
                            <m:ctrlPr>
                              <a:rPr lang="en-US" altLang="zh-TW" sz="28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TW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  <m:r>
                              <a:rPr lang="en-US" altLang="zh-TW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altLang="zh-TW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US" altLang="zh-TW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acc>
                      </m:oMath>
                    </m:oMathPara>
                  </a14:m>
                  <a:endParaRPr lang="zh-TW" altLang="en-US" dirty="0"/>
                </a:p>
              </p:txBody>
            </p:sp>
          </mc:Choice>
          <mc:Fallback>
            <p:sp>
              <p:nvSpPr>
                <p:cNvPr id="23" name="矩形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49134" y="1706679"/>
                  <a:ext cx="779141" cy="479498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272094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標題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altLang="zh-TW" dirty="0"/>
                  <a:t>Derivation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zh-TW" altLang="en-US" dirty="0"/>
                  <a:t> </a:t>
                </a:r>
                <a:r>
                  <a:rPr lang="en-US" altLang="zh-TW" dirty="0"/>
                  <a:t>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zh-TW" altLang="en-US" dirty="0"/>
                  <a:t> </a:t>
                </a:r>
                <a:r>
                  <a:rPr lang="en-US" altLang="zh-TW" dirty="0"/>
                  <a:t>(</a:t>
                </a:r>
                <a:r>
                  <a:rPr lang="en-US" altLang="zh-TW" dirty="0" err="1"/>
                  <a:t>conti</a:t>
                </a:r>
                <a:r>
                  <a:rPr lang="en-US" altLang="zh-TW" dirty="0"/>
                  <a:t>.)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2" name="標題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acc>
                    <m:r>
                      <a:rPr lang="zh-TW" alt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| 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𝑃</m:t>
                    </m:r>
                    <m:acc>
                      <m:accPr>
                        <m:chr m:val="̂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acc>
                  </m:oMath>
                </a14:m>
                <a:r>
                  <a:rPr lang="zh-TW" altLang="en-US" dirty="0" smtClean="0"/>
                  <a:t> </a:t>
                </a:r>
                <a:r>
                  <a:rPr lang="en-US" altLang="zh-TW" dirty="0" smtClean="0"/>
                  <a:t>has the mean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altLang="zh-TW" dirty="0" smtClean="0"/>
                  <a:t>, and variance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altLang="zh-TW" dirty="0" smtClean="0"/>
                  <a:t>.</a:t>
                </a:r>
              </a:p>
              <a:p>
                <a:pPr marL="0" indent="0">
                  <a:buNone/>
                </a:pPr>
                <a:endParaRPr lang="en-US" altLang="zh-TW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acc>
                      <m:r>
                        <a:rPr lang="zh-TW" altLang="en-US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TW" i="1">
                          <a:latin typeface="Cambria Math" panose="02040503050406030204" pitchFamily="18" charset="0"/>
                        </a:rPr>
                        <m:t>| </m:t>
                      </m:r>
                      <m:r>
                        <a:rPr lang="en-US" altLang="zh-TW" i="1">
                          <a:latin typeface="Cambria Math" panose="02040503050406030204" pitchFamily="18" charset="0"/>
                        </a:rPr>
                        <m:t>𝑃</m:t>
                      </m:r>
                      <m:acc>
                        <m:accPr>
                          <m:chr m:val="̂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acc>
                      <m:r>
                        <a:rPr lang="zh-TW" altLang="en-US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~ </m:t>
                      </m:r>
                      <m:r>
                        <a:rPr lang="en-US" altLang="zh-TW" i="1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altLang="zh-TW" i="1">
                          <a:latin typeface="Cambria Math" panose="02040503050406030204" pitchFamily="18" charset="0"/>
                        </a:rPr>
                        <m:t> ( </m:t>
                      </m:r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TW" altLang="en-US" i="1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altLang="zh-TW" i="1">
                          <a:latin typeface="Cambria Math" panose="02040503050406030204" pitchFamily="18" charset="0"/>
                        </a:rPr>
                        <m:t> ,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altLang="zh-TW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zh-TW" dirty="0" smtClean="0"/>
              </a:p>
              <a:p>
                <a:pPr marL="0" indent="0">
                  <a:buNone/>
                </a:pPr>
                <a:endParaRPr lang="en-US" altLang="zh-TW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TW" alt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p>
                          <m:r>
                            <a:rPr lang="en-US" altLang="zh-TW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altLang="zh-TW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TW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en-US" altLang="zh-TW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altLang="zh-TW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altLang="zh-TW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TW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sSup>
                            <m:sSupPr>
                              <m:ctrlPr>
                                <a:rPr lang="en-US" altLang="zh-TW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zh-TW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zh-TW" alt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l-GR" altLang="zh-TW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Σ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altLang="zh-TW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a:rPr lang="en-US" altLang="zh-TW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altLang="zh-TW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p>
                              <m:r>
                                <a:rPr lang="en-US" altLang="zh-TW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altLang="zh-TW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l-GR" altLang="zh-TW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Ω</m:t>
                              </m:r>
                            </m:e>
                            <m:sup>
                              <m:r>
                                <a:rPr lang="en-US" altLang="zh-TW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a:rPr lang="en-US" altLang="zh-TW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altLang="zh-TW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  <m:sup>
                          <m:r>
                            <a:rPr lang="en-US" altLang="zh-TW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altLang="zh-TW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sSup>
                        <m:sSupPr>
                          <m:ctrlPr>
                            <a:rPr lang="en-US" altLang="zh-TW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zh-TW" alt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  <m:r>
                                <m:rPr>
                                  <m:sty m:val="p"/>
                                </m:rPr>
                                <a:rPr lang="el-GR" altLang="zh-TW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Σ</m:t>
                              </m:r>
                            </m:e>
                          </m:d>
                        </m:e>
                        <m:sup>
                          <m:r>
                            <a:rPr lang="en-US" altLang="zh-TW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el-GR" altLang="zh-TW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Π</m:t>
                      </m:r>
                      <m:r>
                        <a:rPr lang="en-US" altLang="zh-TW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 </m:t>
                      </m:r>
                      <m:sSup>
                        <m:sSupPr>
                          <m:ctrlPr>
                            <a:rPr lang="en-US" altLang="zh-TW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en-US" altLang="zh-TW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sSup>
                        <m:sSupPr>
                          <m:ctrlPr>
                            <a:rPr lang="en-US" altLang="zh-TW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l-GR" altLang="zh-TW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Ω</m:t>
                          </m:r>
                        </m:e>
                        <m:sup>
                          <m:r>
                            <a:rPr lang="en-US" altLang="zh-TW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altLang="zh-TW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𝑄</m:t>
                      </m:r>
                      <m:r>
                        <a:rPr lang="en-US" altLang="zh-TW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altLang="zh-TW" dirty="0" smtClean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endParaRPr lang="en-US" altLang="zh-TW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d>
                                <m:d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zh-TW" altLang="en-US" i="1"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l-GR" altLang="zh-TW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Σ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l-GR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Ω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m:rPr>
                              <m:nor/>
                            </m:rPr>
                            <a:rPr lang="en-US" altLang="zh-TW" dirty="0"/>
                            <m:t> 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US" altLang="zh-TW" dirty="0" smtClean="0"/>
              </a:p>
              <a:p>
                <a:pPr marL="0" indent="0">
                  <a:buNone/>
                </a:pPr>
                <a:endParaRPr lang="zh-TW" altLang="en-US" dirty="0"/>
              </a:p>
            </p:txBody>
          </p:sp>
        </mc:Choice>
        <mc:Fallback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290" t="-168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79946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標題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altLang="zh-TW" dirty="0"/>
                  <a:t>Derivation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zh-TW" altLang="en-US" dirty="0"/>
                  <a:t> </a:t>
                </a:r>
                <a:r>
                  <a:rPr lang="en-US" altLang="zh-TW" dirty="0"/>
                  <a:t>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zh-TW" altLang="en-US" dirty="0"/>
                  <a:t> </a:t>
                </a:r>
                <a:r>
                  <a:rPr lang="en-US" altLang="zh-TW" dirty="0"/>
                  <a:t>(</a:t>
                </a:r>
                <a:r>
                  <a:rPr lang="en-US" altLang="zh-TW" dirty="0" err="1"/>
                  <a:t>conti</a:t>
                </a:r>
                <a:r>
                  <a:rPr lang="en-US" altLang="zh-TW" dirty="0"/>
                  <a:t>.)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2" name="標題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pPr marL="0" indent="0" algn="just">
                  <a:buNone/>
                </a:pPr>
                <a:r>
                  <a:rPr lang="en-US" altLang="zh-TW" dirty="0" smtClean="0"/>
                  <a:t>Since expected returns themselves are assumed to be random variables in the B-L framework, M can only be associated with the expected returns. The appropriate estimate of the posterior covariance matrix associated with the return distribution was shown as 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altLang="zh-TW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 </m:t>
                    </m:r>
                    <m:r>
                      <m:rPr>
                        <m:sty m:val="p"/>
                      </m:rPr>
                      <a:rPr lang="el-GR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Σ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altLang="zh-TW" dirty="0" smtClean="0"/>
                  <a:t> (He </a:t>
                </a:r>
                <a:r>
                  <a:rPr lang="en-US" altLang="zh-TW" dirty="0"/>
                  <a:t>and </a:t>
                </a:r>
                <a:r>
                  <a:rPr lang="en-US" altLang="zh-TW" dirty="0" err="1" smtClean="0"/>
                  <a:t>Litterman</a:t>
                </a:r>
                <a:r>
                  <a:rPr lang="en-US" altLang="zh-TW" dirty="0" smtClean="0"/>
                  <a:t>, 2002</a:t>
                </a:r>
                <a:r>
                  <a:rPr lang="en-US" altLang="zh-TW" dirty="0"/>
                  <a:t>)</a:t>
                </a:r>
                <a:endParaRPr lang="en-US" altLang="zh-TW" dirty="0" smtClean="0"/>
              </a:p>
              <a:p>
                <a:pPr marL="0" indent="0" algn="just">
                  <a:buNone/>
                </a:pPr>
                <a:endParaRPr lang="en-US" altLang="zh-TW" dirty="0"/>
              </a:p>
              <a:p>
                <a:pPr marL="0" indent="0" algn="just">
                  <a:buNone/>
                </a:pPr>
                <a:r>
                  <a:rPr lang="zh-TW" altLang="zh-TW" dirty="0" smtClean="0">
                    <a:latin typeface="Cambria Math" panose="02040503050406030204" pitchFamily="18" charset="0"/>
                  </a:rPr>
                  <a:t>⇒</a:t>
                </a:r>
                <a:r>
                  <a:rPr lang="en-US" altLang="zh-TW" dirty="0" smtClean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 ~ 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TW" dirty="0" smtClean="0"/>
              </a:p>
              <a:p>
                <a:pPr marL="0" indent="0" algn="just">
                  <a:buNone/>
                </a:pPr>
                <a:endParaRPr lang="en-US" altLang="zh-TW" dirty="0" smtClean="0"/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TW" altLang="en-US" i="1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altLang="zh-TW">
                          <a:latin typeface="Cambria Math" panose="02040503050406030204" pitchFamily="18" charset="0"/>
                        </a:rPr>
                        <m:t>= </m:t>
                      </m:r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[</m:t>
                          </m:r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zh-TW" altLang="en-US" i="1"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l-GR" altLang="zh-TW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Σ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l-GR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Ω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altLang="zh-TW" i="1">
                          <a:latin typeface="Cambria Math" panose="02040503050406030204" pitchFamily="18" charset="0"/>
                        </a:rPr>
                        <m:t>[</m:t>
                      </m:r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zh-TW" altLang="en-US" i="1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  <m:r>
                                <m:rPr>
                                  <m:sty m:val="p"/>
                                </m:rPr>
                                <a:rPr lang="el-GR" altLang="zh-TW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Σ</m:t>
                              </m:r>
                            </m:e>
                          </m:d>
                        </m:e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el-GR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Π</m:t>
                      </m:r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 </m:t>
                      </m:r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l-GR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Ω</m:t>
                          </m:r>
                        </m:e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𝑄</m:t>
                      </m:r>
                      <m:r>
                        <a:rPr lang="en-US" altLang="zh-TW" i="1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altLang="zh-TW" dirty="0" smtClean="0"/>
              </a:p>
              <a:p>
                <a:pPr marL="0" indent="0" algn="just">
                  <a:buNone/>
                </a:pPr>
                <a:endParaRPr lang="en-US" altLang="zh-TW" dirty="0" smtClean="0"/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l-GR" altLang="zh-TW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Σ</m:t>
                          </m:r>
                        </m:e>
                        <m:sup>
                          <m:r>
                            <a:rPr lang="en-US" altLang="zh-TW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altLang="zh-TW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l-GR" altLang="zh-TW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Σ</m:t>
                      </m:r>
                      <m:r>
                        <a:rPr lang="en-US" altLang="zh-TW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altLang="zh-TW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sSup>
                            <m:sSupPr>
                              <m:ctrlPr>
                                <a:rPr lang="en-US" altLang="zh-TW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zh-TW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zh-TW" alt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l-GR" altLang="zh-TW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Σ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altLang="zh-TW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a:rPr lang="en-US" altLang="zh-TW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altLang="zh-TW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p>
                              <m:r>
                                <a:rPr lang="en-US" altLang="zh-TW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altLang="zh-TW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l-GR" altLang="zh-TW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Ω</m:t>
                              </m:r>
                            </m:e>
                            <m:sup>
                              <m:r>
                                <a:rPr lang="en-US" altLang="zh-TW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a:rPr lang="en-US" altLang="zh-TW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altLang="zh-TW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  <m:sup>
                          <m:r>
                            <a:rPr lang="en-US" altLang="zh-TW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t="-2101" r="-98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23707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3454973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4015">
                  <a:extLst>
                    <a:ext uri="{9D8B030D-6E8A-4147-A177-3AD203B41FA5}">
                      <a16:colId xmlns:a16="http://schemas.microsoft.com/office/drawing/2014/main" val="664014406"/>
                    </a:ext>
                  </a:extLst>
                </a:gridCol>
                <a:gridCol w="1740877">
                  <a:extLst>
                    <a:ext uri="{9D8B030D-6E8A-4147-A177-3AD203B41FA5}">
                      <a16:colId xmlns:a16="http://schemas.microsoft.com/office/drawing/2014/main" val="2315522051"/>
                    </a:ext>
                  </a:extLst>
                </a:gridCol>
                <a:gridCol w="2101362">
                  <a:extLst>
                    <a:ext uri="{9D8B030D-6E8A-4147-A177-3AD203B41FA5}">
                      <a16:colId xmlns:a16="http://schemas.microsoft.com/office/drawing/2014/main" val="2855303857"/>
                    </a:ext>
                  </a:extLst>
                </a:gridCol>
                <a:gridCol w="2250831">
                  <a:extLst>
                    <a:ext uri="{9D8B030D-6E8A-4147-A177-3AD203B41FA5}">
                      <a16:colId xmlns:a16="http://schemas.microsoft.com/office/drawing/2014/main" val="2407633505"/>
                    </a:ext>
                  </a:extLst>
                </a:gridCol>
                <a:gridCol w="2488223">
                  <a:extLst>
                    <a:ext uri="{9D8B030D-6E8A-4147-A177-3AD203B41FA5}">
                      <a16:colId xmlns:a16="http://schemas.microsoft.com/office/drawing/2014/main" val="1134139658"/>
                    </a:ext>
                  </a:extLst>
                </a:gridCol>
                <a:gridCol w="2256692">
                  <a:extLst>
                    <a:ext uri="{9D8B030D-6E8A-4147-A177-3AD203B41FA5}">
                      <a16:colId xmlns:a16="http://schemas.microsoft.com/office/drawing/2014/main" val="919092258"/>
                    </a:ext>
                  </a:extLst>
                </a:gridCol>
              </a:tblGrid>
              <a:tr h="855974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/>
                        <a:t>Model</a:t>
                      </a:r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/>
                        <a:t>Thinking</a:t>
                      </a:r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/>
                        <a:t>Parameters</a:t>
                      </a:r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/>
                        <a:t>Pros</a:t>
                      </a:r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/>
                        <a:t>Cons</a:t>
                      </a:r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/>
                        <a:t>Applicable timing</a:t>
                      </a:r>
                      <a:endParaRPr lang="zh-TW" alt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07059528"/>
                  </a:ext>
                </a:extLst>
              </a:tr>
              <a:tr h="2791215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 smtClean="0"/>
                        <a:t>Markowitz</a:t>
                      </a:r>
                      <a:r>
                        <a:rPr lang="en-US" altLang="zh-TW" sz="2000" b="1" baseline="0" dirty="0" smtClean="0"/>
                        <a:t> mean-variance portfolio</a:t>
                      </a:r>
                      <a:endParaRPr lang="zh-TW" alt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2000" dirty="0" smtClean="0"/>
                        <a:t>Given expected returns, then minimizes the expected</a:t>
                      </a:r>
                      <a:r>
                        <a:rPr lang="en-US" altLang="zh-TW" sz="2000" baseline="0" dirty="0" smtClean="0"/>
                        <a:t> risk, vice versa.</a:t>
                      </a:r>
                      <a:endParaRPr lang="zh-TW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altLang="zh-TW" sz="2000" dirty="0" smtClean="0"/>
                        <a:t>Expected</a:t>
                      </a:r>
                      <a:r>
                        <a:rPr lang="en-US" altLang="zh-TW" sz="2000" baseline="0" dirty="0" smtClean="0"/>
                        <a:t> returns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altLang="zh-TW" sz="2000" baseline="0" dirty="0" smtClean="0"/>
                        <a:t>Variance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altLang="zh-TW" sz="2000" baseline="0" dirty="0" smtClean="0"/>
                        <a:t>Covariance</a:t>
                      </a:r>
                      <a:endParaRPr lang="zh-TW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altLang="zh-TW" sz="2000" dirty="0" smtClean="0"/>
                        <a:t>Easy</a:t>
                      </a:r>
                    </a:p>
                    <a:p>
                      <a:pPr marL="342900" indent="-342900" algn="l">
                        <a:buFont typeface="+mj-lt"/>
                        <a:buAutoNum type="arabicPeriod"/>
                      </a:pPr>
                      <a:r>
                        <a:rPr lang="en-US" altLang="zh-TW" sz="2000" dirty="0" smtClean="0"/>
                        <a:t>Maximize the returns after the adjustment based</a:t>
                      </a:r>
                      <a:r>
                        <a:rPr lang="en-US" altLang="zh-TW" sz="2000" baseline="0" dirty="0" smtClean="0"/>
                        <a:t> on the risk.</a:t>
                      </a:r>
                      <a:endParaRPr lang="zh-TW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altLang="zh-TW" sz="2000" dirty="0" smtClean="0"/>
                        <a:t>The parameters</a:t>
                      </a:r>
                      <a:r>
                        <a:rPr lang="en-US" altLang="zh-TW" sz="2000" baseline="0" dirty="0" smtClean="0"/>
                        <a:t> are </a:t>
                      </a:r>
                      <a:r>
                        <a:rPr lang="en-US" altLang="zh-TW" sz="2000" b="0" baseline="0" dirty="0" smtClean="0">
                          <a:solidFill>
                            <a:schemeClr val="tx1"/>
                          </a:solidFill>
                        </a:rPr>
                        <a:t>sensitive</a:t>
                      </a:r>
                      <a:r>
                        <a:rPr lang="en-US" altLang="zh-TW" sz="2000" baseline="0" dirty="0" smtClean="0"/>
                        <a:t> so that </a:t>
                      </a:r>
                      <a:r>
                        <a:rPr lang="en-US" altLang="zh-TW" sz="2000" b="1" baseline="0" dirty="0" smtClean="0">
                          <a:solidFill>
                            <a:srgbClr val="FF0000"/>
                          </a:solidFill>
                        </a:rPr>
                        <a:t>the output is unstable</a:t>
                      </a:r>
                      <a:r>
                        <a:rPr lang="en-US" altLang="zh-TW" sz="2000" baseline="0" dirty="0" smtClean="0"/>
                        <a:t>.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altLang="zh-TW" sz="2000" baseline="0" dirty="0" smtClean="0"/>
                        <a:t>It makes the portfolio easily concentrates on the certain assets.</a:t>
                      </a:r>
                      <a:endParaRPr lang="zh-TW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altLang="zh-TW" sz="2000" dirty="0" smtClean="0"/>
                        <a:t>Confident on the expected returns of the assets.</a:t>
                      </a:r>
                    </a:p>
                    <a:p>
                      <a:endParaRPr lang="zh-TW" alt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7857022"/>
                  </a:ext>
                </a:extLst>
              </a:tr>
              <a:tr h="3210811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 smtClean="0"/>
                        <a:t>Black-</a:t>
                      </a:r>
                      <a:r>
                        <a:rPr lang="en-US" altLang="zh-TW" sz="2000" b="1" dirty="0" err="1" smtClean="0"/>
                        <a:t>Litterman</a:t>
                      </a:r>
                      <a:endParaRPr lang="zh-TW" alt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2000" dirty="0" smtClean="0"/>
                        <a:t>Given expected</a:t>
                      </a:r>
                      <a:r>
                        <a:rPr lang="en-US" altLang="zh-TW" sz="2000" baseline="0" dirty="0" smtClean="0"/>
                        <a:t> returns, </a:t>
                      </a:r>
                      <a:r>
                        <a:rPr lang="en-US" altLang="zh-TW" sz="2000" dirty="0" smtClean="0"/>
                        <a:t>then minimizes the expected</a:t>
                      </a:r>
                      <a:r>
                        <a:rPr lang="en-US" altLang="zh-TW" sz="2000" baseline="0" dirty="0" smtClean="0"/>
                        <a:t> risk by considering the point of views.</a:t>
                      </a:r>
                      <a:endParaRPr lang="zh-TW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altLang="zh-TW" sz="2000" dirty="0" smtClean="0"/>
                        <a:t>Variance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altLang="zh-TW" sz="2000" dirty="0" smtClean="0"/>
                        <a:t>Covariance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altLang="zh-TW" sz="2000" b="1" dirty="0" smtClean="0">
                          <a:solidFill>
                            <a:srgbClr val="FF0000"/>
                          </a:solidFill>
                        </a:rPr>
                        <a:t>Risk aversion coefficient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altLang="zh-TW" sz="2000" b="1" dirty="0" smtClean="0">
                          <a:solidFill>
                            <a:srgbClr val="FF0000"/>
                          </a:solidFill>
                        </a:rPr>
                        <a:t>Weight</a:t>
                      </a:r>
                      <a:r>
                        <a:rPr lang="en-US" altLang="zh-TW" sz="2000" b="1" baseline="0" dirty="0" smtClean="0">
                          <a:solidFill>
                            <a:srgbClr val="FF0000"/>
                          </a:solidFill>
                        </a:rPr>
                        <a:t> from the market portfolio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altLang="zh-TW" sz="2000" b="1" baseline="0" dirty="0" smtClean="0">
                          <a:solidFill>
                            <a:srgbClr val="FF0000"/>
                          </a:solidFill>
                        </a:rPr>
                        <a:t>Point of the views</a:t>
                      </a:r>
                      <a:endParaRPr lang="zh-TW" altLang="en-US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l">
                        <a:buFont typeface="+mj-lt"/>
                        <a:buAutoNum type="arabicPeriod"/>
                      </a:pPr>
                      <a:r>
                        <a:rPr lang="en-US" altLang="zh-TW" sz="2000" dirty="0" smtClean="0"/>
                        <a:t>Compared to mean-variance</a:t>
                      </a:r>
                      <a:r>
                        <a:rPr lang="en-US" altLang="zh-TW" sz="2000" baseline="0" dirty="0" smtClean="0"/>
                        <a:t> method, </a:t>
                      </a:r>
                      <a:r>
                        <a:rPr lang="en-US" altLang="zh-TW" sz="2000" b="1" baseline="0" dirty="0" smtClean="0">
                          <a:solidFill>
                            <a:srgbClr val="FF0000"/>
                          </a:solidFill>
                        </a:rPr>
                        <a:t>the output is stable</a:t>
                      </a:r>
                      <a:r>
                        <a:rPr lang="en-US" altLang="zh-TW" sz="2000" baseline="0" dirty="0" smtClean="0"/>
                        <a:t>.</a:t>
                      </a:r>
                    </a:p>
                    <a:p>
                      <a:pPr marL="342900" indent="-342900" algn="l">
                        <a:buFont typeface="+mj-lt"/>
                        <a:buAutoNum type="arabicPeriod"/>
                      </a:pPr>
                      <a:r>
                        <a:rPr lang="en-US" altLang="zh-TW" sz="2000" baseline="0" dirty="0" smtClean="0"/>
                        <a:t>Allows for the </a:t>
                      </a:r>
                      <a:r>
                        <a:rPr lang="en-US" altLang="zh-TW" sz="2000" b="1" baseline="0" dirty="0" smtClean="0">
                          <a:solidFill>
                            <a:srgbClr val="FF0000"/>
                          </a:solidFill>
                        </a:rPr>
                        <a:t>investor’s views</a:t>
                      </a:r>
                      <a:r>
                        <a:rPr lang="en-US" altLang="zh-TW" sz="2000" baseline="0" dirty="0" smtClean="0"/>
                        <a:t>.</a:t>
                      </a:r>
                      <a:endParaRPr lang="zh-TW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altLang="zh-TW" sz="20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The weight of the market portfolio is not easy to be confirmed.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altLang="zh-TW" sz="2000" b="1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Views are not easy to be confirmed.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altLang="zh-TW" sz="2000" baseline="0" dirty="0" smtClean="0"/>
                        <a:t>There are too many inputs.</a:t>
                      </a:r>
                      <a:endParaRPr lang="zh-TW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altLang="zh-TW" sz="2000" dirty="0" smtClean="0"/>
                        <a:t>The</a:t>
                      </a:r>
                      <a:r>
                        <a:rPr lang="en-US" altLang="zh-TW" sz="2000" baseline="0" dirty="0" smtClean="0"/>
                        <a:t> </a:t>
                      </a:r>
                      <a:r>
                        <a:rPr lang="en-US" altLang="zh-TW" sz="2000" dirty="0" smtClean="0"/>
                        <a:t>proportion</a:t>
                      </a:r>
                      <a:r>
                        <a:rPr lang="en-US" altLang="zh-TW" sz="2000" baseline="0" dirty="0" smtClean="0"/>
                        <a:t> of each </a:t>
                      </a:r>
                      <a:r>
                        <a:rPr lang="en-US" altLang="zh-TW" sz="2000" dirty="0" smtClean="0"/>
                        <a:t>asset’s market</a:t>
                      </a:r>
                      <a:r>
                        <a:rPr lang="en-US" altLang="zh-TW" sz="2000" baseline="0" dirty="0" smtClean="0"/>
                        <a:t> values are easy to obtained.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altLang="zh-TW" sz="2000" baseline="0" dirty="0" smtClean="0"/>
                        <a:t>Investor’s views are clear and specified.</a:t>
                      </a:r>
                      <a:endParaRPr lang="zh-TW" alt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69286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2409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Conclusion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 ~ 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 ( </m:t>
                    </m:r>
                    <m:sSup>
                      <m:sSup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TW" altLang="en-US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 , </m:t>
                    </m:r>
                    <m:sSup>
                      <m:sSup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TW" dirty="0" smtClean="0"/>
              </a:p>
              <a:p>
                <a:pPr marL="0" indent="0">
                  <a:buNone/>
                </a:pPr>
                <a:endParaRPr lang="en-US" altLang="zh-TW" dirty="0"/>
              </a:p>
              <a:p>
                <a:pPr marL="0" indent="0">
                  <a:buNone/>
                </a:pPr>
                <a:r>
                  <a:rPr lang="en-US" altLang="zh-TW" dirty="0" smtClean="0"/>
                  <a:t>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TW" altLang="en-US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altLang="zh-TW" b="0" i="0" smtClean="0">
                        <a:latin typeface="Cambria Math" panose="02040503050406030204" pitchFamily="18" charset="0"/>
                      </a:rPr>
                      <m:t>= </m:t>
                    </m:r>
                    <m:sSup>
                      <m:sSup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[</m:t>
                        </m:r>
                        <m:sSup>
                          <m:sSup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zh-TW" altLang="en-US" b="0" i="1" smtClean="0">
                                    <a:latin typeface="Cambria Math" panose="02040503050406030204" pitchFamily="18" charset="0"/>
                                  </a:rPr>
                                  <m:t>𝜏</m:t>
                                </m:r>
                                <m:r>
                                  <m:rPr>
                                    <m:sty m:val="p"/>
                                  </m:rPr>
                                  <a:rPr lang="el-GR" altLang="zh-TW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Σ</m:t>
                                </m:r>
                              </m:e>
                            </m:d>
                          </m:e>
                          <m:sup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p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sSup>
                          <m:sSup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l-GR" altLang="zh-TW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Ω</m:t>
                            </m:r>
                          </m:e>
                          <m:sup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]</m:t>
                        </m:r>
                      </m:e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[</m:t>
                    </m:r>
                    <m:sSup>
                      <m:sSup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zh-TW" altLang="en-US" b="0" i="1" smtClean="0">
                                <a:latin typeface="Cambria Math" panose="02040503050406030204" pitchFamily="18" charset="0"/>
                              </a:rPr>
                              <m:t>𝜏</m:t>
                            </m:r>
                            <m:r>
                              <m:rPr>
                                <m:sty m:val="p"/>
                              </m:rPr>
                              <a:rPr lang="el-GR" altLang="zh-TW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Σ</m:t>
                            </m:r>
                          </m:e>
                        </m:d>
                      </m:e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m:rPr>
                        <m:sty m:val="p"/>
                      </m:rPr>
                      <a:rPr lang="el-GR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 </m:t>
                    </m:r>
                    <m:sSup>
                      <m:sSupPr>
                        <m:ctrlP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p>
                    </m:sSup>
                    <m:sSup>
                      <m:sSupPr>
                        <m:ctrlP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</m:e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𝑄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altLang="zh-TW" dirty="0" smtClean="0"/>
              </a:p>
              <a:p>
                <a:pPr marL="0" indent="0">
                  <a:buNone/>
                </a:pPr>
                <a:endParaRPr lang="en-US" altLang="zh-TW" dirty="0"/>
              </a:p>
              <a:p>
                <a:pPr marL="0" indent="0">
                  <a:buNone/>
                </a:pPr>
                <a:r>
                  <a:rPr lang="en-US" altLang="zh-TW" dirty="0" smtClean="0"/>
                  <a:t>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l-GR" altLang="zh-TW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zh-TW" altLang="en-US" b="0" i="1" smtClean="0">
                                <a:latin typeface="Cambria Math" panose="02040503050406030204" pitchFamily="18" charset="0"/>
                              </a:rPr>
                              <m:t>𝜏</m:t>
                            </m:r>
                            <m:r>
                              <m:rPr>
                                <m:sty m:val="p"/>
                              </m:rPr>
                              <a:rPr lang="el-GR" altLang="zh-TW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Σ</m:t>
                            </m:r>
                          </m:e>
                        </m:d>
                      </m:e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sSup>
                      <m:sSup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</m:e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endParaRPr lang="en-US" altLang="zh-TW" dirty="0" smtClean="0"/>
              </a:p>
              <a:p>
                <a:pPr marL="0" indent="0">
                  <a:buNone/>
                </a:pPr>
                <a:endParaRPr lang="en-US" altLang="zh-TW" dirty="0"/>
              </a:p>
              <a:p>
                <a:pPr marL="0" indent="0">
                  <a:buNone/>
                </a:pPr>
                <a:r>
                  <a:rPr lang="en-US" altLang="zh-TW" dirty="0" smtClean="0"/>
                  <a:t>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p>
                        <m:r>
                          <a:rPr lang="en-US" altLang="zh-TW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altLang="zh-TW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 </m:t>
                    </m:r>
                    <m:sSup>
                      <m:sSupPr>
                        <m:ctrlPr>
                          <a:rPr lang="en-US" altLang="zh-TW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zh-TW" alt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  <m:sSup>
                          <m:sSupPr>
                            <m:ctrlPr>
                              <a:rPr lang="en-US" altLang="zh-TW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l-GR" altLang="zh-TW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Σ</m:t>
                            </m:r>
                          </m:e>
                          <m:sup>
                            <m:r>
                              <a:rPr lang="en-US" altLang="zh-TW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altLang="zh-TW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altLang="zh-TW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sSup>
                      <m:sSupPr>
                        <m:ctrlPr>
                          <a:rPr lang="en-US" altLang="zh-TW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TW" alt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p>
                        <m:r>
                          <a:rPr lang="en-US" altLang="zh-TW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55254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Idea of B-L model</a:t>
            </a:r>
            <a:endParaRPr lang="zh-TW" altLang="en-US" dirty="0"/>
          </a:p>
        </p:txBody>
      </p:sp>
      <p:grpSp>
        <p:nvGrpSpPr>
          <p:cNvPr id="13" name="群組 12"/>
          <p:cNvGrpSpPr/>
          <p:nvPr/>
        </p:nvGrpSpPr>
        <p:grpSpPr>
          <a:xfrm>
            <a:off x="1702777" y="2338754"/>
            <a:ext cx="8786446" cy="2986818"/>
            <a:chOff x="1828801" y="2233246"/>
            <a:chExt cx="8786446" cy="2986818"/>
          </a:xfrm>
        </p:grpSpPr>
        <p:sp>
          <p:nvSpPr>
            <p:cNvPr id="5" name="圓角矩形 4"/>
            <p:cNvSpPr/>
            <p:nvPr/>
          </p:nvSpPr>
          <p:spPr>
            <a:xfrm>
              <a:off x="1828801" y="2233246"/>
              <a:ext cx="3543300" cy="1160584"/>
            </a:xfrm>
            <a:prstGeom prst="roundRect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b="1" dirty="0" smtClean="0">
                  <a:solidFill>
                    <a:schemeClr val="accent1">
                      <a:lumMod val="50000"/>
                    </a:schemeClr>
                  </a:solidFill>
                </a:rPr>
                <a:t>Market equilibrium </a:t>
              </a:r>
              <a:r>
                <a:rPr lang="en-US" altLang="zh-TW" sz="2400" b="1" dirty="0">
                  <a:solidFill>
                    <a:schemeClr val="accent1">
                      <a:lumMod val="50000"/>
                    </a:schemeClr>
                  </a:solidFill>
                </a:rPr>
                <a:t>r</a:t>
              </a:r>
              <a:r>
                <a:rPr lang="en-US" altLang="zh-TW" sz="2400" b="1" dirty="0" smtClean="0">
                  <a:solidFill>
                    <a:schemeClr val="accent1">
                      <a:lumMod val="50000"/>
                    </a:schemeClr>
                  </a:solidFill>
                </a:rPr>
                <a:t>eturns</a:t>
              </a:r>
              <a:endParaRPr lang="zh-TW" altLang="en-US" sz="2400" b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6" name="圓角矩形 5"/>
            <p:cNvSpPr/>
            <p:nvPr/>
          </p:nvSpPr>
          <p:spPr>
            <a:xfrm>
              <a:off x="7071947" y="2233246"/>
              <a:ext cx="3543300" cy="1160584"/>
            </a:xfrm>
            <a:prstGeom prst="roundRect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b="1" dirty="0" smtClean="0">
                  <a:solidFill>
                    <a:schemeClr val="accent1">
                      <a:lumMod val="50000"/>
                    </a:schemeClr>
                  </a:solidFill>
                </a:rPr>
                <a:t>Set of investor views</a:t>
              </a:r>
              <a:endParaRPr lang="zh-TW" altLang="en-US" sz="2400" b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7" name="圓角矩形 6"/>
            <p:cNvSpPr/>
            <p:nvPr/>
          </p:nvSpPr>
          <p:spPr>
            <a:xfrm>
              <a:off x="4450374" y="4059480"/>
              <a:ext cx="3543300" cy="1160584"/>
            </a:xfrm>
            <a:prstGeom prst="roundRect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b="1" dirty="0" smtClean="0">
                  <a:solidFill>
                    <a:schemeClr val="accent1">
                      <a:lumMod val="50000"/>
                    </a:schemeClr>
                  </a:solidFill>
                </a:rPr>
                <a:t>Expected returns</a:t>
              </a:r>
              <a:endParaRPr lang="zh-TW" altLang="en-US" sz="2400" b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1" name="等於 10"/>
            <p:cNvSpPr/>
            <p:nvPr/>
          </p:nvSpPr>
          <p:spPr>
            <a:xfrm>
              <a:off x="3143251" y="4182572"/>
              <a:ext cx="914400" cy="914400"/>
            </a:xfrm>
            <a:prstGeom prst="mathEqual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</a:endParaRPr>
            </a:p>
          </p:txBody>
        </p:sp>
        <p:sp>
          <p:nvSpPr>
            <p:cNvPr id="12" name="加號 11"/>
            <p:cNvSpPr/>
            <p:nvPr/>
          </p:nvSpPr>
          <p:spPr>
            <a:xfrm>
              <a:off x="5764824" y="2356338"/>
              <a:ext cx="914400" cy="914400"/>
            </a:xfrm>
            <a:prstGeom prst="mathPlus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459987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Key Assumption</a:t>
            </a:r>
            <a:endParaRPr lang="zh-TW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dirty="0" smtClean="0"/>
                  <a:t>Asset returns are normally distributed</a:t>
                </a:r>
              </a:p>
              <a:p>
                <a:pPr marL="0" indent="0">
                  <a:buNone/>
                </a:pPr>
                <a:r>
                  <a:rPr lang="en-US" altLang="zh-TW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zh-TW" b="0" i="1" dirty="0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altLang="zh-TW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×1</m:t>
                        </m:r>
                      </m:sub>
                    </m:sSub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 ~ </m:t>
                    </m:r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 (</m:t>
                    </m:r>
                    <m:acc>
                      <m:accPr>
                        <m:chr m:val="̂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𝐸</m:t>
                        </m:r>
                        <m:d>
                          <m:d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d>
                      </m:e>
                    </m:acc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,  </m:t>
                    </m:r>
                    <m:r>
                      <m:rPr>
                        <m:sty m:val="p"/>
                      </m:rPr>
                      <a:rPr lang="el-GR" altLang="zh-TW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Σ</m:t>
                    </m:r>
                    <m:r>
                      <a:rPr lang="en-US" altLang="zh-TW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TW" dirty="0" smtClean="0"/>
              </a:p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acc>
                  </m:oMath>
                </a14:m>
                <a:r>
                  <a:rPr lang="en-US" altLang="zh-TW" dirty="0" smtClean="0"/>
                  <a:t> is </a:t>
                </a:r>
                <a:r>
                  <a:rPr lang="en-US" altLang="zh-TW" dirty="0" smtClean="0"/>
                  <a:t>a random variable needed to be estimated</a:t>
                </a:r>
              </a:p>
              <a:p>
                <a:pPr marL="0" indent="0">
                  <a:buNone/>
                </a:pPr>
                <a:endParaRPr lang="en-US" altLang="zh-TW" dirty="0"/>
              </a:p>
              <a:p>
                <a:r>
                  <a:rPr lang="en-US" altLang="zh-TW" dirty="0" smtClean="0"/>
                  <a:t>Point of views on each asset are mutually independent</a:t>
                </a:r>
                <a:endParaRPr lang="zh-TW" altLang="en-US" dirty="0"/>
              </a:p>
            </p:txBody>
          </p:sp>
        </mc:Choice>
        <mc:Fallback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74338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Bayes Theorem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2540977" y="1690688"/>
                <a:ext cx="6743699" cy="118680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36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altLang="zh-TW" sz="3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36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e>
                          <m:r>
                            <a:rPr lang="en-US" altLang="zh-TW" sz="36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d>
                      <m:r>
                        <a:rPr lang="en-US" altLang="zh-TW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3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36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altLang="zh-TW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3600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e>
                              <m:r>
                                <a:rPr lang="en-US" altLang="zh-TW" sz="36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d>
                          <m:r>
                            <a:rPr lang="en-US" altLang="zh-TW" sz="36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altLang="zh-TW" sz="36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TW" sz="36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altLang="zh-TW" sz="36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altLang="zh-TW" sz="36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altLang="zh-TW" sz="36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TW" sz="36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altLang="zh-TW" sz="36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zh-TW" altLang="en-US" sz="3600" dirty="0"/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0977" y="1690688"/>
                <a:ext cx="6743699" cy="118680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728296" y="3297118"/>
                <a:ext cx="10807212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altLang="zh-TW" sz="240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</m:oMath>
                </a14:m>
                <a:r>
                  <a:rPr lang="en-US" altLang="zh-TW" sz="2400" dirty="0"/>
                  <a:t> </a:t>
                </a:r>
                <a:r>
                  <a:rPr lang="en-US" altLang="zh-TW" sz="2400" dirty="0" smtClean="0"/>
                  <a:t>: </a:t>
                </a:r>
                <a:r>
                  <a:rPr lang="en-US" altLang="zh-TW" sz="2400" dirty="0"/>
                  <a:t>the conditional probability of </a:t>
                </a:r>
                <a:r>
                  <a:rPr lang="en-US" altLang="zh-TW" sz="2400" dirty="0" smtClean="0"/>
                  <a:t>X </a:t>
                </a:r>
                <a:r>
                  <a:rPr lang="en-US" altLang="zh-TW" sz="2400" dirty="0"/>
                  <a:t>given </a:t>
                </a:r>
                <a:r>
                  <a:rPr lang="en-US" altLang="zh-TW" sz="2400" dirty="0" smtClean="0"/>
                  <a:t>Y. </a:t>
                </a:r>
                <a:r>
                  <a:rPr lang="en-US" altLang="zh-TW" sz="2400" dirty="0"/>
                  <a:t>Known as the </a:t>
                </a:r>
                <a:r>
                  <a:rPr lang="en-US" altLang="zh-TW" sz="2400" b="1" dirty="0" smtClean="0"/>
                  <a:t>posterior distribution</a:t>
                </a:r>
                <a:r>
                  <a:rPr lang="en-US" altLang="zh-TW" sz="2400" dirty="0" smtClean="0"/>
                  <a:t>.</a:t>
                </a:r>
                <a:endParaRPr lang="en-US" altLang="zh-TW" sz="2400" dirty="0"/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altLang="zh-TW" sz="24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r>
                  <a:rPr lang="en-US" altLang="zh-TW" sz="2400" dirty="0" smtClean="0"/>
                  <a:t> : </a:t>
                </a:r>
                <a:r>
                  <a:rPr lang="en-US" altLang="zh-TW" sz="2400" dirty="0"/>
                  <a:t>the conditional probability of </a:t>
                </a:r>
                <a:r>
                  <a:rPr lang="en-US" altLang="zh-TW" sz="2400" dirty="0" smtClean="0"/>
                  <a:t>Y </a:t>
                </a:r>
                <a:r>
                  <a:rPr lang="en-US" altLang="zh-TW" sz="2400" dirty="0"/>
                  <a:t>given </a:t>
                </a:r>
                <a:r>
                  <a:rPr lang="en-US" altLang="zh-TW" sz="2400" dirty="0" smtClean="0"/>
                  <a:t>X. </a:t>
                </a:r>
                <a:r>
                  <a:rPr lang="en-US" altLang="zh-TW" sz="2400" dirty="0"/>
                  <a:t>Known as the </a:t>
                </a:r>
                <a:r>
                  <a:rPr lang="en-US" altLang="zh-TW" sz="2400" b="1" dirty="0" smtClean="0"/>
                  <a:t>sampling distribution</a:t>
                </a:r>
                <a:r>
                  <a:rPr lang="en-US" altLang="zh-TW" sz="24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altLang="zh-TW" sz="24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altLang="zh-TW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altLang="zh-TW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TW" sz="2400" dirty="0"/>
                  <a:t> </a:t>
                </a:r>
                <a:r>
                  <a:rPr lang="en-US" altLang="zh-TW" sz="2400" dirty="0" smtClean="0"/>
                  <a:t>: </a:t>
                </a:r>
                <a:r>
                  <a:rPr lang="en-US" altLang="zh-TW" sz="2400" dirty="0"/>
                  <a:t>the probability of </a:t>
                </a:r>
                <a:r>
                  <a:rPr lang="en-US" altLang="zh-TW" sz="2400" dirty="0" smtClean="0"/>
                  <a:t>X. </a:t>
                </a:r>
                <a:r>
                  <a:rPr lang="en-US" altLang="zh-TW" sz="2400" dirty="0"/>
                  <a:t>Known as the </a:t>
                </a:r>
                <a:r>
                  <a:rPr lang="en-US" altLang="zh-TW" sz="2400" b="1" dirty="0"/>
                  <a:t>prior distribution</a:t>
                </a:r>
                <a:r>
                  <a:rPr lang="en-US" altLang="zh-TW" sz="24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altLang="zh-TW" sz="24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altLang="zh-TW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altLang="zh-TW" sz="240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altLang="zh-TW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altLang="zh-TW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altLang="zh-TW" sz="2400" dirty="0" smtClean="0"/>
                  <a:t> : </a:t>
                </a:r>
                <a:r>
                  <a:rPr lang="en-US" altLang="zh-TW" sz="2400" dirty="0"/>
                  <a:t>the probability of Y</a:t>
                </a:r>
                <a:r>
                  <a:rPr lang="en-US" altLang="zh-TW" sz="2400" dirty="0" smtClean="0"/>
                  <a:t>.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296" y="3297118"/>
                <a:ext cx="10807212" cy="2308324"/>
              </a:xfrm>
              <a:prstGeom prst="rect">
                <a:avLst/>
              </a:prstGeom>
              <a:blipFill>
                <a:blip r:embed="rId3"/>
                <a:stretch>
                  <a:fillRect l="-113" r="-395" b="-263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31188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弧形接點 27"/>
          <p:cNvCxnSpPr>
            <a:stCxn id="23" idx="1"/>
          </p:cNvCxnSpPr>
          <p:nvPr/>
        </p:nvCxnSpPr>
        <p:spPr>
          <a:xfrm rot="10800000">
            <a:off x="1125426" y="5002832"/>
            <a:ext cx="357003" cy="496747"/>
          </a:xfrm>
          <a:prstGeom prst="curvedConnector2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群組 20"/>
          <p:cNvGrpSpPr/>
          <p:nvPr/>
        </p:nvGrpSpPr>
        <p:grpSpPr>
          <a:xfrm>
            <a:off x="32372" y="123091"/>
            <a:ext cx="12069244" cy="6734909"/>
            <a:chOff x="32372" y="123091"/>
            <a:chExt cx="12069244" cy="6734909"/>
          </a:xfrm>
        </p:grpSpPr>
        <p:grpSp>
          <p:nvGrpSpPr>
            <p:cNvPr id="20" name="群組 19"/>
            <p:cNvGrpSpPr/>
            <p:nvPr/>
          </p:nvGrpSpPr>
          <p:grpSpPr>
            <a:xfrm>
              <a:off x="32372" y="123091"/>
              <a:ext cx="12069244" cy="6734909"/>
              <a:chOff x="32372" y="123091"/>
              <a:chExt cx="12069244" cy="6734909"/>
            </a:xfrm>
          </p:grpSpPr>
          <p:grpSp>
            <p:nvGrpSpPr>
              <p:cNvPr id="30" name="群組 29"/>
              <p:cNvGrpSpPr/>
              <p:nvPr/>
            </p:nvGrpSpPr>
            <p:grpSpPr>
              <a:xfrm>
                <a:off x="32372" y="123091"/>
                <a:ext cx="12069244" cy="6734909"/>
                <a:chOff x="32372" y="123091"/>
                <a:chExt cx="12069244" cy="6734909"/>
              </a:xfrm>
            </p:grpSpPr>
            <p:grpSp>
              <p:nvGrpSpPr>
                <p:cNvPr id="15" name="群組 14"/>
                <p:cNvGrpSpPr/>
                <p:nvPr/>
              </p:nvGrpSpPr>
              <p:grpSpPr>
                <a:xfrm>
                  <a:off x="32372" y="123091"/>
                  <a:ext cx="12069244" cy="6734909"/>
                  <a:chOff x="32372" y="123091"/>
                  <a:chExt cx="12069244" cy="6734909"/>
                </a:xfrm>
              </p:grpSpPr>
              <p:grpSp>
                <p:nvGrpSpPr>
                  <p:cNvPr id="27" name="群組 26"/>
                  <p:cNvGrpSpPr/>
                  <p:nvPr/>
                </p:nvGrpSpPr>
                <p:grpSpPr>
                  <a:xfrm>
                    <a:off x="32372" y="123091"/>
                    <a:ext cx="12069244" cy="6734909"/>
                    <a:chOff x="32372" y="123091"/>
                    <a:chExt cx="12069244" cy="6734909"/>
                  </a:xfrm>
                </p:grpSpPr>
                <p:grpSp>
                  <p:nvGrpSpPr>
                    <p:cNvPr id="26" name="群組 25"/>
                    <p:cNvGrpSpPr/>
                    <p:nvPr/>
                  </p:nvGrpSpPr>
                  <p:grpSpPr>
                    <a:xfrm>
                      <a:off x="32372" y="123091"/>
                      <a:ext cx="12069244" cy="6734909"/>
                      <a:chOff x="32372" y="123091"/>
                      <a:chExt cx="12069244" cy="6827157"/>
                    </a:xfrm>
                  </p:grpSpPr>
                  <p:grpSp>
                    <p:nvGrpSpPr>
                      <p:cNvPr id="18" name="群組 17"/>
                      <p:cNvGrpSpPr/>
                      <p:nvPr/>
                    </p:nvGrpSpPr>
                    <p:grpSpPr>
                      <a:xfrm>
                        <a:off x="32372" y="123091"/>
                        <a:ext cx="12069244" cy="6827157"/>
                        <a:chOff x="32372" y="123091"/>
                        <a:chExt cx="12069244" cy="6827157"/>
                      </a:xfrm>
                    </p:grpSpPr>
                    <p:grpSp>
                      <p:nvGrpSpPr>
                        <p:cNvPr id="11" name="群組 10"/>
                        <p:cNvGrpSpPr/>
                        <p:nvPr/>
                      </p:nvGrpSpPr>
                      <p:grpSpPr>
                        <a:xfrm>
                          <a:off x="1855176" y="123091"/>
                          <a:ext cx="8115300" cy="6827157"/>
                          <a:chOff x="1872761" y="-8793"/>
                          <a:chExt cx="8115300" cy="6827157"/>
                        </a:xfrm>
                      </p:grpSpPr>
                      <p:grpSp>
                        <p:nvGrpSpPr>
                          <p:cNvPr id="9" name="群組 8"/>
                          <p:cNvGrpSpPr/>
                          <p:nvPr/>
                        </p:nvGrpSpPr>
                        <p:grpSpPr>
                          <a:xfrm>
                            <a:off x="1872761" y="-8793"/>
                            <a:ext cx="8115300" cy="6827157"/>
                            <a:chOff x="1872761" y="-8793"/>
                            <a:chExt cx="8115300" cy="6827157"/>
                          </a:xfrm>
                        </p:grpSpPr>
                        <p:pic>
                          <p:nvPicPr>
                            <p:cNvPr id="4" name="圖片 3"/>
                            <p:cNvPicPr>
                              <a:picLocks noChangeAspect="1"/>
                            </p:cNvPicPr>
                            <p:nvPr/>
                          </p:nvPicPr>
                          <p:blipFill>
                            <a:blip r:embed="rId2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1872761" y="-8793"/>
                              <a:ext cx="8115300" cy="6827157"/>
                            </a:xfrm>
                            <a:prstGeom prst="rect">
                              <a:avLst/>
                            </a:prstGeom>
                          </p:spPr>
                        </p:pic>
                        <p:grpSp>
                          <p:nvGrpSpPr>
                            <p:cNvPr id="6" name="群組 5"/>
                            <p:cNvGrpSpPr/>
                            <p:nvPr/>
                          </p:nvGrpSpPr>
                          <p:grpSpPr>
                            <a:xfrm>
                              <a:off x="2092569" y="65868"/>
                              <a:ext cx="7798778" cy="3635621"/>
                              <a:chOff x="2092569" y="65868"/>
                              <a:chExt cx="7798778" cy="3635621"/>
                            </a:xfrm>
                          </p:grpSpPr>
                          <mc:AlternateContent xmlns:mc="http://schemas.openxmlformats.org/markup-compatibility/2006" xmlns:a14="http://schemas.microsoft.com/office/drawing/2010/main">
                            <mc:Choice Requires="a14">
                              <p:sp>
                                <p:nvSpPr>
                                  <p:cNvPr id="2" name="矩形 1"/>
                                  <p:cNvSpPr/>
                                  <p:nvPr/>
                                </p:nvSpPr>
                                <p:spPr>
                                  <a:xfrm>
                                    <a:off x="3657599" y="3380570"/>
                                    <a:ext cx="1037493" cy="290147"/>
                                  </a:xfrm>
                                  <a:prstGeom prst="rect">
                                    <a:avLst/>
                                  </a:prstGeom>
                                  <a:solidFill>
                                    <a:schemeClr val="bg1"/>
                                  </a:solidFill>
                                  <a:ln>
                                    <a:noFill/>
                                  </a:ln>
                                </p:spPr>
                                <p:style>
                                  <a:lnRef idx="2">
                                    <a:schemeClr val="accent1">
                                      <a:shade val="50000"/>
                                    </a:schemeClr>
                                  </a:lnRef>
                                  <a:fillRef idx="1">
                                    <a:schemeClr val="accent1"/>
                                  </a:fillRef>
                                  <a:effectRef idx="0">
                                    <a:schemeClr val="accent1"/>
                                  </a:effectRef>
                                  <a:fontRef idx="minor">
                                    <a:schemeClr val="lt1"/>
                                  </a:fontRef>
                                </p:style>
                                <p:txBody>
                                  <a:bodyPr rtlCol="0" anchor="ctr"/>
                                  <a:lstStyle/>
                                  <a:p>
                                    <a:pPr algn="ctr"/>
                                    <a14:m>
                                      <m:oMathPara xmlns:m="http://schemas.openxmlformats.org/officeDocument/2006/math">
                                        <m:oMathParaPr>
                                          <m:jc m:val="centerGroup"/>
                                        </m:oMathParaPr>
                                        <m:oMath xmlns:m="http://schemas.openxmlformats.org/officeDocument/2006/math">
                                          <m:r>
                                            <a:rPr lang="en-US" altLang="zh-TW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𝑁</m:t>
                                          </m:r>
                                          <m:r>
                                            <a:rPr lang="en-US" altLang="zh-TW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(</m:t>
                                          </m:r>
                                          <m:r>
                                            <m:rPr>
                                              <m:sty m:val="p"/>
                                            </m:rPr>
                                            <a:rPr lang="el-GR" altLang="zh-TW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Π</m:t>
                                          </m:r>
                                          <m:r>
                                            <a:rPr lang="en-US" altLang="zh-TW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zh-TW" alt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𝜏</m:t>
                                          </m:r>
                                          <m:r>
                                            <m:rPr>
                                              <m:sty m:val="p"/>
                                            </m:rPr>
                                            <a:rPr lang="el-GR" altLang="zh-TW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Σ</m:t>
                                          </m:r>
                                          <m:r>
                                            <a:rPr lang="en-US" altLang="zh-TW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)</m:t>
                                          </m:r>
                                        </m:oMath>
                                      </m:oMathPara>
                                    </a14:m>
                                    <a:endParaRPr lang="zh-TW" altLang="en-US" dirty="0">
                                      <a:solidFill>
                                        <a:schemeClr val="tx1"/>
                                      </a:solidFill>
                                    </a:endParaRPr>
                                  </a:p>
                                </p:txBody>
                              </p:sp>
                            </mc:Choice>
                            <mc:Fallback xmlns="">
                              <p:sp>
                                <p:nvSpPr>
                                  <p:cNvPr id="2" name="矩形 1"/>
                                  <p:cNvSpPr>
                                    <a:spLocks noRot="1" noChangeAspect="1" noMove="1" noResize="1" noEditPoints="1" noAdjustHandles="1" noChangeArrowheads="1" noChangeShapeType="1" noTextEdit="1"/>
                                  </p:cNvSpPr>
                                  <p:nvPr/>
                                </p:nvSpPr>
                                <p:spPr>
                                  <a:xfrm>
                                    <a:off x="3657599" y="3380570"/>
                                    <a:ext cx="1037493" cy="290147"/>
                                  </a:xfrm>
                                  <a:prstGeom prst="rect">
                                    <a:avLst/>
                                  </a:prstGeom>
                                  <a:blipFill>
                                    <a:blip r:embed="rId3"/>
                                    <a:stretch>
                                      <a:fillRect l="-588" t="-2128" b="-31915"/>
                                    </a:stretch>
                                  </a:blipFill>
                                  <a:ln>
                                    <a:noFill/>
                                  </a:ln>
                                </p:spPr>
                                <p:txBody>
                                  <a:bodyPr/>
                                  <a:lstStyle/>
                                  <a:p>
                                    <a:r>
                                      <a:rPr lang="zh-TW" altLang="en-US">
                                        <a:noFill/>
                                      </a:rPr>
                                      <a:t> </a:t>
                                    </a:r>
                                  </a:p>
                                </p:txBody>
                              </p:sp>
                            </mc:Fallback>
                          </mc:AlternateContent>
                          <mc:AlternateContent xmlns:mc="http://schemas.openxmlformats.org/markup-compatibility/2006" xmlns:a14="http://schemas.microsoft.com/office/drawing/2010/main">
                            <mc:Choice Requires="a14">
                              <p:sp>
                                <p:nvSpPr>
                                  <p:cNvPr id="5" name="矩形 4"/>
                                  <p:cNvSpPr/>
                                  <p:nvPr/>
                                </p:nvSpPr>
                                <p:spPr>
                                  <a:xfrm>
                                    <a:off x="7877908" y="3349797"/>
                                    <a:ext cx="914400" cy="351692"/>
                                  </a:xfrm>
                                  <a:prstGeom prst="rect">
                                    <a:avLst/>
                                  </a:prstGeom>
                                  <a:solidFill>
                                    <a:schemeClr val="bg1"/>
                                  </a:solidFill>
                                  <a:ln>
                                    <a:noFill/>
                                  </a:ln>
                                </p:spPr>
                                <p:style>
                                  <a:lnRef idx="2">
                                    <a:schemeClr val="accent1">
                                      <a:shade val="50000"/>
                                    </a:schemeClr>
                                  </a:lnRef>
                                  <a:fillRef idx="1">
                                    <a:schemeClr val="accent1"/>
                                  </a:fillRef>
                                  <a:effectRef idx="0">
                                    <a:schemeClr val="accent1"/>
                                  </a:effectRef>
                                  <a:fontRef idx="minor">
                                    <a:schemeClr val="lt1"/>
                                  </a:fontRef>
                                </p:style>
                                <p:txBody>
                                  <a:bodyPr rtlCol="0" anchor="ctr"/>
                                  <a:lstStyle/>
                                  <a:p>
                                    <a:pPr algn="ctr"/>
                                    <a14:m>
                                      <m:oMathPara xmlns:m="http://schemas.openxmlformats.org/officeDocument/2006/math">
                                        <m:oMathParaPr>
                                          <m:jc m:val="centerGroup"/>
                                        </m:oMathParaPr>
                                        <m:oMath xmlns:m="http://schemas.openxmlformats.org/officeDocument/2006/math">
                                          <m:r>
                                            <a:rPr lang="en-US" altLang="zh-TW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𝑁</m:t>
                                          </m:r>
                                          <m:r>
                                            <a:rPr lang="en-US" altLang="zh-TW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(</m:t>
                                          </m:r>
                                          <m:r>
                                            <a:rPr lang="en-US" altLang="zh-TW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𝑄</m:t>
                                          </m:r>
                                          <m:r>
                                            <a:rPr lang="en-US" altLang="zh-TW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m:rPr>
                                              <m:sty m:val="p"/>
                                            </m:rPr>
                                            <a:rPr lang="el-GR" altLang="zh-TW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Ω</m:t>
                                          </m:r>
                                          <m:r>
                                            <a:rPr lang="en-US" altLang="zh-TW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)</m:t>
                                          </m:r>
                                        </m:oMath>
                                      </m:oMathPara>
                                    </a14:m>
                                    <a:endParaRPr lang="zh-TW" altLang="en-US" dirty="0">
                                      <a:solidFill>
                                        <a:schemeClr val="tx1"/>
                                      </a:solidFill>
                                    </a:endParaRPr>
                                  </a:p>
                                </p:txBody>
                              </p:sp>
                            </mc:Choice>
                            <mc:Fallback xmlns="">
                              <p:sp>
                                <p:nvSpPr>
                                  <p:cNvPr id="5" name="矩形 4"/>
                                  <p:cNvSpPr>
                                    <a:spLocks noRot="1" noChangeAspect="1" noMove="1" noResize="1" noEditPoints="1" noAdjustHandles="1" noChangeArrowheads="1" noChangeShapeType="1" noTextEdit="1"/>
                                  </p:cNvSpPr>
                                  <p:nvPr/>
                                </p:nvSpPr>
                                <p:spPr>
                                  <a:xfrm>
                                    <a:off x="7877908" y="3349797"/>
                                    <a:ext cx="914400" cy="351692"/>
                                  </a:xfrm>
                                  <a:prstGeom prst="rect">
                                    <a:avLst/>
                                  </a:prstGeom>
                                  <a:blipFill>
                                    <a:blip r:embed="rId4"/>
                                    <a:stretch>
                                      <a:fillRect l="-3333" r="-1333" b="-17544"/>
                                    </a:stretch>
                                  </a:blipFill>
                                  <a:ln>
                                    <a:noFill/>
                                  </a:ln>
                                </p:spPr>
                                <p:txBody>
                                  <a:bodyPr/>
                                  <a:lstStyle/>
                                  <a:p>
                                    <a:r>
                                      <a:rPr lang="zh-TW" altLang="en-US">
                                        <a:noFill/>
                                      </a:rPr>
                                      <a:t> </a:t>
                                    </a:r>
                                  </a:p>
                                </p:txBody>
                              </p:sp>
                            </mc:Fallback>
                          </mc:AlternateContent>
                          <p:sp>
                            <p:nvSpPr>
                              <p:cNvPr id="7" name="矩形 6"/>
                              <p:cNvSpPr/>
                              <p:nvPr/>
                            </p:nvSpPr>
                            <p:spPr>
                              <a:xfrm>
                                <a:off x="7060222" y="65868"/>
                                <a:ext cx="1274886" cy="334108"/>
                              </a:xfrm>
                              <a:prstGeom prst="rect">
                                <a:avLst/>
                              </a:prstGeom>
                              <a:solidFill>
                                <a:schemeClr val="bg1"/>
                              </a:solidFill>
                              <a:ln>
                                <a:solidFill>
                                  <a:schemeClr val="bg1"/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r>
                                  <a:rPr lang="en-US" altLang="zh-TW" sz="1200" dirty="0" smtClean="0">
                                    <a:solidFill>
                                      <a:schemeClr val="tx1"/>
                                    </a:solidFill>
                                  </a:rPr>
                                  <a:t>Returns for views</a:t>
                                </a:r>
                                <a:endParaRPr lang="zh-TW" altLang="en-US" sz="1200" dirty="0">
                                  <a:solidFill>
                                    <a:schemeClr val="tx1"/>
                                  </a:solidFill>
                                </a:endParaRPr>
                              </a:p>
                            </p:txBody>
                          </p:sp>
                          <p:sp>
                            <p:nvSpPr>
                              <p:cNvPr id="8" name="矩形 7"/>
                              <p:cNvSpPr/>
                              <p:nvPr/>
                            </p:nvSpPr>
                            <p:spPr>
                              <a:xfrm>
                                <a:off x="8541727" y="149470"/>
                                <a:ext cx="1349620" cy="224130"/>
                              </a:xfrm>
                              <a:prstGeom prst="rect">
                                <a:avLst/>
                              </a:prstGeom>
                              <a:solidFill>
                                <a:schemeClr val="bg1"/>
                              </a:solidFill>
                              <a:ln>
                                <a:solidFill>
                                  <a:schemeClr val="bg1"/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r>
                                  <a:rPr lang="en-US" altLang="zh-TW" sz="1200" dirty="0" smtClean="0">
                                    <a:solidFill>
                                      <a:schemeClr val="tx1"/>
                                    </a:solidFill>
                                  </a:rPr>
                                  <a:t>Uncertainty of views</a:t>
                                </a:r>
                                <a:endParaRPr lang="zh-TW" altLang="en-US" sz="1200" dirty="0">
                                  <a:solidFill>
                                    <a:schemeClr val="tx1"/>
                                  </a:solidFill>
                                </a:endParaRPr>
                              </a:p>
                            </p:txBody>
                          </p:sp>
                          <mc:AlternateContent xmlns:mc="http://schemas.openxmlformats.org/markup-compatibility/2006" xmlns:a14="http://schemas.microsoft.com/office/drawing/2010/main">
                            <mc:Choice Requires="a14">
                              <p:sp>
                                <p:nvSpPr>
                                  <p:cNvPr id="3" name="矩形 2"/>
                                  <p:cNvSpPr/>
                                  <p:nvPr/>
                                </p:nvSpPr>
                                <p:spPr>
                                  <a:xfrm flipH="1">
                                    <a:off x="2092569" y="351546"/>
                                    <a:ext cx="105507" cy="338431"/>
                                  </a:xfrm>
                                  <a:prstGeom prst="rect">
                                    <a:avLst/>
                                  </a:prstGeom>
                                  <a:solidFill>
                                    <a:schemeClr val="bg1"/>
                                  </a:solidFill>
                                  <a:ln>
                                    <a:solidFill>
                                      <a:schemeClr val="bg1"/>
                                    </a:solidFill>
                                  </a:ln>
                                </p:spPr>
                                <p:style>
                                  <a:lnRef idx="2">
                                    <a:schemeClr val="accent1">
                                      <a:shade val="50000"/>
                                    </a:schemeClr>
                                  </a:lnRef>
                                  <a:fillRef idx="1">
                                    <a:schemeClr val="accent1"/>
                                  </a:fillRef>
                                  <a:effectRef idx="0">
                                    <a:schemeClr val="accent1"/>
                                  </a:effectRef>
                                  <a:fontRef idx="minor">
                                    <a:schemeClr val="lt1"/>
                                  </a:fontRef>
                                </p:style>
                                <p:txBody>
                                  <a:bodyPr rtlCol="0" anchor="ctr"/>
                                  <a:lstStyle/>
                                  <a:p>
                                    <a:pPr algn="ctr"/>
                                    <a14:m>
                                      <m:oMathPara xmlns:m="http://schemas.openxmlformats.org/officeDocument/2006/math">
                                        <m:oMathParaPr>
                                          <m:jc m:val="centerGroup"/>
                                        </m:oMathParaPr>
                                        <m:oMath xmlns:m="http://schemas.openxmlformats.org/officeDocument/2006/math">
                                          <m:r>
                                            <a:rPr lang="zh-TW" altLang="en-US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𝛿</m:t>
                                          </m:r>
                                        </m:oMath>
                                      </m:oMathPara>
                                    </a14:m>
                                    <a:endParaRPr lang="zh-TW" altLang="en-US" dirty="0">
                                      <a:solidFill>
                                        <a:schemeClr val="tx1"/>
                                      </a:solidFill>
                                    </a:endParaRPr>
                                  </a:p>
                                </p:txBody>
                              </p:sp>
                            </mc:Choice>
                            <mc:Fallback xmlns="">
                              <p:sp>
                                <p:nvSpPr>
                                  <p:cNvPr id="3" name="矩形 2"/>
                                  <p:cNvSpPr>
                                    <a:spLocks noRot="1" noChangeAspect="1" noMove="1" noResize="1" noEditPoints="1" noAdjustHandles="1" noChangeArrowheads="1" noChangeShapeType="1" noTextEdit="1"/>
                                  </p:cNvSpPr>
                                  <p:nvPr/>
                                </p:nvSpPr>
                                <p:spPr>
                                  <a:xfrm flipH="1">
                                    <a:off x="2092569" y="351546"/>
                                    <a:ext cx="105507" cy="338431"/>
                                  </a:xfrm>
                                  <a:prstGeom prst="rect">
                                    <a:avLst/>
                                  </a:prstGeom>
                                  <a:blipFill>
                                    <a:blip r:embed="rId5"/>
                                    <a:stretch>
                                      <a:fillRect l="-95000" r="-45000"/>
                                    </a:stretch>
                                  </a:blipFill>
                                  <a:ln>
                                    <a:solidFill>
                                      <a:schemeClr val="bg1"/>
                                    </a:solidFill>
                                  </a:ln>
                                </p:spPr>
                                <p:txBody>
                                  <a:bodyPr/>
                                  <a:lstStyle/>
                                  <a:p>
                                    <a:r>
                                      <a:rPr lang="zh-TW" altLang="en-US">
                                        <a:noFill/>
                                      </a:rPr>
                                      <a:t> </a:t>
                                    </a:r>
                                  </a:p>
                                </p:txBody>
                              </p:sp>
                            </mc:Fallback>
                          </mc:AlternateContent>
                        </p:grpSp>
                      </p:grpSp>
                      <mc:AlternateContent xmlns:mc="http://schemas.openxmlformats.org/markup-compatibility/2006" xmlns:a14="http://schemas.microsoft.com/office/drawing/2010/main">
                        <mc:Choice Requires="a14">
                          <p:sp>
                            <p:nvSpPr>
                              <p:cNvPr id="10" name="矩形 9"/>
                              <p:cNvSpPr/>
                              <p:nvPr/>
                            </p:nvSpPr>
                            <p:spPr>
                              <a:xfrm flipH="1">
                                <a:off x="4070838" y="1178242"/>
                                <a:ext cx="105507" cy="338431"/>
                              </a:xfrm>
                              <a:prstGeom prst="rect">
                                <a:avLst/>
                              </a:prstGeom>
                              <a:solidFill>
                                <a:schemeClr val="bg1"/>
                              </a:solidFill>
                              <a:ln>
                                <a:solidFill>
                                  <a:schemeClr val="bg1"/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14:m>
                                  <m:oMathPara xmlns:m="http://schemas.openxmlformats.org/officeDocument/2006/math">
                                    <m:oMathParaPr>
                                      <m:jc m:val="centerGroup"/>
                                    </m:oMathParaPr>
                                    <m:oMath xmlns:m="http://schemas.openxmlformats.org/officeDocument/2006/math">
                                      <m:r>
                                        <a:rPr lang="zh-TW" altLang="en-US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𝛿</m:t>
                                      </m:r>
                                    </m:oMath>
                                  </m:oMathPara>
                                </a14:m>
                                <a:endParaRPr lang="zh-TW" altLang="en-US" dirty="0">
                                  <a:solidFill>
                                    <a:schemeClr val="tx1"/>
                                  </a:solidFill>
                                </a:endParaRPr>
                              </a:p>
                            </p:txBody>
                          </p:sp>
                        </mc:Choice>
                        <mc:Fallback xmlns="">
                          <p:sp>
                            <p:nvSpPr>
                              <p:cNvPr id="10" name="矩形 9"/>
                              <p:cNvSpPr>
                                <a:spLocks noRot="1" noChangeAspect="1" noMove="1" noResize="1" noEditPoints="1" noAdjustHandles="1" noChangeArrowheads="1" noChangeShapeType="1" noTextEdit="1"/>
                              </p:cNvSpPr>
                              <p:nvPr/>
                            </p:nvSpPr>
                            <p:spPr>
                              <a:xfrm flipH="1">
                                <a:off x="4070838" y="1178242"/>
                                <a:ext cx="105507" cy="338431"/>
                              </a:xfrm>
                              <a:prstGeom prst="rect">
                                <a:avLst/>
                              </a:prstGeom>
                              <a:blipFill>
                                <a:blip r:embed="rId6"/>
                                <a:stretch>
                                  <a:fillRect l="-100000" r="-47368"/>
                                </a:stretch>
                              </a:blipFill>
                              <a:ln>
                                <a:solidFill>
                                  <a:schemeClr val="bg1"/>
                                </a:solidFill>
                              </a:ln>
                            </p:spPr>
                            <p:txBody>
                              <a:bodyPr/>
                              <a:lstStyle/>
                              <a:p>
                                <a:r>
                                  <a:rPr lang="zh-TW" altLang="en-US">
                                    <a:noFill/>
                                  </a:rPr>
                                  <a:t> </a:t>
                                </a:r>
                              </a:p>
                            </p:txBody>
                          </p:sp>
                        </mc:Fallback>
                      </mc:AlternateContent>
                    </p:grpSp>
                    <p:sp>
                      <p:nvSpPr>
                        <p:cNvPr id="12" name="圓角矩形 11"/>
                        <p:cNvSpPr/>
                        <p:nvPr/>
                      </p:nvSpPr>
                      <p:spPr>
                        <a:xfrm>
                          <a:off x="1705706" y="123091"/>
                          <a:ext cx="4888523" cy="896817"/>
                        </a:xfrm>
                        <a:prstGeom prst="roundRect">
                          <a:avLst/>
                        </a:prstGeom>
                        <a:noFill/>
                        <a:ln w="38100">
                          <a:solidFill>
                            <a:srgbClr val="FF0000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zh-TW" altLang="en-US"/>
                        </a:p>
                      </p:txBody>
                    </p:sp>
                    <p:sp>
                      <p:nvSpPr>
                        <p:cNvPr id="14" name="圓角矩形 13"/>
                        <p:cNvSpPr/>
                        <p:nvPr/>
                      </p:nvSpPr>
                      <p:spPr>
                        <a:xfrm>
                          <a:off x="6743699" y="123091"/>
                          <a:ext cx="3367455" cy="896817"/>
                        </a:xfrm>
                        <a:prstGeom prst="roundRect">
                          <a:avLst/>
                        </a:prstGeom>
                        <a:noFill/>
                        <a:ln w="38100">
                          <a:solidFill>
                            <a:srgbClr val="00B0F0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zh-TW" altLang="en-US">
                            <a:solidFill>
                              <a:srgbClr val="00B0F0"/>
                            </a:solidFill>
                          </a:endParaRPr>
                        </a:p>
                      </p:txBody>
                    </p:sp>
                    <p:sp>
                      <p:nvSpPr>
                        <p:cNvPr id="16" name="矩形 15"/>
                        <p:cNvSpPr/>
                        <p:nvPr/>
                      </p:nvSpPr>
                      <p:spPr>
                        <a:xfrm>
                          <a:off x="32372" y="1097701"/>
                          <a:ext cx="2693243" cy="655184"/>
                        </a:xfrm>
                        <a:prstGeom prst="rect">
                          <a:avLst/>
                        </a:prstGeom>
                      </p:spPr>
                      <p:txBody>
                        <a:bodyPr wrap="square">
                          <a:spAutoFit/>
                        </a:bodyPr>
                        <a:lstStyle/>
                        <a:p>
                          <a:pPr algn="ctr"/>
                          <a:r>
                            <a:rPr lang="en-US" altLang="zh-TW" b="1" dirty="0">
                              <a:solidFill>
                                <a:srgbClr val="FF0000"/>
                              </a:solidFill>
                            </a:rPr>
                            <a:t>Market </a:t>
                          </a:r>
                          <a:r>
                            <a:rPr lang="en-US" altLang="zh-TW" b="1" dirty="0" smtClean="0">
                              <a:solidFill>
                                <a:srgbClr val="FF0000"/>
                              </a:solidFill>
                            </a:rPr>
                            <a:t>implied</a:t>
                          </a:r>
                        </a:p>
                        <a:p>
                          <a:pPr algn="ctr"/>
                          <a:r>
                            <a:rPr lang="en-US" altLang="zh-TW" b="1" dirty="0" smtClean="0">
                              <a:solidFill>
                                <a:srgbClr val="FF0000"/>
                              </a:solidFill>
                            </a:rPr>
                            <a:t>Equilibrium excess returns</a:t>
                          </a:r>
                          <a:endParaRPr lang="zh-TW" altLang="en-US" b="1" dirty="0">
                            <a:solidFill>
                              <a:srgbClr val="FF0000"/>
                            </a:solidFill>
                          </a:endParaRPr>
                        </a:p>
                      </p:txBody>
                    </p:sp>
                    <p:sp>
                      <p:nvSpPr>
                        <p:cNvPr id="17" name="矩形 16"/>
                        <p:cNvSpPr/>
                        <p:nvPr/>
                      </p:nvSpPr>
                      <p:spPr>
                        <a:xfrm>
                          <a:off x="9800665" y="1019910"/>
                          <a:ext cx="2300951" cy="374391"/>
                        </a:xfrm>
                        <a:prstGeom prst="rect">
                          <a:avLst/>
                        </a:prstGeom>
                      </p:spPr>
                      <p:txBody>
                        <a:bodyPr wrap="none">
                          <a:spAutoFit/>
                        </a:bodyPr>
                        <a:lstStyle/>
                        <a:p>
                          <a:pPr algn="ctr"/>
                          <a:r>
                            <a:rPr lang="en-US" altLang="zh-TW" b="1" dirty="0">
                              <a:solidFill>
                                <a:srgbClr val="00B0F0"/>
                              </a:solidFill>
                            </a:rPr>
                            <a:t>Set of </a:t>
                          </a:r>
                          <a:r>
                            <a:rPr lang="en-US" altLang="zh-TW" b="1" dirty="0" smtClean="0">
                              <a:solidFill>
                                <a:srgbClr val="00B0F0"/>
                              </a:solidFill>
                            </a:rPr>
                            <a:t>investor’s </a:t>
                          </a:r>
                          <a:r>
                            <a:rPr lang="en-US" altLang="zh-TW" b="1" dirty="0">
                              <a:solidFill>
                                <a:srgbClr val="00B0F0"/>
                              </a:solidFill>
                            </a:rPr>
                            <a:t>views</a:t>
                          </a:r>
                          <a:endParaRPr lang="zh-TW" altLang="en-US" b="1" dirty="0">
                            <a:solidFill>
                              <a:srgbClr val="00B0F0"/>
                            </a:solidFill>
                          </a:endParaRPr>
                        </a:p>
                      </p:txBody>
                    </p:sp>
                  </p:grpSp>
                  <mc:AlternateContent xmlns:mc="http://schemas.openxmlformats.org/markup-compatibility/2006">
                    <mc:Choice xmlns:a14="http://schemas.microsoft.com/office/drawing/2010/main" Requires="a14">
                      <p:sp>
                        <p:nvSpPr>
                          <p:cNvPr id="23" name="矩形 22"/>
                          <p:cNvSpPr/>
                          <p:nvPr/>
                        </p:nvSpPr>
                        <p:spPr>
                          <a:xfrm>
                            <a:off x="1482428" y="5328111"/>
                            <a:ext cx="1943737" cy="490218"/>
                          </a:xfrm>
                          <a:prstGeom prst="rect">
                            <a:avLst/>
                          </a:prstGeom>
                        </p:spPr>
                        <p:txBody>
                          <a:bodyPr wrap="none">
                            <a:spAutoFit/>
                          </a:bodyPr>
                          <a:lstStyle/>
                          <a:p>
                            <a:pPr/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altLang="zh-TW" sz="2400" b="1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𝑬</m:t>
                                  </m:r>
                                  <m:d>
                                    <m:dPr>
                                      <m:ctrlPr>
                                        <a:rPr lang="en-US" altLang="zh-TW" sz="2400" b="1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TW" sz="2400" b="1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𝒓</m:t>
                                      </m:r>
                                    </m:e>
                                  </m:d>
                                  <m:r>
                                    <a:rPr lang="en-US" altLang="zh-TW" sz="2400" b="1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 |</m:t>
                                  </m:r>
                                  <m:acc>
                                    <m:accPr>
                                      <m:chr m:val="̂"/>
                                      <m:ctrlPr>
                                        <a:rPr lang="en-US" altLang="zh-TW" sz="2400" b="1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zh-TW" sz="2400" b="1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en-US" altLang="zh-TW" sz="2400" b="1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𝑷𝑬</m:t>
                                      </m:r>
                                      <m:r>
                                        <a:rPr lang="en-US" altLang="zh-TW" sz="2400" b="1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altLang="zh-TW" sz="2400" b="1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𝒓</m:t>
                                      </m:r>
                                      <m:r>
                                        <a:rPr lang="en-US" altLang="zh-TW" sz="2400" b="1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</m:acc>
                                </m:oMath>
                              </m:oMathPara>
                            </a14:m>
                            <a:endParaRPr lang="zh-TW" altLang="en-US" sz="2400" b="1" dirty="0">
                              <a:solidFill>
                                <a:srgbClr val="00B050"/>
                              </a:solidFill>
                            </a:endParaRPr>
                          </a:p>
                        </p:txBody>
                      </p:sp>
                    </mc:Choice>
                    <mc:Fallback>
                      <p:sp>
                        <p:nvSpPr>
                          <p:cNvPr id="23" name="矩形 22"/>
                          <p:cNvSpPr>
                            <a:spLocks noRot="1" noChangeAspect="1" noMove="1" noResize="1" noEditPoints="1" noAdjustHandles="1" noChangeArrowheads="1" noChangeShapeType="1" noTextEdit="1"/>
                          </p:cNvSpPr>
                          <p:nvPr/>
                        </p:nvSpPr>
                        <p:spPr>
                          <a:xfrm>
                            <a:off x="1482428" y="5328111"/>
                            <a:ext cx="1943737" cy="490218"/>
                          </a:xfrm>
                          <a:prstGeom prst="rect">
                            <a:avLst/>
                          </a:prstGeom>
                          <a:blipFill>
                            <a:blip r:embed="rId7"/>
                            <a:stretch>
                              <a:fillRect/>
                            </a:stretch>
                          </a:blipFill>
                        </p:spPr>
                        <p:txBody>
                          <a:bodyPr/>
                          <a:lstStyle/>
                          <a:p>
                            <a:r>
                              <a:rPr lang="zh-TW" altLang="en-US">
                                <a:noFill/>
                              </a:rPr>
                              <a:t> </a:t>
                            </a:r>
                          </a:p>
                        </p:txBody>
                      </p:sp>
                    </mc:Fallback>
                  </mc:AlternateContent>
                  <mc:AlternateContent xmlns:mc="http://schemas.openxmlformats.org/markup-compatibility/2006">
                    <mc:Choice xmlns:a14="http://schemas.microsoft.com/office/drawing/2010/main" Requires="a14">
                      <p:sp>
                        <p:nvSpPr>
                          <p:cNvPr id="24" name="矩形 23"/>
                          <p:cNvSpPr/>
                          <p:nvPr/>
                        </p:nvSpPr>
                        <p:spPr>
                          <a:xfrm>
                            <a:off x="1984624" y="2745308"/>
                            <a:ext cx="877163" cy="490218"/>
                          </a:xfrm>
                          <a:prstGeom prst="rect">
                            <a:avLst/>
                          </a:prstGeom>
                        </p:spPr>
                        <p:txBody>
                          <a:bodyPr wrap="none">
                            <a:spAutoFit/>
                          </a:bodyPr>
                          <a:lstStyle/>
                          <a:p>
                            <a:pPr/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acc>
                                    <m:accPr>
                                      <m:chr m:val="̂"/>
                                      <m:ctrlPr>
                                        <a:rPr lang="en-US" altLang="zh-TW" sz="2400" b="1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zh-TW" sz="2400" b="1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𝑬</m:t>
                                      </m:r>
                                      <m:r>
                                        <a:rPr lang="en-US" altLang="zh-TW" sz="2400" b="1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altLang="zh-TW" sz="2400" b="1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𝒓</m:t>
                                      </m:r>
                                      <m:r>
                                        <a:rPr lang="en-US" altLang="zh-TW" sz="2400" b="1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</m:acc>
                                </m:oMath>
                              </m:oMathPara>
                            </a14:m>
                            <a:endParaRPr lang="zh-TW" altLang="en-US" sz="2400" b="1" dirty="0">
                              <a:solidFill>
                                <a:srgbClr val="00B050"/>
                              </a:solidFill>
                            </a:endParaRPr>
                          </a:p>
                        </p:txBody>
                      </p:sp>
                    </mc:Choice>
                    <mc:Fallback>
                      <p:sp>
                        <p:nvSpPr>
                          <p:cNvPr id="24" name="矩形 23"/>
                          <p:cNvSpPr>
                            <a:spLocks noRot="1" noChangeAspect="1" noMove="1" noResize="1" noEditPoints="1" noAdjustHandles="1" noChangeArrowheads="1" noChangeShapeType="1" noTextEdit="1"/>
                          </p:cNvSpPr>
                          <p:nvPr/>
                        </p:nvSpPr>
                        <p:spPr>
                          <a:xfrm>
                            <a:off x="1984624" y="2745308"/>
                            <a:ext cx="877163" cy="490218"/>
                          </a:xfrm>
                          <a:prstGeom prst="rect">
                            <a:avLst/>
                          </a:prstGeom>
                          <a:blipFill>
                            <a:blip r:embed="rId8"/>
                            <a:stretch>
                              <a:fillRect/>
                            </a:stretch>
                          </a:blipFill>
                        </p:spPr>
                        <p:txBody>
                          <a:bodyPr/>
                          <a:lstStyle/>
                          <a:p>
                            <a:r>
                              <a:rPr lang="zh-TW" altLang="en-US">
                                <a:noFill/>
                              </a:rPr>
                              <a:t> </a:t>
                            </a:r>
                          </a:p>
                        </p:txBody>
                      </p:sp>
                    </mc:Fallback>
                  </mc:AlternateContent>
                  <mc:AlternateContent xmlns:mc="http://schemas.openxmlformats.org/markup-compatibility/2006">
                    <mc:Choice xmlns:a14="http://schemas.microsoft.com/office/drawing/2010/main" Requires="a14">
                      <p:sp>
                        <p:nvSpPr>
                          <p:cNvPr id="25" name="矩形 24"/>
                          <p:cNvSpPr/>
                          <p:nvPr/>
                        </p:nvSpPr>
                        <p:spPr>
                          <a:xfrm>
                            <a:off x="9728265" y="2745307"/>
                            <a:ext cx="1810111" cy="490218"/>
                          </a:xfrm>
                          <a:prstGeom prst="rect">
                            <a:avLst/>
                          </a:prstGeom>
                        </p:spPr>
                        <p:txBody>
                          <a:bodyPr wrap="none">
                            <a:spAutoFit/>
                          </a:bodyPr>
                          <a:lstStyle/>
                          <a:p>
                            <a:pPr/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acc>
                                    <m:accPr>
                                      <m:chr m:val="̂"/>
                                      <m:ctrlPr>
                                        <a:rPr lang="en-US" altLang="zh-TW" sz="2400" b="1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zh-TW" sz="2400" b="1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𝑷</m:t>
                                      </m:r>
                                      <m:r>
                                        <a:rPr lang="en-US" altLang="zh-TW" sz="2400" b="1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𝑬</m:t>
                                      </m:r>
                                      <m:r>
                                        <a:rPr lang="en-US" altLang="zh-TW" sz="2400" b="1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altLang="zh-TW" sz="2400" b="1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𝒓</m:t>
                                      </m:r>
                                      <m:r>
                                        <a:rPr lang="en-US" altLang="zh-TW" sz="2400" b="1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</m:acc>
                                  <m:r>
                                    <a:rPr lang="en-US" altLang="zh-TW" sz="2400" b="1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  <m:acc>
                                    <m:accPr>
                                      <m:chr m:val="̂"/>
                                      <m:ctrlPr>
                                        <a:rPr lang="en-US" altLang="zh-TW" sz="2400" b="1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zh-TW" sz="2400" b="1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𝑬</m:t>
                                      </m:r>
                                      <m:r>
                                        <a:rPr lang="en-US" altLang="zh-TW" sz="2400" b="1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altLang="zh-TW" sz="2400" b="1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𝒓</m:t>
                                      </m:r>
                                      <m:r>
                                        <a:rPr lang="en-US" altLang="zh-TW" sz="2400" b="1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</m:acc>
                                </m:oMath>
                              </m:oMathPara>
                            </a14:m>
                            <a:endParaRPr lang="zh-TW" altLang="en-US" sz="2400" b="1" dirty="0">
                              <a:solidFill>
                                <a:srgbClr val="00B050"/>
                              </a:solidFill>
                            </a:endParaRPr>
                          </a:p>
                        </p:txBody>
                      </p:sp>
                    </mc:Choice>
                    <mc:Fallback>
                      <p:sp>
                        <p:nvSpPr>
                          <p:cNvPr id="25" name="矩形 24"/>
                          <p:cNvSpPr>
                            <a:spLocks noRot="1" noChangeAspect="1" noMove="1" noResize="1" noEditPoints="1" noAdjustHandles="1" noChangeArrowheads="1" noChangeShapeType="1" noTextEdit="1"/>
                          </p:cNvSpPr>
                          <p:nvPr/>
                        </p:nvSpPr>
                        <p:spPr>
                          <a:xfrm>
                            <a:off x="9728265" y="2745307"/>
                            <a:ext cx="1810111" cy="490218"/>
                          </a:xfrm>
                          <a:prstGeom prst="rect">
                            <a:avLst/>
                          </a:prstGeom>
                          <a:blipFill>
                            <a:blip r:embed="rId9"/>
                            <a:stretch>
                              <a:fillRect/>
                            </a:stretch>
                          </a:blipFill>
                        </p:spPr>
                        <p:txBody>
                          <a:bodyPr/>
                          <a:lstStyle/>
                          <a:p>
                            <a:r>
                              <a:rPr lang="zh-TW" altLang="en-US">
                                <a:noFill/>
                              </a:rPr>
                              <a:t> </a:t>
                            </a:r>
                          </a:p>
                        </p:txBody>
                      </p:sp>
                    </mc:Fallback>
                  </mc:AlternateContent>
                </p:grp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22" name="矩形 21"/>
                        <p:cNvSpPr/>
                        <p:nvPr/>
                      </p:nvSpPr>
                      <p:spPr>
                        <a:xfrm>
                          <a:off x="5396215" y="6185977"/>
                          <a:ext cx="360000" cy="369332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</p:spPr>
                      <p:txBody>
                        <a:bodyPr wrap="square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zh-TW" altLang="en-US" i="1"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</m:e>
                                  <m:sup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TW" altLang="en-US" dirty="0"/>
                        </a:p>
                      </p:txBody>
                    </p:sp>
                  </mc:Choice>
                  <mc:Fallback xmlns="">
                    <p:sp>
                      <p:nvSpPr>
                        <p:cNvPr id="22" name="矩形 21"/>
                        <p:cNvSpPr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5396215" y="6185977"/>
                          <a:ext cx="360000" cy="369332"/>
                        </a:xfrm>
                        <a:prstGeom prst="rect">
                          <a:avLst/>
                        </a:prstGeom>
                        <a:blipFill>
                          <a:blip r:embed="rId11"/>
                          <a:stretch>
                            <a:fillRect b="-5000"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zh-TW" alt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</p:grp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3" name="矩形 12"/>
                      <p:cNvSpPr/>
                      <p:nvPr/>
                    </p:nvSpPr>
                    <p:spPr>
                      <a:xfrm>
                        <a:off x="4879731" y="6185977"/>
                        <a:ext cx="2532185" cy="404446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altLang="zh-TW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en-US" altLang="zh-TW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zh-TW" altLang="en-US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zh-TW" altLang="en-US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p>
                                  <m:r>
                                    <a:rPr lang="en-US" altLang="zh-TW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  <m:r>
                                <a:rPr lang="en-US" altLang="zh-TW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altLang="zh-TW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altLang="zh-TW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Σ</m:t>
                                  </m:r>
                                </m:e>
                                <m:sup>
                                  <m:r>
                                    <a:rPr lang="en-US" altLang="zh-TW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  <m:r>
                                <a:rPr lang="en-US" altLang="zh-TW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m:oMathPara>
                        </a14:m>
                        <a:endParaRPr lang="zh-TW" altLang="en-US" dirty="0"/>
                      </a:p>
                    </p:txBody>
                  </p:sp>
                </mc:Choice>
                <mc:Fallback xmlns="">
                  <p:sp>
                    <p:nvSpPr>
                      <p:cNvPr id="13" name="矩形 12"/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4879731" y="6185977"/>
                        <a:ext cx="2532185" cy="404446"/>
                      </a:xfrm>
                      <a:prstGeom prst="rect">
                        <a:avLst/>
                      </a:prstGeom>
                      <a:blipFill>
                        <a:blip r:embed="rId12"/>
                        <a:stretch>
                          <a:fillRect b="-5882"/>
                        </a:stretch>
                      </a:blipFill>
                      <a:ln>
                        <a:solidFill>
                          <a:schemeClr val="bg1"/>
                        </a:solidFill>
                      </a:ln>
                    </p:spPr>
                    <p:txBody>
                      <a:bodyPr/>
                      <a:lstStyle/>
                      <a:p>
                        <a:r>
                          <a:rPr lang="zh-TW" alt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p:sp>
              <p:nvSpPr>
                <p:cNvPr id="29" name="文字方塊 28"/>
                <p:cNvSpPr txBox="1"/>
                <p:nvPr/>
              </p:nvSpPr>
              <p:spPr>
                <a:xfrm>
                  <a:off x="406125" y="4534708"/>
                  <a:ext cx="289810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TW" dirty="0" smtClean="0">
                      <a:solidFill>
                        <a:srgbClr val="00B050"/>
                      </a:solidFill>
                    </a:rPr>
                    <a:t>What we are going to derive.</a:t>
                  </a:r>
                  <a:endParaRPr lang="zh-TW" altLang="en-US" dirty="0">
                    <a:solidFill>
                      <a:srgbClr val="00B050"/>
                    </a:solidFill>
                  </a:endParaRPr>
                </a:p>
              </p:txBody>
            </p:sp>
          </p:grpSp>
          <p:sp>
            <p:nvSpPr>
              <p:cNvPr id="19" name="文字方塊 18"/>
              <p:cNvSpPr txBox="1"/>
              <p:nvPr/>
            </p:nvSpPr>
            <p:spPr>
              <a:xfrm>
                <a:off x="1040391" y="3176236"/>
                <a:ext cx="182037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b="1" dirty="0" smtClean="0">
                    <a:solidFill>
                      <a:srgbClr val="00B050"/>
                    </a:solidFill>
                  </a:rPr>
                  <a:t>Prior distribution</a:t>
                </a:r>
                <a:endParaRPr lang="zh-TW" altLang="en-US" b="1" dirty="0">
                  <a:solidFill>
                    <a:srgbClr val="00B050"/>
                  </a:solidFill>
                </a:endParaRPr>
              </a:p>
            </p:txBody>
          </p:sp>
        </p:grpSp>
        <p:sp>
          <p:nvSpPr>
            <p:cNvPr id="31" name="文字方塊 30"/>
            <p:cNvSpPr txBox="1"/>
            <p:nvPr/>
          </p:nvSpPr>
          <p:spPr>
            <a:xfrm>
              <a:off x="9728265" y="3174168"/>
              <a:ext cx="22323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b="1" dirty="0" smtClean="0">
                  <a:solidFill>
                    <a:srgbClr val="00B050"/>
                  </a:solidFill>
                </a:rPr>
                <a:t>Sampling distribution</a:t>
              </a:r>
              <a:endParaRPr lang="zh-TW" altLang="en-US" b="1" dirty="0">
                <a:solidFill>
                  <a:srgbClr val="00B05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2340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130785"/>
            <a:ext cx="10515600" cy="1325563"/>
          </a:xfrm>
        </p:spPr>
        <p:txBody>
          <a:bodyPr/>
          <a:lstStyle/>
          <a:p>
            <a:r>
              <a:rPr lang="en-US" altLang="zh-TW" dirty="0" smtClean="0"/>
              <a:t>Step 1 : Inputs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56348"/>
                <a:ext cx="10515600" cy="5252183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𝑚𝑘𝑡</m:t>
                        </m:r>
                      </m:sub>
                    </m:sSub>
                  </m:oMath>
                </a14:m>
                <a:r>
                  <a:rPr lang="en-US" altLang="zh-TW" b="0" dirty="0" smtClean="0"/>
                  <a:t> : equilibrium weights for each asset class. Derived from CAPM</a:t>
                </a:r>
              </a:p>
              <a:p>
                <a:endParaRPr lang="en-US" altLang="zh-TW" sz="2800" dirty="0"/>
              </a:p>
              <a:p>
                <a:pPr algn="just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zh-TW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en-US" altLang="zh-TW" sz="2800" dirty="0" smtClean="0"/>
                  <a:t> : matrix of covariance between the asset classes that can be calculated from the historical data</a:t>
                </a:r>
              </a:p>
              <a:p>
                <a:pPr algn="just"/>
                <a:endParaRPr lang="en-US" altLang="zh-TW" sz="2800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altLang="zh-TW" sz="2800" dirty="0" smtClean="0"/>
                  <a:t> : risk-free rate</a:t>
                </a:r>
              </a:p>
              <a:p>
                <a:pPr marL="0" indent="0">
                  <a:buNone/>
                </a:pPr>
                <a:endParaRPr lang="en-US" altLang="zh-TW" dirty="0"/>
              </a:p>
              <a:p>
                <a:pPr algn="just"/>
                <a14:m>
                  <m:oMath xmlns:m="http://schemas.openxmlformats.org/officeDocument/2006/math">
                    <m:r>
                      <a:rPr lang="zh-TW" altLang="en-US" sz="2800" i="1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altLang="zh-TW" sz="2800" dirty="0" smtClean="0"/>
                  <a:t> : the risk aversion coefficient of the market portfolio</a:t>
                </a:r>
              </a:p>
              <a:p>
                <a:pPr marL="0" indent="0" algn="just">
                  <a:buNone/>
                </a:pPr>
                <a:endParaRPr lang="en-US" altLang="zh-TW" b="0" dirty="0" smtClean="0"/>
              </a:p>
              <a:p>
                <a14:m>
                  <m:oMath xmlns:m="http://schemas.openxmlformats.org/officeDocument/2006/math">
                    <m:r>
                      <a:rPr lang="zh-TW" altLang="en-US" i="1" smtClean="0">
                        <a:latin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zh-TW" altLang="en-US" dirty="0" smtClean="0"/>
                  <a:t> </a:t>
                </a:r>
                <a:r>
                  <a:rPr lang="en-US" altLang="zh-TW" dirty="0" smtClean="0"/>
                  <a:t>: a </a:t>
                </a:r>
                <a:r>
                  <a:rPr lang="en-US" altLang="zh-TW" dirty="0"/>
                  <a:t>measure of uncertainty of the equilibrium </a:t>
                </a:r>
                <a:r>
                  <a:rPr lang="en-US" altLang="zh-TW" dirty="0" smtClean="0"/>
                  <a:t>variance (0.01~0.05)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56348"/>
                <a:ext cx="10515600" cy="5252183"/>
              </a:xfrm>
              <a:blipFill>
                <a:blip r:embed="rId2"/>
                <a:stretch>
                  <a:fillRect t="-1974" r="-115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74377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標題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altLang="zh-TW" dirty="0" smtClean="0"/>
                  <a:t>Derivation of</a:t>
                </a:r>
                <a14:m>
                  <m:oMath xmlns:m="http://schemas.openxmlformats.org/officeDocument/2006/math">
                    <m:r>
                      <a:rPr lang="en-US" altLang="zh-TW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zh-TW" altLang="en-US" i="1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altLang="zh-TW" dirty="0"/>
                  <a:t> 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2" name="標題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lnSpc>
                    <a:spcPct val="125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acc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zh-TW" altLang="en-US" b="0" i="1" smtClean="0">
                          <a:latin typeface="Cambria Math" panose="02040503050406030204" pitchFamily="18" charset="0"/>
                        </a:rPr>
                        <m:t>𝛽</m:t>
                      </m:r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  <m:d>
                            <m:d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</m:e>
                          </m:d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altLang="zh-TW" b="0" dirty="0" smtClean="0"/>
              </a:p>
              <a:p>
                <a:pPr marL="0" indent="0">
                  <a:lnSpc>
                    <a:spcPct val="125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altLang="zh-TW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Π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zh-TW" altLang="en-US" i="1">
                          <a:latin typeface="Cambria Math" panose="02040503050406030204" pitchFamily="18" charset="0"/>
                        </a:rPr>
                        <m:t>𝛽</m:t>
                      </m:r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𝐸</m:t>
                          </m:r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</m:e>
                          </m:d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𝑐𝑜𝑣</m:t>
                          </m:r>
                          <m:d>
                            <m:d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sSubSup>
                            <m:sSubSup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zh-TW" altLang="en-US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  <m:sup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  <m:d>
                            <m:d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</m:e>
                          </m:d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altLang="zh-TW" b="0" dirty="0" smtClean="0">
                  <a:ea typeface="Cambria Math" panose="02040503050406030204" pitchFamily="18" charset="0"/>
                </a:endParaRPr>
              </a:p>
              <a:p>
                <a:pPr marL="0" indent="0">
                  <a:lnSpc>
                    <a:spcPct val="125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𝑐𝑜𝑣</m:t>
                          </m:r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</m:e>
                          </m:d>
                          <m:sSub>
                            <m:sSubPr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num>
                        <m:den>
                          <m:sSubSup>
                            <m:sSub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zh-TW" altLang="en-US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  <m:sup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  <m:d>
                            <m:d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</m:e>
                          </m:d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</m:e>
                          </m:d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num>
                        <m:den>
                          <m:sSubSup>
                            <m:sSub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zh-TW" altLang="en-US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  <m:sup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  <m:r>
                        <a:rPr lang="en-US" altLang="zh-TW" i="1">
                          <a:latin typeface="Cambria Math" panose="02040503050406030204" pitchFamily="18" charset="0"/>
                        </a:rPr>
                        <m:t>𝑐𝑜𝑣</m:t>
                      </m:r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</m:e>
                      </m:d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</m:oMath>
                  </m:oMathPara>
                </a14:m>
                <a:endParaRPr lang="en-US" altLang="zh-TW" dirty="0" smtClean="0"/>
              </a:p>
              <a:p>
                <a:pPr marL="0" indent="0">
                  <a:lnSpc>
                    <a:spcPct val="125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zh-TW" altLang="en-US" i="1">
                        <a:latin typeface="Cambria Math" panose="02040503050406030204" pitchFamily="18" charset="0"/>
                      </a:rPr>
                      <m:t>𝛿</m:t>
                    </m:r>
                    <m:r>
                      <m:rPr>
                        <m:sty m:val="p"/>
                      </m:rPr>
                      <a:rPr lang="el-GR" altLang="zh-TW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Σ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altLang="zh-TW" dirty="0" smtClean="0"/>
                  <a:t>,	where</a:t>
                </a:r>
                <a14:m>
                  <m:oMath xmlns:m="http://schemas.openxmlformats.org/officeDocument/2006/math">
                    <m:r>
                      <a:rPr lang="en-US" altLang="zh-TW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zh-TW" altLang="en-US" i="1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acc>
                          <m:accPr>
                            <m:chr m:val="̂"/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acc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num>
                      <m:den>
                        <m:sSubSup>
                          <m:sSubSup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zh-TW" altLang="en-US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  <m:sup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den>
                    </m:f>
                  </m:oMath>
                </a14:m>
                <a:r>
                  <a:rPr lang="en-US" altLang="zh-TW" dirty="0"/>
                  <a:t> </a:t>
                </a:r>
                <a:endParaRPr lang="zh-TW" altLang="en-US" dirty="0"/>
              </a:p>
            </p:txBody>
          </p:sp>
        </mc:Choice>
        <mc:Fallback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31283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Step 2 : Compute equilibrium returns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zh-TW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lang="zh-TW" altLang="en-US" dirty="0" smtClean="0"/>
                  <a:t> </a:t>
                </a:r>
                <a:r>
                  <a:rPr lang="en-US" altLang="zh-TW" dirty="0" smtClean="0"/>
                  <a:t>: the vector of equilibrium returns</a:t>
                </a:r>
              </a:p>
              <a:p>
                <a:pPr marL="0" indent="0">
                  <a:buNone/>
                </a:pPr>
                <a:endParaRPr lang="en-US" altLang="zh-TW" dirty="0" smtClean="0"/>
              </a:p>
              <a:p>
                <a:pPr marL="0" indent="0">
                  <a:buNone/>
                </a:pPr>
                <a:r>
                  <a:rPr lang="en-US" altLang="zh-TW" dirty="0" smtClean="0"/>
                  <a:t>In practice, </a:t>
                </a:r>
                <a:r>
                  <a:rPr lang="en-US" altLang="zh-TW" dirty="0"/>
                  <a:t>most </a:t>
                </a:r>
                <a:r>
                  <a:rPr lang="en-US" altLang="zh-TW" dirty="0" smtClean="0"/>
                  <a:t>studies use </a:t>
                </a:r>
                <a:r>
                  <a:rPr lang="en-US" altLang="zh-TW" dirty="0"/>
                  <a:t>the Quadratic Utility </a:t>
                </a:r>
                <a:r>
                  <a:rPr lang="en-US" altLang="zh-TW" dirty="0" smtClean="0"/>
                  <a:t>function</a:t>
                </a:r>
              </a:p>
              <a:p>
                <a:pPr marL="0" indent="0">
                  <a:buNone/>
                </a:pPr>
                <a:endParaRPr lang="en-US" altLang="zh-TW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en-US" altLang="zh-TW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sSubSup>
                        <m:sSubSup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𝑚𝑘𝑡</m:t>
                          </m:r>
                        </m:sub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r>
                        <m:rPr>
                          <m:sty m:val="p"/>
                        </m:rPr>
                        <a:rPr lang="el-GR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Π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− 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TW" alt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num>
                        <m:den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Sup>
                        <m:sSubSup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𝑚𝑘𝑡</m:t>
                          </m:r>
                        </m:sub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r>
                        <m:rPr>
                          <m:sty m:val="p"/>
                        </m:rPr>
                        <a:rPr lang="el-GR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Σ</m:t>
                      </m:r>
                      <m:sSub>
                        <m:sSubPr>
                          <m:ctrlPr>
                            <a:rPr lang="el-GR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𝑚𝑘𝑡</m:t>
                          </m:r>
                        </m:sub>
                      </m:sSub>
                    </m:oMath>
                  </m:oMathPara>
                </a14:m>
                <a:endParaRPr lang="en-US" altLang="zh-TW" dirty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groupChr>
                      <m:groupChrPr>
                        <m:chr m:val="⇒"/>
                        <m:vertJc m:val="bot"/>
                        <m:ctrlPr>
                          <a:rPr lang="zh-TW" altLang="en-US" i="1" smtClean="0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f>
                          <m:fPr>
                            <m:ctrlPr>
                              <a:rPr lang="en-US" altLang="zh-TW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zh-TW" altLang="en-US" i="1" smtClean="0">
                                <a:latin typeface="Cambria Math" panose="02040503050406030204" pitchFamily="18" charset="0"/>
                              </a:rPr>
                              <m:t>𝜕</m:t>
                            </m:r>
                          </m:num>
                          <m:den>
                            <m:r>
                              <a:rPr lang="zh-TW" altLang="en-US" i="1" smtClean="0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sSub>
                              <m:sSubPr>
                                <m:ctrlPr>
                                  <a:rPr lang="en-US" altLang="zh-TW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𝑚𝑘𝑡</m:t>
                                </m:r>
                              </m:sub>
                            </m:sSub>
                          </m:den>
                        </m:f>
                      </m:e>
                    </m:groupChr>
                  </m:oMath>
                </a14:m>
                <a:r>
                  <a:rPr lang="zh-TW" altLang="en-US" dirty="0" smtClean="0"/>
                  <a:t>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zh-TW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  <m:r>
                      <a:rPr lang="en-US" altLang="zh-TW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zh-TW" alt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m:rPr>
                        <m:sty m:val="p"/>
                      </m:rPr>
                      <a:rPr lang="el-GR" altLang="zh-TW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Σ</m:t>
                    </m:r>
                    <m:sSub>
                      <m:sSubPr>
                        <m:ctrlPr>
                          <a:rPr lang="el-GR" altLang="zh-TW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altLang="zh-TW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𝑚𝑘𝑡</m:t>
                        </m:r>
                      </m:sub>
                    </m:sSub>
                    <m:r>
                      <a:rPr lang="en-US" altLang="zh-TW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zh-TW" altLang="en-US" dirty="0" smtClean="0"/>
                  <a:t> </a:t>
                </a:r>
                <a14:m>
                  <m:oMath xmlns:m="http://schemas.openxmlformats.org/officeDocument/2006/math">
                    <m:groupChr>
                      <m:groupChrPr>
                        <m:chr m:val="⇒"/>
                        <m:vertJc m:val="bot"/>
                        <m:ctrlPr>
                          <a:rPr lang="zh-TW" altLang="en-US" i="1" dirty="0" smtClean="0">
                            <a:latin typeface="Cambria Math" panose="02040503050406030204" pitchFamily="18" charset="0"/>
                          </a:rPr>
                        </m:ctrlPr>
                      </m:groupChrPr>
                      <m:e/>
                    </m:groupChr>
                    <m:r>
                      <a:rPr lang="en-US" altLang="zh-TW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l-GR" altLang="zh-TW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𝜫</m:t>
                    </m:r>
                    <m:r>
                      <a:rPr lang="en-US" altLang="zh-TW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  <m:r>
                      <a:rPr lang="zh-TW" alt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𝜹</m:t>
                    </m:r>
                    <m:r>
                      <a:rPr lang="el-GR" altLang="zh-TW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𝜮</m:t>
                    </m:r>
                    <m:sSub>
                      <m:sSubPr>
                        <m:ctrlPr>
                          <a:rPr lang="el-GR" altLang="zh-TW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en-US" altLang="zh-TW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𝒎𝒌𝒕</m:t>
                        </m:r>
                      </m:sub>
                    </m:sSub>
                  </m:oMath>
                </a14:m>
                <a:endParaRPr lang="zh-TW" altLang="en-US" b="1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45917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2665</TotalTime>
  <Words>425</Words>
  <Application>Microsoft Office PowerPoint</Application>
  <PresentationFormat>寬螢幕</PresentationFormat>
  <Paragraphs>188</Paragraphs>
  <Slides>20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20</vt:i4>
      </vt:variant>
    </vt:vector>
  </HeadingPairs>
  <TitlesOfParts>
    <vt:vector size="28" baseType="lpstr">
      <vt:lpstr>微軟正黑體</vt:lpstr>
      <vt:lpstr>新細明體</vt:lpstr>
      <vt:lpstr>標楷體</vt:lpstr>
      <vt:lpstr>Arial</vt:lpstr>
      <vt:lpstr>Arial Rounded MT Bold</vt:lpstr>
      <vt:lpstr>Calibri</vt:lpstr>
      <vt:lpstr>Cambria Math</vt:lpstr>
      <vt:lpstr>Office 佈景主題</vt:lpstr>
      <vt:lpstr>Black-Litterman Model</vt:lpstr>
      <vt:lpstr>PowerPoint 簡報</vt:lpstr>
      <vt:lpstr>Idea of B-L model</vt:lpstr>
      <vt:lpstr>Key Assumption</vt:lpstr>
      <vt:lpstr>Bayes Theorem</vt:lpstr>
      <vt:lpstr>PowerPoint 簡報</vt:lpstr>
      <vt:lpstr>Step 1 : Inputs</vt:lpstr>
      <vt:lpstr>Derivation of δ </vt:lpstr>
      <vt:lpstr>Step 2 : Compute equilibrium returns</vt:lpstr>
      <vt:lpstr>Step 3 : Formulate P,  Q,  Ω</vt:lpstr>
      <vt:lpstr>Example, P and Q</vt:lpstr>
      <vt:lpstr>Step4 : compute the expected returns</vt:lpstr>
      <vt:lpstr>Derivation of μ^∗ and Σ^∗</vt:lpstr>
      <vt:lpstr>Derivation of μ^∗ and Σ^∗ (conti.)</vt:lpstr>
      <vt:lpstr>Derivation of μ^∗ and Σ^∗ (conti.)</vt:lpstr>
      <vt:lpstr>Derivation of μ^∗ and Σ^∗ (conti.)</vt:lpstr>
      <vt:lpstr>Derivation of μ^∗ and Σ^∗ (conti.)</vt:lpstr>
      <vt:lpstr>Derivation of μ^∗ and Σ^∗ (conti.)</vt:lpstr>
      <vt:lpstr>Derivation of μ^∗ and Σ^∗ (conti.)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Black-Litterman model</dc:title>
  <dc:creator>柏壬 陳</dc:creator>
  <cp:lastModifiedBy>柏壬 陳</cp:lastModifiedBy>
  <cp:revision>91</cp:revision>
  <dcterms:created xsi:type="dcterms:W3CDTF">2019-01-26T08:42:20Z</dcterms:created>
  <dcterms:modified xsi:type="dcterms:W3CDTF">2019-03-09T14:54:06Z</dcterms:modified>
</cp:coreProperties>
</file>