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81" r:id="rId2"/>
    <p:sldId id="273" r:id="rId3"/>
    <p:sldId id="274" r:id="rId4"/>
    <p:sldId id="269" r:id="rId5"/>
    <p:sldId id="258" r:id="rId6"/>
    <p:sldId id="275" r:id="rId7"/>
    <p:sldId id="272" r:id="rId8"/>
    <p:sldId id="259" r:id="rId9"/>
    <p:sldId id="260" r:id="rId10"/>
    <p:sldId id="261" r:id="rId11"/>
    <p:sldId id="262" r:id="rId12"/>
    <p:sldId id="268" r:id="rId13"/>
    <p:sldId id="276" r:id="rId14"/>
    <p:sldId id="271" r:id="rId15"/>
    <p:sldId id="277" r:id="rId16"/>
    <p:sldId id="264" r:id="rId17"/>
    <p:sldId id="266" r:id="rId18"/>
    <p:sldId id="278" r:id="rId19"/>
    <p:sldId id="279" r:id="rId20"/>
    <p:sldId id="267" r:id="rId21"/>
    <p:sldId id="280" r:id="rId22"/>
    <p:sldId id="257" r:id="rId23"/>
    <p:sldId id="265" r:id="rId24"/>
    <p:sldId id="283" r:id="rId25"/>
    <p:sldId id="282" r:id="rId26"/>
    <p:sldId id="285" r:id="rId27"/>
    <p:sldId id="284" r:id="rId28"/>
    <p:sldId id="291" r:id="rId29"/>
    <p:sldId id="287" r:id="rId30"/>
    <p:sldId id="288" r:id="rId31"/>
    <p:sldId id="289" r:id="rId32"/>
    <p:sldId id="290" r:id="rId33"/>
    <p:sldId id="292" r:id="rId34"/>
    <p:sldId id="293" r:id="rId35"/>
    <p:sldId id="294" r:id="rId36"/>
    <p:sldId id="295" r:id="rId37"/>
    <p:sldId id="296" r:id="rId38"/>
    <p:sldId id="297" r:id="rId39"/>
    <p:sldId id="299" r:id="rId40"/>
    <p:sldId id="300" r:id="rId41"/>
    <p:sldId id="302" r:id="rId42"/>
    <p:sldId id="301" r:id="rId4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97D6D-E678-4209-81FD-F0419D251147}" type="datetimeFigureOut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CA5AD-45E4-4359-83DB-588F973BB3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29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F3A777-DE6C-4AEA-81B2-F19F4BD7FEF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174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919">
              <a:defRPr/>
            </a:pPr>
            <a:r>
              <a:rPr lang="zh-TW" altLang="en-US" dirty="0" smtClean="0"/>
              <a:t>假定沒有舉債的公司資產價值服從隨機過程</a:t>
            </a:r>
            <a:r>
              <a:rPr lang="en-US" altLang="zh-TW" dirty="0" smtClean="0"/>
              <a:t>(unleveraged firm asset value)</a:t>
            </a:r>
          </a:p>
          <a:p>
            <a:pPr defTabSz="909919">
              <a:defRPr/>
            </a:pPr>
            <a:r>
              <a:rPr lang="zh-TW" altLang="en-US" dirty="0" smtClean="0"/>
              <a:t>是以沒有舉債的公司資產價值為標的物的或有選擇權</a:t>
            </a:r>
            <a:endParaRPr lang="en-US" altLang="zh-TW" dirty="0" smtClean="0"/>
          </a:p>
          <a:p>
            <a:r>
              <a:rPr lang="en-US" altLang="zh-TW" dirty="0" smtClean="0"/>
              <a:t>R</a:t>
            </a:r>
            <a:r>
              <a:rPr lang="zh-TW" altLang="en-US" dirty="0" smtClean="0"/>
              <a:t> 無風險利率</a:t>
            </a:r>
            <a:endParaRPr lang="en-US" altLang="zh-TW" dirty="0" smtClean="0"/>
          </a:p>
          <a:p>
            <a:r>
              <a:rPr lang="en-US" altLang="zh-TW" dirty="0" smtClean="0"/>
              <a:t>Q</a:t>
            </a:r>
            <a:r>
              <a:rPr lang="zh-TW" altLang="en-US" dirty="0" smtClean="0"/>
              <a:t> </a:t>
            </a:r>
            <a:r>
              <a:rPr lang="zh-TW" altLang="zh-TW" dirty="0"/>
              <a:t>每一期公司會固定支付公司資產價值的某個比率</a:t>
            </a:r>
            <a:endParaRPr lang="en-US" altLang="zh-TW" dirty="0" smtClean="0"/>
          </a:p>
          <a:p>
            <a:r>
              <a:rPr lang="en-US" altLang="zh-TW" dirty="0" smtClean="0"/>
              <a:t>Sigma</a:t>
            </a:r>
            <a:r>
              <a:rPr lang="zh-TW" altLang="en-US" dirty="0" smtClean="0"/>
              <a:t> 資產的波動度</a:t>
            </a:r>
            <a:endParaRPr lang="en-US" altLang="zh-TW" dirty="0" smtClean="0"/>
          </a:p>
          <a:p>
            <a:r>
              <a:rPr lang="en-US" altLang="zh-TW" dirty="0" err="1" smtClean="0"/>
              <a:t>dz</a:t>
            </a:r>
            <a:r>
              <a:rPr lang="zh-TW" altLang="en-US" dirty="0" smtClean="0"/>
              <a:t>  標準布朗運動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每一期都會從公司的資產價值扣除某個比例優先用於支付債息，其餘當作股利發給股東</a:t>
            </a:r>
            <a:endParaRPr lang="en-US" altLang="zh-TW" dirty="0" smtClean="0"/>
          </a:p>
          <a:p>
            <a:r>
              <a:rPr lang="zh-TW" altLang="en-US" dirty="0" smtClean="0"/>
              <a:t>反之，不足以支付債息，公司將用發行新股的方式來償還債息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在股東價值第一次為零時破產</a:t>
            </a:r>
            <a:endParaRPr lang="en-US" altLang="zh-TW" dirty="0" smtClean="0"/>
          </a:p>
          <a:p>
            <a:r>
              <a:rPr lang="zh-TW" altLang="en-US" dirty="0" smtClean="0"/>
              <a:t>當破產時立即清算，並扣除破產成本後給債權人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C2334-5140-46F1-B5CE-EA6E43758C1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66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919">
              <a:defRPr/>
            </a:pPr>
            <a:r>
              <a:rPr lang="zh-TW" altLang="en-US" dirty="0" smtClean="0"/>
              <a:t>假定沒有舉債的公司資產價值服從隨機過程</a:t>
            </a:r>
            <a:r>
              <a:rPr lang="en-US" altLang="zh-TW" dirty="0" smtClean="0"/>
              <a:t>(unleveraged firm asset value)</a:t>
            </a:r>
          </a:p>
          <a:p>
            <a:pPr defTabSz="909919">
              <a:defRPr/>
            </a:pPr>
            <a:r>
              <a:rPr lang="zh-TW" altLang="en-US" dirty="0" smtClean="0"/>
              <a:t>是以沒有舉債的公司資產價值為標的物的或有選擇權</a:t>
            </a:r>
            <a:endParaRPr lang="en-US" altLang="zh-TW" dirty="0" smtClean="0"/>
          </a:p>
          <a:p>
            <a:r>
              <a:rPr lang="en-US" altLang="zh-TW" dirty="0" smtClean="0"/>
              <a:t>R</a:t>
            </a:r>
            <a:r>
              <a:rPr lang="zh-TW" altLang="en-US" dirty="0" smtClean="0"/>
              <a:t> 無風險利率</a:t>
            </a:r>
            <a:endParaRPr lang="en-US" altLang="zh-TW" dirty="0" smtClean="0"/>
          </a:p>
          <a:p>
            <a:r>
              <a:rPr lang="en-US" altLang="zh-TW" dirty="0" smtClean="0"/>
              <a:t>Q</a:t>
            </a:r>
            <a:r>
              <a:rPr lang="zh-TW" altLang="en-US" dirty="0" smtClean="0"/>
              <a:t> </a:t>
            </a:r>
            <a:r>
              <a:rPr lang="zh-TW" altLang="zh-TW" dirty="0"/>
              <a:t>每一期公司會固定支付公司資產價值的某個比率</a:t>
            </a:r>
            <a:endParaRPr lang="en-US" altLang="zh-TW" dirty="0" smtClean="0"/>
          </a:p>
          <a:p>
            <a:r>
              <a:rPr lang="en-US" altLang="zh-TW" dirty="0" smtClean="0"/>
              <a:t>Sigma</a:t>
            </a:r>
            <a:r>
              <a:rPr lang="zh-TW" altLang="en-US" dirty="0" smtClean="0"/>
              <a:t> 資產的波動度</a:t>
            </a:r>
            <a:endParaRPr lang="en-US" altLang="zh-TW" dirty="0" smtClean="0"/>
          </a:p>
          <a:p>
            <a:r>
              <a:rPr lang="en-US" altLang="zh-TW" dirty="0" err="1" smtClean="0"/>
              <a:t>dz</a:t>
            </a:r>
            <a:r>
              <a:rPr lang="zh-TW" altLang="en-US" dirty="0" smtClean="0"/>
              <a:t>  標準布朗運動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每一期都會從公司的資產價值扣除某個比例優先用於支付債息，其餘當作股利發給股東</a:t>
            </a:r>
            <a:endParaRPr lang="en-US" altLang="zh-TW" dirty="0" smtClean="0"/>
          </a:p>
          <a:p>
            <a:r>
              <a:rPr lang="zh-TW" altLang="en-US" dirty="0" smtClean="0"/>
              <a:t>反之，不足以支付債息，公司將用發行新股的方式來償還債息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在股東價值第一次為零時破產</a:t>
            </a:r>
            <a:endParaRPr lang="en-US" altLang="zh-TW" dirty="0" smtClean="0"/>
          </a:p>
          <a:p>
            <a:r>
              <a:rPr lang="zh-TW" altLang="en-US" dirty="0" smtClean="0"/>
              <a:t>當破產時立即清算，並扣除破產成本後給債權人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C2334-5140-46F1-B5CE-EA6E43758C1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64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此模型是公司發行的債券有可贖回條款，允許債券可以提前贖回，</a:t>
            </a:r>
            <a:endParaRPr lang="en-US" altLang="zh-TW" dirty="0" smtClean="0"/>
          </a:p>
          <a:p>
            <a:r>
              <a:rPr lang="zh-TW" altLang="en-US" dirty="0" smtClean="0"/>
              <a:t>最上層的樹是公司在時間點</a:t>
            </a:r>
            <a:r>
              <a:rPr lang="en-US" altLang="zh-TW" dirty="0" smtClean="0"/>
              <a:t>0</a:t>
            </a:r>
            <a:r>
              <a:rPr lang="zh-TW" altLang="en-US" dirty="0" smtClean="0"/>
              <a:t>發行的債券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加上紅色節點的圖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C2334-5140-46F1-B5CE-EA6E43758C1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47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919">
              <a:defRPr/>
            </a:pPr>
            <a:r>
              <a:rPr lang="zh-TW" altLang="en-US" dirty="0" smtClean="0"/>
              <a:t>假定沒有舉債的公司資產價值服從隨機過程</a:t>
            </a:r>
            <a:r>
              <a:rPr lang="en-US" altLang="zh-TW" dirty="0" smtClean="0"/>
              <a:t>(unleveraged firm asset value)</a:t>
            </a:r>
          </a:p>
          <a:p>
            <a:pPr defTabSz="909919">
              <a:defRPr/>
            </a:pPr>
            <a:r>
              <a:rPr lang="zh-TW" altLang="en-US" dirty="0" smtClean="0"/>
              <a:t>是以沒有舉債的公司資產價值為標的物的或有選擇權</a:t>
            </a:r>
            <a:endParaRPr lang="en-US" altLang="zh-TW" dirty="0" smtClean="0"/>
          </a:p>
          <a:p>
            <a:r>
              <a:rPr lang="en-US" altLang="zh-TW" dirty="0" smtClean="0"/>
              <a:t>R</a:t>
            </a:r>
            <a:r>
              <a:rPr lang="zh-TW" altLang="en-US" dirty="0" smtClean="0"/>
              <a:t> 無風險利率</a:t>
            </a:r>
            <a:endParaRPr lang="en-US" altLang="zh-TW" dirty="0" smtClean="0"/>
          </a:p>
          <a:p>
            <a:r>
              <a:rPr lang="en-US" altLang="zh-TW" dirty="0" smtClean="0"/>
              <a:t>Q</a:t>
            </a:r>
            <a:r>
              <a:rPr lang="zh-TW" altLang="en-US" dirty="0" smtClean="0"/>
              <a:t> </a:t>
            </a:r>
            <a:r>
              <a:rPr lang="zh-TW" altLang="zh-TW" dirty="0"/>
              <a:t>每一期公司會固定支付公司資產價值的某個比率</a:t>
            </a:r>
            <a:endParaRPr lang="en-US" altLang="zh-TW" dirty="0" smtClean="0"/>
          </a:p>
          <a:p>
            <a:r>
              <a:rPr lang="en-US" altLang="zh-TW" dirty="0" smtClean="0"/>
              <a:t>Sigma</a:t>
            </a:r>
            <a:r>
              <a:rPr lang="zh-TW" altLang="en-US" dirty="0" smtClean="0"/>
              <a:t> 資產的波動度</a:t>
            </a:r>
            <a:endParaRPr lang="en-US" altLang="zh-TW" dirty="0" smtClean="0"/>
          </a:p>
          <a:p>
            <a:r>
              <a:rPr lang="en-US" altLang="zh-TW" dirty="0" err="1" smtClean="0"/>
              <a:t>dz</a:t>
            </a:r>
            <a:r>
              <a:rPr lang="zh-TW" altLang="en-US" dirty="0" smtClean="0"/>
              <a:t>  標準布朗運動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每一期都會從公司的資產價值扣除某個比例優先用於支付債息，其餘當作股利發給股東</a:t>
            </a:r>
            <a:endParaRPr lang="en-US" altLang="zh-TW" dirty="0" smtClean="0"/>
          </a:p>
          <a:p>
            <a:r>
              <a:rPr lang="zh-TW" altLang="en-US" dirty="0" smtClean="0"/>
              <a:t>反之，不足以支付債息，公司將用發行新股的方式來償還債息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在股東價值第一次為零時破產</a:t>
            </a:r>
            <a:endParaRPr lang="en-US" altLang="zh-TW" dirty="0" smtClean="0"/>
          </a:p>
          <a:p>
            <a:r>
              <a:rPr lang="zh-TW" altLang="en-US" dirty="0" smtClean="0"/>
              <a:t>當破產時立即清算，並扣除破產成本後給債權人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C2334-5140-46F1-B5CE-EA6E43758C1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407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此模型是公司發行的債券有可贖回條款，允許債券可以提前贖回，</a:t>
            </a:r>
            <a:endParaRPr lang="en-US" altLang="zh-TW" dirty="0" smtClean="0"/>
          </a:p>
          <a:p>
            <a:r>
              <a:rPr lang="zh-TW" altLang="en-US" dirty="0" smtClean="0"/>
              <a:t>最上層的樹是公司在時間點</a:t>
            </a:r>
            <a:r>
              <a:rPr lang="en-US" altLang="zh-TW" dirty="0" smtClean="0"/>
              <a:t>0</a:t>
            </a:r>
            <a:r>
              <a:rPr lang="zh-TW" altLang="en-US" dirty="0" smtClean="0"/>
              <a:t>發行的債券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加上紅色節點的圖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C2334-5140-46F1-B5CE-EA6E43758C1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23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808-429A-4028-A4D4-897012403039}" type="datetimeFigureOut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6D81-95DE-485F-B5F2-D8EB09B780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731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808-429A-4028-A4D4-897012403039}" type="datetimeFigureOut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6D81-95DE-485F-B5F2-D8EB09B780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24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808-429A-4028-A4D4-897012403039}" type="datetimeFigureOut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6D81-95DE-485F-B5F2-D8EB09B780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527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442C3-EF6F-4A50-99F9-1E92B8BD8B34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2020/4/28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Shape 11"/>
          <p:cNvGrpSpPr/>
          <p:nvPr userDrawn="1"/>
        </p:nvGrpSpPr>
        <p:grpSpPr>
          <a:xfrm>
            <a:off x="-498872" y="365125"/>
            <a:ext cx="3897392" cy="3897392"/>
            <a:chOff x="6680825" y="2549350"/>
            <a:chExt cx="1539600" cy="1539600"/>
          </a:xfrm>
          <a:solidFill>
            <a:schemeClr val="tx2">
              <a:lumMod val="85000"/>
              <a:lumOff val="15000"/>
            </a:schemeClr>
          </a:solidFill>
        </p:grpSpPr>
        <p:sp>
          <p:nvSpPr>
            <p:cNvPr id="8" name="Shape 1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9" name="Shape 1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" name="Shape 14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0" y="1121672"/>
            <a:ext cx="3987018" cy="238341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zh-TW" altLang="en-US" dirty="0" smtClean="0"/>
              <a:t>母片標題樣式</a:t>
            </a:r>
            <a:endParaRPr lang="zh-TW" altLang="en-US" dirty="0"/>
          </a:p>
        </p:txBody>
      </p:sp>
      <p:grpSp>
        <p:nvGrpSpPr>
          <p:cNvPr id="12" name="Shape 70"/>
          <p:cNvGrpSpPr/>
          <p:nvPr userDrawn="1"/>
        </p:nvGrpSpPr>
        <p:grpSpPr>
          <a:xfrm>
            <a:off x="9799320" y="-316455"/>
            <a:ext cx="2876253" cy="2876253"/>
            <a:chOff x="-474900" y="321200"/>
            <a:chExt cx="2324700" cy="2324700"/>
          </a:xfrm>
        </p:grpSpPr>
        <p:sp>
          <p:nvSpPr>
            <p:cNvPr id="13" name="Shape 71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4" name="Shape 7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5" name="Shape 7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6" name="Shape 7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22" name="橢圓 21"/>
          <p:cNvSpPr/>
          <p:nvPr userDrawn="1"/>
        </p:nvSpPr>
        <p:spPr>
          <a:xfrm>
            <a:off x="11324394" y="6042495"/>
            <a:ext cx="678979" cy="6789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363130" y="6110816"/>
            <a:ext cx="601506" cy="542336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30D94-9B5E-47E9-A075-367BC3BA3D3F}" type="slidenum"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456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442C3-EF6F-4A50-99F9-1E92B8BD8B34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2020/4/28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Shape 11"/>
          <p:cNvGrpSpPr/>
          <p:nvPr userDrawn="1"/>
        </p:nvGrpSpPr>
        <p:grpSpPr>
          <a:xfrm>
            <a:off x="-498872" y="365125"/>
            <a:ext cx="3897392" cy="3897392"/>
            <a:chOff x="6680825" y="2549350"/>
            <a:chExt cx="1539600" cy="1539600"/>
          </a:xfrm>
          <a:solidFill>
            <a:schemeClr val="tx2">
              <a:lumMod val="85000"/>
              <a:lumOff val="15000"/>
            </a:schemeClr>
          </a:solidFill>
        </p:grpSpPr>
        <p:sp>
          <p:nvSpPr>
            <p:cNvPr id="8" name="Shape 1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9" name="Shape 1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" name="Shape 14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0" y="1121672"/>
            <a:ext cx="3987018" cy="238341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zh-TW" altLang="en-US" dirty="0" smtClean="0"/>
              <a:t>母片標題樣式</a:t>
            </a:r>
            <a:endParaRPr lang="zh-TW" altLang="en-US" dirty="0"/>
          </a:p>
        </p:txBody>
      </p:sp>
      <p:grpSp>
        <p:nvGrpSpPr>
          <p:cNvPr id="12" name="Shape 70"/>
          <p:cNvGrpSpPr/>
          <p:nvPr userDrawn="1"/>
        </p:nvGrpSpPr>
        <p:grpSpPr>
          <a:xfrm>
            <a:off x="9799320" y="-316455"/>
            <a:ext cx="2876253" cy="2876253"/>
            <a:chOff x="-474900" y="321200"/>
            <a:chExt cx="2324700" cy="2324700"/>
          </a:xfrm>
        </p:grpSpPr>
        <p:sp>
          <p:nvSpPr>
            <p:cNvPr id="13" name="Shape 71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4" name="Shape 7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5" name="Shape 7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6" name="Shape 7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22" name="橢圓 21"/>
          <p:cNvSpPr/>
          <p:nvPr userDrawn="1"/>
        </p:nvSpPr>
        <p:spPr>
          <a:xfrm>
            <a:off x="11324394" y="6042495"/>
            <a:ext cx="678979" cy="6789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363130" y="6110816"/>
            <a:ext cx="601506" cy="542336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30D94-9B5E-47E9-A075-367BC3BA3D3F}" type="slidenum"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810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808-429A-4028-A4D4-897012403039}" type="datetimeFigureOut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6D81-95DE-485F-B5F2-D8EB09B780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04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808-429A-4028-A4D4-897012403039}" type="datetimeFigureOut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6D81-95DE-485F-B5F2-D8EB09B780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02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808-429A-4028-A4D4-897012403039}" type="datetimeFigureOut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6D81-95DE-485F-B5F2-D8EB09B780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9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808-429A-4028-A4D4-897012403039}" type="datetimeFigureOut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6D81-95DE-485F-B5F2-D8EB09B780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81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808-429A-4028-A4D4-897012403039}" type="datetimeFigureOut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6D81-95DE-485F-B5F2-D8EB09B780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88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808-429A-4028-A4D4-897012403039}" type="datetimeFigureOut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6D81-95DE-485F-B5F2-D8EB09B780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54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808-429A-4028-A4D4-897012403039}" type="datetimeFigureOut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6D81-95DE-485F-B5F2-D8EB09B780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25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808-429A-4028-A4D4-897012403039}" type="datetimeFigureOut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6D81-95DE-485F-B5F2-D8EB09B780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97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26808-429A-4028-A4D4-897012403039}" type="datetimeFigureOut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B6D81-95DE-485F-B5F2-D8EB09B780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57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Callable Bond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學生</a:t>
            </a:r>
            <a:r>
              <a:rPr lang="en-US" altLang="zh-TW" dirty="0" smtClean="0"/>
              <a:t>:</a:t>
            </a:r>
            <a:r>
              <a:rPr lang="zh-TW" altLang="en-US" dirty="0" smtClean="0"/>
              <a:t>游雅萱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65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301217" y="-1818983"/>
                <a:ext cx="7765711" cy="123786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p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+[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𝑐𝑏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𝑀𝐶</m:t>
                            </m:r>
                          </m:sup>
                        </m:sSup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i="1" dirty="0" smtClean="0"/>
                  <a:t>-K],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+∆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+[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𝑐𝑏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i="1" dirty="0"/>
                  <a:t>-K</a:t>
                </a:r>
                <a:r>
                  <a:rPr lang="en-US" altLang="zh-TW" i="1" dirty="0" smtClean="0"/>
                  <a:t>],</a:t>
                </a:r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+∆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+∆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i="1" dirty="0" smtClean="0"/>
                  <a:t>,0)</a:t>
                </a:r>
              </a:p>
              <a:p>
                <a:endParaRPr lang="en-US" altLang="zh-TW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𝑐𝑏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𝑀𝐶</m:t>
                                      </m:r>
                                    </m:sup>
                                  </m:sSup>
                                </m:e>
                                <m:sub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𝐶𝐵</m:t>
                                          </m:r>
                                        </m:e>
                                        <m:sup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𝐶𝐵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i="1" dirty="0" smtClean="0"/>
              </a:p>
              <a:p>
                <a:endParaRPr lang="en-US" altLang="zh-TW" i="1" dirty="0" smtClean="0"/>
              </a:p>
              <a:p>
                <a:endParaRPr lang="en-US" altLang="zh-TW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𝑐𝑏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𝑀𝐶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𝑐𝑏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𝑀𝐶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i="1" dirty="0" smtClean="0"/>
              </a:p>
              <a:p>
                <a:endParaRPr lang="en-US" altLang="zh-TW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𝑐𝑏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𝑐𝑏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i="1" dirty="0"/>
              </a:p>
              <a:p>
                <a:endParaRPr lang="en-US" altLang="zh-TW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217" y="-1818983"/>
                <a:ext cx="7765711" cy="12378645"/>
              </a:xfrm>
              <a:prstGeom prst="rect">
                <a:avLst/>
              </a:prstGeom>
              <a:blipFill>
                <a:blip r:embed="rId2"/>
                <a:stretch>
                  <a:fillRect l="-1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9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301217" y="-1818983"/>
                <a:ext cx="7765711" cy="4416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i="1" dirty="0" smtClean="0"/>
                  <a:t>,0)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p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p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+[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𝑐𝑏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𝑀𝐶</m:t>
                            </m:r>
                          </m:sup>
                        </m:sSup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i="1" dirty="0" smtClean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TW" i="1" dirty="0" smtClean="0"/>
                  <a:t>,</a:t>
                </a:r>
                <a:r>
                  <a:rPr lang="en-US" altLang="zh-TW" i="1" dirty="0"/>
                  <a:t>0)</a:t>
                </a:r>
              </a:p>
              <a:p>
                <a:endParaRPr lang="en-US" altLang="zh-TW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i="1" dirty="0" smtClean="0"/>
              </a:p>
              <a:p>
                <a:endParaRPr lang="en-US" altLang="zh-TW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p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i="1" dirty="0" smtClean="0"/>
              </a:p>
              <a:p>
                <a:endParaRPr lang="en-US" altLang="zh-TW" i="1" dirty="0"/>
              </a:p>
              <a:p>
                <a:endParaRPr lang="en-US" altLang="zh-TW" i="1" dirty="0"/>
              </a:p>
              <a:p>
                <a:endParaRPr lang="zh-TW" altLang="en-US" i="1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217" y="-1818983"/>
                <a:ext cx="7765711" cy="4416978"/>
              </a:xfrm>
              <a:prstGeom prst="rect">
                <a:avLst/>
              </a:prstGeom>
              <a:blipFill>
                <a:blip r:embed="rId2"/>
                <a:stretch>
                  <a:fillRect l="-3928" t="-106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78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21672"/>
            <a:ext cx="2956560" cy="2383411"/>
          </a:xfrm>
        </p:spPr>
        <p:txBody>
          <a:bodyPr/>
          <a:lstStyle/>
          <a:p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3899268" y="2102664"/>
            <a:ext cx="5625731" cy="583252"/>
            <a:chOff x="3899268" y="2102664"/>
            <a:chExt cx="5625731" cy="583252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9268" y="2102664"/>
              <a:ext cx="603991" cy="523590"/>
            </a:xfrm>
            <a:prstGeom prst="rect">
              <a:avLst/>
            </a:prstGeom>
          </p:spPr>
        </p:pic>
        <p:sp>
          <p:nvSpPr>
            <p:cNvPr id="5" name="標題 1"/>
            <p:cNvSpPr txBox="1">
              <a:spLocks/>
            </p:cNvSpPr>
            <p:nvPr/>
          </p:nvSpPr>
          <p:spPr>
            <a:xfrm>
              <a:off x="4503258" y="2108066"/>
              <a:ext cx="5021741" cy="577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微軟正黑體" panose="020B0604030504040204" pitchFamily="34" charset="-120"/>
                  <a:cs typeface="+mj-cs"/>
                </a:defRPr>
              </a:lvl1pPr>
            </a:lstStyle>
            <a:p>
              <a:pPr lvl="0">
                <a:defRPr/>
              </a:pPr>
              <a:r>
                <a:rPr lang="zh-TW" altLang="en-US" sz="2800" dirty="0" smtClean="0">
                  <a:solidFill>
                    <a:prstClr val="black"/>
                  </a:solidFill>
                  <a:latin typeface="Calibri Light" panose="020F0302020204030204"/>
                </a:rPr>
                <a:t>在債券發行時間點的評價</a:t>
              </a:r>
              <a:endParaRPr kumimoji="0" lang="zh-TW" altLang="en-US" sz="2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3899268" y="3357263"/>
            <a:ext cx="5625731" cy="583252"/>
            <a:chOff x="3899268" y="2102664"/>
            <a:chExt cx="5625731" cy="583252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9268" y="2102664"/>
              <a:ext cx="603991" cy="523590"/>
            </a:xfrm>
            <a:prstGeom prst="rect">
              <a:avLst/>
            </a:prstGeom>
          </p:spPr>
        </p:pic>
        <p:sp>
          <p:nvSpPr>
            <p:cNvPr id="9" name="標題 1"/>
            <p:cNvSpPr txBox="1">
              <a:spLocks/>
            </p:cNvSpPr>
            <p:nvPr/>
          </p:nvSpPr>
          <p:spPr>
            <a:xfrm>
              <a:off x="4503258" y="2108066"/>
              <a:ext cx="5021741" cy="577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微軟正黑體" panose="020B0604030504040204" pitchFamily="34" charset="-120"/>
                  <a:cs typeface="+mj-cs"/>
                </a:defRPr>
              </a:lvl1pPr>
            </a:lstStyle>
            <a:p>
              <a:pPr lvl="0">
                <a:defRPr/>
              </a:pPr>
              <a:r>
                <a:rPr lang="zh-TW" altLang="en-US" sz="2800" dirty="0" smtClean="0">
                  <a:solidFill>
                    <a:prstClr val="black"/>
                  </a:solidFill>
                  <a:latin typeface="Calibri Light" panose="020F0302020204030204"/>
                </a:rPr>
                <a:t>在債券可提前贖回時間點的評價</a:t>
              </a:r>
              <a:endParaRPr kumimoji="0" lang="zh-TW" altLang="en-US" sz="2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3899268" y="4552200"/>
            <a:ext cx="5625731" cy="583252"/>
            <a:chOff x="3899268" y="2102664"/>
            <a:chExt cx="5625731" cy="583252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9268" y="2102664"/>
              <a:ext cx="603991" cy="523590"/>
            </a:xfrm>
            <a:prstGeom prst="rect">
              <a:avLst/>
            </a:prstGeom>
          </p:spPr>
        </p:pic>
        <p:sp>
          <p:nvSpPr>
            <p:cNvPr id="12" name="標題 1"/>
            <p:cNvSpPr txBox="1">
              <a:spLocks/>
            </p:cNvSpPr>
            <p:nvPr/>
          </p:nvSpPr>
          <p:spPr>
            <a:xfrm>
              <a:off x="4503258" y="2108066"/>
              <a:ext cx="5021741" cy="577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微軟正黑體" panose="020B0604030504040204" pitchFamily="34" charset="-120"/>
                  <a:cs typeface="+mj-cs"/>
                </a:defRPr>
              </a:lvl1pPr>
            </a:lstStyle>
            <a:p>
              <a:pPr lvl="0">
                <a:defRPr/>
              </a:pPr>
              <a:r>
                <a:rPr lang="zh-TW" altLang="en-US" sz="2800" dirty="0" smtClean="0">
                  <a:solidFill>
                    <a:prstClr val="black"/>
                  </a:solidFill>
                  <a:latin typeface="Calibri Light" panose="020F0302020204030204"/>
                </a:rPr>
                <a:t>在債券到期時間點的評價</a:t>
              </a:r>
              <a:endParaRPr kumimoji="0" lang="zh-TW" altLang="en-US" sz="2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9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93200" y="1335600"/>
            <a:ext cx="1886400" cy="1998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6600" kern="2000" dirty="0" smtClean="0">
                <a:ea typeface="微軟正黑體" panose="020B0604030504040204" pitchFamily="34" charset="-120"/>
              </a:rPr>
              <a:t>參數</a:t>
            </a:r>
            <a:r>
              <a:rPr lang="en-US" altLang="zh-TW" sz="6600" kern="2000" dirty="0" smtClean="0">
                <a:ea typeface="微軟正黑體" panose="020B0604030504040204" pitchFamily="34" charset="-120"/>
              </a:rPr>
              <a:t/>
            </a:r>
            <a:br>
              <a:rPr lang="en-US" altLang="zh-TW" sz="6600" kern="2000" dirty="0" smtClean="0">
                <a:ea typeface="微軟正黑體" panose="020B0604030504040204" pitchFamily="34" charset="-120"/>
              </a:rPr>
            </a:br>
            <a:r>
              <a:rPr lang="zh-TW" altLang="en-US" sz="6600" kern="2000" dirty="0" smtClean="0">
                <a:ea typeface="微軟正黑體" panose="020B0604030504040204" pitchFamily="34" charset="-120"/>
              </a:rPr>
              <a:t>介紹</a:t>
            </a:r>
            <a:endParaRPr lang="zh-TW" altLang="en-US" sz="6600" kern="2000" dirty="0"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709087" y="764851"/>
                <a:ext cx="5852160" cy="5137497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pPr marL="0" marR="0" lvl="0" indent="31496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19200" algn="l"/>
                    <a:tab pos="1371600" algn="l"/>
                  </a:tabLst>
                  <a:defRPr/>
                </a:pPr>
                <a:r>
                  <a:rPr kumimoji="0" lang="en-US" altLang="zh-TW" sz="1800" b="0" i="1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E</a:t>
                </a:r>
                <a:r>
                  <a:rPr kumimoji="0" lang="zh-TW" altLang="zh-TW" sz="1800" b="0" i="0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：公司</a:t>
                </a:r>
                <a:r>
                  <a:rPr kumimoji="0" lang="zh-TW" altLang="zh-TW" sz="1800" b="0" i="0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的股東價值</a:t>
                </a:r>
                <a:endParaRPr kumimoji="0" lang="zh-TW" altLang="zh-TW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3048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19200" algn="l"/>
                    <a:tab pos="1371600" algn="l"/>
                  </a:tabLst>
                  <a:defRPr/>
                </a:pPr>
                <a:r>
                  <a:rPr kumimoji="0" lang="en-US" altLang="zh-TW" sz="1800" b="0" i="1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 panose="02020500000000000000" pitchFamily="18" charset="-120"/>
                    <a:cs typeface="+mn-cs"/>
                  </a:rPr>
                  <a:t>D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zh-TW" altLang="zh-TW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zh-TW" altLang="zh-TW" sz="1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zh-TW" sz="1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altLang="zh-TW" sz="1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𝑎𝑇</m:t>
                            </m:r>
                          </m:sub>
                          <m:sup>
                            <m:r>
                              <a:rPr kumimoji="0" lang="en-US" altLang="zh-TW" sz="1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𝑈</m:t>
                            </m:r>
                          </m:sup>
                        </m:sSubSup>
                        <m:r>
                          <a:rPr kumimoji="0" lang="en-US" altLang="zh-TW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zh-TW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𝑏𝑇</m:t>
                        </m:r>
                      </m:e>
                    </m:d>
                  </m:oMath>
                </a14:m>
                <a:r>
                  <a:rPr kumimoji="0" lang="en-US" altLang="zh-TW" sz="1800" b="0" i="0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	</a:t>
                </a:r>
                <a:r>
                  <a:rPr kumimoji="0" lang="zh-TW" altLang="zh-TW" sz="1800" b="0" i="0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：</a:t>
                </a:r>
                <a14:m>
                  <m:oMath xmlns:m="http://schemas.openxmlformats.org/officeDocument/2006/math">
                    <m:r>
                      <a:rPr kumimoji="0" lang="zh-TW" altLang="zh-TW" sz="1800" b="0" i="0" u="none" strike="noStrike" kern="100" cap="none" spc="2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標楷體" panose="03000509000000000000" pitchFamily="65" charset="-120"/>
                        <a:cs typeface="+mn-cs"/>
                      </a:rPr>
                      <m:t>在</m:t>
                    </m:r>
                    <m:r>
                      <a:rPr kumimoji="0" lang="en-US" altLang="zh-TW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𝑎𝑇</m:t>
                    </m:r>
                    <m:r>
                      <a:rPr kumimoji="0" lang="zh-TW" altLang="zh-TW" sz="1800" b="0" i="0" u="none" strike="noStrike" kern="100" cap="none" spc="2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標楷體" panose="03000509000000000000" pitchFamily="65" charset="-120"/>
                        <a:cs typeface="+mn-cs"/>
                      </a:rPr>
                      <m:t>時點發行一張</m:t>
                    </m:r>
                    <m:r>
                      <a:rPr kumimoji="0" lang="en-US" altLang="zh-TW" sz="1800" b="0" i="1" u="none" strike="noStrike" kern="100" cap="none" spc="2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標楷體" panose="03000509000000000000" pitchFamily="65" charset="-120"/>
                        <a:cs typeface="+mn-cs"/>
                      </a:rPr>
                      <m:t>𝑏𝑇</m:t>
                    </m:r>
                    <m:r>
                      <a:rPr kumimoji="0" lang="zh-TW" altLang="zh-TW" sz="1800" b="0" i="0" u="none" strike="noStrike" kern="100" cap="none" spc="2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標楷體" panose="03000509000000000000" pitchFamily="65" charset="-120"/>
                        <a:cs typeface="+mn-cs"/>
                      </a:rPr>
                      <m:t>到期的債券價格</m:t>
                    </m:r>
                  </m:oMath>
                </a14:m>
                <a:endParaRPr kumimoji="0" lang="zh-TW" altLang="zh-TW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31496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19200" algn="l"/>
                    <a:tab pos="1371600" algn="l"/>
                  </a:tabLst>
                  <a:defRPr/>
                </a:pPr>
                <a:r>
                  <a:rPr kumimoji="0" lang="en-US" altLang="zh-TW" sz="1800" b="0" i="1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t</a:t>
                </a:r>
                <a:r>
                  <a:rPr kumimoji="0" lang="zh-TW" altLang="zh-TW" sz="1800" b="0" i="0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：表示</a:t>
                </a:r>
                <a:r>
                  <a:rPr kumimoji="0" lang="zh-TW" altLang="zh-TW" sz="1800" b="0" i="0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在</a:t>
                </a:r>
                <a:r>
                  <a:rPr kumimoji="0" lang="en-US" altLang="zh-TW" sz="1800" b="0" i="1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t</a:t>
                </a:r>
                <a:r>
                  <a:rPr kumimoji="0" lang="zh-TW" altLang="zh-TW" sz="1800" b="0" i="0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這個時間點</a:t>
                </a:r>
                <a:endParaRPr kumimoji="0" lang="zh-TW" altLang="zh-TW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31496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19200" algn="l"/>
                    <a:tab pos="1371600" algn="l"/>
                  </a:tabLst>
                  <a:defRPr/>
                </a:pPr>
                <a:r>
                  <a:rPr kumimoji="0" lang="en-US" altLang="zh-TW" sz="1800" b="0" i="1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T</a:t>
                </a:r>
                <a:r>
                  <a:rPr kumimoji="0" lang="zh-TW" altLang="zh-TW" sz="1800" b="0" i="0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：表示</a:t>
                </a:r>
                <a:r>
                  <a:rPr kumimoji="0" lang="zh-TW" altLang="zh-TW" sz="1800" b="0" i="0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債券到期日的時間維度</a:t>
                </a:r>
                <a:endParaRPr kumimoji="0" lang="zh-TW" altLang="zh-TW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31496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19200" algn="l"/>
                    <a:tab pos="1371600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altLang="zh-TW" sz="1800" b="0" i="1" u="none" strike="noStrike" kern="100" cap="none" spc="2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標楷體" panose="03000509000000000000" pitchFamily="65" charset="-120"/>
                        <a:cs typeface="+mn-cs"/>
                      </a:rPr>
                      <m:t>∆</m:t>
                    </m:r>
                    <m:r>
                      <a:rPr kumimoji="0" lang="en-US" altLang="zh-TW" sz="1800" b="0" i="1" u="none" strike="noStrike" kern="100" cap="none" spc="2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標楷體" panose="03000509000000000000" pitchFamily="65" charset="-120"/>
                        <a:cs typeface="+mn-cs"/>
                      </a:rPr>
                      <m:t>𝑡</m:t>
                    </m:r>
                  </m:oMath>
                </a14:m>
                <a:r>
                  <a:rPr kumimoji="0" lang="zh-TW" altLang="zh-TW" sz="1800" b="0" i="0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：單位</a:t>
                </a:r>
                <a:r>
                  <a:rPr kumimoji="0" lang="zh-TW" altLang="zh-TW" sz="1800" b="0" i="0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時間長度</a:t>
                </a:r>
                <a:endParaRPr kumimoji="0" lang="zh-TW" altLang="zh-TW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3048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19200" algn="l"/>
                    <a:tab pos="1371600" algn="l"/>
                  </a:tabLst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zh-TW" altLang="zh-TW" sz="1800" b="0" i="1" u="none" strike="noStrike" kern="100" cap="none" spc="2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zh-TW" sz="1800" b="0" i="1" u="none" strike="noStrike" kern="100" cap="none" spc="2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en-US" altLang="zh-TW" sz="1800" b="0" i="1" u="none" strike="noStrike" kern="100" cap="none" spc="2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+mn-cs"/>
                          </a:rPr>
                          <m:t>𝑡</m:t>
                        </m:r>
                      </m:sub>
                      <m:sup>
                        <m:r>
                          <a:rPr kumimoji="0" lang="en-US" altLang="zh-TW" sz="1800" b="0" i="1" u="none" strike="noStrike" kern="100" cap="none" spc="2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+mn-cs"/>
                          </a:rPr>
                          <m:t>𝑈</m:t>
                        </m:r>
                      </m:sup>
                    </m:sSubSup>
                  </m:oMath>
                </a14:m>
                <a:r>
                  <a:rPr kumimoji="0" lang="zh-TW" altLang="zh-TW" sz="1800" b="0" i="0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：在</a:t>
                </a:r>
                <a:r>
                  <a:rPr kumimoji="0" lang="en-US" altLang="zh-TW" sz="1800" b="0" i="0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t</a:t>
                </a:r>
                <a:r>
                  <a:rPr kumimoji="0" lang="zh-TW" altLang="zh-TW" sz="1800" b="0" i="0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這個時間點，未舉債公司的資產價值</a:t>
                </a:r>
                <a:endParaRPr kumimoji="0" lang="zh-TW" altLang="zh-TW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31496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19200" algn="l"/>
                    <a:tab pos="1371600" algn="l"/>
                  </a:tabLst>
                  <a:defRPr/>
                </a:pPr>
                <a:r>
                  <a:rPr kumimoji="0" lang="en-US" altLang="zh-TW" sz="1800" b="0" i="1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r</a:t>
                </a:r>
                <a:r>
                  <a:rPr kumimoji="0" lang="zh-TW" altLang="zh-TW" sz="1800" b="0" i="0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：無風險</a:t>
                </a:r>
                <a:r>
                  <a:rPr kumimoji="0" lang="zh-TW" altLang="zh-TW" sz="1800" b="0" i="0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利率</a:t>
                </a:r>
                <a:endParaRPr kumimoji="0" lang="zh-TW" altLang="zh-TW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31496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19200" algn="l"/>
                    <a:tab pos="1371600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altLang="zh-TW" sz="1800" b="0" i="1" u="none" strike="noStrike" kern="100" cap="none" spc="2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標楷體" panose="03000509000000000000" pitchFamily="65" charset="-120"/>
                        <a:cs typeface="+mn-cs"/>
                      </a:rPr>
                      <m:t>𝜏</m:t>
                    </m:r>
                  </m:oMath>
                </a14:m>
                <a:r>
                  <a:rPr kumimoji="0" lang="zh-TW" altLang="zh-TW" sz="1800" b="0" i="0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：稅率</a:t>
                </a:r>
                <a:endParaRPr kumimoji="0" lang="zh-TW" altLang="zh-TW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31496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19200" algn="l"/>
                    <a:tab pos="1371600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altLang="zh-TW" sz="1800" b="0" i="1" u="none" strike="noStrike" kern="100" cap="none" spc="2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標楷體" panose="03000509000000000000" pitchFamily="65" charset="-120"/>
                        <a:cs typeface="+mn-cs"/>
                      </a:rPr>
                      <m:t>𝜔</m:t>
                    </m:r>
                  </m:oMath>
                </a14:m>
                <a:r>
                  <a:rPr kumimoji="0" lang="zh-TW" altLang="zh-TW" sz="1800" b="0" i="0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：破產</a:t>
                </a:r>
                <a:r>
                  <a:rPr kumimoji="0" lang="zh-TW" altLang="zh-TW" sz="1800" b="0" i="0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成本</a:t>
                </a:r>
                <a:endParaRPr kumimoji="0" lang="zh-TW" altLang="zh-TW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3048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19200" algn="l"/>
                    <a:tab pos="1371600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zh-TW" altLang="zh-TW" sz="1800" b="0" i="1" u="none" strike="noStrike" kern="100" cap="none" spc="2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1800" b="0" i="1" u="none" strike="noStrike" kern="100" cap="none" spc="2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+mn-cs"/>
                          </a:rPr>
                          <m:t>𝛿</m:t>
                        </m:r>
                      </m:e>
                      <m:sub>
                        <m:r>
                          <a:rPr kumimoji="0" lang="en-US" altLang="zh-TW" sz="1800" b="0" i="1" u="none" strike="noStrike" kern="100" cap="none" spc="2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+mn-cs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zh-TW" altLang="zh-TW" sz="1800" b="0" i="0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：公司</a:t>
                </a:r>
                <a:r>
                  <a:rPr kumimoji="0" lang="zh-TW" altLang="zh-TW" sz="1800" b="0" i="0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每期支付的金額，用於支付債息和股利</a:t>
                </a:r>
                <a:endParaRPr kumimoji="0" lang="zh-TW" altLang="zh-TW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31496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19200" algn="l"/>
                    <a:tab pos="1371600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altLang="zh-TW" sz="1800" b="0" i="1" u="none" strike="noStrike" kern="100" cap="none" spc="2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標楷體" panose="03000509000000000000" pitchFamily="65" charset="-120"/>
                        <a:cs typeface="+mn-cs"/>
                      </a:rPr>
                      <m:t>𝑞</m:t>
                    </m:r>
                  </m:oMath>
                </a14:m>
                <a:r>
                  <a:rPr kumimoji="0" lang="zh-TW" altLang="zh-TW" sz="1800" b="0" i="0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：每一</a:t>
                </a:r>
                <a:r>
                  <a:rPr kumimoji="0" lang="zh-TW" altLang="zh-TW" sz="1800" b="0" i="0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期公司會固定支付公司資產價值的某個比率</a:t>
                </a:r>
                <a:endParaRPr kumimoji="0" lang="zh-TW" altLang="zh-TW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31496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19200" algn="l"/>
                    <a:tab pos="1371600" algn="l"/>
                  </a:tabLst>
                  <a:defRPr/>
                </a:pPr>
                <a:r>
                  <a:rPr kumimoji="0" lang="en-US" altLang="zh-TW" sz="1800" b="0" i="1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K</a:t>
                </a:r>
                <a:r>
                  <a:rPr kumimoji="0" lang="zh-TW" altLang="zh-TW" sz="1800" b="0" i="0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：</a:t>
                </a:r>
                <a:r>
                  <a:rPr kumimoji="0" lang="zh-TW" altLang="zh-TW" sz="1800" b="0" i="0" u="none" strike="noStrike" kern="100" cap="none" spc="2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贖回價格</a:t>
                </a:r>
                <a:endParaRPr kumimoji="0" lang="zh-TW" altLang="zh-TW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087" y="764851"/>
                <a:ext cx="5852160" cy="5137497"/>
              </a:xfrm>
              <a:prstGeom prst="rect">
                <a:avLst/>
              </a:prstGeom>
              <a:blipFill>
                <a:blip r:embed="rId2"/>
                <a:stretch>
                  <a:fillRect b="-1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7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群組 150"/>
          <p:cNvGrpSpPr/>
          <p:nvPr/>
        </p:nvGrpSpPr>
        <p:grpSpPr>
          <a:xfrm>
            <a:off x="839015" y="1264227"/>
            <a:ext cx="4247297" cy="5564931"/>
            <a:chOff x="812905" y="1480627"/>
            <a:chExt cx="4247297" cy="5564931"/>
          </a:xfrm>
        </p:grpSpPr>
        <p:grpSp>
          <p:nvGrpSpPr>
            <p:cNvPr id="88" name="群組 87"/>
            <p:cNvGrpSpPr/>
            <p:nvPr/>
          </p:nvGrpSpPr>
          <p:grpSpPr>
            <a:xfrm>
              <a:off x="888811" y="1480627"/>
              <a:ext cx="4171391" cy="5564931"/>
              <a:chOff x="814671" y="724593"/>
              <a:chExt cx="4171391" cy="5564931"/>
            </a:xfrm>
          </p:grpSpPr>
          <p:grpSp>
            <p:nvGrpSpPr>
              <p:cNvPr id="89" name="群組 88"/>
              <p:cNvGrpSpPr/>
              <p:nvPr/>
            </p:nvGrpSpPr>
            <p:grpSpPr>
              <a:xfrm rot="653449">
                <a:off x="814671" y="724593"/>
                <a:ext cx="4171391" cy="5564931"/>
                <a:chOff x="4955756" y="481498"/>
                <a:chExt cx="4764313" cy="6356437"/>
              </a:xfrm>
            </p:grpSpPr>
            <p:grpSp>
              <p:nvGrpSpPr>
                <p:cNvPr id="122" name="群組 121"/>
                <p:cNvGrpSpPr/>
                <p:nvPr/>
              </p:nvGrpSpPr>
              <p:grpSpPr>
                <a:xfrm rot="21172489">
                  <a:off x="4955756" y="481498"/>
                  <a:ext cx="4764313" cy="6356437"/>
                  <a:chOff x="4926077" y="550938"/>
                  <a:chExt cx="4764313" cy="6356437"/>
                </a:xfrm>
              </p:grpSpPr>
              <p:grpSp>
                <p:nvGrpSpPr>
                  <p:cNvPr id="124" name="群組 123"/>
                  <p:cNvGrpSpPr/>
                  <p:nvPr/>
                </p:nvGrpSpPr>
                <p:grpSpPr>
                  <a:xfrm rot="420000">
                    <a:off x="5915263" y="550938"/>
                    <a:ext cx="3775127" cy="830237"/>
                    <a:chOff x="2830151" y="904409"/>
                    <a:chExt cx="3775127" cy="1340289"/>
                  </a:xfrm>
                </p:grpSpPr>
                <p:grpSp>
                  <p:nvGrpSpPr>
                    <p:cNvPr id="130" name="群組 129"/>
                    <p:cNvGrpSpPr/>
                    <p:nvPr/>
                  </p:nvGrpSpPr>
                  <p:grpSpPr>
                    <a:xfrm>
                      <a:off x="2830151" y="904409"/>
                      <a:ext cx="3775127" cy="1243078"/>
                      <a:chOff x="2830151" y="904409"/>
                      <a:chExt cx="3775127" cy="1243078"/>
                    </a:xfrm>
                  </p:grpSpPr>
                  <p:grpSp>
                    <p:nvGrpSpPr>
                      <p:cNvPr id="132" name="群組 131"/>
                      <p:cNvGrpSpPr/>
                      <p:nvPr/>
                    </p:nvGrpSpPr>
                    <p:grpSpPr>
                      <a:xfrm>
                        <a:off x="2830151" y="904409"/>
                        <a:ext cx="3775127" cy="1243078"/>
                        <a:chOff x="4778879" y="2391647"/>
                        <a:chExt cx="3775127" cy="1590815"/>
                      </a:xfrm>
                    </p:grpSpPr>
                    <p:cxnSp>
                      <p:nvCxnSpPr>
                        <p:cNvPr id="135" name="直線接點 134"/>
                        <p:cNvCxnSpPr/>
                        <p:nvPr/>
                      </p:nvCxnSpPr>
                      <p:spPr>
                        <a:xfrm rot="20954062">
                          <a:off x="4778879" y="2391647"/>
                          <a:ext cx="3420744" cy="1412845"/>
                        </a:xfrm>
                        <a:prstGeom prst="line">
                          <a:avLst/>
                        </a:prstGeom>
                        <a:ln w="38100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7" name="直線接點 136"/>
                        <p:cNvCxnSpPr/>
                        <p:nvPr/>
                      </p:nvCxnSpPr>
                      <p:spPr>
                        <a:xfrm flipV="1">
                          <a:off x="5902203" y="2764999"/>
                          <a:ext cx="1" cy="741860"/>
                        </a:xfrm>
                        <a:prstGeom prst="line">
                          <a:avLst/>
                        </a:prstGeom>
                        <a:ln w="38100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8" name="直線接點 137"/>
                        <p:cNvCxnSpPr/>
                        <p:nvPr/>
                      </p:nvCxnSpPr>
                      <p:spPr>
                        <a:xfrm flipV="1">
                          <a:off x="8233140" y="2757941"/>
                          <a:ext cx="1" cy="741862"/>
                        </a:xfrm>
                        <a:prstGeom prst="line">
                          <a:avLst/>
                        </a:prstGeom>
                        <a:ln w="38100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9" name="文字方塊 138"/>
                        <p:cNvSpPr txBox="1"/>
                        <p:nvPr/>
                      </p:nvSpPr>
                      <p:spPr>
                        <a:xfrm>
                          <a:off x="7802989" y="3256177"/>
                          <a:ext cx="751017" cy="72628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TW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新細明體" panose="02020500000000000000" pitchFamily="18" charset="-120"/>
                              <a:cs typeface="+mn-cs"/>
                            </a:rPr>
                            <a:t>(n+2)T</a:t>
                          </a:r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</p:grpSp>
                  <p:cxnSp>
                    <p:nvCxnSpPr>
                      <p:cNvPr id="133" name="直線接點 132"/>
                      <p:cNvCxnSpPr/>
                      <p:nvPr/>
                    </p:nvCxnSpPr>
                    <p:spPr>
                      <a:xfrm flipV="1">
                        <a:off x="5120862" y="1222641"/>
                        <a:ext cx="1" cy="579698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31" name="文字方塊 130"/>
                        <p:cNvSpPr txBox="1"/>
                        <p:nvPr/>
                      </p:nvSpPr>
                      <p:spPr>
                        <a:xfrm>
                          <a:off x="3439096" y="1677171"/>
                          <a:ext cx="1026084" cy="56752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TW" sz="1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n</m:t>
                                </m:r>
                                <m:r>
                                  <a:rPr kumimoji="0" lang="en-US" altLang="zh-TW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+1)</m:t>
                                </m:r>
                                <m:r>
                                  <a:rPr kumimoji="0" lang="en-US" altLang="zh-TW" sz="1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31" name="文字方塊 130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439096" y="1677171"/>
                          <a:ext cx="1026084" cy="567527"/>
                        </a:xfrm>
                        <a:prstGeom prst="rect">
                          <a:avLst/>
                        </a:prstGeom>
                        <a:blipFill>
                          <a:blip r:embed="rId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TW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125" name="直線接點 124"/>
                  <p:cNvCxnSpPr/>
                  <p:nvPr/>
                </p:nvCxnSpPr>
                <p:spPr>
                  <a:xfrm rot="21374062" flipV="1">
                    <a:off x="7249576" y="1505653"/>
                    <a:ext cx="1037958" cy="5401722"/>
                  </a:xfrm>
                  <a:prstGeom prst="line">
                    <a:avLst/>
                  </a:prstGeom>
                  <a:ln w="12700" cap="flat" cmpd="sng" algn="ctr">
                    <a:solidFill>
                      <a:schemeClr val="bg2">
                        <a:lumMod val="50000"/>
                      </a:schemeClr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線接點 126"/>
                  <p:cNvCxnSpPr/>
                  <p:nvPr/>
                </p:nvCxnSpPr>
                <p:spPr>
                  <a:xfrm rot="21374062" flipV="1">
                    <a:off x="4926077" y="1268265"/>
                    <a:ext cx="1079649" cy="5238815"/>
                  </a:xfrm>
                  <a:prstGeom prst="line">
                    <a:avLst/>
                  </a:prstGeom>
                  <a:ln w="12700" cap="flat" cmpd="sng" algn="ctr">
                    <a:solidFill>
                      <a:schemeClr val="bg2">
                        <a:lumMod val="50000"/>
                      </a:schemeClr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線接點 127"/>
                  <p:cNvCxnSpPr/>
                  <p:nvPr/>
                </p:nvCxnSpPr>
                <p:spPr>
                  <a:xfrm rot="21374062" flipV="1">
                    <a:off x="6160815" y="1399211"/>
                    <a:ext cx="992748" cy="5309154"/>
                  </a:xfrm>
                  <a:prstGeom prst="line">
                    <a:avLst/>
                  </a:prstGeom>
                  <a:ln w="12700" cap="flat" cmpd="sng" algn="ctr">
                    <a:solidFill>
                      <a:schemeClr val="bg2">
                        <a:lumMod val="50000"/>
                      </a:schemeClr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線接點 128"/>
                  <p:cNvCxnSpPr/>
                  <p:nvPr/>
                </p:nvCxnSpPr>
                <p:spPr>
                  <a:xfrm rot="21374062" flipV="1">
                    <a:off x="8526247" y="1774488"/>
                    <a:ext cx="942577" cy="5052370"/>
                  </a:xfrm>
                  <a:prstGeom prst="line">
                    <a:avLst/>
                  </a:prstGeom>
                  <a:ln w="12700" cap="flat" cmpd="sng" algn="ctr">
                    <a:solidFill>
                      <a:schemeClr val="bg2">
                        <a:lumMod val="50000"/>
                      </a:schemeClr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3" name="直線接點 122"/>
                <p:cNvCxnSpPr/>
                <p:nvPr/>
              </p:nvCxnSpPr>
              <p:spPr>
                <a:xfrm rot="21592489" flipV="1">
                  <a:off x="5568045" y="610256"/>
                  <a:ext cx="1" cy="359092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群組 90"/>
              <p:cNvGrpSpPr/>
              <p:nvPr/>
            </p:nvGrpSpPr>
            <p:grpSpPr>
              <a:xfrm rot="653449">
                <a:off x="1419377" y="1498505"/>
                <a:ext cx="2367024" cy="1191712"/>
                <a:chOff x="2389800" y="3733082"/>
                <a:chExt cx="3279486" cy="1718959"/>
              </a:xfrm>
            </p:grpSpPr>
            <p:grpSp>
              <p:nvGrpSpPr>
                <p:cNvPr id="92" name="群組 91"/>
                <p:cNvGrpSpPr/>
                <p:nvPr/>
              </p:nvGrpSpPr>
              <p:grpSpPr>
                <a:xfrm>
                  <a:off x="2389800" y="3733082"/>
                  <a:ext cx="3279486" cy="1718959"/>
                  <a:chOff x="2413978" y="3817912"/>
                  <a:chExt cx="3279486" cy="1718959"/>
                </a:xfrm>
              </p:grpSpPr>
              <p:grpSp>
                <p:nvGrpSpPr>
                  <p:cNvPr id="95" name="群組 94"/>
                  <p:cNvGrpSpPr/>
                  <p:nvPr/>
                </p:nvGrpSpPr>
                <p:grpSpPr>
                  <a:xfrm>
                    <a:off x="2421639" y="4044555"/>
                    <a:ext cx="3144822" cy="1276304"/>
                    <a:chOff x="2670221" y="5239764"/>
                    <a:chExt cx="3144822" cy="1276304"/>
                  </a:xfrm>
                </p:grpSpPr>
                <p:grpSp>
                  <p:nvGrpSpPr>
                    <p:cNvPr id="102" name="群組 101"/>
                    <p:cNvGrpSpPr/>
                    <p:nvPr/>
                  </p:nvGrpSpPr>
                  <p:grpSpPr>
                    <a:xfrm>
                      <a:off x="2670221" y="5239764"/>
                      <a:ext cx="3144822" cy="1276304"/>
                      <a:chOff x="2670221" y="5239764"/>
                      <a:chExt cx="3144822" cy="1276304"/>
                    </a:xfrm>
                  </p:grpSpPr>
                  <p:cxnSp>
                    <p:nvCxnSpPr>
                      <p:cNvPr id="104" name="直線接點 103"/>
                      <p:cNvCxnSpPr/>
                      <p:nvPr/>
                    </p:nvCxnSpPr>
                    <p:spPr>
                      <a:xfrm flipV="1">
                        <a:off x="2670221" y="5239764"/>
                        <a:ext cx="3110386" cy="638637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" name="直線接點 104"/>
                      <p:cNvCxnSpPr/>
                      <p:nvPr/>
                    </p:nvCxnSpPr>
                    <p:spPr>
                      <a:xfrm>
                        <a:off x="2710500" y="5848830"/>
                        <a:ext cx="3104543" cy="667238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直線接點 105"/>
                      <p:cNvCxnSpPr/>
                      <p:nvPr/>
                    </p:nvCxnSpPr>
                    <p:spPr>
                      <a:xfrm flipV="1">
                        <a:off x="4187484" y="5880536"/>
                        <a:ext cx="1622976" cy="32633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7" name="直線接點 106"/>
                      <p:cNvCxnSpPr/>
                      <p:nvPr/>
                    </p:nvCxnSpPr>
                    <p:spPr>
                      <a:xfrm>
                        <a:off x="4344264" y="6335254"/>
                        <a:ext cx="115562" cy="84731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03" name="直線接點 102"/>
                    <p:cNvCxnSpPr/>
                    <p:nvPr/>
                  </p:nvCxnSpPr>
                  <p:spPr>
                    <a:xfrm>
                      <a:off x="4187481" y="5497801"/>
                      <a:ext cx="1603723" cy="36800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6" name="群組 95"/>
                  <p:cNvGrpSpPr/>
                  <p:nvPr/>
                </p:nvGrpSpPr>
                <p:grpSpPr>
                  <a:xfrm>
                    <a:off x="2413978" y="3817912"/>
                    <a:ext cx="3279486" cy="1718959"/>
                    <a:chOff x="2413978" y="3817912"/>
                    <a:chExt cx="3279486" cy="1718959"/>
                  </a:xfrm>
                </p:grpSpPr>
                <p:grpSp>
                  <p:nvGrpSpPr>
                    <p:cNvPr id="97" name="群組 96"/>
                    <p:cNvGrpSpPr/>
                    <p:nvPr/>
                  </p:nvGrpSpPr>
                  <p:grpSpPr>
                    <a:xfrm>
                      <a:off x="2413978" y="4462313"/>
                      <a:ext cx="3278113" cy="438863"/>
                      <a:chOff x="2413978" y="4462313"/>
                      <a:chExt cx="3278113" cy="438863"/>
                    </a:xfrm>
                  </p:grpSpPr>
                  <p:sp>
                    <p:nvSpPr>
                      <p:cNvPr id="100" name="橢圓 99"/>
                      <p:cNvSpPr/>
                      <p:nvPr/>
                    </p:nvSpPr>
                    <p:spPr>
                      <a:xfrm>
                        <a:off x="2413978" y="4469176"/>
                        <a:ext cx="432000" cy="432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endParaRPr>
                      </a:p>
                    </p:txBody>
                  </p:sp>
                  <p:sp>
                    <p:nvSpPr>
                      <p:cNvPr id="101" name="橢圓 100"/>
                      <p:cNvSpPr/>
                      <p:nvPr/>
                    </p:nvSpPr>
                    <p:spPr>
                      <a:xfrm>
                        <a:off x="5260091" y="4462313"/>
                        <a:ext cx="432000" cy="432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98" name="橢圓 97"/>
                    <p:cNvSpPr/>
                    <p:nvPr/>
                  </p:nvSpPr>
                  <p:spPr>
                    <a:xfrm>
                      <a:off x="5253881" y="5104871"/>
                      <a:ext cx="432000" cy="43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99" name="橢圓 98"/>
                    <p:cNvSpPr/>
                    <p:nvPr/>
                  </p:nvSpPr>
                  <p:spPr>
                    <a:xfrm>
                      <a:off x="5261464" y="3817912"/>
                      <a:ext cx="432000" cy="43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" name="橢圓 92"/>
                <p:cNvSpPr/>
                <p:nvPr/>
              </p:nvSpPr>
              <p:spPr>
                <a:xfrm>
                  <a:off x="3823282" y="4682223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94" name="橢圓 93"/>
                <p:cNvSpPr/>
                <p:nvPr/>
              </p:nvSpPr>
              <p:spPr>
                <a:xfrm>
                  <a:off x="3826687" y="4056748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grpSp>
          <p:nvGrpSpPr>
            <p:cNvPr id="147" name="群組 146"/>
            <p:cNvGrpSpPr/>
            <p:nvPr/>
          </p:nvGrpSpPr>
          <p:grpSpPr>
            <a:xfrm>
              <a:off x="812905" y="2413660"/>
              <a:ext cx="3393138" cy="1512267"/>
              <a:chOff x="2543848" y="4405541"/>
              <a:chExt cx="3393138" cy="1512267"/>
            </a:xfrm>
          </p:grpSpPr>
          <p:sp>
            <p:nvSpPr>
              <p:cNvPr id="148" name="等腰三角形 147"/>
              <p:cNvSpPr/>
              <p:nvPr/>
            </p:nvSpPr>
            <p:spPr>
              <a:xfrm rot="10740000">
                <a:off x="2543848" y="4405541"/>
                <a:ext cx="3393138" cy="1512267"/>
              </a:xfrm>
              <a:prstGeom prst="triangle">
                <a:avLst>
                  <a:gd name="adj" fmla="val 12187"/>
                </a:avLst>
              </a:prstGeom>
              <a:noFill/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50" name="橢圓 149"/>
              <p:cNvSpPr/>
              <p:nvPr/>
            </p:nvSpPr>
            <p:spPr>
              <a:xfrm rot="1695298">
                <a:off x="3210220" y="4467416"/>
                <a:ext cx="360000" cy="36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矩形 214"/>
              <p:cNvSpPr/>
              <p:nvPr/>
            </p:nvSpPr>
            <p:spPr>
              <a:xfrm>
                <a:off x="5845039" y="2186393"/>
                <a:ext cx="5767841" cy="3920047"/>
              </a:xfrm>
              <a:prstGeom prst="rect">
                <a:avLst/>
              </a:prstGeom>
              <a:ln w="38100">
                <a:solidFill>
                  <a:schemeClr val="accent6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altLang="zh-TW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TW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sz="1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sz="1400" i="1" dirty="0" smtClean="0"/>
              </a:p>
              <a:p>
                <a:pPr lvl="3"/>
                <a:endParaRPr lang="en-US" altLang="zh-TW" sz="14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d>
                            <m:d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,(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+1</m:t>
                          </m:r>
                          <m:f>
                            <m:f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d>
                            <m:d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,(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altLang="zh-TW" sz="1400" i="1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d>
                            <m:d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,(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sz="1400" i="1" dirty="0" smtClean="0"/>
              </a:p>
              <a:p>
                <a:pPr lvl="3"/>
                <a:endParaRPr lang="zh-TW" altLang="en-US" sz="14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d>
                            <m:d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,(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  <m:f>
                            <m:fPr>
                              <m:ctrlP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d>
                            <m:d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altLang="zh-TW" sz="1400" i="1" dirty="0" smtClean="0">
                  <a:latin typeface="Cambria Math" panose="02040503050406030204" pitchFamily="18" charset="0"/>
                </a:endParaRPr>
              </a:p>
              <a:p>
                <a:pPr lvl="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d>
                            <m:d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sz="1400" i="1" dirty="0" smtClean="0"/>
              </a:p>
              <a:p>
                <a:pPr lvl="3"/>
                <a:endParaRPr lang="zh-TW" altLang="en-US" sz="14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d>
                            <m:d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,(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  <m:f>
                            <m:f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d>
                            <m:d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altLang="zh-TW" sz="1400" i="1" dirty="0" smtClean="0">
                  <a:latin typeface="Cambria Math" panose="02040503050406030204" pitchFamily="18" charset="0"/>
                </a:endParaRPr>
              </a:p>
              <a:p>
                <a:pPr lvl="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d>
                            <m:d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sz="1000" i="1" dirty="0" smtClean="0"/>
              </a:p>
            </p:txBody>
          </p:sp>
        </mc:Choice>
        <mc:Fallback xmlns="">
          <p:sp>
            <p:nvSpPr>
              <p:cNvPr id="215" name="矩形 2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039" y="2186393"/>
                <a:ext cx="5767841" cy="39200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文字方塊 215"/>
              <p:cNvSpPr txBox="1"/>
              <p:nvPr/>
            </p:nvSpPr>
            <p:spPr>
              <a:xfrm>
                <a:off x="1227008" y="208365"/>
                <a:ext cx="4472635" cy="614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t = (n+</a:t>
                </a:r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)T,   n 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TW" sz="2400" b="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 </m:t>
                    </m:r>
                    <m:r>
                      <a:rPr lang="en-US" altLang="zh-TW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,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TW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+mn-cs"/>
                      </a:rPr>
                      <m:t>0,</m:t>
                    </m:r>
                    <m:f>
                      <m:f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 ,1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 ,…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216" name="文字方塊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008" y="208365"/>
                <a:ext cx="4472635" cy="614655"/>
              </a:xfrm>
              <a:prstGeom prst="rect">
                <a:avLst/>
              </a:prstGeom>
              <a:blipFill>
                <a:blip r:embed="rId4"/>
                <a:stretch>
                  <a:fillRect l="-2044" r="-2044" b="-89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5845039" y="1027485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TW" altLang="en-US" sz="2400" dirty="0">
                <a:solidFill>
                  <a:prstClr val="black"/>
                </a:solidFill>
                <a:latin typeface="Calibri Light" panose="020F0302020204030204"/>
              </a:rPr>
              <a:t>在債券發行時間點的評價</a:t>
            </a:r>
          </a:p>
        </p:txBody>
      </p:sp>
    </p:spTree>
    <p:extLst>
      <p:ext uri="{BB962C8B-B14F-4D97-AF65-F5344CB8AC3E}">
        <p14:creationId xmlns:p14="http://schemas.microsoft.com/office/powerpoint/2010/main" val="356736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群組 150"/>
          <p:cNvGrpSpPr/>
          <p:nvPr/>
        </p:nvGrpSpPr>
        <p:grpSpPr>
          <a:xfrm>
            <a:off x="214306" y="1219002"/>
            <a:ext cx="4163283" cy="5573358"/>
            <a:chOff x="889236" y="1467685"/>
            <a:chExt cx="4163283" cy="5573358"/>
          </a:xfrm>
        </p:grpSpPr>
        <p:grpSp>
          <p:nvGrpSpPr>
            <p:cNvPr id="88" name="群組 87"/>
            <p:cNvGrpSpPr/>
            <p:nvPr/>
          </p:nvGrpSpPr>
          <p:grpSpPr>
            <a:xfrm>
              <a:off x="889236" y="1467685"/>
              <a:ext cx="4033629" cy="5573358"/>
              <a:chOff x="815096" y="711651"/>
              <a:chExt cx="4033629" cy="5573358"/>
            </a:xfrm>
          </p:grpSpPr>
          <p:grpSp>
            <p:nvGrpSpPr>
              <p:cNvPr id="89" name="群組 88"/>
              <p:cNvGrpSpPr/>
              <p:nvPr/>
            </p:nvGrpSpPr>
            <p:grpSpPr>
              <a:xfrm rot="653449">
                <a:off x="815096" y="711651"/>
                <a:ext cx="4033629" cy="5573358"/>
                <a:chOff x="4955767" y="481668"/>
                <a:chExt cx="4606970" cy="6366062"/>
              </a:xfrm>
            </p:grpSpPr>
            <p:grpSp>
              <p:nvGrpSpPr>
                <p:cNvPr id="122" name="群組 121"/>
                <p:cNvGrpSpPr/>
                <p:nvPr/>
              </p:nvGrpSpPr>
              <p:grpSpPr>
                <a:xfrm rot="21172489">
                  <a:off x="4955767" y="481668"/>
                  <a:ext cx="4606970" cy="6366062"/>
                  <a:chOff x="4926077" y="541313"/>
                  <a:chExt cx="4606970" cy="6366062"/>
                </a:xfrm>
              </p:grpSpPr>
              <p:grpSp>
                <p:nvGrpSpPr>
                  <p:cNvPr id="124" name="群組 123"/>
                  <p:cNvGrpSpPr/>
                  <p:nvPr/>
                </p:nvGrpSpPr>
                <p:grpSpPr>
                  <a:xfrm rot="420000">
                    <a:off x="5911713" y="541313"/>
                    <a:ext cx="3621334" cy="897889"/>
                    <a:chOff x="2830151" y="904409"/>
                    <a:chExt cx="3621334" cy="1449503"/>
                  </a:xfrm>
                </p:grpSpPr>
                <p:grpSp>
                  <p:nvGrpSpPr>
                    <p:cNvPr id="130" name="群組 129"/>
                    <p:cNvGrpSpPr/>
                    <p:nvPr/>
                  </p:nvGrpSpPr>
                  <p:grpSpPr>
                    <a:xfrm>
                      <a:off x="2830151" y="904409"/>
                      <a:ext cx="3621334" cy="1243076"/>
                      <a:chOff x="2830151" y="904409"/>
                      <a:chExt cx="3621334" cy="1243076"/>
                    </a:xfrm>
                  </p:grpSpPr>
                  <p:grpSp>
                    <p:nvGrpSpPr>
                      <p:cNvPr id="132" name="群組 131"/>
                      <p:cNvGrpSpPr/>
                      <p:nvPr/>
                    </p:nvGrpSpPr>
                    <p:grpSpPr>
                      <a:xfrm>
                        <a:off x="2830151" y="904409"/>
                        <a:ext cx="3621334" cy="1243076"/>
                        <a:chOff x="4778879" y="2391647"/>
                        <a:chExt cx="3621334" cy="1590813"/>
                      </a:xfrm>
                    </p:grpSpPr>
                    <p:cxnSp>
                      <p:nvCxnSpPr>
                        <p:cNvPr id="135" name="直線接點 134"/>
                        <p:cNvCxnSpPr/>
                        <p:nvPr/>
                      </p:nvCxnSpPr>
                      <p:spPr>
                        <a:xfrm rot="20954062">
                          <a:off x="4778879" y="2391647"/>
                          <a:ext cx="3420744" cy="1412845"/>
                        </a:xfrm>
                        <a:prstGeom prst="line">
                          <a:avLst/>
                        </a:prstGeom>
                        <a:ln w="38100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7" name="直線接點 136"/>
                        <p:cNvCxnSpPr/>
                        <p:nvPr/>
                      </p:nvCxnSpPr>
                      <p:spPr>
                        <a:xfrm flipV="1">
                          <a:off x="5902203" y="2764999"/>
                          <a:ext cx="1" cy="741860"/>
                        </a:xfrm>
                        <a:prstGeom prst="line">
                          <a:avLst/>
                        </a:prstGeom>
                        <a:ln w="38100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8" name="直線接點 137"/>
                        <p:cNvCxnSpPr/>
                        <p:nvPr/>
                      </p:nvCxnSpPr>
                      <p:spPr>
                        <a:xfrm flipV="1">
                          <a:off x="8233140" y="2757941"/>
                          <a:ext cx="1" cy="741862"/>
                        </a:xfrm>
                        <a:prstGeom prst="line">
                          <a:avLst/>
                        </a:prstGeom>
                        <a:ln w="38100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9" name="文字方塊 138"/>
                        <p:cNvSpPr txBox="1"/>
                        <p:nvPr/>
                      </p:nvSpPr>
                      <p:spPr>
                        <a:xfrm>
                          <a:off x="7956779" y="3256174"/>
                          <a:ext cx="443434" cy="72628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prstClr val="black"/>
                              </a:solidFill>
                              <a:latin typeface="Calibri" panose="020F0502020204030204"/>
                              <a:ea typeface="新細明體" panose="02020500000000000000" pitchFamily="18" charset="-120"/>
                            </a:rPr>
                            <a:t>N</a:t>
                          </a:r>
                          <a:r>
                            <a:rPr kumimoji="0" lang="en-US" altLang="zh-TW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新細明體" panose="02020500000000000000" pitchFamily="18" charset="-120"/>
                              <a:cs typeface="+mn-cs"/>
                            </a:rPr>
                            <a:t>T</a:t>
                          </a:r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</p:grpSp>
                  <p:cxnSp>
                    <p:nvCxnSpPr>
                      <p:cNvPr id="133" name="直線接點 132"/>
                      <p:cNvCxnSpPr/>
                      <p:nvPr/>
                    </p:nvCxnSpPr>
                    <p:spPr>
                      <a:xfrm flipV="1">
                        <a:off x="5120862" y="1222641"/>
                        <a:ext cx="1" cy="579698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31" name="文字方塊 130"/>
                        <p:cNvSpPr txBox="1"/>
                        <p:nvPr/>
                      </p:nvSpPr>
                      <p:spPr>
                        <a:xfrm>
                          <a:off x="3453708" y="1786385"/>
                          <a:ext cx="1049885" cy="56752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sz="1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en-US" altLang="zh-TW" sz="14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en-US" altLang="zh-TW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1)</m:t>
                                </m:r>
                                <m:r>
                                  <a:rPr kumimoji="0" lang="en-US" altLang="zh-TW" sz="1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31" name="文字方塊 130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453708" y="1786385"/>
                          <a:ext cx="1049885" cy="567527"/>
                        </a:xfrm>
                        <a:prstGeom prst="rect">
                          <a:avLst/>
                        </a:prstGeom>
                        <a:blipFill>
                          <a:blip r:embed="rId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TW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125" name="直線接點 124"/>
                  <p:cNvCxnSpPr/>
                  <p:nvPr/>
                </p:nvCxnSpPr>
                <p:spPr>
                  <a:xfrm rot="21374062" flipV="1">
                    <a:off x="7249576" y="1505653"/>
                    <a:ext cx="1037958" cy="5401722"/>
                  </a:xfrm>
                  <a:prstGeom prst="line">
                    <a:avLst/>
                  </a:prstGeom>
                  <a:ln w="12700" cap="flat" cmpd="sng" algn="ctr">
                    <a:solidFill>
                      <a:schemeClr val="bg2">
                        <a:lumMod val="50000"/>
                      </a:schemeClr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線接點 126"/>
                  <p:cNvCxnSpPr/>
                  <p:nvPr/>
                </p:nvCxnSpPr>
                <p:spPr>
                  <a:xfrm rot="21374062" flipV="1">
                    <a:off x="4926077" y="1268265"/>
                    <a:ext cx="1079649" cy="5238815"/>
                  </a:xfrm>
                  <a:prstGeom prst="line">
                    <a:avLst/>
                  </a:prstGeom>
                  <a:ln w="12700" cap="flat" cmpd="sng" algn="ctr">
                    <a:solidFill>
                      <a:schemeClr val="bg2">
                        <a:lumMod val="50000"/>
                      </a:schemeClr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線接點 127"/>
                  <p:cNvCxnSpPr/>
                  <p:nvPr/>
                </p:nvCxnSpPr>
                <p:spPr>
                  <a:xfrm rot="21374062" flipV="1">
                    <a:off x="6160815" y="1399211"/>
                    <a:ext cx="992748" cy="5309154"/>
                  </a:xfrm>
                  <a:prstGeom prst="line">
                    <a:avLst/>
                  </a:prstGeom>
                  <a:ln w="12700" cap="flat" cmpd="sng" algn="ctr">
                    <a:solidFill>
                      <a:schemeClr val="bg2">
                        <a:lumMod val="50000"/>
                      </a:schemeClr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線接點 128"/>
                  <p:cNvCxnSpPr/>
                  <p:nvPr/>
                </p:nvCxnSpPr>
                <p:spPr>
                  <a:xfrm rot="21374062" flipV="1">
                    <a:off x="8419749" y="1746607"/>
                    <a:ext cx="942578" cy="5052370"/>
                  </a:xfrm>
                  <a:prstGeom prst="line">
                    <a:avLst/>
                  </a:prstGeom>
                  <a:ln w="12700" cap="flat" cmpd="sng" algn="ctr">
                    <a:solidFill>
                      <a:schemeClr val="bg2">
                        <a:lumMod val="50000"/>
                      </a:schemeClr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3" name="直線接點 122"/>
                <p:cNvCxnSpPr/>
                <p:nvPr/>
              </p:nvCxnSpPr>
              <p:spPr>
                <a:xfrm rot="21592489" flipV="1">
                  <a:off x="5568045" y="610256"/>
                  <a:ext cx="1" cy="359092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群組 90"/>
              <p:cNvGrpSpPr/>
              <p:nvPr/>
            </p:nvGrpSpPr>
            <p:grpSpPr>
              <a:xfrm rot="653449">
                <a:off x="3330201" y="2251221"/>
                <a:ext cx="1353212" cy="733121"/>
                <a:chOff x="5139209" y="4422632"/>
                <a:chExt cx="1874858" cy="1057479"/>
              </a:xfrm>
            </p:grpSpPr>
            <p:grpSp>
              <p:nvGrpSpPr>
                <p:cNvPr id="102" name="群組 101"/>
                <p:cNvGrpSpPr/>
                <p:nvPr/>
              </p:nvGrpSpPr>
              <p:grpSpPr>
                <a:xfrm>
                  <a:off x="5139209" y="4777610"/>
                  <a:ext cx="1655561" cy="648716"/>
                  <a:chOff x="5411971" y="6057650"/>
                  <a:chExt cx="1655561" cy="648716"/>
                </a:xfrm>
              </p:grpSpPr>
              <p:cxnSp>
                <p:nvCxnSpPr>
                  <p:cNvPr id="104" name="直線接點 103"/>
                  <p:cNvCxnSpPr/>
                  <p:nvPr/>
                </p:nvCxnSpPr>
                <p:spPr>
                  <a:xfrm rot="20946551">
                    <a:off x="5411971" y="6081324"/>
                    <a:ext cx="1655561" cy="1403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線接點 104"/>
                  <p:cNvCxnSpPr/>
                  <p:nvPr/>
                </p:nvCxnSpPr>
                <p:spPr>
                  <a:xfrm rot="20946551">
                    <a:off x="5510903" y="6057650"/>
                    <a:ext cx="1537660" cy="64871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3" name="橢圓 92"/>
                <p:cNvSpPr/>
                <p:nvPr/>
              </p:nvSpPr>
              <p:spPr>
                <a:xfrm>
                  <a:off x="6578674" y="5048108"/>
                  <a:ext cx="431999" cy="43200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94" name="橢圓 93"/>
                <p:cNvSpPr/>
                <p:nvPr/>
              </p:nvSpPr>
              <p:spPr>
                <a:xfrm>
                  <a:off x="6582068" y="4422632"/>
                  <a:ext cx="431999" cy="4320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grpSp>
          <p:nvGrpSpPr>
            <p:cNvPr id="147" name="群組 146"/>
            <p:cNvGrpSpPr/>
            <p:nvPr/>
          </p:nvGrpSpPr>
          <p:grpSpPr>
            <a:xfrm>
              <a:off x="2714812" y="3047737"/>
              <a:ext cx="2337707" cy="1148730"/>
              <a:chOff x="4445755" y="5039618"/>
              <a:chExt cx="2337707" cy="1148730"/>
            </a:xfrm>
          </p:grpSpPr>
          <p:sp>
            <p:nvSpPr>
              <p:cNvPr id="148" name="等腰三角形 147"/>
              <p:cNvSpPr/>
              <p:nvPr/>
            </p:nvSpPr>
            <p:spPr>
              <a:xfrm rot="10740000">
                <a:off x="4445755" y="5039618"/>
                <a:ext cx="2337707" cy="1148730"/>
              </a:xfrm>
              <a:prstGeom prst="triangle">
                <a:avLst>
                  <a:gd name="adj" fmla="val 12187"/>
                </a:avLst>
              </a:prstGeom>
              <a:noFill/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50" name="橢圓 149"/>
              <p:cNvSpPr/>
              <p:nvPr/>
            </p:nvSpPr>
            <p:spPr>
              <a:xfrm rot="1695298">
                <a:off x="5115220" y="5092256"/>
                <a:ext cx="360000" cy="36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矩形 214"/>
              <p:cNvSpPr/>
              <p:nvPr/>
            </p:nvSpPr>
            <p:spPr>
              <a:xfrm>
                <a:off x="5845039" y="2186393"/>
                <a:ext cx="5767841" cy="2582054"/>
              </a:xfrm>
              <a:prstGeom prst="rect">
                <a:avLst/>
              </a:prstGeom>
              <a:ln w="38100">
                <a:solidFill>
                  <a:schemeClr val="accent6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altLang="zh-TW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TW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sz="1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sz="1400" i="1" dirty="0" smtClean="0"/>
              </a:p>
              <a:p>
                <a:pPr lvl="3"/>
                <a:endParaRPr lang="en-US" altLang="zh-TW" sz="14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d>
                            <m:d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𝑡𝑁𝑇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1400" i="1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d>
                            <m:d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𝑁𝑇</m:t>
                          </m:r>
                        </m:e>
                      </m:d>
                    </m:oMath>
                  </m:oMathPara>
                </a14:m>
                <a:endParaRPr lang="en-US" altLang="zh-TW" sz="1400" i="1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TW" sz="1400" i="1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d>
                            <m:d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sz="1400" i="1" dirty="0" smtClean="0"/>
              </a:p>
              <a:p>
                <a:pPr lvl="3"/>
                <a:endParaRPr lang="zh-TW" altLang="en-US" sz="14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𝑠𝑏</m:t>
                          </m:r>
                        </m:e>
                        <m:sub>
                          <m:d>
                            <m:d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𝑡𝑁𝑇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𝑠𝑏</m:t>
                          </m:r>
                        </m:e>
                        <m:sub>
                          <m:d>
                            <m:d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altLang="zh-TW" sz="1400" i="1" dirty="0" smtClean="0">
                  <a:latin typeface="Cambria Math" panose="02040503050406030204" pitchFamily="18" charset="0"/>
                </a:endParaRPr>
              </a:p>
              <a:p>
                <a:pPr lvl="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𝑠𝑏</m:t>
                          </m:r>
                        </m:e>
                        <m:sub>
                          <m:d>
                            <m:d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𝑁𝑇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sz="1400" i="1" dirty="0" smtClean="0"/>
              </a:p>
            </p:txBody>
          </p:sp>
        </mc:Choice>
        <mc:Fallback xmlns="">
          <p:sp>
            <p:nvSpPr>
              <p:cNvPr id="215" name="矩形 2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039" y="2186393"/>
                <a:ext cx="5767841" cy="2582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文字方塊 215"/>
              <p:cNvSpPr txBox="1"/>
              <p:nvPr/>
            </p:nvSpPr>
            <p:spPr>
              <a:xfrm>
                <a:off x="2030035" y="286769"/>
                <a:ext cx="1697901" cy="6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t = (N-</a:t>
                </a:r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)</a:t>
                </a:r>
                <a:r>
                  <a:rPr lang="en-US" altLang="zh-TW" sz="2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216" name="文字方塊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035" y="286769"/>
                <a:ext cx="1697901" cy="613886"/>
              </a:xfrm>
              <a:prstGeom prst="rect">
                <a:avLst/>
              </a:prstGeom>
              <a:blipFill>
                <a:blip r:embed="rId4"/>
                <a:stretch>
                  <a:fillRect l="-5376" r="-4659" b="-89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5845039" y="1027485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TW" altLang="en-US" sz="2400" dirty="0">
                <a:solidFill>
                  <a:prstClr val="black"/>
                </a:solidFill>
                <a:latin typeface="Calibri Light" panose="020F0302020204030204"/>
              </a:rPr>
              <a:t>在債券發行時間點的評價</a:t>
            </a:r>
          </a:p>
        </p:txBody>
      </p:sp>
    </p:spTree>
    <p:extLst>
      <p:ext uri="{BB962C8B-B14F-4D97-AF65-F5344CB8AC3E}">
        <p14:creationId xmlns:p14="http://schemas.microsoft.com/office/powerpoint/2010/main" val="3020279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" name="直線接點 211"/>
          <p:cNvCxnSpPr>
            <a:endCxn id="179" idx="4"/>
          </p:cNvCxnSpPr>
          <p:nvPr/>
        </p:nvCxnSpPr>
        <p:spPr>
          <a:xfrm flipH="1">
            <a:off x="1140711" y="2581247"/>
            <a:ext cx="564629" cy="2729097"/>
          </a:xfrm>
          <a:prstGeom prst="line">
            <a:avLst/>
          </a:prstGeom>
          <a:ln w="762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群組 217"/>
          <p:cNvGrpSpPr/>
          <p:nvPr/>
        </p:nvGrpSpPr>
        <p:grpSpPr>
          <a:xfrm>
            <a:off x="-105865" y="1183556"/>
            <a:ext cx="5197652" cy="5614474"/>
            <a:chOff x="15240" y="942756"/>
            <a:chExt cx="5197652" cy="5614474"/>
          </a:xfrm>
        </p:grpSpPr>
        <p:grpSp>
          <p:nvGrpSpPr>
            <p:cNvPr id="217" name="群組 216"/>
            <p:cNvGrpSpPr/>
            <p:nvPr/>
          </p:nvGrpSpPr>
          <p:grpSpPr>
            <a:xfrm>
              <a:off x="15240" y="942756"/>
              <a:ext cx="5197652" cy="5614474"/>
              <a:chOff x="-101495" y="714156"/>
              <a:chExt cx="5197652" cy="5614474"/>
            </a:xfrm>
          </p:grpSpPr>
          <p:grpSp>
            <p:nvGrpSpPr>
              <p:cNvPr id="151" name="群組 150"/>
              <p:cNvGrpSpPr/>
              <p:nvPr/>
            </p:nvGrpSpPr>
            <p:grpSpPr>
              <a:xfrm>
                <a:off x="-101495" y="714156"/>
                <a:ext cx="5197652" cy="5614474"/>
                <a:chOff x="-131975" y="1399956"/>
                <a:chExt cx="5197652" cy="5614474"/>
              </a:xfrm>
            </p:grpSpPr>
            <p:grpSp>
              <p:nvGrpSpPr>
                <p:cNvPr id="88" name="群組 87"/>
                <p:cNvGrpSpPr/>
                <p:nvPr/>
              </p:nvGrpSpPr>
              <p:grpSpPr>
                <a:xfrm>
                  <a:off x="-60767" y="1399956"/>
                  <a:ext cx="5126444" cy="5614474"/>
                  <a:chOff x="-134907" y="643922"/>
                  <a:chExt cx="5126444" cy="5614474"/>
                </a:xfrm>
              </p:grpSpPr>
              <p:grpSp>
                <p:nvGrpSpPr>
                  <p:cNvPr id="89" name="群組 88"/>
                  <p:cNvGrpSpPr/>
                  <p:nvPr/>
                </p:nvGrpSpPr>
                <p:grpSpPr>
                  <a:xfrm rot="653449">
                    <a:off x="-134907" y="643922"/>
                    <a:ext cx="5126444" cy="5614474"/>
                    <a:chOff x="3868852" y="492377"/>
                    <a:chExt cx="5855117" cy="6413027"/>
                  </a:xfrm>
                </p:grpSpPr>
                <p:grpSp>
                  <p:nvGrpSpPr>
                    <p:cNvPr id="122" name="群組 121"/>
                    <p:cNvGrpSpPr/>
                    <p:nvPr/>
                  </p:nvGrpSpPr>
                  <p:grpSpPr>
                    <a:xfrm rot="21172489">
                      <a:off x="3868852" y="492377"/>
                      <a:ext cx="5855117" cy="6413027"/>
                      <a:chOff x="3838495" y="494348"/>
                      <a:chExt cx="5855117" cy="6413027"/>
                    </a:xfrm>
                  </p:grpSpPr>
                  <p:grpSp>
                    <p:nvGrpSpPr>
                      <p:cNvPr id="124" name="群組 123"/>
                      <p:cNvGrpSpPr/>
                      <p:nvPr/>
                    </p:nvGrpSpPr>
                    <p:grpSpPr>
                      <a:xfrm rot="420000">
                        <a:off x="4494354" y="494348"/>
                        <a:ext cx="5199258" cy="803835"/>
                        <a:chOff x="1406020" y="953350"/>
                        <a:chExt cx="5199258" cy="1297666"/>
                      </a:xfrm>
                    </p:grpSpPr>
                    <p:grpSp>
                      <p:nvGrpSpPr>
                        <p:cNvPr id="130" name="群組 129"/>
                        <p:cNvGrpSpPr/>
                        <p:nvPr/>
                      </p:nvGrpSpPr>
                      <p:grpSpPr>
                        <a:xfrm>
                          <a:off x="1406020" y="953350"/>
                          <a:ext cx="5199258" cy="1297666"/>
                          <a:chOff x="1406020" y="953350"/>
                          <a:chExt cx="5199258" cy="1297666"/>
                        </a:xfrm>
                      </p:grpSpPr>
                      <p:grpSp>
                        <p:nvGrpSpPr>
                          <p:cNvPr id="132" name="群組 131"/>
                          <p:cNvGrpSpPr/>
                          <p:nvPr/>
                        </p:nvGrpSpPr>
                        <p:grpSpPr>
                          <a:xfrm>
                            <a:off x="1406020" y="953350"/>
                            <a:ext cx="5199258" cy="1297666"/>
                            <a:chOff x="3354748" y="2454278"/>
                            <a:chExt cx="5199258" cy="1660673"/>
                          </a:xfrm>
                        </p:grpSpPr>
                        <p:sp>
                          <p:nvSpPr>
                            <p:cNvPr id="134" name="文字方塊 133"/>
                            <p:cNvSpPr txBox="1"/>
                            <p:nvPr/>
                          </p:nvSpPr>
                          <p:spPr>
                            <a:xfrm>
                              <a:off x="3354748" y="3388666"/>
                              <a:ext cx="419631" cy="72628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lang="en-US" altLang="zh-TW" sz="1400" dirty="0">
                                  <a:solidFill>
                                    <a:prstClr val="black"/>
                                  </a:solidFill>
                                  <a:latin typeface="Calibri" panose="020F0502020204030204"/>
                                  <a:ea typeface="新細明體" panose="02020500000000000000" pitchFamily="18" charset="-120"/>
                                </a:rPr>
                                <a:t>n</a:t>
                              </a:r>
                              <a:r>
                                <a:rPr kumimoji="0" lang="en-US" altLang="zh-TW" sz="14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新細明體" panose="02020500000000000000" pitchFamily="18" charset="-120"/>
                                  <a:cs typeface="+mn-cs"/>
                                </a:rPr>
                                <a:t>T</a:t>
                              </a:r>
                              <a:endParaRPr kumimoji="0" lang="zh-TW" altLang="en-US" sz="1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新細明體" panose="02020500000000000000" pitchFamily="18" charset="-120"/>
                                <a:cs typeface="+mn-cs"/>
                              </a:endParaRPr>
                            </a:p>
                          </p:txBody>
                        </p:sp>
                        <p:cxnSp>
                          <p:nvCxnSpPr>
                            <p:cNvPr id="135" name="直線接點 134"/>
                            <p:cNvCxnSpPr/>
                            <p:nvPr/>
                          </p:nvCxnSpPr>
                          <p:spPr>
                            <a:xfrm rot="21180000">
                              <a:off x="3590946" y="2454278"/>
                              <a:ext cx="4622378" cy="1264351"/>
                            </a:xfrm>
                            <a:prstGeom prst="line">
                              <a:avLst/>
                            </a:prstGeom>
                            <a:ln w="38100"/>
                          </p:spPr>
                          <p:style>
                            <a:lnRef idx="3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2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6" name="直線接點 135"/>
                            <p:cNvCxnSpPr/>
                            <p:nvPr/>
                          </p:nvCxnSpPr>
                          <p:spPr>
                            <a:xfrm flipV="1">
                              <a:off x="3576309" y="2764791"/>
                              <a:ext cx="1" cy="741862"/>
                            </a:xfrm>
                            <a:prstGeom prst="line">
                              <a:avLst/>
                            </a:prstGeom>
                            <a:ln w="38100"/>
                          </p:spPr>
                          <p:style>
                            <a:lnRef idx="3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2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7" name="直線接點 136"/>
                            <p:cNvCxnSpPr/>
                            <p:nvPr/>
                          </p:nvCxnSpPr>
                          <p:spPr>
                            <a:xfrm flipV="1">
                              <a:off x="5902203" y="2764999"/>
                              <a:ext cx="1" cy="741860"/>
                            </a:xfrm>
                            <a:prstGeom prst="line">
                              <a:avLst/>
                            </a:prstGeom>
                            <a:ln w="38100"/>
                          </p:spPr>
                          <p:style>
                            <a:lnRef idx="3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2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8" name="直線接點 137"/>
                            <p:cNvCxnSpPr/>
                            <p:nvPr/>
                          </p:nvCxnSpPr>
                          <p:spPr>
                            <a:xfrm flipV="1">
                              <a:off x="8233140" y="2757941"/>
                              <a:ext cx="1" cy="741862"/>
                            </a:xfrm>
                            <a:prstGeom prst="line">
                              <a:avLst/>
                            </a:prstGeom>
                            <a:ln w="38100"/>
                          </p:spPr>
                          <p:style>
                            <a:lnRef idx="3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2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139" name="文字方塊 138"/>
                            <p:cNvSpPr txBox="1"/>
                            <p:nvPr/>
                          </p:nvSpPr>
                          <p:spPr>
                            <a:xfrm>
                              <a:off x="7802989" y="3256177"/>
                              <a:ext cx="751017" cy="72628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en-US" altLang="zh-TW" sz="14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新細明體" panose="02020500000000000000" pitchFamily="18" charset="-120"/>
                                  <a:cs typeface="+mn-cs"/>
                                </a:rPr>
                                <a:t>(n+2)T</a:t>
                              </a:r>
                              <a:endParaRPr kumimoji="0" lang="zh-TW" altLang="en-US" sz="1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新細明體" panose="02020500000000000000" pitchFamily="18" charset="-120"/>
                                <a:cs typeface="+mn-cs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133" name="直線接點 132"/>
                          <p:cNvCxnSpPr/>
                          <p:nvPr/>
                        </p:nvCxnSpPr>
                        <p:spPr>
                          <a:xfrm flipV="1">
                            <a:off x="5120862" y="1222641"/>
                            <a:ext cx="1" cy="579698"/>
                          </a:xfrm>
                          <a:prstGeom prst="line">
                            <a:avLst/>
                          </a:prstGeom>
                          <a:ln w="38100"/>
                        </p:spPr>
                        <p:style>
                          <a:lnRef idx="3">
                            <a:schemeClr val="dk1"/>
                          </a:lnRef>
                          <a:fillRef idx="0">
                            <a:schemeClr val="dk1"/>
                          </a:fillRef>
                          <a:effectRef idx="2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31" name="文字方塊 130"/>
                            <p:cNvSpPr txBox="1"/>
                            <p:nvPr/>
                          </p:nvSpPr>
                          <p:spPr>
                            <a:xfrm>
                              <a:off x="3439096" y="1677171"/>
                              <a:ext cx="1026084" cy="56752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kumimoji="0" lang="en-US" altLang="zh-TW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n-US" altLang="zh-TW" sz="1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n</m:t>
                                    </m:r>
                                    <m:r>
                                      <a:rPr kumimoji="0" lang="en-US" altLang="zh-TW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+1)</m:t>
                                    </m:r>
                                    <m:r>
                                      <a:rPr kumimoji="0" lang="en-US" altLang="zh-TW" sz="1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𝑇</m:t>
                                    </m:r>
                                  </m:oMath>
                                </m:oMathPara>
                              </a14:m>
                              <a:endParaRPr kumimoji="0" lang="zh-TW" altLang="en-US" sz="1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新細明體" panose="02020500000000000000" pitchFamily="18" charset="-120"/>
                                <a:cs typeface="+mn-cs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31" name="文字方塊 130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3439096" y="1677171"/>
                              <a:ext cx="1026084" cy="567527"/>
                            </a:xfrm>
                            <a:prstGeom prst="rect">
                              <a:avLst/>
                            </a:prstGeom>
                            <a:blipFill>
                              <a:blip r:embed="rId2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zh-TW" alt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cxnSp>
                    <p:nvCxnSpPr>
                      <p:cNvPr id="125" name="直線接點 124"/>
                      <p:cNvCxnSpPr/>
                      <p:nvPr/>
                    </p:nvCxnSpPr>
                    <p:spPr>
                      <a:xfrm rot="21374062" flipV="1">
                        <a:off x="7249576" y="1505653"/>
                        <a:ext cx="1037958" cy="5401722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直線接點 125"/>
                      <p:cNvCxnSpPr/>
                      <p:nvPr/>
                    </p:nvCxnSpPr>
                    <p:spPr>
                      <a:xfrm rot="21374062" flipV="1">
                        <a:off x="3838495" y="1127941"/>
                        <a:ext cx="970995" cy="5238990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" name="直線接點 126"/>
                      <p:cNvCxnSpPr/>
                      <p:nvPr/>
                    </p:nvCxnSpPr>
                    <p:spPr>
                      <a:xfrm rot="21374062" flipV="1">
                        <a:off x="4926077" y="1268265"/>
                        <a:ext cx="1079649" cy="5238814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8" name="直線接點 127"/>
                      <p:cNvCxnSpPr/>
                      <p:nvPr/>
                    </p:nvCxnSpPr>
                    <p:spPr>
                      <a:xfrm rot="21374062" flipV="1">
                        <a:off x="6160815" y="1399211"/>
                        <a:ext cx="992748" cy="5309154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9" name="直線接點 128"/>
                      <p:cNvCxnSpPr/>
                      <p:nvPr/>
                    </p:nvCxnSpPr>
                    <p:spPr>
                      <a:xfrm rot="21374062" flipV="1">
                        <a:off x="8526247" y="1774488"/>
                        <a:ext cx="942577" cy="5052370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3" name="直線接點 122"/>
                    <p:cNvCxnSpPr/>
                    <p:nvPr/>
                  </p:nvCxnSpPr>
                  <p:spPr>
                    <a:xfrm rot="21592489" flipV="1">
                      <a:off x="5568045" y="610256"/>
                      <a:ext cx="1" cy="35909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0" name="群組 89"/>
                  <p:cNvGrpSpPr/>
                  <p:nvPr/>
                </p:nvGrpSpPr>
                <p:grpSpPr>
                  <a:xfrm rot="653449">
                    <a:off x="1194049" y="3007294"/>
                    <a:ext cx="1364914" cy="733112"/>
                    <a:chOff x="-359601" y="4060336"/>
                    <a:chExt cx="1891078" cy="1057457"/>
                  </a:xfrm>
                </p:grpSpPr>
                <p:grpSp>
                  <p:nvGrpSpPr>
                    <p:cNvPr id="108" name="群組 107"/>
                    <p:cNvGrpSpPr/>
                    <p:nvPr/>
                  </p:nvGrpSpPr>
                  <p:grpSpPr>
                    <a:xfrm>
                      <a:off x="-359601" y="4374466"/>
                      <a:ext cx="1690847" cy="674605"/>
                      <a:chOff x="-335423" y="4459296"/>
                      <a:chExt cx="1690847" cy="674605"/>
                    </a:xfrm>
                  </p:grpSpPr>
                  <p:grpSp>
                    <p:nvGrpSpPr>
                      <p:cNvPr id="117" name="群組 116"/>
                      <p:cNvGrpSpPr/>
                      <p:nvPr/>
                    </p:nvGrpSpPr>
                    <p:grpSpPr>
                      <a:xfrm>
                        <a:off x="-319275" y="4502727"/>
                        <a:ext cx="1674699" cy="631174"/>
                        <a:chOff x="-70693" y="5697937"/>
                        <a:chExt cx="1674699" cy="631174"/>
                      </a:xfrm>
                    </p:grpSpPr>
                    <p:cxnSp>
                      <p:nvCxnSpPr>
                        <p:cNvPr id="120" name="直線接點 119"/>
                        <p:cNvCxnSpPr/>
                        <p:nvPr/>
                      </p:nvCxnSpPr>
                      <p:spPr>
                        <a:xfrm rot="20946551">
                          <a:off x="-70693" y="5717131"/>
                          <a:ext cx="1674699" cy="1533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1" name="直線接點 120"/>
                        <p:cNvCxnSpPr/>
                        <p:nvPr/>
                      </p:nvCxnSpPr>
                      <p:spPr>
                        <a:xfrm rot="20946551">
                          <a:off x="26926" y="5697937"/>
                          <a:ext cx="1512918" cy="63117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15" name="橢圓 114"/>
                      <p:cNvSpPr/>
                      <p:nvPr/>
                    </p:nvSpPr>
                    <p:spPr>
                      <a:xfrm>
                        <a:off x="-335423" y="4459296"/>
                        <a:ext cx="431999" cy="43199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11" name="橢圓 110"/>
                    <p:cNvSpPr/>
                    <p:nvPr/>
                  </p:nvSpPr>
                  <p:spPr>
                    <a:xfrm>
                      <a:off x="1096065" y="4685796"/>
                      <a:ext cx="431999" cy="43199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12" name="橢圓 111"/>
                    <p:cNvSpPr/>
                    <p:nvPr/>
                  </p:nvSpPr>
                  <p:spPr>
                    <a:xfrm>
                      <a:off x="1099478" y="4060336"/>
                      <a:ext cx="431999" cy="43199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1" name="群組 90"/>
                  <p:cNvGrpSpPr/>
                  <p:nvPr/>
                </p:nvGrpSpPr>
                <p:grpSpPr>
                  <a:xfrm rot="653449">
                    <a:off x="458631" y="1176959"/>
                    <a:ext cx="2383043" cy="1191713"/>
                    <a:chOff x="998283" y="3537266"/>
                    <a:chExt cx="3301683" cy="1718959"/>
                  </a:xfrm>
                </p:grpSpPr>
                <p:grpSp>
                  <p:nvGrpSpPr>
                    <p:cNvPr id="92" name="群組 91"/>
                    <p:cNvGrpSpPr/>
                    <p:nvPr/>
                  </p:nvGrpSpPr>
                  <p:grpSpPr>
                    <a:xfrm>
                      <a:off x="998283" y="3537266"/>
                      <a:ext cx="3301683" cy="1718959"/>
                      <a:chOff x="1022461" y="3622096"/>
                      <a:chExt cx="3301683" cy="1718959"/>
                    </a:xfrm>
                  </p:grpSpPr>
                  <p:grpSp>
                    <p:nvGrpSpPr>
                      <p:cNvPr id="95" name="群組 94"/>
                      <p:cNvGrpSpPr/>
                      <p:nvPr/>
                    </p:nvGrpSpPr>
                    <p:grpSpPr>
                      <a:xfrm>
                        <a:off x="1052309" y="3848746"/>
                        <a:ext cx="3158935" cy="1376030"/>
                        <a:chOff x="1300891" y="5043955"/>
                        <a:chExt cx="3158935" cy="1376030"/>
                      </a:xfrm>
                    </p:grpSpPr>
                    <p:grpSp>
                      <p:nvGrpSpPr>
                        <p:cNvPr id="102" name="群組 101"/>
                        <p:cNvGrpSpPr/>
                        <p:nvPr/>
                      </p:nvGrpSpPr>
                      <p:grpSpPr>
                        <a:xfrm>
                          <a:off x="1300891" y="5043955"/>
                          <a:ext cx="3158935" cy="1376030"/>
                          <a:chOff x="1300891" y="5043955"/>
                          <a:chExt cx="3158935" cy="1376030"/>
                        </a:xfrm>
                      </p:grpSpPr>
                      <p:cxnSp>
                        <p:nvCxnSpPr>
                          <p:cNvPr id="104" name="直線接點 103"/>
                          <p:cNvCxnSpPr/>
                          <p:nvPr/>
                        </p:nvCxnSpPr>
                        <p:spPr>
                          <a:xfrm flipV="1">
                            <a:off x="1300891" y="5043955"/>
                            <a:ext cx="3110387" cy="638635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5" name="直線接點 104"/>
                          <p:cNvCxnSpPr/>
                          <p:nvPr/>
                        </p:nvCxnSpPr>
                        <p:spPr>
                          <a:xfrm>
                            <a:off x="1341171" y="5653026"/>
                            <a:ext cx="3104542" cy="667238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6" name="直線接點 105"/>
                          <p:cNvCxnSpPr/>
                          <p:nvPr/>
                        </p:nvCxnSpPr>
                        <p:spPr>
                          <a:xfrm flipV="1">
                            <a:off x="2818151" y="5684724"/>
                            <a:ext cx="1622975" cy="326332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7" name="直線接點 106"/>
                          <p:cNvCxnSpPr/>
                          <p:nvPr/>
                        </p:nvCxnSpPr>
                        <p:spPr>
                          <a:xfrm>
                            <a:off x="4344264" y="6335254"/>
                            <a:ext cx="115562" cy="84731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03" name="直線接點 102"/>
                        <p:cNvCxnSpPr/>
                        <p:nvPr/>
                      </p:nvCxnSpPr>
                      <p:spPr>
                        <a:xfrm>
                          <a:off x="2818151" y="5301995"/>
                          <a:ext cx="1603723" cy="36800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96" name="群組 95"/>
                      <p:cNvGrpSpPr/>
                      <p:nvPr/>
                    </p:nvGrpSpPr>
                    <p:grpSpPr>
                      <a:xfrm>
                        <a:off x="1022461" y="3622096"/>
                        <a:ext cx="3301683" cy="1718959"/>
                        <a:chOff x="1022461" y="3622096"/>
                        <a:chExt cx="3301683" cy="1718959"/>
                      </a:xfrm>
                    </p:grpSpPr>
                    <p:grpSp>
                      <p:nvGrpSpPr>
                        <p:cNvPr id="97" name="群組 96"/>
                        <p:cNvGrpSpPr/>
                        <p:nvPr/>
                      </p:nvGrpSpPr>
                      <p:grpSpPr>
                        <a:xfrm>
                          <a:off x="1022461" y="4259912"/>
                          <a:ext cx="3300311" cy="438588"/>
                          <a:chOff x="1022461" y="4259912"/>
                          <a:chExt cx="3300311" cy="438588"/>
                        </a:xfrm>
                      </p:grpSpPr>
                      <p:sp>
                        <p:nvSpPr>
                          <p:cNvPr id="100" name="橢圓 99"/>
                          <p:cNvSpPr/>
                          <p:nvPr/>
                        </p:nvSpPr>
                        <p:spPr>
                          <a:xfrm>
                            <a:off x="1022461" y="4259912"/>
                            <a:ext cx="432000" cy="4320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zh-TW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新細明體" panose="02020500000000000000" pitchFamily="18" charset="-12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1" name="橢圓 100"/>
                          <p:cNvSpPr/>
                          <p:nvPr/>
                        </p:nvSpPr>
                        <p:spPr>
                          <a:xfrm>
                            <a:off x="3890772" y="4266500"/>
                            <a:ext cx="432000" cy="4320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zh-TW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新細明體" panose="02020500000000000000" pitchFamily="18" charset="-120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98" name="橢圓 97"/>
                        <p:cNvSpPr/>
                        <p:nvPr/>
                      </p:nvSpPr>
                      <p:spPr>
                        <a:xfrm>
                          <a:off x="3884556" y="4909055"/>
                          <a:ext cx="432000" cy="43200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TW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9" name="橢圓 98"/>
                        <p:cNvSpPr/>
                        <p:nvPr/>
                      </p:nvSpPr>
                      <p:spPr>
                        <a:xfrm>
                          <a:off x="3892144" y="3622096"/>
                          <a:ext cx="432000" cy="43200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TW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93" name="橢圓 92"/>
                    <p:cNvSpPr/>
                    <p:nvPr/>
                  </p:nvSpPr>
                  <p:spPr>
                    <a:xfrm>
                      <a:off x="2453956" y="4486407"/>
                      <a:ext cx="432000" cy="43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94" name="橢圓 93"/>
                    <p:cNvSpPr/>
                    <p:nvPr/>
                  </p:nvSpPr>
                  <p:spPr>
                    <a:xfrm>
                      <a:off x="2457365" y="3860937"/>
                      <a:ext cx="432000" cy="43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44" name="群組 143"/>
                <p:cNvGrpSpPr/>
                <p:nvPr/>
              </p:nvGrpSpPr>
              <p:grpSpPr>
                <a:xfrm>
                  <a:off x="1250629" y="2797648"/>
                  <a:ext cx="429287" cy="1416127"/>
                  <a:chOff x="2588466" y="4335014"/>
                  <a:chExt cx="429287" cy="1416127"/>
                </a:xfrm>
              </p:grpSpPr>
              <p:cxnSp>
                <p:nvCxnSpPr>
                  <p:cNvPr id="145" name="直線接點 144"/>
                  <p:cNvCxnSpPr/>
                  <p:nvPr/>
                </p:nvCxnSpPr>
                <p:spPr>
                  <a:xfrm flipH="1">
                    <a:off x="2786227" y="4335014"/>
                    <a:ext cx="231526" cy="1233371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" name="橢圓 145"/>
                  <p:cNvSpPr/>
                  <p:nvPr/>
                </p:nvSpPr>
                <p:spPr>
                  <a:xfrm rot="1695298">
                    <a:off x="2588466" y="5391141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147" name="群組 146"/>
                <p:cNvGrpSpPr/>
                <p:nvPr/>
              </p:nvGrpSpPr>
              <p:grpSpPr>
                <a:xfrm>
                  <a:off x="-131975" y="2093620"/>
                  <a:ext cx="3393138" cy="1512267"/>
                  <a:chOff x="1598968" y="4085501"/>
                  <a:chExt cx="3393138" cy="1512267"/>
                </a:xfrm>
              </p:grpSpPr>
              <p:sp>
                <p:nvSpPr>
                  <p:cNvPr id="148" name="等腰三角形 147"/>
                  <p:cNvSpPr/>
                  <p:nvPr/>
                </p:nvSpPr>
                <p:spPr>
                  <a:xfrm rot="10740000">
                    <a:off x="1598968" y="4085501"/>
                    <a:ext cx="3393138" cy="1512267"/>
                  </a:xfrm>
                  <a:prstGeom prst="triangle">
                    <a:avLst>
                      <a:gd name="adj" fmla="val 12187"/>
                    </a:avLst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49" name="橢圓 148"/>
                  <p:cNvSpPr/>
                  <p:nvPr/>
                </p:nvSpPr>
                <p:spPr>
                  <a:xfrm rot="1695298">
                    <a:off x="3249961" y="4568115"/>
                    <a:ext cx="360000" cy="360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50" name="橢圓 149"/>
                  <p:cNvSpPr/>
                  <p:nvPr/>
                </p:nvSpPr>
                <p:spPr>
                  <a:xfrm rot="1695298">
                    <a:off x="3346240" y="4116509"/>
                    <a:ext cx="360000" cy="360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54" name="群組 153"/>
              <p:cNvGrpSpPr/>
              <p:nvPr/>
            </p:nvGrpSpPr>
            <p:grpSpPr>
              <a:xfrm rot="653449">
                <a:off x="988487" y="4379182"/>
                <a:ext cx="2344991" cy="1124546"/>
                <a:chOff x="-359601" y="3860937"/>
                <a:chExt cx="3248966" cy="1622068"/>
              </a:xfrm>
            </p:grpSpPr>
            <p:grpSp>
              <p:nvGrpSpPr>
                <p:cNvPr id="172" name="群組 171"/>
                <p:cNvGrpSpPr/>
                <p:nvPr/>
              </p:nvGrpSpPr>
              <p:grpSpPr>
                <a:xfrm>
                  <a:off x="-359601" y="3963306"/>
                  <a:ext cx="3247790" cy="1519699"/>
                  <a:chOff x="-335423" y="4048136"/>
                  <a:chExt cx="3247790" cy="1519699"/>
                </a:xfrm>
              </p:grpSpPr>
              <p:grpSp>
                <p:nvGrpSpPr>
                  <p:cNvPr id="177" name="群組 176"/>
                  <p:cNvGrpSpPr/>
                  <p:nvPr/>
                </p:nvGrpSpPr>
                <p:grpSpPr>
                  <a:xfrm>
                    <a:off x="-305585" y="4048136"/>
                    <a:ext cx="3144820" cy="1276307"/>
                    <a:chOff x="-57003" y="5243345"/>
                    <a:chExt cx="3144820" cy="1276307"/>
                  </a:xfrm>
                </p:grpSpPr>
                <p:grpSp>
                  <p:nvGrpSpPr>
                    <p:cNvPr id="181" name="群組 180"/>
                    <p:cNvGrpSpPr/>
                    <p:nvPr/>
                  </p:nvGrpSpPr>
                  <p:grpSpPr>
                    <a:xfrm>
                      <a:off x="-57003" y="5243345"/>
                      <a:ext cx="3144820" cy="1276307"/>
                      <a:chOff x="-57003" y="5243345"/>
                      <a:chExt cx="3144820" cy="1276307"/>
                    </a:xfrm>
                  </p:grpSpPr>
                  <p:cxnSp>
                    <p:nvCxnSpPr>
                      <p:cNvPr id="183" name="直線接點 182"/>
                      <p:cNvCxnSpPr/>
                      <p:nvPr/>
                    </p:nvCxnSpPr>
                    <p:spPr>
                      <a:xfrm flipV="1">
                        <a:off x="1460267" y="5884130"/>
                        <a:ext cx="1622976" cy="32633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4" name="直線接點 183"/>
                      <p:cNvCxnSpPr/>
                      <p:nvPr/>
                    </p:nvCxnSpPr>
                    <p:spPr>
                      <a:xfrm flipV="1">
                        <a:off x="-57003" y="5243345"/>
                        <a:ext cx="3110386" cy="638631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5" name="直線接點 184"/>
                      <p:cNvCxnSpPr/>
                      <p:nvPr/>
                    </p:nvCxnSpPr>
                    <p:spPr>
                      <a:xfrm>
                        <a:off x="-16724" y="5852418"/>
                        <a:ext cx="3104541" cy="667234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82" name="直線接點 181"/>
                    <p:cNvCxnSpPr/>
                    <p:nvPr/>
                  </p:nvCxnSpPr>
                  <p:spPr>
                    <a:xfrm>
                      <a:off x="1460270" y="5501398"/>
                      <a:ext cx="1603726" cy="36800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8" name="群組 177"/>
                  <p:cNvGrpSpPr/>
                  <p:nvPr/>
                </p:nvGrpSpPr>
                <p:grpSpPr>
                  <a:xfrm>
                    <a:off x="-335423" y="4459296"/>
                    <a:ext cx="3247790" cy="1108539"/>
                    <a:chOff x="-335423" y="4459296"/>
                    <a:chExt cx="3247790" cy="1108539"/>
                  </a:xfrm>
                </p:grpSpPr>
                <p:sp>
                  <p:nvSpPr>
                    <p:cNvPr id="179" name="橢圓 178"/>
                    <p:cNvSpPr/>
                    <p:nvPr/>
                  </p:nvSpPr>
                  <p:spPr>
                    <a:xfrm>
                      <a:off x="-335423" y="4459296"/>
                      <a:ext cx="431999" cy="43199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80" name="橢圓 179"/>
                    <p:cNvSpPr/>
                    <p:nvPr/>
                  </p:nvSpPr>
                  <p:spPr>
                    <a:xfrm>
                      <a:off x="2480367" y="5135829"/>
                      <a:ext cx="432000" cy="43200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73" name="橢圓 172"/>
                <p:cNvSpPr/>
                <p:nvPr/>
              </p:nvSpPr>
              <p:spPr>
                <a:xfrm>
                  <a:off x="2453956" y="4486407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74" name="橢圓 173"/>
                <p:cNvSpPr/>
                <p:nvPr/>
              </p:nvSpPr>
              <p:spPr>
                <a:xfrm>
                  <a:off x="2457365" y="3860937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75" name="橢圓 174"/>
                <p:cNvSpPr/>
                <p:nvPr/>
              </p:nvSpPr>
              <p:spPr>
                <a:xfrm>
                  <a:off x="1096065" y="4685796"/>
                  <a:ext cx="431999" cy="43199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76" name="橢圓 175"/>
                <p:cNvSpPr/>
                <p:nvPr/>
              </p:nvSpPr>
              <p:spPr>
                <a:xfrm>
                  <a:off x="1099478" y="4060336"/>
                  <a:ext cx="431999" cy="43199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214" name="橢圓 213"/>
            <p:cNvSpPr/>
            <p:nvPr/>
          </p:nvSpPr>
          <p:spPr>
            <a:xfrm rot="1695298">
              <a:off x="1110811" y="4749386"/>
              <a:ext cx="360000" cy="36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矩形 214"/>
              <p:cNvSpPr/>
              <p:nvPr/>
            </p:nvSpPr>
            <p:spPr>
              <a:xfrm>
                <a:off x="5393405" y="1936768"/>
                <a:ext cx="6759840" cy="4245842"/>
              </a:xfrm>
              <a:prstGeom prst="rect">
                <a:avLst/>
              </a:prstGeom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b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𝑛𝑇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⁡[</m:t>
                      </m:r>
                    </m:oMath>
                  </m:oMathPara>
                </a14:m>
                <a:endParaRPr lang="en-US" altLang="zh-TW" sz="1600" i="1" dirty="0" smtClean="0">
                  <a:latin typeface="Cambria Math" panose="02040503050406030204" pitchFamily="18" charset="0"/>
                </a:endParaRPr>
              </a:p>
              <a:p>
                <a:endParaRPr lang="en-US" altLang="zh-TW" sz="1000" i="1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zh-TW" altLang="en-US" sz="16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l-GR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𝛥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zh-TW" sz="1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zh-TW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d>
                            <m:d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,(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sz="1600" i="1" dirty="0" smtClean="0">
                  <a:latin typeface="Cambria Math" panose="02040503050406030204" pitchFamily="18" charset="0"/>
                </a:endParaRPr>
              </a:p>
              <a:p>
                <a:pPr lvl="3"/>
                <a:endParaRPr lang="en-US" altLang="zh-TW" sz="100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p>
                        </m:e>
                        <m:sub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b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𝑛𝑇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zh-TW" altLang="en-US" sz="16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l-GR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𝛥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zh-TW" sz="1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+[</m:t>
                    </m:r>
                    <m:d>
                      <m:d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𝑐𝑏</m:t>
                            </m:r>
                          </m:e>
                          <m:sup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𝑀𝐶</m:t>
                            </m:r>
                          </m:sup>
                        </m:sSup>
                      </m:e>
                      <m:sub>
                        <m:d>
                          <m:d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,(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sz="1600" i="1" dirty="0"/>
                  <a:t>-K</a:t>
                </a:r>
                <a:r>
                  <a:rPr lang="en-US" altLang="zh-TW" sz="1600" i="1" dirty="0" smtClean="0"/>
                  <a:t>],</a:t>
                </a:r>
              </a:p>
              <a:p>
                <a:pPr lvl="3"/>
                <a:endParaRPr lang="en-US" altLang="zh-TW" sz="1000" i="1" dirty="0"/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p>
                              </m:sSup>
                            </m:e>
                            <m:sub>
                              <m:sSub>
                                <m:sSub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𝐶𝐵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𝑛𝑇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p>
                              </m:sSup>
                            </m:e>
                            <m:sub>
                              <m:sSub>
                                <m:sSub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𝐶𝐵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𝑛𝑇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sz="1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sz="16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altLang="zh-TW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altLang="zh-TW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+[</m:t>
                    </m:r>
                    <m:d>
                      <m:d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𝑐𝑏</m:t>
                            </m:r>
                          </m:e>
                          <m:sup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e>
                      <m:sub>
                        <m:d>
                          <m:d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sz="1600" i="1" dirty="0"/>
                  <a:t>-K</a:t>
                </a:r>
                <a:r>
                  <a:rPr lang="en-US" altLang="zh-TW" sz="1600" i="1" dirty="0" smtClean="0"/>
                  <a:t>],</a:t>
                </a:r>
              </a:p>
              <a:p>
                <a:pPr lvl="3"/>
                <a:endParaRPr lang="en-US" altLang="zh-TW" sz="1000" i="1" dirty="0"/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p>
                              </m:sSup>
                            </m:e>
                            <m:sub>
                              <m:sSub>
                                <m:sSub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𝐶𝐵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𝑛𝑇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p>
                              </m:sSup>
                            </m:e>
                            <m:sub>
                              <m:sSub>
                                <m:sSub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𝐶𝐵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𝑛𝑇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sz="1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sz="16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altLang="zh-TW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altLang="zh-TW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sz="1600" i="1" dirty="0" smtClean="0"/>
                  <a:t>,</a:t>
                </a:r>
              </a:p>
              <a:p>
                <a:pPr lvl="3"/>
                <a:endParaRPr lang="en-US" altLang="zh-TW" sz="1000" i="1" dirty="0" smtClean="0"/>
              </a:p>
              <a:p>
                <a:pPr lvl="2"/>
                <a:r>
                  <a:rPr lang="en-US" altLang="zh-TW" sz="1600" i="1" dirty="0" smtClean="0"/>
                  <a:t>0]</a:t>
                </a:r>
                <a:endParaRPr lang="en-US" altLang="zh-TW" sz="1600" i="1" dirty="0"/>
              </a:p>
            </p:txBody>
          </p:sp>
        </mc:Choice>
        <mc:Fallback xmlns="">
          <p:sp>
            <p:nvSpPr>
              <p:cNvPr id="215" name="矩形 2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405" y="1936768"/>
                <a:ext cx="6759840" cy="42458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文字方塊 215"/>
              <p:cNvSpPr txBox="1"/>
              <p:nvPr/>
            </p:nvSpPr>
            <p:spPr>
              <a:xfrm>
                <a:off x="1227008" y="208365"/>
                <a:ext cx="4062266" cy="614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t = (n+</a:t>
                </a:r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)T,   n = </a:t>
                </a:r>
                <a14:m>
                  <m:oMath xmlns:m="http://schemas.openxmlformats.org/officeDocument/2006/math">
                    <m:r>
                      <a:rPr kumimoji="0" lang="en-US" altLang="zh-TW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+mn-cs"/>
                      </a:rPr>
                      <m:t>0,</m:t>
                    </m:r>
                    <m:f>
                      <m:f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 ,1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 ,…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216" name="文字方塊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008" y="208365"/>
                <a:ext cx="4062266" cy="614655"/>
              </a:xfrm>
              <a:prstGeom prst="rect">
                <a:avLst/>
              </a:prstGeom>
              <a:blipFill>
                <a:blip r:embed="rId4"/>
                <a:stretch>
                  <a:fillRect l="-2249" r="-1499" b="-89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" name="標題 1"/>
          <p:cNvSpPr txBox="1">
            <a:spLocks/>
          </p:cNvSpPr>
          <p:nvPr/>
        </p:nvSpPr>
        <p:spPr>
          <a:xfrm>
            <a:off x="5393405" y="911302"/>
            <a:ext cx="5021741" cy="577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lvl="0">
              <a:defRPr/>
            </a:pPr>
            <a:r>
              <a:rPr lang="zh-TW" altLang="en-US" sz="2400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在債券可提前贖回時間點的評價</a:t>
            </a:r>
          </a:p>
        </p:txBody>
      </p:sp>
      <p:sp>
        <p:nvSpPr>
          <p:cNvPr id="220" name="矩形 219"/>
          <p:cNvSpPr/>
          <p:nvPr/>
        </p:nvSpPr>
        <p:spPr>
          <a:xfrm>
            <a:off x="6324600" y="2346875"/>
            <a:ext cx="4090546" cy="85098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1" name="矩形 220"/>
          <p:cNvSpPr/>
          <p:nvPr/>
        </p:nvSpPr>
        <p:spPr>
          <a:xfrm>
            <a:off x="6324600" y="3281823"/>
            <a:ext cx="4090546" cy="7096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3" name="矩形 222"/>
          <p:cNvSpPr/>
          <p:nvPr/>
        </p:nvSpPr>
        <p:spPr>
          <a:xfrm>
            <a:off x="6324600" y="4150462"/>
            <a:ext cx="5105400" cy="70963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4" name="矩形 223"/>
          <p:cNvSpPr/>
          <p:nvPr/>
        </p:nvSpPr>
        <p:spPr>
          <a:xfrm>
            <a:off x="6324600" y="4971902"/>
            <a:ext cx="4876800" cy="70963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5" name="文字方塊 224"/>
          <p:cNvSpPr txBox="1"/>
          <p:nvPr/>
        </p:nvSpPr>
        <p:spPr>
          <a:xfrm>
            <a:off x="10417283" y="2508561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C000"/>
                </a:solidFill>
              </a:rPr>
              <a:t>A</a:t>
            </a:r>
            <a:endParaRPr lang="zh-TW" altLang="en-US" sz="2400" dirty="0">
              <a:solidFill>
                <a:srgbClr val="FFC000"/>
              </a:solidFill>
            </a:endParaRPr>
          </a:p>
        </p:txBody>
      </p:sp>
      <p:sp>
        <p:nvSpPr>
          <p:cNvPr id="226" name="文字方塊 225"/>
          <p:cNvSpPr txBox="1"/>
          <p:nvPr/>
        </p:nvSpPr>
        <p:spPr>
          <a:xfrm>
            <a:off x="11201400" y="5076881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chemeClr val="accent1"/>
                </a:solidFill>
              </a:rPr>
              <a:t>D</a:t>
            </a:r>
            <a:endParaRPr lang="zh-TW" altLang="en-US" sz="2400" dirty="0">
              <a:solidFill>
                <a:schemeClr val="accent1"/>
              </a:solidFill>
            </a:endParaRPr>
          </a:p>
        </p:txBody>
      </p:sp>
      <p:sp>
        <p:nvSpPr>
          <p:cNvPr id="227" name="文字方塊 226"/>
          <p:cNvSpPr txBox="1"/>
          <p:nvPr/>
        </p:nvSpPr>
        <p:spPr>
          <a:xfrm>
            <a:off x="10424615" y="334634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B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28" name="文字方塊 227"/>
          <p:cNvSpPr txBox="1"/>
          <p:nvPr/>
        </p:nvSpPr>
        <p:spPr>
          <a:xfrm>
            <a:off x="11435203" y="425933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7030A0"/>
                </a:solidFill>
              </a:rPr>
              <a:t>C</a:t>
            </a:r>
            <a:endParaRPr lang="zh-TW" altLang="en-US" sz="2400" dirty="0">
              <a:solidFill>
                <a:srgbClr val="7030A0"/>
              </a:solidFill>
            </a:endParaRPr>
          </a:p>
        </p:txBody>
      </p:sp>
      <p:sp>
        <p:nvSpPr>
          <p:cNvPr id="229" name="文字方塊 228"/>
          <p:cNvSpPr txBox="1"/>
          <p:nvPr/>
        </p:nvSpPr>
        <p:spPr>
          <a:xfrm>
            <a:off x="6607283" y="567773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8737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" name="直線接點 211"/>
          <p:cNvCxnSpPr>
            <a:endCxn id="179" idx="4"/>
          </p:cNvCxnSpPr>
          <p:nvPr/>
        </p:nvCxnSpPr>
        <p:spPr>
          <a:xfrm flipH="1">
            <a:off x="1140711" y="2581247"/>
            <a:ext cx="564629" cy="2729097"/>
          </a:xfrm>
          <a:prstGeom prst="line">
            <a:avLst/>
          </a:prstGeom>
          <a:ln w="762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群組 217"/>
          <p:cNvGrpSpPr/>
          <p:nvPr/>
        </p:nvGrpSpPr>
        <p:grpSpPr>
          <a:xfrm>
            <a:off x="-121105" y="1183557"/>
            <a:ext cx="5212890" cy="5614473"/>
            <a:chOff x="0" y="942757"/>
            <a:chExt cx="5212890" cy="5614473"/>
          </a:xfrm>
        </p:grpSpPr>
        <p:grpSp>
          <p:nvGrpSpPr>
            <p:cNvPr id="217" name="群組 216"/>
            <p:cNvGrpSpPr/>
            <p:nvPr/>
          </p:nvGrpSpPr>
          <p:grpSpPr>
            <a:xfrm>
              <a:off x="0" y="942757"/>
              <a:ext cx="5212890" cy="5614473"/>
              <a:chOff x="-116735" y="714157"/>
              <a:chExt cx="5212890" cy="5614473"/>
            </a:xfrm>
          </p:grpSpPr>
          <p:grpSp>
            <p:nvGrpSpPr>
              <p:cNvPr id="151" name="群組 150"/>
              <p:cNvGrpSpPr/>
              <p:nvPr/>
            </p:nvGrpSpPr>
            <p:grpSpPr>
              <a:xfrm>
                <a:off x="-116735" y="714157"/>
                <a:ext cx="5212890" cy="5614473"/>
                <a:chOff x="-147215" y="1399957"/>
                <a:chExt cx="5212890" cy="5614473"/>
              </a:xfrm>
            </p:grpSpPr>
            <p:grpSp>
              <p:nvGrpSpPr>
                <p:cNvPr id="88" name="群組 87"/>
                <p:cNvGrpSpPr/>
                <p:nvPr/>
              </p:nvGrpSpPr>
              <p:grpSpPr>
                <a:xfrm>
                  <a:off x="-60767" y="1399957"/>
                  <a:ext cx="5126442" cy="5614473"/>
                  <a:chOff x="-134907" y="643923"/>
                  <a:chExt cx="5126442" cy="5614473"/>
                </a:xfrm>
              </p:grpSpPr>
              <p:grpSp>
                <p:nvGrpSpPr>
                  <p:cNvPr id="89" name="群組 88"/>
                  <p:cNvGrpSpPr/>
                  <p:nvPr/>
                </p:nvGrpSpPr>
                <p:grpSpPr>
                  <a:xfrm rot="653449">
                    <a:off x="-134907" y="643923"/>
                    <a:ext cx="5126442" cy="5614473"/>
                    <a:chOff x="3868852" y="492378"/>
                    <a:chExt cx="5855115" cy="6413026"/>
                  </a:xfrm>
                </p:grpSpPr>
                <p:grpSp>
                  <p:nvGrpSpPr>
                    <p:cNvPr id="122" name="群組 121"/>
                    <p:cNvGrpSpPr/>
                    <p:nvPr/>
                  </p:nvGrpSpPr>
                  <p:grpSpPr>
                    <a:xfrm rot="21172489">
                      <a:off x="3868852" y="492378"/>
                      <a:ext cx="5855115" cy="6413026"/>
                      <a:chOff x="3838495" y="494349"/>
                      <a:chExt cx="5855115" cy="6413026"/>
                    </a:xfrm>
                  </p:grpSpPr>
                  <p:grpSp>
                    <p:nvGrpSpPr>
                      <p:cNvPr id="124" name="群組 123"/>
                      <p:cNvGrpSpPr/>
                      <p:nvPr/>
                    </p:nvGrpSpPr>
                    <p:grpSpPr>
                      <a:xfrm rot="420000">
                        <a:off x="4494354" y="494349"/>
                        <a:ext cx="5199256" cy="803836"/>
                        <a:chOff x="1406020" y="953351"/>
                        <a:chExt cx="5199256" cy="1297667"/>
                      </a:xfrm>
                    </p:grpSpPr>
                    <p:grpSp>
                      <p:nvGrpSpPr>
                        <p:cNvPr id="130" name="群組 129"/>
                        <p:cNvGrpSpPr/>
                        <p:nvPr/>
                      </p:nvGrpSpPr>
                      <p:grpSpPr>
                        <a:xfrm>
                          <a:off x="1406020" y="953351"/>
                          <a:ext cx="5199256" cy="1297667"/>
                          <a:chOff x="1406020" y="953351"/>
                          <a:chExt cx="5199256" cy="1297667"/>
                        </a:xfrm>
                      </p:grpSpPr>
                      <p:grpSp>
                        <p:nvGrpSpPr>
                          <p:cNvPr id="132" name="群組 131"/>
                          <p:cNvGrpSpPr/>
                          <p:nvPr/>
                        </p:nvGrpSpPr>
                        <p:grpSpPr>
                          <a:xfrm>
                            <a:off x="1406020" y="953351"/>
                            <a:ext cx="5199256" cy="1297667"/>
                            <a:chOff x="3354748" y="2454278"/>
                            <a:chExt cx="5199256" cy="1660673"/>
                          </a:xfrm>
                        </p:grpSpPr>
                        <p:sp>
                          <p:nvSpPr>
                            <p:cNvPr id="134" name="文字方塊 133"/>
                            <p:cNvSpPr txBox="1"/>
                            <p:nvPr/>
                          </p:nvSpPr>
                          <p:spPr>
                            <a:xfrm>
                              <a:off x="3354748" y="3388666"/>
                              <a:ext cx="419631" cy="72628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lang="en-US" altLang="zh-TW" sz="1400" dirty="0">
                                  <a:solidFill>
                                    <a:prstClr val="black"/>
                                  </a:solidFill>
                                  <a:latin typeface="Calibri" panose="020F0502020204030204"/>
                                  <a:ea typeface="新細明體" panose="02020500000000000000" pitchFamily="18" charset="-120"/>
                                </a:rPr>
                                <a:t>n</a:t>
                              </a:r>
                              <a:r>
                                <a:rPr kumimoji="0" lang="en-US" altLang="zh-TW" sz="14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新細明體" panose="02020500000000000000" pitchFamily="18" charset="-120"/>
                                  <a:cs typeface="+mn-cs"/>
                                </a:rPr>
                                <a:t>T</a:t>
                              </a:r>
                              <a:endParaRPr kumimoji="0" lang="zh-TW" altLang="en-US" sz="1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新細明體" panose="02020500000000000000" pitchFamily="18" charset="-120"/>
                                <a:cs typeface="+mn-cs"/>
                              </a:endParaRPr>
                            </a:p>
                          </p:txBody>
                        </p:sp>
                        <p:cxnSp>
                          <p:nvCxnSpPr>
                            <p:cNvPr id="135" name="直線接點 134"/>
                            <p:cNvCxnSpPr/>
                            <p:nvPr/>
                          </p:nvCxnSpPr>
                          <p:spPr>
                            <a:xfrm rot="21180000">
                              <a:off x="3590946" y="2454278"/>
                              <a:ext cx="4622378" cy="1264351"/>
                            </a:xfrm>
                            <a:prstGeom prst="line">
                              <a:avLst/>
                            </a:prstGeom>
                            <a:ln w="38100"/>
                          </p:spPr>
                          <p:style>
                            <a:lnRef idx="3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2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6" name="直線接點 135"/>
                            <p:cNvCxnSpPr/>
                            <p:nvPr/>
                          </p:nvCxnSpPr>
                          <p:spPr>
                            <a:xfrm flipV="1">
                              <a:off x="3576309" y="2764791"/>
                              <a:ext cx="1" cy="741862"/>
                            </a:xfrm>
                            <a:prstGeom prst="line">
                              <a:avLst/>
                            </a:prstGeom>
                            <a:ln w="38100"/>
                          </p:spPr>
                          <p:style>
                            <a:lnRef idx="3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2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7" name="直線接點 136"/>
                            <p:cNvCxnSpPr/>
                            <p:nvPr/>
                          </p:nvCxnSpPr>
                          <p:spPr>
                            <a:xfrm flipV="1">
                              <a:off x="5902203" y="2764999"/>
                              <a:ext cx="1" cy="741860"/>
                            </a:xfrm>
                            <a:prstGeom prst="line">
                              <a:avLst/>
                            </a:prstGeom>
                            <a:ln w="38100"/>
                          </p:spPr>
                          <p:style>
                            <a:lnRef idx="3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2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8" name="直線接點 137"/>
                            <p:cNvCxnSpPr/>
                            <p:nvPr/>
                          </p:nvCxnSpPr>
                          <p:spPr>
                            <a:xfrm flipV="1">
                              <a:off x="8233140" y="2757941"/>
                              <a:ext cx="1" cy="741862"/>
                            </a:xfrm>
                            <a:prstGeom prst="line">
                              <a:avLst/>
                            </a:prstGeom>
                            <a:ln w="38100"/>
                          </p:spPr>
                          <p:style>
                            <a:lnRef idx="3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2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139" name="文字方塊 138"/>
                            <p:cNvSpPr txBox="1"/>
                            <p:nvPr/>
                          </p:nvSpPr>
                          <p:spPr>
                            <a:xfrm>
                              <a:off x="7802988" y="3256175"/>
                              <a:ext cx="751016" cy="72628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en-US" altLang="zh-TW" sz="14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新細明體" panose="02020500000000000000" pitchFamily="18" charset="-120"/>
                                  <a:cs typeface="+mn-cs"/>
                                </a:rPr>
                                <a:t>(n+2)T</a:t>
                              </a:r>
                              <a:endParaRPr kumimoji="0" lang="zh-TW" altLang="en-US" sz="1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新細明體" panose="02020500000000000000" pitchFamily="18" charset="-120"/>
                                <a:cs typeface="+mn-cs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133" name="直線接點 132"/>
                          <p:cNvCxnSpPr/>
                          <p:nvPr/>
                        </p:nvCxnSpPr>
                        <p:spPr>
                          <a:xfrm flipV="1">
                            <a:off x="5120862" y="1222641"/>
                            <a:ext cx="1" cy="579698"/>
                          </a:xfrm>
                          <a:prstGeom prst="line">
                            <a:avLst/>
                          </a:prstGeom>
                          <a:ln w="38100"/>
                        </p:spPr>
                        <p:style>
                          <a:lnRef idx="3">
                            <a:schemeClr val="dk1"/>
                          </a:lnRef>
                          <a:fillRef idx="0">
                            <a:schemeClr val="dk1"/>
                          </a:fillRef>
                          <a:effectRef idx="2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31" name="文字方塊 130"/>
                            <p:cNvSpPr txBox="1"/>
                            <p:nvPr/>
                          </p:nvSpPr>
                          <p:spPr>
                            <a:xfrm>
                              <a:off x="3439096" y="1677170"/>
                              <a:ext cx="1026084" cy="56752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kumimoji="0" lang="en-US" altLang="zh-TW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n-US" altLang="zh-TW" sz="1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n</m:t>
                                    </m:r>
                                    <m:r>
                                      <a:rPr kumimoji="0" lang="en-US" altLang="zh-TW" sz="1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+1)</m:t>
                                    </m:r>
                                    <m:r>
                                      <a:rPr kumimoji="0" lang="en-US" altLang="zh-TW" sz="1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𝑇</m:t>
                                    </m:r>
                                  </m:oMath>
                                </m:oMathPara>
                              </a14:m>
                              <a:endParaRPr kumimoji="0" lang="zh-TW" altLang="en-US" sz="1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新細明體" panose="02020500000000000000" pitchFamily="18" charset="-120"/>
                                <a:cs typeface="+mn-cs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31" name="文字方塊 130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3439096" y="1677170"/>
                              <a:ext cx="1026084" cy="567526"/>
                            </a:xfrm>
                            <a:prstGeom prst="rect">
                              <a:avLst/>
                            </a:prstGeom>
                            <a:blipFill>
                              <a:blip r:embed="rId2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zh-TW" alt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cxnSp>
                    <p:nvCxnSpPr>
                      <p:cNvPr id="125" name="直線接點 124"/>
                      <p:cNvCxnSpPr/>
                      <p:nvPr/>
                    </p:nvCxnSpPr>
                    <p:spPr>
                      <a:xfrm rot="21374062" flipV="1">
                        <a:off x="7249576" y="1505653"/>
                        <a:ext cx="1037958" cy="5401722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直線接點 125"/>
                      <p:cNvCxnSpPr/>
                      <p:nvPr/>
                    </p:nvCxnSpPr>
                    <p:spPr>
                      <a:xfrm rot="21374062" flipV="1">
                        <a:off x="3838495" y="1127941"/>
                        <a:ext cx="970995" cy="5238990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" name="直線接點 126"/>
                      <p:cNvCxnSpPr/>
                      <p:nvPr/>
                    </p:nvCxnSpPr>
                    <p:spPr>
                      <a:xfrm rot="21374062" flipV="1">
                        <a:off x="4926077" y="1268265"/>
                        <a:ext cx="1079649" cy="5238814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8" name="直線接點 127"/>
                      <p:cNvCxnSpPr/>
                      <p:nvPr/>
                    </p:nvCxnSpPr>
                    <p:spPr>
                      <a:xfrm rot="21374062" flipV="1">
                        <a:off x="6160815" y="1399211"/>
                        <a:ext cx="992748" cy="5309154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9" name="直線接點 128"/>
                      <p:cNvCxnSpPr/>
                      <p:nvPr/>
                    </p:nvCxnSpPr>
                    <p:spPr>
                      <a:xfrm rot="21374062" flipV="1">
                        <a:off x="8526247" y="1774488"/>
                        <a:ext cx="942577" cy="5052370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3" name="直線接點 122"/>
                    <p:cNvCxnSpPr/>
                    <p:nvPr/>
                  </p:nvCxnSpPr>
                  <p:spPr>
                    <a:xfrm rot="21592489" flipV="1">
                      <a:off x="5568045" y="610256"/>
                      <a:ext cx="1" cy="35909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0" name="群組 89"/>
                  <p:cNvGrpSpPr/>
                  <p:nvPr/>
                </p:nvGrpSpPr>
                <p:grpSpPr>
                  <a:xfrm rot="653449">
                    <a:off x="1194049" y="3007294"/>
                    <a:ext cx="1364914" cy="733112"/>
                    <a:chOff x="-359601" y="4060336"/>
                    <a:chExt cx="1891078" cy="1057457"/>
                  </a:xfrm>
                </p:grpSpPr>
                <p:grpSp>
                  <p:nvGrpSpPr>
                    <p:cNvPr id="108" name="群組 107"/>
                    <p:cNvGrpSpPr/>
                    <p:nvPr/>
                  </p:nvGrpSpPr>
                  <p:grpSpPr>
                    <a:xfrm>
                      <a:off x="-359601" y="4374466"/>
                      <a:ext cx="1690847" cy="674605"/>
                      <a:chOff x="-335423" y="4459296"/>
                      <a:chExt cx="1690847" cy="674605"/>
                    </a:xfrm>
                  </p:grpSpPr>
                  <p:grpSp>
                    <p:nvGrpSpPr>
                      <p:cNvPr id="117" name="群組 116"/>
                      <p:cNvGrpSpPr/>
                      <p:nvPr/>
                    </p:nvGrpSpPr>
                    <p:grpSpPr>
                      <a:xfrm>
                        <a:off x="-319275" y="4502727"/>
                        <a:ext cx="1674699" cy="631174"/>
                        <a:chOff x="-70693" y="5697937"/>
                        <a:chExt cx="1674699" cy="631174"/>
                      </a:xfrm>
                    </p:grpSpPr>
                    <p:cxnSp>
                      <p:nvCxnSpPr>
                        <p:cNvPr id="120" name="直線接點 119"/>
                        <p:cNvCxnSpPr/>
                        <p:nvPr/>
                      </p:nvCxnSpPr>
                      <p:spPr>
                        <a:xfrm rot="20946551">
                          <a:off x="-70693" y="5717131"/>
                          <a:ext cx="1674699" cy="1533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1" name="直線接點 120"/>
                        <p:cNvCxnSpPr/>
                        <p:nvPr/>
                      </p:nvCxnSpPr>
                      <p:spPr>
                        <a:xfrm rot="20946551">
                          <a:off x="26926" y="5697937"/>
                          <a:ext cx="1512918" cy="63117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15" name="橢圓 114"/>
                      <p:cNvSpPr/>
                      <p:nvPr/>
                    </p:nvSpPr>
                    <p:spPr>
                      <a:xfrm>
                        <a:off x="-335423" y="4459296"/>
                        <a:ext cx="431999" cy="43199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11" name="橢圓 110"/>
                    <p:cNvSpPr/>
                    <p:nvPr/>
                  </p:nvSpPr>
                  <p:spPr>
                    <a:xfrm>
                      <a:off x="1096065" y="4685796"/>
                      <a:ext cx="431999" cy="43199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12" name="橢圓 111"/>
                    <p:cNvSpPr/>
                    <p:nvPr/>
                  </p:nvSpPr>
                  <p:spPr>
                    <a:xfrm>
                      <a:off x="1099478" y="4060336"/>
                      <a:ext cx="431999" cy="43199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1" name="群組 90"/>
                  <p:cNvGrpSpPr/>
                  <p:nvPr/>
                </p:nvGrpSpPr>
                <p:grpSpPr>
                  <a:xfrm rot="653449">
                    <a:off x="458631" y="1176959"/>
                    <a:ext cx="2383043" cy="1191713"/>
                    <a:chOff x="998283" y="3537266"/>
                    <a:chExt cx="3301683" cy="1718959"/>
                  </a:xfrm>
                </p:grpSpPr>
                <p:grpSp>
                  <p:nvGrpSpPr>
                    <p:cNvPr id="92" name="群組 91"/>
                    <p:cNvGrpSpPr/>
                    <p:nvPr/>
                  </p:nvGrpSpPr>
                  <p:grpSpPr>
                    <a:xfrm>
                      <a:off x="998283" y="3537266"/>
                      <a:ext cx="3301683" cy="1718959"/>
                      <a:chOff x="1022461" y="3622096"/>
                      <a:chExt cx="3301683" cy="1718959"/>
                    </a:xfrm>
                  </p:grpSpPr>
                  <p:grpSp>
                    <p:nvGrpSpPr>
                      <p:cNvPr id="95" name="群組 94"/>
                      <p:cNvGrpSpPr/>
                      <p:nvPr/>
                    </p:nvGrpSpPr>
                    <p:grpSpPr>
                      <a:xfrm>
                        <a:off x="1052309" y="3848746"/>
                        <a:ext cx="3158935" cy="1376030"/>
                        <a:chOff x="1300891" y="5043955"/>
                        <a:chExt cx="3158935" cy="1376030"/>
                      </a:xfrm>
                    </p:grpSpPr>
                    <p:grpSp>
                      <p:nvGrpSpPr>
                        <p:cNvPr id="102" name="群組 101"/>
                        <p:cNvGrpSpPr/>
                        <p:nvPr/>
                      </p:nvGrpSpPr>
                      <p:grpSpPr>
                        <a:xfrm>
                          <a:off x="1300891" y="5043955"/>
                          <a:ext cx="3158935" cy="1376030"/>
                          <a:chOff x="1300891" y="5043955"/>
                          <a:chExt cx="3158935" cy="1376030"/>
                        </a:xfrm>
                      </p:grpSpPr>
                      <p:cxnSp>
                        <p:nvCxnSpPr>
                          <p:cNvPr id="104" name="直線接點 103"/>
                          <p:cNvCxnSpPr/>
                          <p:nvPr/>
                        </p:nvCxnSpPr>
                        <p:spPr>
                          <a:xfrm flipV="1">
                            <a:off x="1300891" y="5043955"/>
                            <a:ext cx="3110387" cy="638635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5" name="直線接點 104"/>
                          <p:cNvCxnSpPr/>
                          <p:nvPr/>
                        </p:nvCxnSpPr>
                        <p:spPr>
                          <a:xfrm>
                            <a:off x="1341171" y="5653026"/>
                            <a:ext cx="3104542" cy="667238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6" name="直線接點 105"/>
                          <p:cNvCxnSpPr/>
                          <p:nvPr/>
                        </p:nvCxnSpPr>
                        <p:spPr>
                          <a:xfrm flipV="1">
                            <a:off x="2818151" y="5684724"/>
                            <a:ext cx="1622975" cy="326332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7" name="直線接點 106"/>
                          <p:cNvCxnSpPr/>
                          <p:nvPr/>
                        </p:nvCxnSpPr>
                        <p:spPr>
                          <a:xfrm>
                            <a:off x="4344264" y="6335254"/>
                            <a:ext cx="115562" cy="84731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03" name="直線接點 102"/>
                        <p:cNvCxnSpPr/>
                        <p:nvPr/>
                      </p:nvCxnSpPr>
                      <p:spPr>
                        <a:xfrm>
                          <a:off x="2818151" y="5301995"/>
                          <a:ext cx="1603723" cy="36800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96" name="群組 95"/>
                      <p:cNvGrpSpPr/>
                      <p:nvPr/>
                    </p:nvGrpSpPr>
                    <p:grpSpPr>
                      <a:xfrm>
                        <a:off x="1022461" y="3622096"/>
                        <a:ext cx="3301683" cy="1718959"/>
                        <a:chOff x="1022461" y="3622096"/>
                        <a:chExt cx="3301683" cy="1718959"/>
                      </a:xfrm>
                    </p:grpSpPr>
                    <p:grpSp>
                      <p:nvGrpSpPr>
                        <p:cNvPr id="97" name="群組 96"/>
                        <p:cNvGrpSpPr/>
                        <p:nvPr/>
                      </p:nvGrpSpPr>
                      <p:grpSpPr>
                        <a:xfrm>
                          <a:off x="1022461" y="4259912"/>
                          <a:ext cx="3300311" cy="438588"/>
                          <a:chOff x="1022461" y="4259912"/>
                          <a:chExt cx="3300311" cy="438588"/>
                        </a:xfrm>
                      </p:grpSpPr>
                      <p:sp>
                        <p:nvSpPr>
                          <p:cNvPr id="100" name="橢圓 99"/>
                          <p:cNvSpPr/>
                          <p:nvPr/>
                        </p:nvSpPr>
                        <p:spPr>
                          <a:xfrm>
                            <a:off x="1022461" y="4259912"/>
                            <a:ext cx="432000" cy="4320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zh-TW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新細明體" panose="02020500000000000000" pitchFamily="18" charset="-12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1" name="橢圓 100"/>
                          <p:cNvSpPr/>
                          <p:nvPr/>
                        </p:nvSpPr>
                        <p:spPr>
                          <a:xfrm>
                            <a:off x="3890772" y="4266500"/>
                            <a:ext cx="432000" cy="4320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zh-TW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新細明體" panose="02020500000000000000" pitchFamily="18" charset="-120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98" name="橢圓 97"/>
                        <p:cNvSpPr/>
                        <p:nvPr/>
                      </p:nvSpPr>
                      <p:spPr>
                        <a:xfrm>
                          <a:off x="3884556" y="4909055"/>
                          <a:ext cx="432000" cy="43200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TW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9" name="橢圓 98"/>
                        <p:cNvSpPr/>
                        <p:nvPr/>
                      </p:nvSpPr>
                      <p:spPr>
                        <a:xfrm>
                          <a:off x="3892144" y="3622096"/>
                          <a:ext cx="432000" cy="43200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TW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93" name="橢圓 92"/>
                    <p:cNvSpPr/>
                    <p:nvPr/>
                  </p:nvSpPr>
                  <p:spPr>
                    <a:xfrm>
                      <a:off x="2453956" y="4486407"/>
                      <a:ext cx="432000" cy="43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94" name="橢圓 93"/>
                    <p:cNvSpPr/>
                    <p:nvPr/>
                  </p:nvSpPr>
                  <p:spPr>
                    <a:xfrm>
                      <a:off x="2457365" y="3860937"/>
                      <a:ext cx="432000" cy="43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44" name="群組 143"/>
                <p:cNvGrpSpPr/>
                <p:nvPr/>
              </p:nvGrpSpPr>
              <p:grpSpPr>
                <a:xfrm>
                  <a:off x="1250629" y="2797648"/>
                  <a:ext cx="429287" cy="1416127"/>
                  <a:chOff x="2588466" y="4335014"/>
                  <a:chExt cx="429287" cy="1416127"/>
                </a:xfrm>
              </p:grpSpPr>
              <p:cxnSp>
                <p:nvCxnSpPr>
                  <p:cNvPr id="145" name="直線接點 144"/>
                  <p:cNvCxnSpPr/>
                  <p:nvPr/>
                </p:nvCxnSpPr>
                <p:spPr>
                  <a:xfrm flipH="1">
                    <a:off x="2786227" y="4335014"/>
                    <a:ext cx="231526" cy="1233371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" name="橢圓 145"/>
                  <p:cNvSpPr/>
                  <p:nvPr/>
                </p:nvSpPr>
                <p:spPr>
                  <a:xfrm rot="1695298">
                    <a:off x="2588466" y="5391141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147" name="群組 146"/>
                <p:cNvGrpSpPr/>
                <p:nvPr/>
              </p:nvGrpSpPr>
              <p:grpSpPr>
                <a:xfrm>
                  <a:off x="-147215" y="2093620"/>
                  <a:ext cx="3393138" cy="1512267"/>
                  <a:chOff x="1583728" y="4085501"/>
                  <a:chExt cx="3393138" cy="1512267"/>
                </a:xfrm>
              </p:grpSpPr>
              <p:sp>
                <p:nvSpPr>
                  <p:cNvPr id="148" name="等腰三角形 147"/>
                  <p:cNvSpPr/>
                  <p:nvPr/>
                </p:nvSpPr>
                <p:spPr>
                  <a:xfrm rot="10740000">
                    <a:off x="1583728" y="4085501"/>
                    <a:ext cx="3393138" cy="1512267"/>
                  </a:xfrm>
                  <a:prstGeom prst="triangle">
                    <a:avLst>
                      <a:gd name="adj" fmla="val 12187"/>
                    </a:avLst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49" name="橢圓 148"/>
                  <p:cNvSpPr/>
                  <p:nvPr/>
                </p:nvSpPr>
                <p:spPr>
                  <a:xfrm rot="1695298">
                    <a:off x="3249961" y="4568115"/>
                    <a:ext cx="360000" cy="360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50" name="橢圓 149"/>
                  <p:cNvSpPr/>
                  <p:nvPr/>
                </p:nvSpPr>
                <p:spPr>
                  <a:xfrm rot="1695298">
                    <a:off x="3346240" y="4116509"/>
                    <a:ext cx="360000" cy="360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54" name="群組 153"/>
              <p:cNvGrpSpPr/>
              <p:nvPr/>
            </p:nvGrpSpPr>
            <p:grpSpPr>
              <a:xfrm rot="653449">
                <a:off x="988487" y="4379182"/>
                <a:ext cx="2344991" cy="1124546"/>
                <a:chOff x="-359601" y="3860937"/>
                <a:chExt cx="3248966" cy="1622068"/>
              </a:xfrm>
            </p:grpSpPr>
            <p:grpSp>
              <p:nvGrpSpPr>
                <p:cNvPr id="172" name="群組 171"/>
                <p:cNvGrpSpPr/>
                <p:nvPr/>
              </p:nvGrpSpPr>
              <p:grpSpPr>
                <a:xfrm>
                  <a:off x="-359601" y="3963306"/>
                  <a:ext cx="3247790" cy="1519699"/>
                  <a:chOff x="-335423" y="4048136"/>
                  <a:chExt cx="3247790" cy="1519699"/>
                </a:xfrm>
              </p:grpSpPr>
              <p:grpSp>
                <p:nvGrpSpPr>
                  <p:cNvPr id="177" name="群組 176"/>
                  <p:cNvGrpSpPr/>
                  <p:nvPr/>
                </p:nvGrpSpPr>
                <p:grpSpPr>
                  <a:xfrm>
                    <a:off x="-305585" y="4048136"/>
                    <a:ext cx="3144820" cy="1276307"/>
                    <a:chOff x="-57003" y="5243345"/>
                    <a:chExt cx="3144820" cy="1276307"/>
                  </a:xfrm>
                </p:grpSpPr>
                <p:grpSp>
                  <p:nvGrpSpPr>
                    <p:cNvPr id="181" name="群組 180"/>
                    <p:cNvGrpSpPr/>
                    <p:nvPr/>
                  </p:nvGrpSpPr>
                  <p:grpSpPr>
                    <a:xfrm>
                      <a:off x="-57003" y="5243345"/>
                      <a:ext cx="3144820" cy="1276307"/>
                      <a:chOff x="-57003" y="5243345"/>
                      <a:chExt cx="3144820" cy="1276307"/>
                    </a:xfrm>
                  </p:grpSpPr>
                  <p:cxnSp>
                    <p:nvCxnSpPr>
                      <p:cNvPr id="183" name="直線接點 182"/>
                      <p:cNvCxnSpPr/>
                      <p:nvPr/>
                    </p:nvCxnSpPr>
                    <p:spPr>
                      <a:xfrm flipV="1">
                        <a:off x="1460267" y="5884130"/>
                        <a:ext cx="1622976" cy="32633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4" name="直線接點 183"/>
                      <p:cNvCxnSpPr/>
                      <p:nvPr/>
                    </p:nvCxnSpPr>
                    <p:spPr>
                      <a:xfrm flipV="1">
                        <a:off x="-57003" y="5243345"/>
                        <a:ext cx="3110386" cy="638631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5" name="直線接點 184"/>
                      <p:cNvCxnSpPr/>
                      <p:nvPr/>
                    </p:nvCxnSpPr>
                    <p:spPr>
                      <a:xfrm>
                        <a:off x="-16724" y="5852418"/>
                        <a:ext cx="3104541" cy="667234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82" name="直線接點 181"/>
                    <p:cNvCxnSpPr/>
                    <p:nvPr/>
                  </p:nvCxnSpPr>
                  <p:spPr>
                    <a:xfrm>
                      <a:off x="1460270" y="5501398"/>
                      <a:ext cx="1603726" cy="36800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8" name="群組 177"/>
                  <p:cNvGrpSpPr/>
                  <p:nvPr/>
                </p:nvGrpSpPr>
                <p:grpSpPr>
                  <a:xfrm>
                    <a:off x="-335423" y="4459296"/>
                    <a:ext cx="3247790" cy="1108539"/>
                    <a:chOff x="-335423" y="4459296"/>
                    <a:chExt cx="3247790" cy="1108539"/>
                  </a:xfrm>
                </p:grpSpPr>
                <p:sp>
                  <p:nvSpPr>
                    <p:cNvPr id="179" name="橢圓 178"/>
                    <p:cNvSpPr/>
                    <p:nvPr/>
                  </p:nvSpPr>
                  <p:spPr>
                    <a:xfrm>
                      <a:off x="-335423" y="4459296"/>
                      <a:ext cx="431999" cy="43199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80" name="橢圓 179"/>
                    <p:cNvSpPr/>
                    <p:nvPr/>
                  </p:nvSpPr>
                  <p:spPr>
                    <a:xfrm>
                      <a:off x="2480367" y="5135829"/>
                      <a:ext cx="432000" cy="43200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73" name="橢圓 172"/>
                <p:cNvSpPr/>
                <p:nvPr/>
              </p:nvSpPr>
              <p:spPr>
                <a:xfrm>
                  <a:off x="2453956" y="4486407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74" name="橢圓 173"/>
                <p:cNvSpPr/>
                <p:nvPr/>
              </p:nvSpPr>
              <p:spPr>
                <a:xfrm>
                  <a:off x="2457365" y="3860937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75" name="橢圓 174"/>
                <p:cNvSpPr/>
                <p:nvPr/>
              </p:nvSpPr>
              <p:spPr>
                <a:xfrm>
                  <a:off x="1096065" y="4685796"/>
                  <a:ext cx="431999" cy="43199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76" name="橢圓 175"/>
                <p:cNvSpPr/>
                <p:nvPr/>
              </p:nvSpPr>
              <p:spPr>
                <a:xfrm>
                  <a:off x="1099478" y="4060336"/>
                  <a:ext cx="431999" cy="43199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214" name="橢圓 213"/>
            <p:cNvSpPr/>
            <p:nvPr/>
          </p:nvSpPr>
          <p:spPr>
            <a:xfrm rot="1695298">
              <a:off x="1110811" y="4749386"/>
              <a:ext cx="360000" cy="36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矩形 214"/>
              <p:cNvSpPr/>
              <p:nvPr/>
            </p:nvSpPr>
            <p:spPr>
              <a:xfrm>
                <a:off x="5664118" y="319776"/>
                <a:ext cx="6759840" cy="6035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𝑛𝑇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,(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+1) 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𝑐𝑏</m:t>
                                      </m:r>
                                    </m:e>
                                    <m:sup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𝑀𝐶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𝑛𝑇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, (</m:t>
                                  </m:r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𝐶𝐵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𝑛𝑇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+∆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60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+1)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𝐶𝐵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𝑛𝑇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+∆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60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+1)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600" i="1" dirty="0"/>
              </a:p>
              <a:p>
                <a:endParaRPr lang="en-US" altLang="zh-TW" sz="1000" i="1" dirty="0"/>
              </a:p>
              <a:p>
                <a:endParaRPr lang="en-US" altLang="zh-TW" sz="16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𝑛𝑇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 (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𝑐𝑏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𝑀𝐶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𝑛𝑇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+∆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60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+1)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𝑐𝑏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𝑀𝐶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𝑛𝑇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+∆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60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+1)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600" i="1" dirty="0"/>
              </a:p>
              <a:p>
                <a:endParaRPr lang="en-US" altLang="zh-TW" sz="10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𝑛𝑇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 (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𝑐𝑏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𝑛𝑇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+∆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60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+1)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𝑐𝑏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𝑛𝑇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+∆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60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+1)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000" i="1" dirty="0" smtClean="0"/>
              </a:p>
            </p:txBody>
          </p:sp>
        </mc:Choice>
        <mc:Fallback xmlns="">
          <p:sp>
            <p:nvSpPr>
              <p:cNvPr id="215" name="矩形 2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118" y="319776"/>
                <a:ext cx="6759840" cy="60359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文字方塊 215"/>
              <p:cNvSpPr txBox="1"/>
              <p:nvPr/>
            </p:nvSpPr>
            <p:spPr>
              <a:xfrm>
                <a:off x="1227008" y="208365"/>
                <a:ext cx="4062266" cy="614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t = (n+</a:t>
                </a:r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)T,   n = </a:t>
                </a:r>
                <a14:m>
                  <m:oMath xmlns:m="http://schemas.openxmlformats.org/officeDocument/2006/math">
                    <m:r>
                      <a:rPr kumimoji="0" lang="en-US" altLang="zh-TW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+mn-cs"/>
                      </a:rPr>
                      <m:t>0,</m:t>
                    </m:r>
                    <m:f>
                      <m:f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 ,1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 ,…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216" name="文字方塊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008" y="208365"/>
                <a:ext cx="4062266" cy="614655"/>
              </a:xfrm>
              <a:prstGeom prst="rect">
                <a:avLst/>
              </a:prstGeom>
              <a:blipFill>
                <a:blip r:embed="rId4"/>
                <a:stretch>
                  <a:fillRect l="-2249" r="-1499" b="-89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68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群組 150"/>
          <p:cNvGrpSpPr/>
          <p:nvPr/>
        </p:nvGrpSpPr>
        <p:grpSpPr>
          <a:xfrm>
            <a:off x="-30588" y="1059878"/>
            <a:ext cx="4140320" cy="5702728"/>
            <a:chOff x="-56698" y="1276278"/>
            <a:chExt cx="4140320" cy="5702728"/>
          </a:xfrm>
        </p:grpSpPr>
        <p:grpSp>
          <p:nvGrpSpPr>
            <p:cNvPr id="88" name="群組 87"/>
            <p:cNvGrpSpPr/>
            <p:nvPr/>
          </p:nvGrpSpPr>
          <p:grpSpPr>
            <a:xfrm>
              <a:off x="-56698" y="1276278"/>
              <a:ext cx="4044962" cy="5702728"/>
              <a:chOff x="-130838" y="520244"/>
              <a:chExt cx="4044962" cy="5702728"/>
            </a:xfrm>
          </p:grpSpPr>
          <p:grpSp>
            <p:nvGrpSpPr>
              <p:cNvPr id="89" name="群組 88"/>
              <p:cNvGrpSpPr/>
              <p:nvPr/>
            </p:nvGrpSpPr>
            <p:grpSpPr>
              <a:xfrm rot="653449">
                <a:off x="-130838" y="520244"/>
                <a:ext cx="4044962" cy="5702728"/>
                <a:chOff x="3867370" y="468566"/>
                <a:chExt cx="4619912" cy="6513832"/>
              </a:xfrm>
            </p:grpSpPr>
            <p:grpSp>
              <p:nvGrpSpPr>
                <p:cNvPr id="122" name="群組 121"/>
                <p:cNvGrpSpPr/>
                <p:nvPr/>
              </p:nvGrpSpPr>
              <p:grpSpPr>
                <a:xfrm rot="21172489">
                  <a:off x="3867370" y="468566"/>
                  <a:ext cx="4619912" cy="6513832"/>
                  <a:chOff x="3838495" y="393543"/>
                  <a:chExt cx="4619912" cy="6513832"/>
                </a:xfrm>
              </p:grpSpPr>
              <p:grpSp>
                <p:nvGrpSpPr>
                  <p:cNvPr id="124" name="群組 123"/>
                  <p:cNvGrpSpPr/>
                  <p:nvPr/>
                </p:nvGrpSpPr>
                <p:grpSpPr>
                  <a:xfrm rot="420000">
                    <a:off x="4721077" y="393543"/>
                    <a:ext cx="3737330" cy="859041"/>
                    <a:chOff x="1627581" y="890705"/>
                    <a:chExt cx="3737330" cy="1386787"/>
                  </a:xfrm>
                </p:grpSpPr>
                <p:grpSp>
                  <p:nvGrpSpPr>
                    <p:cNvPr id="130" name="群組 129"/>
                    <p:cNvGrpSpPr/>
                    <p:nvPr/>
                  </p:nvGrpSpPr>
                  <p:grpSpPr>
                    <a:xfrm>
                      <a:off x="1627581" y="890705"/>
                      <a:ext cx="3493282" cy="1386787"/>
                      <a:chOff x="1627581" y="890705"/>
                      <a:chExt cx="3493282" cy="1386787"/>
                    </a:xfrm>
                  </p:grpSpPr>
                  <p:grpSp>
                    <p:nvGrpSpPr>
                      <p:cNvPr id="132" name="群組 131"/>
                      <p:cNvGrpSpPr/>
                      <p:nvPr/>
                    </p:nvGrpSpPr>
                    <p:grpSpPr>
                      <a:xfrm>
                        <a:off x="1627581" y="890705"/>
                        <a:ext cx="3419839" cy="1386787"/>
                        <a:chOff x="3576309" y="2374108"/>
                        <a:chExt cx="3419839" cy="1774725"/>
                      </a:xfrm>
                    </p:grpSpPr>
                    <p:sp>
                      <p:nvSpPr>
                        <p:cNvPr id="134" name="文字方塊 133"/>
                        <p:cNvSpPr txBox="1"/>
                        <p:nvPr/>
                      </p:nvSpPr>
                      <p:spPr>
                        <a:xfrm>
                          <a:off x="4410110" y="3422548"/>
                          <a:ext cx="734539" cy="72628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 smtClean="0">
                              <a:solidFill>
                                <a:prstClr val="black"/>
                              </a:solidFill>
                              <a:latin typeface="Calibri" panose="020F0502020204030204"/>
                              <a:ea typeface="新細明體" panose="02020500000000000000" pitchFamily="18" charset="-120"/>
                            </a:rPr>
                            <a:t>(N-1)</a:t>
                          </a:r>
                          <a:r>
                            <a:rPr kumimoji="0" lang="en-US" altLang="zh-TW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新細明體" panose="02020500000000000000" pitchFamily="18" charset="-120"/>
                              <a:cs typeface="+mn-cs"/>
                            </a:rPr>
                            <a:t>T</a:t>
                          </a:r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135" name="直線接點 134"/>
                        <p:cNvCxnSpPr/>
                        <p:nvPr/>
                      </p:nvCxnSpPr>
                      <p:spPr>
                        <a:xfrm rot="20954062">
                          <a:off x="3604210" y="2374108"/>
                          <a:ext cx="3391938" cy="1397562"/>
                        </a:xfrm>
                        <a:prstGeom prst="line">
                          <a:avLst/>
                        </a:prstGeom>
                        <a:ln w="38100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6" name="直線接點 135"/>
                        <p:cNvCxnSpPr/>
                        <p:nvPr/>
                      </p:nvCxnSpPr>
                      <p:spPr>
                        <a:xfrm flipV="1">
                          <a:off x="3576309" y="2764791"/>
                          <a:ext cx="1" cy="741862"/>
                        </a:xfrm>
                        <a:prstGeom prst="line">
                          <a:avLst/>
                        </a:prstGeom>
                        <a:ln w="38100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7" name="直線接點 136"/>
                        <p:cNvCxnSpPr/>
                        <p:nvPr/>
                      </p:nvCxnSpPr>
                      <p:spPr>
                        <a:xfrm flipV="1">
                          <a:off x="5902203" y="2764999"/>
                          <a:ext cx="1" cy="741860"/>
                        </a:xfrm>
                        <a:prstGeom prst="line">
                          <a:avLst/>
                        </a:prstGeom>
                        <a:ln w="38100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33" name="直線接點 132"/>
                      <p:cNvCxnSpPr/>
                      <p:nvPr/>
                    </p:nvCxnSpPr>
                    <p:spPr>
                      <a:xfrm flipV="1">
                        <a:off x="5120862" y="1222641"/>
                        <a:ext cx="1" cy="579698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31" name="文字方塊 130"/>
                        <p:cNvSpPr txBox="1"/>
                        <p:nvPr/>
                      </p:nvSpPr>
                      <p:spPr>
                        <a:xfrm>
                          <a:off x="4830887" y="1704853"/>
                          <a:ext cx="534024" cy="56752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𝑁</m:t>
                                </m:r>
                                <m:r>
                                  <a:rPr kumimoji="0" lang="en-US" altLang="zh-TW" sz="1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31" name="文字方塊 130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830887" y="1704853"/>
                          <a:ext cx="534024" cy="567526"/>
                        </a:xfrm>
                        <a:prstGeom prst="rect">
                          <a:avLst/>
                        </a:prstGeom>
                        <a:blipFill>
                          <a:blip r:embed="rId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TW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125" name="直線接點 124"/>
                  <p:cNvCxnSpPr/>
                  <p:nvPr/>
                </p:nvCxnSpPr>
                <p:spPr>
                  <a:xfrm rot="21374062" flipV="1">
                    <a:off x="7249576" y="1505653"/>
                    <a:ext cx="1037958" cy="5401722"/>
                  </a:xfrm>
                  <a:prstGeom prst="line">
                    <a:avLst/>
                  </a:prstGeom>
                  <a:ln w="12700" cap="flat" cmpd="sng" algn="ctr">
                    <a:solidFill>
                      <a:schemeClr val="bg2">
                        <a:lumMod val="50000"/>
                      </a:schemeClr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直線接點 125"/>
                  <p:cNvCxnSpPr/>
                  <p:nvPr/>
                </p:nvCxnSpPr>
                <p:spPr>
                  <a:xfrm rot="21374062" flipV="1">
                    <a:off x="3838495" y="1127941"/>
                    <a:ext cx="970995" cy="5238990"/>
                  </a:xfrm>
                  <a:prstGeom prst="line">
                    <a:avLst/>
                  </a:prstGeom>
                  <a:ln w="12700" cap="flat" cmpd="sng" algn="ctr">
                    <a:solidFill>
                      <a:schemeClr val="bg2">
                        <a:lumMod val="50000"/>
                      </a:schemeClr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線接點 126"/>
                  <p:cNvCxnSpPr/>
                  <p:nvPr/>
                </p:nvCxnSpPr>
                <p:spPr>
                  <a:xfrm rot="21374062" flipV="1">
                    <a:off x="4926077" y="1268265"/>
                    <a:ext cx="1079649" cy="5238814"/>
                  </a:xfrm>
                  <a:prstGeom prst="line">
                    <a:avLst/>
                  </a:prstGeom>
                  <a:ln w="12700" cap="flat" cmpd="sng" algn="ctr">
                    <a:solidFill>
                      <a:schemeClr val="bg2">
                        <a:lumMod val="50000"/>
                      </a:schemeClr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線接點 127"/>
                  <p:cNvCxnSpPr/>
                  <p:nvPr/>
                </p:nvCxnSpPr>
                <p:spPr>
                  <a:xfrm rot="21374062" flipV="1">
                    <a:off x="6160815" y="1399211"/>
                    <a:ext cx="992748" cy="5309154"/>
                  </a:xfrm>
                  <a:prstGeom prst="line">
                    <a:avLst/>
                  </a:prstGeom>
                  <a:ln w="12700" cap="flat" cmpd="sng" algn="ctr">
                    <a:solidFill>
                      <a:schemeClr val="bg2">
                        <a:lumMod val="50000"/>
                      </a:schemeClr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3" name="直線接點 122"/>
                <p:cNvCxnSpPr/>
                <p:nvPr/>
              </p:nvCxnSpPr>
              <p:spPr>
                <a:xfrm rot="21592489" flipV="1">
                  <a:off x="5568045" y="610256"/>
                  <a:ext cx="1" cy="359092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群組 89"/>
              <p:cNvGrpSpPr/>
              <p:nvPr/>
            </p:nvGrpSpPr>
            <p:grpSpPr>
              <a:xfrm rot="653449">
                <a:off x="2111086" y="3314751"/>
                <a:ext cx="1336622" cy="733112"/>
                <a:chOff x="968904" y="4249790"/>
                <a:chExt cx="1851879" cy="1057461"/>
              </a:xfrm>
            </p:grpSpPr>
            <p:grpSp>
              <p:nvGrpSpPr>
                <p:cNvPr id="108" name="群組 107"/>
                <p:cNvGrpSpPr/>
                <p:nvPr/>
              </p:nvGrpSpPr>
              <p:grpSpPr>
                <a:xfrm>
                  <a:off x="968904" y="4582425"/>
                  <a:ext cx="1674699" cy="646875"/>
                  <a:chOff x="993082" y="4667255"/>
                  <a:chExt cx="1674699" cy="646875"/>
                </a:xfrm>
              </p:grpSpPr>
              <p:grpSp>
                <p:nvGrpSpPr>
                  <p:cNvPr id="117" name="群組 116"/>
                  <p:cNvGrpSpPr/>
                  <p:nvPr/>
                </p:nvGrpSpPr>
                <p:grpSpPr>
                  <a:xfrm>
                    <a:off x="993082" y="4682956"/>
                    <a:ext cx="1674699" cy="631174"/>
                    <a:chOff x="1241664" y="5878166"/>
                    <a:chExt cx="1674699" cy="631174"/>
                  </a:xfrm>
                </p:grpSpPr>
                <p:cxnSp>
                  <p:nvCxnSpPr>
                    <p:cNvPr id="120" name="直線接點 119"/>
                    <p:cNvCxnSpPr/>
                    <p:nvPr/>
                  </p:nvCxnSpPr>
                  <p:spPr>
                    <a:xfrm rot="20946551">
                      <a:off x="1241664" y="5901977"/>
                      <a:ext cx="1674699" cy="1533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直線接點 120"/>
                    <p:cNvCxnSpPr/>
                    <p:nvPr/>
                  </p:nvCxnSpPr>
                  <p:spPr>
                    <a:xfrm rot="20946551">
                      <a:off x="1362329" y="5878166"/>
                      <a:ext cx="1512918" cy="63117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5" name="橢圓 114"/>
                  <p:cNvSpPr/>
                  <p:nvPr/>
                </p:nvSpPr>
                <p:spPr>
                  <a:xfrm>
                    <a:off x="1049769" y="4667255"/>
                    <a:ext cx="431999" cy="4319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11" name="橢圓 110"/>
                <p:cNvSpPr/>
                <p:nvPr/>
              </p:nvSpPr>
              <p:spPr>
                <a:xfrm>
                  <a:off x="2385384" y="4875254"/>
                  <a:ext cx="431999" cy="43199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12" name="橢圓 111"/>
                <p:cNvSpPr/>
                <p:nvPr/>
              </p:nvSpPr>
              <p:spPr>
                <a:xfrm>
                  <a:off x="2388784" y="4249790"/>
                  <a:ext cx="431999" cy="4319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91" name="群組 90"/>
              <p:cNvGrpSpPr/>
              <p:nvPr/>
            </p:nvGrpSpPr>
            <p:grpSpPr>
              <a:xfrm rot="653449">
                <a:off x="1347624" y="1481757"/>
                <a:ext cx="2383047" cy="1191720"/>
                <a:chOff x="2287585" y="3726716"/>
                <a:chExt cx="3301693" cy="1718963"/>
              </a:xfrm>
            </p:grpSpPr>
            <p:grpSp>
              <p:nvGrpSpPr>
                <p:cNvPr id="92" name="群組 91"/>
                <p:cNvGrpSpPr/>
                <p:nvPr/>
              </p:nvGrpSpPr>
              <p:grpSpPr>
                <a:xfrm>
                  <a:off x="2287585" y="3726716"/>
                  <a:ext cx="3301693" cy="1718963"/>
                  <a:chOff x="2311763" y="3811546"/>
                  <a:chExt cx="3301693" cy="1718963"/>
                </a:xfrm>
              </p:grpSpPr>
              <p:grpSp>
                <p:nvGrpSpPr>
                  <p:cNvPr id="95" name="群組 94"/>
                  <p:cNvGrpSpPr/>
                  <p:nvPr/>
                </p:nvGrpSpPr>
                <p:grpSpPr>
                  <a:xfrm>
                    <a:off x="2341618" y="4038207"/>
                    <a:ext cx="3144834" cy="1276303"/>
                    <a:chOff x="2590200" y="5233416"/>
                    <a:chExt cx="3144834" cy="1276303"/>
                  </a:xfrm>
                </p:grpSpPr>
                <p:grpSp>
                  <p:nvGrpSpPr>
                    <p:cNvPr id="102" name="群組 101"/>
                    <p:cNvGrpSpPr/>
                    <p:nvPr/>
                  </p:nvGrpSpPr>
                  <p:grpSpPr>
                    <a:xfrm>
                      <a:off x="2590200" y="5233416"/>
                      <a:ext cx="3144834" cy="1276303"/>
                      <a:chOff x="2590200" y="5233416"/>
                      <a:chExt cx="3144834" cy="1276303"/>
                    </a:xfrm>
                  </p:grpSpPr>
                  <p:cxnSp>
                    <p:nvCxnSpPr>
                      <p:cNvPr id="104" name="直線接點 103"/>
                      <p:cNvCxnSpPr/>
                      <p:nvPr/>
                    </p:nvCxnSpPr>
                    <p:spPr>
                      <a:xfrm flipV="1">
                        <a:off x="2590200" y="5233416"/>
                        <a:ext cx="3110393" cy="638633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" name="直線接點 104"/>
                      <p:cNvCxnSpPr/>
                      <p:nvPr/>
                    </p:nvCxnSpPr>
                    <p:spPr>
                      <a:xfrm>
                        <a:off x="2630485" y="5842483"/>
                        <a:ext cx="3104549" cy="66723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直線接點 105"/>
                      <p:cNvCxnSpPr/>
                      <p:nvPr/>
                    </p:nvCxnSpPr>
                    <p:spPr>
                      <a:xfrm flipV="1">
                        <a:off x="4107461" y="5874186"/>
                        <a:ext cx="1622974" cy="326329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7" name="直線接點 106"/>
                      <p:cNvCxnSpPr/>
                      <p:nvPr/>
                    </p:nvCxnSpPr>
                    <p:spPr>
                      <a:xfrm>
                        <a:off x="4344264" y="6335254"/>
                        <a:ext cx="115562" cy="84731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03" name="直線接點 102"/>
                    <p:cNvCxnSpPr/>
                    <p:nvPr/>
                  </p:nvCxnSpPr>
                  <p:spPr>
                    <a:xfrm>
                      <a:off x="4107464" y="5491462"/>
                      <a:ext cx="1603724" cy="36800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6" name="群組 95"/>
                  <p:cNvGrpSpPr/>
                  <p:nvPr/>
                </p:nvGrpSpPr>
                <p:grpSpPr>
                  <a:xfrm>
                    <a:off x="2311763" y="3811546"/>
                    <a:ext cx="3301693" cy="1718963"/>
                    <a:chOff x="2311763" y="3811546"/>
                    <a:chExt cx="3301693" cy="1718963"/>
                  </a:xfrm>
                </p:grpSpPr>
                <p:grpSp>
                  <p:nvGrpSpPr>
                    <p:cNvPr id="97" name="群組 96"/>
                    <p:cNvGrpSpPr/>
                    <p:nvPr/>
                  </p:nvGrpSpPr>
                  <p:grpSpPr>
                    <a:xfrm>
                      <a:off x="2311763" y="4449377"/>
                      <a:ext cx="3300327" cy="438577"/>
                      <a:chOff x="2311763" y="4449377"/>
                      <a:chExt cx="3300327" cy="438577"/>
                    </a:xfrm>
                  </p:grpSpPr>
                  <p:sp>
                    <p:nvSpPr>
                      <p:cNvPr id="100" name="橢圓 99"/>
                      <p:cNvSpPr/>
                      <p:nvPr/>
                    </p:nvSpPr>
                    <p:spPr>
                      <a:xfrm>
                        <a:off x="2311763" y="4449377"/>
                        <a:ext cx="432001" cy="43198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endParaRPr>
                      </a:p>
                    </p:txBody>
                  </p:sp>
                  <p:sp>
                    <p:nvSpPr>
                      <p:cNvPr id="101" name="橢圓 100"/>
                      <p:cNvSpPr/>
                      <p:nvPr/>
                    </p:nvSpPr>
                    <p:spPr>
                      <a:xfrm>
                        <a:off x="5180089" y="4455953"/>
                        <a:ext cx="432001" cy="43200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98" name="橢圓 97"/>
                    <p:cNvSpPr/>
                    <p:nvPr/>
                  </p:nvSpPr>
                  <p:spPr>
                    <a:xfrm>
                      <a:off x="5173863" y="5098509"/>
                      <a:ext cx="432001" cy="43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99" name="橢圓 98"/>
                    <p:cNvSpPr/>
                    <p:nvPr/>
                  </p:nvSpPr>
                  <p:spPr>
                    <a:xfrm>
                      <a:off x="5181455" y="3811546"/>
                      <a:ext cx="432001" cy="43199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" name="橢圓 92"/>
                <p:cNvSpPr/>
                <p:nvPr/>
              </p:nvSpPr>
              <p:spPr>
                <a:xfrm>
                  <a:off x="3847840" y="4726530"/>
                  <a:ext cx="432001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94" name="橢圓 93"/>
                <p:cNvSpPr/>
                <p:nvPr/>
              </p:nvSpPr>
              <p:spPr>
                <a:xfrm>
                  <a:off x="3836755" y="4067738"/>
                  <a:ext cx="432001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grpSp>
          <p:nvGrpSpPr>
            <p:cNvPr id="144" name="群組 143"/>
            <p:cNvGrpSpPr/>
            <p:nvPr/>
          </p:nvGrpSpPr>
          <p:grpSpPr>
            <a:xfrm>
              <a:off x="2207053" y="3246412"/>
              <a:ext cx="420277" cy="1298481"/>
              <a:chOff x="3544890" y="4783778"/>
              <a:chExt cx="420277" cy="1298481"/>
            </a:xfrm>
          </p:grpSpPr>
          <p:cxnSp>
            <p:nvCxnSpPr>
              <p:cNvPr id="145" name="直線接點 144"/>
              <p:cNvCxnSpPr/>
              <p:nvPr/>
            </p:nvCxnSpPr>
            <p:spPr>
              <a:xfrm flipH="1">
                <a:off x="3733641" y="4783778"/>
                <a:ext cx="231526" cy="1233371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橢圓 145"/>
              <p:cNvSpPr/>
              <p:nvPr/>
            </p:nvSpPr>
            <p:spPr>
              <a:xfrm rot="1695298">
                <a:off x="3544890" y="572225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147" name="群組 146"/>
            <p:cNvGrpSpPr/>
            <p:nvPr/>
          </p:nvGrpSpPr>
          <p:grpSpPr>
            <a:xfrm>
              <a:off x="690484" y="2397037"/>
              <a:ext cx="3393138" cy="1512267"/>
              <a:chOff x="2421427" y="4388918"/>
              <a:chExt cx="3393138" cy="1512267"/>
            </a:xfrm>
          </p:grpSpPr>
          <p:sp>
            <p:nvSpPr>
              <p:cNvPr id="148" name="等腰三角形 147"/>
              <p:cNvSpPr/>
              <p:nvPr/>
            </p:nvSpPr>
            <p:spPr>
              <a:xfrm rot="10740000">
                <a:off x="2421427" y="4388918"/>
                <a:ext cx="3393138" cy="1512267"/>
              </a:xfrm>
              <a:prstGeom prst="triangle">
                <a:avLst>
                  <a:gd name="adj" fmla="val 12187"/>
                </a:avLst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49" name="橢圓 148"/>
              <p:cNvSpPr/>
              <p:nvPr/>
            </p:nvSpPr>
            <p:spPr>
              <a:xfrm rot="1695298">
                <a:off x="4190433" y="4905794"/>
                <a:ext cx="360000" cy="36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50" name="橢圓 149"/>
              <p:cNvSpPr/>
              <p:nvPr/>
            </p:nvSpPr>
            <p:spPr>
              <a:xfrm rot="1695298">
                <a:off x="4284348" y="4455260"/>
                <a:ext cx="360000" cy="36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矩形 214"/>
              <p:cNvSpPr/>
              <p:nvPr/>
            </p:nvSpPr>
            <p:spPr>
              <a:xfrm>
                <a:off x="5393405" y="1936768"/>
                <a:ext cx="6759840" cy="3466077"/>
              </a:xfrm>
              <a:prstGeom prst="rect">
                <a:avLst/>
              </a:prstGeom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b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⁡[</m:t>
                      </m:r>
                    </m:oMath>
                  </m:oMathPara>
                </a14:m>
                <a:endParaRPr lang="en-US" altLang="zh-TW" sz="1600" i="1" dirty="0" smtClean="0">
                  <a:latin typeface="Cambria Math" panose="02040503050406030204" pitchFamily="18" charset="0"/>
                </a:endParaRPr>
              </a:p>
              <a:p>
                <a:endParaRPr lang="en-US" altLang="zh-TW" sz="1000" i="1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zh-TW" altLang="en-US" sz="16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l-GR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𝛥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zh-TW" sz="1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zh-TW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d>
                            <m:d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sz="1600" i="1" dirty="0" smtClean="0">
                  <a:latin typeface="Cambria Math" panose="02040503050406030204" pitchFamily="18" charset="0"/>
                </a:endParaRPr>
              </a:p>
              <a:p>
                <a:pPr lvl="3"/>
                <a:endParaRPr lang="en-US" altLang="zh-TW" sz="100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𝑆𝐵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zh-TW" altLang="en-US" sz="16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l-GR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𝛥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zh-TW" sz="1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+[</m:t>
                    </m:r>
                    <m:d>
                      <m:d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𝑠𝑏</m:t>
                        </m:r>
                      </m:e>
                      <m:sub>
                        <m:d>
                          <m:d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sz="1600" i="1" dirty="0"/>
                  <a:t>-K</a:t>
                </a:r>
                <a:r>
                  <a:rPr lang="en-US" altLang="zh-TW" sz="1600" i="1" dirty="0" smtClean="0"/>
                  <a:t>],</a:t>
                </a:r>
              </a:p>
              <a:p>
                <a:pPr lvl="3"/>
                <a:endParaRPr lang="en-US" altLang="zh-TW" sz="1000" i="1" dirty="0"/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𝐶𝐵</m:t>
                                  </m:r>
                                </m:e>
                                <m:sub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𝐶𝐵</m:t>
                                  </m:r>
                                </m:e>
                                <m:sub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sz="1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sz="16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altLang="zh-TW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altLang="zh-TW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sz="1600" i="1" dirty="0" smtClean="0"/>
                  <a:t>,</a:t>
                </a:r>
              </a:p>
              <a:p>
                <a:pPr lvl="3"/>
                <a:endParaRPr lang="en-US" altLang="zh-TW" sz="1000" i="1" dirty="0" smtClean="0"/>
              </a:p>
              <a:p>
                <a:pPr lvl="2"/>
                <a:r>
                  <a:rPr lang="en-US" altLang="zh-TW" sz="1600" i="1" dirty="0" smtClean="0"/>
                  <a:t>0]</a:t>
                </a:r>
                <a:endParaRPr lang="en-US" altLang="zh-TW" sz="1600" i="1" dirty="0"/>
              </a:p>
            </p:txBody>
          </p:sp>
        </mc:Choice>
        <mc:Fallback xmlns="">
          <p:sp>
            <p:nvSpPr>
              <p:cNvPr id="215" name="矩形 2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405" y="1936768"/>
                <a:ext cx="6759840" cy="3466077"/>
              </a:xfrm>
              <a:prstGeom prst="rect">
                <a:avLst/>
              </a:prstGeom>
              <a:blipFill>
                <a:blip r:embed="rId3"/>
                <a:stretch>
                  <a:fillRect b="-140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文字方塊 215"/>
              <p:cNvSpPr txBox="1"/>
              <p:nvPr/>
            </p:nvSpPr>
            <p:spPr>
              <a:xfrm>
                <a:off x="1227008" y="208365"/>
                <a:ext cx="1697901" cy="6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t = (N-</a:t>
                </a:r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)T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216" name="文字方塊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008" y="208365"/>
                <a:ext cx="1697901" cy="613886"/>
              </a:xfrm>
              <a:prstGeom prst="rect">
                <a:avLst/>
              </a:prstGeom>
              <a:blipFill>
                <a:blip r:embed="rId4"/>
                <a:stretch>
                  <a:fillRect l="-5376" r="-4659" b="-89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" name="標題 1"/>
          <p:cNvSpPr txBox="1">
            <a:spLocks/>
          </p:cNvSpPr>
          <p:nvPr/>
        </p:nvSpPr>
        <p:spPr>
          <a:xfrm>
            <a:off x="5393405" y="911302"/>
            <a:ext cx="5021741" cy="577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lvl="0">
              <a:defRPr/>
            </a:pPr>
            <a:r>
              <a:rPr lang="zh-TW" altLang="en-US" sz="2400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在債券可提前贖回時間點的評價</a:t>
            </a:r>
          </a:p>
        </p:txBody>
      </p:sp>
      <p:sp>
        <p:nvSpPr>
          <p:cNvPr id="220" name="矩形 219"/>
          <p:cNvSpPr/>
          <p:nvPr/>
        </p:nvSpPr>
        <p:spPr>
          <a:xfrm>
            <a:off x="6324600" y="2372276"/>
            <a:ext cx="4090546" cy="85098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1" name="矩形 220"/>
          <p:cNvSpPr/>
          <p:nvPr/>
        </p:nvSpPr>
        <p:spPr>
          <a:xfrm>
            <a:off x="6324600" y="3307224"/>
            <a:ext cx="4090546" cy="8057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3" name="矩形 222"/>
          <p:cNvSpPr/>
          <p:nvPr/>
        </p:nvSpPr>
        <p:spPr>
          <a:xfrm>
            <a:off x="6329803" y="4229802"/>
            <a:ext cx="5159464" cy="70963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5" name="文字方塊 224"/>
          <p:cNvSpPr txBox="1"/>
          <p:nvPr/>
        </p:nvSpPr>
        <p:spPr>
          <a:xfrm>
            <a:off x="10417283" y="2508561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C000"/>
                </a:solidFill>
              </a:rPr>
              <a:t>F</a:t>
            </a:r>
            <a:endParaRPr lang="zh-TW" altLang="en-US" sz="2400" dirty="0">
              <a:solidFill>
                <a:srgbClr val="FFC000"/>
              </a:solidFill>
            </a:endParaRPr>
          </a:p>
        </p:txBody>
      </p:sp>
      <p:sp>
        <p:nvSpPr>
          <p:cNvPr id="227" name="文字方塊 226"/>
          <p:cNvSpPr txBox="1"/>
          <p:nvPr/>
        </p:nvSpPr>
        <p:spPr>
          <a:xfrm>
            <a:off x="10424615" y="334634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G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28" name="文字方塊 227"/>
          <p:cNvSpPr txBox="1"/>
          <p:nvPr/>
        </p:nvSpPr>
        <p:spPr>
          <a:xfrm>
            <a:off x="11473084" y="4384384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accent1"/>
                </a:solidFill>
              </a:rPr>
              <a:t>H</a:t>
            </a:r>
            <a:endParaRPr lang="zh-TW" altLang="en-US" sz="2400" dirty="0">
              <a:solidFill>
                <a:schemeClr val="accent1"/>
              </a:solidFill>
            </a:endParaRPr>
          </a:p>
        </p:txBody>
      </p:sp>
      <p:sp>
        <p:nvSpPr>
          <p:cNvPr id="229" name="文字方塊 228"/>
          <p:cNvSpPr txBox="1"/>
          <p:nvPr/>
        </p:nvSpPr>
        <p:spPr>
          <a:xfrm>
            <a:off x="6548016" y="499961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I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0804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矩形 214"/>
              <p:cNvSpPr/>
              <p:nvPr/>
            </p:nvSpPr>
            <p:spPr>
              <a:xfrm>
                <a:off x="5664118" y="319776"/>
                <a:ext cx="6759840" cy="62163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𝑐𝑏</m:t>
                                      </m:r>
                                    </m:e>
                                    <m:sup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𝑀𝐶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𝐶𝐵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−1)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+∆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60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𝐶𝐵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−1)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+∆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60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600" i="1" dirty="0"/>
              </a:p>
              <a:p>
                <a:endParaRPr lang="en-US" altLang="zh-TW" sz="16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𝑐𝑏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𝑀𝐶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𝑛𝑇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+∆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60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𝑐𝑏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𝑀𝐶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𝑛𝑇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+∆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60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600" i="1" dirty="0" smtClean="0"/>
              </a:p>
              <a:p>
                <a:endParaRPr lang="en-US" altLang="zh-TW" sz="1000" i="1" dirty="0"/>
              </a:p>
              <a:p>
                <a:endParaRPr lang="en-US" altLang="zh-TW" sz="10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altLang="zh-TW" sz="16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𝑐𝑏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𝑛𝑇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+∆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60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𝑐𝑏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𝑛𝑇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+∆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60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000" i="1" dirty="0" smtClean="0"/>
              </a:p>
            </p:txBody>
          </p:sp>
        </mc:Choice>
        <mc:Fallback xmlns="">
          <p:sp>
            <p:nvSpPr>
              <p:cNvPr id="215" name="矩形 2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118" y="319776"/>
                <a:ext cx="6759840" cy="62163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群組 75"/>
          <p:cNvGrpSpPr/>
          <p:nvPr/>
        </p:nvGrpSpPr>
        <p:grpSpPr>
          <a:xfrm>
            <a:off x="-30588" y="1059878"/>
            <a:ext cx="4140320" cy="5702728"/>
            <a:chOff x="-56698" y="1276278"/>
            <a:chExt cx="4140320" cy="5702728"/>
          </a:xfrm>
        </p:grpSpPr>
        <p:grpSp>
          <p:nvGrpSpPr>
            <p:cNvPr id="77" name="群組 76"/>
            <p:cNvGrpSpPr/>
            <p:nvPr/>
          </p:nvGrpSpPr>
          <p:grpSpPr>
            <a:xfrm>
              <a:off x="-56698" y="1276278"/>
              <a:ext cx="4044962" cy="5702728"/>
              <a:chOff x="-130838" y="520244"/>
              <a:chExt cx="4044962" cy="5702728"/>
            </a:xfrm>
          </p:grpSpPr>
          <p:grpSp>
            <p:nvGrpSpPr>
              <p:cNvPr id="85" name="群組 84"/>
              <p:cNvGrpSpPr/>
              <p:nvPr/>
            </p:nvGrpSpPr>
            <p:grpSpPr>
              <a:xfrm rot="653449">
                <a:off x="-130838" y="520244"/>
                <a:ext cx="4044962" cy="5702728"/>
                <a:chOff x="3867370" y="468566"/>
                <a:chExt cx="4619912" cy="6513832"/>
              </a:xfrm>
            </p:grpSpPr>
            <p:grpSp>
              <p:nvGrpSpPr>
                <p:cNvPr id="165" name="群組 164"/>
                <p:cNvGrpSpPr/>
                <p:nvPr/>
              </p:nvGrpSpPr>
              <p:grpSpPr>
                <a:xfrm rot="21172489">
                  <a:off x="3867370" y="468566"/>
                  <a:ext cx="4619912" cy="6513832"/>
                  <a:chOff x="3838495" y="393543"/>
                  <a:chExt cx="4619912" cy="6513832"/>
                </a:xfrm>
              </p:grpSpPr>
              <p:grpSp>
                <p:nvGrpSpPr>
                  <p:cNvPr id="167" name="群組 166"/>
                  <p:cNvGrpSpPr/>
                  <p:nvPr/>
                </p:nvGrpSpPr>
                <p:grpSpPr>
                  <a:xfrm rot="420000">
                    <a:off x="4721077" y="393543"/>
                    <a:ext cx="3737330" cy="859041"/>
                    <a:chOff x="1627581" y="890705"/>
                    <a:chExt cx="3737330" cy="1386787"/>
                  </a:xfrm>
                </p:grpSpPr>
                <p:grpSp>
                  <p:nvGrpSpPr>
                    <p:cNvPr id="186" name="群組 185"/>
                    <p:cNvGrpSpPr/>
                    <p:nvPr/>
                  </p:nvGrpSpPr>
                  <p:grpSpPr>
                    <a:xfrm>
                      <a:off x="1627581" y="890705"/>
                      <a:ext cx="3493282" cy="1386787"/>
                      <a:chOff x="1627581" y="890705"/>
                      <a:chExt cx="3493282" cy="1386787"/>
                    </a:xfrm>
                  </p:grpSpPr>
                  <p:grpSp>
                    <p:nvGrpSpPr>
                      <p:cNvPr id="188" name="群組 187"/>
                      <p:cNvGrpSpPr/>
                      <p:nvPr/>
                    </p:nvGrpSpPr>
                    <p:grpSpPr>
                      <a:xfrm>
                        <a:off x="1627581" y="890705"/>
                        <a:ext cx="3419839" cy="1386787"/>
                        <a:chOff x="3576309" y="2374108"/>
                        <a:chExt cx="3419839" cy="1774725"/>
                      </a:xfrm>
                    </p:grpSpPr>
                    <p:sp>
                      <p:nvSpPr>
                        <p:cNvPr id="190" name="文字方塊 189"/>
                        <p:cNvSpPr txBox="1"/>
                        <p:nvPr/>
                      </p:nvSpPr>
                      <p:spPr>
                        <a:xfrm>
                          <a:off x="4410110" y="3422548"/>
                          <a:ext cx="734539" cy="72628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 smtClean="0">
                              <a:solidFill>
                                <a:prstClr val="black"/>
                              </a:solidFill>
                              <a:latin typeface="Calibri" panose="020F0502020204030204"/>
                              <a:ea typeface="新細明體" panose="02020500000000000000" pitchFamily="18" charset="-120"/>
                            </a:rPr>
                            <a:t>(N-1)</a:t>
                          </a:r>
                          <a:r>
                            <a:rPr kumimoji="0" lang="en-US" altLang="zh-TW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新細明體" panose="02020500000000000000" pitchFamily="18" charset="-120"/>
                              <a:cs typeface="+mn-cs"/>
                            </a:rPr>
                            <a:t>T</a:t>
                          </a:r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191" name="直線接點 190"/>
                        <p:cNvCxnSpPr/>
                        <p:nvPr/>
                      </p:nvCxnSpPr>
                      <p:spPr>
                        <a:xfrm rot="20954062">
                          <a:off x="3604210" y="2374108"/>
                          <a:ext cx="3391938" cy="1397562"/>
                        </a:xfrm>
                        <a:prstGeom prst="line">
                          <a:avLst/>
                        </a:prstGeom>
                        <a:ln w="38100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2" name="直線接點 191"/>
                        <p:cNvCxnSpPr/>
                        <p:nvPr/>
                      </p:nvCxnSpPr>
                      <p:spPr>
                        <a:xfrm flipV="1">
                          <a:off x="3576309" y="2764791"/>
                          <a:ext cx="1" cy="741862"/>
                        </a:xfrm>
                        <a:prstGeom prst="line">
                          <a:avLst/>
                        </a:prstGeom>
                        <a:ln w="38100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3" name="直線接點 192"/>
                        <p:cNvCxnSpPr/>
                        <p:nvPr/>
                      </p:nvCxnSpPr>
                      <p:spPr>
                        <a:xfrm flipV="1">
                          <a:off x="5902203" y="2764999"/>
                          <a:ext cx="1" cy="741860"/>
                        </a:xfrm>
                        <a:prstGeom prst="line">
                          <a:avLst/>
                        </a:prstGeom>
                        <a:ln w="38100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89" name="直線接點 188"/>
                      <p:cNvCxnSpPr/>
                      <p:nvPr/>
                    </p:nvCxnSpPr>
                    <p:spPr>
                      <a:xfrm flipV="1">
                        <a:off x="5120862" y="1222641"/>
                        <a:ext cx="1" cy="579698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87" name="文字方塊 186"/>
                        <p:cNvSpPr txBox="1"/>
                        <p:nvPr/>
                      </p:nvSpPr>
                      <p:spPr>
                        <a:xfrm>
                          <a:off x="4830887" y="1704853"/>
                          <a:ext cx="534024" cy="56752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𝑁</m:t>
                                </m:r>
                                <m:r>
                                  <a:rPr kumimoji="0" lang="en-US" altLang="zh-TW" sz="1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87" name="文字方塊 18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830887" y="1704853"/>
                          <a:ext cx="534024" cy="567526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TW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168" name="直線接點 167"/>
                  <p:cNvCxnSpPr/>
                  <p:nvPr/>
                </p:nvCxnSpPr>
                <p:spPr>
                  <a:xfrm rot="21374062" flipV="1">
                    <a:off x="7249576" y="1505653"/>
                    <a:ext cx="1037958" cy="5401722"/>
                  </a:xfrm>
                  <a:prstGeom prst="line">
                    <a:avLst/>
                  </a:prstGeom>
                  <a:ln w="12700" cap="flat" cmpd="sng" algn="ctr">
                    <a:solidFill>
                      <a:schemeClr val="bg2">
                        <a:lumMod val="50000"/>
                      </a:schemeClr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線接點 168"/>
                  <p:cNvCxnSpPr/>
                  <p:nvPr/>
                </p:nvCxnSpPr>
                <p:spPr>
                  <a:xfrm rot="21374062" flipV="1">
                    <a:off x="3838495" y="1127941"/>
                    <a:ext cx="970995" cy="5238990"/>
                  </a:xfrm>
                  <a:prstGeom prst="line">
                    <a:avLst/>
                  </a:prstGeom>
                  <a:ln w="12700" cap="flat" cmpd="sng" algn="ctr">
                    <a:solidFill>
                      <a:schemeClr val="bg2">
                        <a:lumMod val="50000"/>
                      </a:schemeClr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線接點 169"/>
                  <p:cNvCxnSpPr/>
                  <p:nvPr/>
                </p:nvCxnSpPr>
                <p:spPr>
                  <a:xfrm rot="21374062" flipV="1">
                    <a:off x="4926077" y="1268265"/>
                    <a:ext cx="1079649" cy="5238814"/>
                  </a:xfrm>
                  <a:prstGeom prst="line">
                    <a:avLst/>
                  </a:prstGeom>
                  <a:ln w="12700" cap="flat" cmpd="sng" algn="ctr">
                    <a:solidFill>
                      <a:schemeClr val="bg2">
                        <a:lumMod val="50000"/>
                      </a:schemeClr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線接點 170"/>
                  <p:cNvCxnSpPr/>
                  <p:nvPr/>
                </p:nvCxnSpPr>
                <p:spPr>
                  <a:xfrm rot="21374062" flipV="1">
                    <a:off x="6160815" y="1399211"/>
                    <a:ext cx="992748" cy="5309154"/>
                  </a:xfrm>
                  <a:prstGeom prst="line">
                    <a:avLst/>
                  </a:prstGeom>
                  <a:ln w="12700" cap="flat" cmpd="sng" algn="ctr">
                    <a:solidFill>
                      <a:schemeClr val="bg2">
                        <a:lumMod val="50000"/>
                      </a:schemeClr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6" name="直線接點 165"/>
                <p:cNvCxnSpPr/>
                <p:nvPr/>
              </p:nvCxnSpPr>
              <p:spPr>
                <a:xfrm rot="21592489" flipV="1">
                  <a:off x="5568045" y="610256"/>
                  <a:ext cx="1" cy="359092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群組 85"/>
              <p:cNvGrpSpPr/>
              <p:nvPr/>
            </p:nvGrpSpPr>
            <p:grpSpPr>
              <a:xfrm rot="653449">
                <a:off x="2111086" y="3314751"/>
                <a:ext cx="1336622" cy="733112"/>
                <a:chOff x="968904" y="4249790"/>
                <a:chExt cx="1851879" cy="1057461"/>
              </a:xfrm>
            </p:grpSpPr>
            <p:grpSp>
              <p:nvGrpSpPr>
                <p:cNvPr id="158" name="群組 157"/>
                <p:cNvGrpSpPr/>
                <p:nvPr/>
              </p:nvGrpSpPr>
              <p:grpSpPr>
                <a:xfrm>
                  <a:off x="968904" y="4582425"/>
                  <a:ext cx="1674699" cy="646875"/>
                  <a:chOff x="993082" y="4667255"/>
                  <a:chExt cx="1674699" cy="646875"/>
                </a:xfrm>
              </p:grpSpPr>
              <p:grpSp>
                <p:nvGrpSpPr>
                  <p:cNvPr id="161" name="群組 160"/>
                  <p:cNvGrpSpPr/>
                  <p:nvPr/>
                </p:nvGrpSpPr>
                <p:grpSpPr>
                  <a:xfrm>
                    <a:off x="993082" y="4682956"/>
                    <a:ext cx="1674699" cy="631174"/>
                    <a:chOff x="1241664" y="5878166"/>
                    <a:chExt cx="1674699" cy="631174"/>
                  </a:xfrm>
                </p:grpSpPr>
                <p:cxnSp>
                  <p:nvCxnSpPr>
                    <p:cNvPr id="163" name="直線接點 162"/>
                    <p:cNvCxnSpPr/>
                    <p:nvPr/>
                  </p:nvCxnSpPr>
                  <p:spPr>
                    <a:xfrm rot="20946551">
                      <a:off x="1241664" y="5901977"/>
                      <a:ext cx="1674699" cy="1533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直線接點 163"/>
                    <p:cNvCxnSpPr/>
                    <p:nvPr/>
                  </p:nvCxnSpPr>
                  <p:spPr>
                    <a:xfrm rot="20946551">
                      <a:off x="1362329" y="5878166"/>
                      <a:ext cx="1512918" cy="63117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2" name="橢圓 161"/>
                  <p:cNvSpPr/>
                  <p:nvPr/>
                </p:nvSpPr>
                <p:spPr>
                  <a:xfrm>
                    <a:off x="1049769" y="4667255"/>
                    <a:ext cx="431999" cy="4319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59" name="橢圓 158"/>
                <p:cNvSpPr/>
                <p:nvPr/>
              </p:nvSpPr>
              <p:spPr>
                <a:xfrm>
                  <a:off x="2385384" y="4875254"/>
                  <a:ext cx="431999" cy="43199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60" name="橢圓 159"/>
                <p:cNvSpPr/>
                <p:nvPr/>
              </p:nvSpPr>
              <p:spPr>
                <a:xfrm>
                  <a:off x="2388784" y="4249790"/>
                  <a:ext cx="431999" cy="4319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87" name="群組 86"/>
              <p:cNvGrpSpPr/>
              <p:nvPr/>
            </p:nvGrpSpPr>
            <p:grpSpPr>
              <a:xfrm rot="653449">
                <a:off x="1347624" y="1481757"/>
                <a:ext cx="2383047" cy="1191720"/>
                <a:chOff x="2287585" y="3726716"/>
                <a:chExt cx="3301693" cy="1718963"/>
              </a:xfrm>
            </p:grpSpPr>
            <p:grpSp>
              <p:nvGrpSpPr>
                <p:cNvPr id="109" name="群組 108"/>
                <p:cNvGrpSpPr/>
                <p:nvPr/>
              </p:nvGrpSpPr>
              <p:grpSpPr>
                <a:xfrm>
                  <a:off x="2287585" y="3726716"/>
                  <a:ext cx="3301693" cy="1718963"/>
                  <a:chOff x="2311763" y="3811546"/>
                  <a:chExt cx="3301693" cy="1718963"/>
                </a:xfrm>
              </p:grpSpPr>
              <p:grpSp>
                <p:nvGrpSpPr>
                  <p:cNvPr id="114" name="群組 113"/>
                  <p:cNvGrpSpPr/>
                  <p:nvPr/>
                </p:nvGrpSpPr>
                <p:grpSpPr>
                  <a:xfrm>
                    <a:off x="2341618" y="4038207"/>
                    <a:ext cx="3144834" cy="1276303"/>
                    <a:chOff x="2590200" y="5233416"/>
                    <a:chExt cx="3144834" cy="1276303"/>
                  </a:xfrm>
                </p:grpSpPr>
                <p:grpSp>
                  <p:nvGrpSpPr>
                    <p:cNvPr id="143" name="群組 142"/>
                    <p:cNvGrpSpPr/>
                    <p:nvPr/>
                  </p:nvGrpSpPr>
                  <p:grpSpPr>
                    <a:xfrm>
                      <a:off x="2590200" y="5233416"/>
                      <a:ext cx="3144834" cy="1276303"/>
                      <a:chOff x="2590200" y="5233416"/>
                      <a:chExt cx="3144834" cy="1276303"/>
                    </a:xfrm>
                  </p:grpSpPr>
                  <p:cxnSp>
                    <p:nvCxnSpPr>
                      <p:cNvPr id="153" name="直線接點 152"/>
                      <p:cNvCxnSpPr/>
                      <p:nvPr/>
                    </p:nvCxnSpPr>
                    <p:spPr>
                      <a:xfrm flipV="1">
                        <a:off x="2590200" y="5233416"/>
                        <a:ext cx="3110393" cy="638633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" name="直線接點 154"/>
                      <p:cNvCxnSpPr/>
                      <p:nvPr/>
                    </p:nvCxnSpPr>
                    <p:spPr>
                      <a:xfrm>
                        <a:off x="2630485" y="5842483"/>
                        <a:ext cx="3104549" cy="66723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" name="直線接點 155"/>
                      <p:cNvCxnSpPr/>
                      <p:nvPr/>
                    </p:nvCxnSpPr>
                    <p:spPr>
                      <a:xfrm flipV="1">
                        <a:off x="4107461" y="5874186"/>
                        <a:ext cx="1622974" cy="326329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" name="直線接點 156"/>
                      <p:cNvCxnSpPr/>
                      <p:nvPr/>
                    </p:nvCxnSpPr>
                    <p:spPr>
                      <a:xfrm>
                        <a:off x="4344264" y="6335254"/>
                        <a:ext cx="115562" cy="84731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52" name="直線接點 151"/>
                    <p:cNvCxnSpPr/>
                    <p:nvPr/>
                  </p:nvCxnSpPr>
                  <p:spPr>
                    <a:xfrm>
                      <a:off x="4107464" y="5491462"/>
                      <a:ext cx="1603724" cy="36800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6" name="群組 115"/>
                  <p:cNvGrpSpPr/>
                  <p:nvPr/>
                </p:nvGrpSpPr>
                <p:grpSpPr>
                  <a:xfrm>
                    <a:off x="2311763" y="3811546"/>
                    <a:ext cx="3301693" cy="1718963"/>
                    <a:chOff x="2311763" y="3811546"/>
                    <a:chExt cx="3301693" cy="1718963"/>
                  </a:xfrm>
                </p:grpSpPr>
                <p:grpSp>
                  <p:nvGrpSpPr>
                    <p:cNvPr id="118" name="群組 117"/>
                    <p:cNvGrpSpPr/>
                    <p:nvPr/>
                  </p:nvGrpSpPr>
                  <p:grpSpPr>
                    <a:xfrm>
                      <a:off x="2311763" y="4449377"/>
                      <a:ext cx="3300327" cy="438577"/>
                      <a:chOff x="2311763" y="4449377"/>
                      <a:chExt cx="3300327" cy="438577"/>
                    </a:xfrm>
                  </p:grpSpPr>
                  <p:sp>
                    <p:nvSpPr>
                      <p:cNvPr id="141" name="橢圓 140"/>
                      <p:cNvSpPr/>
                      <p:nvPr/>
                    </p:nvSpPr>
                    <p:spPr>
                      <a:xfrm>
                        <a:off x="2311763" y="4449377"/>
                        <a:ext cx="432001" cy="43198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endParaRPr>
                      </a:p>
                    </p:txBody>
                  </p:sp>
                  <p:sp>
                    <p:nvSpPr>
                      <p:cNvPr id="142" name="橢圓 141"/>
                      <p:cNvSpPr/>
                      <p:nvPr/>
                    </p:nvSpPr>
                    <p:spPr>
                      <a:xfrm>
                        <a:off x="5180089" y="4455953"/>
                        <a:ext cx="432001" cy="43200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19" name="橢圓 118"/>
                    <p:cNvSpPr/>
                    <p:nvPr/>
                  </p:nvSpPr>
                  <p:spPr>
                    <a:xfrm>
                      <a:off x="5173863" y="5098509"/>
                      <a:ext cx="432001" cy="43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40" name="橢圓 139"/>
                    <p:cNvSpPr/>
                    <p:nvPr/>
                  </p:nvSpPr>
                  <p:spPr>
                    <a:xfrm>
                      <a:off x="5181455" y="3811546"/>
                      <a:ext cx="432001" cy="43199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10" name="橢圓 109"/>
                <p:cNvSpPr/>
                <p:nvPr/>
              </p:nvSpPr>
              <p:spPr>
                <a:xfrm>
                  <a:off x="3847840" y="4726530"/>
                  <a:ext cx="432001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13" name="橢圓 112"/>
                <p:cNvSpPr/>
                <p:nvPr/>
              </p:nvSpPr>
              <p:spPr>
                <a:xfrm>
                  <a:off x="3836755" y="4067738"/>
                  <a:ext cx="432001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grpSp>
          <p:nvGrpSpPr>
            <p:cNvPr id="78" name="群組 77"/>
            <p:cNvGrpSpPr/>
            <p:nvPr/>
          </p:nvGrpSpPr>
          <p:grpSpPr>
            <a:xfrm>
              <a:off x="2207053" y="3246412"/>
              <a:ext cx="420277" cy="1298481"/>
              <a:chOff x="3544890" y="4783778"/>
              <a:chExt cx="420277" cy="1298481"/>
            </a:xfrm>
          </p:grpSpPr>
          <p:cxnSp>
            <p:nvCxnSpPr>
              <p:cNvPr id="83" name="直線接點 82"/>
              <p:cNvCxnSpPr/>
              <p:nvPr/>
            </p:nvCxnSpPr>
            <p:spPr>
              <a:xfrm flipH="1">
                <a:off x="3733641" y="4783778"/>
                <a:ext cx="231526" cy="1233371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橢圓 83"/>
              <p:cNvSpPr/>
              <p:nvPr/>
            </p:nvSpPr>
            <p:spPr>
              <a:xfrm rot="1695298">
                <a:off x="3544890" y="572225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79" name="群組 78"/>
            <p:cNvGrpSpPr/>
            <p:nvPr/>
          </p:nvGrpSpPr>
          <p:grpSpPr>
            <a:xfrm>
              <a:off x="690484" y="2397037"/>
              <a:ext cx="3393138" cy="1512267"/>
              <a:chOff x="2421427" y="4388918"/>
              <a:chExt cx="3393138" cy="1512267"/>
            </a:xfrm>
          </p:grpSpPr>
          <p:sp>
            <p:nvSpPr>
              <p:cNvPr id="80" name="等腰三角形 79"/>
              <p:cNvSpPr/>
              <p:nvPr/>
            </p:nvSpPr>
            <p:spPr>
              <a:xfrm rot="10740000">
                <a:off x="2421427" y="4388918"/>
                <a:ext cx="3393138" cy="1512267"/>
              </a:xfrm>
              <a:prstGeom prst="triangle">
                <a:avLst>
                  <a:gd name="adj" fmla="val 12187"/>
                </a:avLst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1" name="橢圓 80"/>
              <p:cNvSpPr/>
              <p:nvPr/>
            </p:nvSpPr>
            <p:spPr>
              <a:xfrm rot="1695298">
                <a:off x="4190433" y="4905794"/>
                <a:ext cx="360000" cy="36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2" name="橢圓 81"/>
              <p:cNvSpPr/>
              <p:nvPr/>
            </p:nvSpPr>
            <p:spPr>
              <a:xfrm rot="1695298">
                <a:off x="4284348" y="4455260"/>
                <a:ext cx="360000" cy="36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文字方塊 193"/>
              <p:cNvSpPr txBox="1"/>
              <p:nvPr/>
            </p:nvSpPr>
            <p:spPr>
              <a:xfrm>
                <a:off x="1227008" y="208365"/>
                <a:ext cx="1697901" cy="6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t = (N-</a:t>
                </a:r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)T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194" name="文字方塊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008" y="208365"/>
                <a:ext cx="1697901" cy="613886"/>
              </a:xfrm>
              <a:prstGeom prst="rect">
                <a:avLst/>
              </a:prstGeom>
              <a:blipFill>
                <a:blip r:embed="rId4"/>
                <a:stretch>
                  <a:fillRect l="-5376" r="-4659" b="-89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55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/>
          </p:cNvSpPr>
          <p:nvPr/>
        </p:nvSpPr>
        <p:spPr>
          <a:xfrm>
            <a:off x="492369" y="1336432"/>
            <a:ext cx="1885071" cy="199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20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微軟正黑體" panose="020B0604030504040204" pitchFamily="34" charset="-120"/>
                <a:cs typeface="+mj-cs"/>
              </a:rPr>
              <a:t>模型假設</a:t>
            </a:r>
            <a:endParaRPr kumimoji="0" lang="zh-TW" altLang="en-US" sz="6600" b="0" i="0" u="none" strike="noStrike" kern="20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微軟正黑體" panose="020B0604030504040204" pitchFamily="34" charset="-120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878239" y="2902244"/>
                <a:ext cx="2260299" cy="498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sSubSup>
                          <m:sSubSupPr>
                            <m:ctrlPr>
                              <a:rPr kumimoji="0" lang="en-US" altLang="zh-TW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zh-TW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altLang="zh-TW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sub>
                          <m:sup>
                            <m:r>
                              <a:rPr kumimoji="0" lang="en-US" altLang="zh-TW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𝑈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kumimoji="0" lang="en-US" altLang="zh-TW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zh-TW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altLang="zh-TW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sub>
                          <m:sup>
                            <m:r>
                              <a:rPr kumimoji="0" lang="en-US" altLang="zh-TW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𝑈</m:t>
                            </m:r>
                          </m:sup>
                        </m:sSubSup>
                      </m:den>
                    </m:f>
                    <m:r>
                      <a:rPr kumimoji="0" lang="en-US" altLang="zh-TW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0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𝑞</m:t>
                        </m:r>
                      </m:e>
                    </m:d>
                    <m:r>
                      <a:rPr kumimoji="0" lang="en-US" altLang="zh-TW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𝑑𝑡</m:t>
                    </m:r>
                    <m:r>
                      <a:rPr kumimoji="0" lang="en-US" altLang="zh-TW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zh-TW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𝜎</m:t>
                    </m:r>
                    <m:r>
                      <a:rPr kumimoji="0" lang="en-US" altLang="zh-TW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𝑑</m:t>
                    </m:r>
                  </m:oMath>
                </a14:m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z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239" y="2902244"/>
                <a:ext cx="2260299" cy="498085"/>
              </a:xfrm>
              <a:prstGeom prst="rect">
                <a:avLst/>
              </a:prstGeom>
              <a:blipFill>
                <a:blip r:embed="rId3"/>
                <a:stretch>
                  <a:fillRect r="-5391" b="-60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871122" y="4421639"/>
                <a:ext cx="2030236" cy="376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zh-TW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zh-TW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zh-TW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zh-TW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zh-TW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sub>
                        <m:sup>
                          <m:r>
                            <a:rPr kumimoji="0" lang="zh-TW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𝑈</m:t>
                          </m:r>
                        </m:sup>
                      </m:sSubSup>
                      <m:sSup>
                        <m:sSupPr>
                          <m:ctrlPr>
                            <a:rPr kumimoji="0" lang="zh-TW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zh-TW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zh-TW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𝑞</m:t>
                          </m:r>
                          <m:r>
                            <a:rPr kumimoji="0" lang="zh-TW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zh-TW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sup>
                      </m:sSup>
                      <m:r>
                        <a: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Sup>
                        <m:sSubSupPr>
                          <m:ctrlPr>
                            <a:rPr kumimoji="0" lang="zh-TW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zh-TW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zh-TW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sub>
                        <m:sup>
                          <m:r>
                            <a:rPr kumimoji="0" lang="zh-TW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122" y="4421639"/>
                <a:ext cx="2030236" cy="376450"/>
              </a:xfrm>
              <a:prstGeom prst="rect">
                <a:avLst/>
              </a:prstGeom>
              <a:blipFill>
                <a:blip r:embed="rId4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群組 16"/>
          <p:cNvGrpSpPr/>
          <p:nvPr/>
        </p:nvGrpSpPr>
        <p:grpSpPr>
          <a:xfrm>
            <a:off x="3899268" y="2102664"/>
            <a:ext cx="5625732" cy="583252"/>
            <a:chOff x="3899268" y="2102664"/>
            <a:chExt cx="5625732" cy="583252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9268" y="2102664"/>
              <a:ext cx="603991" cy="523590"/>
            </a:xfrm>
            <a:prstGeom prst="rect">
              <a:avLst/>
            </a:prstGeom>
          </p:spPr>
        </p:pic>
        <p:sp>
          <p:nvSpPr>
            <p:cNvPr id="15" name="標題 1"/>
            <p:cNvSpPr txBox="1">
              <a:spLocks/>
            </p:cNvSpPr>
            <p:nvPr/>
          </p:nvSpPr>
          <p:spPr>
            <a:xfrm>
              <a:off x="4277716" y="2108066"/>
              <a:ext cx="5247284" cy="577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微軟正黑體" panose="020B0604030504040204" pitchFamily="34" charset="-120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微軟正黑體" panose="020B0604030504040204" pitchFamily="34" charset="-120"/>
                  <a:cs typeface="+mj-cs"/>
                </a:rPr>
                <a:t>假設沒有舉債的公司資產服從隨機過程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微軟正黑體" panose="020B0604030504040204" pitchFamily="34" charset="-120"/>
                <a:cs typeface="+mj-cs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3899268" y="3616657"/>
            <a:ext cx="3860431" cy="583252"/>
            <a:chOff x="3899268" y="2102664"/>
            <a:chExt cx="3860431" cy="583252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9268" y="2102664"/>
              <a:ext cx="603991" cy="523590"/>
            </a:xfrm>
            <a:prstGeom prst="rect">
              <a:avLst/>
            </a:prstGeom>
          </p:spPr>
        </p:pic>
        <p:sp>
          <p:nvSpPr>
            <p:cNvPr id="20" name="標題 1"/>
            <p:cNvSpPr txBox="1">
              <a:spLocks/>
            </p:cNvSpPr>
            <p:nvPr/>
          </p:nvSpPr>
          <p:spPr>
            <a:xfrm>
              <a:off x="4503258" y="2108066"/>
              <a:ext cx="3256441" cy="577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微軟正黑體" panose="020B0604030504040204" pitchFamily="34" charset="-120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微軟正黑體" panose="020B0604030504040204" pitchFamily="34" charset="-120"/>
                  <a:cs typeface="+mj-cs"/>
                </a:rPr>
                <a:t>公司的</a:t>
              </a:r>
              <a:r>
                <a:rPr kumimoji="0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微軟正黑體" panose="020B0604030504040204" pitchFamily="34" charset="-120"/>
                  <a:cs typeface="+mj-cs"/>
                </a:rPr>
                <a:t>payout</a:t>
              </a:r>
              <a:endPara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微軟正黑體" panose="020B0604030504040204" pitchFamily="34" charset="-120"/>
                <a:cs typeface="+mj-cs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3897021" y="5019819"/>
            <a:ext cx="3860431" cy="583252"/>
            <a:chOff x="3899268" y="2102664"/>
            <a:chExt cx="3860431" cy="583252"/>
          </a:xfrm>
        </p:grpSpPr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9268" y="2102664"/>
              <a:ext cx="603991" cy="523590"/>
            </a:xfrm>
            <a:prstGeom prst="rect">
              <a:avLst/>
            </a:prstGeom>
          </p:spPr>
        </p:pic>
        <p:sp>
          <p:nvSpPr>
            <p:cNvPr id="23" name="標題 1"/>
            <p:cNvSpPr txBox="1">
              <a:spLocks/>
            </p:cNvSpPr>
            <p:nvPr/>
          </p:nvSpPr>
          <p:spPr>
            <a:xfrm>
              <a:off x="4503258" y="2108066"/>
              <a:ext cx="3256441" cy="577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微軟正黑體" panose="020B0604030504040204" pitchFamily="34" charset="-120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微軟正黑體" panose="020B0604030504040204" pitchFamily="34" charset="-120"/>
                  <a:cs typeface="+mj-cs"/>
                </a:rPr>
                <a:t>公司破產</a:t>
              </a:r>
              <a:endPara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微軟正黑體" panose="020B0604030504040204" pitchFamily="34" charset="-120"/>
                <a:cs typeface="+mj-cs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4501011" y="56179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在股東價值第一次為零時破產</a:t>
            </a: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當破產時立即清算，並扣除破產成本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11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" name="直線接點 211"/>
          <p:cNvCxnSpPr/>
          <p:nvPr/>
        </p:nvCxnSpPr>
        <p:spPr>
          <a:xfrm flipH="1">
            <a:off x="2274032" y="2887119"/>
            <a:ext cx="391261" cy="2188812"/>
          </a:xfrm>
          <a:prstGeom prst="line">
            <a:avLst/>
          </a:prstGeom>
          <a:ln w="762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群組 217"/>
          <p:cNvGrpSpPr/>
          <p:nvPr/>
        </p:nvGrpSpPr>
        <p:grpSpPr>
          <a:xfrm>
            <a:off x="-225098" y="1171537"/>
            <a:ext cx="5020647" cy="5619976"/>
            <a:chOff x="-55743" y="929098"/>
            <a:chExt cx="5020647" cy="5619976"/>
          </a:xfrm>
        </p:grpSpPr>
        <p:grpSp>
          <p:nvGrpSpPr>
            <p:cNvPr id="217" name="群組 216"/>
            <p:cNvGrpSpPr/>
            <p:nvPr/>
          </p:nvGrpSpPr>
          <p:grpSpPr>
            <a:xfrm>
              <a:off x="-55743" y="929098"/>
              <a:ext cx="5020647" cy="5619976"/>
              <a:chOff x="-172478" y="700498"/>
              <a:chExt cx="5020647" cy="5619976"/>
            </a:xfrm>
          </p:grpSpPr>
          <p:grpSp>
            <p:nvGrpSpPr>
              <p:cNvPr id="151" name="群組 150"/>
              <p:cNvGrpSpPr/>
              <p:nvPr/>
            </p:nvGrpSpPr>
            <p:grpSpPr>
              <a:xfrm>
                <a:off x="-172478" y="700498"/>
                <a:ext cx="5020647" cy="5619976"/>
                <a:chOff x="-202958" y="1386298"/>
                <a:chExt cx="5020647" cy="5619976"/>
              </a:xfrm>
            </p:grpSpPr>
            <p:grpSp>
              <p:nvGrpSpPr>
                <p:cNvPr id="88" name="群組 87"/>
                <p:cNvGrpSpPr/>
                <p:nvPr/>
              </p:nvGrpSpPr>
              <p:grpSpPr>
                <a:xfrm>
                  <a:off x="-60318" y="1386298"/>
                  <a:ext cx="4878007" cy="5619976"/>
                  <a:chOff x="-134458" y="630264"/>
                  <a:chExt cx="4878007" cy="5619976"/>
                </a:xfrm>
              </p:grpSpPr>
              <p:grpSp>
                <p:nvGrpSpPr>
                  <p:cNvPr id="89" name="群組 88"/>
                  <p:cNvGrpSpPr/>
                  <p:nvPr/>
                </p:nvGrpSpPr>
                <p:grpSpPr>
                  <a:xfrm rot="653449">
                    <a:off x="-134458" y="630264"/>
                    <a:ext cx="4878007" cy="5619976"/>
                    <a:chOff x="3869557" y="503716"/>
                    <a:chExt cx="5571368" cy="6419310"/>
                  </a:xfrm>
                </p:grpSpPr>
                <p:grpSp>
                  <p:nvGrpSpPr>
                    <p:cNvPr id="122" name="群組 121"/>
                    <p:cNvGrpSpPr/>
                    <p:nvPr/>
                  </p:nvGrpSpPr>
                  <p:grpSpPr>
                    <a:xfrm rot="21172489">
                      <a:off x="3869557" y="503716"/>
                      <a:ext cx="5571368" cy="6419310"/>
                      <a:chOff x="3838495" y="488065"/>
                      <a:chExt cx="5571368" cy="6419310"/>
                    </a:xfrm>
                  </p:grpSpPr>
                  <p:grpSp>
                    <p:nvGrpSpPr>
                      <p:cNvPr id="124" name="群組 123"/>
                      <p:cNvGrpSpPr/>
                      <p:nvPr/>
                    </p:nvGrpSpPr>
                    <p:grpSpPr>
                      <a:xfrm rot="420000">
                        <a:off x="4712470" y="488065"/>
                        <a:ext cx="4656832" cy="866443"/>
                        <a:chOff x="1627581" y="953350"/>
                        <a:chExt cx="4656832" cy="1398735"/>
                      </a:xfrm>
                    </p:grpSpPr>
                    <p:grpSp>
                      <p:nvGrpSpPr>
                        <p:cNvPr id="130" name="群組 129"/>
                        <p:cNvGrpSpPr/>
                        <p:nvPr/>
                      </p:nvGrpSpPr>
                      <p:grpSpPr>
                        <a:xfrm>
                          <a:off x="1627581" y="953350"/>
                          <a:ext cx="4656832" cy="1374972"/>
                          <a:chOff x="1627581" y="953350"/>
                          <a:chExt cx="4656832" cy="1374972"/>
                        </a:xfrm>
                      </p:grpSpPr>
                      <p:grpSp>
                        <p:nvGrpSpPr>
                          <p:cNvPr id="132" name="群組 131"/>
                          <p:cNvGrpSpPr/>
                          <p:nvPr/>
                        </p:nvGrpSpPr>
                        <p:grpSpPr>
                          <a:xfrm>
                            <a:off x="1627581" y="953350"/>
                            <a:ext cx="4656832" cy="1374972"/>
                            <a:chOff x="3576309" y="2454278"/>
                            <a:chExt cx="4656832" cy="1759604"/>
                          </a:xfrm>
                        </p:grpSpPr>
                        <p:cxnSp>
                          <p:nvCxnSpPr>
                            <p:cNvPr id="135" name="直線接點 134"/>
                            <p:cNvCxnSpPr/>
                            <p:nvPr/>
                          </p:nvCxnSpPr>
                          <p:spPr>
                            <a:xfrm rot="21180000">
                              <a:off x="3590946" y="2454278"/>
                              <a:ext cx="4622378" cy="1264351"/>
                            </a:xfrm>
                            <a:prstGeom prst="line">
                              <a:avLst/>
                            </a:prstGeom>
                            <a:ln w="38100"/>
                          </p:spPr>
                          <p:style>
                            <a:lnRef idx="3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2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6" name="直線接點 135"/>
                            <p:cNvCxnSpPr/>
                            <p:nvPr/>
                          </p:nvCxnSpPr>
                          <p:spPr>
                            <a:xfrm flipV="1">
                              <a:off x="3576309" y="2764791"/>
                              <a:ext cx="1" cy="741862"/>
                            </a:xfrm>
                            <a:prstGeom prst="line">
                              <a:avLst/>
                            </a:prstGeom>
                            <a:ln w="38100"/>
                          </p:spPr>
                          <p:style>
                            <a:lnRef idx="3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2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7" name="直線接點 136"/>
                            <p:cNvCxnSpPr/>
                            <p:nvPr/>
                          </p:nvCxnSpPr>
                          <p:spPr>
                            <a:xfrm flipV="1">
                              <a:off x="5902203" y="2764999"/>
                              <a:ext cx="1" cy="741860"/>
                            </a:xfrm>
                            <a:prstGeom prst="line">
                              <a:avLst/>
                            </a:prstGeom>
                            <a:ln w="38100"/>
                          </p:spPr>
                          <p:style>
                            <a:lnRef idx="3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2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8" name="直線接點 137"/>
                            <p:cNvCxnSpPr/>
                            <p:nvPr/>
                          </p:nvCxnSpPr>
                          <p:spPr>
                            <a:xfrm flipV="1">
                              <a:off x="8233140" y="2757941"/>
                              <a:ext cx="1" cy="741862"/>
                            </a:xfrm>
                            <a:prstGeom prst="line">
                              <a:avLst/>
                            </a:prstGeom>
                            <a:ln w="38100"/>
                          </p:spPr>
                          <p:style>
                            <a:lnRef idx="3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2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139" name="文字方塊 138"/>
                            <p:cNvSpPr txBox="1"/>
                            <p:nvPr/>
                          </p:nvSpPr>
                          <p:spPr>
                            <a:xfrm>
                              <a:off x="6671558" y="3487598"/>
                              <a:ext cx="751017" cy="726284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en-US" altLang="zh-TW" sz="14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新細明體" panose="02020500000000000000" pitchFamily="18" charset="-120"/>
                                  <a:cs typeface="+mn-cs"/>
                                </a:rPr>
                                <a:t>(n+1)T</a:t>
                              </a:r>
                              <a:endParaRPr kumimoji="0" lang="zh-TW" altLang="en-US" sz="1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新細明體" panose="02020500000000000000" pitchFamily="18" charset="-120"/>
                                <a:cs typeface="+mn-cs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133" name="直線接點 132"/>
                          <p:cNvCxnSpPr/>
                          <p:nvPr/>
                        </p:nvCxnSpPr>
                        <p:spPr>
                          <a:xfrm flipV="1">
                            <a:off x="5120862" y="1222641"/>
                            <a:ext cx="1" cy="579698"/>
                          </a:xfrm>
                          <a:prstGeom prst="line">
                            <a:avLst/>
                          </a:prstGeom>
                          <a:ln w="38100"/>
                        </p:spPr>
                        <p:style>
                          <a:lnRef idx="3">
                            <a:schemeClr val="dk1"/>
                          </a:lnRef>
                          <a:fillRef idx="0">
                            <a:schemeClr val="dk1"/>
                          </a:fillRef>
                          <a:effectRef idx="2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31" name="文字方塊 130"/>
                            <p:cNvSpPr txBox="1"/>
                            <p:nvPr/>
                          </p:nvSpPr>
                          <p:spPr>
                            <a:xfrm>
                              <a:off x="2527871" y="1784559"/>
                              <a:ext cx="499237" cy="56752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m:rPr>
                                        <m:sty m:val="p"/>
                                      </m:rPr>
                                      <a:rPr lang="en-US" altLang="zh-TW" sz="14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kumimoji="0" lang="en-US" altLang="zh-TW" sz="1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𝑇</m:t>
                                    </m:r>
                                  </m:oMath>
                                </m:oMathPara>
                              </a14:m>
                              <a:endParaRPr kumimoji="0" lang="zh-TW" altLang="en-US" sz="1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新細明體" panose="02020500000000000000" pitchFamily="18" charset="-120"/>
                                <a:cs typeface="+mn-cs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31" name="文字方塊 130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2527871" y="1784559"/>
                              <a:ext cx="499237" cy="567526"/>
                            </a:xfrm>
                            <a:prstGeom prst="rect">
                              <a:avLst/>
                            </a:prstGeom>
                            <a:blipFill>
                              <a:blip r:embed="rId2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zh-TW" alt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cxnSp>
                    <p:nvCxnSpPr>
                      <p:cNvPr id="125" name="直線接點 124"/>
                      <p:cNvCxnSpPr/>
                      <p:nvPr/>
                    </p:nvCxnSpPr>
                    <p:spPr>
                      <a:xfrm rot="21374062" flipV="1">
                        <a:off x="7249576" y="1505653"/>
                        <a:ext cx="1037958" cy="5401722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直線接點 125"/>
                      <p:cNvCxnSpPr/>
                      <p:nvPr/>
                    </p:nvCxnSpPr>
                    <p:spPr>
                      <a:xfrm rot="21374062" flipV="1">
                        <a:off x="3838495" y="1127941"/>
                        <a:ext cx="970995" cy="5238990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" name="直線接點 126"/>
                      <p:cNvCxnSpPr/>
                      <p:nvPr/>
                    </p:nvCxnSpPr>
                    <p:spPr>
                      <a:xfrm rot="21374062" flipV="1">
                        <a:off x="4926076" y="1268267"/>
                        <a:ext cx="1079649" cy="5238815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8" name="直線接點 127"/>
                      <p:cNvCxnSpPr/>
                      <p:nvPr/>
                    </p:nvCxnSpPr>
                    <p:spPr>
                      <a:xfrm rot="21374062" flipV="1">
                        <a:off x="6160815" y="1399211"/>
                        <a:ext cx="992748" cy="5309154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9" name="直線接點 128"/>
                      <p:cNvCxnSpPr/>
                      <p:nvPr/>
                    </p:nvCxnSpPr>
                    <p:spPr>
                      <a:xfrm rot="21374062" flipV="1">
                        <a:off x="8467285" y="1673698"/>
                        <a:ext cx="942578" cy="5052370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3" name="直線接點 122"/>
                    <p:cNvCxnSpPr/>
                    <p:nvPr/>
                  </p:nvCxnSpPr>
                  <p:spPr>
                    <a:xfrm rot="21592489" flipV="1">
                      <a:off x="5568045" y="610256"/>
                      <a:ext cx="1" cy="35909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0" name="群組 89"/>
                  <p:cNvGrpSpPr/>
                  <p:nvPr/>
                </p:nvGrpSpPr>
                <p:grpSpPr>
                  <a:xfrm rot="653449">
                    <a:off x="1194048" y="3007296"/>
                    <a:ext cx="1364914" cy="733111"/>
                    <a:chOff x="-359615" y="4060327"/>
                    <a:chExt cx="1891083" cy="1057458"/>
                  </a:xfrm>
                </p:grpSpPr>
                <p:grpSp>
                  <p:nvGrpSpPr>
                    <p:cNvPr id="108" name="群組 107"/>
                    <p:cNvGrpSpPr/>
                    <p:nvPr/>
                  </p:nvGrpSpPr>
                  <p:grpSpPr>
                    <a:xfrm>
                      <a:off x="-359615" y="4374456"/>
                      <a:ext cx="1690855" cy="674610"/>
                      <a:chOff x="-335437" y="4459286"/>
                      <a:chExt cx="1690855" cy="674610"/>
                    </a:xfrm>
                  </p:grpSpPr>
                  <p:grpSp>
                    <p:nvGrpSpPr>
                      <p:cNvPr id="117" name="群組 116"/>
                      <p:cNvGrpSpPr/>
                      <p:nvPr/>
                    </p:nvGrpSpPr>
                    <p:grpSpPr>
                      <a:xfrm>
                        <a:off x="-319286" y="4502722"/>
                        <a:ext cx="1674704" cy="631174"/>
                        <a:chOff x="-70704" y="5697932"/>
                        <a:chExt cx="1674704" cy="631174"/>
                      </a:xfrm>
                    </p:grpSpPr>
                    <p:cxnSp>
                      <p:nvCxnSpPr>
                        <p:cNvPr id="120" name="直線接點 119"/>
                        <p:cNvCxnSpPr/>
                        <p:nvPr/>
                      </p:nvCxnSpPr>
                      <p:spPr>
                        <a:xfrm rot="20946551">
                          <a:off x="-70704" y="5717124"/>
                          <a:ext cx="1674704" cy="1533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1" name="直線接點 120"/>
                        <p:cNvCxnSpPr/>
                        <p:nvPr/>
                      </p:nvCxnSpPr>
                      <p:spPr>
                        <a:xfrm rot="20946551">
                          <a:off x="26913" y="5697932"/>
                          <a:ext cx="1512922" cy="63117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15" name="橢圓 114"/>
                      <p:cNvSpPr/>
                      <p:nvPr/>
                    </p:nvSpPr>
                    <p:spPr>
                      <a:xfrm>
                        <a:off x="-335437" y="4459286"/>
                        <a:ext cx="432000" cy="43199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11" name="橢圓 110"/>
                    <p:cNvSpPr/>
                    <p:nvPr/>
                  </p:nvSpPr>
                  <p:spPr>
                    <a:xfrm>
                      <a:off x="1096057" y="4685787"/>
                      <a:ext cx="432000" cy="43199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12" name="橢圓 111"/>
                    <p:cNvSpPr/>
                    <p:nvPr/>
                  </p:nvSpPr>
                  <p:spPr>
                    <a:xfrm>
                      <a:off x="1099468" y="4060327"/>
                      <a:ext cx="432000" cy="43199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1" name="群組 90"/>
                  <p:cNvGrpSpPr/>
                  <p:nvPr/>
                </p:nvGrpSpPr>
                <p:grpSpPr>
                  <a:xfrm rot="653449">
                    <a:off x="458632" y="1176958"/>
                    <a:ext cx="2383043" cy="1191710"/>
                    <a:chOff x="998313" y="3537303"/>
                    <a:chExt cx="3301683" cy="1718967"/>
                  </a:xfrm>
                </p:grpSpPr>
                <p:grpSp>
                  <p:nvGrpSpPr>
                    <p:cNvPr id="92" name="群組 91"/>
                    <p:cNvGrpSpPr/>
                    <p:nvPr/>
                  </p:nvGrpSpPr>
                  <p:grpSpPr>
                    <a:xfrm>
                      <a:off x="998313" y="3537303"/>
                      <a:ext cx="3301683" cy="1718967"/>
                      <a:chOff x="1022491" y="3622133"/>
                      <a:chExt cx="3301683" cy="1718967"/>
                    </a:xfrm>
                  </p:grpSpPr>
                  <p:grpSp>
                    <p:nvGrpSpPr>
                      <p:cNvPr id="95" name="群組 94"/>
                      <p:cNvGrpSpPr/>
                      <p:nvPr/>
                    </p:nvGrpSpPr>
                    <p:grpSpPr>
                      <a:xfrm>
                        <a:off x="1052337" y="3848783"/>
                        <a:ext cx="3158907" cy="1375993"/>
                        <a:chOff x="1300919" y="5043992"/>
                        <a:chExt cx="3158907" cy="1375993"/>
                      </a:xfrm>
                    </p:grpSpPr>
                    <p:grpSp>
                      <p:nvGrpSpPr>
                        <p:cNvPr id="102" name="群組 101"/>
                        <p:cNvGrpSpPr/>
                        <p:nvPr/>
                      </p:nvGrpSpPr>
                      <p:grpSpPr>
                        <a:xfrm>
                          <a:off x="1300919" y="5043992"/>
                          <a:ext cx="3158907" cy="1375993"/>
                          <a:chOff x="1300919" y="5043992"/>
                          <a:chExt cx="3158907" cy="1375993"/>
                        </a:xfrm>
                      </p:grpSpPr>
                      <p:cxnSp>
                        <p:nvCxnSpPr>
                          <p:cNvPr id="104" name="直線接點 103"/>
                          <p:cNvCxnSpPr/>
                          <p:nvPr/>
                        </p:nvCxnSpPr>
                        <p:spPr>
                          <a:xfrm flipV="1">
                            <a:off x="1300919" y="5043992"/>
                            <a:ext cx="3110387" cy="63864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5" name="直線接點 104"/>
                          <p:cNvCxnSpPr/>
                          <p:nvPr/>
                        </p:nvCxnSpPr>
                        <p:spPr>
                          <a:xfrm>
                            <a:off x="1341201" y="5653067"/>
                            <a:ext cx="3104541" cy="667242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6" name="直線接點 105"/>
                          <p:cNvCxnSpPr/>
                          <p:nvPr/>
                        </p:nvCxnSpPr>
                        <p:spPr>
                          <a:xfrm flipV="1">
                            <a:off x="2818180" y="5684766"/>
                            <a:ext cx="1622974" cy="326334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7" name="直線接點 106"/>
                          <p:cNvCxnSpPr/>
                          <p:nvPr/>
                        </p:nvCxnSpPr>
                        <p:spPr>
                          <a:xfrm>
                            <a:off x="4344264" y="6335254"/>
                            <a:ext cx="115562" cy="84731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03" name="直線接點 102"/>
                        <p:cNvCxnSpPr/>
                        <p:nvPr/>
                      </p:nvCxnSpPr>
                      <p:spPr>
                        <a:xfrm>
                          <a:off x="2818179" y="5302034"/>
                          <a:ext cx="1603723" cy="36800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96" name="群組 95"/>
                      <p:cNvGrpSpPr/>
                      <p:nvPr/>
                    </p:nvGrpSpPr>
                    <p:grpSpPr>
                      <a:xfrm>
                        <a:off x="1022491" y="3622133"/>
                        <a:ext cx="3301683" cy="1718967"/>
                        <a:chOff x="1022491" y="3622133"/>
                        <a:chExt cx="3301683" cy="1718967"/>
                      </a:xfrm>
                    </p:grpSpPr>
                    <p:grpSp>
                      <p:nvGrpSpPr>
                        <p:cNvPr id="97" name="群組 96"/>
                        <p:cNvGrpSpPr/>
                        <p:nvPr/>
                      </p:nvGrpSpPr>
                      <p:grpSpPr>
                        <a:xfrm>
                          <a:off x="1022491" y="4259956"/>
                          <a:ext cx="3300312" cy="438589"/>
                          <a:chOff x="1022491" y="4259956"/>
                          <a:chExt cx="3300312" cy="438589"/>
                        </a:xfrm>
                      </p:grpSpPr>
                      <p:sp>
                        <p:nvSpPr>
                          <p:cNvPr id="100" name="橢圓 99"/>
                          <p:cNvSpPr/>
                          <p:nvPr/>
                        </p:nvSpPr>
                        <p:spPr>
                          <a:xfrm>
                            <a:off x="1022491" y="4259956"/>
                            <a:ext cx="432000" cy="432004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zh-TW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新細明體" panose="02020500000000000000" pitchFamily="18" charset="-12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1" name="橢圓 100"/>
                          <p:cNvSpPr/>
                          <p:nvPr/>
                        </p:nvSpPr>
                        <p:spPr>
                          <a:xfrm>
                            <a:off x="3890803" y="4266541"/>
                            <a:ext cx="432000" cy="432004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zh-TW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新細明體" panose="02020500000000000000" pitchFamily="18" charset="-120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98" name="橢圓 97"/>
                        <p:cNvSpPr/>
                        <p:nvPr/>
                      </p:nvSpPr>
                      <p:spPr>
                        <a:xfrm>
                          <a:off x="3884585" y="4909098"/>
                          <a:ext cx="432000" cy="432002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TW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9" name="橢圓 98"/>
                        <p:cNvSpPr/>
                        <p:nvPr/>
                      </p:nvSpPr>
                      <p:spPr>
                        <a:xfrm>
                          <a:off x="3892174" y="3622133"/>
                          <a:ext cx="432000" cy="43200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TW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93" name="橢圓 92"/>
                    <p:cNvSpPr/>
                    <p:nvPr/>
                  </p:nvSpPr>
                  <p:spPr>
                    <a:xfrm>
                      <a:off x="2453985" y="4486449"/>
                      <a:ext cx="432000" cy="43200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94" name="橢圓 93"/>
                    <p:cNvSpPr/>
                    <p:nvPr/>
                  </p:nvSpPr>
                  <p:spPr>
                    <a:xfrm>
                      <a:off x="2457394" y="3860977"/>
                      <a:ext cx="432000" cy="4320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44" name="群組 143"/>
                <p:cNvGrpSpPr/>
                <p:nvPr/>
              </p:nvGrpSpPr>
              <p:grpSpPr>
                <a:xfrm>
                  <a:off x="2075657" y="4270443"/>
                  <a:ext cx="523078" cy="2011080"/>
                  <a:chOff x="3413494" y="5807809"/>
                  <a:chExt cx="523078" cy="2011080"/>
                </a:xfrm>
              </p:grpSpPr>
              <p:cxnSp>
                <p:nvCxnSpPr>
                  <p:cNvPr id="145" name="直線接點 144"/>
                  <p:cNvCxnSpPr>
                    <a:endCxn id="83" idx="4"/>
                  </p:cNvCxnSpPr>
                  <p:nvPr/>
                </p:nvCxnSpPr>
                <p:spPr>
                  <a:xfrm flipH="1">
                    <a:off x="3413494" y="5917466"/>
                    <a:ext cx="324948" cy="1901423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" name="橢圓 145"/>
                  <p:cNvSpPr/>
                  <p:nvPr/>
                </p:nvSpPr>
                <p:spPr>
                  <a:xfrm rot="1695298">
                    <a:off x="3576572" y="5807809"/>
                    <a:ext cx="360000" cy="360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147" name="群組 146"/>
                <p:cNvGrpSpPr/>
                <p:nvPr/>
              </p:nvGrpSpPr>
              <p:grpSpPr>
                <a:xfrm>
                  <a:off x="-202958" y="2067227"/>
                  <a:ext cx="3393138" cy="1512267"/>
                  <a:chOff x="1527985" y="4059108"/>
                  <a:chExt cx="3393138" cy="1512267"/>
                </a:xfrm>
              </p:grpSpPr>
              <p:sp>
                <p:nvSpPr>
                  <p:cNvPr id="148" name="等腰三角形 147"/>
                  <p:cNvSpPr/>
                  <p:nvPr/>
                </p:nvSpPr>
                <p:spPr>
                  <a:xfrm rot="10740000">
                    <a:off x="1527985" y="4059108"/>
                    <a:ext cx="3393138" cy="1512267"/>
                  </a:xfrm>
                  <a:prstGeom prst="triangle">
                    <a:avLst>
                      <a:gd name="adj" fmla="val 12187"/>
                    </a:avLst>
                  </a:prstGeom>
                  <a:noFill/>
                  <a:ln w="285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49" name="橢圓 148"/>
                  <p:cNvSpPr/>
                  <p:nvPr/>
                </p:nvSpPr>
                <p:spPr>
                  <a:xfrm rot="1695298">
                    <a:off x="4276228" y="4527336"/>
                    <a:ext cx="360000" cy="3600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50" name="橢圓 149"/>
                  <p:cNvSpPr/>
                  <p:nvPr/>
                </p:nvSpPr>
                <p:spPr>
                  <a:xfrm rot="1695298">
                    <a:off x="4365417" y="4084488"/>
                    <a:ext cx="360000" cy="3600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54" name="群組 153"/>
              <p:cNvGrpSpPr/>
              <p:nvPr/>
            </p:nvGrpSpPr>
            <p:grpSpPr>
              <a:xfrm rot="653449">
                <a:off x="2055273" y="4257279"/>
                <a:ext cx="2344999" cy="1124549"/>
                <a:chOff x="1059910" y="3397479"/>
                <a:chExt cx="3248972" cy="1622056"/>
              </a:xfrm>
            </p:grpSpPr>
            <p:grpSp>
              <p:nvGrpSpPr>
                <p:cNvPr id="172" name="群組 171"/>
                <p:cNvGrpSpPr/>
                <p:nvPr/>
              </p:nvGrpSpPr>
              <p:grpSpPr>
                <a:xfrm>
                  <a:off x="1059910" y="3499855"/>
                  <a:ext cx="3247795" cy="1519680"/>
                  <a:chOff x="1084088" y="3584685"/>
                  <a:chExt cx="3247795" cy="1519680"/>
                </a:xfrm>
              </p:grpSpPr>
              <p:grpSp>
                <p:nvGrpSpPr>
                  <p:cNvPr id="177" name="群組 176"/>
                  <p:cNvGrpSpPr/>
                  <p:nvPr/>
                </p:nvGrpSpPr>
                <p:grpSpPr>
                  <a:xfrm>
                    <a:off x="1113923" y="3584685"/>
                    <a:ext cx="3144826" cy="1276284"/>
                    <a:chOff x="1362505" y="4779894"/>
                    <a:chExt cx="3144826" cy="1276284"/>
                  </a:xfrm>
                </p:grpSpPr>
                <p:grpSp>
                  <p:nvGrpSpPr>
                    <p:cNvPr id="181" name="群組 180"/>
                    <p:cNvGrpSpPr/>
                    <p:nvPr/>
                  </p:nvGrpSpPr>
                  <p:grpSpPr>
                    <a:xfrm>
                      <a:off x="1362505" y="4779894"/>
                      <a:ext cx="3144826" cy="1276284"/>
                      <a:chOff x="1362505" y="4779894"/>
                      <a:chExt cx="3144826" cy="1276284"/>
                    </a:xfrm>
                  </p:grpSpPr>
                  <p:cxnSp>
                    <p:nvCxnSpPr>
                      <p:cNvPr id="183" name="直線接點 182"/>
                      <p:cNvCxnSpPr/>
                      <p:nvPr/>
                    </p:nvCxnSpPr>
                    <p:spPr>
                      <a:xfrm flipV="1">
                        <a:off x="2879777" y="5420670"/>
                        <a:ext cx="1622978" cy="326329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4" name="直線接點 183"/>
                      <p:cNvCxnSpPr/>
                      <p:nvPr/>
                    </p:nvCxnSpPr>
                    <p:spPr>
                      <a:xfrm flipV="1">
                        <a:off x="1362505" y="4779894"/>
                        <a:ext cx="3110383" cy="6386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5" name="直線接點 184"/>
                      <p:cNvCxnSpPr/>
                      <p:nvPr/>
                    </p:nvCxnSpPr>
                    <p:spPr>
                      <a:xfrm>
                        <a:off x="1402794" y="5388953"/>
                        <a:ext cx="3104537" cy="6672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82" name="直線接點 181"/>
                    <p:cNvCxnSpPr/>
                    <p:nvPr/>
                  </p:nvCxnSpPr>
                  <p:spPr>
                    <a:xfrm>
                      <a:off x="2879784" y="5037950"/>
                      <a:ext cx="1603721" cy="36799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8" name="群組 177"/>
                  <p:cNvGrpSpPr/>
                  <p:nvPr/>
                </p:nvGrpSpPr>
                <p:grpSpPr>
                  <a:xfrm>
                    <a:off x="1084088" y="3995836"/>
                    <a:ext cx="3247795" cy="1108529"/>
                    <a:chOff x="1084088" y="3995836"/>
                    <a:chExt cx="3247795" cy="1108529"/>
                  </a:xfrm>
                </p:grpSpPr>
                <p:sp>
                  <p:nvSpPr>
                    <p:cNvPr id="179" name="橢圓 178"/>
                    <p:cNvSpPr/>
                    <p:nvPr/>
                  </p:nvSpPr>
                  <p:spPr>
                    <a:xfrm>
                      <a:off x="1084088" y="3995836"/>
                      <a:ext cx="431998" cy="43199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80" name="橢圓 179"/>
                    <p:cNvSpPr/>
                    <p:nvPr/>
                  </p:nvSpPr>
                  <p:spPr>
                    <a:xfrm>
                      <a:off x="3899885" y="4672365"/>
                      <a:ext cx="431998" cy="43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73" name="橢圓 172"/>
                <p:cNvSpPr/>
                <p:nvPr/>
              </p:nvSpPr>
              <p:spPr>
                <a:xfrm>
                  <a:off x="3873480" y="4022940"/>
                  <a:ext cx="432001" cy="4319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74" name="橢圓 173"/>
                <p:cNvSpPr/>
                <p:nvPr/>
              </p:nvSpPr>
              <p:spPr>
                <a:xfrm>
                  <a:off x="3876881" y="3397479"/>
                  <a:ext cx="432001" cy="4319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75" name="橢圓 174"/>
                <p:cNvSpPr/>
                <p:nvPr/>
              </p:nvSpPr>
              <p:spPr>
                <a:xfrm>
                  <a:off x="2498844" y="4248072"/>
                  <a:ext cx="431998" cy="43199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76" name="橢圓 175"/>
                <p:cNvSpPr/>
                <p:nvPr/>
              </p:nvSpPr>
              <p:spPr>
                <a:xfrm>
                  <a:off x="2518997" y="3596882"/>
                  <a:ext cx="431998" cy="43199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214" name="橢圓 213"/>
            <p:cNvSpPr/>
            <p:nvPr/>
          </p:nvSpPr>
          <p:spPr>
            <a:xfrm rot="1695298">
              <a:off x="2190412" y="4623359"/>
              <a:ext cx="360000" cy="36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矩形 214"/>
              <p:cNvSpPr/>
              <p:nvPr/>
            </p:nvSpPr>
            <p:spPr>
              <a:xfrm>
                <a:off x="5253739" y="1307132"/>
                <a:ext cx="6759840" cy="543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  <m: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i="1" dirty="0"/>
                  <a:t>,0</a:t>
                </a:r>
                <a:r>
                  <a:rPr lang="en-US" altLang="zh-TW" i="1" dirty="0" smtClean="0"/>
                  <a:t>)</a:t>
                </a:r>
              </a:p>
              <a:p>
                <a:endParaRPr lang="en-US" altLang="zh-TW" sz="10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p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p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+[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𝑐𝑏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𝑀𝐶</m:t>
                            </m:r>
                          </m:sup>
                        </m:sSup>
                      </m:e>
                      <m: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i="1" dirty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TW" i="1" dirty="0"/>
                  <a:t>,0)</a:t>
                </a:r>
              </a:p>
              <a:p>
                <a:endParaRPr lang="en-US" altLang="zh-TW" sz="10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</m:e>
                        <m: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(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p>
                                  </m:sSup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𝐶𝐵</m:t>
                                      </m:r>
                                    </m:e>
                                    <m:sub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                   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i="1" dirty="0" smtClean="0"/>
              </a:p>
              <a:p>
                <a:endParaRPr lang="en-US" altLang="zh-TW" sz="10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p>
                        </m:e>
                        <m: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,(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𝐹𝐶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sup>
                                  </m:sSup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𝐶𝐵</m:t>
                                      </m:r>
                                    </m:e>
                                    <m:sub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                       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600" i="1" dirty="0"/>
              </a:p>
            </p:txBody>
          </p:sp>
        </mc:Choice>
        <mc:Fallback xmlns="">
          <p:sp>
            <p:nvSpPr>
              <p:cNvPr id="215" name="矩形 2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739" y="1307132"/>
                <a:ext cx="6759840" cy="54367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文字方塊 215"/>
              <p:cNvSpPr txBox="1"/>
              <p:nvPr/>
            </p:nvSpPr>
            <p:spPr>
              <a:xfrm>
                <a:off x="1227008" y="208365"/>
                <a:ext cx="3820213" cy="614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t = (n+</a:t>
                </a:r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)T,  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altLang="zh-TW" sz="2400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 ,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1 ,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 ,…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216" name="文字方塊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008" y="208365"/>
                <a:ext cx="3820213" cy="614655"/>
              </a:xfrm>
              <a:prstGeom prst="rect">
                <a:avLst/>
              </a:prstGeom>
              <a:blipFill>
                <a:blip r:embed="rId4"/>
                <a:stretch>
                  <a:fillRect l="-2392" r="-1914" b="-89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橢圓 75"/>
          <p:cNvSpPr/>
          <p:nvPr/>
        </p:nvSpPr>
        <p:spPr>
          <a:xfrm rot="1695298">
            <a:off x="2453250" y="2760502"/>
            <a:ext cx="360000" cy="36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0" name="橢圓 79"/>
          <p:cNvSpPr/>
          <p:nvPr/>
        </p:nvSpPr>
        <p:spPr>
          <a:xfrm rot="1695298">
            <a:off x="2312209" y="3626240"/>
            <a:ext cx="360000" cy="36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81" name="直線接點 80"/>
          <p:cNvCxnSpPr/>
          <p:nvPr/>
        </p:nvCxnSpPr>
        <p:spPr>
          <a:xfrm>
            <a:off x="1948363" y="5902137"/>
            <a:ext cx="1208740" cy="10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/>
          <p:cNvCxnSpPr/>
          <p:nvPr/>
        </p:nvCxnSpPr>
        <p:spPr>
          <a:xfrm>
            <a:off x="1980783" y="5887507"/>
            <a:ext cx="1091972" cy="437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橢圓 82"/>
          <p:cNvSpPr/>
          <p:nvPr/>
        </p:nvSpPr>
        <p:spPr>
          <a:xfrm rot="653449">
            <a:off x="1925909" y="5769964"/>
            <a:ext cx="311802" cy="2994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4" name="橢圓 83"/>
          <p:cNvSpPr/>
          <p:nvPr/>
        </p:nvSpPr>
        <p:spPr>
          <a:xfrm rot="653449">
            <a:off x="2855896" y="6180422"/>
            <a:ext cx="311802" cy="29949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5" name="橢圓 84"/>
          <p:cNvSpPr/>
          <p:nvPr/>
        </p:nvSpPr>
        <p:spPr>
          <a:xfrm rot="653449">
            <a:off x="2940604" y="5755532"/>
            <a:ext cx="311802" cy="29949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6" name="橢圓 85"/>
          <p:cNvSpPr/>
          <p:nvPr/>
        </p:nvSpPr>
        <p:spPr>
          <a:xfrm rot="1695298">
            <a:off x="1899736" y="575078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9" name="標題 1"/>
          <p:cNvSpPr txBox="1">
            <a:spLocks/>
          </p:cNvSpPr>
          <p:nvPr/>
        </p:nvSpPr>
        <p:spPr>
          <a:xfrm>
            <a:off x="5230623" y="555977"/>
            <a:ext cx="5021741" cy="577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lvl="0">
              <a:defRPr/>
            </a:pPr>
            <a:r>
              <a:rPr lang="zh-TW" altLang="en-US" sz="2800" dirty="0" smtClean="0">
                <a:solidFill>
                  <a:prstClr val="black"/>
                </a:solidFill>
                <a:latin typeface="Calibri Light" panose="020F0302020204030204"/>
              </a:rPr>
              <a:t>在債券到期時間點的評價</a:t>
            </a:r>
            <a:endParaRPr kumimoji="0" lang="zh-TW" altLang="en-US" sz="2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6478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" name="直線接點 211"/>
          <p:cNvCxnSpPr/>
          <p:nvPr/>
        </p:nvCxnSpPr>
        <p:spPr>
          <a:xfrm flipH="1">
            <a:off x="2274032" y="2887119"/>
            <a:ext cx="391261" cy="2188812"/>
          </a:xfrm>
          <a:prstGeom prst="line">
            <a:avLst/>
          </a:prstGeom>
          <a:ln w="762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群組 217"/>
          <p:cNvGrpSpPr/>
          <p:nvPr/>
        </p:nvGrpSpPr>
        <p:grpSpPr>
          <a:xfrm>
            <a:off x="-225098" y="1057610"/>
            <a:ext cx="4149753" cy="5705271"/>
            <a:chOff x="-55743" y="815171"/>
            <a:chExt cx="4149753" cy="5705271"/>
          </a:xfrm>
        </p:grpSpPr>
        <p:grpSp>
          <p:nvGrpSpPr>
            <p:cNvPr id="217" name="群組 216"/>
            <p:cNvGrpSpPr/>
            <p:nvPr/>
          </p:nvGrpSpPr>
          <p:grpSpPr>
            <a:xfrm>
              <a:off x="-55743" y="815171"/>
              <a:ext cx="4149753" cy="5705271"/>
              <a:chOff x="-172478" y="586571"/>
              <a:chExt cx="4149753" cy="5705271"/>
            </a:xfrm>
          </p:grpSpPr>
          <p:grpSp>
            <p:nvGrpSpPr>
              <p:cNvPr id="151" name="群組 150"/>
              <p:cNvGrpSpPr/>
              <p:nvPr/>
            </p:nvGrpSpPr>
            <p:grpSpPr>
              <a:xfrm>
                <a:off x="-172478" y="586571"/>
                <a:ext cx="4149753" cy="5705271"/>
                <a:chOff x="-202958" y="1272371"/>
                <a:chExt cx="4149753" cy="5705271"/>
              </a:xfrm>
            </p:grpSpPr>
            <p:grpSp>
              <p:nvGrpSpPr>
                <p:cNvPr id="88" name="群組 87"/>
                <p:cNvGrpSpPr/>
                <p:nvPr/>
              </p:nvGrpSpPr>
              <p:grpSpPr>
                <a:xfrm>
                  <a:off x="-56572" y="1272371"/>
                  <a:ext cx="4003367" cy="5705271"/>
                  <a:chOff x="-130712" y="516337"/>
                  <a:chExt cx="4003367" cy="5705271"/>
                </a:xfrm>
              </p:grpSpPr>
              <p:grpSp>
                <p:nvGrpSpPr>
                  <p:cNvPr id="89" name="群組 88"/>
                  <p:cNvGrpSpPr/>
                  <p:nvPr/>
                </p:nvGrpSpPr>
                <p:grpSpPr>
                  <a:xfrm rot="653449">
                    <a:off x="-130712" y="516337"/>
                    <a:ext cx="4003367" cy="5705271"/>
                    <a:chOff x="3867372" y="468621"/>
                    <a:chExt cx="4572406" cy="6516736"/>
                  </a:xfrm>
                </p:grpSpPr>
                <p:grpSp>
                  <p:nvGrpSpPr>
                    <p:cNvPr id="122" name="群組 121"/>
                    <p:cNvGrpSpPr/>
                    <p:nvPr/>
                  </p:nvGrpSpPr>
                  <p:grpSpPr>
                    <a:xfrm rot="21172489">
                      <a:off x="3867372" y="468621"/>
                      <a:ext cx="4572406" cy="6516736"/>
                      <a:chOff x="3838495" y="390639"/>
                      <a:chExt cx="4572406" cy="6516736"/>
                    </a:xfrm>
                  </p:grpSpPr>
                  <p:grpSp>
                    <p:nvGrpSpPr>
                      <p:cNvPr id="124" name="群組 123"/>
                      <p:cNvGrpSpPr/>
                      <p:nvPr/>
                    </p:nvGrpSpPr>
                    <p:grpSpPr>
                      <a:xfrm rot="420000">
                        <a:off x="4718428" y="390639"/>
                        <a:ext cx="3692473" cy="905247"/>
                        <a:chOff x="1627581" y="890703"/>
                        <a:chExt cx="3692473" cy="1461380"/>
                      </a:xfrm>
                    </p:grpSpPr>
                    <p:grpSp>
                      <p:nvGrpSpPr>
                        <p:cNvPr id="130" name="群組 129"/>
                        <p:cNvGrpSpPr/>
                        <p:nvPr/>
                      </p:nvGrpSpPr>
                      <p:grpSpPr>
                        <a:xfrm>
                          <a:off x="1627581" y="890703"/>
                          <a:ext cx="3692473" cy="1437618"/>
                          <a:chOff x="1627581" y="890703"/>
                          <a:chExt cx="3692473" cy="1437618"/>
                        </a:xfrm>
                      </p:grpSpPr>
                      <p:grpSp>
                        <p:nvGrpSpPr>
                          <p:cNvPr id="132" name="群組 131"/>
                          <p:cNvGrpSpPr/>
                          <p:nvPr/>
                        </p:nvGrpSpPr>
                        <p:grpSpPr>
                          <a:xfrm>
                            <a:off x="1627581" y="890703"/>
                            <a:ext cx="3692473" cy="1437618"/>
                            <a:chOff x="3576309" y="2374108"/>
                            <a:chExt cx="3692473" cy="1839775"/>
                          </a:xfrm>
                        </p:grpSpPr>
                        <p:cxnSp>
                          <p:nvCxnSpPr>
                            <p:cNvPr id="135" name="直線接點 134"/>
                            <p:cNvCxnSpPr/>
                            <p:nvPr/>
                          </p:nvCxnSpPr>
                          <p:spPr>
                            <a:xfrm rot="20954062">
                              <a:off x="3604210" y="2374108"/>
                              <a:ext cx="3391937" cy="1397572"/>
                            </a:xfrm>
                            <a:prstGeom prst="line">
                              <a:avLst/>
                            </a:prstGeom>
                            <a:ln w="38100"/>
                          </p:spPr>
                          <p:style>
                            <a:lnRef idx="3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2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6" name="直線接點 135"/>
                            <p:cNvCxnSpPr/>
                            <p:nvPr/>
                          </p:nvCxnSpPr>
                          <p:spPr>
                            <a:xfrm flipV="1">
                              <a:off x="3576309" y="2764791"/>
                              <a:ext cx="1" cy="741862"/>
                            </a:xfrm>
                            <a:prstGeom prst="line">
                              <a:avLst/>
                            </a:prstGeom>
                            <a:ln w="38100"/>
                          </p:spPr>
                          <p:style>
                            <a:lnRef idx="3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2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7" name="直線接點 136"/>
                            <p:cNvCxnSpPr/>
                            <p:nvPr/>
                          </p:nvCxnSpPr>
                          <p:spPr>
                            <a:xfrm flipV="1">
                              <a:off x="5902203" y="2764999"/>
                              <a:ext cx="1" cy="741860"/>
                            </a:xfrm>
                            <a:prstGeom prst="line">
                              <a:avLst/>
                            </a:prstGeom>
                            <a:ln w="38100"/>
                          </p:spPr>
                          <p:style>
                            <a:lnRef idx="3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2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139" name="文字方塊 138"/>
                            <p:cNvSpPr txBox="1"/>
                            <p:nvPr/>
                          </p:nvSpPr>
                          <p:spPr>
                            <a:xfrm>
                              <a:off x="6825348" y="3487599"/>
                              <a:ext cx="443434" cy="726284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lang="en-US" altLang="zh-TW" sz="1400" dirty="0">
                                  <a:solidFill>
                                    <a:prstClr val="black"/>
                                  </a:solidFill>
                                  <a:latin typeface="Calibri" panose="020F0502020204030204"/>
                                  <a:ea typeface="新細明體" panose="02020500000000000000" pitchFamily="18" charset="-120"/>
                                </a:rPr>
                                <a:t>N</a:t>
                              </a:r>
                              <a:r>
                                <a:rPr kumimoji="0" lang="en-US" altLang="zh-TW" sz="14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新細明體" panose="02020500000000000000" pitchFamily="18" charset="-120"/>
                                  <a:cs typeface="+mn-cs"/>
                                </a:rPr>
                                <a:t>T</a:t>
                              </a:r>
                              <a:endParaRPr kumimoji="0" lang="zh-TW" altLang="en-US" sz="1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新細明體" panose="02020500000000000000" pitchFamily="18" charset="-120"/>
                                <a:cs typeface="+mn-cs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133" name="直線接點 132"/>
                          <p:cNvCxnSpPr/>
                          <p:nvPr/>
                        </p:nvCxnSpPr>
                        <p:spPr>
                          <a:xfrm flipV="1">
                            <a:off x="5120862" y="1222641"/>
                            <a:ext cx="1" cy="579698"/>
                          </a:xfrm>
                          <a:prstGeom prst="line">
                            <a:avLst/>
                          </a:prstGeom>
                          <a:ln w="38100"/>
                        </p:spPr>
                        <p:style>
                          <a:lnRef idx="3">
                            <a:schemeClr val="dk1"/>
                          </a:lnRef>
                          <a:fillRef idx="0">
                            <a:schemeClr val="dk1"/>
                          </a:fillRef>
                          <a:effectRef idx="2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31" name="文字方塊 130"/>
                            <p:cNvSpPr txBox="1"/>
                            <p:nvPr/>
                          </p:nvSpPr>
                          <p:spPr>
                            <a:xfrm>
                              <a:off x="2252548" y="1784557"/>
                              <a:ext cx="1049885" cy="56752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zh-TW" sz="1400" i="1" noProof="0" dirty="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14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en-US" altLang="zh-TW" sz="1400" b="0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  <m:r>
                                      <a:rPr lang="en-US" altLang="zh-TW" sz="14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kumimoji="0" lang="en-US" altLang="zh-TW" sz="1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𝑇</m:t>
                                    </m:r>
                                  </m:oMath>
                                </m:oMathPara>
                              </a14:m>
                              <a:endParaRPr kumimoji="0" lang="zh-TW" altLang="en-US" sz="1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新細明體" panose="02020500000000000000" pitchFamily="18" charset="-120"/>
                                <a:cs typeface="+mn-cs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31" name="文字方塊 130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2252548" y="1784557"/>
                              <a:ext cx="1049885" cy="567526"/>
                            </a:xfrm>
                            <a:prstGeom prst="rect">
                              <a:avLst/>
                            </a:prstGeom>
                            <a:blipFill>
                              <a:blip r:embed="rId2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zh-TW" alt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cxnSp>
                    <p:nvCxnSpPr>
                      <p:cNvPr id="125" name="直線接點 124"/>
                      <p:cNvCxnSpPr/>
                      <p:nvPr/>
                    </p:nvCxnSpPr>
                    <p:spPr>
                      <a:xfrm rot="21374062" flipV="1">
                        <a:off x="7249576" y="1505653"/>
                        <a:ext cx="1037958" cy="5401722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直線接點 125"/>
                      <p:cNvCxnSpPr/>
                      <p:nvPr/>
                    </p:nvCxnSpPr>
                    <p:spPr>
                      <a:xfrm rot="21374062" flipV="1">
                        <a:off x="3838495" y="1127941"/>
                        <a:ext cx="970995" cy="5238990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" name="直線接點 126"/>
                      <p:cNvCxnSpPr/>
                      <p:nvPr/>
                    </p:nvCxnSpPr>
                    <p:spPr>
                      <a:xfrm rot="21374062" flipV="1">
                        <a:off x="4926076" y="1268267"/>
                        <a:ext cx="1079649" cy="5238815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8" name="直線接點 127"/>
                      <p:cNvCxnSpPr/>
                      <p:nvPr/>
                    </p:nvCxnSpPr>
                    <p:spPr>
                      <a:xfrm rot="21374062" flipV="1">
                        <a:off x="6160815" y="1399211"/>
                        <a:ext cx="992748" cy="5309154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chemeClr val="bg2">
                            <a:lumMod val="50000"/>
                          </a:schemeClr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3" name="直線接點 122"/>
                    <p:cNvCxnSpPr/>
                    <p:nvPr/>
                  </p:nvCxnSpPr>
                  <p:spPr>
                    <a:xfrm rot="21592489" flipV="1">
                      <a:off x="5568045" y="610256"/>
                      <a:ext cx="1" cy="35909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0" name="群組 89"/>
                  <p:cNvGrpSpPr/>
                  <p:nvPr/>
                </p:nvGrpSpPr>
                <p:grpSpPr>
                  <a:xfrm rot="653449">
                    <a:off x="1194048" y="3007296"/>
                    <a:ext cx="1364914" cy="733111"/>
                    <a:chOff x="-359615" y="4060327"/>
                    <a:chExt cx="1891083" cy="1057458"/>
                  </a:xfrm>
                </p:grpSpPr>
                <p:grpSp>
                  <p:nvGrpSpPr>
                    <p:cNvPr id="108" name="群組 107"/>
                    <p:cNvGrpSpPr/>
                    <p:nvPr/>
                  </p:nvGrpSpPr>
                  <p:grpSpPr>
                    <a:xfrm>
                      <a:off x="-359615" y="4374456"/>
                      <a:ext cx="1690855" cy="674610"/>
                      <a:chOff x="-335437" y="4459286"/>
                      <a:chExt cx="1690855" cy="674610"/>
                    </a:xfrm>
                  </p:grpSpPr>
                  <p:grpSp>
                    <p:nvGrpSpPr>
                      <p:cNvPr id="117" name="群組 116"/>
                      <p:cNvGrpSpPr/>
                      <p:nvPr/>
                    </p:nvGrpSpPr>
                    <p:grpSpPr>
                      <a:xfrm>
                        <a:off x="-319286" y="4502722"/>
                        <a:ext cx="1674704" cy="631174"/>
                        <a:chOff x="-70704" y="5697932"/>
                        <a:chExt cx="1674704" cy="631174"/>
                      </a:xfrm>
                    </p:grpSpPr>
                    <p:cxnSp>
                      <p:nvCxnSpPr>
                        <p:cNvPr id="120" name="直線接點 119"/>
                        <p:cNvCxnSpPr/>
                        <p:nvPr/>
                      </p:nvCxnSpPr>
                      <p:spPr>
                        <a:xfrm rot="20946551">
                          <a:off x="-70704" y="5717124"/>
                          <a:ext cx="1674704" cy="1533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1" name="直線接點 120"/>
                        <p:cNvCxnSpPr/>
                        <p:nvPr/>
                      </p:nvCxnSpPr>
                      <p:spPr>
                        <a:xfrm rot="20946551">
                          <a:off x="26913" y="5697932"/>
                          <a:ext cx="1512922" cy="63117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15" name="橢圓 114"/>
                      <p:cNvSpPr/>
                      <p:nvPr/>
                    </p:nvSpPr>
                    <p:spPr>
                      <a:xfrm>
                        <a:off x="-335437" y="4459286"/>
                        <a:ext cx="432000" cy="43199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11" name="橢圓 110"/>
                    <p:cNvSpPr/>
                    <p:nvPr/>
                  </p:nvSpPr>
                  <p:spPr>
                    <a:xfrm>
                      <a:off x="1096057" y="4685787"/>
                      <a:ext cx="432000" cy="43199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12" name="橢圓 111"/>
                    <p:cNvSpPr/>
                    <p:nvPr/>
                  </p:nvSpPr>
                  <p:spPr>
                    <a:xfrm>
                      <a:off x="1099468" y="4060327"/>
                      <a:ext cx="432000" cy="43199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1" name="群組 90"/>
                  <p:cNvGrpSpPr/>
                  <p:nvPr/>
                </p:nvGrpSpPr>
                <p:grpSpPr>
                  <a:xfrm rot="653449">
                    <a:off x="458632" y="1176958"/>
                    <a:ext cx="2383043" cy="1191710"/>
                    <a:chOff x="998313" y="3537303"/>
                    <a:chExt cx="3301683" cy="1718967"/>
                  </a:xfrm>
                </p:grpSpPr>
                <p:grpSp>
                  <p:nvGrpSpPr>
                    <p:cNvPr id="92" name="群組 91"/>
                    <p:cNvGrpSpPr/>
                    <p:nvPr/>
                  </p:nvGrpSpPr>
                  <p:grpSpPr>
                    <a:xfrm>
                      <a:off x="998313" y="3537303"/>
                      <a:ext cx="3301683" cy="1718967"/>
                      <a:chOff x="1022491" y="3622133"/>
                      <a:chExt cx="3301683" cy="1718967"/>
                    </a:xfrm>
                  </p:grpSpPr>
                  <p:grpSp>
                    <p:nvGrpSpPr>
                      <p:cNvPr id="95" name="群組 94"/>
                      <p:cNvGrpSpPr/>
                      <p:nvPr/>
                    </p:nvGrpSpPr>
                    <p:grpSpPr>
                      <a:xfrm>
                        <a:off x="1052337" y="3848783"/>
                        <a:ext cx="3158907" cy="1375993"/>
                        <a:chOff x="1300919" y="5043992"/>
                        <a:chExt cx="3158907" cy="1375993"/>
                      </a:xfrm>
                    </p:grpSpPr>
                    <p:grpSp>
                      <p:nvGrpSpPr>
                        <p:cNvPr id="102" name="群組 101"/>
                        <p:cNvGrpSpPr/>
                        <p:nvPr/>
                      </p:nvGrpSpPr>
                      <p:grpSpPr>
                        <a:xfrm>
                          <a:off x="1300919" y="5043992"/>
                          <a:ext cx="3158907" cy="1375993"/>
                          <a:chOff x="1300919" y="5043992"/>
                          <a:chExt cx="3158907" cy="1375993"/>
                        </a:xfrm>
                      </p:grpSpPr>
                      <p:cxnSp>
                        <p:nvCxnSpPr>
                          <p:cNvPr id="104" name="直線接點 103"/>
                          <p:cNvCxnSpPr/>
                          <p:nvPr/>
                        </p:nvCxnSpPr>
                        <p:spPr>
                          <a:xfrm flipV="1">
                            <a:off x="1300919" y="5043992"/>
                            <a:ext cx="3110387" cy="63864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5" name="直線接點 104"/>
                          <p:cNvCxnSpPr/>
                          <p:nvPr/>
                        </p:nvCxnSpPr>
                        <p:spPr>
                          <a:xfrm>
                            <a:off x="1341201" y="5653067"/>
                            <a:ext cx="3104541" cy="667242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6" name="直線接點 105"/>
                          <p:cNvCxnSpPr/>
                          <p:nvPr/>
                        </p:nvCxnSpPr>
                        <p:spPr>
                          <a:xfrm flipV="1">
                            <a:off x="2818180" y="5684766"/>
                            <a:ext cx="1622974" cy="326334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7" name="直線接點 106"/>
                          <p:cNvCxnSpPr/>
                          <p:nvPr/>
                        </p:nvCxnSpPr>
                        <p:spPr>
                          <a:xfrm>
                            <a:off x="4344264" y="6335254"/>
                            <a:ext cx="115562" cy="84731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03" name="直線接點 102"/>
                        <p:cNvCxnSpPr/>
                        <p:nvPr/>
                      </p:nvCxnSpPr>
                      <p:spPr>
                        <a:xfrm>
                          <a:off x="2818179" y="5302034"/>
                          <a:ext cx="1603723" cy="36800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96" name="群組 95"/>
                      <p:cNvGrpSpPr/>
                      <p:nvPr/>
                    </p:nvGrpSpPr>
                    <p:grpSpPr>
                      <a:xfrm>
                        <a:off x="1022491" y="3622133"/>
                        <a:ext cx="3301683" cy="1718967"/>
                        <a:chOff x="1022491" y="3622133"/>
                        <a:chExt cx="3301683" cy="1718967"/>
                      </a:xfrm>
                    </p:grpSpPr>
                    <p:grpSp>
                      <p:nvGrpSpPr>
                        <p:cNvPr id="97" name="群組 96"/>
                        <p:cNvGrpSpPr/>
                        <p:nvPr/>
                      </p:nvGrpSpPr>
                      <p:grpSpPr>
                        <a:xfrm>
                          <a:off x="1022491" y="4259956"/>
                          <a:ext cx="3300312" cy="438589"/>
                          <a:chOff x="1022491" y="4259956"/>
                          <a:chExt cx="3300312" cy="438589"/>
                        </a:xfrm>
                      </p:grpSpPr>
                      <p:sp>
                        <p:nvSpPr>
                          <p:cNvPr id="100" name="橢圓 99"/>
                          <p:cNvSpPr/>
                          <p:nvPr/>
                        </p:nvSpPr>
                        <p:spPr>
                          <a:xfrm>
                            <a:off x="1022491" y="4259956"/>
                            <a:ext cx="432000" cy="432004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zh-TW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新細明體" panose="02020500000000000000" pitchFamily="18" charset="-120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1" name="橢圓 100"/>
                          <p:cNvSpPr/>
                          <p:nvPr/>
                        </p:nvSpPr>
                        <p:spPr>
                          <a:xfrm>
                            <a:off x="3890803" y="4266541"/>
                            <a:ext cx="432000" cy="432004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zh-TW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新細明體" panose="02020500000000000000" pitchFamily="18" charset="-120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98" name="橢圓 97"/>
                        <p:cNvSpPr/>
                        <p:nvPr/>
                      </p:nvSpPr>
                      <p:spPr>
                        <a:xfrm>
                          <a:off x="3884585" y="4909098"/>
                          <a:ext cx="432000" cy="432002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TW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9" name="橢圓 98"/>
                        <p:cNvSpPr/>
                        <p:nvPr/>
                      </p:nvSpPr>
                      <p:spPr>
                        <a:xfrm>
                          <a:off x="3892174" y="3622133"/>
                          <a:ext cx="432000" cy="43200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TW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93" name="橢圓 92"/>
                    <p:cNvSpPr/>
                    <p:nvPr/>
                  </p:nvSpPr>
                  <p:spPr>
                    <a:xfrm>
                      <a:off x="2453985" y="4486449"/>
                      <a:ext cx="432000" cy="43200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94" name="橢圓 93"/>
                    <p:cNvSpPr/>
                    <p:nvPr/>
                  </p:nvSpPr>
                  <p:spPr>
                    <a:xfrm>
                      <a:off x="2457394" y="3860977"/>
                      <a:ext cx="432000" cy="4320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46" name="橢圓 145"/>
                <p:cNvSpPr/>
                <p:nvPr/>
              </p:nvSpPr>
              <p:spPr>
                <a:xfrm rot="1695298">
                  <a:off x="2238735" y="4270443"/>
                  <a:ext cx="360000" cy="360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147" name="群組 146"/>
                <p:cNvGrpSpPr/>
                <p:nvPr/>
              </p:nvGrpSpPr>
              <p:grpSpPr>
                <a:xfrm>
                  <a:off x="-202958" y="2067227"/>
                  <a:ext cx="3393138" cy="1512267"/>
                  <a:chOff x="1527985" y="4059108"/>
                  <a:chExt cx="3393138" cy="1512267"/>
                </a:xfrm>
              </p:grpSpPr>
              <p:sp>
                <p:nvSpPr>
                  <p:cNvPr id="148" name="等腰三角形 147"/>
                  <p:cNvSpPr/>
                  <p:nvPr/>
                </p:nvSpPr>
                <p:spPr>
                  <a:xfrm rot="10740000">
                    <a:off x="1527985" y="4059108"/>
                    <a:ext cx="3393138" cy="1512267"/>
                  </a:xfrm>
                  <a:prstGeom prst="triangle">
                    <a:avLst>
                      <a:gd name="adj" fmla="val 12187"/>
                    </a:avLst>
                  </a:prstGeom>
                  <a:noFill/>
                  <a:ln w="285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49" name="橢圓 148"/>
                  <p:cNvSpPr/>
                  <p:nvPr/>
                </p:nvSpPr>
                <p:spPr>
                  <a:xfrm rot="1695298">
                    <a:off x="4276228" y="4527336"/>
                    <a:ext cx="360000" cy="3600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50" name="橢圓 149"/>
                  <p:cNvSpPr/>
                  <p:nvPr/>
                </p:nvSpPr>
                <p:spPr>
                  <a:xfrm rot="1695298">
                    <a:off x="4365417" y="4084488"/>
                    <a:ext cx="360000" cy="3600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54" name="群組 153"/>
              <p:cNvGrpSpPr/>
              <p:nvPr/>
            </p:nvGrpSpPr>
            <p:grpSpPr>
              <a:xfrm rot="653449">
                <a:off x="2073273" y="4303811"/>
                <a:ext cx="1364922" cy="750956"/>
                <a:chOff x="1059910" y="3596882"/>
                <a:chExt cx="1891085" cy="1083183"/>
              </a:xfrm>
            </p:grpSpPr>
            <p:grpSp>
              <p:nvGrpSpPr>
                <p:cNvPr id="172" name="群組 171"/>
                <p:cNvGrpSpPr/>
                <p:nvPr/>
              </p:nvGrpSpPr>
              <p:grpSpPr>
                <a:xfrm>
                  <a:off x="1059910" y="3911006"/>
                  <a:ext cx="1706442" cy="692261"/>
                  <a:chOff x="1084088" y="3995836"/>
                  <a:chExt cx="1706442" cy="692261"/>
                </a:xfrm>
              </p:grpSpPr>
              <p:grpSp>
                <p:nvGrpSpPr>
                  <p:cNvPr id="181" name="群組 180"/>
                  <p:cNvGrpSpPr/>
                  <p:nvPr/>
                </p:nvGrpSpPr>
                <p:grpSpPr>
                  <a:xfrm>
                    <a:off x="1096755" y="4035809"/>
                    <a:ext cx="1693775" cy="652288"/>
                    <a:chOff x="1345337" y="5231018"/>
                    <a:chExt cx="1693776" cy="652288"/>
                  </a:xfrm>
                </p:grpSpPr>
                <p:cxnSp>
                  <p:nvCxnSpPr>
                    <p:cNvPr id="184" name="直線接點 183"/>
                    <p:cNvCxnSpPr/>
                    <p:nvPr/>
                  </p:nvCxnSpPr>
                  <p:spPr>
                    <a:xfrm rot="20946551" flipV="1">
                      <a:off x="1345337" y="5231018"/>
                      <a:ext cx="1693776" cy="2111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直線接點 184"/>
                    <p:cNvCxnSpPr/>
                    <p:nvPr/>
                  </p:nvCxnSpPr>
                  <p:spPr>
                    <a:xfrm rot="20946551">
                      <a:off x="1448059" y="5233971"/>
                      <a:ext cx="1516365" cy="64933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9" name="橢圓 178"/>
                  <p:cNvSpPr/>
                  <p:nvPr/>
                </p:nvSpPr>
                <p:spPr>
                  <a:xfrm>
                    <a:off x="1084088" y="3995836"/>
                    <a:ext cx="431998" cy="43199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75" name="橢圓 174"/>
                <p:cNvSpPr/>
                <p:nvPr/>
              </p:nvSpPr>
              <p:spPr>
                <a:xfrm>
                  <a:off x="2498844" y="4248072"/>
                  <a:ext cx="431998" cy="43199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76" name="橢圓 175"/>
                <p:cNvSpPr/>
                <p:nvPr/>
              </p:nvSpPr>
              <p:spPr>
                <a:xfrm>
                  <a:off x="2518997" y="3596882"/>
                  <a:ext cx="431998" cy="43199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214" name="橢圓 213"/>
            <p:cNvSpPr/>
            <p:nvPr/>
          </p:nvSpPr>
          <p:spPr>
            <a:xfrm rot="1695298">
              <a:off x="2190412" y="4623359"/>
              <a:ext cx="360000" cy="36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矩形 214"/>
              <p:cNvSpPr/>
              <p:nvPr/>
            </p:nvSpPr>
            <p:spPr>
              <a:xfrm>
                <a:off x="5068930" y="1599373"/>
                <a:ext cx="6759840" cy="4628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i="1" dirty="0"/>
                  <a:t>,0</a:t>
                </a:r>
                <a:r>
                  <a:rPr lang="en-US" altLang="zh-TW" i="1" dirty="0" smtClean="0"/>
                  <a:t>)</a:t>
                </a:r>
              </a:p>
              <a:p>
                <a:endParaRPr lang="en-US" altLang="zh-TW" sz="10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p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𝑆𝐵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+[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𝑠𝑏</m:t>
                        </m:r>
                      </m:e>
                      <m: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i="1" dirty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TW" i="1" dirty="0"/>
                  <a:t>,0)</a:t>
                </a:r>
              </a:p>
              <a:p>
                <a:endParaRPr lang="en-US" altLang="zh-TW" sz="10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</m:e>
                        <m: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p>
                                  </m:sSup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𝐶𝐵</m:t>
                                      </m:r>
                                    </m:e>
                                    <m:sub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                   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i="1" dirty="0"/>
              </a:p>
              <a:p>
                <a:endParaRPr lang="en-US" altLang="zh-TW" sz="10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p>
                        </m:e>
                        <m: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𝐹𝐶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sup>
                                  </m:sSup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𝐶𝐵</m:t>
                                      </m:r>
                                    </m:e>
                                    <m:sub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                       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600" i="1" dirty="0"/>
              </a:p>
            </p:txBody>
          </p:sp>
        </mc:Choice>
        <mc:Fallback xmlns="">
          <p:sp>
            <p:nvSpPr>
              <p:cNvPr id="215" name="矩形 2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930" y="1599373"/>
                <a:ext cx="6759840" cy="46284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文字方塊 215"/>
              <p:cNvSpPr txBox="1"/>
              <p:nvPr/>
            </p:nvSpPr>
            <p:spPr>
              <a:xfrm>
                <a:off x="1227008" y="208365"/>
                <a:ext cx="1678601" cy="6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t = (N-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)T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216" name="文字方塊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008" y="208365"/>
                <a:ext cx="1678601" cy="613886"/>
              </a:xfrm>
              <a:prstGeom prst="rect">
                <a:avLst/>
              </a:prstGeom>
              <a:blipFill>
                <a:blip r:embed="rId4"/>
                <a:stretch>
                  <a:fillRect l="-5435" r="-1449" b="-89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橢圓 75"/>
          <p:cNvSpPr/>
          <p:nvPr/>
        </p:nvSpPr>
        <p:spPr>
          <a:xfrm rot="1695298">
            <a:off x="2453250" y="2760502"/>
            <a:ext cx="360000" cy="36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0" name="橢圓 79"/>
          <p:cNvSpPr/>
          <p:nvPr/>
        </p:nvSpPr>
        <p:spPr>
          <a:xfrm rot="1695298">
            <a:off x="2312209" y="3626240"/>
            <a:ext cx="360000" cy="36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9" name="標題 1"/>
          <p:cNvSpPr txBox="1">
            <a:spLocks/>
          </p:cNvSpPr>
          <p:nvPr/>
        </p:nvSpPr>
        <p:spPr>
          <a:xfrm>
            <a:off x="5068930" y="711385"/>
            <a:ext cx="5021741" cy="577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lvl="0">
              <a:defRPr/>
            </a:pPr>
            <a:r>
              <a:rPr lang="zh-TW" altLang="en-US" sz="2800" dirty="0" smtClean="0">
                <a:solidFill>
                  <a:prstClr val="black"/>
                </a:solidFill>
                <a:latin typeface="Calibri Light" panose="020F0302020204030204"/>
              </a:rPr>
              <a:t>在債券到期時間點的評價</a:t>
            </a:r>
            <a:endParaRPr kumimoji="0" lang="zh-TW" altLang="en-US" sz="2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8919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群組 105"/>
          <p:cNvGrpSpPr/>
          <p:nvPr/>
        </p:nvGrpSpPr>
        <p:grpSpPr>
          <a:xfrm rot="709174">
            <a:off x="4378082" y="434696"/>
            <a:ext cx="4649649" cy="7129789"/>
            <a:chOff x="4369298" y="465383"/>
            <a:chExt cx="5310550" cy="8143868"/>
          </a:xfrm>
        </p:grpSpPr>
        <p:grpSp>
          <p:nvGrpSpPr>
            <p:cNvPr id="107" name="群組 106"/>
            <p:cNvGrpSpPr/>
            <p:nvPr/>
          </p:nvGrpSpPr>
          <p:grpSpPr>
            <a:xfrm rot="21172489">
              <a:off x="4369298" y="465383"/>
              <a:ext cx="5310550" cy="8143868"/>
              <a:chOff x="4233182" y="489184"/>
              <a:chExt cx="5310550" cy="8143868"/>
            </a:xfrm>
          </p:grpSpPr>
          <p:grpSp>
            <p:nvGrpSpPr>
              <p:cNvPr id="109" name="群組 108"/>
              <p:cNvGrpSpPr/>
              <p:nvPr/>
            </p:nvGrpSpPr>
            <p:grpSpPr>
              <a:xfrm rot="420000">
                <a:off x="4565220" y="489184"/>
                <a:ext cx="4978512" cy="719470"/>
                <a:chOff x="1471409" y="953350"/>
                <a:chExt cx="4978512" cy="1161469"/>
              </a:xfrm>
            </p:grpSpPr>
            <p:grpSp>
              <p:nvGrpSpPr>
                <p:cNvPr id="115" name="群組 114"/>
                <p:cNvGrpSpPr/>
                <p:nvPr/>
              </p:nvGrpSpPr>
              <p:grpSpPr>
                <a:xfrm>
                  <a:off x="1471409" y="953350"/>
                  <a:ext cx="4978512" cy="1134154"/>
                  <a:chOff x="1471409" y="953350"/>
                  <a:chExt cx="4978512" cy="1134154"/>
                </a:xfrm>
              </p:grpSpPr>
              <p:grpSp>
                <p:nvGrpSpPr>
                  <p:cNvPr id="117" name="群組 116"/>
                  <p:cNvGrpSpPr/>
                  <p:nvPr/>
                </p:nvGrpSpPr>
                <p:grpSpPr>
                  <a:xfrm>
                    <a:off x="1471409" y="953350"/>
                    <a:ext cx="4978512" cy="1134154"/>
                    <a:chOff x="3420137" y="2454278"/>
                    <a:chExt cx="4978512" cy="1451419"/>
                  </a:xfrm>
                </p:grpSpPr>
                <p:sp>
                  <p:nvSpPr>
                    <p:cNvPr id="119" name="文字方塊 118"/>
                    <p:cNvSpPr txBox="1"/>
                    <p:nvPr/>
                  </p:nvSpPr>
                  <p:spPr>
                    <a:xfrm>
                      <a:off x="3420137" y="3597920"/>
                      <a:ext cx="28886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0</a:t>
                      </a: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cxnSp>
                  <p:nvCxnSpPr>
                    <p:cNvPr id="120" name="直線接點 119"/>
                    <p:cNvCxnSpPr/>
                    <p:nvPr/>
                  </p:nvCxnSpPr>
                  <p:spPr>
                    <a:xfrm rot="21180000">
                      <a:off x="3590946" y="2454278"/>
                      <a:ext cx="4622378" cy="1264351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直線接點 120"/>
                    <p:cNvCxnSpPr/>
                    <p:nvPr/>
                  </p:nvCxnSpPr>
                  <p:spPr>
                    <a:xfrm flipV="1">
                      <a:off x="3576309" y="276479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直線接點 121"/>
                    <p:cNvCxnSpPr/>
                    <p:nvPr/>
                  </p:nvCxnSpPr>
                  <p:spPr>
                    <a:xfrm flipV="1">
                      <a:off x="5902203" y="2764999"/>
                      <a:ext cx="1" cy="741860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直線接點 122"/>
                    <p:cNvCxnSpPr/>
                    <p:nvPr/>
                  </p:nvCxnSpPr>
                  <p:spPr>
                    <a:xfrm flipV="1">
                      <a:off x="8233140" y="275794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24" name="文字方塊 123"/>
                        <p:cNvSpPr txBox="1"/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US" altLang="zh-TW" sz="1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7" name="文字方塊 2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b="-5588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TW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118" name="直線接點 117"/>
                  <p:cNvCxnSpPr/>
                  <p:nvPr/>
                </p:nvCxnSpPr>
                <p:spPr>
                  <a:xfrm flipV="1">
                    <a:off x="5120862" y="1222641"/>
                    <a:ext cx="1" cy="579698"/>
                  </a:xfrm>
                  <a:prstGeom prst="line">
                    <a:avLst/>
                  </a:prstGeom>
                  <a:ln w="381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6" name="文字方塊 115"/>
                    <p:cNvSpPr txBox="1"/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TW" sz="1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oMath>
                        </m:oMathPara>
                      </a14:m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文字方塊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307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10" name="直線接點 109"/>
              <p:cNvCxnSpPr/>
              <p:nvPr/>
            </p:nvCxnSpPr>
            <p:spPr>
              <a:xfrm rot="427511" flipV="1">
                <a:off x="7663115" y="1507287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11" name="直線接點 110"/>
              <p:cNvCxnSpPr/>
              <p:nvPr/>
            </p:nvCxnSpPr>
            <p:spPr>
              <a:xfrm rot="427511" flipV="1">
                <a:off x="4233182" y="1078501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12" name="直線接點 111"/>
              <p:cNvCxnSpPr/>
              <p:nvPr/>
            </p:nvCxnSpPr>
            <p:spPr>
              <a:xfrm rot="427511" flipV="1">
                <a:off x="5401059" y="1210215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13" name="直線接點 112"/>
              <p:cNvCxnSpPr/>
              <p:nvPr/>
            </p:nvCxnSpPr>
            <p:spPr>
              <a:xfrm rot="427511" flipV="1">
                <a:off x="6489048" y="1362101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14" name="直線接點 113"/>
              <p:cNvCxnSpPr/>
              <p:nvPr/>
            </p:nvCxnSpPr>
            <p:spPr>
              <a:xfrm rot="427511" flipV="1">
                <a:off x="8859750" y="1642596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108" name="直線接點 107"/>
            <p:cNvCxnSpPr/>
            <p:nvPr/>
          </p:nvCxnSpPr>
          <p:spPr>
            <a:xfrm rot="21592489" flipV="1">
              <a:off x="5568045" y="610256"/>
              <a:ext cx="1" cy="359092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5" name="群組 124"/>
          <p:cNvGrpSpPr/>
          <p:nvPr/>
        </p:nvGrpSpPr>
        <p:grpSpPr>
          <a:xfrm rot="653449">
            <a:off x="4683923" y="1042760"/>
            <a:ext cx="2383043" cy="968442"/>
            <a:chOff x="998283" y="3537266"/>
            <a:chExt cx="3301683" cy="1718959"/>
          </a:xfrm>
        </p:grpSpPr>
        <p:grpSp>
          <p:nvGrpSpPr>
            <p:cNvPr id="126" name="群組 125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129" name="群組 128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36" name="群組 135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38" name="直線接點 137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線接點 138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線接點 139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線接點 140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7" name="直線接點 136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群組 129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131" name="群組 130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134" name="橢圓 133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35" name="橢圓 134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32" name="橢圓 131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33" name="橢圓 132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27" name="橢圓 126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8" name="橢圓 127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42" name="群組 141"/>
          <p:cNvGrpSpPr/>
          <p:nvPr/>
        </p:nvGrpSpPr>
        <p:grpSpPr>
          <a:xfrm rot="872773">
            <a:off x="5498790" y="2239801"/>
            <a:ext cx="1355112" cy="576427"/>
            <a:chOff x="1011870" y="3860937"/>
            <a:chExt cx="1877495" cy="1057470"/>
          </a:xfrm>
        </p:grpSpPr>
        <p:grpSp>
          <p:nvGrpSpPr>
            <p:cNvPr id="143" name="群組 142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153" name="群組 152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155" name="直線接點 154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線接點 155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1" name="橢圓 150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44" name="橢圓 143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5" name="橢圓 144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12" name="群組 211"/>
          <p:cNvGrpSpPr/>
          <p:nvPr/>
        </p:nvGrpSpPr>
        <p:grpSpPr>
          <a:xfrm rot="21275103">
            <a:off x="5568801" y="1598250"/>
            <a:ext cx="1389195" cy="1298179"/>
            <a:chOff x="5568536" y="2101939"/>
            <a:chExt cx="1389195" cy="1298179"/>
          </a:xfrm>
        </p:grpSpPr>
        <p:grpSp>
          <p:nvGrpSpPr>
            <p:cNvPr id="213" name="群組 212"/>
            <p:cNvGrpSpPr/>
            <p:nvPr/>
          </p:nvGrpSpPr>
          <p:grpSpPr>
            <a:xfrm rot="1036511">
              <a:off x="5568536" y="2101939"/>
              <a:ext cx="1389195" cy="1298179"/>
              <a:chOff x="1974455" y="2180139"/>
              <a:chExt cx="1389195" cy="1298179"/>
            </a:xfrm>
          </p:grpSpPr>
          <p:sp>
            <p:nvSpPr>
              <p:cNvPr id="217" name="橢圓 216"/>
              <p:cNvSpPr/>
              <p:nvPr/>
            </p:nvSpPr>
            <p:spPr>
              <a:xfrm rot="983684">
                <a:off x="1986541" y="218013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18" name="橢圓 217"/>
              <p:cNvSpPr/>
              <p:nvPr/>
            </p:nvSpPr>
            <p:spPr>
              <a:xfrm rot="983684">
                <a:off x="1974455" y="291492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19" name="橢圓 218"/>
              <p:cNvSpPr/>
              <p:nvPr/>
            </p:nvSpPr>
            <p:spPr>
              <a:xfrm rot="983684">
                <a:off x="3003650" y="275127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20" name="橢圓 219"/>
              <p:cNvSpPr/>
              <p:nvPr/>
            </p:nvSpPr>
            <p:spPr>
              <a:xfrm rot="983684">
                <a:off x="2989812" y="311831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cxnSp>
          <p:nvCxnSpPr>
            <p:cNvPr id="214" name="直線接點 213"/>
            <p:cNvCxnSpPr>
              <a:stCxn id="127" idx="4"/>
            </p:cNvCxnSpPr>
            <p:nvPr/>
          </p:nvCxnSpPr>
          <p:spPr>
            <a:xfrm rot="324897" flipH="1">
              <a:off x="5734616" y="2268073"/>
              <a:ext cx="123025" cy="53692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接點 214"/>
            <p:cNvCxnSpPr/>
            <p:nvPr/>
          </p:nvCxnSpPr>
          <p:spPr>
            <a:xfrm rot="324897" flipH="1" flipV="1">
              <a:off x="5646846" y="2925982"/>
              <a:ext cx="1015392" cy="38576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接點 215"/>
            <p:cNvCxnSpPr/>
            <p:nvPr/>
          </p:nvCxnSpPr>
          <p:spPr>
            <a:xfrm rot="324897" flipH="1" flipV="1">
              <a:off x="5737490" y="2916477"/>
              <a:ext cx="1149096" cy="4972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橢圓 31"/>
          <p:cNvSpPr/>
          <p:nvPr/>
        </p:nvSpPr>
        <p:spPr>
          <a:xfrm>
            <a:off x="8976539" y="6423339"/>
            <a:ext cx="208156" cy="3203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48" name="群組 247"/>
          <p:cNvGrpSpPr/>
          <p:nvPr/>
        </p:nvGrpSpPr>
        <p:grpSpPr>
          <a:xfrm rot="653449">
            <a:off x="5341351" y="2946054"/>
            <a:ext cx="2361499" cy="968442"/>
            <a:chOff x="1028131" y="3537266"/>
            <a:chExt cx="3271835" cy="1718959"/>
          </a:xfrm>
        </p:grpSpPr>
        <p:grpSp>
          <p:nvGrpSpPr>
            <p:cNvPr id="249" name="群組 248"/>
            <p:cNvGrpSpPr/>
            <p:nvPr/>
          </p:nvGrpSpPr>
          <p:grpSpPr>
            <a:xfrm>
              <a:off x="1028131" y="3537266"/>
              <a:ext cx="3271835" cy="1718959"/>
              <a:chOff x="1052309" y="3622096"/>
              <a:chExt cx="3271835" cy="1718959"/>
            </a:xfrm>
          </p:grpSpPr>
          <p:grpSp>
            <p:nvGrpSpPr>
              <p:cNvPr id="252" name="群組 251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259" name="群組 258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261" name="直線接點 260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直線接點 261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直線接點 262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直線接點 263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0" name="直線接點 259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" name="群組 252"/>
              <p:cNvGrpSpPr/>
              <p:nvPr/>
            </p:nvGrpSpPr>
            <p:grpSpPr>
              <a:xfrm>
                <a:off x="1066893" y="3622096"/>
                <a:ext cx="3257251" cy="1718959"/>
                <a:chOff x="1066893" y="3622096"/>
                <a:chExt cx="3257251" cy="1718959"/>
              </a:xfrm>
            </p:grpSpPr>
            <p:grpSp>
              <p:nvGrpSpPr>
                <p:cNvPr id="254" name="群組 253"/>
                <p:cNvGrpSpPr/>
                <p:nvPr/>
              </p:nvGrpSpPr>
              <p:grpSpPr>
                <a:xfrm>
                  <a:off x="1066893" y="4248961"/>
                  <a:ext cx="3255879" cy="449539"/>
                  <a:chOff x="1066893" y="4248961"/>
                  <a:chExt cx="3255879" cy="449539"/>
                </a:xfrm>
              </p:grpSpPr>
              <p:sp>
                <p:nvSpPr>
                  <p:cNvPr id="257" name="橢圓 256"/>
                  <p:cNvSpPr/>
                  <p:nvPr/>
                </p:nvSpPr>
                <p:spPr>
                  <a:xfrm>
                    <a:off x="1066893" y="4248961"/>
                    <a:ext cx="432000" cy="43200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58" name="橢圓 257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255" name="橢圓 254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56" name="橢圓 255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250" name="橢圓 249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51" name="橢圓 250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73" name="群組 272"/>
          <p:cNvGrpSpPr/>
          <p:nvPr/>
        </p:nvGrpSpPr>
        <p:grpSpPr>
          <a:xfrm rot="653449">
            <a:off x="5994559" y="4772634"/>
            <a:ext cx="2383043" cy="968442"/>
            <a:chOff x="998283" y="3537266"/>
            <a:chExt cx="3301683" cy="1718959"/>
          </a:xfrm>
        </p:grpSpPr>
        <p:grpSp>
          <p:nvGrpSpPr>
            <p:cNvPr id="274" name="群組 273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277" name="群組 276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284" name="群組 283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286" name="直線接點 285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7" name="直線接點 286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直線接點 287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直線接點 288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5" name="直線接點 284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群組 277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279" name="群組 278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282" name="橢圓 281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83" name="橢圓 282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280" name="橢圓 279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81" name="橢圓 280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275" name="橢圓 274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76" name="橢圓 275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98" name="群組 297"/>
          <p:cNvGrpSpPr/>
          <p:nvPr/>
        </p:nvGrpSpPr>
        <p:grpSpPr>
          <a:xfrm rot="901004">
            <a:off x="6827072" y="5916942"/>
            <a:ext cx="1355112" cy="576427"/>
            <a:chOff x="1011870" y="3860937"/>
            <a:chExt cx="1877495" cy="1057470"/>
          </a:xfrm>
        </p:grpSpPr>
        <p:grpSp>
          <p:nvGrpSpPr>
            <p:cNvPr id="299" name="群組 298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302" name="群組 301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304" name="直線接點 303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直線接點 304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3" name="橢圓 302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300" name="橢圓 299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1" name="橢圓 300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306" name="群組 305"/>
          <p:cNvGrpSpPr/>
          <p:nvPr/>
        </p:nvGrpSpPr>
        <p:grpSpPr>
          <a:xfrm rot="970236">
            <a:off x="6144947" y="4129151"/>
            <a:ext cx="1355112" cy="576427"/>
            <a:chOff x="1011870" y="3860937"/>
            <a:chExt cx="1877495" cy="1057470"/>
          </a:xfrm>
        </p:grpSpPr>
        <p:grpSp>
          <p:nvGrpSpPr>
            <p:cNvPr id="307" name="群組 306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310" name="群組 309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312" name="直線接點 311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直線接點 312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1" name="橢圓 310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308" name="橢圓 307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9" name="橢圓 308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319" name="群組 318"/>
          <p:cNvGrpSpPr/>
          <p:nvPr/>
        </p:nvGrpSpPr>
        <p:grpSpPr>
          <a:xfrm rot="21275103">
            <a:off x="5449007" y="1570039"/>
            <a:ext cx="1436710" cy="2145597"/>
            <a:chOff x="5646846" y="1273635"/>
            <a:chExt cx="1436710" cy="2145597"/>
          </a:xfrm>
        </p:grpSpPr>
        <p:grpSp>
          <p:nvGrpSpPr>
            <p:cNvPr id="320" name="群組 319"/>
            <p:cNvGrpSpPr/>
            <p:nvPr/>
          </p:nvGrpSpPr>
          <p:grpSpPr>
            <a:xfrm rot="1036511">
              <a:off x="5694361" y="1273635"/>
              <a:ext cx="1389195" cy="2145597"/>
              <a:chOff x="1974455" y="1332721"/>
              <a:chExt cx="1389195" cy="2145597"/>
            </a:xfrm>
          </p:grpSpPr>
          <p:sp>
            <p:nvSpPr>
              <p:cNvPr id="324" name="橢圓 323"/>
              <p:cNvSpPr/>
              <p:nvPr/>
            </p:nvSpPr>
            <p:spPr>
              <a:xfrm rot="983684">
                <a:off x="1975653" y="133272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25" name="橢圓 324"/>
              <p:cNvSpPr/>
              <p:nvPr/>
            </p:nvSpPr>
            <p:spPr>
              <a:xfrm rot="983684">
                <a:off x="1974455" y="291492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26" name="橢圓 325"/>
              <p:cNvSpPr/>
              <p:nvPr/>
            </p:nvSpPr>
            <p:spPr>
              <a:xfrm rot="983684">
                <a:off x="3003650" y="275127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27" name="橢圓 326"/>
              <p:cNvSpPr/>
              <p:nvPr/>
            </p:nvSpPr>
            <p:spPr>
              <a:xfrm rot="983684">
                <a:off x="2989812" y="311831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cxnSp>
          <p:nvCxnSpPr>
            <p:cNvPr id="321" name="直線接點 320"/>
            <p:cNvCxnSpPr/>
            <p:nvPr/>
          </p:nvCxnSpPr>
          <p:spPr>
            <a:xfrm rot="324897" flipH="1">
              <a:off x="5780248" y="1303171"/>
              <a:ext cx="327684" cy="151366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線接點 321"/>
            <p:cNvCxnSpPr/>
            <p:nvPr/>
          </p:nvCxnSpPr>
          <p:spPr>
            <a:xfrm rot="324897" flipH="1" flipV="1">
              <a:off x="5646846" y="2925982"/>
              <a:ext cx="1015392" cy="38576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線接點 322"/>
            <p:cNvCxnSpPr/>
            <p:nvPr/>
          </p:nvCxnSpPr>
          <p:spPr>
            <a:xfrm rot="324897" flipH="1" flipV="1">
              <a:off x="5737490" y="2916477"/>
              <a:ext cx="1149096" cy="4972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8" name="群組 327"/>
          <p:cNvGrpSpPr/>
          <p:nvPr/>
        </p:nvGrpSpPr>
        <p:grpSpPr>
          <a:xfrm rot="21275103">
            <a:off x="6019396" y="1938416"/>
            <a:ext cx="1657052" cy="3636781"/>
            <a:chOff x="5646846" y="-187153"/>
            <a:chExt cx="1657052" cy="3636781"/>
          </a:xfrm>
        </p:grpSpPr>
        <p:grpSp>
          <p:nvGrpSpPr>
            <p:cNvPr id="329" name="群組 328"/>
            <p:cNvGrpSpPr/>
            <p:nvPr/>
          </p:nvGrpSpPr>
          <p:grpSpPr>
            <a:xfrm rot="1036511">
              <a:off x="5907085" y="-174955"/>
              <a:ext cx="1396813" cy="3624583"/>
              <a:chOff x="1966837" y="-148183"/>
              <a:chExt cx="1396813" cy="3624583"/>
            </a:xfrm>
          </p:grpSpPr>
          <p:sp>
            <p:nvSpPr>
              <p:cNvPr id="333" name="橢圓 332"/>
              <p:cNvSpPr/>
              <p:nvPr/>
            </p:nvSpPr>
            <p:spPr>
              <a:xfrm rot="983684">
                <a:off x="1966837" y="-14818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34" name="橢圓 333"/>
              <p:cNvSpPr/>
              <p:nvPr/>
            </p:nvSpPr>
            <p:spPr>
              <a:xfrm rot="983684">
                <a:off x="1974455" y="291492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35" name="橢圓 334"/>
              <p:cNvSpPr/>
              <p:nvPr/>
            </p:nvSpPr>
            <p:spPr>
              <a:xfrm rot="983684">
                <a:off x="3003650" y="275127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36" name="橢圓 335"/>
              <p:cNvSpPr/>
              <p:nvPr/>
            </p:nvSpPr>
            <p:spPr>
              <a:xfrm rot="983684">
                <a:off x="2998944" y="311640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cxnSp>
          <p:nvCxnSpPr>
            <p:cNvPr id="330" name="直線接點 329"/>
            <p:cNvCxnSpPr>
              <a:stCxn id="132" idx="0"/>
            </p:cNvCxnSpPr>
            <p:nvPr/>
          </p:nvCxnSpPr>
          <p:spPr>
            <a:xfrm rot="324897" flipH="1">
              <a:off x="5850726" y="-187153"/>
              <a:ext cx="630409" cy="30216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線接點 330"/>
            <p:cNvCxnSpPr/>
            <p:nvPr/>
          </p:nvCxnSpPr>
          <p:spPr>
            <a:xfrm rot="324897" flipH="1" flipV="1">
              <a:off x="5646846" y="2925982"/>
              <a:ext cx="1015392" cy="38576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線接點 331"/>
            <p:cNvCxnSpPr/>
            <p:nvPr/>
          </p:nvCxnSpPr>
          <p:spPr>
            <a:xfrm rot="324897" flipH="1" flipV="1">
              <a:off x="5737490" y="2916477"/>
              <a:ext cx="1149096" cy="4972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" name="群組 336"/>
          <p:cNvGrpSpPr/>
          <p:nvPr/>
        </p:nvGrpSpPr>
        <p:grpSpPr>
          <a:xfrm rot="21275103">
            <a:off x="6264891" y="2686673"/>
            <a:ext cx="1406432" cy="2111924"/>
            <a:chOff x="5667125" y="1303171"/>
            <a:chExt cx="1406432" cy="2111924"/>
          </a:xfrm>
        </p:grpSpPr>
        <p:grpSp>
          <p:nvGrpSpPr>
            <p:cNvPr id="338" name="群組 337"/>
            <p:cNvGrpSpPr/>
            <p:nvPr/>
          </p:nvGrpSpPr>
          <p:grpSpPr>
            <a:xfrm rot="1036511">
              <a:off x="5667125" y="1339458"/>
              <a:ext cx="1406432" cy="2075637"/>
              <a:chOff x="1957218" y="1402681"/>
              <a:chExt cx="1406432" cy="2075637"/>
            </a:xfrm>
          </p:grpSpPr>
          <p:sp>
            <p:nvSpPr>
              <p:cNvPr id="342" name="橢圓 341"/>
              <p:cNvSpPr/>
              <p:nvPr/>
            </p:nvSpPr>
            <p:spPr>
              <a:xfrm rot="983684">
                <a:off x="1957218" y="140268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43" name="橢圓 342"/>
              <p:cNvSpPr/>
              <p:nvPr/>
            </p:nvSpPr>
            <p:spPr>
              <a:xfrm rot="983684">
                <a:off x="1974455" y="291492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44" name="橢圓 343"/>
              <p:cNvSpPr/>
              <p:nvPr/>
            </p:nvSpPr>
            <p:spPr>
              <a:xfrm rot="983684">
                <a:off x="3003650" y="275127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45" name="橢圓 344"/>
              <p:cNvSpPr/>
              <p:nvPr/>
            </p:nvSpPr>
            <p:spPr>
              <a:xfrm rot="983684">
                <a:off x="2989812" y="311831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cxnSp>
          <p:nvCxnSpPr>
            <p:cNvPr id="339" name="直線接點 338"/>
            <p:cNvCxnSpPr/>
            <p:nvPr/>
          </p:nvCxnSpPr>
          <p:spPr>
            <a:xfrm rot="324897" flipH="1">
              <a:off x="5780248" y="1303171"/>
              <a:ext cx="327684" cy="151366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直線接點 339"/>
            <p:cNvCxnSpPr/>
            <p:nvPr/>
          </p:nvCxnSpPr>
          <p:spPr>
            <a:xfrm rot="324897" flipH="1" flipV="1">
              <a:off x="5667131" y="2914268"/>
              <a:ext cx="995661" cy="39843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直線接點 340"/>
            <p:cNvCxnSpPr/>
            <p:nvPr/>
          </p:nvCxnSpPr>
          <p:spPr>
            <a:xfrm rot="324897" flipH="1" flipV="1">
              <a:off x="5737490" y="2916477"/>
              <a:ext cx="1149096" cy="4972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群組 345"/>
          <p:cNvGrpSpPr/>
          <p:nvPr/>
        </p:nvGrpSpPr>
        <p:grpSpPr>
          <a:xfrm rot="21275103">
            <a:off x="6057484" y="2709517"/>
            <a:ext cx="1542858" cy="2835937"/>
            <a:chOff x="5646846" y="592328"/>
            <a:chExt cx="1542858" cy="2835937"/>
          </a:xfrm>
        </p:grpSpPr>
        <p:grpSp>
          <p:nvGrpSpPr>
            <p:cNvPr id="347" name="群組 346"/>
            <p:cNvGrpSpPr/>
            <p:nvPr/>
          </p:nvGrpSpPr>
          <p:grpSpPr>
            <a:xfrm rot="1036511">
              <a:off x="5773774" y="592328"/>
              <a:ext cx="1415930" cy="2835937"/>
              <a:chOff x="1949863" y="639025"/>
              <a:chExt cx="1415930" cy="2835937"/>
            </a:xfrm>
          </p:grpSpPr>
          <p:sp>
            <p:nvSpPr>
              <p:cNvPr id="351" name="橢圓 350"/>
              <p:cNvSpPr/>
              <p:nvPr/>
            </p:nvSpPr>
            <p:spPr>
              <a:xfrm rot="983684">
                <a:off x="1949863" y="63902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52" name="橢圓 351"/>
              <p:cNvSpPr/>
              <p:nvPr/>
            </p:nvSpPr>
            <p:spPr>
              <a:xfrm rot="983684">
                <a:off x="1974455" y="291492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53" name="橢圓 352"/>
              <p:cNvSpPr/>
              <p:nvPr/>
            </p:nvSpPr>
            <p:spPr>
              <a:xfrm rot="983684">
                <a:off x="3003650" y="275127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54" name="橢圓 353"/>
              <p:cNvSpPr/>
              <p:nvPr/>
            </p:nvSpPr>
            <p:spPr>
              <a:xfrm rot="983684">
                <a:off x="3005793" y="311496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cxnSp>
          <p:nvCxnSpPr>
            <p:cNvPr id="348" name="直線接點 347"/>
            <p:cNvCxnSpPr>
              <a:stCxn id="144" idx="4"/>
            </p:cNvCxnSpPr>
            <p:nvPr/>
          </p:nvCxnSpPr>
          <p:spPr>
            <a:xfrm rot="324897" flipH="1">
              <a:off x="5791939" y="780066"/>
              <a:ext cx="421292" cy="205323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直線接點 348"/>
            <p:cNvCxnSpPr/>
            <p:nvPr/>
          </p:nvCxnSpPr>
          <p:spPr>
            <a:xfrm rot="324897" flipH="1" flipV="1">
              <a:off x="5646846" y="2925982"/>
              <a:ext cx="1015392" cy="38576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直線接點 349"/>
            <p:cNvCxnSpPr/>
            <p:nvPr/>
          </p:nvCxnSpPr>
          <p:spPr>
            <a:xfrm rot="324897" flipH="1" flipV="1">
              <a:off x="5737490" y="2916477"/>
              <a:ext cx="1149096" cy="4972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/>
          <p:cNvSpPr/>
          <p:nvPr/>
        </p:nvSpPr>
        <p:spPr>
          <a:xfrm rot="664541">
            <a:off x="7079754" y="3052999"/>
            <a:ext cx="547364" cy="264429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5" name="橢圓 354"/>
          <p:cNvSpPr/>
          <p:nvPr/>
        </p:nvSpPr>
        <p:spPr>
          <a:xfrm rot="1719476">
            <a:off x="6857865" y="5905508"/>
            <a:ext cx="360000" cy="36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18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/>
              <p:cNvSpPr txBox="1"/>
              <p:nvPr/>
            </p:nvSpPr>
            <p:spPr>
              <a:xfrm>
                <a:off x="1630678" y="3834471"/>
                <a:ext cx="10045506" cy="22531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sup>
                          </m:sSup>
                        </m:e>
                        <m:sub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⁡((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sup>
                          </m:sSup>
                        </m:e>
                        <m:sub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sup>
                          </m:sSup>
                        </m:e>
                        <m:sub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l-GR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𝛥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b="0" i="1" dirty="0" smtClean="0">
                  <a:latin typeface="Cambria Math" panose="02040503050406030204" pitchFamily="18" charset="0"/>
                </a:endParaRPr>
              </a:p>
              <a:p>
                <a:pPr lvl="4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sup>
                        </m:sSup>
                      </m:e>
                      <m:sub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,2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sup>
                        </m:sSup>
                      </m:e>
                      <m:sub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,2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+∆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+[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𝑐𝑏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i="1" dirty="0"/>
                  <a:t>-K</a:t>
                </a:r>
                <a:r>
                  <a:rPr lang="en-US" altLang="zh-TW" i="1" dirty="0" smtClean="0"/>
                  <a:t>],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sup>
                        </m:sSup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,2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+[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TW" i="1" dirty="0" smtClean="0"/>
                  <a:t>,0)</a:t>
                </a:r>
              </a:p>
              <a:p>
                <a:endParaRPr lang="en-US" altLang="zh-TW" i="1" dirty="0" smtClean="0"/>
              </a:p>
              <a:p>
                <a:pPr/>
                <a:endParaRPr lang="en-US" altLang="zh-TW" i="1" dirty="0"/>
              </a:p>
              <a:p>
                <a:endParaRPr lang="en-US" altLang="zh-TW" i="1" dirty="0"/>
              </a:p>
            </p:txBody>
          </p:sp>
        </mc:Choice>
        <mc:Fallback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78" y="3834471"/>
                <a:ext cx="10045506" cy="2253117"/>
              </a:xfrm>
              <a:prstGeom prst="rect">
                <a:avLst/>
              </a:prstGeom>
              <a:blipFill>
                <a:blip r:embed="rId2"/>
                <a:stretch>
                  <a:fillRect l="-7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2558562" y="1061273"/>
                <a:ext cx="8537330" cy="1293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sup>
                          </m:sSup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sup>
                          </m:sSup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sup>
                          </m:sSup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562" y="1061273"/>
                <a:ext cx="8537330" cy="1293175"/>
              </a:xfrm>
              <a:prstGeom prst="rect">
                <a:avLst/>
              </a:prstGeom>
              <a:blipFill>
                <a:blip r:embed="rId3"/>
                <a:stretch>
                  <a:fillRect b="-9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422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931984" y="105165"/>
                <a:ext cx="10445261" cy="6016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𝐶𝐵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𝐶𝐵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𝑐𝑏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𝑀𝐶</m:t>
                                      </m:r>
                                    </m:sup>
                                  </m:sSup>
                                </m:e>
                                <m:sub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i="1" dirty="0"/>
              </a:p>
              <a:p>
                <a:endParaRPr lang="en-US" altLang="zh-TW" i="1" dirty="0"/>
              </a:p>
              <a:p>
                <a:endParaRPr lang="en-US" altLang="zh-TW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𝑐𝑏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𝑀𝐶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𝑐𝑏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𝑀𝐶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i="1" dirty="0"/>
              </a:p>
              <a:p>
                <a:endParaRPr lang="en-US" altLang="zh-TW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𝑐𝑏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𝑐𝑏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984" y="105165"/>
                <a:ext cx="10445261" cy="60160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213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/>
              <p:cNvSpPr txBox="1"/>
              <p:nvPr/>
            </p:nvSpPr>
            <p:spPr>
              <a:xfrm>
                <a:off x="1551547" y="379094"/>
                <a:ext cx="8665114" cy="63494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sup>
                        </m:sSup>
                      </m:e>
                      <m:sub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sup>
                        </m:sSup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i="1" dirty="0" smtClean="0"/>
                  <a:t>,</a:t>
                </a:r>
                <a:r>
                  <a:rPr lang="en-US" altLang="zh-TW" i="1" dirty="0" smtClean="0"/>
                  <a:t>0)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sup>
                        </m:sSup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sup>
                        </m:sSup>
                      </m:e>
                      <m:sub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+[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𝑐𝑏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𝑀𝐶</m:t>
                            </m:r>
                          </m:sup>
                        </m:sSup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TW" i="1" dirty="0" smtClean="0"/>
                  <a:t>,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sup>
                        </m:sSup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i="1" dirty="0" smtClean="0"/>
                  <a:t>,0</a:t>
                </a:r>
                <a:r>
                  <a:rPr lang="en-US" altLang="zh-TW" i="1" dirty="0"/>
                  <a:t>)</a:t>
                </a:r>
              </a:p>
              <a:p>
                <a:endParaRPr lang="en-US" altLang="zh-TW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i="1" dirty="0" smtClean="0"/>
              </a:p>
              <a:p>
                <a:endParaRPr lang="en-US" altLang="zh-TW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𝐹𝐶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𝑐𝑏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𝑐𝑏</m:t>
                          </m:r>
                        </m:e>
                        <m:sub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𝑐𝑏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𝑐𝑏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i="1" dirty="0" smtClean="0"/>
              </a:p>
              <a:p>
                <a:endParaRPr lang="en-US" altLang="zh-TW" i="1" dirty="0"/>
              </a:p>
            </p:txBody>
          </p:sp>
        </mc:Choice>
        <mc:Fallback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547" y="379094"/>
                <a:ext cx="8665114" cy="6349430"/>
              </a:xfrm>
              <a:prstGeom prst="rect">
                <a:avLst/>
              </a:prstGeom>
              <a:blipFill>
                <a:blip r:embed="rId2"/>
                <a:stretch>
                  <a:fillRect l="-985" t="-8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3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5260956" y="3058774"/>
                <a:ext cx="1652504" cy="388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956" y="3058774"/>
                <a:ext cx="1652504" cy="388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830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群組 54"/>
          <p:cNvGrpSpPr/>
          <p:nvPr/>
        </p:nvGrpSpPr>
        <p:grpSpPr>
          <a:xfrm rot="709174">
            <a:off x="-35657" y="400611"/>
            <a:ext cx="4649649" cy="7129789"/>
            <a:chOff x="4369298" y="465383"/>
            <a:chExt cx="5310550" cy="8143868"/>
          </a:xfrm>
        </p:grpSpPr>
        <p:grpSp>
          <p:nvGrpSpPr>
            <p:cNvPr id="56" name="群組 55"/>
            <p:cNvGrpSpPr/>
            <p:nvPr/>
          </p:nvGrpSpPr>
          <p:grpSpPr>
            <a:xfrm rot="21172489">
              <a:off x="4369298" y="465383"/>
              <a:ext cx="5310550" cy="8143868"/>
              <a:chOff x="4233182" y="489184"/>
              <a:chExt cx="5310550" cy="8143868"/>
            </a:xfrm>
          </p:grpSpPr>
          <p:grpSp>
            <p:nvGrpSpPr>
              <p:cNvPr id="58" name="群組 57"/>
              <p:cNvGrpSpPr/>
              <p:nvPr/>
            </p:nvGrpSpPr>
            <p:grpSpPr>
              <a:xfrm rot="420000">
                <a:off x="4565220" y="489184"/>
                <a:ext cx="4978512" cy="719470"/>
                <a:chOff x="1471409" y="953350"/>
                <a:chExt cx="4978512" cy="1161469"/>
              </a:xfrm>
            </p:grpSpPr>
            <p:grpSp>
              <p:nvGrpSpPr>
                <p:cNvPr id="64" name="群組 63"/>
                <p:cNvGrpSpPr/>
                <p:nvPr/>
              </p:nvGrpSpPr>
              <p:grpSpPr>
                <a:xfrm>
                  <a:off x="1471409" y="953350"/>
                  <a:ext cx="4978512" cy="1134154"/>
                  <a:chOff x="1471409" y="953350"/>
                  <a:chExt cx="4978512" cy="1134154"/>
                </a:xfrm>
              </p:grpSpPr>
              <p:grpSp>
                <p:nvGrpSpPr>
                  <p:cNvPr id="66" name="群組 65"/>
                  <p:cNvGrpSpPr/>
                  <p:nvPr/>
                </p:nvGrpSpPr>
                <p:grpSpPr>
                  <a:xfrm>
                    <a:off x="1471409" y="953350"/>
                    <a:ext cx="4978512" cy="1134154"/>
                    <a:chOff x="3420137" y="2454278"/>
                    <a:chExt cx="4978512" cy="1451419"/>
                  </a:xfrm>
                </p:grpSpPr>
                <p:sp>
                  <p:nvSpPr>
                    <p:cNvPr id="68" name="文字方塊 67"/>
                    <p:cNvSpPr txBox="1"/>
                    <p:nvPr/>
                  </p:nvSpPr>
                  <p:spPr>
                    <a:xfrm>
                      <a:off x="3420137" y="3597920"/>
                      <a:ext cx="28886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0</a:t>
                      </a: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cxnSp>
                  <p:nvCxnSpPr>
                    <p:cNvPr id="69" name="直線接點 68"/>
                    <p:cNvCxnSpPr/>
                    <p:nvPr/>
                  </p:nvCxnSpPr>
                  <p:spPr>
                    <a:xfrm rot="21180000">
                      <a:off x="3590946" y="2454278"/>
                      <a:ext cx="4622378" cy="1264351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直線接點 69"/>
                    <p:cNvCxnSpPr/>
                    <p:nvPr/>
                  </p:nvCxnSpPr>
                  <p:spPr>
                    <a:xfrm flipV="1">
                      <a:off x="3576309" y="276479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直線接點 70"/>
                    <p:cNvCxnSpPr/>
                    <p:nvPr/>
                  </p:nvCxnSpPr>
                  <p:spPr>
                    <a:xfrm flipV="1">
                      <a:off x="5902203" y="2764999"/>
                      <a:ext cx="1" cy="741860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直線接點 71"/>
                    <p:cNvCxnSpPr/>
                    <p:nvPr/>
                  </p:nvCxnSpPr>
                  <p:spPr>
                    <a:xfrm flipV="1">
                      <a:off x="8233140" y="275794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3" name="文字方塊 72"/>
                        <p:cNvSpPr txBox="1"/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US" altLang="zh-TW" sz="1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7" name="文字方塊 2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b="-5588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TW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7" name="直線接點 66"/>
                  <p:cNvCxnSpPr/>
                  <p:nvPr/>
                </p:nvCxnSpPr>
                <p:spPr>
                  <a:xfrm flipV="1">
                    <a:off x="5120862" y="1222641"/>
                    <a:ext cx="1" cy="579698"/>
                  </a:xfrm>
                  <a:prstGeom prst="line">
                    <a:avLst/>
                  </a:prstGeom>
                  <a:ln w="381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文字方塊 64"/>
                    <p:cNvSpPr txBox="1"/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TW" sz="1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oMath>
                        </m:oMathPara>
                      </a14:m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文字方塊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307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9" name="直線接點 58"/>
              <p:cNvCxnSpPr/>
              <p:nvPr/>
            </p:nvCxnSpPr>
            <p:spPr>
              <a:xfrm rot="427511" flipV="1">
                <a:off x="7663115" y="1507287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/>
              <p:cNvCxnSpPr/>
              <p:nvPr/>
            </p:nvCxnSpPr>
            <p:spPr>
              <a:xfrm rot="427511" flipV="1">
                <a:off x="4233182" y="1078501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1" name="直線接點 60"/>
              <p:cNvCxnSpPr/>
              <p:nvPr/>
            </p:nvCxnSpPr>
            <p:spPr>
              <a:xfrm rot="427511" flipV="1">
                <a:off x="5401059" y="1210215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2" name="直線接點 61"/>
              <p:cNvCxnSpPr/>
              <p:nvPr/>
            </p:nvCxnSpPr>
            <p:spPr>
              <a:xfrm rot="427511" flipV="1">
                <a:off x="6489048" y="1362101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/>
              <p:nvPr/>
            </p:nvCxnSpPr>
            <p:spPr>
              <a:xfrm rot="427511" flipV="1">
                <a:off x="8859750" y="1642596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57" name="直線接點 56"/>
            <p:cNvCxnSpPr/>
            <p:nvPr/>
          </p:nvCxnSpPr>
          <p:spPr>
            <a:xfrm rot="21592489" flipV="1">
              <a:off x="5568045" y="610256"/>
              <a:ext cx="1" cy="359092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群組 73"/>
          <p:cNvGrpSpPr/>
          <p:nvPr/>
        </p:nvGrpSpPr>
        <p:grpSpPr>
          <a:xfrm rot="653449">
            <a:off x="270184" y="1008675"/>
            <a:ext cx="2383043" cy="968442"/>
            <a:chOff x="998283" y="3537266"/>
            <a:chExt cx="3301683" cy="1718959"/>
          </a:xfrm>
        </p:grpSpPr>
        <p:grpSp>
          <p:nvGrpSpPr>
            <p:cNvPr id="75" name="群組 74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78" name="群組 77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85" name="群組 84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87" name="直線接點 86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線接點 87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線接點 88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線接點 89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6" name="直線接點 85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群組 78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80" name="群組 79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83" name="橢圓 82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84" name="橢圓 83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81" name="橢圓 80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82" name="橢圓 81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76" name="橢圓 75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7" name="橢圓 76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2" name="等腰三角形 148"/>
          <p:cNvSpPr/>
          <p:nvPr/>
        </p:nvSpPr>
        <p:spPr>
          <a:xfrm rot="11069442">
            <a:off x="595427" y="2167468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91" name="群組 90"/>
          <p:cNvGrpSpPr/>
          <p:nvPr/>
        </p:nvGrpSpPr>
        <p:grpSpPr>
          <a:xfrm rot="872773">
            <a:off x="1085051" y="2205716"/>
            <a:ext cx="1355112" cy="576427"/>
            <a:chOff x="1011870" y="3860937"/>
            <a:chExt cx="1877495" cy="1057470"/>
          </a:xfrm>
        </p:grpSpPr>
        <p:grpSp>
          <p:nvGrpSpPr>
            <p:cNvPr id="92" name="群組 91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95" name="群組 94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97" name="直線接點 96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接點 97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橢圓 95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93" name="橢圓 92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4" name="橢圓 93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99" name="群組 98"/>
          <p:cNvGrpSpPr/>
          <p:nvPr/>
        </p:nvGrpSpPr>
        <p:grpSpPr>
          <a:xfrm rot="653449">
            <a:off x="927612" y="2911969"/>
            <a:ext cx="2361499" cy="968442"/>
            <a:chOff x="1028131" y="3537266"/>
            <a:chExt cx="3271835" cy="1718959"/>
          </a:xfrm>
        </p:grpSpPr>
        <p:grpSp>
          <p:nvGrpSpPr>
            <p:cNvPr id="100" name="群組 99"/>
            <p:cNvGrpSpPr/>
            <p:nvPr/>
          </p:nvGrpSpPr>
          <p:grpSpPr>
            <a:xfrm>
              <a:off x="1028131" y="3537266"/>
              <a:ext cx="3271835" cy="1718959"/>
              <a:chOff x="1052309" y="3622096"/>
              <a:chExt cx="3271835" cy="1718959"/>
            </a:xfrm>
          </p:grpSpPr>
          <p:grpSp>
            <p:nvGrpSpPr>
              <p:cNvPr id="103" name="群組 102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10" name="群組 109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12" name="直線接點 111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直線接點 112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線接點 113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線接點 114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1" name="直線接點 110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群組 103"/>
              <p:cNvGrpSpPr/>
              <p:nvPr/>
            </p:nvGrpSpPr>
            <p:grpSpPr>
              <a:xfrm>
                <a:off x="1066893" y="3622096"/>
                <a:ext cx="3257251" cy="1718959"/>
                <a:chOff x="1066893" y="3622096"/>
                <a:chExt cx="3257251" cy="1718959"/>
              </a:xfrm>
            </p:grpSpPr>
            <p:grpSp>
              <p:nvGrpSpPr>
                <p:cNvPr id="105" name="群組 104"/>
                <p:cNvGrpSpPr/>
                <p:nvPr/>
              </p:nvGrpSpPr>
              <p:grpSpPr>
                <a:xfrm>
                  <a:off x="1066893" y="4248961"/>
                  <a:ext cx="3255879" cy="449539"/>
                  <a:chOff x="1066893" y="4248961"/>
                  <a:chExt cx="3255879" cy="449539"/>
                </a:xfrm>
              </p:grpSpPr>
              <p:sp>
                <p:nvSpPr>
                  <p:cNvPr id="108" name="橢圓 107"/>
                  <p:cNvSpPr/>
                  <p:nvPr/>
                </p:nvSpPr>
                <p:spPr>
                  <a:xfrm>
                    <a:off x="1066893" y="4248961"/>
                    <a:ext cx="432000" cy="43200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09" name="橢圓 108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06" name="橢圓 105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07" name="橢圓 106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01" name="橢圓 100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2" name="橢圓 101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16" name="群組 115"/>
          <p:cNvGrpSpPr/>
          <p:nvPr/>
        </p:nvGrpSpPr>
        <p:grpSpPr>
          <a:xfrm rot="653449">
            <a:off x="1580820" y="4738549"/>
            <a:ext cx="2383043" cy="968442"/>
            <a:chOff x="998283" y="3537266"/>
            <a:chExt cx="3301683" cy="1718959"/>
          </a:xfrm>
        </p:grpSpPr>
        <p:grpSp>
          <p:nvGrpSpPr>
            <p:cNvPr id="117" name="群組 116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120" name="群組 119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27" name="群組 126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29" name="直線接點 128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線接點 129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線接點 130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線接點 131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8" name="直線接點 127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群組 120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122" name="群組 121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125" name="橢圓 124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26" name="橢圓 125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23" name="橢圓 122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24" name="橢圓 123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18" name="橢圓 117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9" name="橢圓 118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4" name="等腰三角形 148"/>
          <p:cNvSpPr/>
          <p:nvPr/>
        </p:nvSpPr>
        <p:spPr>
          <a:xfrm rot="11069442">
            <a:off x="1946874" y="5846916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33" name="群組 132"/>
          <p:cNvGrpSpPr/>
          <p:nvPr/>
        </p:nvGrpSpPr>
        <p:grpSpPr>
          <a:xfrm rot="901004">
            <a:off x="2413333" y="5882857"/>
            <a:ext cx="1355112" cy="576427"/>
            <a:chOff x="1011870" y="3860937"/>
            <a:chExt cx="1877495" cy="1057470"/>
          </a:xfrm>
        </p:grpSpPr>
        <p:grpSp>
          <p:nvGrpSpPr>
            <p:cNvPr id="134" name="群組 133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137" name="群組 136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139" name="直線接點 138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線接點 139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" name="橢圓 137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35" name="橢圓 134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6" name="橢圓 135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3" name="等腰三角形 148"/>
          <p:cNvSpPr/>
          <p:nvPr/>
        </p:nvSpPr>
        <p:spPr>
          <a:xfrm rot="11069442">
            <a:off x="1232057" y="4041710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41" name="群組 140"/>
          <p:cNvGrpSpPr/>
          <p:nvPr/>
        </p:nvGrpSpPr>
        <p:grpSpPr>
          <a:xfrm rot="970236">
            <a:off x="1731208" y="4095066"/>
            <a:ext cx="1355112" cy="576427"/>
            <a:chOff x="1011870" y="3860937"/>
            <a:chExt cx="1877495" cy="1057470"/>
          </a:xfrm>
        </p:grpSpPr>
        <p:grpSp>
          <p:nvGrpSpPr>
            <p:cNvPr id="142" name="群組 141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145" name="群組 144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147" name="直線接點 146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線接點 147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6" name="橢圓 145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43" name="橢圓 142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4" name="橢圓 143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49" name="等腰三角形 148"/>
          <p:cNvSpPr/>
          <p:nvPr/>
        </p:nvSpPr>
        <p:spPr>
          <a:xfrm rot="11069442">
            <a:off x="-453466" y="1035076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0" name="等腰三角形 148"/>
          <p:cNvSpPr/>
          <p:nvPr/>
        </p:nvSpPr>
        <p:spPr>
          <a:xfrm rot="11069442">
            <a:off x="166289" y="2937113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1" name="等腰三角形 148"/>
          <p:cNvSpPr/>
          <p:nvPr/>
        </p:nvSpPr>
        <p:spPr>
          <a:xfrm rot="11069442">
            <a:off x="843244" y="4778263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6" name="橢圓 155"/>
          <p:cNvSpPr/>
          <p:nvPr/>
        </p:nvSpPr>
        <p:spPr>
          <a:xfrm rot="1695298">
            <a:off x="3387045" y="6315318"/>
            <a:ext cx="324000" cy="32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7" name="橢圓 156"/>
          <p:cNvSpPr/>
          <p:nvPr/>
        </p:nvSpPr>
        <p:spPr>
          <a:xfrm rot="1695298">
            <a:off x="3473653" y="5972148"/>
            <a:ext cx="324000" cy="32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矩形 157"/>
              <p:cNvSpPr/>
              <p:nvPr/>
            </p:nvSpPr>
            <p:spPr>
              <a:xfrm>
                <a:off x="6682279" y="4490840"/>
                <a:ext cx="3396088" cy="1509837"/>
              </a:xfrm>
              <a:prstGeom prst="rect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sup>
                          </m:sSup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i="1" dirty="0" smtClean="0"/>
              </a:p>
              <a:p>
                <a:pPr/>
                <a:endParaRPr lang="en-US" altLang="zh-TW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pPr/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𝑠𝑏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58" name="矩形 1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279" y="4490840"/>
                <a:ext cx="3396088" cy="15098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矩形 158"/>
              <p:cNvSpPr/>
              <p:nvPr/>
            </p:nvSpPr>
            <p:spPr>
              <a:xfrm>
                <a:off x="5629305" y="1584258"/>
                <a:ext cx="5502037" cy="2472600"/>
              </a:xfrm>
              <a:prstGeom prst="rect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i="1" dirty="0"/>
                  <a:t>,0)</a:t>
                </a:r>
              </a:p>
              <a:p>
                <a:endParaRPr lang="en-US" altLang="zh-TW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dirty="0"/>
              </a:p>
              <a:p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 lvl="4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59" name="矩形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305" y="1584258"/>
                <a:ext cx="5502037" cy="2472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橢圓 159"/>
          <p:cNvSpPr/>
          <p:nvPr/>
        </p:nvSpPr>
        <p:spPr>
          <a:xfrm rot="1695298">
            <a:off x="3700464" y="4910638"/>
            <a:ext cx="324000" cy="3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1" name="橢圓 160"/>
          <p:cNvSpPr/>
          <p:nvPr/>
        </p:nvSpPr>
        <p:spPr>
          <a:xfrm rot="1695298">
            <a:off x="3634808" y="5257483"/>
            <a:ext cx="324000" cy="3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2" name="橢圓 161"/>
          <p:cNvSpPr/>
          <p:nvPr/>
        </p:nvSpPr>
        <p:spPr>
          <a:xfrm rot="1695298">
            <a:off x="3565356" y="5601001"/>
            <a:ext cx="324000" cy="3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64" name="直線單箭頭接點 163"/>
          <p:cNvCxnSpPr>
            <a:stCxn id="161" idx="7"/>
            <a:endCxn id="159" idx="1"/>
          </p:cNvCxnSpPr>
          <p:nvPr/>
        </p:nvCxnSpPr>
        <p:spPr>
          <a:xfrm flipV="1">
            <a:off x="3951938" y="2820558"/>
            <a:ext cx="1677367" cy="255225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單箭頭接點 165"/>
          <p:cNvCxnSpPr>
            <a:stCxn id="156" idx="7"/>
            <a:endCxn id="158" idx="1"/>
          </p:cNvCxnSpPr>
          <p:nvPr/>
        </p:nvCxnSpPr>
        <p:spPr>
          <a:xfrm flipV="1">
            <a:off x="3704175" y="5245759"/>
            <a:ext cx="2978104" cy="118488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文字方塊 169"/>
          <p:cNvSpPr txBox="1"/>
          <p:nvPr/>
        </p:nvSpPr>
        <p:spPr>
          <a:xfrm>
            <a:off x="5550695" y="435417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 = 2T 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債券到期時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335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445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群組 54"/>
          <p:cNvGrpSpPr/>
          <p:nvPr/>
        </p:nvGrpSpPr>
        <p:grpSpPr>
          <a:xfrm rot="709174">
            <a:off x="-35657" y="400611"/>
            <a:ext cx="4649649" cy="7129789"/>
            <a:chOff x="4369298" y="465383"/>
            <a:chExt cx="5310550" cy="8143868"/>
          </a:xfrm>
        </p:grpSpPr>
        <p:grpSp>
          <p:nvGrpSpPr>
            <p:cNvPr id="56" name="群組 55"/>
            <p:cNvGrpSpPr/>
            <p:nvPr/>
          </p:nvGrpSpPr>
          <p:grpSpPr>
            <a:xfrm rot="21172489">
              <a:off x="4369298" y="465383"/>
              <a:ext cx="5310550" cy="8143868"/>
              <a:chOff x="4233182" y="489184"/>
              <a:chExt cx="5310550" cy="8143868"/>
            </a:xfrm>
          </p:grpSpPr>
          <p:grpSp>
            <p:nvGrpSpPr>
              <p:cNvPr id="58" name="群組 57"/>
              <p:cNvGrpSpPr/>
              <p:nvPr/>
            </p:nvGrpSpPr>
            <p:grpSpPr>
              <a:xfrm rot="420000">
                <a:off x="4565220" y="489184"/>
                <a:ext cx="4978512" cy="719470"/>
                <a:chOff x="1471409" y="953350"/>
                <a:chExt cx="4978512" cy="1161469"/>
              </a:xfrm>
            </p:grpSpPr>
            <p:grpSp>
              <p:nvGrpSpPr>
                <p:cNvPr id="64" name="群組 63"/>
                <p:cNvGrpSpPr/>
                <p:nvPr/>
              </p:nvGrpSpPr>
              <p:grpSpPr>
                <a:xfrm>
                  <a:off x="1471409" y="953350"/>
                  <a:ext cx="4978512" cy="1134154"/>
                  <a:chOff x="1471409" y="953350"/>
                  <a:chExt cx="4978512" cy="1134154"/>
                </a:xfrm>
              </p:grpSpPr>
              <p:grpSp>
                <p:nvGrpSpPr>
                  <p:cNvPr id="66" name="群組 65"/>
                  <p:cNvGrpSpPr/>
                  <p:nvPr/>
                </p:nvGrpSpPr>
                <p:grpSpPr>
                  <a:xfrm>
                    <a:off x="1471409" y="953350"/>
                    <a:ext cx="4978512" cy="1134154"/>
                    <a:chOff x="3420137" y="2454278"/>
                    <a:chExt cx="4978512" cy="1451419"/>
                  </a:xfrm>
                </p:grpSpPr>
                <p:sp>
                  <p:nvSpPr>
                    <p:cNvPr id="68" name="文字方塊 67"/>
                    <p:cNvSpPr txBox="1"/>
                    <p:nvPr/>
                  </p:nvSpPr>
                  <p:spPr>
                    <a:xfrm>
                      <a:off x="3420137" y="3597920"/>
                      <a:ext cx="28886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0</a:t>
                      </a: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cxnSp>
                  <p:nvCxnSpPr>
                    <p:cNvPr id="69" name="直線接點 68"/>
                    <p:cNvCxnSpPr/>
                    <p:nvPr/>
                  </p:nvCxnSpPr>
                  <p:spPr>
                    <a:xfrm rot="21180000">
                      <a:off x="3590946" y="2454278"/>
                      <a:ext cx="4622378" cy="1264351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直線接點 69"/>
                    <p:cNvCxnSpPr/>
                    <p:nvPr/>
                  </p:nvCxnSpPr>
                  <p:spPr>
                    <a:xfrm flipV="1">
                      <a:off x="3576309" y="276479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直線接點 70"/>
                    <p:cNvCxnSpPr/>
                    <p:nvPr/>
                  </p:nvCxnSpPr>
                  <p:spPr>
                    <a:xfrm flipV="1">
                      <a:off x="5902203" y="2764999"/>
                      <a:ext cx="1" cy="741860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直線接點 71"/>
                    <p:cNvCxnSpPr/>
                    <p:nvPr/>
                  </p:nvCxnSpPr>
                  <p:spPr>
                    <a:xfrm flipV="1">
                      <a:off x="8233140" y="275794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3" name="文字方塊 72"/>
                        <p:cNvSpPr txBox="1"/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US" altLang="zh-TW" sz="1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7" name="文字方塊 2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b="-5588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TW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7" name="直線接點 66"/>
                  <p:cNvCxnSpPr/>
                  <p:nvPr/>
                </p:nvCxnSpPr>
                <p:spPr>
                  <a:xfrm flipV="1">
                    <a:off x="5120862" y="1222641"/>
                    <a:ext cx="1" cy="579698"/>
                  </a:xfrm>
                  <a:prstGeom prst="line">
                    <a:avLst/>
                  </a:prstGeom>
                  <a:ln w="381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文字方塊 64"/>
                    <p:cNvSpPr txBox="1"/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TW" sz="1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oMath>
                        </m:oMathPara>
                      </a14:m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文字方塊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307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9" name="直線接點 58"/>
              <p:cNvCxnSpPr/>
              <p:nvPr/>
            </p:nvCxnSpPr>
            <p:spPr>
              <a:xfrm rot="427511" flipV="1">
                <a:off x="7663115" y="1507287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/>
              <p:cNvCxnSpPr/>
              <p:nvPr/>
            </p:nvCxnSpPr>
            <p:spPr>
              <a:xfrm rot="427511" flipV="1">
                <a:off x="4233182" y="1078501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1" name="直線接點 60"/>
              <p:cNvCxnSpPr/>
              <p:nvPr/>
            </p:nvCxnSpPr>
            <p:spPr>
              <a:xfrm rot="427511" flipV="1">
                <a:off x="5401059" y="1210215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2" name="直線接點 61"/>
              <p:cNvCxnSpPr/>
              <p:nvPr/>
            </p:nvCxnSpPr>
            <p:spPr>
              <a:xfrm rot="427511" flipV="1">
                <a:off x="6489048" y="1362101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/>
              <p:nvPr/>
            </p:nvCxnSpPr>
            <p:spPr>
              <a:xfrm rot="427511" flipV="1">
                <a:off x="8859750" y="1642596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57" name="直線接點 56"/>
            <p:cNvCxnSpPr/>
            <p:nvPr/>
          </p:nvCxnSpPr>
          <p:spPr>
            <a:xfrm rot="21592489" flipV="1">
              <a:off x="5568045" y="610256"/>
              <a:ext cx="1" cy="359092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群組 73"/>
          <p:cNvGrpSpPr/>
          <p:nvPr/>
        </p:nvGrpSpPr>
        <p:grpSpPr>
          <a:xfrm rot="653449">
            <a:off x="270184" y="1008675"/>
            <a:ext cx="2383043" cy="968442"/>
            <a:chOff x="998283" y="3537266"/>
            <a:chExt cx="3301683" cy="1718959"/>
          </a:xfrm>
        </p:grpSpPr>
        <p:grpSp>
          <p:nvGrpSpPr>
            <p:cNvPr id="75" name="群組 74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78" name="群組 77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85" name="群組 84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87" name="直線接點 86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線接點 87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線接點 88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線接點 89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6" name="直線接點 85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群組 78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80" name="群組 79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83" name="橢圓 82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84" name="橢圓 83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81" name="橢圓 80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82" name="橢圓 81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76" name="橢圓 75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7" name="橢圓 76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2" name="等腰三角形 148"/>
          <p:cNvSpPr/>
          <p:nvPr/>
        </p:nvSpPr>
        <p:spPr>
          <a:xfrm rot="11069442">
            <a:off x="595427" y="2167468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91" name="群組 90"/>
          <p:cNvGrpSpPr/>
          <p:nvPr/>
        </p:nvGrpSpPr>
        <p:grpSpPr>
          <a:xfrm rot="872773">
            <a:off x="1085051" y="2205716"/>
            <a:ext cx="1355112" cy="576427"/>
            <a:chOff x="1011870" y="3860937"/>
            <a:chExt cx="1877495" cy="1057470"/>
          </a:xfrm>
        </p:grpSpPr>
        <p:grpSp>
          <p:nvGrpSpPr>
            <p:cNvPr id="92" name="群組 91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95" name="群組 94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97" name="直線接點 96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接點 97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橢圓 95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93" name="橢圓 92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4" name="橢圓 93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99" name="群組 98"/>
          <p:cNvGrpSpPr/>
          <p:nvPr/>
        </p:nvGrpSpPr>
        <p:grpSpPr>
          <a:xfrm rot="653449">
            <a:off x="927612" y="2911969"/>
            <a:ext cx="2361499" cy="968442"/>
            <a:chOff x="1028131" y="3537266"/>
            <a:chExt cx="3271835" cy="1718959"/>
          </a:xfrm>
        </p:grpSpPr>
        <p:grpSp>
          <p:nvGrpSpPr>
            <p:cNvPr id="100" name="群組 99"/>
            <p:cNvGrpSpPr/>
            <p:nvPr/>
          </p:nvGrpSpPr>
          <p:grpSpPr>
            <a:xfrm>
              <a:off x="1028131" y="3537266"/>
              <a:ext cx="3271835" cy="1718959"/>
              <a:chOff x="1052309" y="3622096"/>
              <a:chExt cx="3271835" cy="1718959"/>
            </a:xfrm>
          </p:grpSpPr>
          <p:grpSp>
            <p:nvGrpSpPr>
              <p:cNvPr id="103" name="群組 102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10" name="群組 109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12" name="直線接點 111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直線接點 112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線接點 113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線接點 114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1" name="直線接點 110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群組 103"/>
              <p:cNvGrpSpPr/>
              <p:nvPr/>
            </p:nvGrpSpPr>
            <p:grpSpPr>
              <a:xfrm>
                <a:off x="1066893" y="3622096"/>
                <a:ext cx="3257251" cy="1718959"/>
                <a:chOff x="1066893" y="3622096"/>
                <a:chExt cx="3257251" cy="1718959"/>
              </a:xfrm>
            </p:grpSpPr>
            <p:grpSp>
              <p:nvGrpSpPr>
                <p:cNvPr id="105" name="群組 104"/>
                <p:cNvGrpSpPr/>
                <p:nvPr/>
              </p:nvGrpSpPr>
              <p:grpSpPr>
                <a:xfrm>
                  <a:off x="1066893" y="4248961"/>
                  <a:ext cx="3255879" cy="449539"/>
                  <a:chOff x="1066893" y="4248961"/>
                  <a:chExt cx="3255879" cy="449539"/>
                </a:xfrm>
              </p:grpSpPr>
              <p:sp>
                <p:nvSpPr>
                  <p:cNvPr id="108" name="橢圓 107"/>
                  <p:cNvSpPr/>
                  <p:nvPr/>
                </p:nvSpPr>
                <p:spPr>
                  <a:xfrm>
                    <a:off x="1066893" y="4248961"/>
                    <a:ext cx="432000" cy="43200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09" name="橢圓 108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06" name="橢圓 105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07" name="橢圓 106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01" name="橢圓 100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2" name="橢圓 101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16" name="群組 115"/>
          <p:cNvGrpSpPr/>
          <p:nvPr/>
        </p:nvGrpSpPr>
        <p:grpSpPr>
          <a:xfrm rot="653449">
            <a:off x="1580820" y="4738549"/>
            <a:ext cx="2383043" cy="968442"/>
            <a:chOff x="998283" y="3537266"/>
            <a:chExt cx="3301683" cy="1718959"/>
          </a:xfrm>
        </p:grpSpPr>
        <p:grpSp>
          <p:nvGrpSpPr>
            <p:cNvPr id="117" name="群組 116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120" name="群組 119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27" name="群組 126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29" name="直線接點 128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線接點 129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線接點 130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線接點 131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8" name="直線接點 127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群組 120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122" name="群組 121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125" name="橢圓 124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26" name="橢圓 125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23" name="橢圓 122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24" name="橢圓 123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18" name="橢圓 117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9" name="橢圓 118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4" name="等腰三角形 148"/>
          <p:cNvSpPr/>
          <p:nvPr/>
        </p:nvSpPr>
        <p:spPr>
          <a:xfrm rot="11069442">
            <a:off x="1946874" y="5846916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33" name="群組 132"/>
          <p:cNvGrpSpPr/>
          <p:nvPr/>
        </p:nvGrpSpPr>
        <p:grpSpPr>
          <a:xfrm rot="901004">
            <a:off x="2413333" y="5882857"/>
            <a:ext cx="1355112" cy="576427"/>
            <a:chOff x="1011870" y="3860937"/>
            <a:chExt cx="1877495" cy="1057470"/>
          </a:xfrm>
        </p:grpSpPr>
        <p:grpSp>
          <p:nvGrpSpPr>
            <p:cNvPr id="134" name="群組 133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137" name="群組 136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139" name="直線接點 138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線接點 139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" name="橢圓 137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35" name="橢圓 134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6" name="橢圓 135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3" name="等腰三角形 148"/>
          <p:cNvSpPr/>
          <p:nvPr/>
        </p:nvSpPr>
        <p:spPr>
          <a:xfrm rot="11069442">
            <a:off x="1232057" y="4041710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41" name="群組 140"/>
          <p:cNvGrpSpPr/>
          <p:nvPr/>
        </p:nvGrpSpPr>
        <p:grpSpPr>
          <a:xfrm rot="970236">
            <a:off x="1731208" y="4095066"/>
            <a:ext cx="1355112" cy="576427"/>
            <a:chOff x="1011870" y="3860937"/>
            <a:chExt cx="1877495" cy="1057470"/>
          </a:xfrm>
        </p:grpSpPr>
        <p:grpSp>
          <p:nvGrpSpPr>
            <p:cNvPr id="142" name="群組 141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145" name="群組 144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147" name="直線接點 146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線接點 147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6" name="橢圓 145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43" name="橢圓 142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4" name="橢圓 143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49" name="等腰三角形 148"/>
          <p:cNvSpPr/>
          <p:nvPr/>
        </p:nvSpPr>
        <p:spPr>
          <a:xfrm rot="11069442">
            <a:off x="-453466" y="1035076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0" name="等腰三角形 148"/>
          <p:cNvSpPr/>
          <p:nvPr/>
        </p:nvSpPr>
        <p:spPr>
          <a:xfrm rot="11069442">
            <a:off x="166289" y="2937113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1" name="等腰三角形 148"/>
          <p:cNvSpPr/>
          <p:nvPr/>
        </p:nvSpPr>
        <p:spPr>
          <a:xfrm rot="11069442">
            <a:off x="843244" y="4778263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6" name="橢圓 155"/>
          <p:cNvSpPr/>
          <p:nvPr/>
        </p:nvSpPr>
        <p:spPr>
          <a:xfrm rot="1695298">
            <a:off x="2701779" y="4523430"/>
            <a:ext cx="324000" cy="32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7" name="橢圓 156"/>
          <p:cNvSpPr/>
          <p:nvPr/>
        </p:nvSpPr>
        <p:spPr>
          <a:xfrm rot="1695298">
            <a:off x="2788387" y="4180260"/>
            <a:ext cx="324000" cy="32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矩形 157"/>
              <p:cNvSpPr/>
              <p:nvPr/>
            </p:nvSpPr>
            <p:spPr>
              <a:xfrm>
                <a:off x="5198034" y="3543413"/>
                <a:ext cx="6761178" cy="3010055"/>
              </a:xfrm>
              <a:prstGeom prst="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sup>
                        </m:sSup>
                      </m:e>
                      <m:sub>
                        <m:f>
                          <m:fPr>
                            <m:ctrlPr>
                              <a:rPr lang="en-US" altLang="zh-TW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, 2</m:t>
                        </m:r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400" i="1"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US" altLang="zh-TW" sz="1400" i="1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</m:e>
                      <m:sub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, 2</m:t>
                        </m:r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sz="1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zh-TW" sz="1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altLang="zh-TW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altLang="zh-TW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+[</m:t>
                    </m:r>
                    <m:d>
                      <m:dPr>
                        <m:ctrlPr>
                          <a:rPr lang="en-US" altLang="zh-TW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sSub>
                      <m:sSub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𝑠𝑏</m:t>
                        </m:r>
                      </m:e>
                      <m:sub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1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sz="1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400" i="1" dirty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altLang="zh-TW" sz="14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sz="1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TW" sz="1400" i="1" dirty="0"/>
                  <a:t>,</a:t>
                </a:r>
                <a:endParaRPr lang="en-US" altLang="zh-TW" sz="1400" i="1" dirty="0" smtClean="0">
                  <a:latin typeface="Cambria Math" panose="02040503050406030204" pitchFamily="18" charset="0"/>
                </a:endParaRP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sup>
                        </m:sSup>
                      </m:e>
                      <m:sub>
                        <m:f>
                          <m:fPr>
                            <m:ctrlPr>
                              <a:rPr lang="en-US" altLang="zh-TW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TW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1400" i="1" dirty="0"/>
                  <a:t>,0)</a:t>
                </a:r>
                <a:r>
                  <a:rPr lang="en-US" altLang="zh-TW" sz="1400" dirty="0"/>
                  <a:t> </a:t>
                </a:r>
                <a:endParaRPr lang="en-US" altLang="zh-TW" sz="1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f>
                            <m:f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 2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𝐹𝐶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𝑐𝑏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400" i="1" dirty="0" smtClean="0"/>
              </a:p>
              <a:p>
                <a:pPr/>
                <a:endParaRPr lang="en-US" altLang="zh-TW" sz="9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𝑐𝑏</m:t>
                          </m:r>
                        </m:e>
                        <m:sub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𝑐𝑏</m:t>
                                      </m:r>
                                    </m:e>
                                    <m:sub>
                                      <m:r>
                                        <a:rPr lang="en-US" altLang="zh-TW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𝑐𝑏</m:t>
                                      </m:r>
                                    </m:e>
                                    <m:sub>
                                      <m:r>
                                        <a:rPr lang="en-US" altLang="zh-TW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1400" dirty="0"/>
              </a:p>
            </p:txBody>
          </p:sp>
        </mc:Choice>
        <mc:Fallback>
          <p:sp>
            <p:nvSpPr>
              <p:cNvPr id="158" name="矩形 1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034" y="3543413"/>
                <a:ext cx="6761178" cy="30100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矩形 158"/>
              <p:cNvSpPr/>
              <p:nvPr/>
            </p:nvSpPr>
            <p:spPr>
              <a:xfrm>
                <a:off x="5192925" y="1167332"/>
                <a:ext cx="5778498" cy="2231380"/>
              </a:xfrm>
              <a:prstGeom prst="rect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sup>
                          </m:sSup>
                        </m:e>
                        <m:sub>
                          <m:f>
                            <m:fPr>
                              <m:ctrlPr>
                                <a:rPr lang="en-US" altLang="zh-TW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l-GR" altLang="zh-TW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𝛥</m:t>
                      </m:r>
                      <m:r>
                        <a:rPr lang="en-US" altLang="zh-TW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zh-TW" sz="1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5" algn="r"/>
                <a14:m>
                  <m:oMath xmlns:m="http://schemas.openxmlformats.org/officeDocument/2006/math">
                    <m:r>
                      <a:rPr lang="en-US" altLang="zh-TW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TW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sSub>
                      <m:sSub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𝑆𝐵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1400" i="1" dirty="0"/>
                  <a:t>,0</a:t>
                </a:r>
                <a:r>
                  <a:rPr lang="en-US" altLang="zh-TW" sz="1400" i="1" dirty="0" smtClean="0"/>
                  <a:t>)</a:t>
                </a:r>
                <a:endParaRPr lang="en-US" altLang="zh-TW" sz="14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1400" i="1">
                              <a:latin typeface="Cambria Math" panose="02040503050406030204" pitchFamily="18" charset="0"/>
                            </a:rPr>
                            <m:t>CB</m:t>
                          </m:r>
                        </m:e>
                        <m:sub>
                          <m:f>
                            <m:f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𝐶𝐵</m:t>
                                      </m:r>
                                    </m:sup>
                                  </m:sSup>
                                </m:e>
                                <m:sub>
                                  <m:f>
                                    <m:f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400" i="1" dirty="0"/>
              </a:p>
              <a:p>
                <a:pPr/>
                <a:endParaRPr lang="en-US" altLang="zh-TW" sz="9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f>
                            <m:f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f>
                            <m:f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), 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𝐶𝐵</m:t>
                                      </m:r>
                                    </m:sup>
                                  </m:sSup>
                                </m:e>
                                <m:sub>
                                  <m:f>
                                    <m:f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1400" dirty="0"/>
              </a:p>
            </p:txBody>
          </p:sp>
        </mc:Choice>
        <mc:Fallback>
          <p:sp>
            <p:nvSpPr>
              <p:cNvPr id="159" name="矩形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925" y="1167332"/>
                <a:ext cx="5778498" cy="22313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橢圓 159"/>
          <p:cNvSpPr/>
          <p:nvPr/>
        </p:nvSpPr>
        <p:spPr>
          <a:xfrm rot="1695298">
            <a:off x="3014460" y="3081242"/>
            <a:ext cx="324000" cy="3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1" name="橢圓 160"/>
          <p:cNvSpPr/>
          <p:nvPr/>
        </p:nvSpPr>
        <p:spPr>
          <a:xfrm rot="1695298">
            <a:off x="2948804" y="3428087"/>
            <a:ext cx="324000" cy="3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2" name="橢圓 161"/>
          <p:cNvSpPr/>
          <p:nvPr/>
        </p:nvSpPr>
        <p:spPr>
          <a:xfrm rot="1695298">
            <a:off x="2879352" y="3771605"/>
            <a:ext cx="324000" cy="3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64" name="直線單箭頭接點 163"/>
          <p:cNvCxnSpPr>
            <a:stCxn id="161" idx="7"/>
            <a:endCxn id="159" idx="1"/>
          </p:cNvCxnSpPr>
          <p:nvPr/>
        </p:nvCxnSpPr>
        <p:spPr>
          <a:xfrm flipV="1">
            <a:off x="3265934" y="2283022"/>
            <a:ext cx="1926991" cy="126039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單箭頭接點 165"/>
          <p:cNvCxnSpPr>
            <a:stCxn id="157" idx="6"/>
            <a:endCxn id="158" idx="1"/>
          </p:cNvCxnSpPr>
          <p:nvPr/>
        </p:nvCxnSpPr>
        <p:spPr>
          <a:xfrm>
            <a:off x="3093085" y="4418950"/>
            <a:ext cx="2104949" cy="62949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0" name="文字方塊 169"/>
              <p:cNvSpPr txBox="1"/>
              <p:nvPr/>
            </p:nvSpPr>
            <p:spPr>
              <a:xfrm>
                <a:off x="5550695" y="435417"/>
                <a:ext cx="2309735" cy="527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3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TW" sz="2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T</m:t>
                    </m:r>
                  </m:oMath>
                </a14:m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</a:t>
                </a:r>
                <a:r>
                  <a:rPr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債券到期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時</a:t>
                </a:r>
              </a:p>
            </p:txBody>
          </p:sp>
        </mc:Choice>
        <mc:Fallback>
          <p:sp>
            <p:nvSpPr>
              <p:cNvPr id="170" name="文字方塊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695" y="435417"/>
                <a:ext cx="2309735" cy="527580"/>
              </a:xfrm>
              <a:prstGeom prst="rect">
                <a:avLst/>
              </a:prstGeom>
              <a:blipFill>
                <a:blip r:embed="rId8"/>
                <a:stretch>
                  <a:fillRect l="-2910" r="-2116" b="-68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群組 36"/>
          <p:cNvGrpSpPr/>
          <p:nvPr/>
        </p:nvGrpSpPr>
        <p:grpSpPr>
          <a:xfrm>
            <a:off x="6988582" y="3578329"/>
            <a:ext cx="5047422" cy="369332"/>
            <a:chOff x="6988582" y="3578329"/>
            <a:chExt cx="5047422" cy="369332"/>
          </a:xfrm>
        </p:grpSpPr>
        <p:cxnSp>
          <p:nvCxnSpPr>
            <p:cNvPr id="33" name="直線接點 32"/>
            <p:cNvCxnSpPr/>
            <p:nvPr/>
          </p:nvCxnSpPr>
          <p:spPr>
            <a:xfrm flipV="1">
              <a:off x="6988582" y="3898598"/>
              <a:ext cx="4580964" cy="2046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11596734" y="3578329"/>
              <a:ext cx="4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3" name="群組 162"/>
          <p:cNvGrpSpPr/>
          <p:nvPr/>
        </p:nvGrpSpPr>
        <p:grpSpPr>
          <a:xfrm>
            <a:off x="10541608" y="4281998"/>
            <a:ext cx="1274761" cy="370891"/>
            <a:chOff x="10488706" y="3898598"/>
            <a:chExt cx="1274761" cy="370891"/>
          </a:xfrm>
        </p:grpSpPr>
        <p:cxnSp>
          <p:nvCxnSpPr>
            <p:cNvPr id="165" name="直線接點 164"/>
            <p:cNvCxnSpPr/>
            <p:nvPr/>
          </p:nvCxnSpPr>
          <p:spPr>
            <a:xfrm flipV="1">
              <a:off x="10488706" y="3898598"/>
              <a:ext cx="1080840" cy="494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文字方塊 166"/>
            <p:cNvSpPr txBox="1"/>
            <p:nvPr/>
          </p:nvSpPr>
          <p:spPr>
            <a:xfrm>
              <a:off x="11324197" y="3900157"/>
              <a:ext cx="4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B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47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/>
          </p:cNvSpPr>
          <p:nvPr/>
        </p:nvSpPr>
        <p:spPr>
          <a:xfrm>
            <a:off x="492369" y="1336432"/>
            <a:ext cx="1885071" cy="199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20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微軟正黑體" panose="020B0604030504040204" pitchFamily="34" charset="-120"/>
                <a:cs typeface="+mj-cs"/>
              </a:rPr>
              <a:t>模型設</a:t>
            </a:r>
            <a:r>
              <a:rPr kumimoji="0" lang="zh-TW" altLang="en-US" sz="6600" b="0" i="0" u="none" strike="noStrike" kern="20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微軟正黑體" panose="020B0604030504040204" pitchFamily="34" charset="-120"/>
                <a:cs typeface="+mj-cs"/>
              </a:rPr>
              <a:t>定</a:t>
            </a:r>
            <a:endParaRPr kumimoji="0" lang="en-US" altLang="zh-TW" sz="6600" b="0" i="0" u="none" strike="noStrike" kern="20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微軟正黑體" panose="020B0604030504040204" pitchFamily="34" charset="-120"/>
              <a:cs typeface="+mj-cs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3897021" y="5019819"/>
            <a:ext cx="4688179" cy="1073066"/>
            <a:chOff x="3897021" y="5019819"/>
            <a:chExt cx="4688179" cy="1073066"/>
          </a:xfrm>
        </p:grpSpPr>
        <p:grpSp>
          <p:nvGrpSpPr>
            <p:cNvPr id="21" name="群組 20"/>
            <p:cNvGrpSpPr/>
            <p:nvPr/>
          </p:nvGrpSpPr>
          <p:grpSpPr>
            <a:xfrm>
              <a:off x="3897021" y="5019819"/>
              <a:ext cx="4688179" cy="583252"/>
              <a:chOff x="3899268" y="2102664"/>
              <a:chExt cx="4688179" cy="583252"/>
            </a:xfrm>
          </p:grpSpPr>
          <p:pic>
            <p:nvPicPr>
              <p:cNvPr id="22" name="圖片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99268" y="2102664"/>
                <a:ext cx="603991" cy="52359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標題 1"/>
                  <p:cNvSpPr txBox="1">
                    <a:spLocks/>
                  </p:cNvSpPr>
                  <p:nvPr/>
                </p:nvSpPr>
                <p:spPr>
                  <a:xfrm>
                    <a:off x="4503258" y="2108066"/>
                    <a:ext cx="4084189" cy="577850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j-cs"/>
                      </a:defRPr>
                    </a:lvl1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TW" altLang="zh-TW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微軟正黑體" panose="020B0604030504040204" pitchFamily="34" charset="-120"/>
                        <a:cs typeface="+mj-cs"/>
                      </a:rPr>
                      <a:t>在最後一個贖回點</a:t>
                    </a:r>
                    <a:r>
                      <a:rPr kumimoji="0" lang="en-US" altLang="zh-TW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微軟正黑體" panose="020B0604030504040204" pitchFamily="34" charset="-120"/>
                        <a:cs typeface="+mj-cs"/>
                      </a:rPr>
                      <a:t>(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zh-TW" altLang="zh-TW" sz="2000" b="0" i="1" u="none" strike="noStrike" kern="1200" cap="none" spc="2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j-cs"/>
                              </a:rPr>
                            </m:ctrlPr>
                          </m:fPr>
                          <m:num>
                            <m:r>
                              <a:rPr kumimoji="0" lang="en-US" altLang="zh-TW" sz="2000" b="0" i="1" u="none" strike="noStrike" kern="1200" cap="none" spc="2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j-cs"/>
                              </a:rPr>
                              <m:t>3</m:t>
                            </m:r>
                            <m:r>
                              <a:rPr kumimoji="0" lang="en-US" altLang="zh-TW" sz="2000" b="0" i="1" u="none" strike="noStrike" kern="100" cap="none" spc="2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kumimoji="0" lang="en-US" altLang="zh-TW" sz="2000" b="0" i="1" u="none" strike="noStrike" kern="100" cap="none" spc="2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kumimoji="0" lang="en-US" altLang="zh-TW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微軟正黑體" panose="020B0604030504040204" pitchFamily="34" charset="-120"/>
                        <a:cs typeface="+mj-cs"/>
                      </a:rPr>
                      <a:t>)</a:t>
                    </a:r>
                    <a:r>
                      <a:rPr kumimoji="0" lang="zh-TW" alt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微軟正黑體" panose="020B0604030504040204" pitchFamily="34" charset="-120"/>
                        <a:cs typeface="+mj-cs"/>
                      </a:rPr>
                      <a:t>到期或贖回</a:t>
                    </a:r>
                    <a:endParaRPr kumimoji="0" lang="zh-TW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j-cs"/>
                    </a:endParaRPr>
                  </a:p>
                </p:txBody>
              </p:sp>
            </mc:Choice>
            <mc:Fallback xmlns="">
              <p:sp>
                <p:nvSpPr>
                  <p:cNvPr id="23" name="標題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03258" y="2108066"/>
                    <a:ext cx="4084189" cy="57785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493" b="-1053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4636635" y="5603071"/>
                  <a:ext cx="3563489" cy="4898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zh-TW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發行一張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zh-TW" altLang="zh-TW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TW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num>
                        <m:den>
                          <m:r>
                            <a:rPr kumimoji="0" lang="en-US" altLang="zh-TW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kumimoji="0" lang="zh-TW" altLang="zh-TW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年期的不可贖回債券</a:t>
                  </a:r>
                  <a:endPara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6635" y="5603071"/>
                  <a:ext cx="3563489" cy="489814"/>
                </a:xfrm>
                <a:prstGeom prst="rect">
                  <a:avLst/>
                </a:prstGeom>
                <a:blipFill>
                  <a:blip r:embed="rId5"/>
                  <a:stretch>
                    <a:fillRect l="-1541" b="-7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文字方塊 1"/>
          <p:cNvSpPr txBox="1"/>
          <p:nvPr/>
        </p:nvSpPr>
        <p:spPr>
          <a:xfrm>
            <a:off x="10313377" y="44216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3899267" y="2075534"/>
            <a:ext cx="6962521" cy="1079590"/>
            <a:chOff x="3899267" y="2075534"/>
            <a:chExt cx="6962521" cy="1079590"/>
          </a:xfrm>
        </p:grpSpPr>
        <p:grpSp>
          <p:nvGrpSpPr>
            <p:cNvPr id="17" name="群組 16"/>
            <p:cNvGrpSpPr/>
            <p:nvPr/>
          </p:nvGrpSpPr>
          <p:grpSpPr>
            <a:xfrm>
              <a:off x="3899267" y="2075534"/>
              <a:ext cx="6962521" cy="577850"/>
              <a:chOff x="3899268" y="2075534"/>
              <a:chExt cx="5743689" cy="577850"/>
            </a:xfrm>
          </p:grpSpPr>
          <p:pic>
            <p:nvPicPr>
              <p:cNvPr id="14" name="圖片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99268" y="2102664"/>
                <a:ext cx="496405" cy="523590"/>
              </a:xfrm>
              <a:prstGeom prst="rect">
                <a:avLst/>
              </a:prstGeom>
            </p:spPr>
          </p:pic>
          <p:sp>
            <p:nvSpPr>
              <p:cNvPr id="15" name="標題 1"/>
              <p:cNvSpPr txBox="1">
                <a:spLocks/>
              </p:cNvSpPr>
              <p:nvPr/>
            </p:nvSpPr>
            <p:spPr>
              <a:xfrm>
                <a:off x="4395673" y="2075534"/>
                <a:ext cx="5247284" cy="5778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微軟正黑體" panose="020B0604030504040204" pitchFamily="34" charset="-120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zh-TW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rPr>
                  <a:t>公司發行一</a:t>
                </a:r>
                <a:r>
                  <a:rPr kumimoji="0" lang="zh-TW" altLang="zh-TW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rPr>
                  <a:t>張</a:t>
                </a:r>
                <a:r>
                  <a:rPr kumimoji="0" lang="zh-TW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rPr>
                  <a:t>可贖回</a:t>
                </a:r>
                <a:r>
                  <a:rPr kumimoji="0" lang="zh-TW" altLang="zh-TW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rPr>
                  <a:t>債券</a:t>
                </a:r>
                <a:r>
                  <a:rPr kumimoji="0" lang="zh-TW" altLang="zh-TW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rPr>
                  <a:t>能夠不斷地贖回再舉或到期再舉</a:t>
                </a:r>
                <a:endPara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4636635" y="2785792"/>
              <a:ext cx="45294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zh-TW" sz="1800" b="0" i="0" u="none" strike="noStrike" kern="1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以時間長度為一張</a:t>
              </a:r>
              <a:r>
                <a:rPr kumimoji="0" lang="en-US" altLang="zh-TW" sz="1800" b="0" i="0" u="none" strike="noStrike" kern="1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T</a:t>
              </a:r>
              <a:r>
                <a:rPr kumimoji="0" lang="zh-TW" altLang="zh-TW" sz="1800" b="0" i="0" u="none" strike="noStrike" kern="1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年期債券的兩倍做舉例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899268" y="3616657"/>
            <a:ext cx="4889786" cy="1063378"/>
            <a:chOff x="3899268" y="3616657"/>
            <a:chExt cx="4889786" cy="1063378"/>
          </a:xfrm>
        </p:grpSpPr>
        <p:grpSp>
          <p:nvGrpSpPr>
            <p:cNvPr id="7" name="群組 6"/>
            <p:cNvGrpSpPr/>
            <p:nvPr/>
          </p:nvGrpSpPr>
          <p:grpSpPr>
            <a:xfrm>
              <a:off x="3899268" y="3616657"/>
              <a:ext cx="3860431" cy="583252"/>
              <a:chOff x="3899268" y="3616657"/>
              <a:chExt cx="3860431" cy="583252"/>
            </a:xfrm>
          </p:grpSpPr>
          <p:grpSp>
            <p:nvGrpSpPr>
              <p:cNvPr id="18" name="群組 17"/>
              <p:cNvGrpSpPr/>
              <p:nvPr/>
            </p:nvGrpSpPr>
            <p:grpSpPr>
              <a:xfrm>
                <a:off x="3899268" y="3616657"/>
                <a:ext cx="3860431" cy="583252"/>
                <a:chOff x="3899268" y="2102664"/>
                <a:chExt cx="3860431" cy="583252"/>
              </a:xfrm>
            </p:grpSpPr>
            <p:pic>
              <p:nvPicPr>
                <p:cNvPr id="19" name="圖片 1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9268" y="2102664"/>
                  <a:ext cx="603991" cy="523590"/>
                </a:xfrm>
                <a:prstGeom prst="rect">
                  <a:avLst/>
                </a:prstGeom>
              </p:spPr>
            </p:pic>
            <p:sp>
              <p:nvSpPr>
                <p:cNvPr id="20" name="標題 1"/>
                <p:cNvSpPr txBox="1">
                  <a:spLocks/>
                </p:cNvSpPr>
                <p:nvPr/>
              </p:nvSpPr>
              <p:spPr>
                <a:xfrm>
                  <a:off x="4503258" y="2108066"/>
                  <a:ext cx="3256441" cy="57785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微軟正黑體" panose="020B0604030504040204" pitchFamily="34" charset="-120"/>
                      <a:cs typeface="+mj-cs"/>
                    </a:defRPr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矩形 3"/>
                  <p:cNvSpPr/>
                  <p:nvPr/>
                </p:nvSpPr>
                <p:spPr>
                  <a:xfrm>
                    <a:off x="4501011" y="3642305"/>
                    <a:ext cx="3157083" cy="52777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TW" altLang="zh-TW" sz="2000" b="0" i="0" u="none" strike="noStrike" kern="1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允許債券</a:t>
                    </a:r>
                    <a:r>
                      <a:rPr kumimoji="0" lang="zh-TW" altLang="en-US" sz="2000" b="0" i="0" u="none" strike="noStrike" kern="1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在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zh-TW" altLang="zh-TW" sz="2000" b="0" i="1" u="none" strike="noStrike" kern="1200" cap="none" spc="2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zh-TW" sz="2000" b="0" i="1" u="none" strike="noStrike" kern="100" cap="none" spc="2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kumimoji="0" lang="en-US" altLang="zh-TW" sz="2000" b="0" i="1" u="none" strike="noStrike" kern="100" cap="none" spc="2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kumimoji="0" lang="zh-TW" altLang="zh-TW" sz="2000" b="0" i="0" u="none" strike="noStrike" kern="1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時能提前贖回</a:t>
                    </a:r>
                    <a:endParaRPr kumimoji="0" lang="zh-TW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" name="矩形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01011" y="3642305"/>
                    <a:ext cx="3157083" cy="52777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931" r="-965" b="-689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" name="矩形 7"/>
            <p:cNvSpPr/>
            <p:nvPr/>
          </p:nvSpPr>
          <p:spPr>
            <a:xfrm>
              <a:off x="4636635" y="4310703"/>
              <a:ext cx="41524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zh-TW" sz="1800" b="0" i="0" u="none" strike="noStrike" kern="1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每一張債券都有一個提前贖回的時間點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63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群組 54"/>
          <p:cNvGrpSpPr/>
          <p:nvPr/>
        </p:nvGrpSpPr>
        <p:grpSpPr>
          <a:xfrm rot="709174">
            <a:off x="-35657" y="400611"/>
            <a:ext cx="4649649" cy="7129789"/>
            <a:chOff x="4369298" y="465383"/>
            <a:chExt cx="5310550" cy="8143868"/>
          </a:xfrm>
        </p:grpSpPr>
        <p:grpSp>
          <p:nvGrpSpPr>
            <p:cNvPr id="56" name="群組 55"/>
            <p:cNvGrpSpPr/>
            <p:nvPr/>
          </p:nvGrpSpPr>
          <p:grpSpPr>
            <a:xfrm rot="21172489">
              <a:off x="4369298" y="465383"/>
              <a:ext cx="5310550" cy="8143868"/>
              <a:chOff x="4233182" y="489184"/>
              <a:chExt cx="5310550" cy="8143868"/>
            </a:xfrm>
          </p:grpSpPr>
          <p:grpSp>
            <p:nvGrpSpPr>
              <p:cNvPr id="58" name="群組 57"/>
              <p:cNvGrpSpPr/>
              <p:nvPr/>
            </p:nvGrpSpPr>
            <p:grpSpPr>
              <a:xfrm rot="420000">
                <a:off x="4565220" y="489184"/>
                <a:ext cx="4978512" cy="719470"/>
                <a:chOff x="1471409" y="953350"/>
                <a:chExt cx="4978512" cy="1161469"/>
              </a:xfrm>
            </p:grpSpPr>
            <p:grpSp>
              <p:nvGrpSpPr>
                <p:cNvPr id="64" name="群組 63"/>
                <p:cNvGrpSpPr/>
                <p:nvPr/>
              </p:nvGrpSpPr>
              <p:grpSpPr>
                <a:xfrm>
                  <a:off x="1471409" y="953350"/>
                  <a:ext cx="4978512" cy="1134154"/>
                  <a:chOff x="1471409" y="953350"/>
                  <a:chExt cx="4978512" cy="1134154"/>
                </a:xfrm>
              </p:grpSpPr>
              <p:grpSp>
                <p:nvGrpSpPr>
                  <p:cNvPr id="66" name="群組 65"/>
                  <p:cNvGrpSpPr/>
                  <p:nvPr/>
                </p:nvGrpSpPr>
                <p:grpSpPr>
                  <a:xfrm>
                    <a:off x="1471409" y="953350"/>
                    <a:ext cx="4978512" cy="1134154"/>
                    <a:chOff x="3420137" y="2454278"/>
                    <a:chExt cx="4978512" cy="1451419"/>
                  </a:xfrm>
                </p:grpSpPr>
                <p:sp>
                  <p:nvSpPr>
                    <p:cNvPr id="68" name="文字方塊 67"/>
                    <p:cNvSpPr txBox="1"/>
                    <p:nvPr/>
                  </p:nvSpPr>
                  <p:spPr>
                    <a:xfrm>
                      <a:off x="3420137" y="3597920"/>
                      <a:ext cx="28886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0</a:t>
                      </a: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cxnSp>
                  <p:nvCxnSpPr>
                    <p:cNvPr id="69" name="直線接點 68"/>
                    <p:cNvCxnSpPr/>
                    <p:nvPr/>
                  </p:nvCxnSpPr>
                  <p:spPr>
                    <a:xfrm rot="21180000">
                      <a:off x="3590946" y="2454278"/>
                      <a:ext cx="4622378" cy="1264351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直線接點 69"/>
                    <p:cNvCxnSpPr/>
                    <p:nvPr/>
                  </p:nvCxnSpPr>
                  <p:spPr>
                    <a:xfrm flipV="1">
                      <a:off x="3576309" y="276479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直線接點 70"/>
                    <p:cNvCxnSpPr/>
                    <p:nvPr/>
                  </p:nvCxnSpPr>
                  <p:spPr>
                    <a:xfrm flipV="1">
                      <a:off x="5902203" y="2764999"/>
                      <a:ext cx="1" cy="741860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直線接點 71"/>
                    <p:cNvCxnSpPr/>
                    <p:nvPr/>
                  </p:nvCxnSpPr>
                  <p:spPr>
                    <a:xfrm flipV="1">
                      <a:off x="8233140" y="275794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3" name="文字方塊 72"/>
                        <p:cNvSpPr txBox="1"/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US" altLang="zh-TW" sz="1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7" name="文字方塊 2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b="-5588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TW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7" name="直線接點 66"/>
                  <p:cNvCxnSpPr/>
                  <p:nvPr/>
                </p:nvCxnSpPr>
                <p:spPr>
                  <a:xfrm flipV="1">
                    <a:off x="5120862" y="1222641"/>
                    <a:ext cx="1" cy="579698"/>
                  </a:xfrm>
                  <a:prstGeom prst="line">
                    <a:avLst/>
                  </a:prstGeom>
                  <a:ln w="381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文字方塊 64"/>
                    <p:cNvSpPr txBox="1"/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TW" sz="1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oMath>
                        </m:oMathPara>
                      </a14:m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文字方塊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307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9" name="直線接點 58"/>
              <p:cNvCxnSpPr/>
              <p:nvPr/>
            </p:nvCxnSpPr>
            <p:spPr>
              <a:xfrm rot="427511" flipV="1">
                <a:off x="7663115" y="1507287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/>
              <p:cNvCxnSpPr/>
              <p:nvPr/>
            </p:nvCxnSpPr>
            <p:spPr>
              <a:xfrm rot="427511" flipV="1">
                <a:off x="4233182" y="1078501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1" name="直線接點 60"/>
              <p:cNvCxnSpPr/>
              <p:nvPr/>
            </p:nvCxnSpPr>
            <p:spPr>
              <a:xfrm rot="427511" flipV="1">
                <a:off x="5401059" y="1210215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2" name="直線接點 61"/>
              <p:cNvCxnSpPr/>
              <p:nvPr/>
            </p:nvCxnSpPr>
            <p:spPr>
              <a:xfrm rot="427511" flipV="1">
                <a:off x="6489048" y="1362101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/>
              <p:nvPr/>
            </p:nvCxnSpPr>
            <p:spPr>
              <a:xfrm rot="427511" flipV="1">
                <a:off x="8859750" y="1642596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57" name="直線接點 56"/>
            <p:cNvCxnSpPr/>
            <p:nvPr/>
          </p:nvCxnSpPr>
          <p:spPr>
            <a:xfrm rot="21592489" flipV="1">
              <a:off x="5568045" y="610256"/>
              <a:ext cx="1" cy="359092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群組 73"/>
          <p:cNvGrpSpPr/>
          <p:nvPr/>
        </p:nvGrpSpPr>
        <p:grpSpPr>
          <a:xfrm rot="653449">
            <a:off x="270184" y="1008675"/>
            <a:ext cx="2383043" cy="968442"/>
            <a:chOff x="998283" y="3537266"/>
            <a:chExt cx="3301683" cy="1718959"/>
          </a:xfrm>
        </p:grpSpPr>
        <p:grpSp>
          <p:nvGrpSpPr>
            <p:cNvPr id="75" name="群組 74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78" name="群組 77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85" name="群組 84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87" name="直線接點 86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線接點 87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線接點 88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線接點 89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6" name="直線接點 85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群組 78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80" name="群組 79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83" name="橢圓 82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84" name="橢圓 83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81" name="橢圓 80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82" name="橢圓 81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76" name="橢圓 75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7" name="橢圓 76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2" name="等腰三角形 148"/>
          <p:cNvSpPr/>
          <p:nvPr/>
        </p:nvSpPr>
        <p:spPr>
          <a:xfrm rot="11069442">
            <a:off x="595427" y="2167468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91" name="群組 90"/>
          <p:cNvGrpSpPr/>
          <p:nvPr/>
        </p:nvGrpSpPr>
        <p:grpSpPr>
          <a:xfrm rot="872773">
            <a:off x="1085051" y="2205716"/>
            <a:ext cx="1355112" cy="576427"/>
            <a:chOff x="1011870" y="3860937"/>
            <a:chExt cx="1877495" cy="1057470"/>
          </a:xfrm>
        </p:grpSpPr>
        <p:grpSp>
          <p:nvGrpSpPr>
            <p:cNvPr id="92" name="群組 91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95" name="群組 94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97" name="直線接點 96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接點 97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橢圓 95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93" name="橢圓 92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4" name="橢圓 93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99" name="群組 98"/>
          <p:cNvGrpSpPr/>
          <p:nvPr/>
        </p:nvGrpSpPr>
        <p:grpSpPr>
          <a:xfrm rot="653449">
            <a:off x="927612" y="2911969"/>
            <a:ext cx="2361499" cy="968442"/>
            <a:chOff x="1028131" y="3537266"/>
            <a:chExt cx="3271835" cy="1718959"/>
          </a:xfrm>
        </p:grpSpPr>
        <p:grpSp>
          <p:nvGrpSpPr>
            <p:cNvPr id="100" name="群組 99"/>
            <p:cNvGrpSpPr/>
            <p:nvPr/>
          </p:nvGrpSpPr>
          <p:grpSpPr>
            <a:xfrm>
              <a:off x="1028131" y="3537266"/>
              <a:ext cx="3271835" cy="1718959"/>
              <a:chOff x="1052309" y="3622096"/>
              <a:chExt cx="3271835" cy="1718959"/>
            </a:xfrm>
          </p:grpSpPr>
          <p:grpSp>
            <p:nvGrpSpPr>
              <p:cNvPr id="103" name="群組 102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10" name="群組 109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12" name="直線接點 111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直線接點 112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線接點 113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線接點 114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1" name="直線接點 110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群組 103"/>
              <p:cNvGrpSpPr/>
              <p:nvPr/>
            </p:nvGrpSpPr>
            <p:grpSpPr>
              <a:xfrm>
                <a:off x="1066893" y="3622096"/>
                <a:ext cx="3257251" cy="1718959"/>
                <a:chOff x="1066893" y="3622096"/>
                <a:chExt cx="3257251" cy="1718959"/>
              </a:xfrm>
            </p:grpSpPr>
            <p:grpSp>
              <p:nvGrpSpPr>
                <p:cNvPr id="105" name="群組 104"/>
                <p:cNvGrpSpPr/>
                <p:nvPr/>
              </p:nvGrpSpPr>
              <p:grpSpPr>
                <a:xfrm>
                  <a:off x="1066893" y="4248961"/>
                  <a:ext cx="3255879" cy="449539"/>
                  <a:chOff x="1066893" y="4248961"/>
                  <a:chExt cx="3255879" cy="449539"/>
                </a:xfrm>
              </p:grpSpPr>
              <p:sp>
                <p:nvSpPr>
                  <p:cNvPr id="108" name="橢圓 107"/>
                  <p:cNvSpPr/>
                  <p:nvPr/>
                </p:nvSpPr>
                <p:spPr>
                  <a:xfrm>
                    <a:off x="1066893" y="4248961"/>
                    <a:ext cx="432000" cy="43200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09" name="橢圓 108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06" name="橢圓 105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07" name="橢圓 106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01" name="橢圓 100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2" name="橢圓 101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16" name="群組 115"/>
          <p:cNvGrpSpPr/>
          <p:nvPr/>
        </p:nvGrpSpPr>
        <p:grpSpPr>
          <a:xfrm rot="653449">
            <a:off x="1580820" y="4738549"/>
            <a:ext cx="2383043" cy="968442"/>
            <a:chOff x="998283" y="3537266"/>
            <a:chExt cx="3301683" cy="1718959"/>
          </a:xfrm>
        </p:grpSpPr>
        <p:grpSp>
          <p:nvGrpSpPr>
            <p:cNvPr id="117" name="群組 116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120" name="群組 119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27" name="群組 126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29" name="直線接點 128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線接點 129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線接點 130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線接點 131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8" name="直線接點 127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群組 120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122" name="群組 121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125" name="橢圓 124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26" name="橢圓 125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23" name="橢圓 122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24" name="橢圓 123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18" name="橢圓 117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9" name="橢圓 118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4" name="等腰三角形 148"/>
          <p:cNvSpPr/>
          <p:nvPr/>
        </p:nvSpPr>
        <p:spPr>
          <a:xfrm rot="11069442">
            <a:off x="1946874" y="5846916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33" name="群組 132"/>
          <p:cNvGrpSpPr/>
          <p:nvPr/>
        </p:nvGrpSpPr>
        <p:grpSpPr>
          <a:xfrm rot="901004">
            <a:off x="2413333" y="5882857"/>
            <a:ext cx="1355112" cy="576427"/>
            <a:chOff x="1011870" y="3860937"/>
            <a:chExt cx="1877495" cy="1057470"/>
          </a:xfrm>
        </p:grpSpPr>
        <p:grpSp>
          <p:nvGrpSpPr>
            <p:cNvPr id="134" name="群組 133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137" name="群組 136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139" name="直線接點 138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線接點 139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" name="橢圓 137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35" name="橢圓 134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6" name="橢圓 135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3" name="等腰三角形 148"/>
          <p:cNvSpPr/>
          <p:nvPr/>
        </p:nvSpPr>
        <p:spPr>
          <a:xfrm rot="11069442">
            <a:off x="1232057" y="4041710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41" name="群組 140"/>
          <p:cNvGrpSpPr/>
          <p:nvPr/>
        </p:nvGrpSpPr>
        <p:grpSpPr>
          <a:xfrm rot="970236">
            <a:off x="1731208" y="4095066"/>
            <a:ext cx="1355112" cy="576427"/>
            <a:chOff x="1011870" y="3860937"/>
            <a:chExt cx="1877495" cy="1057470"/>
          </a:xfrm>
        </p:grpSpPr>
        <p:grpSp>
          <p:nvGrpSpPr>
            <p:cNvPr id="142" name="群組 141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145" name="群組 144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147" name="直線接點 146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線接點 147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6" name="橢圓 145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43" name="橢圓 142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4" name="橢圓 143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49" name="等腰三角形 148"/>
          <p:cNvSpPr/>
          <p:nvPr/>
        </p:nvSpPr>
        <p:spPr>
          <a:xfrm rot="11069442">
            <a:off x="-453466" y="1035076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0" name="等腰三角形 148"/>
          <p:cNvSpPr/>
          <p:nvPr/>
        </p:nvSpPr>
        <p:spPr>
          <a:xfrm rot="11069442">
            <a:off x="166289" y="2937113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1" name="等腰三角形 148"/>
          <p:cNvSpPr/>
          <p:nvPr/>
        </p:nvSpPr>
        <p:spPr>
          <a:xfrm rot="11069442">
            <a:off x="843244" y="4778263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0" name="橢圓 159"/>
          <p:cNvSpPr/>
          <p:nvPr/>
        </p:nvSpPr>
        <p:spPr>
          <a:xfrm rot="1695298">
            <a:off x="2671401" y="4874131"/>
            <a:ext cx="324000" cy="3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1" name="橢圓 160"/>
          <p:cNvSpPr/>
          <p:nvPr/>
        </p:nvSpPr>
        <p:spPr>
          <a:xfrm rot="1695298">
            <a:off x="2590179" y="5220337"/>
            <a:ext cx="324000" cy="3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64" name="直線單箭頭接點 163"/>
          <p:cNvCxnSpPr>
            <a:stCxn id="160" idx="6"/>
            <a:endCxn id="159" idx="1"/>
          </p:cNvCxnSpPr>
          <p:nvPr/>
        </p:nvCxnSpPr>
        <p:spPr>
          <a:xfrm flipV="1">
            <a:off x="2976099" y="3894271"/>
            <a:ext cx="1988376" cy="121855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0" name="文字方塊 169"/>
              <p:cNvSpPr txBox="1"/>
              <p:nvPr/>
            </p:nvSpPr>
            <p:spPr>
              <a:xfrm>
                <a:off x="5413918" y="527332"/>
                <a:ext cx="3015056" cy="527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3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TW" sz="2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T</m:t>
                    </m:r>
                  </m:oMath>
                </a14:m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0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債券</a:t>
                </a:r>
                <a:r>
                  <a:rPr lang="zh-TW" altLang="en-US" sz="20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可提前</a:t>
                </a:r>
                <a:r>
                  <a:rPr lang="zh-TW" altLang="en-US" sz="20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贖回時</a:t>
                </a:r>
                <a:endPara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170" name="文字方塊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918" y="527332"/>
                <a:ext cx="3015056" cy="527580"/>
              </a:xfrm>
              <a:prstGeom prst="rect">
                <a:avLst/>
              </a:prstGeom>
              <a:blipFill>
                <a:blip r:embed="rId6"/>
                <a:stretch>
                  <a:fillRect l="-2020" r="-1616" b="-81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群組 22"/>
          <p:cNvGrpSpPr/>
          <p:nvPr/>
        </p:nvGrpSpPr>
        <p:grpSpPr>
          <a:xfrm>
            <a:off x="4964475" y="2364974"/>
            <a:ext cx="6808575" cy="3058594"/>
            <a:chOff x="5027032" y="1405589"/>
            <a:chExt cx="6808575" cy="305859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9" name="矩形 158"/>
                <p:cNvSpPr/>
                <p:nvPr/>
              </p:nvSpPr>
              <p:spPr>
                <a:xfrm>
                  <a:off x="5027032" y="1405589"/>
                  <a:ext cx="6808575" cy="3058594"/>
                </a:xfrm>
                <a:prstGeom prst="rect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𝐶𝐵</m:t>
                                </m:r>
                              </m:sup>
                            </m:sSup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,2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𝑚𝑎𝑥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⁡((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p>
                            </m:sSup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2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p>
                            </m:sSup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2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en-US" altLang="zh-TW" i="1" dirty="0" smtClean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altLang="zh-TW" i="1" dirty="0" smtClean="0">
                    <a:latin typeface="Cambria Math" panose="02040503050406030204" pitchFamily="18" charset="0"/>
                  </a:endParaRPr>
                </a:p>
                <a:p>
                  <a:pPr/>
                  <a:endParaRPr lang="en-US" altLang="zh-TW" sz="1000" i="1" dirty="0">
                    <a:latin typeface="Cambria Math" panose="02040503050406030204" pitchFamily="18" charset="0"/>
                  </a:endParaRPr>
                </a:p>
                <a:p>
                  <a:pPr lvl="2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en-US" altLang="zh-TW" i="1" dirty="0" smtClean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lvl="2" algn="r"/>
                  <a14:m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l-GR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𝛥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+[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r>
                    <a:rPr lang="en-US" altLang="zh-TW" i="1" dirty="0"/>
                    <a:t>-K</a:t>
                  </a:r>
                  <a:r>
                    <a:rPr lang="en-US" altLang="zh-TW" i="1" dirty="0" smtClean="0"/>
                    <a:t>],</a:t>
                  </a:r>
                </a:p>
                <a:p>
                  <a:pPr lvl="2" algn="r"/>
                  <a:endParaRPr lang="en-US" altLang="zh-TW" sz="1000" i="1" dirty="0"/>
                </a:p>
                <a:p>
                  <a:pPr lvl="2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p>
                            </m:sSup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,2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altLang="zh-TW" i="1" dirty="0" smtClean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lvl="2" algn="r"/>
                  <a14:m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+[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altLang="zh-TW" i="1" dirty="0"/>
                    <a:t>,</a:t>
                  </a:r>
                  <a:endParaRPr lang="en-US" altLang="zh-TW" i="1" dirty="0" smtClean="0"/>
                </a:p>
                <a:p>
                  <a:pPr lvl="2" algn="r"/>
                  <a:endParaRPr lang="en-US" altLang="zh-TW" sz="1000" i="1" dirty="0"/>
                </a:p>
                <a:p>
                  <a:pPr lvl="2"/>
                  <a:r>
                    <a:rPr lang="en-US" altLang="zh-TW" i="1" dirty="0" smtClean="0"/>
                    <a:t>0)</a:t>
                  </a:r>
                  <a:endParaRPr lang="en-US" altLang="zh-TW" i="1" dirty="0"/>
                </a:p>
              </p:txBody>
            </p:sp>
          </mc:Choice>
          <mc:Fallback>
            <p:sp>
              <p:nvSpPr>
                <p:cNvPr id="159" name="矩形 1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7032" y="1405589"/>
                  <a:ext cx="6808575" cy="3058594"/>
                </a:xfrm>
                <a:prstGeom prst="rect">
                  <a:avLst/>
                </a:prstGeom>
                <a:blipFill>
                  <a:blip r:embed="rId7"/>
                  <a:stretch>
                    <a:fillRect r="-534"/>
                  </a:stretch>
                </a:blipFill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群組 18"/>
            <p:cNvGrpSpPr/>
            <p:nvPr/>
          </p:nvGrpSpPr>
          <p:grpSpPr>
            <a:xfrm>
              <a:off x="6066692" y="1813797"/>
              <a:ext cx="5657577" cy="538743"/>
              <a:chOff x="6066692" y="1813797"/>
              <a:chExt cx="5657577" cy="538743"/>
            </a:xfrm>
          </p:grpSpPr>
          <p:cxnSp>
            <p:nvCxnSpPr>
              <p:cNvPr id="15" name="直線接點 14"/>
              <p:cNvCxnSpPr/>
              <p:nvPr/>
            </p:nvCxnSpPr>
            <p:spPr>
              <a:xfrm flipV="1">
                <a:off x="6066692" y="2051157"/>
                <a:ext cx="526659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線接點 167"/>
              <p:cNvCxnSpPr/>
              <p:nvPr/>
            </p:nvCxnSpPr>
            <p:spPr>
              <a:xfrm flipV="1">
                <a:off x="9908931" y="2352540"/>
                <a:ext cx="1814147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文字方塊 17"/>
              <p:cNvSpPr txBox="1"/>
              <p:nvPr/>
            </p:nvSpPr>
            <p:spPr>
              <a:xfrm>
                <a:off x="11416171" y="1813797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C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9" name="群組 168"/>
            <p:cNvGrpSpPr/>
            <p:nvPr/>
          </p:nvGrpSpPr>
          <p:grpSpPr>
            <a:xfrm>
              <a:off x="6162000" y="2846863"/>
              <a:ext cx="5673607" cy="386960"/>
              <a:chOff x="6066692" y="2051157"/>
              <a:chExt cx="5673607" cy="386960"/>
            </a:xfrm>
          </p:grpSpPr>
          <p:cxnSp>
            <p:nvCxnSpPr>
              <p:cNvPr id="171" name="直線接點 170"/>
              <p:cNvCxnSpPr/>
              <p:nvPr/>
            </p:nvCxnSpPr>
            <p:spPr>
              <a:xfrm flipV="1">
                <a:off x="6066692" y="2051157"/>
                <a:ext cx="526659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線接點 171"/>
              <p:cNvCxnSpPr/>
              <p:nvPr/>
            </p:nvCxnSpPr>
            <p:spPr>
              <a:xfrm flipV="1">
                <a:off x="7428938" y="2389251"/>
                <a:ext cx="431136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文字方塊 172"/>
              <p:cNvSpPr txBox="1"/>
              <p:nvPr/>
            </p:nvSpPr>
            <p:spPr>
              <a:xfrm>
                <a:off x="6888695" y="2068785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D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4" name="群組 173"/>
            <p:cNvGrpSpPr/>
            <p:nvPr/>
          </p:nvGrpSpPr>
          <p:grpSpPr>
            <a:xfrm>
              <a:off x="6016854" y="3290682"/>
              <a:ext cx="5673607" cy="643072"/>
              <a:chOff x="6066692" y="1725425"/>
              <a:chExt cx="5673607" cy="643072"/>
            </a:xfrm>
          </p:grpSpPr>
          <p:cxnSp>
            <p:nvCxnSpPr>
              <p:cNvPr id="175" name="直線接點 174"/>
              <p:cNvCxnSpPr/>
              <p:nvPr/>
            </p:nvCxnSpPr>
            <p:spPr>
              <a:xfrm flipV="1">
                <a:off x="6066692" y="2048358"/>
                <a:ext cx="3435056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線接點 175"/>
              <p:cNvCxnSpPr/>
              <p:nvPr/>
            </p:nvCxnSpPr>
            <p:spPr>
              <a:xfrm>
                <a:off x="8941911" y="2368497"/>
                <a:ext cx="2798388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文字方塊 176"/>
              <p:cNvSpPr txBox="1"/>
              <p:nvPr/>
            </p:nvSpPr>
            <p:spPr>
              <a:xfrm>
                <a:off x="9729764" y="172542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E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96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群組 54"/>
          <p:cNvGrpSpPr/>
          <p:nvPr/>
        </p:nvGrpSpPr>
        <p:grpSpPr>
          <a:xfrm rot="709174">
            <a:off x="-35657" y="400611"/>
            <a:ext cx="4649649" cy="7129789"/>
            <a:chOff x="4369298" y="465383"/>
            <a:chExt cx="5310550" cy="8143868"/>
          </a:xfrm>
        </p:grpSpPr>
        <p:grpSp>
          <p:nvGrpSpPr>
            <p:cNvPr id="56" name="群組 55"/>
            <p:cNvGrpSpPr/>
            <p:nvPr/>
          </p:nvGrpSpPr>
          <p:grpSpPr>
            <a:xfrm rot="21172489">
              <a:off x="4369298" y="465383"/>
              <a:ext cx="5310550" cy="8143868"/>
              <a:chOff x="4233182" y="489184"/>
              <a:chExt cx="5310550" cy="8143868"/>
            </a:xfrm>
          </p:grpSpPr>
          <p:grpSp>
            <p:nvGrpSpPr>
              <p:cNvPr id="58" name="群組 57"/>
              <p:cNvGrpSpPr/>
              <p:nvPr/>
            </p:nvGrpSpPr>
            <p:grpSpPr>
              <a:xfrm rot="420000">
                <a:off x="4565220" y="489184"/>
                <a:ext cx="4978512" cy="719470"/>
                <a:chOff x="1471409" y="953350"/>
                <a:chExt cx="4978512" cy="1161469"/>
              </a:xfrm>
            </p:grpSpPr>
            <p:grpSp>
              <p:nvGrpSpPr>
                <p:cNvPr id="64" name="群組 63"/>
                <p:cNvGrpSpPr/>
                <p:nvPr/>
              </p:nvGrpSpPr>
              <p:grpSpPr>
                <a:xfrm>
                  <a:off x="1471409" y="953350"/>
                  <a:ext cx="4978512" cy="1134154"/>
                  <a:chOff x="1471409" y="953350"/>
                  <a:chExt cx="4978512" cy="1134154"/>
                </a:xfrm>
              </p:grpSpPr>
              <p:grpSp>
                <p:nvGrpSpPr>
                  <p:cNvPr id="66" name="群組 65"/>
                  <p:cNvGrpSpPr/>
                  <p:nvPr/>
                </p:nvGrpSpPr>
                <p:grpSpPr>
                  <a:xfrm>
                    <a:off x="1471409" y="953350"/>
                    <a:ext cx="4978512" cy="1134154"/>
                    <a:chOff x="3420137" y="2454278"/>
                    <a:chExt cx="4978512" cy="1451419"/>
                  </a:xfrm>
                </p:grpSpPr>
                <p:sp>
                  <p:nvSpPr>
                    <p:cNvPr id="68" name="文字方塊 67"/>
                    <p:cNvSpPr txBox="1"/>
                    <p:nvPr/>
                  </p:nvSpPr>
                  <p:spPr>
                    <a:xfrm>
                      <a:off x="3420137" y="3597920"/>
                      <a:ext cx="28886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0</a:t>
                      </a: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cxnSp>
                  <p:nvCxnSpPr>
                    <p:cNvPr id="69" name="直線接點 68"/>
                    <p:cNvCxnSpPr/>
                    <p:nvPr/>
                  </p:nvCxnSpPr>
                  <p:spPr>
                    <a:xfrm rot="21180000">
                      <a:off x="3590946" y="2454278"/>
                      <a:ext cx="4622378" cy="1264351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直線接點 69"/>
                    <p:cNvCxnSpPr/>
                    <p:nvPr/>
                  </p:nvCxnSpPr>
                  <p:spPr>
                    <a:xfrm flipV="1">
                      <a:off x="3576309" y="276479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直線接點 70"/>
                    <p:cNvCxnSpPr/>
                    <p:nvPr/>
                  </p:nvCxnSpPr>
                  <p:spPr>
                    <a:xfrm flipV="1">
                      <a:off x="5902203" y="2764999"/>
                      <a:ext cx="1" cy="741860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直線接點 71"/>
                    <p:cNvCxnSpPr/>
                    <p:nvPr/>
                  </p:nvCxnSpPr>
                  <p:spPr>
                    <a:xfrm flipV="1">
                      <a:off x="8233140" y="275794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3" name="文字方塊 72"/>
                        <p:cNvSpPr txBox="1"/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US" altLang="zh-TW" sz="1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7" name="文字方塊 2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b="-5588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TW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7" name="直線接點 66"/>
                  <p:cNvCxnSpPr/>
                  <p:nvPr/>
                </p:nvCxnSpPr>
                <p:spPr>
                  <a:xfrm flipV="1">
                    <a:off x="5120862" y="1222641"/>
                    <a:ext cx="1" cy="579698"/>
                  </a:xfrm>
                  <a:prstGeom prst="line">
                    <a:avLst/>
                  </a:prstGeom>
                  <a:ln w="381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文字方塊 64"/>
                    <p:cNvSpPr txBox="1"/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TW" sz="1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oMath>
                        </m:oMathPara>
                      </a14:m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文字方塊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307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9" name="直線接點 58"/>
              <p:cNvCxnSpPr/>
              <p:nvPr/>
            </p:nvCxnSpPr>
            <p:spPr>
              <a:xfrm rot="427511" flipV="1">
                <a:off x="7663115" y="1507287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/>
              <p:cNvCxnSpPr/>
              <p:nvPr/>
            </p:nvCxnSpPr>
            <p:spPr>
              <a:xfrm rot="427511" flipV="1">
                <a:off x="4233182" y="1078501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1" name="直線接點 60"/>
              <p:cNvCxnSpPr/>
              <p:nvPr/>
            </p:nvCxnSpPr>
            <p:spPr>
              <a:xfrm rot="427511" flipV="1">
                <a:off x="5401059" y="1210215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2" name="直線接點 61"/>
              <p:cNvCxnSpPr/>
              <p:nvPr/>
            </p:nvCxnSpPr>
            <p:spPr>
              <a:xfrm rot="427511" flipV="1">
                <a:off x="6489048" y="1362101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/>
              <p:nvPr/>
            </p:nvCxnSpPr>
            <p:spPr>
              <a:xfrm rot="427511" flipV="1">
                <a:off x="8859750" y="1642596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57" name="直線接點 56"/>
            <p:cNvCxnSpPr/>
            <p:nvPr/>
          </p:nvCxnSpPr>
          <p:spPr>
            <a:xfrm rot="21592489" flipV="1">
              <a:off x="5568045" y="610256"/>
              <a:ext cx="1" cy="359092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群組 73"/>
          <p:cNvGrpSpPr/>
          <p:nvPr/>
        </p:nvGrpSpPr>
        <p:grpSpPr>
          <a:xfrm rot="653449">
            <a:off x="270184" y="1008675"/>
            <a:ext cx="2383043" cy="968442"/>
            <a:chOff x="998283" y="3537266"/>
            <a:chExt cx="3301683" cy="1718959"/>
          </a:xfrm>
        </p:grpSpPr>
        <p:grpSp>
          <p:nvGrpSpPr>
            <p:cNvPr id="75" name="群組 74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78" name="群組 77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85" name="群組 84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87" name="直線接點 86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線接點 87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線接點 88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線接點 89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6" name="直線接點 85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群組 78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80" name="群組 79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83" name="橢圓 82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84" name="橢圓 83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81" name="橢圓 80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82" name="橢圓 81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76" name="橢圓 75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7" name="橢圓 76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2" name="等腰三角形 148"/>
          <p:cNvSpPr/>
          <p:nvPr/>
        </p:nvSpPr>
        <p:spPr>
          <a:xfrm rot="11069442">
            <a:off x="595427" y="2167468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91" name="群組 90"/>
          <p:cNvGrpSpPr/>
          <p:nvPr/>
        </p:nvGrpSpPr>
        <p:grpSpPr>
          <a:xfrm rot="872773">
            <a:off x="1085051" y="2205716"/>
            <a:ext cx="1355112" cy="576427"/>
            <a:chOff x="1011870" y="3860937"/>
            <a:chExt cx="1877495" cy="1057470"/>
          </a:xfrm>
        </p:grpSpPr>
        <p:grpSp>
          <p:nvGrpSpPr>
            <p:cNvPr id="92" name="群組 91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95" name="群組 94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97" name="直線接點 96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接點 97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橢圓 95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93" name="橢圓 92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4" name="橢圓 93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99" name="群組 98"/>
          <p:cNvGrpSpPr/>
          <p:nvPr/>
        </p:nvGrpSpPr>
        <p:grpSpPr>
          <a:xfrm rot="653449">
            <a:off x="927612" y="2911969"/>
            <a:ext cx="2361499" cy="968442"/>
            <a:chOff x="1028131" y="3537266"/>
            <a:chExt cx="3271835" cy="1718959"/>
          </a:xfrm>
        </p:grpSpPr>
        <p:grpSp>
          <p:nvGrpSpPr>
            <p:cNvPr id="100" name="群組 99"/>
            <p:cNvGrpSpPr/>
            <p:nvPr/>
          </p:nvGrpSpPr>
          <p:grpSpPr>
            <a:xfrm>
              <a:off x="1028131" y="3537266"/>
              <a:ext cx="3271835" cy="1718959"/>
              <a:chOff x="1052309" y="3622096"/>
              <a:chExt cx="3271835" cy="1718959"/>
            </a:xfrm>
          </p:grpSpPr>
          <p:grpSp>
            <p:nvGrpSpPr>
              <p:cNvPr id="103" name="群組 102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10" name="群組 109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12" name="直線接點 111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直線接點 112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線接點 113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線接點 114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1" name="直線接點 110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群組 103"/>
              <p:cNvGrpSpPr/>
              <p:nvPr/>
            </p:nvGrpSpPr>
            <p:grpSpPr>
              <a:xfrm>
                <a:off x="1066893" y="3622096"/>
                <a:ext cx="3257251" cy="1718959"/>
                <a:chOff x="1066893" y="3622096"/>
                <a:chExt cx="3257251" cy="1718959"/>
              </a:xfrm>
            </p:grpSpPr>
            <p:grpSp>
              <p:nvGrpSpPr>
                <p:cNvPr id="105" name="群組 104"/>
                <p:cNvGrpSpPr/>
                <p:nvPr/>
              </p:nvGrpSpPr>
              <p:grpSpPr>
                <a:xfrm>
                  <a:off x="1066893" y="4248961"/>
                  <a:ext cx="3255879" cy="449539"/>
                  <a:chOff x="1066893" y="4248961"/>
                  <a:chExt cx="3255879" cy="449539"/>
                </a:xfrm>
              </p:grpSpPr>
              <p:sp>
                <p:nvSpPr>
                  <p:cNvPr id="108" name="橢圓 107"/>
                  <p:cNvSpPr/>
                  <p:nvPr/>
                </p:nvSpPr>
                <p:spPr>
                  <a:xfrm>
                    <a:off x="1066893" y="4248961"/>
                    <a:ext cx="432000" cy="43200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09" name="橢圓 108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06" name="橢圓 105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07" name="橢圓 106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01" name="橢圓 100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2" name="橢圓 101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16" name="群組 115"/>
          <p:cNvGrpSpPr/>
          <p:nvPr/>
        </p:nvGrpSpPr>
        <p:grpSpPr>
          <a:xfrm rot="653449">
            <a:off x="1580820" y="4738549"/>
            <a:ext cx="2383043" cy="968442"/>
            <a:chOff x="998283" y="3537266"/>
            <a:chExt cx="3301683" cy="1718959"/>
          </a:xfrm>
        </p:grpSpPr>
        <p:grpSp>
          <p:nvGrpSpPr>
            <p:cNvPr id="117" name="群組 116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120" name="群組 119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27" name="群組 126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29" name="直線接點 128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線接點 129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線接點 130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線接點 131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8" name="直線接點 127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群組 120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122" name="群組 121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125" name="橢圓 124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26" name="橢圓 125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23" name="橢圓 122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24" name="橢圓 123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18" name="橢圓 117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9" name="橢圓 118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4" name="等腰三角形 148"/>
          <p:cNvSpPr/>
          <p:nvPr/>
        </p:nvSpPr>
        <p:spPr>
          <a:xfrm rot="11069442">
            <a:off x="1946874" y="5846916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33" name="群組 132"/>
          <p:cNvGrpSpPr/>
          <p:nvPr/>
        </p:nvGrpSpPr>
        <p:grpSpPr>
          <a:xfrm rot="901004">
            <a:off x="2413333" y="5882857"/>
            <a:ext cx="1355112" cy="576427"/>
            <a:chOff x="1011870" y="3860937"/>
            <a:chExt cx="1877495" cy="1057470"/>
          </a:xfrm>
        </p:grpSpPr>
        <p:grpSp>
          <p:nvGrpSpPr>
            <p:cNvPr id="134" name="群組 133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137" name="群組 136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139" name="直線接點 138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線接點 139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" name="橢圓 137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35" name="橢圓 134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6" name="橢圓 135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3" name="等腰三角形 148"/>
          <p:cNvSpPr/>
          <p:nvPr/>
        </p:nvSpPr>
        <p:spPr>
          <a:xfrm rot="11069442">
            <a:off x="1232057" y="4041710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41" name="群組 140"/>
          <p:cNvGrpSpPr/>
          <p:nvPr/>
        </p:nvGrpSpPr>
        <p:grpSpPr>
          <a:xfrm rot="970236">
            <a:off x="1731208" y="4095066"/>
            <a:ext cx="1355112" cy="576427"/>
            <a:chOff x="1011870" y="3860937"/>
            <a:chExt cx="1877495" cy="1057470"/>
          </a:xfrm>
        </p:grpSpPr>
        <p:grpSp>
          <p:nvGrpSpPr>
            <p:cNvPr id="142" name="群組 141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145" name="群組 144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147" name="直線接點 146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線接點 147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6" name="橢圓 145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43" name="橢圓 142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4" name="橢圓 143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49" name="等腰三角形 148"/>
          <p:cNvSpPr/>
          <p:nvPr/>
        </p:nvSpPr>
        <p:spPr>
          <a:xfrm rot="11069442">
            <a:off x="-453466" y="1035076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0" name="等腰三角形 148"/>
          <p:cNvSpPr/>
          <p:nvPr/>
        </p:nvSpPr>
        <p:spPr>
          <a:xfrm rot="11069442">
            <a:off x="166289" y="2937113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1" name="等腰三角形 148"/>
          <p:cNvSpPr/>
          <p:nvPr/>
        </p:nvSpPr>
        <p:spPr>
          <a:xfrm rot="11069442">
            <a:off x="843244" y="4778263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矩形 158"/>
              <p:cNvSpPr/>
              <p:nvPr/>
            </p:nvSpPr>
            <p:spPr>
              <a:xfrm>
                <a:off x="5187797" y="1426705"/>
                <a:ext cx="6553007" cy="4576702"/>
              </a:xfrm>
              <a:prstGeom prst="rect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 2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TW" sz="1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𝐶𝐵</m:t>
                                      </m:r>
                                    </m:e>
                                    <m:sub>
                                      <m:r>
                                        <a:rPr lang="en-US" altLang="zh-TW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 2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𝐶𝐵</m:t>
                                      </m:r>
                                    </m:e>
                                    <m:sub>
                                      <m:r>
                                        <a:rPr lang="en-US" altLang="zh-TW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 2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𝑐𝑏</m:t>
                                      </m:r>
                                    </m:e>
                                    <m:sup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𝑀𝐶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num>
                                    <m:den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4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TW" sz="1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𝑐𝑏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𝑀𝐶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altLang="zh-TW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𝑐𝑏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𝑀𝐶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altLang="zh-TW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4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TW" sz="1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𝑐𝑏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altLang="zh-TW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𝑐𝑏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altLang="zh-TW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1400" dirty="0"/>
              </a:p>
            </p:txBody>
          </p:sp>
        </mc:Choice>
        <mc:Fallback>
          <p:sp>
            <p:nvSpPr>
              <p:cNvPr id="159" name="矩形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797" y="1426705"/>
                <a:ext cx="6553007" cy="45767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橢圓 159"/>
          <p:cNvSpPr/>
          <p:nvPr/>
        </p:nvSpPr>
        <p:spPr>
          <a:xfrm rot="1695298">
            <a:off x="2671401" y="4874131"/>
            <a:ext cx="324000" cy="3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1" name="橢圓 160"/>
          <p:cNvSpPr/>
          <p:nvPr/>
        </p:nvSpPr>
        <p:spPr>
          <a:xfrm rot="1695298">
            <a:off x="2590179" y="5220337"/>
            <a:ext cx="324000" cy="3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64" name="直線單箭頭接點 163"/>
          <p:cNvCxnSpPr>
            <a:stCxn id="160" idx="6"/>
            <a:endCxn id="159" idx="1"/>
          </p:cNvCxnSpPr>
          <p:nvPr/>
        </p:nvCxnSpPr>
        <p:spPr>
          <a:xfrm flipV="1">
            <a:off x="2976099" y="3715056"/>
            <a:ext cx="2211698" cy="139776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0" name="文字方塊 169"/>
              <p:cNvSpPr txBox="1"/>
              <p:nvPr/>
            </p:nvSpPr>
            <p:spPr>
              <a:xfrm>
                <a:off x="5550695" y="435417"/>
                <a:ext cx="3015056" cy="527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3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TW" sz="2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T</m:t>
                    </m:r>
                  </m:oMath>
                </a14:m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0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債券</a:t>
                </a:r>
                <a:r>
                  <a:rPr lang="zh-TW" altLang="en-US" sz="20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可提前</a:t>
                </a:r>
                <a:r>
                  <a:rPr lang="zh-TW" altLang="en-US" sz="20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贖回時</a:t>
                </a:r>
                <a:endPara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170" name="文字方塊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695" y="435417"/>
                <a:ext cx="3015056" cy="527580"/>
              </a:xfrm>
              <a:prstGeom prst="rect">
                <a:avLst/>
              </a:prstGeom>
              <a:blipFill>
                <a:blip r:embed="rId7"/>
                <a:stretch>
                  <a:fillRect l="-2227" r="-1619" b="-68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群組 54"/>
          <p:cNvGrpSpPr/>
          <p:nvPr/>
        </p:nvGrpSpPr>
        <p:grpSpPr>
          <a:xfrm rot="709174">
            <a:off x="-35657" y="400611"/>
            <a:ext cx="4649649" cy="7129789"/>
            <a:chOff x="4369298" y="465383"/>
            <a:chExt cx="5310550" cy="8143868"/>
          </a:xfrm>
        </p:grpSpPr>
        <p:grpSp>
          <p:nvGrpSpPr>
            <p:cNvPr id="56" name="群組 55"/>
            <p:cNvGrpSpPr/>
            <p:nvPr/>
          </p:nvGrpSpPr>
          <p:grpSpPr>
            <a:xfrm rot="21172489">
              <a:off x="4369298" y="465383"/>
              <a:ext cx="5310550" cy="8143868"/>
              <a:chOff x="4233182" y="489184"/>
              <a:chExt cx="5310550" cy="8143868"/>
            </a:xfrm>
          </p:grpSpPr>
          <p:grpSp>
            <p:nvGrpSpPr>
              <p:cNvPr id="58" name="群組 57"/>
              <p:cNvGrpSpPr/>
              <p:nvPr/>
            </p:nvGrpSpPr>
            <p:grpSpPr>
              <a:xfrm rot="420000">
                <a:off x="4565220" y="489184"/>
                <a:ext cx="4978512" cy="719470"/>
                <a:chOff x="1471409" y="953350"/>
                <a:chExt cx="4978512" cy="1161469"/>
              </a:xfrm>
            </p:grpSpPr>
            <p:grpSp>
              <p:nvGrpSpPr>
                <p:cNvPr id="64" name="群組 63"/>
                <p:cNvGrpSpPr/>
                <p:nvPr/>
              </p:nvGrpSpPr>
              <p:grpSpPr>
                <a:xfrm>
                  <a:off x="1471409" y="953350"/>
                  <a:ext cx="4978512" cy="1134154"/>
                  <a:chOff x="1471409" y="953350"/>
                  <a:chExt cx="4978512" cy="1134154"/>
                </a:xfrm>
              </p:grpSpPr>
              <p:grpSp>
                <p:nvGrpSpPr>
                  <p:cNvPr id="66" name="群組 65"/>
                  <p:cNvGrpSpPr/>
                  <p:nvPr/>
                </p:nvGrpSpPr>
                <p:grpSpPr>
                  <a:xfrm>
                    <a:off x="1471409" y="953350"/>
                    <a:ext cx="4978512" cy="1134154"/>
                    <a:chOff x="3420137" y="2454278"/>
                    <a:chExt cx="4978512" cy="1451419"/>
                  </a:xfrm>
                </p:grpSpPr>
                <p:sp>
                  <p:nvSpPr>
                    <p:cNvPr id="68" name="文字方塊 67"/>
                    <p:cNvSpPr txBox="1"/>
                    <p:nvPr/>
                  </p:nvSpPr>
                  <p:spPr>
                    <a:xfrm>
                      <a:off x="3420137" y="3597920"/>
                      <a:ext cx="28886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0</a:t>
                      </a: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cxnSp>
                  <p:nvCxnSpPr>
                    <p:cNvPr id="69" name="直線接點 68"/>
                    <p:cNvCxnSpPr/>
                    <p:nvPr/>
                  </p:nvCxnSpPr>
                  <p:spPr>
                    <a:xfrm rot="21180000">
                      <a:off x="3590946" y="2454278"/>
                      <a:ext cx="4622378" cy="1264351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直線接點 69"/>
                    <p:cNvCxnSpPr/>
                    <p:nvPr/>
                  </p:nvCxnSpPr>
                  <p:spPr>
                    <a:xfrm flipV="1">
                      <a:off x="3576309" y="276479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直線接點 70"/>
                    <p:cNvCxnSpPr/>
                    <p:nvPr/>
                  </p:nvCxnSpPr>
                  <p:spPr>
                    <a:xfrm flipV="1">
                      <a:off x="5902203" y="2764999"/>
                      <a:ext cx="1" cy="741860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直線接點 71"/>
                    <p:cNvCxnSpPr/>
                    <p:nvPr/>
                  </p:nvCxnSpPr>
                  <p:spPr>
                    <a:xfrm flipV="1">
                      <a:off x="8233140" y="275794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3" name="文字方塊 72"/>
                        <p:cNvSpPr txBox="1"/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US" altLang="zh-TW" sz="1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7" name="文字方塊 2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b="-5588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TW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7" name="直線接點 66"/>
                  <p:cNvCxnSpPr/>
                  <p:nvPr/>
                </p:nvCxnSpPr>
                <p:spPr>
                  <a:xfrm flipV="1">
                    <a:off x="5120862" y="1222641"/>
                    <a:ext cx="1" cy="579698"/>
                  </a:xfrm>
                  <a:prstGeom prst="line">
                    <a:avLst/>
                  </a:prstGeom>
                  <a:ln w="381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文字方塊 64"/>
                    <p:cNvSpPr txBox="1"/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TW" sz="1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oMath>
                        </m:oMathPara>
                      </a14:m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文字方塊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307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9" name="直線接點 58"/>
              <p:cNvCxnSpPr/>
              <p:nvPr/>
            </p:nvCxnSpPr>
            <p:spPr>
              <a:xfrm rot="427511" flipV="1">
                <a:off x="7663115" y="1507287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/>
              <p:cNvCxnSpPr/>
              <p:nvPr/>
            </p:nvCxnSpPr>
            <p:spPr>
              <a:xfrm rot="427511" flipV="1">
                <a:off x="4233182" y="1078501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1" name="直線接點 60"/>
              <p:cNvCxnSpPr/>
              <p:nvPr/>
            </p:nvCxnSpPr>
            <p:spPr>
              <a:xfrm rot="427511" flipV="1">
                <a:off x="5401059" y="1210215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2" name="直線接點 61"/>
              <p:cNvCxnSpPr/>
              <p:nvPr/>
            </p:nvCxnSpPr>
            <p:spPr>
              <a:xfrm rot="427511" flipV="1">
                <a:off x="6489048" y="1362101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/>
              <p:nvPr/>
            </p:nvCxnSpPr>
            <p:spPr>
              <a:xfrm rot="427511" flipV="1">
                <a:off x="8859750" y="1642596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57" name="直線接點 56"/>
            <p:cNvCxnSpPr/>
            <p:nvPr/>
          </p:nvCxnSpPr>
          <p:spPr>
            <a:xfrm rot="21592489" flipV="1">
              <a:off x="5568045" y="610256"/>
              <a:ext cx="1" cy="359092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群組 73"/>
          <p:cNvGrpSpPr/>
          <p:nvPr/>
        </p:nvGrpSpPr>
        <p:grpSpPr>
          <a:xfrm rot="653449">
            <a:off x="270184" y="1008675"/>
            <a:ext cx="2383043" cy="968442"/>
            <a:chOff x="998283" y="3537266"/>
            <a:chExt cx="3301683" cy="1718959"/>
          </a:xfrm>
        </p:grpSpPr>
        <p:grpSp>
          <p:nvGrpSpPr>
            <p:cNvPr id="75" name="群組 74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78" name="群組 77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85" name="群組 84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87" name="直線接點 86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線接點 87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線接點 88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線接點 89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6" name="直線接點 85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群組 78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80" name="群組 79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83" name="橢圓 82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84" name="橢圓 83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81" name="橢圓 80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82" name="橢圓 81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76" name="橢圓 75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7" name="橢圓 76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2" name="等腰三角形 148"/>
          <p:cNvSpPr/>
          <p:nvPr/>
        </p:nvSpPr>
        <p:spPr>
          <a:xfrm rot="11069442">
            <a:off x="595427" y="2167468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91" name="群組 90"/>
          <p:cNvGrpSpPr/>
          <p:nvPr/>
        </p:nvGrpSpPr>
        <p:grpSpPr>
          <a:xfrm rot="872773">
            <a:off x="1085051" y="2205716"/>
            <a:ext cx="1355112" cy="576427"/>
            <a:chOff x="1011870" y="3860937"/>
            <a:chExt cx="1877495" cy="1057470"/>
          </a:xfrm>
        </p:grpSpPr>
        <p:grpSp>
          <p:nvGrpSpPr>
            <p:cNvPr id="92" name="群組 91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95" name="群組 94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97" name="直線接點 96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接點 97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橢圓 95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93" name="橢圓 92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4" name="橢圓 93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99" name="群組 98"/>
          <p:cNvGrpSpPr/>
          <p:nvPr/>
        </p:nvGrpSpPr>
        <p:grpSpPr>
          <a:xfrm rot="653449">
            <a:off x="927612" y="2911969"/>
            <a:ext cx="2361499" cy="968442"/>
            <a:chOff x="1028131" y="3537266"/>
            <a:chExt cx="3271835" cy="1718959"/>
          </a:xfrm>
        </p:grpSpPr>
        <p:grpSp>
          <p:nvGrpSpPr>
            <p:cNvPr id="100" name="群組 99"/>
            <p:cNvGrpSpPr/>
            <p:nvPr/>
          </p:nvGrpSpPr>
          <p:grpSpPr>
            <a:xfrm>
              <a:off x="1028131" y="3537266"/>
              <a:ext cx="3271835" cy="1718959"/>
              <a:chOff x="1052309" y="3622096"/>
              <a:chExt cx="3271835" cy="1718959"/>
            </a:xfrm>
          </p:grpSpPr>
          <p:grpSp>
            <p:nvGrpSpPr>
              <p:cNvPr id="103" name="群組 102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10" name="群組 109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12" name="直線接點 111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直線接點 112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線接點 113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線接點 114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1" name="直線接點 110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群組 103"/>
              <p:cNvGrpSpPr/>
              <p:nvPr/>
            </p:nvGrpSpPr>
            <p:grpSpPr>
              <a:xfrm>
                <a:off x="1066893" y="3622096"/>
                <a:ext cx="3257251" cy="1718959"/>
                <a:chOff x="1066893" y="3622096"/>
                <a:chExt cx="3257251" cy="1718959"/>
              </a:xfrm>
            </p:grpSpPr>
            <p:grpSp>
              <p:nvGrpSpPr>
                <p:cNvPr id="105" name="群組 104"/>
                <p:cNvGrpSpPr/>
                <p:nvPr/>
              </p:nvGrpSpPr>
              <p:grpSpPr>
                <a:xfrm>
                  <a:off x="1066893" y="4248961"/>
                  <a:ext cx="3255879" cy="449539"/>
                  <a:chOff x="1066893" y="4248961"/>
                  <a:chExt cx="3255879" cy="449539"/>
                </a:xfrm>
              </p:grpSpPr>
              <p:sp>
                <p:nvSpPr>
                  <p:cNvPr id="108" name="橢圓 107"/>
                  <p:cNvSpPr/>
                  <p:nvPr/>
                </p:nvSpPr>
                <p:spPr>
                  <a:xfrm>
                    <a:off x="1066893" y="4248961"/>
                    <a:ext cx="432000" cy="43200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09" name="橢圓 108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06" name="橢圓 105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07" name="橢圓 106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01" name="橢圓 100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2" name="橢圓 101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16" name="群組 115"/>
          <p:cNvGrpSpPr/>
          <p:nvPr/>
        </p:nvGrpSpPr>
        <p:grpSpPr>
          <a:xfrm rot="653449">
            <a:off x="1580820" y="4738549"/>
            <a:ext cx="2383043" cy="968442"/>
            <a:chOff x="998283" y="3537266"/>
            <a:chExt cx="3301683" cy="1718959"/>
          </a:xfrm>
        </p:grpSpPr>
        <p:grpSp>
          <p:nvGrpSpPr>
            <p:cNvPr id="117" name="群組 116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120" name="群組 119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27" name="群組 126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29" name="直線接點 128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線接點 129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線接點 130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線接點 131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8" name="直線接點 127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群組 120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122" name="群組 121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125" name="橢圓 124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26" name="橢圓 125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23" name="橢圓 122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24" name="橢圓 123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18" name="橢圓 117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9" name="橢圓 118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4" name="等腰三角形 148"/>
          <p:cNvSpPr/>
          <p:nvPr/>
        </p:nvSpPr>
        <p:spPr>
          <a:xfrm rot="11069442">
            <a:off x="1946874" y="5846916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33" name="群組 132"/>
          <p:cNvGrpSpPr/>
          <p:nvPr/>
        </p:nvGrpSpPr>
        <p:grpSpPr>
          <a:xfrm rot="901004">
            <a:off x="2413333" y="5882857"/>
            <a:ext cx="1355112" cy="576427"/>
            <a:chOff x="1011870" y="3860937"/>
            <a:chExt cx="1877495" cy="1057470"/>
          </a:xfrm>
        </p:grpSpPr>
        <p:grpSp>
          <p:nvGrpSpPr>
            <p:cNvPr id="134" name="群組 133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137" name="群組 136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139" name="直線接點 138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線接點 139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" name="橢圓 137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35" name="橢圓 134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6" name="橢圓 135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3" name="等腰三角形 148"/>
          <p:cNvSpPr/>
          <p:nvPr/>
        </p:nvSpPr>
        <p:spPr>
          <a:xfrm rot="11069442">
            <a:off x="1232057" y="4041710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41" name="群組 140"/>
          <p:cNvGrpSpPr/>
          <p:nvPr/>
        </p:nvGrpSpPr>
        <p:grpSpPr>
          <a:xfrm rot="970236">
            <a:off x="1731208" y="4095066"/>
            <a:ext cx="1355112" cy="576427"/>
            <a:chOff x="1011870" y="3860937"/>
            <a:chExt cx="1877495" cy="1057470"/>
          </a:xfrm>
        </p:grpSpPr>
        <p:grpSp>
          <p:nvGrpSpPr>
            <p:cNvPr id="142" name="群組 141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145" name="群組 144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147" name="直線接點 146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線接點 147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6" name="橢圓 145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43" name="橢圓 142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4" name="橢圓 143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49" name="等腰三角形 148"/>
          <p:cNvSpPr/>
          <p:nvPr/>
        </p:nvSpPr>
        <p:spPr>
          <a:xfrm rot="11069442">
            <a:off x="-453466" y="1035076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0" name="等腰三角形 148"/>
          <p:cNvSpPr/>
          <p:nvPr/>
        </p:nvSpPr>
        <p:spPr>
          <a:xfrm rot="11069442">
            <a:off x="166289" y="2937113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1" name="等腰三角形 148"/>
          <p:cNvSpPr/>
          <p:nvPr/>
        </p:nvSpPr>
        <p:spPr>
          <a:xfrm rot="11069442">
            <a:off x="843244" y="4778263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矩形 157"/>
              <p:cNvSpPr/>
              <p:nvPr/>
            </p:nvSpPr>
            <p:spPr>
              <a:xfrm>
                <a:off x="5389846" y="2379569"/>
                <a:ext cx="6078281" cy="2395656"/>
              </a:xfrm>
              <a:prstGeom prst="rect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𝑆𝐵</m:t>
                              </m:r>
                            </m:sup>
                          </m:sSup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5"/>
                <a:endParaRPr lang="en-US" altLang="zh-TW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i="1" dirty="0" smtClean="0"/>
              </a:p>
              <a:p>
                <a:pPr lvl="5"/>
                <a:endParaRPr lang="zh-TW" alt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𝑠𝑏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𝑠𝑏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𝑠𝑏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58" name="矩形 1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846" y="2379569"/>
                <a:ext cx="6078281" cy="2395656"/>
              </a:xfrm>
              <a:prstGeom prst="rect">
                <a:avLst/>
              </a:prstGeom>
              <a:blipFill>
                <a:blip r:embed="rId6"/>
                <a:stretch>
                  <a:fillRect b="-752"/>
                </a:stretch>
              </a:blip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6" name="直線單箭頭接點 165"/>
          <p:cNvCxnSpPr>
            <a:stCxn id="155" idx="6"/>
            <a:endCxn id="158" idx="1"/>
          </p:cNvCxnSpPr>
          <p:nvPr/>
        </p:nvCxnSpPr>
        <p:spPr>
          <a:xfrm flipV="1">
            <a:off x="2751261" y="3577397"/>
            <a:ext cx="2638585" cy="254671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0" name="文字方塊 169"/>
              <p:cNvSpPr txBox="1"/>
              <p:nvPr/>
            </p:nvSpPr>
            <p:spPr>
              <a:xfrm>
                <a:off x="5550695" y="435417"/>
                <a:ext cx="2245615" cy="527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3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TW" sz="2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T</m:t>
                    </m:r>
                  </m:oMath>
                </a14:m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0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債券發行時</a:t>
                </a:r>
                <a:endPara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170" name="文字方塊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695" y="435417"/>
                <a:ext cx="2245615" cy="527580"/>
              </a:xfrm>
              <a:prstGeom prst="rect">
                <a:avLst/>
              </a:prstGeom>
              <a:blipFill>
                <a:blip r:embed="rId7"/>
                <a:stretch>
                  <a:fillRect l="-2989" r="-2446" b="-68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橢圓 154"/>
          <p:cNvSpPr/>
          <p:nvPr/>
        </p:nvSpPr>
        <p:spPr>
          <a:xfrm rot="1695298">
            <a:off x="2446563" y="5885418"/>
            <a:ext cx="324000" cy="32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5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612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群組 54"/>
          <p:cNvGrpSpPr/>
          <p:nvPr/>
        </p:nvGrpSpPr>
        <p:grpSpPr>
          <a:xfrm rot="709174">
            <a:off x="-35657" y="400611"/>
            <a:ext cx="4649649" cy="7129789"/>
            <a:chOff x="4369298" y="465383"/>
            <a:chExt cx="5310550" cy="8143868"/>
          </a:xfrm>
        </p:grpSpPr>
        <p:grpSp>
          <p:nvGrpSpPr>
            <p:cNvPr id="56" name="群組 55"/>
            <p:cNvGrpSpPr/>
            <p:nvPr/>
          </p:nvGrpSpPr>
          <p:grpSpPr>
            <a:xfrm rot="21172489">
              <a:off x="4369298" y="465383"/>
              <a:ext cx="5310550" cy="8143868"/>
              <a:chOff x="4233182" y="489184"/>
              <a:chExt cx="5310550" cy="8143868"/>
            </a:xfrm>
          </p:grpSpPr>
          <p:grpSp>
            <p:nvGrpSpPr>
              <p:cNvPr id="58" name="群組 57"/>
              <p:cNvGrpSpPr/>
              <p:nvPr/>
            </p:nvGrpSpPr>
            <p:grpSpPr>
              <a:xfrm rot="420000">
                <a:off x="4565220" y="489184"/>
                <a:ext cx="4978512" cy="719470"/>
                <a:chOff x="1471409" y="953350"/>
                <a:chExt cx="4978512" cy="1161469"/>
              </a:xfrm>
            </p:grpSpPr>
            <p:grpSp>
              <p:nvGrpSpPr>
                <p:cNvPr id="64" name="群組 63"/>
                <p:cNvGrpSpPr/>
                <p:nvPr/>
              </p:nvGrpSpPr>
              <p:grpSpPr>
                <a:xfrm>
                  <a:off x="1471409" y="953350"/>
                  <a:ext cx="4978512" cy="1134154"/>
                  <a:chOff x="1471409" y="953350"/>
                  <a:chExt cx="4978512" cy="1134154"/>
                </a:xfrm>
              </p:grpSpPr>
              <p:grpSp>
                <p:nvGrpSpPr>
                  <p:cNvPr id="66" name="群組 65"/>
                  <p:cNvGrpSpPr/>
                  <p:nvPr/>
                </p:nvGrpSpPr>
                <p:grpSpPr>
                  <a:xfrm>
                    <a:off x="1471409" y="953350"/>
                    <a:ext cx="4978512" cy="1134154"/>
                    <a:chOff x="3420137" y="2454278"/>
                    <a:chExt cx="4978512" cy="1451419"/>
                  </a:xfrm>
                </p:grpSpPr>
                <p:sp>
                  <p:nvSpPr>
                    <p:cNvPr id="68" name="文字方塊 67"/>
                    <p:cNvSpPr txBox="1"/>
                    <p:nvPr/>
                  </p:nvSpPr>
                  <p:spPr>
                    <a:xfrm>
                      <a:off x="3420137" y="3597920"/>
                      <a:ext cx="28886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0</a:t>
                      </a: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cxnSp>
                  <p:nvCxnSpPr>
                    <p:cNvPr id="69" name="直線接點 68"/>
                    <p:cNvCxnSpPr/>
                    <p:nvPr/>
                  </p:nvCxnSpPr>
                  <p:spPr>
                    <a:xfrm rot="21180000">
                      <a:off x="3590946" y="2454278"/>
                      <a:ext cx="4622378" cy="1264351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直線接點 69"/>
                    <p:cNvCxnSpPr/>
                    <p:nvPr/>
                  </p:nvCxnSpPr>
                  <p:spPr>
                    <a:xfrm flipV="1">
                      <a:off x="3576309" y="276479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直線接點 70"/>
                    <p:cNvCxnSpPr/>
                    <p:nvPr/>
                  </p:nvCxnSpPr>
                  <p:spPr>
                    <a:xfrm flipV="1">
                      <a:off x="5902203" y="2764999"/>
                      <a:ext cx="1" cy="741860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直線接點 71"/>
                    <p:cNvCxnSpPr/>
                    <p:nvPr/>
                  </p:nvCxnSpPr>
                  <p:spPr>
                    <a:xfrm flipV="1">
                      <a:off x="8233140" y="275794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3" name="文字方塊 72"/>
                        <p:cNvSpPr txBox="1"/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US" altLang="zh-TW" sz="1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7" name="文字方塊 2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b="-5588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TW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7" name="直線接點 66"/>
                  <p:cNvCxnSpPr/>
                  <p:nvPr/>
                </p:nvCxnSpPr>
                <p:spPr>
                  <a:xfrm flipV="1">
                    <a:off x="5120862" y="1222641"/>
                    <a:ext cx="1" cy="579698"/>
                  </a:xfrm>
                  <a:prstGeom prst="line">
                    <a:avLst/>
                  </a:prstGeom>
                  <a:ln w="381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文字方塊 64"/>
                    <p:cNvSpPr txBox="1"/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TW" sz="1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oMath>
                        </m:oMathPara>
                      </a14:m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文字方塊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307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9" name="直線接點 58"/>
              <p:cNvCxnSpPr/>
              <p:nvPr/>
            </p:nvCxnSpPr>
            <p:spPr>
              <a:xfrm rot="427511" flipV="1">
                <a:off x="7663115" y="1507287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/>
              <p:cNvCxnSpPr/>
              <p:nvPr/>
            </p:nvCxnSpPr>
            <p:spPr>
              <a:xfrm rot="427511" flipV="1">
                <a:off x="4233182" y="1078501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1" name="直線接點 60"/>
              <p:cNvCxnSpPr/>
              <p:nvPr/>
            </p:nvCxnSpPr>
            <p:spPr>
              <a:xfrm rot="427511" flipV="1">
                <a:off x="5401059" y="1210215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2" name="直線接點 61"/>
              <p:cNvCxnSpPr/>
              <p:nvPr/>
            </p:nvCxnSpPr>
            <p:spPr>
              <a:xfrm rot="427511" flipV="1">
                <a:off x="6489048" y="1362101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/>
              <p:nvPr/>
            </p:nvCxnSpPr>
            <p:spPr>
              <a:xfrm rot="427511" flipV="1">
                <a:off x="8859750" y="1642596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57" name="直線接點 56"/>
            <p:cNvCxnSpPr/>
            <p:nvPr/>
          </p:nvCxnSpPr>
          <p:spPr>
            <a:xfrm rot="21592489" flipV="1">
              <a:off x="5568045" y="610256"/>
              <a:ext cx="1" cy="359092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群組 73"/>
          <p:cNvGrpSpPr/>
          <p:nvPr/>
        </p:nvGrpSpPr>
        <p:grpSpPr>
          <a:xfrm rot="653449">
            <a:off x="270184" y="1008675"/>
            <a:ext cx="2383043" cy="968442"/>
            <a:chOff x="998283" y="3537266"/>
            <a:chExt cx="3301683" cy="1718959"/>
          </a:xfrm>
        </p:grpSpPr>
        <p:grpSp>
          <p:nvGrpSpPr>
            <p:cNvPr id="75" name="群組 74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78" name="群組 77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85" name="群組 84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87" name="直線接點 86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線接點 87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線接點 88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線接點 89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6" name="直線接點 85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群組 78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80" name="群組 79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83" name="橢圓 82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84" name="橢圓 83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81" name="橢圓 80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82" name="橢圓 81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76" name="橢圓 75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7" name="橢圓 76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2" name="等腰三角形 148"/>
          <p:cNvSpPr/>
          <p:nvPr/>
        </p:nvSpPr>
        <p:spPr>
          <a:xfrm rot="11069442">
            <a:off x="595427" y="2167468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91" name="群組 90"/>
          <p:cNvGrpSpPr/>
          <p:nvPr/>
        </p:nvGrpSpPr>
        <p:grpSpPr>
          <a:xfrm rot="872773">
            <a:off x="1085051" y="2205716"/>
            <a:ext cx="1355112" cy="576427"/>
            <a:chOff x="1011870" y="3860937"/>
            <a:chExt cx="1877495" cy="1057470"/>
          </a:xfrm>
        </p:grpSpPr>
        <p:grpSp>
          <p:nvGrpSpPr>
            <p:cNvPr id="92" name="群組 91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95" name="群組 94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97" name="直線接點 96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接點 97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橢圓 95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93" name="橢圓 92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4" name="橢圓 93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99" name="群組 98"/>
          <p:cNvGrpSpPr/>
          <p:nvPr/>
        </p:nvGrpSpPr>
        <p:grpSpPr>
          <a:xfrm rot="653449">
            <a:off x="927612" y="2911969"/>
            <a:ext cx="2361499" cy="968442"/>
            <a:chOff x="1028131" y="3537266"/>
            <a:chExt cx="3271835" cy="1718959"/>
          </a:xfrm>
        </p:grpSpPr>
        <p:grpSp>
          <p:nvGrpSpPr>
            <p:cNvPr id="100" name="群組 99"/>
            <p:cNvGrpSpPr/>
            <p:nvPr/>
          </p:nvGrpSpPr>
          <p:grpSpPr>
            <a:xfrm>
              <a:off x="1028131" y="3537266"/>
              <a:ext cx="3271835" cy="1718959"/>
              <a:chOff x="1052309" y="3622096"/>
              <a:chExt cx="3271835" cy="1718959"/>
            </a:xfrm>
          </p:grpSpPr>
          <p:grpSp>
            <p:nvGrpSpPr>
              <p:cNvPr id="103" name="群組 102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10" name="群組 109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12" name="直線接點 111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直線接點 112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線接點 113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線接點 114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1" name="直線接點 110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群組 103"/>
              <p:cNvGrpSpPr/>
              <p:nvPr/>
            </p:nvGrpSpPr>
            <p:grpSpPr>
              <a:xfrm>
                <a:off x="1066893" y="3622096"/>
                <a:ext cx="3257251" cy="1718959"/>
                <a:chOff x="1066893" y="3622096"/>
                <a:chExt cx="3257251" cy="1718959"/>
              </a:xfrm>
            </p:grpSpPr>
            <p:grpSp>
              <p:nvGrpSpPr>
                <p:cNvPr id="105" name="群組 104"/>
                <p:cNvGrpSpPr/>
                <p:nvPr/>
              </p:nvGrpSpPr>
              <p:grpSpPr>
                <a:xfrm>
                  <a:off x="1066893" y="4248961"/>
                  <a:ext cx="3255879" cy="449539"/>
                  <a:chOff x="1066893" y="4248961"/>
                  <a:chExt cx="3255879" cy="449539"/>
                </a:xfrm>
              </p:grpSpPr>
              <p:sp>
                <p:nvSpPr>
                  <p:cNvPr id="108" name="橢圓 107"/>
                  <p:cNvSpPr/>
                  <p:nvPr/>
                </p:nvSpPr>
                <p:spPr>
                  <a:xfrm>
                    <a:off x="1066893" y="4248961"/>
                    <a:ext cx="432000" cy="43200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09" name="橢圓 108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06" name="橢圓 105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07" name="橢圓 106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01" name="橢圓 100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2" name="橢圓 101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16" name="群組 115"/>
          <p:cNvGrpSpPr/>
          <p:nvPr/>
        </p:nvGrpSpPr>
        <p:grpSpPr>
          <a:xfrm rot="653449">
            <a:off x="1580820" y="4738549"/>
            <a:ext cx="2383043" cy="968442"/>
            <a:chOff x="998283" y="3537266"/>
            <a:chExt cx="3301683" cy="1718959"/>
          </a:xfrm>
        </p:grpSpPr>
        <p:grpSp>
          <p:nvGrpSpPr>
            <p:cNvPr id="117" name="群組 116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120" name="群組 119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27" name="群組 126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29" name="直線接點 128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線接點 129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線接點 130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線接點 131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8" name="直線接點 127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群組 120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122" name="群組 121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125" name="橢圓 124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26" name="橢圓 125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23" name="橢圓 122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24" name="橢圓 123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18" name="橢圓 117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9" name="橢圓 118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4" name="等腰三角形 148"/>
          <p:cNvSpPr/>
          <p:nvPr/>
        </p:nvSpPr>
        <p:spPr>
          <a:xfrm rot="11069442">
            <a:off x="1946874" y="5846916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33" name="群組 132"/>
          <p:cNvGrpSpPr/>
          <p:nvPr/>
        </p:nvGrpSpPr>
        <p:grpSpPr>
          <a:xfrm rot="901004">
            <a:off x="2413333" y="5882857"/>
            <a:ext cx="1355112" cy="576427"/>
            <a:chOff x="1011870" y="3860937"/>
            <a:chExt cx="1877495" cy="1057470"/>
          </a:xfrm>
        </p:grpSpPr>
        <p:grpSp>
          <p:nvGrpSpPr>
            <p:cNvPr id="134" name="群組 133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137" name="群組 136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139" name="直線接點 138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線接點 139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" name="橢圓 137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35" name="橢圓 134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6" name="橢圓 135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3" name="等腰三角形 148"/>
          <p:cNvSpPr/>
          <p:nvPr/>
        </p:nvSpPr>
        <p:spPr>
          <a:xfrm rot="11069442">
            <a:off x="1232057" y="4041710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41" name="群組 140"/>
          <p:cNvGrpSpPr/>
          <p:nvPr/>
        </p:nvGrpSpPr>
        <p:grpSpPr>
          <a:xfrm rot="970236">
            <a:off x="1731208" y="4095066"/>
            <a:ext cx="1355112" cy="576427"/>
            <a:chOff x="1011870" y="3860937"/>
            <a:chExt cx="1877495" cy="1057470"/>
          </a:xfrm>
        </p:grpSpPr>
        <p:grpSp>
          <p:nvGrpSpPr>
            <p:cNvPr id="142" name="群組 141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145" name="群組 144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147" name="直線接點 146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線接點 147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6" name="橢圓 145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43" name="橢圓 142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4" name="橢圓 143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49" name="等腰三角形 148"/>
          <p:cNvSpPr/>
          <p:nvPr/>
        </p:nvSpPr>
        <p:spPr>
          <a:xfrm rot="11069442">
            <a:off x="-453466" y="1035076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0" name="等腰三角形 148"/>
          <p:cNvSpPr/>
          <p:nvPr/>
        </p:nvSpPr>
        <p:spPr>
          <a:xfrm rot="11069442">
            <a:off x="166289" y="2937113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1" name="等腰三角形 148"/>
          <p:cNvSpPr/>
          <p:nvPr/>
        </p:nvSpPr>
        <p:spPr>
          <a:xfrm rot="11069442">
            <a:off x="843244" y="4778263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6" name="橢圓 155"/>
          <p:cNvSpPr/>
          <p:nvPr/>
        </p:nvSpPr>
        <p:spPr>
          <a:xfrm rot="1695298">
            <a:off x="2066144" y="2619915"/>
            <a:ext cx="324000" cy="32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7" name="橢圓 156"/>
          <p:cNvSpPr/>
          <p:nvPr/>
        </p:nvSpPr>
        <p:spPr>
          <a:xfrm rot="1695298">
            <a:off x="2152752" y="2276745"/>
            <a:ext cx="324000" cy="32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矩形 157"/>
              <p:cNvSpPr/>
              <p:nvPr/>
            </p:nvSpPr>
            <p:spPr>
              <a:xfrm>
                <a:off x="5198034" y="3543413"/>
                <a:ext cx="6761178" cy="3144451"/>
              </a:xfrm>
              <a:prstGeom prst="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⁡(</m:t>
                      </m:r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𝐶𝐵</m:t>
                                  </m:r>
                                </m:sup>
                              </m:sSup>
                            </m:e>
                            <m:sub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,2 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𝐶𝐵</m:t>
                                  </m:r>
                                </m:sup>
                              </m:sSup>
                            </m:e>
                            <m:sub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,2 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sz="1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en-US" altLang="zh-TW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sz="1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zh-TW" sz="1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altLang="zh-TW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altLang="zh-TW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+[</m:t>
                    </m:r>
                    <m:d>
                      <m:dPr>
                        <m:ctrlPr>
                          <a:rPr lang="en-US" altLang="zh-TW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sSub>
                      <m:sSub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400" b="0" i="1" smtClean="0">
                                <a:latin typeface="Cambria Math" panose="02040503050406030204" pitchFamily="18" charset="0"/>
                              </a:rPr>
                              <m:t>𝑐𝑏</m:t>
                            </m:r>
                          </m:e>
                          <m:sup>
                            <m:r>
                              <a:rPr lang="en-US" altLang="zh-TW" sz="1400" b="0" i="1" smtClean="0">
                                <a:latin typeface="Cambria Math" panose="02040503050406030204" pitchFamily="18" charset="0"/>
                              </a:rPr>
                              <m:t>𝑀𝐶</m:t>
                            </m:r>
                          </m:sup>
                        </m:sSup>
                      </m:e>
                      <m:sub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1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sz="1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400" i="1" dirty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altLang="zh-TW" sz="14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sz="1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TW" sz="1400" i="1" dirty="0"/>
                  <a:t>,</a:t>
                </a:r>
                <a:r>
                  <a:rPr lang="en-US" altLang="zh-TW" sz="1400" i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1400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sup>
                        </m:sSup>
                      </m:e>
                      <m:sub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1400" i="1" dirty="0"/>
                  <a:t>,0)</a:t>
                </a:r>
                <a:r>
                  <a:rPr lang="en-US" altLang="zh-TW" sz="1400" dirty="0"/>
                  <a:t> </a:t>
                </a:r>
                <a:endParaRPr lang="en-US" altLang="zh-TW" sz="1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𝐹𝐶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𝑐𝑏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altLang="zh-TW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altLang="zh-TW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400" i="1" dirty="0" smtClean="0"/>
              </a:p>
              <a:p>
                <a:pPr/>
                <a:endParaRPr lang="en-US" altLang="zh-TW" sz="9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𝑐𝑏</m:t>
                          </m:r>
                        </m:e>
                        <m:sub>
                          <m:f>
                            <m:fPr>
                              <m:ctrlPr>
                                <a:rPr lang="en-US" altLang="zh-TW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𝑐𝑏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𝑐𝑏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1400" dirty="0"/>
              </a:p>
            </p:txBody>
          </p:sp>
        </mc:Choice>
        <mc:Fallback>
          <p:sp>
            <p:nvSpPr>
              <p:cNvPr id="158" name="矩形 1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034" y="3543413"/>
                <a:ext cx="6761178" cy="31444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矩形 158"/>
              <p:cNvSpPr/>
              <p:nvPr/>
            </p:nvSpPr>
            <p:spPr>
              <a:xfrm>
                <a:off x="5192925" y="1167332"/>
                <a:ext cx="5778498" cy="2046138"/>
              </a:xfrm>
              <a:prstGeom prst="rect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TW" altLang="en-US" sz="1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l-GR" altLang="zh-TW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𝛥</m:t>
                      </m:r>
                      <m:r>
                        <a:rPr lang="en-US" altLang="zh-TW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zh-TW" sz="1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5" algn="r"/>
                <a14:m>
                  <m:oMath xmlns:m="http://schemas.openxmlformats.org/officeDocument/2006/math">
                    <m:r>
                      <a:rPr lang="en-US" altLang="zh-TW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TW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sSub>
                      <m:sSub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1400" i="1" dirty="0"/>
                  <a:t>,0</a:t>
                </a:r>
                <a:r>
                  <a:rPr lang="en-US" altLang="zh-TW" sz="1400" i="1" dirty="0" smtClean="0"/>
                  <a:t>)</a:t>
                </a:r>
                <a:endParaRPr lang="en-US" altLang="zh-TW" sz="14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1400" i="1">
                              <a:latin typeface="Cambria Math" panose="02040503050406030204" pitchFamily="18" charset="0"/>
                            </a:rPr>
                            <m:t>CB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𝐶𝐵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400" i="1" dirty="0"/>
              </a:p>
              <a:p>
                <a:pPr/>
                <a:endParaRPr lang="en-US" altLang="zh-TW" sz="9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), 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𝐶𝐵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1400" dirty="0"/>
              </a:p>
            </p:txBody>
          </p:sp>
        </mc:Choice>
        <mc:Fallback>
          <p:sp>
            <p:nvSpPr>
              <p:cNvPr id="159" name="矩形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925" y="1167332"/>
                <a:ext cx="5778498" cy="20461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橢圓 159"/>
          <p:cNvSpPr/>
          <p:nvPr/>
        </p:nvSpPr>
        <p:spPr>
          <a:xfrm rot="1695298">
            <a:off x="2388474" y="1168855"/>
            <a:ext cx="324000" cy="3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1" name="橢圓 160"/>
          <p:cNvSpPr/>
          <p:nvPr/>
        </p:nvSpPr>
        <p:spPr>
          <a:xfrm rot="1695298">
            <a:off x="2322818" y="1515700"/>
            <a:ext cx="324000" cy="3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2" name="橢圓 161"/>
          <p:cNvSpPr/>
          <p:nvPr/>
        </p:nvSpPr>
        <p:spPr>
          <a:xfrm rot="1695298">
            <a:off x="2253366" y="1859218"/>
            <a:ext cx="324000" cy="3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64" name="直線單箭頭接點 163"/>
          <p:cNvCxnSpPr>
            <a:stCxn id="161" idx="7"/>
            <a:endCxn id="159" idx="1"/>
          </p:cNvCxnSpPr>
          <p:nvPr/>
        </p:nvCxnSpPr>
        <p:spPr>
          <a:xfrm>
            <a:off x="2639948" y="1631026"/>
            <a:ext cx="2552977" cy="55937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單箭頭接點 165"/>
          <p:cNvCxnSpPr>
            <a:stCxn id="156" idx="6"/>
            <a:endCxn id="158" idx="1"/>
          </p:cNvCxnSpPr>
          <p:nvPr/>
        </p:nvCxnSpPr>
        <p:spPr>
          <a:xfrm>
            <a:off x="2370842" y="2858605"/>
            <a:ext cx="2827192" cy="225703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0" name="文字方塊 169"/>
              <p:cNvSpPr txBox="1"/>
              <p:nvPr/>
            </p:nvSpPr>
            <p:spPr>
              <a:xfrm>
                <a:off x="5550695" y="435417"/>
                <a:ext cx="21579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T</m:t>
                    </m:r>
                  </m:oMath>
                </a14:m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</a:t>
                </a:r>
                <a:r>
                  <a:rPr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債券到期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時</a:t>
                </a:r>
              </a:p>
            </p:txBody>
          </p:sp>
        </mc:Choice>
        <mc:Fallback>
          <p:sp>
            <p:nvSpPr>
              <p:cNvPr id="170" name="文字方塊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695" y="435417"/>
                <a:ext cx="2157963" cy="400110"/>
              </a:xfrm>
              <a:prstGeom prst="rect">
                <a:avLst/>
              </a:prstGeom>
              <a:blipFill>
                <a:blip r:embed="rId8"/>
                <a:stretch>
                  <a:fillRect l="-3107" t="-7576" r="-2260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群組 36"/>
          <p:cNvGrpSpPr/>
          <p:nvPr/>
        </p:nvGrpSpPr>
        <p:grpSpPr>
          <a:xfrm>
            <a:off x="6721253" y="3782021"/>
            <a:ext cx="4335523" cy="369332"/>
            <a:chOff x="6721253" y="3782021"/>
            <a:chExt cx="4335523" cy="369332"/>
          </a:xfrm>
        </p:grpSpPr>
        <p:cxnSp>
          <p:nvCxnSpPr>
            <p:cNvPr id="33" name="直線接點 32"/>
            <p:cNvCxnSpPr/>
            <p:nvPr/>
          </p:nvCxnSpPr>
          <p:spPr>
            <a:xfrm>
              <a:off x="6988582" y="3944787"/>
              <a:ext cx="406819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6721253" y="3782021"/>
              <a:ext cx="4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F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3" name="群組 162"/>
          <p:cNvGrpSpPr/>
          <p:nvPr/>
        </p:nvGrpSpPr>
        <p:grpSpPr>
          <a:xfrm>
            <a:off x="10688517" y="4276248"/>
            <a:ext cx="1127852" cy="370890"/>
            <a:chOff x="10635615" y="3898599"/>
            <a:chExt cx="1127852" cy="370890"/>
          </a:xfrm>
        </p:grpSpPr>
        <p:cxnSp>
          <p:nvCxnSpPr>
            <p:cNvPr id="165" name="直線接點 164"/>
            <p:cNvCxnSpPr/>
            <p:nvPr/>
          </p:nvCxnSpPr>
          <p:spPr>
            <a:xfrm flipV="1">
              <a:off x="10635615" y="3898599"/>
              <a:ext cx="971255" cy="155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文字方塊 166"/>
            <p:cNvSpPr txBox="1"/>
            <p:nvPr/>
          </p:nvSpPr>
          <p:spPr>
            <a:xfrm>
              <a:off x="11324197" y="3900157"/>
              <a:ext cx="4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G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55" name="直線接點 154"/>
          <p:cNvCxnSpPr/>
          <p:nvPr/>
        </p:nvCxnSpPr>
        <p:spPr>
          <a:xfrm flipV="1">
            <a:off x="6988582" y="4247222"/>
            <a:ext cx="350836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2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群組 54"/>
          <p:cNvGrpSpPr/>
          <p:nvPr/>
        </p:nvGrpSpPr>
        <p:grpSpPr>
          <a:xfrm rot="709174">
            <a:off x="-35657" y="400611"/>
            <a:ext cx="4649649" cy="7129789"/>
            <a:chOff x="4369298" y="465383"/>
            <a:chExt cx="5310550" cy="8143868"/>
          </a:xfrm>
        </p:grpSpPr>
        <p:grpSp>
          <p:nvGrpSpPr>
            <p:cNvPr id="56" name="群組 55"/>
            <p:cNvGrpSpPr/>
            <p:nvPr/>
          </p:nvGrpSpPr>
          <p:grpSpPr>
            <a:xfrm rot="21172489">
              <a:off x="4369298" y="465383"/>
              <a:ext cx="5310550" cy="8143868"/>
              <a:chOff x="4233182" y="489184"/>
              <a:chExt cx="5310550" cy="8143868"/>
            </a:xfrm>
          </p:grpSpPr>
          <p:grpSp>
            <p:nvGrpSpPr>
              <p:cNvPr id="58" name="群組 57"/>
              <p:cNvGrpSpPr/>
              <p:nvPr/>
            </p:nvGrpSpPr>
            <p:grpSpPr>
              <a:xfrm rot="420000">
                <a:off x="4565220" y="489184"/>
                <a:ext cx="4978512" cy="719470"/>
                <a:chOff x="1471409" y="953350"/>
                <a:chExt cx="4978512" cy="1161469"/>
              </a:xfrm>
            </p:grpSpPr>
            <p:grpSp>
              <p:nvGrpSpPr>
                <p:cNvPr id="64" name="群組 63"/>
                <p:cNvGrpSpPr/>
                <p:nvPr/>
              </p:nvGrpSpPr>
              <p:grpSpPr>
                <a:xfrm>
                  <a:off x="1471409" y="953350"/>
                  <a:ext cx="4978512" cy="1134154"/>
                  <a:chOff x="1471409" y="953350"/>
                  <a:chExt cx="4978512" cy="1134154"/>
                </a:xfrm>
              </p:grpSpPr>
              <p:grpSp>
                <p:nvGrpSpPr>
                  <p:cNvPr id="66" name="群組 65"/>
                  <p:cNvGrpSpPr/>
                  <p:nvPr/>
                </p:nvGrpSpPr>
                <p:grpSpPr>
                  <a:xfrm>
                    <a:off x="1471409" y="953350"/>
                    <a:ext cx="4978512" cy="1134154"/>
                    <a:chOff x="3420137" y="2454278"/>
                    <a:chExt cx="4978512" cy="1451419"/>
                  </a:xfrm>
                </p:grpSpPr>
                <p:sp>
                  <p:nvSpPr>
                    <p:cNvPr id="68" name="文字方塊 67"/>
                    <p:cNvSpPr txBox="1"/>
                    <p:nvPr/>
                  </p:nvSpPr>
                  <p:spPr>
                    <a:xfrm>
                      <a:off x="3420137" y="3597920"/>
                      <a:ext cx="28886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0</a:t>
                      </a: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cxnSp>
                  <p:nvCxnSpPr>
                    <p:cNvPr id="69" name="直線接點 68"/>
                    <p:cNvCxnSpPr/>
                    <p:nvPr/>
                  </p:nvCxnSpPr>
                  <p:spPr>
                    <a:xfrm rot="21180000">
                      <a:off x="3590946" y="2454278"/>
                      <a:ext cx="4622378" cy="1264351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直線接點 69"/>
                    <p:cNvCxnSpPr/>
                    <p:nvPr/>
                  </p:nvCxnSpPr>
                  <p:spPr>
                    <a:xfrm flipV="1">
                      <a:off x="3576309" y="276479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直線接點 70"/>
                    <p:cNvCxnSpPr/>
                    <p:nvPr/>
                  </p:nvCxnSpPr>
                  <p:spPr>
                    <a:xfrm flipV="1">
                      <a:off x="5902203" y="2764999"/>
                      <a:ext cx="1" cy="741860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直線接點 71"/>
                    <p:cNvCxnSpPr/>
                    <p:nvPr/>
                  </p:nvCxnSpPr>
                  <p:spPr>
                    <a:xfrm flipV="1">
                      <a:off x="8233140" y="275794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3" name="文字方塊 72"/>
                        <p:cNvSpPr txBox="1"/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US" altLang="zh-TW" sz="1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7" name="文字方塊 2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b="-5588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TW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7" name="直線接點 66"/>
                  <p:cNvCxnSpPr/>
                  <p:nvPr/>
                </p:nvCxnSpPr>
                <p:spPr>
                  <a:xfrm flipV="1">
                    <a:off x="5120862" y="1222641"/>
                    <a:ext cx="1" cy="579698"/>
                  </a:xfrm>
                  <a:prstGeom prst="line">
                    <a:avLst/>
                  </a:prstGeom>
                  <a:ln w="381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文字方塊 64"/>
                    <p:cNvSpPr txBox="1"/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TW" sz="1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oMath>
                        </m:oMathPara>
                      </a14:m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文字方塊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307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9" name="直線接點 58"/>
              <p:cNvCxnSpPr/>
              <p:nvPr/>
            </p:nvCxnSpPr>
            <p:spPr>
              <a:xfrm rot="427511" flipV="1">
                <a:off x="7663115" y="1507287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/>
              <p:cNvCxnSpPr/>
              <p:nvPr/>
            </p:nvCxnSpPr>
            <p:spPr>
              <a:xfrm rot="427511" flipV="1">
                <a:off x="4233182" y="1078501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1" name="直線接點 60"/>
              <p:cNvCxnSpPr/>
              <p:nvPr/>
            </p:nvCxnSpPr>
            <p:spPr>
              <a:xfrm rot="427511" flipV="1">
                <a:off x="5401059" y="1210215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2" name="直線接點 61"/>
              <p:cNvCxnSpPr/>
              <p:nvPr/>
            </p:nvCxnSpPr>
            <p:spPr>
              <a:xfrm rot="427511" flipV="1">
                <a:off x="6489048" y="1362101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/>
              <p:nvPr/>
            </p:nvCxnSpPr>
            <p:spPr>
              <a:xfrm rot="427511" flipV="1">
                <a:off x="8859750" y="1642596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57" name="直線接點 56"/>
            <p:cNvCxnSpPr/>
            <p:nvPr/>
          </p:nvCxnSpPr>
          <p:spPr>
            <a:xfrm rot="21592489" flipV="1">
              <a:off x="5568045" y="610256"/>
              <a:ext cx="1" cy="359092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群組 73"/>
          <p:cNvGrpSpPr/>
          <p:nvPr/>
        </p:nvGrpSpPr>
        <p:grpSpPr>
          <a:xfrm rot="653449">
            <a:off x="270184" y="1008675"/>
            <a:ext cx="2383043" cy="968442"/>
            <a:chOff x="998283" y="3537266"/>
            <a:chExt cx="3301683" cy="1718959"/>
          </a:xfrm>
        </p:grpSpPr>
        <p:grpSp>
          <p:nvGrpSpPr>
            <p:cNvPr id="75" name="群組 74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78" name="群組 77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85" name="群組 84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87" name="直線接點 86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線接點 87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線接點 88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線接點 89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6" name="直線接點 85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群組 78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80" name="群組 79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83" name="橢圓 82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84" name="橢圓 83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81" name="橢圓 80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82" name="橢圓 81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76" name="橢圓 75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7" name="橢圓 76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2" name="等腰三角形 148"/>
          <p:cNvSpPr/>
          <p:nvPr/>
        </p:nvSpPr>
        <p:spPr>
          <a:xfrm rot="11069442">
            <a:off x="595427" y="2167468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91" name="群組 90"/>
          <p:cNvGrpSpPr/>
          <p:nvPr/>
        </p:nvGrpSpPr>
        <p:grpSpPr>
          <a:xfrm rot="872773">
            <a:off x="1085051" y="2205716"/>
            <a:ext cx="1355112" cy="576427"/>
            <a:chOff x="1011870" y="3860937"/>
            <a:chExt cx="1877495" cy="1057470"/>
          </a:xfrm>
        </p:grpSpPr>
        <p:grpSp>
          <p:nvGrpSpPr>
            <p:cNvPr id="92" name="群組 91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95" name="群組 94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97" name="直線接點 96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接點 97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橢圓 95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93" name="橢圓 92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4" name="橢圓 93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99" name="群組 98"/>
          <p:cNvGrpSpPr/>
          <p:nvPr/>
        </p:nvGrpSpPr>
        <p:grpSpPr>
          <a:xfrm rot="653449">
            <a:off x="927612" y="2911969"/>
            <a:ext cx="2361499" cy="968442"/>
            <a:chOff x="1028131" y="3537266"/>
            <a:chExt cx="3271835" cy="1718959"/>
          </a:xfrm>
        </p:grpSpPr>
        <p:grpSp>
          <p:nvGrpSpPr>
            <p:cNvPr id="100" name="群組 99"/>
            <p:cNvGrpSpPr/>
            <p:nvPr/>
          </p:nvGrpSpPr>
          <p:grpSpPr>
            <a:xfrm>
              <a:off x="1028131" y="3537266"/>
              <a:ext cx="3271835" cy="1718959"/>
              <a:chOff x="1052309" y="3622096"/>
              <a:chExt cx="3271835" cy="1718959"/>
            </a:xfrm>
          </p:grpSpPr>
          <p:grpSp>
            <p:nvGrpSpPr>
              <p:cNvPr id="103" name="群組 102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10" name="群組 109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12" name="直線接點 111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直線接點 112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線接點 113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線接點 114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1" name="直線接點 110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群組 103"/>
              <p:cNvGrpSpPr/>
              <p:nvPr/>
            </p:nvGrpSpPr>
            <p:grpSpPr>
              <a:xfrm>
                <a:off x="1066893" y="3622096"/>
                <a:ext cx="3257251" cy="1718959"/>
                <a:chOff x="1066893" y="3622096"/>
                <a:chExt cx="3257251" cy="1718959"/>
              </a:xfrm>
            </p:grpSpPr>
            <p:grpSp>
              <p:nvGrpSpPr>
                <p:cNvPr id="105" name="群組 104"/>
                <p:cNvGrpSpPr/>
                <p:nvPr/>
              </p:nvGrpSpPr>
              <p:grpSpPr>
                <a:xfrm>
                  <a:off x="1066893" y="4248961"/>
                  <a:ext cx="3255879" cy="449539"/>
                  <a:chOff x="1066893" y="4248961"/>
                  <a:chExt cx="3255879" cy="449539"/>
                </a:xfrm>
              </p:grpSpPr>
              <p:sp>
                <p:nvSpPr>
                  <p:cNvPr id="108" name="橢圓 107"/>
                  <p:cNvSpPr/>
                  <p:nvPr/>
                </p:nvSpPr>
                <p:spPr>
                  <a:xfrm>
                    <a:off x="1066893" y="4248961"/>
                    <a:ext cx="432000" cy="43200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09" name="橢圓 108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06" name="橢圓 105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07" name="橢圓 106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01" name="橢圓 100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2" name="橢圓 101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16" name="群組 115"/>
          <p:cNvGrpSpPr/>
          <p:nvPr/>
        </p:nvGrpSpPr>
        <p:grpSpPr>
          <a:xfrm rot="653449">
            <a:off x="1580820" y="4738549"/>
            <a:ext cx="2383043" cy="968442"/>
            <a:chOff x="998283" y="3537266"/>
            <a:chExt cx="3301683" cy="1718959"/>
          </a:xfrm>
        </p:grpSpPr>
        <p:grpSp>
          <p:nvGrpSpPr>
            <p:cNvPr id="117" name="群組 116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120" name="群組 119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27" name="群組 126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29" name="直線接點 128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線接點 129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線接點 130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線接點 131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8" name="直線接點 127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群組 120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122" name="群組 121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125" name="橢圓 124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26" name="橢圓 125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23" name="橢圓 122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24" name="橢圓 123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18" name="橢圓 117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9" name="橢圓 118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4" name="等腰三角形 148"/>
          <p:cNvSpPr/>
          <p:nvPr/>
        </p:nvSpPr>
        <p:spPr>
          <a:xfrm rot="11069442">
            <a:off x="1946874" y="5846916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33" name="群組 132"/>
          <p:cNvGrpSpPr/>
          <p:nvPr/>
        </p:nvGrpSpPr>
        <p:grpSpPr>
          <a:xfrm rot="901004">
            <a:off x="2413333" y="5882857"/>
            <a:ext cx="1355112" cy="576427"/>
            <a:chOff x="1011870" y="3860937"/>
            <a:chExt cx="1877495" cy="1057470"/>
          </a:xfrm>
        </p:grpSpPr>
        <p:grpSp>
          <p:nvGrpSpPr>
            <p:cNvPr id="134" name="群組 133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137" name="群組 136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139" name="直線接點 138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線接點 139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" name="橢圓 137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35" name="橢圓 134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6" name="橢圓 135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3" name="等腰三角形 148"/>
          <p:cNvSpPr/>
          <p:nvPr/>
        </p:nvSpPr>
        <p:spPr>
          <a:xfrm rot="11069442">
            <a:off x="1232057" y="4041710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41" name="群組 140"/>
          <p:cNvGrpSpPr/>
          <p:nvPr/>
        </p:nvGrpSpPr>
        <p:grpSpPr>
          <a:xfrm rot="970236">
            <a:off x="1731208" y="4095066"/>
            <a:ext cx="1355112" cy="576427"/>
            <a:chOff x="1011870" y="3860937"/>
            <a:chExt cx="1877495" cy="1057470"/>
          </a:xfrm>
        </p:grpSpPr>
        <p:grpSp>
          <p:nvGrpSpPr>
            <p:cNvPr id="142" name="群組 141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145" name="群組 144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147" name="直線接點 146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線接點 147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6" name="橢圓 145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43" name="橢圓 142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4" name="橢圓 143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49" name="等腰三角形 148"/>
          <p:cNvSpPr/>
          <p:nvPr/>
        </p:nvSpPr>
        <p:spPr>
          <a:xfrm rot="11069442">
            <a:off x="-453466" y="1035076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0" name="等腰三角形 148"/>
          <p:cNvSpPr/>
          <p:nvPr/>
        </p:nvSpPr>
        <p:spPr>
          <a:xfrm rot="11069442">
            <a:off x="166289" y="2937113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1" name="等腰三角形 148"/>
          <p:cNvSpPr/>
          <p:nvPr/>
        </p:nvSpPr>
        <p:spPr>
          <a:xfrm rot="11069442">
            <a:off x="843244" y="4778263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0" name="橢圓 159"/>
          <p:cNvSpPr/>
          <p:nvPr/>
        </p:nvSpPr>
        <p:spPr>
          <a:xfrm rot="1695298">
            <a:off x="1988473" y="3055480"/>
            <a:ext cx="324000" cy="3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1" name="橢圓 160"/>
          <p:cNvSpPr/>
          <p:nvPr/>
        </p:nvSpPr>
        <p:spPr>
          <a:xfrm rot="1695298">
            <a:off x="1907251" y="3401686"/>
            <a:ext cx="324000" cy="3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64" name="直線單箭頭接點 163"/>
          <p:cNvCxnSpPr>
            <a:stCxn id="160" idx="6"/>
            <a:endCxn id="159" idx="1"/>
          </p:cNvCxnSpPr>
          <p:nvPr/>
        </p:nvCxnSpPr>
        <p:spPr>
          <a:xfrm>
            <a:off x="2293171" y="3294170"/>
            <a:ext cx="2671304" cy="78027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0" name="文字方塊 169"/>
              <p:cNvSpPr txBox="1"/>
              <p:nvPr/>
            </p:nvSpPr>
            <p:spPr>
              <a:xfrm>
                <a:off x="5413918" y="527332"/>
                <a:ext cx="28632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T</m:t>
                    </m:r>
                  </m:oMath>
                </a14:m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0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債券</a:t>
                </a:r>
                <a:r>
                  <a:rPr lang="zh-TW" altLang="en-US" sz="20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可提前</a:t>
                </a:r>
                <a:r>
                  <a:rPr lang="zh-TW" altLang="en-US" sz="20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贖回時</a:t>
                </a:r>
                <a:endPara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170" name="文字方塊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918" y="527332"/>
                <a:ext cx="2863284" cy="400110"/>
              </a:xfrm>
              <a:prstGeom prst="rect">
                <a:avLst/>
              </a:prstGeom>
              <a:blipFill>
                <a:blip r:embed="rId6"/>
                <a:stretch>
                  <a:fillRect l="-2128" t="-9231" r="-1915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群組 22"/>
          <p:cNvGrpSpPr/>
          <p:nvPr/>
        </p:nvGrpSpPr>
        <p:grpSpPr>
          <a:xfrm>
            <a:off x="4964475" y="2364974"/>
            <a:ext cx="6808575" cy="3418949"/>
            <a:chOff x="5027032" y="1405589"/>
            <a:chExt cx="6808575" cy="341894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9" name="矩形 158"/>
                <p:cNvSpPr/>
                <p:nvPr/>
              </p:nvSpPr>
              <p:spPr>
                <a:xfrm>
                  <a:off x="5027032" y="1405589"/>
                  <a:ext cx="6808575" cy="3418949"/>
                </a:xfrm>
                <a:prstGeom prst="rect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𝐶𝐵</m:t>
                                </m:r>
                              </m:sup>
                            </m:sSup>
                          </m:e>
                          <m:sub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 altLang="zh-TW" i="1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𝑚𝑎𝑥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⁡((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𝐶𝐵</m:t>
                                </m:r>
                              </m:sup>
                            </m:sSup>
                          </m:e>
                          <m:sub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𝐶𝐵</m:t>
                                </m:r>
                              </m:sup>
                            </m:sSup>
                          </m:e>
                          <m:sub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en-US" altLang="zh-TW" i="1" dirty="0" smtClean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altLang="zh-TW" i="1" dirty="0" smtClean="0">
                    <a:latin typeface="Cambria Math" panose="02040503050406030204" pitchFamily="18" charset="0"/>
                  </a:endParaRPr>
                </a:p>
                <a:p>
                  <a:pPr/>
                  <a:endParaRPr lang="en-US" altLang="zh-TW" i="1" dirty="0">
                    <a:latin typeface="Cambria Math" panose="02040503050406030204" pitchFamily="18" charset="0"/>
                  </a:endParaRPr>
                </a:p>
                <a:p>
                  <a:pPr lvl="1"/>
                  <a:r>
                    <a:rPr lang="en-US" altLang="zh-TW" dirty="0" smtClean="0"/>
                    <a:t>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𝐶𝐵</m:t>
                                  </m:r>
                                </m:sup>
                              </m:sSup>
                            </m:e>
                            <m:sub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,2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𝐶𝐵</m:t>
                                  </m:r>
                                </m:sup>
                              </m:sSup>
                            </m:e>
                            <m:sub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,2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endParaRPr lang="en-US" altLang="zh-TW" i="1" dirty="0" smtClean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lvl="1" algn="r"/>
                  <a14:m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l-GR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𝛥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+[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𝑐𝑏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r>
                    <a:rPr lang="en-US" altLang="zh-TW" i="1" dirty="0"/>
                    <a:t>-K</a:t>
                  </a:r>
                  <a:r>
                    <a:rPr lang="en-US" altLang="zh-TW" i="1" dirty="0"/>
                    <a:t>],</a:t>
                  </a:r>
                </a:p>
                <a:p>
                  <a:pPr lvl="2"/>
                  <a:endParaRPr lang="en-US" altLang="zh-TW" i="1" dirty="0" smtClean="0">
                    <a:latin typeface="Cambria Math" panose="02040503050406030204" pitchFamily="18" charset="0"/>
                  </a:endParaRPr>
                </a:p>
                <a:p>
                  <a:pPr lvl="2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𝐶𝐵</m:t>
                                </m:r>
                              </m:sup>
                            </m:sSup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,2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altLang="zh-TW" i="1" dirty="0" smtClean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+[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,2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zh-TW" i="1" dirty="0" smtClean="0"/>
                </a:p>
                <a:p>
                  <a:pPr lvl="2"/>
                  <a:r>
                    <a:rPr lang="en-US" altLang="zh-TW" i="1" dirty="0"/>
                    <a:t>,0</a:t>
                  </a:r>
                  <a:r>
                    <a:rPr lang="en-US" altLang="zh-TW" i="1" dirty="0" smtClean="0"/>
                    <a:t>)</a:t>
                  </a:r>
                  <a:endParaRPr lang="en-US" altLang="zh-TW" i="1" dirty="0"/>
                </a:p>
              </p:txBody>
            </p:sp>
          </mc:Choice>
          <mc:Fallback>
            <p:sp>
              <p:nvSpPr>
                <p:cNvPr id="159" name="矩形 1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7032" y="1405589"/>
                  <a:ext cx="6808575" cy="3418949"/>
                </a:xfrm>
                <a:prstGeom prst="rect">
                  <a:avLst/>
                </a:prstGeom>
                <a:blipFill>
                  <a:blip r:embed="rId7"/>
                  <a:stretch>
                    <a:fillRect r="-534" b="-1411"/>
                  </a:stretch>
                </a:blipFill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群組 18"/>
            <p:cNvGrpSpPr/>
            <p:nvPr/>
          </p:nvGrpSpPr>
          <p:grpSpPr>
            <a:xfrm>
              <a:off x="6016854" y="1983078"/>
              <a:ext cx="5709545" cy="652490"/>
              <a:chOff x="6016854" y="1983078"/>
              <a:chExt cx="5709545" cy="652490"/>
            </a:xfrm>
          </p:grpSpPr>
          <p:cxnSp>
            <p:nvCxnSpPr>
              <p:cNvPr id="15" name="直線接點 14"/>
              <p:cNvCxnSpPr/>
              <p:nvPr/>
            </p:nvCxnSpPr>
            <p:spPr>
              <a:xfrm flipV="1">
                <a:off x="6016854" y="2334785"/>
                <a:ext cx="526659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線接點 167"/>
              <p:cNvCxnSpPr/>
              <p:nvPr/>
            </p:nvCxnSpPr>
            <p:spPr>
              <a:xfrm flipV="1">
                <a:off x="9876314" y="2635568"/>
                <a:ext cx="1814147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文字方塊 17"/>
              <p:cNvSpPr txBox="1"/>
              <p:nvPr/>
            </p:nvSpPr>
            <p:spPr>
              <a:xfrm>
                <a:off x="11397463" y="1983078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H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9" name="群組 168"/>
            <p:cNvGrpSpPr/>
            <p:nvPr/>
          </p:nvGrpSpPr>
          <p:grpSpPr>
            <a:xfrm>
              <a:off x="6016854" y="3306498"/>
              <a:ext cx="5818753" cy="1166374"/>
              <a:chOff x="5921546" y="2510792"/>
              <a:chExt cx="5818753" cy="1166374"/>
            </a:xfrm>
          </p:grpSpPr>
          <p:cxnSp>
            <p:nvCxnSpPr>
              <p:cNvPr id="171" name="直線接點 170"/>
              <p:cNvCxnSpPr/>
              <p:nvPr/>
            </p:nvCxnSpPr>
            <p:spPr>
              <a:xfrm flipV="1">
                <a:off x="8840661" y="3677166"/>
                <a:ext cx="2899638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線接點 171"/>
              <p:cNvCxnSpPr/>
              <p:nvPr/>
            </p:nvCxnSpPr>
            <p:spPr>
              <a:xfrm flipV="1">
                <a:off x="5921546" y="2510792"/>
                <a:ext cx="541173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文字方塊 172"/>
              <p:cNvSpPr txBox="1"/>
              <p:nvPr/>
            </p:nvSpPr>
            <p:spPr>
              <a:xfrm>
                <a:off x="6731800" y="2526609"/>
                <a:ext cx="242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I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4" name="群組 173"/>
            <p:cNvGrpSpPr/>
            <p:nvPr/>
          </p:nvGrpSpPr>
          <p:grpSpPr>
            <a:xfrm>
              <a:off x="6016854" y="3660014"/>
              <a:ext cx="5597001" cy="566541"/>
              <a:chOff x="6066692" y="2094757"/>
              <a:chExt cx="5597001" cy="566541"/>
            </a:xfrm>
          </p:grpSpPr>
          <p:cxnSp>
            <p:nvCxnSpPr>
              <p:cNvPr id="175" name="直線接點 174"/>
              <p:cNvCxnSpPr/>
              <p:nvPr/>
            </p:nvCxnSpPr>
            <p:spPr>
              <a:xfrm flipV="1">
                <a:off x="7622600" y="2094757"/>
                <a:ext cx="404109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線接點 175"/>
              <p:cNvCxnSpPr/>
              <p:nvPr/>
            </p:nvCxnSpPr>
            <p:spPr>
              <a:xfrm>
                <a:off x="6066692" y="2633520"/>
                <a:ext cx="346029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文字方塊 176"/>
              <p:cNvSpPr txBox="1"/>
              <p:nvPr/>
            </p:nvSpPr>
            <p:spPr>
              <a:xfrm>
                <a:off x="9690434" y="2291966"/>
                <a:ext cx="2584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J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36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群組 54"/>
          <p:cNvGrpSpPr/>
          <p:nvPr/>
        </p:nvGrpSpPr>
        <p:grpSpPr>
          <a:xfrm rot="709174">
            <a:off x="-35657" y="400611"/>
            <a:ext cx="4649649" cy="7129789"/>
            <a:chOff x="4369298" y="465383"/>
            <a:chExt cx="5310550" cy="8143868"/>
          </a:xfrm>
        </p:grpSpPr>
        <p:grpSp>
          <p:nvGrpSpPr>
            <p:cNvPr id="56" name="群組 55"/>
            <p:cNvGrpSpPr/>
            <p:nvPr/>
          </p:nvGrpSpPr>
          <p:grpSpPr>
            <a:xfrm rot="21172489">
              <a:off x="4369298" y="465383"/>
              <a:ext cx="5310550" cy="8143868"/>
              <a:chOff x="4233182" y="489184"/>
              <a:chExt cx="5310550" cy="8143868"/>
            </a:xfrm>
          </p:grpSpPr>
          <p:grpSp>
            <p:nvGrpSpPr>
              <p:cNvPr id="58" name="群組 57"/>
              <p:cNvGrpSpPr/>
              <p:nvPr/>
            </p:nvGrpSpPr>
            <p:grpSpPr>
              <a:xfrm rot="420000">
                <a:off x="4565220" y="489184"/>
                <a:ext cx="4978512" cy="719470"/>
                <a:chOff x="1471409" y="953350"/>
                <a:chExt cx="4978512" cy="1161469"/>
              </a:xfrm>
            </p:grpSpPr>
            <p:grpSp>
              <p:nvGrpSpPr>
                <p:cNvPr id="64" name="群組 63"/>
                <p:cNvGrpSpPr/>
                <p:nvPr/>
              </p:nvGrpSpPr>
              <p:grpSpPr>
                <a:xfrm>
                  <a:off x="1471409" y="953350"/>
                  <a:ext cx="4978512" cy="1134154"/>
                  <a:chOff x="1471409" y="953350"/>
                  <a:chExt cx="4978512" cy="1134154"/>
                </a:xfrm>
              </p:grpSpPr>
              <p:grpSp>
                <p:nvGrpSpPr>
                  <p:cNvPr id="66" name="群組 65"/>
                  <p:cNvGrpSpPr/>
                  <p:nvPr/>
                </p:nvGrpSpPr>
                <p:grpSpPr>
                  <a:xfrm>
                    <a:off x="1471409" y="953350"/>
                    <a:ext cx="4978512" cy="1134154"/>
                    <a:chOff x="3420137" y="2454278"/>
                    <a:chExt cx="4978512" cy="1451419"/>
                  </a:xfrm>
                </p:grpSpPr>
                <p:sp>
                  <p:nvSpPr>
                    <p:cNvPr id="68" name="文字方塊 67"/>
                    <p:cNvSpPr txBox="1"/>
                    <p:nvPr/>
                  </p:nvSpPr>
                  <p:spPr>
                    <a:xfrm>
                      <a:off x="3420137" y="3597920"/>
                      <a:ext cx="28886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0</a:t>
                      </a: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cxnSp>
                  <p:nvCxnSpPr>
                    <p:cNvPr id="69" name="直線接點 68"/>
                    <p:cNvCxnSpPr/>
                    <p:nvPr/>
                  </p:nvCxnSpPr>
                  <p:spPr>
                    <a:xfrm rot="21180000">
                      <a:off x="3590946" y="2454278"/>
                      <a:ext cx="4622378" cy="1264351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直線接點 69"/>
                    <p:cNvCxnSpPr/>
                    <p:nvPr/>
                  </p:nvCxnSpPr>
                  <p:spPr>
                    <a:xfrm flipV="1">
                      <a:off x="3576309" y="276479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直線接點 70"/>
                    <p:cNvCxnSpPr/>
                    <p:nvPr/>
                  </p:nvCxnSpPr>
                  <p:spPr>
                    <a:xfrm flipV="1">
                      <a:off x="5902203" y="2764999"/>
                      <a:ext cx="1" cy="741860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直線接點 71"/>
                    <p:cNvCxnSpPr/>
                    <p:nvPr/>
                  </p:nvCxnSpPr>
                  <p:spPr>
                    <a:xfrm flipV="1">
                      <a:off x="8233140" y="275794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3" name="文字方塊 72"/>
                        <p:cNvSpPr txBox="1"/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US" altLang="zh-TW" sz="1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7" name="文字方塊 2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b="-5588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TW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7" name="直線接點 66"/>
                  <p:cNvCxnSpPr/>
                  <p:nvPr/>
                </p:nvCxnSpPr>
                <p:spPr>
                  <a:xfrm flipV="1">
                    <a:off x="5120862" y="1222641"/>
                    <a:ext cx="1" cy="579698"/>
                  </a:xfrm>
                  <a:prstGeom prst="line">
                    <a:avLst/>
                  </a:prstGeom>
                  <a:ln w="381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文字方塊 64"/>
                    <p:cNvSpPr txBox="1"/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TW" sz="1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oMath>
                        </m:oMathPara>
                      </a14:m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文字方塊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307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9" name="直線接點 58"/>
              <p:cNvCxnSpPr/>
              <p:nvPr/>
            </p:nvCxnSpPr>
            <p:spPr>
              <a:xfrm rot="427511" flipV="1">
                <a:off x="7663115" y="1507287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/>
              <p:cNvCxnSpPr/>
              <p:nvPr/>
            </p:nvCxnSpPr>
            <p:spPr>
              <a:xfrm rot="427511" flipV="1">
                <a:off x="4233182" y="1078501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1" name="直線接點 60"/>
              <p:cNvCxnSpPr/>
              <p:nvPr/>
            </p:nvCxnSpPr>
            <p:spPr>
              <a:xfrm rot="427511" flipV="1">
                <a:off x="5401059" y="1210215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2" name="直線接點 61"/>
              <p:cNvCxnSpPr/>
              <p:nvPr/>
            </p:nvCxnSpPr>
            <p:spPr>
              <a:xfrm rot="427511" flipV="1">
                <a:off x="6489048" y="1362101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/>
              <p:nvPr/>
            </p:nvCxnSpPr>
            <p:spPr>
              <a:xfrm rot="427511" flipV="1">
                <a:off x="8859750" y="1642596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57" name="直線接點 56"/>
            <p:cNvCxnSpPr/>
            <p:nvPr/>
          </p:nvCxnSpPr>
          <p:spPr>
            <a:xfrm rot="21592489" flipV="1">
              <a:off x="5568045" y="610256"/>
              <a:ext cx="1" cy="359092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群組 73"/>
          <p:cNvGrpSpPr/>
          <p:nvPr/>
        </p:nvGrpSpPr>
        <p:grpSpPr>
          <a:xfrm rot="653449">
            <a:off x="270184" y="1008675"/>
            <a:ext cx="2383043" cy="968442"/>
            <a:chOff x="998283" y="3537266"/>
            <a:chExt cx="3301683" cy="1718959"/>
          </a:xfrm>
        </p:grpSpPr>
        <p:grpSp>
          <p:nvGrpSpPr>
            <p:cNvPr id="75" name="群組 74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78" name="群組 77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85" name="群組 84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87" name="直線接點 86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線接點 87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線接點 88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線接點 89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6" name="直線接點 85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群組 78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80" name="群組 79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83" name="橢圓 82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84" name="橢圓 83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81" name="橢圓 80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82" name="橢圓 81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76" name="橢圓 75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7" name="橢圓 76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2" name="等腰三角形 148"/>
          <p:cNvSpPr/>
          <p:nvPr/>
        </p:nvSpPr>
        <p:spPr>
          <a:xfrm rot="11069442">
            <a:off x="595427" y="2167468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91" name="群組 90"/>
          <p:cNvGrpSpPr/>
          <p:nvPr/>
        </p:nvGrpSpPr>
        <p:grpSpPr>
          <a:xfrm rot="872773">
            <a:off x="1085051" y="2205716"/>
            <a:ext cx="1355112" cy="576427"/>
            <a:chOff x="1011870" y="3860937"/>
            <a:chExt cx="1877495" cy="1057470"/>
          </a:xfrm>
        </p:grpSpPr>
        <p:grpSp>
          <p:nvGrpSpPr>
            <p:cNvPr id="92" name="群組 91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95" name="群組 94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97" name="直線接點 96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接點 97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橢圓 95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93" name="橢圓 92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4" name="橢圓 93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99" name="群組 98"/>
          <p:cNvGrpSpPr/>
          <p:nvPr/>
        </p:nvGrpSpPr>
        <p:grpSpPr>
          <a:xfrm rot="653449">
            <a:off x="927612" y="2911969"/>
            <a:ext cx="2361499" cy="968442"/>
            <a:chOff x="1028131" y="3537266"/>
            <a:chExt cx="3271835" cy="1718959"/>
          </a:xfrm>
        </p:grpSpPr>
        <p:grpSp>
          <p:nvGrpSpPr>
            <p:cNvPr id="100" name="群組 99"/>
            <p:cNvGrpSpPr/>
            <p:nvPr/>
          </p:nvGrpSpPr>
          <p:grpSpPr>
            <a:xfrm>
              <a:off x="1028131" y="3537266"/>
              <a:ext cx="3271835" cy="1718959"/>
              <a:chOff x="1052309" y="3622096"/>
              <a:chExt cx="3271835" cy="1718959"/>
            </a:xfrm>
          </p:grpSpPr>
          <p:grpSp>
            <p:nvGrpSpPr>
              <p:cNvPr id="103" name="群組 102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10" name="群組 109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12" name="直線接點 111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直線接點 112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線接點 113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線接點 114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1" name="直線接點 110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群組 103"/>
              <p:cNvGrpSpPr/>
              <p:nvPr/>
            </p:nvGrpSpPr>
            <p:grpSpPr>
              <a:xfrm>
                <a:off x="1066893" y="3622096"/>
                <a:ext cx="3257251" cy="1718959"/>
                <a:chOff x="1066893" y="3622096"/>
                <a:chExt cx="3257251" cy="1718959"/>
              </a:xfrm>
            </p:grpSpPr>
            <p:grpSp>
              <p:nvGrpSpPr>
                <p:cNvPr id="105" name="群組 104"/>
                <p:cNvGrpSpPr/>
                <p:nvPr/>
              </p:nvGrpSpPr>
              <p:grpSpPr>
                <a:xfrm>
                  <a:off x="1066893" y="4248961"/>
                  <a:ext cx="3255879" cy="449539"/>
                  <a:chOff x="1066893" y="4248961"/>
                  <a:chExt cx="3255879" cy="449539"/>
                </a:xfrm>
              </p:grpSpPr>
              <p:sp>
                <p:nvSpPr>
                  <p:cNvPr id="108" name="橢圓 107"/>
                  <p:cNvSpPr/>
                  <p:nvPr/>
                </p:nvSpPr>
                <p:spPr>
                  <a:xfrm>
                    <a:off x="1066893" y="4248961"/>
                    <a:ext cx="432000" cy="43200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09" name="橢圓 108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06" name="橢圓 105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07" name="橢圓 106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01" name="橢圓 100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2" name="橢圓 101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16" name="群組 115"/>
          <p:cNvGrpSpPr/>
          <p:nvPr/>
        </p:nvGrpSpPr>
        <p:grpSpPr>
          <a:xfrm rot="653449">
            <a:off x="1580820" y="4738549"/>
            <a:ext cx="2383043" cy="968442"/>
            <a:chOff x="998283" y="3537266"/>
            <a:chExt cx="3301683" cy="1718959"/>
          </a:xfrm>
        </p:grpSpPr>
        <p:grpSp>
          <p:nvGrpSpPr>
            <p:cNvPr id="117" name="群組 116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120" name="群組 119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27" name="群組 126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29" name="直線接點 128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線接點 129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線接點 130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線接點 131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8" name="直線接點 127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群組 120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122" name="群組 121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125" name="橢圓 124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26" name="橢圓 125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23" name="橢圓 122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24" name="橢圓 123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18" name="橢圓 117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9" name="橢圓 118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4" name="等腰三角形 148"/>
          <p:cNvSpPr/>
          <p:nvPr/>
        </p:nvSpPr>
        <p:spPr>
          <a:xfrm rot="11069442">
            <a:off x="1946874" y="5846916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33" name="群組 132"/>
          <p:cNvGrpSpPr/>
          <p:nvPr/>
        </p:nvGrpSpPr>
        <p:grpSpPr>
          <a:xfrm rot="901004">
            <a:off x="2413333" y="5882857"/>
            <a:ext cx="1355112" cy="576427"/>
            <a:chOff x="1011870" y="3860937"/>
            <a:chExt cx="1877495" cy="1057470"/>
          </a:xfrm>
        </p:grpSpPr>
        <p:grpSp>
          <p:nvGrpSpPr>
            <p:cNvPr id="134" name="群組 133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137" name="群組 136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139" name="直線接點 138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線接點 139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" name="橢圓 137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35" name="橢圓 134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6" name="橢圓 135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3" name="等腰三角形 148"/>
          <p:cNvSpPr/>
          <p:nvPr/>
        </p:nvSpPr>
        <p:spPr>
          <a:xfrm rot="11069442">
            <a:off x="1232057" y="4041710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41" name="群組 140"/>
          <p:cNvGrpSpPr/>
          <p:nvPr/>
        </p:nvGrpSpPr>
        <p:grpSpPr>
          <a:xfrm rot="970236">
            <a:off x="1731208" y="4095066"/>
            <a:ext cx="1355112" cy="576427"/>
            <a:chOff x="1011870" y="3860937"/>
            <a:chExt cx="1877495" cy="1057470"/>
          </a:xfrm>
        </p:grpSpPr>
        <p:grpSp>
          <p:nvGrpSpPr>
            <p:cNvPr id="142" name="群組 141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145" name="群組 144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147" name="直線接點 146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線接點 147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6" name="橢圓 145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43" name="橢圓 142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4" name="橢圓 143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49" name="等腰三角形 148"/>
          <p:cNvSpPr/>
          <p:nvPr/>
        </p:nvSpPr>
        <p:spPr>
          <a:xfrm rot="11069442">
            <a:off x="-453466" y="1035076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0" name="等腰三角形 148"/>
          <p:cNvSpPr/>
          <p:nvPr/>
        </p:nvSpPr>
        <p:spPr>
          <a:xfrm rot="11069442">
            <a:off x="166289" y="2937113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1" name="等腰三角形 148"/>
          <p:cNvSpPr/>
          <p:nvPr/>
        </p:nvSpPr>
        <p:spPr>
          <a:xfrm rot="11069442">
            <a:off x="843244" y="4778263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矩形 158"/>
              <p:cNvSpPr/>
              <p:nvPr/>
            </p:nvSpPr>
            <p:spPr>
              <a:xfrm>
                <a:off x="5187797" y="1426705"/>
                <a:ext cx="6553007" cy="5119222"/>
              </a:xfrm>
              <a:prstGeom prst="rect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f>
                            <m:f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TW" sz="1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𝐶𝐵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f>
                                        <m:f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𝐶𝐵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f>
                                        <m:f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𝑐𝑏</m:t>
                                      </m:r>
                                    </m:e>
                                    <m:sup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𝑀𝐶</m:t>
                                      </m:r>
                                    </m:sup>
                                  </m:sSup>
                                </m:e>
                                <m:sub>
                                  <m:f>
                                    <m:f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zh-TW" sz="140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num>
                                    <m:den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4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f>
                            <m:f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TW" sz="1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𝑐𝑏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𝑀𝐶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𝑐𝑏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𝑀𝐶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4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f>
                            <m:f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TW" sz="1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𝑐𝑏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𝑐𝑏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1400" dirty="0"/>
              </a:p>
            </p:txBody>
          </p:sp>
        </mc:Choice>
        <mc:Fallback>
          <p:sp>
            <p:nvSpPr>
              <p:cNvPr id="159" name="矩形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797" y="1426705"/>
                <a:ext cx="6553007" cy="51192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橢圓 159"/>
          <p:cNvSpPr/>
          <p:nvPr/>
        </p:nvSpPr>
        <p:spPr>
          <a:xfrm rot="1695298">
            <a:off x="1990374" y="3055491"/>
            <a:ext cx="324000" cy="3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1" name="橢圓 160"/>
          <p:cNvSpPr/>
          <p:nvPr/>
        </p:nvSpPr>
        <p:spPr>
          <a:xfrm rot="1695298">
            <a:off x="1909152" y="3401697"/>
            <a:ext cx="324000" cy="3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64" name="直線單箭頭接點 163"/>
          <p:cNvCxnSpPr>
            <a:stCxn id="160" idx="6"/>
            <a:endCxn id="159" idx="1"/>
          </p:cNvCxnSpPr>
          <p:nvPr/>
        </p:nvCxnSpPr>
        <p:spPr>
          <a:xfrm>
            <a:off x="2295072" y="3294181"/>
            <a:ext cx="2892725" cy="69213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0" name="文字方塊 169"/>
              <p:cNvSpPr txBox="1"/>
              <p:nvPr/>
            </p:nvSpPr>
            <p:spPr>
              <a:xfrm>
                <a:off x="5550695" y="435417"/>
                <a:ext cx="28632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T</m:t>
                    </m:r>
                  </m:oMath>
                </a14:m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0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債券</a:t>
                </a:r>
                <a:r>
                  <a:rPr lang="zh-TW" altLang="en-US" sz="20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可提前</a:t>
                </a:r>
                <a:r>
                  <a:rPr lang="zh-TW" altLang="en-US" sz="20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贖回時</a:t>
                </a:r>
                <a:endPara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170" name="文字方塊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695" y="435417"/>
                <a:ext cx="2863284" cy="400110"/>
              </a:xfrm>
              <a:prstGeom prst="rect">
                <a:avLst/>
              </a:prstGeom>
              <a:blipFill>
                <a:blip r:embed="rId7"/>
                <a:stretch>
                  <a:fillRect l="-2345" t="-7576" r="-1919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7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群組 54"/>
          <p:cNvGrpSpPr/>
          <p:nvPr/>
        </p:nvGrpSpPr>
        <p:grpSpPr>
          <a:xfrm rot="709174">
            <a:off x="-35657" y="400611"/>
            <a:ext cx="4649649" cy="7129789"/>
            <a:chOff x="4369298" y="465383"/>
            <a:chExt cx="5310550" cy="8143868"/>
          </a:xfrm>
        </p:grpSpPr>
        <p:grpSp>
          <p:nvGrpSpPr>
            <p:cNvPr id="56" name="群組 55"/>
            <p:cNvGrpSpPr/>
            <p:nvPr/>
          </p:nvGrpSpPr>
          <p:grpSpPr>
            <a:xfrm rot="21172489">
              <a:off x="4369298" y="465383"/>
              <a:ext cx="5310550" cy="8143868"/>
              <a:chOff x="4233182" y="489184"/>
              <a:chExt cx="5310550" cy="8143868"/>
            </a:xfrm>
          </p:grpSpPr>
          <p:grpSp>
            <p:nvGrpSpPr>
              <p:cNvPr id="58" name="群組 57"/>
              <p:cNvGrpSpPr/>
              <p:nvPr/>
            </p:nvGrpSpPr>
            <p:grpSpPr>
              <a:xfrm rot="420000">
                <a:off x="4565220" y="489184"/>
                <a:ext cx="4978512" cy="719470"/>
                <a:chOff x="1471409" y="953350"/>
                <a:chExt cx="4978512" cy="1161469"/>
              </a:xfrm>
            </p:grpSpPr>
            <p:grpSp>
              <p:nvGrpSpPr>
                <p:cNvPr id="64" name="群組 63"/>
                <p:cNvGrpSpPr/>
                <p:nvPr/>
              </p:nvGrpSpPr>
              <p:grpSpPr>
                <a:xfrm>
                  <a:off x="1471409" y="953350"/>
                  <a:ext cx="4978512" cy="1134154"/>
                  <a:chOff x="1471409" y="953350"/>
                  <a:chExt cx="4978512" cy="1134154"/>
                </a:xfrm>
              </p:grpSpPr>
              <p:grpSp>
                <p:nvGrpSpPr>
                  <p:cNvPr id="66" name="群組 65"/>
                  <p:cNvGrpSpPr/>
                  <p:nvPr/>
                </p:nvGrpSpPr>
                <p:grpSpPr>
                  <a:xfrm>
                    <a:off x="1471409" y="953350"/>
                    <a:ext cx="4978512" cy="1134154"/>
                    <a:chOff x="3420137" y="2454278"/>
                    <a:chExt cx="4978512" cy="1451419"/>
                  </a:xfrm>
                </p:grpSpPr>
                <p:sp>
                  <p:nvSpPr>
                    <p:cNvPr id="68" name="文字方塊 67"/>
                    <p:cNvSpPr txBox="1"/>
                    <p:nvPr/>
                  </p:nvSpPr>
                  <p:spPr>
                    <a:xfrm>
                      <a:off x="3420137" y="3597920"/>
                      <a:ext cx="28886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0</a:t>
                      </a: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cxnSp>
                  <p:nvCxnSpPr>
                    <p:cNvPr id="69" name="直線接點 68"/>
                    <p:cNvCxnSpPr/>
                    <p:nvPr/>
                  </p:nvCxnSpPr>
                  <p:spPr>
                    <a:xfrm rot="21180000">
                      <a:off x="3590946" y="2454278"/>
                      <a:ext cx="4622378" cy="1264351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直線接點 69"/>
                    <p:cNvCxnSpPr/>
                    <p:nvPr/>
                  </p:nvCxnSpPr>
                  <p:spPr>
                    <a:xfrm flipV="1">
                      <a:off x="3576309" y="276479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直線接點 70"/>
                    <p:cNvCxnSpPr/>
                    <p:nvPr/>
                  </p:nvCxnSpPr>
                  <p:spPr>
                    <a:xfrm flipV="1">
                      <a:off x="5902203" y="2764999"/>
                      <a:ext cx="1" cy="741860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直線接點 71"/>
                    <p:cNvCxnSpPr/>
                    <p:nvPr/>
                  </p:nvCxnSpPr>
                  <p:spPr>
                    <a:xfrm flipV="1">
                      <a:off x="8233140" y="275794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3" name="文字方塊 72"/>
                        <p:cNvSpPr txBox="1"/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US" altLang="zh-TW" sz="1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7" name="文字方塊 2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b="-5588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TW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7" name="直線接點 66"/>
                  <p:cNvCxnSpPr/>
                  <p:nvPr/>
                </p:nvCxnSpPr>
                <p:spPr>
                  <a:xfrm flipV="1">
                    <a:off x="5120862" y="1222641"/>
                    <a:ext cx="1" cy="579698"/>
                  </a:xfrm>
                  <a:prstGeom prst="line">
                    <a:avLst/>
                  </a:prstGeom>
                  <a:ln w="381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文字方塊 64"/>
                    <p:cNvSpPr txBox="1"/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TW" sz="1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oMath>
                        </m:oMathPara>
                      </a14:m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文字方塊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307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9" name="直線接點 58"/>
              <p:cNvCxnSpPr/>
              <p:nvPr/>
            </p:nvCxnSpPr>
            <p:spPr>
              <a:xfrm rot="427511" flipV="1">
                <a:off x="7663115" y="1507287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/>
              <p:cNvCxnSpPr/>
              <p:nvPr/>
            </p:nvCxnSpPr>
            <p:spPr>
              <a:xfrm rot="427511" flipV="1">
                <a:off x="4233182" y="1078501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1" name="直線接點 60"/>
              <p:cNvCxnSpPr/>
              <p:nvPr/>
            </p:nvCxnSpPr>
            <p:spPr>
              <a:xfrm rot="427511" flipV="1">
                <a:off x="5401059" y="1210215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2" name="直線接點 61"/>
              <p:cNvCxnSpPr/>
              <p:nvPr/>
            </p:nvCxnSpPr>
            <p:spPr>
              <a:xfrm rot="427511" flipV="1">
                <a:off x="6489048" y="1362101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/>
              <p:nvPr/>
            </p:nvCxnSpPr>
            <p:spPr>
              <a:xfrm rot="427511" flipV="1">
                <a:off x="8859750" y="1642596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57" name="直線接點 56"/>
            <p:cNvCxnSpPr/>
            <p:nvPr/>
          </p:nvCxnSpPr>
          <p:spPr>
            <a:xfrm rot="21592489" flipV="1">
              <a:off x="5568045" y="610256"/>
              <a:ext cx="1" cy="359092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群組 73"/>
          <p:cNvGrpSpPr/>
          <p:nvPr/>
        </p:nvGrpSpPr>
        <p:grpSpPr>
          <a:xfrm rot="653449">
            <a:off x="270184" y="1008675"/>
            <a:ext cx="2383043" cy="968442"/>
            <a:chOff x="998283" y="3537266"/>
            <a:chExt cx="3301683" cy="1718959"/>
          </a:xfrm>
        </p:grpSpPr>
        <p:grpSp>
          <p:nvGrpSpPr>
            <p:cNvPr id="75" name="群組 74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78" name="群組 77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85" name="群組 84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87" name="直線接點 86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線接點 87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線接點 88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線接點 89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6" name="直線接點 85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群組 78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80" name="群組 79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83" name="橢圓 82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84" name="橢圓 83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81" name="橢圓 80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82" name="橢圓 81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76" name="橢圓 75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7" name="橢圓 76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2" name="等腰三角形 148"/>
          <p:cNvSpPr/>
          <p:nvPr/>
        </p:nvSpPr>
        <p:spPr>
          <a:xfrm rot="11069442">
            <a:off x="595427" y="2167468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91" name="群組 90"/>
          <p:cNvGrpSpPr/>
          <p:nvPr/>
        </p:nvGrpSpPr>
        <p:grpSpPr>
          <a:xfrm rot="872773">
            <a:off x="1085051" y="2205716"/>
            <a:ext cx="1355112" cy="576427"/>
            <a:chOff x="1011870" y="3860937"/>
            <a:chExt cx="1877495" cy="1057470"/>
          </a:xfrm>
        </p:grpSpPr>
        <p:grpSp>
          <p:nvGrpSpPr>
            <p:cNvPr id="92" name="群組 91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95" name="群組 94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97" name="直線接點 96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接點 97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橢圓 95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93" name="橢圓 92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4" name="橢圓 93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99" name="群組 98"/>
          <p:cNvGrpSpPr/>
          <p:nvPr/>
        </p:nvGrpSpPr>
        <p:grpSpPr>
          <a:xfrm rot="653449">
            <a:off x="927612" y="2911969"/>
            <a:ext cx="2361499" cy="968442"/>
            <a:chOff x="1028131" y="3537266"/>
            <a:chExt cx="3271835" cy="1718959"/>
          </a:xfrm>
        </p:grpSpPr>
        <p:grpSp>
          <p:nvGrpSpPr>
            <p:cNvPr id="100" name="群組 99"/>
            <p:cNvGrpSpPr/>
            <p:nvPr/>
          </p:nvGrpSpPr>
          <p:grpSpPr>
            <a:xfrm>
              <a:off x="1028131" y="3537266"/>
              <a:ext cx="3271835" cy="1718959"/>
              <a:chOff x="1052309" y="3622096"/>
              <a:chExt cx="3271835" cy="1718959"/>
            </a:xfrm>
          </p:grpSpPr>
          <p:grpSp>
            <p:nvGrpSpPr>
              <p:cNvPr id="103" name="群組 102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10" name="群組 109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12" name="直線接點 111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直線接點 112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線接點 113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線接點 114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1" name="直線接點 110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群組 103"/>
              <p:cNvGrpSpPr/>
              <p:nvPr/>
            </p:nvGrpSpPr>
            <p:grpSpPr>
              <a:xfrm>
                <a:off x="1066893" y="3622096"/>
                <a:ext cx="3257251" cy="1718959"/>
                <a:chOff x="1066893" y="3622096"/>
                <a:chExt cx="3257251" cy="1718959"/>
              </a:xfrm>
            </p:grpSpPr>
            <p:grpSp>
              <p:nvGrpSpPr>
                <p:cNvPr id="105" name="群組 104"/>
                <p:cNvGrpSpPr/>
                <p:nvPr/>
              </p:nvGrpSpPr>
              <p:grpSpPr>
                <a:xfrm>
                  <a:off x="1066893" y="4248961"/>
                  <a:ext cx="3255879" cy="449539"/>
                  <a:chOff x="1066893" y="4248961"/>
                  <a:chExt cx="3255879" cy="449539"/>
                </a:xfrm>
              </p:grpSpPr>
              <p:sp>
                <p:nvSpPr>
                  <p:cNvPr id="108" name="橢圓 107"/>
                  <p:cNvSpPr/>
                  <p:nvPr/>
                </p:nvSpPr>
                <p:spPr>
                  <a:xfrm>
                    <a:off x="1066893" y="4248961"/>
                    <a:ext cx="432000" cy="43200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09" name="橢圓 108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06" name="橢圓 105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07" name="橢圓 106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01" name="橢圓 100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2" name="橢圓 101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16" name="群組 115"/>
          <p:cNvGrpSpPr/>
          <p:nvPr/>
        </p:nvGrpSpPr>
        <p:grpSpPr>
          <a:xfrm rot="653449">
            <a:off x="1580820" y="4738549"/>
            <a:ext cx="2383043" cy="968442"/>
            <a:chOff x="998283" y="3537266"/>
            <a:chExt cx="3301683" cy="1718959"/>
          </a:xfrm>
        </p:grpSpPr>
        <p:grpSp>
          <p:nvGrpSpPr>
            <p:cNvPr id="117" name="群組 116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120" name="群組 119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27" name="群組 126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29" name="直線接點 128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線接點 129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線接點 130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線接點 131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8" name="直線接點 127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群組 120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122" name="群組 121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125" name="橢圓 124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26" name="橢圓 125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23" name="橢圓 122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24" name="橢圓 123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18" name="橢圓 117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9" name="橢圓 118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4" name="等腰三角形 148"/>
          <p:cNvSpPr/>
          <p:nvPr/>
        </p:nvSpPr>
        <p:spPr>
          <a:xfrm rot="11069442">
            <a:off x="1946874" y="5846916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33" name="群組 132"/>
          <p:cNvGrpSpPr/>
          <p:nvPr/>
        </p:nvGrpSpPr>
        <p:grpSpPr>
          <a:xfrm rot="901004">
            <a:off x="2413333" y="5882857"/>
            <a:ext cx="1355112" cy="576427"/>
            <a:chOff x="1011870" y="3860937"/>
            <a:chExt cx="1877495" cy="1057470"/>
          </a:xfrm>
        </p:grpSpPr>
        <p:grpSp>
          <p:nvGrpSpPr>
            <p:cNvPr id="134" name="群組 133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137" name="群組 136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139" name="直線接點 138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線接點 139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" name="橢圓 137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35" name="橢圓 134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6" name="橢圓 135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3" name="等腰三角形 148"/>
          <p:cNvSpPr/>
          <p:nvPr/>
        </p:nvSpPr>
        <p:spPr>
          <a:xfrm rot="11069442">
            <a:off x="1232057" y="4041710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41" name="群組 140"/>
          <p:cNvGrpSpPr/>
          <p:nvPr/>
        </p:nvGrpSpPr>
        <p:grpSpPr>
          <a:xfrm rot="970236">
            <a:off x="1731208" y="4095066"/>
            <a:ext cx="1355112" cy="576427"/>
            <a:chOff x="1011870" y="3860937"/>
            <a:chExt cx="1877495" cy="1057470"/>
          </a:xfrm>
        </p:grpSpPr>
        <p:grpSp>
          <p:nvGrpSpPr>
            <p:cNvPr id="142" name="群組 141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145" name="群組 144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147" name="直線接點 146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線接點 147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6" name="橢圓 145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43" name="橢圓 142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4" name="橢圓 143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49" name="等腰三角形 148"/>
          <p:cNvSpPr/>
          <p:nvPr/>
        </p:nvSpPr>
        <p:spPr>
          <a:xfrm rot="11069442">
            <a:off x="-453466" y="1035076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0" name="等腰三角形 148"/>
          <p:cNvSpPr/>
          <p:nvPr/>
        </p:nvSpPr>
        <p:spPr>
          <a:xfrm rot="11069442">
            <a:off x="166289" y="2937113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1" name="等腰三角形 148"/>
          <p:cNvSpPr/>
          <p:nvPr/>
        </p:nvSpPr>
        <p:spPr>
          <a:xfrm rot="11069442">
            <a:off x="843244" y="4778263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0" name="文字方塊 169"/>
              <p:cNvSpPr txBox="1"/>
              <p:nvPr/>
            </p:nvSpPr>
            <p:spPr>
              <a:xfrm>
                <a:off x="5550695" y="435417"/>
                <a:ext cx="20938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T</m:t>
                    </m:r>
                  </m:oMath>
                </a14:m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0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債券發行時</a:t>
                </a:r>
                <a:endPara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170" name="文字方塊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695" y="435417"/>
                <a:ext cx="2093843" cy="400110"/>
              </a:xfrm>
              <a:prstGeom prst="rect">
                <a:avLst/>
              </a:prstGeom>
              <a:blipFill>
                <a:blip r:embed="rId6"/>
                <a:stretch>
                  <a:fillRect l="-3207" t="-7576" r="-2915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矩形 155"/>
              <p:cNvSpPr/>
              <p:nvPr/>
            </p:nvSpPr>
            <p:spPr>
              <a:xfrm>
                <a:off x="5389846" y="2207930"/>
                <a:ext cx="5170214" cy="2878737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sz="1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5"/>
                <a:endParaRPr lang="en-US" altLang="zh-TW" sz="105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sz="1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sz="1600" i="1" dirty="0" smtClean="0"/>
              </a:p>
              <a:p>
                <a:pPr lvl="5"/>
                <a:endParaRPr lang="zh-TW" altLang="en-US" sz="105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sz="1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sz="1600" i="1" dirty="0" smtClean="0"/>
              </a:p>
              <a:p>
                <a:pPr lvl="5"/>
                <a:endParaRPr lang="zh-TW" altLang="en-US" sz="105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sz="1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600" dirty="0"/>
              </a:p>
            </p:txBody>
          </p:sp>
        </mc:Choice>
        <mc:Fallback>
          <p:sp>
            <p:nvSpPr>
              <p:cNvPr id="156" name="矩形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846" y="2207930"/>
                <a:ext cx="5170214" cy="2878737"/>
              </a:xfrm>
              <a:prstGeom prst="rect">
                <a:avLst/>
              </a:prstGeom>
              <a:blipFill>
                <a:blip r:embed="rId7"/>
                <a:stretch>
                  <a:fillRect t="-2720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7" name="直線單箭頭接點 156"/>
          <p:cNvCxnSpPr>
            <a:stCxn id="159" idx="7"/>
            <a:endCxn id="156" idx="1"/>
          </p:cNvCxnSpPr>
          <p:nvPr/>
        </p:nvCxnSpPr>
        <p:spPr>
          <a:xfrm flipV="1">
            <a:off x="1912468" y="3647299"/>
            <a:ext cx="3477378" cy="132957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橢圓 158"/>
          <p:cNvSpPr/>
          <p:nvPr/>
        </p:nvSpPr>
        <p:spPr>
          <a:xfrm rot="1695298">
            <a:off x="1595338" y="4861550"/>
            <a:ext cx="324000" cy="3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7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6334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群組 54"/>
          <p:cNvGrpSpPr/>
          <p:nvPr/>
        </p:nvGrpSpPr>
        <p:grpSpPr>
          <a:xfrm rot="709174">
            <a:off x="-35657" y="400611"/>
            <a:ext cx="4649649" cy="7129789"/>
            <a:chOff x="4369298" y="465383"/>
            <a:chExt cx="5310550" cy="8143868"/>
          </a:xfrm>
        </p:grpSpPr>
        <p:grpSp>
          <p:nvGrpSpPr>
            <p:cNvPr id="56" name="群組 55"/>
            <p:cNvGrpSpPr/>
            <p:nvPr/>
          </p:nvGrpSpPr>
          <p:grpSpPr>
            <a:xfrm rot="21172489">
              <a:off x="4369298" y="465383"/>
              <a:ext cx="5310550" cy="8143868"/>
              <a:chOff x="4233182" y="489184"/>
              <a:chExt cx="5310550" cy="8143868"/>
            </a:xfrm>
          </p:grpSpPr>
          <p:grpSp>
            <p:nvGrpSpPr>
              <p:cNvPr id="58" name="群組 57"/>
              <p:cNvGrpSpPr/>
              <p:nvPr/>
            </p:nvGrpSpPr>
            <p:grpSpPr>
              <a:xfrm rot="420000">
                <a:off x="4565220" y="489184"/>
                <a:ext cx="4978512" cy="719470"/>
                <a:chOff x="1471409" y="953350"/>
                <a:chExt cx="4978512" cy="1161469"/>
              </a:xfrm>
            </p:grpSpPr>
            <p:grpSp>
              <p:nvGrpSpPr>
                <p:cNvPr id="64" name="群組 63"/>
                <p:cNvGrpSpPr/>
                <p:nvPr/>
              </p:nvGrpSpPr>
              <p:grpSpPr>
                <a:xfrm>
                  <a:off x="1471409" y="953350"/>
                  <a:ext cx="4978512" cy="1134154"/>
                  <a:chOff x="1471409" y="953350"/>
                  <a:chExt cx="4978512" cy="1134154"/>
                </a:xfrm>
              </p:grpSpPr>
              <p:grpSp>
                <p:nvGrpSpPr>
                  <p:cNvPr id="66" name="群組 65"/>
                  <p:cNvGrpSpPr/>
                  <p:nvPr/>
                </p:nvGrpSpPr>
                <p:grpSpPr>
                  <a:xfrm>
                    <a:off x="1471409" y="953350"/>
                    <a:ext cx="4978512" cy="1134154"/>
                    <a:chOff x="3420137" y="2454278"/>
                    <a:chExt cx="4978512" cy="1451419"/>
                  </a:xfrm>
                </p:grpSpPr>
                <p:sp>
                  <p:nvSpPr>
                    <p:cNvPr id="68" name="文字方塊 67"/>
                    <p:cNvSpPr txBox="1"/>
                    <p:nvPr/>
                  </p:nvSpPr>
                  <p:spPr>
                    <a:xfrm>
                      <a:off x="3420137" y="3597920"/>
                      <a:ext cx="28886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0</a:t>
                      </a: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cxnSp>
                  <p:nvCxnSpPr>
                    <p:cNvPr id="69" name="直線接點 68"/>
                    <p:cNvCxnSpPr/>
                    <p:nvPr/>
                  </p:nvCxnSpPr>
                  <p:spPr>
                    <a:xfrm rot="21180000">
                      <a:off x="3590946" y="2454278"/>
                      <a:ext cx="4622378" cy="1264351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直線接點 69"/>
                    <p:cNvCxnSpPr/>
                    <p:nvPr/>
                  </p:nvCxnSpPr>
                  <p:spPr>
                    <a:xfrm flipV="1">
                      <a:off x="3576309" y="276479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直線接點 70"/>
                    <p:cNvCxnSpPr/>
                    <p:nvPr/>
                  </p:nvCxnSpPr>
                  <p:spPr>
                    <a:xfrm flipV="1">
                      <a:off x="5902203" y="2764999"/>
                      <a:ext cx="1" cy="741860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直線接點 71"/>
                    <p:cNvCxnSpPr/>
                    <p:nvPr/>
                  </p:nvCxnSpPr>
                  <p:spPr>
                    <a:xfrm flipV="1">
                      <a:off x="8233140" y="275794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3" name="文字方塊 72"/>
                        <p:cNvSpPr txBox="1"/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US" altLang="zh-TW" sz="1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7" name="文字方塊 2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b="-5588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TW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7" name="直線接點 66"/>
                  <p:cNvCxnSpPr/>
                  <p:nvPr/>
                </p:nvCxnSpPr>
                <p:spPr>
                  <a:xfrm flipV="1">
                    <a:off x="5120862" y="1222641"/>
                    <a:ext cx="1" cy="579698"/>
                  </a:xfrm>
                  <a:prstGeom prst="line">
                    <a:avLst/>
                  </a:prstGeom>
                  <a:ln w="381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文字方塊 64"/>
                    <p:cNvSpPr txBox="1"/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TW" sz="1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oMath>
                        </m:oMathPara>
                      </a14:m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文字方塊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307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9" name="直線接點 58"/>
              <p:cNvCxnSpPr/>
              <p:nvPr/>
            </p:nvCxnSpPr>
            <p:spPr>
              <a:xfrm rot="427511" flipV="1">
                <a:off x="7663115" y="1507287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/>
              <p:cNvCxnSpPr/>
              <p:nvPr/>
            </p:nvCxnSpPr>
            <p:spPr>
              <a:xfrm rot="427511" flipV="1">
                <a:off x="4233182" y="1078501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1" name="直線接點 60"/>
              <p:cNvCxnSpPr/>
              <p:nvPr/>
            </p:nvCxnSpPr>
            <p:spPr>
              <a:xfrm rot="427511" flipV="1">
                <a:off x="5401059" y="1210215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2" name="直線接點 61"/>
              <p:cNvCxnSpPr/>
              <p:nvPr/>
            </p:nvCxnSpPr>
            <p:spPr>
              <a:xfrm rot="427511" flipV="1">
                <a:off x="6489048" y="1362101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/>
              <p:nvPr/>
            </p:nvCxnSpPr>
            <p:spPr>
              <a:xfrm rot="427511" flipV="1">
                <a:off x="8859750" y="1642596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57" name="直線接點 56"/>
            <p:cNvCxnSpPr/>
            <p:nvPr/>
          </p:nvCxnSpPr>
          <p:spPr>
            <a:xfrm rot="21592489" flipV="1">
              <a:off x="5568045" y="610256"/>
              <a:ext cx="1" cy="359092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群組 73"/>
          <p:cNvGrpSpPr/>
          <p:nvPr/>
        </p:nvGrpSpPr>
        <p:grpSpPr>
          <a:xfrm rot="653449">
            <a:off x="270184" y="1008675"/>
            <a:ext cx="2383043" cy="968442"/>
            <a:chOff x="998283" y="3537266"/>
            <a:chExt cx="3301683" cy="1718959"/>
          </a:xfrm>
        </p:grpSpPr>
        <p:grpSp>
          <p:nvGrpSpPr>
            <p:cNvPr id="75" name="群組 74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78" name="群組 77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85" name="群組 84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87" name="直線接點 86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線接點 87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線接點 88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線接點 89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6" name="直線接點 85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群組 78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80" name="群組 79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83" name="橢圓 82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84" name="橢圓 83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81" name="橢圓 80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82" name="橢圓 81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76" name="橢圓 75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7" name="橢圓 76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2" name="等腰三角形 148"/>
          <p:cNvSpPr/>
          <p:nvPr/>
        </p:nvSpPr>
        <p:spPr>
          <a:xfrm rot="11069442">
            <a:off x="595427" y="2167468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91" name="群組 90"/>
          <p:cNvGrpSpPr/>
          <p:nvPr/>
        </p:nvGrpSpPr>
        <p:grpSpPr>
          <a:xfrm rot="872773">
            <a:off x="1085051" y="2205716"/>
            <a:ext cx="1355112" cy="576427"/>
            <a:chOff x="1011870" y="3860937"/>
            <a:chExt cx="1877495" cy="1057470"/>
          </a:xfrm>
        </p:grpSpPr>
        <p:grpSp>
          <p:nvGrpSpPr>
            <p:cNvPr id="92" name="群組 91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95" name="群組 94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97" name="直線接點 96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接點 97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橢圓 95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93" name="橢圓 92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4" name="橢圓 93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99" name="群組 98"/>
          <p:cNvGrpSpPr/>
          <p:nvPr/>
        </p:nvGrpSpPr>
        <p:grpSpPr>
          <a:xfrm rot="653449">
            <a:off x="927612" y="2911969"/>
            <a:ext cx="2361499" cy="968442"/>
            <a:chOff x="1028131" y="3537266"/>
            <a:chExt cx="3271835" cy="1718959"/>
          </a:xfrm>
        </p:grpSpPr>
        <p:grpSp>
          <p:nvGrpSpPr>
            <p:cNvPr id="100" name="群組 99"/>
            <p:cNvGrpSpPr/>
            <p:nvPr/>
          </p:nvGrpSpPr>
          <p:grpSpPr>
            <a:xfrm>
              <a:off x="1028131" y="3537266"/>
              <a:ext cx="3271835" cy="1718959"/>
              <a:chOff x="1052309" y="3622096"/>
              <a:chExt cx="3271835" cy="1718959"/>
            </a:xfrm>
          </p:grpSpPr>
          <p:grpSp>
            <p:nvGrpSpPr>
              <p:cNvPr id="103" name="群組 102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10" name="群組 109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12" name="直線接點 111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直線接點 112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線接點 113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線接點 114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1" name="直線接點 110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群組 103"/>
              <p:cNvGrpSpPr/>
              <p:nvPr/>
            </p:nvGrpSpPr>
            <p:grpSpPr>
              <a:xfrm>
                <a:off x="1066893" y="3622096"/>
                <a:ext cx="3257251" cy="1718959"/>
                <a:chOff x="1066893" y="3622096"/>
                <a:chExt cx="3257251" cy="1718959"/>
              </a:xfrm>
            </p:grpSpPr>
            <p:grpSp>
              <p:nvGrpSpPr>
                <p:cNvPr id="105" name="群組 104"/>
                <p:cNvGrpSpPr/>
                <p:nvPr/>
              </p:nvGrpSpPr>
              <p:grpSpPr>
                <a:xfrm>
                  <a:off x="1066893" y="4248961"/>
                  <a:ext cx="3255879" cy="449539"/>
                  <a:chOff x="1066893" y="4248961"/>
                  <a:chExt cx="3255879" cy="449539"/>
                </a:xfrm>
              </p:grpSpPr>
              <p:sp>
                <p:nvSpPr>
                  <p:cNvPr id="108" name="橢圓 107"/>
                  <p:cNvSpPr/>
                  <p:nvPr/>
                </p:nvSpPr>
                <p:spPr>
                  <a:xfrm>
                    <a:off x="1066893" y="4248961"/>
                    <a:ext cx="432000" cy="43200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09" name="橢圓 108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06" name="橢圓 105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07" name="橢圓 106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01" name="橢圓 100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2" name="橢圓 101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16" name="群組 115"/>
          <p:cNvGrpSpPr/>
          <p:nvPr/>
        </p:nvGrpSpPr>
        <p:grpSpPr>
          <a:xfrm rot="653449">
            <a:off x="1580820" y="4738549"/>
            <a:ext cx="2383043" cy="968442"/>
            <a:chOff x="998283" y="3537266"/>
            <a:chExt cx="3301683" cy="1718959"/>
          </a:xfrm>
        </p:grpSpPr>
        <p:grpSp>
          <p:nvGrpSpPr>
            <p:cNvPr id="117" name="群組 116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120" name="群組 119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27" name="群組 126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29" name="直線接點 128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線接點 129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線接點 130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線接點 131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8" name="直線接點 127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群組 120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122" name="群組 121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125" name="橢圓 124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26" name="橢圓 125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23" name="橢圓 122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24" name="橢圓 123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18" name="橢圓 117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9" name="橢圓 118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4" name="等腰三角形 148"/>
          <p:cNvSpPr/>
          <p:nvPr/>
        </p:nvSpPr>
        <p:spPr>
          <a:xfrm rot="11069442">
            <a:off x="1946874" y="5846916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33" name="群組 132"/>
          <p:cNvGrpSpPr/>
          <p:nvPr/>
        </p:nvGrpSpPr>
        <p:grpSpPr>
          <a:xfrm rot="901004">
            <a:off x="2413333" y="5882857"/>
            <a:ext cx="1355112" cy="576427"/>
            <a:chOff x="1011870" y="3860937"/>
            <a:chExt cx="1877495" cy="1057470"/>
          </a:xfrm>
        </p:grpSpPr>
        <p:grpSp>
          <p:nvGrpSpPr>
            <p:cNvPr id="134" name="群組 133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137" name="群組 136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139" name="直線接點 138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線接點 139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" name="橢圓 137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35" name="橢圓 134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6" name="橢圓 135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3" name="等腰三角形 148"/>
          <p:cNvSpPr/>
          <p:nvPr/>
        </p:nvSpPr>
        <p:spPr>
          <a:xfrm rot="11069442">
            <a:off x="1232057" y="4041710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41" name="群組 140"/>
          <p:cNvGrpSpPr/>
          <p:nvPr/>
        </p:nvGrpSpPr>
        <p:grpSpPr>
          <a:xfrm rot="970236">
            <a:off x="1731208" y="4095066"/>
            <a:ext cx="1355112" cy="576427"/>
            <a:chOff x="1011870" y="3860937"/>
            <a:chExt cx="1877495" cy="1057470"/>
          </a:xfrm>
        </p:grpSpPr>
        <p:grpSp>
          <p:nvGrpSpPr>
            <p:cNvPr id="142" name="群組 141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145" name="群組 144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147" name="直線接點 146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線接點 147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6" name="橢圓 145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43" name="橢圓 142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4" name="橢圓 143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49" name="等腰三角形 148"/>
          <p:cNvSpPr/>
          <p:nvPr/>
        </p:nvSpPr>
        <p:spPr>
          <a:xfrm rot="11069442">
            <a:off x="-453466" y="1035076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0" name="等腰三角形 148"/>
          <p:cNvSpPr/>
          <p:nvPr/>
        </p:nvSpPr>
        <p:spPr>
          <a:xfrm rot="11069442">
            <a:off x="166289" y="2937113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1" name="等腰三角形 148"/>
          <p:cNvSpPr/>
          <p:nvPr/>
        </p:nvSpPr>
        <p:spPr>
          <a:xfrm rot="11069442">
            <a:off x="843244" y="4778263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0" name="橢圓 159"/>
          <p:cNvSpPr/>
          <p:nvPr/>
        </p:nvSpPr>
        <p:spPr>
          <a:xfrm rot="1695298">
            <a:off x="1345877" y="1162123"/>
            <a:ext cx="324000" cy="3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1" name="橢圓 160"/>
          <p:cNvSpPr/>
          <p:nvPr/>
        </p:nvSpPr>
        <p:spPr>
          <a:xfrm rot="1695298">
            <a:off x="1281684" y="1498021"/>
            <a:ext cx="324000" cy="3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64" name="直線單箭頭接點 163"/>
          <p:cNvCxnSpPr>
            <a:stCxn id="161" idx="6"/>
            <a:endCxn id="159" idx="1"/>
          </p:cNvCxnSpPr>
          <p:nvPr/>
        </p:nvCxnSpPr>
        <p:spPr>
          <a:xfrm>
            <a:off x="1586382" y="1736711"/>
            <a:ext cx="3378093" cy="239942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0" name="文字方塊 169"/>
              <p:cNvSpPr txBox="1"/>
              <p:nvPr/>
            </p:nvSpPr>
            <p:spPr>
              <a:xfrm>
                <a:off x="5413918" y="527332"/>
                <a:ext cx="3015056" cy="526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TW" sz="2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T</m:t>
                    </m:r>
                  </m:oMath>
                </a14:m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0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債券</a:t>
                </a:r>
                <a:r>
                  <a:rPr lang="zh-TW" altLang="en-US" sz="20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可提前</a:t>
                </a:r>
                <a:r>
                  <a:rPr lang="zh-TW" altLang="en-US" sz="20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贖回時</a:t>
                </a:r>
                <a:endPara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170" name="文字方塊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918" y="527332"/>
                <a:ext cx="3015056" cy="526939"/>
              </a:xfrm>
              <a:prstGeom prst="rect">
                <a:avLst/>
              </a:prstGeom>
              <a:blipFill>
                <a:blip r:embed="rId6"/>
                <a:stretch>
                  <a:fillRect l="-2020" r="-1616" b="-81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群組 22"/>
          <p:cNvGrpSpPr/>
          <p:nvPr/>
        </p:nvGrpSpPr>
        <p:grpSpPr>
          <a:xfrm>
            <a:off x="4964475" y="2364974"/>
            <a:ext cx="6808575" cy="3542316"/>
            <a:chOff x="5027032" y="1405589"/>
            <a:chExt cx="6808575" cy="354231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9" name="矩形 158"/>
                <p:cNvSpPr/>
                <p:nvPr/>
              </p:nvSpPr>
              <p:spPr>
                <a:xfrm>
                  <a:off x="5027032" y="1405589"/>
                  <a:ext cx="6808575" cy="3542316"/>
                </a:xfrm>
                <a:prstGeom prst="rect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𝐶𝐵</m:t>
                                </m:r>
                              </m:sup>
                            </m:sSup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 altLang="zh-TW" i="1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𝑚𝑎𝑥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⁡((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𝐶𝐵</m:t>
                                </m:r>
                              </m:sup>
                            </m:sSup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𝐶𝐵</m:t>
                                </m:r>
                              </m:sup>
                            </m:sSup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en-US" altLang="zh-TW" i="1" dirty="0" smtClean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altLang="zh-TW" i="1" dirty="0" smtClean="0">
                    <a:latin typeface="Cambria Math" panose="02040503050406030204" pitchFamily="18" charset="0"/>
                  </a:endParaRPr>
                </a:p>
                <a:p>
                  <a:pPr/>
                  <a:endParaRPr lang="en-US" altLang="zh-TW" i="1" dirty="0">
                    <a:latin typeface="Cambria Math" panose="02040503050406030204" pitchFamily="18" charset="0"/>
                  </a:endParaRPr>
                </a:p>
                <a:p>
                  <a:pPr lvl="1"/>
                  <a:r>
                    <a:rPr lang="en-US" altLang="zh-TW" dirty="0" smtClean="0"/>
                    <a:t>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𝐶𝐵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𝐶𝐵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endParaRPr lang="en-US" altLang="zh-TW" i="1" dirty="0" smtClean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lvl="1" algn="r"/>
                  <a14:m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l-GR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𝛥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+[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𝑐𝑏</m:t>
                          </m:r>
                        </m:e>
                        <m:sub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r>
                    <a:rPr lang="en-US" altLang="zh-TW" i="1" dirty="0"/>
                    <a:t>-K</a:t>
                  </a:r>
                  <a:r>
                    <a:rPr lang="en-US" altLang="zh-TW" i="1" dirty="0"/>
                    <a:t>],</a:t>
                  </a:r>
                </a:p>
                <a:p>
                  <a:pPr lvl="2"/>
                  <a:endParaRPr lang="en-US" altLang="zh-TW" i="1" dirty="0" smtClean="0">
                    <a:latin typeface="Cambria Math" panose="02040503050406030204" pitchFamily="18" charset="0"/>
                  </a:endParaRPr>
                </a:p>
                <a:p>
                  <a:pPr lvl="2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𝐶𝐵</m:t>
                                </m:r>
                              </m:sup>
                            </m:sSup>
                          </m:e>
                          <m:sub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altLang="zh-TW" i="1" dirty="0" smtClean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+[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zh-TW" i="1" dirty="0" smtClean="0"/>
                </a:p>
                <a:p>
                  <a:pPr lvl="2"/>
                  <a:r>
                    <a:rPr lang="en-US" altLang="zh-TW" i="1" dirty="0"/>
                    <a:t>,0</a:t>
                  </a:r>
                  <a:r>
                    <a:rPr lang="en-US" altLang="zh-TW" i="1" dirty="0" smtClean="0"/>
                    <a:t>)</a:t>
                  </a:r>
                  <a:endParaRPr lang="en-US" altLang="zh-TW" i="1" dirty="0"/>
                </a:p>
              </p:txBody>
            </p:sp>
          </mc:Choice>
          <mc:Fallback>
            <p:sp>
              <p:nvSpPr>
                <p:cNvPr id="159" name="矩形 1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7032" y="1405589"/>
                  <a:ext cx="6808575" cy="3542316"/>
                </a:xfrm>
                <a:prstGeom prst="rect">
                  <a:avLst/>
                </a:prstGeom>
                <a:blipFill>
                  <a:blip r:embed="rId7"/>
                  <a:stretch>
                    <a:fillRect r="-534" b="-1363"/>
                  </a:stretch>
                </a:blipFill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群組 18"/>
            <p:cNvGrpSpPr/>
            <p:nvPr/>
          </p:nvGrpSpPr>
          <p:grpSpPr>
            <a:xfrm>
              <a:off x="5858234" y="1690701"/>
              <a:ext cx="5868165" cy="661709"/>
              <a:chOff x="5858234" y="1690701"/>
              <a:chExt cx="5868165" cy="661709"/>
            </a:xfrm>
          </p:grpSpPr>
          <p:cxnSp>
            <p:nvCxnSpPr>
              <p:cNvPr id="15" name="直線接點 14"/>
              <p:cNvCxnSpPr/>
              <p:nvPr/>
            </p:nvCxnSpPr>
            <p:spPr>
              <a:xfrm flipV="1">
                <a:off x="5858234" y="2087013"/>
                <a:ext cx="526659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線接點 167"/>
              <p:cNvCxnSpPr/>
              <p:nvPr/>
            </p:nvCxnSpPr>
            <p:spPr>
              <a:xfrm flipV="1">
                <a:off x="9912252" y="2352410"/>
                <a:ext cx="1814147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文字方塊 17"/>
              <p:cNvSpPr txBox="1"/>
              <p:nvPr/>
            </p:nvSpPr>
            <p:spPr>
              <a:xfrm>
                <a:off x="11162149" y="1690701"/>
                <a:ext cx="2817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H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9" name="群組 168"/>
            <p:cNvGrpSpPr/>
            <p:nvPr/>
          </p:nvGrpSpPr>
          <p:grpSpPr>
            <a:xfrm>
              <a:off x="5891263" y="3055668"/>
              <a:ext cx="5944344" cy="1552666"/>
              <a:chOff x="5795955" y="2259962"/>
              <a:chExt cx="5944344" cy="1552666"/>
            </a:xfrm>
          </p:grpSpPr>
          <p:cxnSp>
            <p:nvCxnSpPr>
              <p:cNvPr id="171" name="直線接點 170"/>
              <p:cNvCxnSpPr/>
              <p:nvPr/>
            </p:nvCxnSpPr>
            <p:spPr>
              <a:xfrm flipV="1">
                <a:off x="8840661" y="3812628"/>
                <a:ext cx="2899638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線接點 171"/>
              <p:cNvCxnSpPr/>
              <p:nvPr/>
            </p:nvCxnSpPr>
            <p:spPr>
              <a:xfrm flipV="1">
                <a:off x="5795955" y="2259962"/>
                <a:ext cx="541173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文字方塊 172"/>
              <p:cNvSpPr txBox="1"/>
              <p:nvPr/>
            </p:nvSpPr>
            <p:spPr>
              <a:xfrm>
                <a:off x="6888695" y="2326926"/>
                <a:ext cx="242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I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4" name="群組 173"/>
            <p:cNvGrpSpPr/>
            <p:nvPr/>
          </p:nvGrpSpPr>
          <p:grpSpPr>
            <a:xfrm>
              <a:off x="6016854" y="3504798"/>
              <a:ext cx="5644288" cy="721757"/>
              <a:chOff x="6066692" y="1939541"/>
              <a:chExt cx="5644288" cy="721757"/>
            </a:xfrm>
          </p:grpSpPr>
          <p:cxnSp>
            <p:nvCxnSpPr>
              <p:cNvPr id="175" name="直線接點 174"/>
              <p:cNvCxnSpPr/>
              <p:nvPr/>
            </p:nvCxnSpPr>
            <p:spPr>
              <a:xfrm flipV="1">
                <a:off x="7669887" y="1939541"/>
                <a:ext cx="404109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線接點 175"/>
              <p:cNvCxnSpPr/>
              <p:nvPr/>
            </p:nvCxnSpPr>
            <p:spPr>
              <a:xfrm>
                <a:off x="6066692" y="2633520"/>
                <a:ext cx="346029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文字方塊 176"/>
              <p:cNvSpPr txBox="1"/>
              <p:nvPr/>
            </p:nvSpPr>
            <p:spPr>
              <a:xfrm>
                <a:off x="9690434" y="2291966"/>
                <a:ext cx="2584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J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45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65" y="1218248"/>
            <a:ext cx="10588595" cy="395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群組 54"/>
          <p:cNvGrpSpPr/>
          <p:nvPr/>
        </p:nvGrpSpPr>
        <p:grpSpPr>
          <a:xfrm rot="709174">
            <a:off x="-35657" y="400611"/>
            <a:ext cx="4649649" cy="7129789"/>
            <a:chOff x="4369298" y="465383"/>
            <a:chExt cx="5310550" cy="8143868"/>
          </a:xfrm>
        </p:grpSpPr>
        <p:grpSp>
          <p:nvGrpSpPr>
            <p:cNvPr id="56" name="群組 55"/>
            <p:cNvGrpSpPr/>
            <p:nvPr/>
          </p:nvGrpSpPr>
          <p:grpSpPr>
            <a:xfrm rot="21172489">
              <a:off x="4369298" y="465383"/>
              <a:ext cx="5310550" cy="8143868"/>
              <a:chOff x="4233182" y="489184"/>
              <a:chExt cx="5310550" cy="8143868"/>
            </a:xfrm>
          </p:grpSpPr>
          <p:grpSp>
            <p:nvGrpSpPr>
              <p:cNvPr id="58" name="群組 57"/>
              <p:cNvGrpSpPr/>
              <p:nvPr/>
            </p:nvGrpSpPr>
            <p:grpSpPr>
              <a:xfrm rot="420000">
                <a:off x="4565220" y="489184"/>
                <a:ext cx="4978512" cy="719470"/>
                <a:chOff x="1471409" y="953350"/>
                <a:chExt cx="4978512" cy="1161469"/>
              </a:xfrm>
            </p:grpSpPr>
            <p:grpSp>
              <p:nvGrpSpPr>
                <p:cNvPr id="64" name="群組 63"/>
                <p:cNvGrpSpPr/>
                <p:nvPr/>
              </p:nvGrpSpPr>
              <p:grpSpPr>
                <a:xfrm>
                  <a:off x="1471409" y="953350"/>
                  <a:ext cx="4978512" cy="1134154"/>
                  <a:chOff x="1471409" y="953350"/>
                  <a:chExt cx="4978512" cy="1134154"/>
                </a:xfrm>
              </p:grpSpPr>
              <p:grpSp>
                <p:nvGrpSpPr>
                  <p:cNvPr id="66" name="群組 65"/>
                  <p:cNvGrpSpPr/>
                  <p:nvPr/>
                </p:nvGrpSpPr>
                <p:grpSpPr>
                  <a:xfrm>
                    <a:off x="1471409" y="953350"/>
                    <a:ext cx="4978512" cy="1134154"/>
                    <a:chOff x="3420137" y="2454278"/>
                    <a:chExt cx="4978512" cy="1451419"/>
                  </a:xfrm>
                </p:grpSpPr>
                <p:sp>
                  <p:nvSpPr>
                    <p:cNvPr id="68" name="文字方塊 67"/>
                    <p:cNvSpPr txBox="1"/>
                    <p:nvPr/>
                  </p:nvSpPr>
                  <p:spPr>
                    <a:xfrm>
                      <a:off x="3420137" y="3597920"/>
                      <a:ext cx="28886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0</a:t>
                      </a: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cxnSp>
                  <p:nvCxnSpPr>
                    <p:cNvPr id="69" name="直線接點 68"/>
                    <p:cNvCxnSpPr/>
                    <p:nvPr/>
                  </p:nvCxnSpPr>
                  <p:spPr>
                    <a:xfrm rot="21180000">
                      <a:off x="3590946" y="2454278"/>
                      <a:ext cx="4622378" cy="1264351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直線接點 69"/>
                    <p:cNvCxnSpPr/>
                    <p:nvPr/>
                  </p:nvCxnSpPr>
                  <p:spPr>
                    <a:xfrm flipV="1">
                      <a:off x="3576309" y="276479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直線接點 70"/>
                    <p:cNvCxnSpPr/>
                    <p:nvPr/>
                  </p:nvCxnSpPr>
                  <p:spPr>
                    <a:xfrm flipV="1">
                      <a:off x="5902203" y="2764999"/>
                      <a:ext cx="1" cy="741860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直線接點 71"/>
                    <p:cNvCxnSpPr/>
                    <p:nvPr/>
                  </p:nvCxnSpPr>
                  <p:spPr>
                    <a:xfrm flipV="1">
                      <a:off x="8233140" y="275794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3" name="文字方塊 72"/>
                        <p:cNvSpPr txBox="1"/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US" altLang="zh-TW" sz="1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7" name="文字方塊 2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b="-5588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TW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7" name="直線接點 66"/>
                  <p:cNvCxnSpPr/>
                  <p:nvPr/>
                </p:nvCxnSpPr>
                <p:spPr>
                  <a:xfrm flipV="1">
                    <a:off x="5120862" y="1222641"/>
                    <a:ext cx="1" cy="579698"/>
                  </a:xfrm>
                  <a:prstGeom prst="line">
                    <a:avLst/>
                  </a:prstGeom>
                  <a:ln w="381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文字方塊 64"/>
                    <p:cNvSpPr txBox="1"/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TW" sz="1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oMath>
                        </m:oMathPara>
                      </a14:m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文字方塊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307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9" name="直線接點 58"/>
              <p:cNvCxnSpPr/>
              <p:nvPr/>
            </p:nvCxnSpPr>
            <p:spPr>
              <a:xfrm rot="427511" flipV="1">
                <a:off x="7663115" y="1507287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/>
              <p:cNvCxnSpPr/>
              <p:nvPr/>
            </p:nvCxnSpPr>
            <p:spPr>
              <a:xfrm rot="427511" flipV="1">
                <a:off x="4233182" y="1078501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1" name="直線接點 60"/>
              <p:cNvCxnSpPr/>
              <p:nvPr/>
            </p:nvCxnSpPr>
            <p:spPr>
              <a:xfrm rot="427511" flipV="1">
                <a:off x="5401059" y="1210215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2" name="直線接點 61"/>
              <p:cNvCxnSpPr/>
              <p:nvPr/>
            </p:nvCxnSpPr>
            <p:spPr>
              <a:xfrm rot="427511" flipV="1">
                <a:off x="6489048" y="1362101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/>
              <p:nvPr/>
            </p:nvCxnSpPr>
            <p:spPr>
              <a:xfrm rot="427511" flipV="1">
                <a:off x="8859750" y="1642596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57" name="直線接點 56"/>
            <p:cNvCxnSpPr/>
            <p:nvPr/>
          </p:nvCxnSpPr>
          <p:spPr>
            <a:xfrm rot="21592489" flipV="1">
              <a:off x="5568045" y="610256"/>
              <a:ext cx="1" cy="359092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群組 73"/>
          <p:cNvGrpSpPr/>
          <p:nvPr/>
        </p:nvGrpSpPr>
        <p:grpSpPr>
          <a:xfrm rot="653449">
            <a:off x="270184" y="1008675"/>
            <a:ext cx="2383043" cy="968442"/>
            <a:chOff x="998283" y="3537266"/>
            <a:chExt cx="3301683" cy="1718959"/>
          </a:xfrm>
        </p:grpSpPr>
        <p:grpSp>
          <p:nvGrpSpPr>
            <p:cNvPr id="75" name="群組 74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78" name="群組 77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85" name="群組 84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87" name="直線接點 86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線接點 87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線接點 88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線接點 89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6" name="直線接點 85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群組 78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80" name="群組 79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83" name="橢圓 82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84" name="橢圓 83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81" name="橢圓 80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82" name="橢圓 81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76" name="橢圓 75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7" name="橢圓 76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2" name="等腰三角形 148"/>
          <p:cNvSpPr/>
          <p:nvPr/>
        </p:nvSpPr>
        <p:spPr>
          <a:xfrm rot="11069442">
            <a:off x="595427" y="2167468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91" name="群組 90"/>
          <p:cNvGrpSpPr/>
          <p:nvPr/>
        </p:nvGrpSpPr>
        <p:grpSpPr>
          <a:xfrm rot="872773">
            <a:off x="1085051" y="2205716"/>
            <a:ext cx="1355112" cy="576427"/>
            <a:chOff x="1011870" y="3860937"/>
            <a:chExt cx="1877495" cy="1057470"/>
          </a:xfrm>
        </p:grpSpPr>
        <p:grpSp>
          <p:nvGrpSpPr>
            <p:cNvPr id="92" name="群組 91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95" name="群組 94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97" name="直線接點 96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接點 97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橢圓 95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93" name="橢圓 92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4" name="橢圓 93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99" name="群組 98"/>
          <p:cNvGrpSpPr/>
          <p:nvPr/>
        </p:nvGrpSpPr>
        <p:grpSpPr>
          <a:xfrm rot="653449">
            <a:off x="927612" y="2911969"/>
            <a:ext cx="2361499" cy="968442"/>
            <a:chOff x="1028131" y="3537266"/>
            <a:chExt cx="3271835" cy="1718959"/>
          </a:xfrm>
        </p:grpSpPr>
        <p:grpSp>
          <p:nvGrpSpPr>
            <p:cNvPr id="100" name="群組 99"/>
            <p:cNvGrpSpPr/>
            <p:nvPr/>
          </p:nvGrpSpPr>
          <p:grpSpPr>
            <a:xfrm>
              <a:off x="1028131" y="3537266"/>
              <a:ext cx="3271835" cy="1718959"/>
              <a:chOff x="1052309" y="3622096"/>
              <a:chExt cx="3271835" cy="1718959"/>
            </a:xfrm>
          </p:grpSpPr>
          <p:grpSp>
            <p:nvGrpSpPr>
              <p:cNvPr id="103" name="群組 102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10" name="群組 109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12" name="直線接點 111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直線接點 112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線接點 113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線接點 114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1" name="直線接點 110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群組 103"/>
              <p:cNvGrpSpPr/>
              <p:nvPr/>
            </p:nvGrpSpPr>
            <p:grpSpPr>
              <a:xfrm>
                <a:off x="1066893" y="3622096"/>
                <a:ext cx="3257251" cy="1718959"/>
                <a:chOff x="1066893" y="3622096"/>
                <a:chExt cx="3257251" cy="1718959"/>
              </a:xfrm>
            </p:grpSpPr>
            <p:grpSp>
              <p:nvGrpSpPr>
                <p:cNvPr id="105" name="群組 104"/>
                <p:cNvGrpSpPr/>
                <p:nvPr/>
              </p:nvGrpSpPr>
              <p:grpSpPr>
                <a:xfrm>
                  <a:off x="1066893" y="4248961"/>
                  <a:ext cx="3255879" cy="449539"/>
                  <a:chOff x="1066893" y="4248961"/>
                  <a:chExt cx="3255879" cy="449539"/>
                </a:xfrm>
              </p:grpSpPr>
              <p:sp>
                <p:nvSpPr>
                  <p:cNvPr id="108" name="橢圓 107"/>
                  <p:cNvSpPr/>
                  <p:nvPr/>
                </p:nvSpPr>
                <p:spPr>
                  <a:xfrm>
                    <a:off x="1066893" y="4248961"/>
                    <a:ext cx="432000" cy="43200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09" name="橢圓 108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06" name="橢圓 105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07" name="橢圓 106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01" name="橢圓 100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2" name="橢圓 101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16" name="群組 115"/>
          <p:cNvGrpSpPr/>
          <p:nvPr/>
        </p:nvGrpSpPr>
        <p:grpSpPr>
          <a:xfrm rot="653449">
            <a:off x="1580820" y="4738549"/>
            <a:ext cx="2383043" cy="968442"/>
            <a:chOff x="998283" y="3537266"/>
            <a:chExt cx="3301683" cy="1718959"/>
          </a:xfrm>
        </p:grpSpPr>
        <p:grpSp>
          <p:nvGrpSpPr>
            <p:cNvPr id="117" name="群組 116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120" name="群組 119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27" name="群組 126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29" name="直線接點 128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線接點 129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線接點 130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線接點 131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8" name="直線接點 127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群組 120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122" name="群組 121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125" name="橢圓 124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26" name="橢圓 125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23" name="橢圓 122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24" name="橢圓 123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18" name="橢圓 117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9" name="橢圓 118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4" name="等腰三角形 148"/>
          <p:cNvSpPr/>
          <p:nvPr/>
        </p:nvSpPr>
        <p:spPr>
          <a:xfrm rot="11069442">
            <a:off x="1946874" y="5846916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33" name="群組 132"/>
          <p:cNvGrpSpPr/>
          <p:nvPr/>
        </p:nvGrpSpPr>
        <p:grpSpPr>
          <a:xfrm rot="901004">
            <a:off x="2413333" y="5882857"/>
            <a:ext cx="1355112" cy="576427"/>
            <a:chOff x="1011870" y="3860937"/>
            <a:chExt cx="1877495" cy="1057470"/>
          </a:xfrm>
        </p:grpSpPr>
        <p:grpSp>
          <p:nvGrpSpPr>
            <p:cNvPr id="134" name="群組 133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137" name="群組 136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139" name="直線接點 138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線接點 139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" name="橢圓 137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35" name="橢圓 134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6" name="橢圓 135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3" name="等腰三角形 148"/>
          <p:cNvSpPr/>
          <p:nvPr/>
        </p:nvSpPr>
        <p:spPr>
          <a:xfrm rot="11069442">
            <a:off x="1232057" y="4041710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41" name="群組 140"/>
          <p:cNvGrpSpPr/>
          <p:nvPr/>
        </p:nvGrpSpPr>
        <p:grpSpPr>
          <a:xfrm rot="970236">
            <a:off x="1731208" y="4095066"/>
            <a:ext cx="1355112" cy="576427"/>
            <a:chOff x="1011870" y="3860937"/>
            <a:chExt cx="1877495" cy="1057470"/>
          </a:xfrm>
        </p:grpSpPr>
        <p:grpSp>
          <p:nvGrpSpPr>
            <p:cNvPr id="142" name="群組 141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145" name="群組 144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147" name="直線接點 146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線接點 147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6" name="橢圓 145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43" name="橢圓 142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4" name="橢圓 143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49" name="等腰三角形 148"/>
          <p:cNvSpPr/>
          <p:nvPr/>
        </p:nvSpPr>
        <p:spPr>
          <a:xfrm rot="11069442">
            <a:off x="-453466" y="1035076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0" name="等腰三角形 148"/>
          <p:cNvSpPr/>
          <p:nvPr/>
        </p:nvSpPr>
        <p:spPr>
          <a:xfrm rot="11069442">
            <a:off x="166289" y="2937113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1" name="等腰三角形 148"/>
          <p:cNvSpPr/>
          <p:nvPr/>
        </p:nvSpPr>
        <p:spPr>
          <a:xfrm rot="11069442">
            <a:off x="843244" y="4778263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矩形 158"/>
              <p:cNvSpPr/>
              <p:nvPr/>
            </p:nvSpPr>
            <p:spPr>
              <a:xfrm>
                <a:off x="5187797" y="1426705"/>
                <a:ext cx="6553007" cy="4725268"/>
              </a:xfrm>
              <a:prstGeom prst="rect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TW" sz="1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𝐶𝐵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𝐶𝐵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𝑐𝑏</m:t>
                                      </m:r>
                                    </m:e>
                                    <m:sup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𝑀𝐶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zh-TW" sz="140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num>
                                    <m:den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4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TW" sz="1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𝑐𝑏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𝑀𝐶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𝑐𝑏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𝑀𝐶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4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TW" sz="1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𝑐𝑏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𝑐𝑏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TW" alt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1400" dirty="0"/>
              </a:p>
            </p:txBody>
          </p:sp>
        </mc:Choice>
        <mc:Fallback>
          <p:sp>
            <p:nvSpPr>
              <p:cNvPr id="159" name="矩形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797" y="1426705"/>
                <a:ext cx="6553007" cy="47252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橢圓 159"/>
          <p:cNvSpPr/>
          <p:nvPr/>
        </p:nvSpPr>
        <p:spPr>
          <a:xfrm rot="1695298">
            <a:off x="1346441" y="1170101"/>
            <a:ext cx="324000" cy="3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1" name="橢圓 160"/>
          <p:cNvSpPr/>
          <p:nvPr/>
        </p:nvSpPr>
        <p:spPr>
          <a:xfrm rot="1695298">
            <a:off x="1274550" y="1516307"/>
            <a:ext cx="324000" cy="3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64" name="直線單箭頭接點 163"/>
          <p:cNvCxnSpPr>
            <a:stCxn id="160" idx="5"/>
            <a:endCxn id="159" idx="1"/>
          </p:cNvCxnSpPr>
          <p:nvPr/>
        </p:nvCxnSpPr>
        <p:spPr>
          <a:xfrm>
            <a:off x="1555115" y="1487231"/>
            <a:ext cx="3632682" cy="230210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0" name="文字方塊 169"/>
              <p:cNvSpPr txBox="1"/>
              <p:nvPr/>
            </p:nvSpPr>
            <p:spPr>
              <a:xfrm>
                <a:off x="5550695" y="435417"/>
                <a:ext cx="3015056" cy="526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TW" sz="2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T</m:t>
                    </m:r>
                  </m:oMath>
                </a14:m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0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債券</a:t>
                </a:r>
                <a:r>
                  <a:rPr lang="zh-TW" altLang="en-US" sz="20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可提前</a:t>
                </a:r>
                <a:r>
                  <a:rPr lang="zh-TW" altLang="en-US" sz="20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贖回時</a:t>
                </a:r>
                <a:endPara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170" name="文字方塊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695" y="435417"/>
                <a:ext cx="3015056" cy="526939"/>
              </a:xfrm>
              <a:prstGeom prst="rect">
                <a:avLst/>
              </a:prstGeom>
              <a:blipFill>
                <a:blip r:embed="rId7"/>
                <a:stretch>
                  <a:fillRect l="-2227" r="-1619" b="-68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4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538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群組 54"/>
          <p:cNvGrpSpPr/>
          <p:nvPr/>
        </p:nvGrpSpPr>
        <p:grpSpPr>
          <a:xfrm rot="709174">
            <a:off x="-35657" y="400611"/>
            <a:ext cx="4649649" cy="7129789"/>
            <a:chOff x="4369298" y="465383"/>
            <a:chExt cx="5310550" cy="8143868"/>
          </a:xfrm>
        </p:grpSpPr>
        <p:grpSp>
          <p:nvGrpSpPr>
            <p:cNvPr id="56" name="群組 55"/>
            <p:cNvGrpSpPr/>
            <p:nvPr/>
          </p:nvGrpSpPr>
          <p:grpSpPr>
            <a:xfrm rot="21172489">
              <a:off x="4369298" y="465383"/>
              <a:ext cx="5310550" cy="8143868"/>
              <a:chOff x="4233182" y="489184"/>
              <a:chExt cx="5310550" cy="8143868"/>
            </a:xfrm>
          </p:grpSpPr>
          <p:grpSp>
            <p:nvGrpSpPr>
              <p:cNvPr id="58" name="群組 57"/>
              <p:cNvGrpSpPr/>
              <p:nvPr/>
            </p:nvGrpSpPr>
            <p:grpSpPr>
              <a:xfrm rot="420000">
                <a:off x="4565220" y="489184"/>
                <a:ext cx="4978512" cy="719470"/>
                <a:chOff x="1471409" y="953350"/>
                <a:chExt cx="4978512" cy="1161469"/>
              </a:xfrm>
            </p:grpSpPr>
            <p:grpSp>
              <p:nvGrpSpPr>
                <p:cNvPr id="64" name="群組 63"/>
                <p:cNvGrpSpPr/>
                <p:nvPr/>
              </p:nvGrpSpPr>
              <p:grpSpPr>
                <a:xfrm>
                  <a:off x="1471409" y="953350"/>
                  <a:ext cx="4978512" cy="1134154"/>
                  <a:chOff x="1471409" y="953350"/>
                  <a:chExt cx="4978512" cy="1134154"/>
                </a:xfrm>
              </p:grpSpPr>
              <p:grpSp>
                <p:nvGrpSpPr>
                  <p:cNvPr id="66" name="群組 65"/>
                  <p:cNvGrpSpPr/>
                  <p:nvPr/>
                </p:nvGrpSpPr>
                <p:grpSpPr>
                  <a:xfrm>
                    <a:off x="1471409" y="953350"/>
                    <a:ext cx="4978512" cy="1134154"/>
                    <a:chOff x="3420137" y="2454278"/>
                    <a:chExt cx="4978512" cy="1451419"/>
                  </a:xfrm>
                </p:grpSpPr>
                <p:sp>
                  <p:nvSpPr>
                    <p:cNvPr id="68" name="文字方塊 67"/>
                    <p:cNvSpPr txBox="1"/>
                    <p:nvPr/>
                  </p:nvSpPr>
                  <p:spPr>
                    <a:xfrm>
                      <a:off x="3420137" y="3597920"/>
                      <a:ext cx="28886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0</a:t>
                      </a: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cxnSp>
                  <p:nvCxnSpPr>
                    <p:cNvPr id="69" name="直線接點 68"/>
                    <p:cNvCxnSpPr/>
                    <p:nvPr/>
                  </p:nvCxnSpPr>
                  <p:spPr>
                    <a:xfrm rot="21180000">
                      <a:off x="3590946" y="2454278"/>
                      <a:ext cx="4622378" cy="1264351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直線接點 69"/>
                    <p:cNvCxnSpPr/>
                    <p:nvPr/>
                  </p:nvCxnSpPr>
                  <p:spPr>
                    <a:xfrm flipV="1">
                      <a:off x="3576309" y="276479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直線接點 70"/>
                    <p:cNvCxnSpPr/>
                    <p:nvPr/>
                  </p:nvCxnSpPr>
                  <p:spPr>
                    <a:xfrm flipV="1">
                      <a:off x="5902203" y="2764999"/>
                      <a:ext cx="1" cy="741860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直線接點 71"/>
                    <p:cNvCxnSpPr/>
                    <p:nvPr/>
                  </p:nvCxnSpPr>
                  <p:spPr>
                    <a:xfrm flipV="1">
                      <a:off x="8233140" y="275794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3" name="文字方塊 72"/>
                        <p:cNvSpPr txBox="1"/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US" altLang="zh-TW" sz="1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7" name="文字方塊 2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b="-5588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TW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7" name="直線接點 66"/>
                  <p:cNvCxnSpPr/>
                  <p:nvPr/>
                </p:nvCxnSpPr>
                <p:spPr>
                  <a:xfrm flipV="1">
                    <a:off x="5120862" y="1222641"/>
                    <a:ext cx="1" cy="579698"/>
                  </a:xfrm>
                  <a:prstGeom prst="line">
                    <a:avLst/>
                  </a:prstGeom>
                  <a:ln w="381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文字方塊 64"/>
                    <p:cNvSpPr txBox="1"/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TW" sz="1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oMath>
                        </m:oMathPara>
                      </a14:m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文字方塊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307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9" name="直線接點 58"/>
              <p:cNvCxnSpPr/>
              <p:nvPr/>
            </p:nvCxnSpPr>
            <p:spPr>
              <a:xfrm rot="427511" flipV="1">
                <a:off x="7663115" y="1507287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/>
              <p:cNvCxnSpPr/>
              <p:nvPr/>
            </p:nvCxnSpPr>
            <p:spPr>
              <a:xfrm rot="427511" flipV="1">
                <a:off x="4233182" y="1078501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1" name="直線接點 60"/>
              <p:cNvCxnSpPr/>
              <p:nvPr/>
            </p:nvCxnSpPr>
            <p:spPr>
              <a:xfrm rot="427511" flipV="1">
                <a:off x="5401059" y="1210215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2" name="直線接點 61"/>
              <p:cNvCxnSpPr/>
              <p:nvPr/>
            </p:nvCxnSpPr>
            <p:spPr>
              <a:xfrm rot="427511" flipV="1">
                <a:off x="6489048" y="1362101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/>
              <p:nvPr/>
            </p:nvCxnSpPr>
            <p:spPr>
              <a:xfrm rot="427511" flipV="1">
                <a:off x="8859750" y="1642596"/>
                <a:ext cx="0" cy="6990456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57" name="直線接點 56"/>
            <p:cNvCxnSpPr/>
            <p:nvPr/>
          </p:nvCxnSpPr>
          <p:spPr>
            <a:xfrm rot="21592489" flipV="1">
              <a:off x="5568045" y="610256"/>
              <a:ext cx="1" cy="359092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群組 73"/>
          <p:cNvGrpSpPr/>
          <p:nvPr/>
        </p:nvGrpSpPr>
        <p:grpSpPr>
          <a:xfrm rot="653449">
            <a:off x="270184" y="1008675"/>
            <a:ext cx="2383043" cy="968442"/>
            <a:chOff x="998283" y="3537266"/>
            <a:chExt cx="3301683" cy="1718959"/>
          </a:xfrm>
        </p:grpSpPr>
        <p:grpSp>
          <p:nvGrpSpPr>
            <p:cNvPr id="75" name="群組 74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78" name="群組 77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85" name="群組 84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87" name="直線接點 86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線接點 87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線接點 88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線接點 89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6" name="直線接點 85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群組 78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80" name="群組 79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83" name="橢圓 82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84" name="橢圓 83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81" name="橢圓 80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82" name="橢圓 81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76" name="橢圓 75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7" name="橢圓 76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2" name="等腰三角形 148"/>
          <p:cNvSpPr/>
          <p:nvPr/>
        </p:nvSpPr>
        <p:spPr>
          <a:xfrm rot="11069442">
            <a:off x="595427" y="2167468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91" name="群組 90"/>
          <p:cNvGrpSpPr/>
          <p:nvPr/>
        </p:nvGrpSpPr>
        <p:grpSpPr>
          <a:xfrm rot="872773">
            <a:off x="1085051" y="2205716"/>
            <a:ext cx="1355112" cy="576427"/>
            <a:chOff x="1011870" y="3860937"/>
            <a:chExt cx="1877495" cy="1057470"/>
          </a:xfrm>
        </p:grpSpPr>
        <p:grpSp>
          <p:nvGrpSpPr>
            <p:cNvPr id="92" name="群組 91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95" name="群組 94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97" name="直線接點 96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接點 97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橢圓 95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93" name="橢圓 92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4" name="橢圓 93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99" name="群組 98"/>
          <p:cNvGrpSpPr/>
          <p:nvPr/>
        </p:nvGrpSpPr>
        <p:grpSpPr>
          <a:xfrm rot="653449">
            <a:off x="927612" y="2911969"/>
            <a:ext cx="2361499" cy="968442"/>
            <a:chOff x="1028131" y="3537266"/>
            <a:chExt cx="3271835" cy="1718959"/>
          </a:xfrm>
        </p:grpSpPr>
        <p:grpSp>
          <p:nvGrpSpPr>
            <p:cNvPr id="100" name="群組 99"/>
            <p:cNvGrpSpPr/>
            <p:nvPr/>
          </p:nvGrpSpPr>
          <p:grpSpPr>
            <a:xfrm>
              <a:off x="1028131" y="3537266"/>
              <a:ext cx="3271835" cy="1718959"/>
              <a:chOff x="1052309" y="3622096"/>
              <a:chExt cx="3271835" cy="1718959"/>
            </a:xfrm>
          </p:grpSpPr>
          <p:grpSp>
            <p:nvGrpSpPr>
              <p:cNvPr id="103" name="群組 102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10" name="群組 109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12" name="直線接點 111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直線接點 112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線接點 113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線接點 114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1" name="直線接點 110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群組 103"/>
              <p:cNvGrpSpPr/>
              <p:nvPr/>
            </p:nvGrpSpPr>
            <p:grpSpPr>
              <a:xfrm>
                <a:off x="1066893" y="3622096"/>
                <a:ext cx="3257251" cy="1718959"/>
                <a:chOff x="1066893" y="3622096"/>
                <a:chExt cx="3257251" cy="1718959"/>
              </a:xfrm>
            </p:grpSpPr>
            <p:grpSp>
              <p:nvGrpSpPr>
                <p:cNvPr id="105" name="群組 104"/>
                <p:cNvGrpSpPr/>
                <p:nvPr/>
              </p:nvGrpSpPr>
              <p:grpSpPr>
                <a:xfrm>
                  <a:off x="1066893" y="4248961"/>
                  <a:ext cx="3255879" cy="449539"/>
                  <a:chOff x="1066893" y="4248961"/>
                  <a:chExt cx="3255879" cy="449539"/>
                </a:xfrm>
              </p:grpSpPr>
              <p:sp>
                <p:nvSpPr>
                  <p:cNvPr id="108" name="橢圓 107"/>
                  <p:cNvSpPr/>
                  <p:nvPr/>
                </p:nvSpPr>
                <p:spPr>
                  <a:xfrm>
                    <a:off x="1066893" y="4248961"/>
                    <a:ext cx="432000" cy="43200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09" name="橢圓 108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06" name="橢圓 105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07" name="橢圓 106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01" name="橢圓 100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2" name="橢圓 101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16" name="群組 115"/>
          <p:cNvGrpSpPr/>
          <p:nvPr/>
        </p:nvGrpSpPr>
        <p:grpSpPr>
          <a:xfrm rot="653449">
            <a:off x="1580820" y="4738549"/>
            <a:ext cx="2383043" cy="968442"/>
            <a:chOff x="998283" y="3537266"/>
            <a:chExt cx="3301683" cy="1718959"/>
          </a:xfrm>
        </p:grpSpPr>
        <p:grpSp>
          <p:nvGrpSpPr>
            <p:cNvPr id="117" name="群組 116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120" name="群組 119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27" name="群組 126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29" name="直線接點 128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線接點 129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線接點 130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線接點 131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8" name="直線接點 127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群組 120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122" name="群組 121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125" name="橢圓 124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26" name="橢圓 125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23" name="橢圓 122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24" name="橢圓 123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18" name="橢圓 117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9" name="橢圓 118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4" name="等腰三角形 148"/>
          <p:cNvSpPr/>
          <p:nvPr/>
        </p:nvSpPr>
        <p:spPr>
          <a:xfrm rot="11069442">
            <a:off x="1946874" y="5846916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33" name="群組 132"/>
          <p:cNvGrpSpPr/>
          <p:nvPr/>
        </p:nvGrpSpPr>
        <p:grpSpPr>
          <a:xfrm rot="901004">
            <a:off x="2413333" y="5882857"/>
            <a:ext cx="1355112" cy="576427"/>
            <a:chOff x="1011870" y="3860937"/>
            <a:chExt cx="1877495" cy="1057470"/>
          </a:xfrm>
        </p:grpSpPr>
        <p:grpSp>
          <p:nvGrpSpPr>
            <p:cNvPr id="134" name="群組 133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137" name="群組 136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139" name="直線接點 138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線接點 139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" name="橢圓 137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35" name="橢圓 134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6" name="橢圓 135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53" name="等腰三角形 148"/>
          <p:cNvSpPr/>
          <p:nvPr/>
        </p:nvSpPr>
        <p:spPr>
          <a:xfrm rot="11069442">
            <a:off x="1232057" y="4041710"/>
            <a:ext cx="1949478" cy="844946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41" name="群組 140"/>
          <p:cNvGrpSpPr/>
          <p:nvPr/>
        </p:nvGrpSpPr>
        <p:grpSpPr>
          <a:xfrm rot="970236">
            <a:off x="1731208" y="4095066"/>
            <a:ext cx="1355112" cy="576427"/>
            <a:chOff x="1011870" y="3860937"/>
            <a:chExt cx="1877495" cy="1057470"/>
          </a:xfrm>
        </p:grpSpPr>
        <p:grpSp>
          <p:nvGrpSpPr>
            <p:cNvPr id="142" name="群組 141"/>
            <p:cNvGrpSpPr/>
            <p:nvPr/>
          </p:nvGrpSpPr>
          <p:grpSpPr>
            <a:xfrm>
              <a:off x="1011870" y="4193179"/>
              <a:ext cx="1700646" cy="623993"/>
              <a:chOff x="1036048" y="4278009"/>
              <a:chExt cx="1700646" cy="623993"/>
            </a:xfrm>
          </p:grpSpPr>
          <p:grpSp>
            <p:nvGrpSpPr>
              <p:cNvPr id="145" name="群組 144"/>
              <p:cNvGrpSpPr/>
              <p:nvPr/>
            </p:nvGrpSpPr>
            <p:grpSpPr>
              <a:xfrm>
                <a:off x="1036048" y="4301637"/>
                <a:ext cx="1700646" cy="600365"/>
                <a:chOff x="1284629" y="5496846"/>
                <a:chExt cx="1700647" cy="600365"/>
              </a:xfrm>
            </p:grpSpPr>
            <p:cxnSp>
              <p:nvCxnSpPr>
                <p:cNvPr id="147" name="直線接點 146"/>
                <p:cNvCxnSpPr/>
                <p:nvPr/>
              </p:nvCxnSpPr>
              <p:spPr>
                <a:xfrm rot="20946551" flipV="1">
                  <a:off x="1284629" y="5504981"/>
                  <a:ext cx="1700647" cy="104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線接點 147"/>
                <p:cNvCxnSpPr/>
                <p:nvPr/>
              </p:nvCxnSpPr>
              <p:spPr>
                <a:xfrm rot="20946551">
                  <a:off x="1381844" y="5496846"/>
                  <a:ext cx="1533011" cy="6003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6" name="橢圓 145"/>
              <p:cNvSpPr/>
              <p:nvPr/>
            </p:nvSpPr>
            <p:spPr>
              <a:xfrm>
                <a:off x="1071170" y="4278009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43" name="橢圓 142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4" name="橢圓 143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49" name="等腰三角形 148"/>
          <p:cNvSpPr/>
          <p:nvPr/>
        </p:nvSpPr>
        <p:spPr>
          <a:xfrm rot="11069442">
            <a:off x="-453466" y="1035076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0" name="等腰三角形 148"/>
          <p:cNvSpPr/>
          <p:nvPr/>
        </p:nvSpPr>
        <p:spPr>
          <a:xfrm rot="11069442">
            <a:off x="166289" y="2937113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1" name="等腰三角形 148"/>
          <p:cNvSpPr/>
          <p:nvPr/>
        </p:nvSpPr>
        <p:spPr>
          <a:xfrm rot="11069442">
            <a:off x="843244" y="4778263"/>
            <a:ext cx="3268717" cy="1183959"/>
          </a:xfrm>
          <a:custGeom>
            <a:avLst/>
            <a:gdLst>
              <a:gd name="connsiteX0" fmla="*/ 0 w 3307196"/>
              <a:gd name="connsiteY0" fmla="*/ 1114392 h 1114392"/>
              <a:gd name="connsiteX1" fmla="*/ 403048 w 3307196"/>
              <a:gd name="connsiteY1" fmla="*/ 0 h 1114392"/>
              <a:gd name="connsiteX2" fmla="*/ 3307196 w 3307196"/>
              <a:gd name="connsiteY2" fmla="*/ 1114392 h 1114392"/>
              <a:gd name="connsiteX3" fmla="*/ 0 w 3307196"/>
              <a:gd name="connsiteY3" fmla="*/ 1114392 h 1114392"/>
              <a:gd name="connsiteX0" fmla="*/ 0 w 3399300"/>
              <a:gd name="connsiteY0" fmla="*/ 1289193 h 1289193"/>
              <a:gd name="connsiteX1" fmla="*/ 495152 w 3399300"/>
              <a:gd name="connsiteY1" fmla="*/ 0 h 1289193"/>
              <a:gd name="connsiteX2" fmla="*/ 3399300 w 3399300"/>
              <a:gd name="connsiteY2" fmla="*/ 1114392 h 1289193"/>
              <a:gd name="connsiteX3" fmla="*/ 0 w 3399300"/>
              <a:gd name="connsiteY3" fmla="*/ 1289193 h 1289193"/>
              <a:gd name="connsiteX0" fmla="*/ 0 w 3412011"/>
              <a:gd name="connsiteY0" fmla="*/ 1289193 h 1289193"/>
              <a:gd name="connsiteX1" fmla="*/ 495152 w 3412011"/>
              <a:gd name="connsiteY1" fmla="*/ 0 h 1289193"/>
              <a:gd name="connsiteX2" fmla="*/ 3412011 w 3412011"/>
              <a:gd name="connsiteY2" fmla="*/ 1051658 h 1289193"/>
              <a:gd name="connsiteX3" fmla="*/ 0 w 3412011"/>
              <a:gd name="connsiteY3" fmla="*/ 1289193 h 1289193"/>
              <a:gd name="connsiteX0" fmla="*/ 0 w 3432984"/>
              <a:gd name="connsiteY0" fmla="*/ 1246744 h 1246744"/>
              <a:gd name="connsiteX1" fmla="*/ 516125 w 3432984"/>
              <a:gd name="connsiteY1" fmla="*/ 0 h 1246744"/>
              <a:gd name="connsiteX2" fmla="*/ 3432984 w 3432984"/>
              <a:gd name="connsiteY2" fmla="*/ 1051658 h 1246744"/>
              <a:gd name="connsiteX3" fmla="*/ 0 w 3432984"/>
              <a:gd name="connsiteY3" fmla="*/ 1246744 h 1246744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0 w 3432984"/>
              <a:gd name="connsiteY0" fmla="*/ 1119899 h 1119899"/>
              <a:gd name="connsiteX1" fmla="*/ 473171 w 3432984"/>
              <a:gd name="connsiteY1" fmla="*/ 0 h 1119899"/>
              <a:gd name="connsiteX2" fmla="*/ 3432984 w 3432984"/>
              <a:gd name="connsiteY2" fmla="*/ 924813 h 1119899"/>
              <a:gd name="connsiteX3" fmla="*/ 0 w 3432984"/>
              <a:gd name="connsiteY3" fmla="*/ 1119899 h 1119899"/>
              <a:gd name="connsiteX0" fmla="*/ 5087 w 3007193"/>
              <a:gd name="connsiteY0" fmla="*/ 1103698 h 1103698"/>
              <a:gd name="connsiteX1" fmla="*/ 47380 w 3007193"/>
              <a:gd name="connsiteY1" fmla="*/ 0 h 1103698"/>
              <a:gd name="connsiteX2" fmla="*/ 3007193 w 3007193"/>
              <a:gd name="connsiteY2" fmla="*/ 924813 h 1103698"/>
              <a:gd name="connsiteX3" fmla="*/ 5087 w 3007193"/>
              <a:gd name="connsiteY3" fmla="*/ 1103698 h 1103698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02106"/>
              <a:gd name="connsiteY0" fmla="*/ 1052667 h 1052667"/>
              <a:gd name="connsiteX1" fmla="*/ 178591 w 3002106"/>
              <a:gd name="connsiteY1" fmla="*/ 0 h 1052667"/>
              <a:gd name="connsiteX2" fmla="*/ 3002106 w 3002106"/>
              <a:gd name="connsiteY2" fmla="*/ 873782 h 1052667"/>
              <a:gd name="connsiteX3" fmla="*/ 0 w 3002106"/>
              <a:gd name="connsiteY3" fmla="*/ 1052667 h 1052667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067628 h 1067628"/>
              <a:gd name="connsiteX1" fmla="*/ 256791 w 3080306"/>
              <a:gd name="connsiteY1" fmla="*/ 0 h 1067628"/>
              <a:gd name="connsiteX2" fmla="*/ 3080306 w 3080306"/>
              <a:gd name="connsiteY2" fmla="*/ 873782 h 1067628"/>
              <a:gd name="connsiteX3" fmla="*/ 0 w 3080306"/>
              <a:gd name="connsiteY3" fmla="*/ 1067628 h 1067628"/>
              <a:gd name="connsiteX0" fmla="*/ 0 w 3080306"/>
              <a:gd name="connsiteY0" fmla="*/ 1115401 h 1115401"/>
              <a:gd name="connsiteX1" fmla="*/ 191304 w 3080306"/>
              <a:gd name="connsiteY1" fmla="*/ 0 h 1115401"/>
              <a:gd name="connsiteX2" fmla="*/ 3080306 w 3080306"/>
              <a:gd name="connsiteY2" fmla="*/ 921555 h 1115401"/>
              <a:gd name="connsiteX3" fmla="*/ 0 w 3080306"/>
              <a:gd name="connsiteY3" fmla="*/ 1115401 h 1115401"/>
              <a:gd name="connsiteX0" fmla="*/ 0 w 2994030"/>
              <a:gd name="connsiteY0" fmla="*/ 1090986 h 1090986"/>
              <a:gd name="connsiteX1" fmla="*/ 105028 w 2994030"/>
              <a:gd name="connsiteY1" fmla="*/ 0 h 1090986"/>
              <a:gd name="connsiteX2" fmla="*/ 2994030 w 2994030"/>
              <a:gd name="connsiteY2" fmla="*/ 921555 h 1090986"/>
              <a:gd name="connsiteX3" fmla="*/ 0 w 2994030"/>
              <a:gd name="connsiteY3" fmla="*/ 1090986 h 1090986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2994030"/>
              <a:gd name="connsiteY0" fmla="*/ 1051979 h 1051979"/>
              <a:gd name="connsiteX1" fmla="*/ 169827 w 2994030"/>
              <a:gd name="connsiteY1" fmla="*/ 0 h 1051979"/>
              <a:gd name="connsiteX2" fmla="*/ 2994030 w 2994030"/>
              <a:gd name="connsiteY2" fmla="*/ 882548 h 1051979"/>
              <a:gd name="connsiteX3" fmla="*/ 0 w 2994030"/>
              <a:gd name="connsiteY3" fmla="*/ 1051979 h 105197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3012248"/>
              <a:gd name="connsiteY0" fmla="*/ 1044589 h 1044589"/>
              <a:gd name="connsiteX1" fmla="*/ 188045 w 3012248"/>
              <a:gd name="connsiteY1" fmla="*/ 0 h 1044589"/>
              <a:gd name="connsiteX2" fmla="*/ 3012248 w 3012248"/>
              <a:gd name="connsiteY2" fmla="*/ 882548 h 1044589"/>
              <a:gd name="connsiteX3" fmla="*/ 0 w 3012248"/>
              <a:gd name="connsiteY3" fmla="*/ 1044589 h 104458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  <a:gd name="connsiteX0" fmla="*/ 0 w 2979659"/>
              <a:gd name="connsiteY0" fmla="*/ 1049919 h 1049919"/>
              <a:gd name="connsiteX1" fmla="*/ 155456 w 2979659"/>
              <a:gd name="connsiteY1" fmla="*/ 0 h 1049919"/>
              <a:gd name="connsiteX2" fmla="*/ 2979659 w 2979659"/>
              <a:gd name="connsiteY2" fmla="*/ 882548 h 1049919"/>
              <a:gd name="connsiteX3" fmla="*/ 0 w 2979659"/>
              <a:gd name="connsiteY3" fmla="*/ 1049919 h 104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659" h="1049919">
                <a:moveTo>
                  <a:pt x="0" y="1049919"/>
                </a:moveTo>
                <a:cubicBezTo>
                  <a:pt x="69382" y="674738"/>
                  <a:pt x="101742" y="420161"/>
                  <a:pt x="155456" y="0"/>
                </a:cubicBezTo>
                <a:lnTo>
                  <a:pt x="2979659" y="882548"/>
                </a:lnTo>
                <a:lnTo>
                  <a:pt x="0" y="1049919"/>
                </a:lnTo>
                <a:close/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0" name="文字方塊 169"/>
              <p:cNvSpPr txBox="1"/>
              <p:nvPr/>
            </p:nvSpPr>
            <p:spPr>
              <a:xfrm>
                <a:off x="5550695" y="435417"/>
                <a:ext cx="20938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T</m:t>
                    </m:r>
                  </m:oMath>
                </a14:m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0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債券發行時</a:t>
                </a:r>
                <a:endPara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170" name="文字方塊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695" y="435417"/>
                <a:ext cx="2093843" cy="400110"/>
              </a:xfrm>
              <a:prstGeom prst="rect">
                <a:avLst/>
              </a:prstGeom>
              <a:blipFill>
                <a:blip r:embed="rId6"/>
                <a:stretch>
                  <a:fillRect l="-3207" t="-7576" r="-2915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矩形 155"/>
              <p:cNvSpPr/>
              <p:nvPr/>
            </p:nvSpPr>
            <p:spPr>
              <a:xfrm>
                <a:off x="5389846" y="2207930"/>
                <a:ext cx="5004456" cy="3125792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sz="1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5"/>
                <a:endParaRPr lang="en-US" altLang="zh-TW" sz="105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sz="1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sz="1600" i="1" dirty="0" smtClean="0"/>
              </a:p>
              <a:p>
                <a:pPr lvl="5"/>
                <a:endParaRPr lang="zh-TW" altLang="en-US" sz="105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sz="1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sz="1600" i="1" dirty="0" smtClean="0"/>
              </a:p>
              <a:p>
                <a:pPr lvl="5"/>
                <a:endParaRPr lang="zh-TW" altLang="en-US" sz="105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sz="1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6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600" dirty="0"/>
              </a:p>
            </p:txBody>
          </p:sp>
        </mc:Choice>
        <mc:Fallback>
          <p:sp>
            <p:nvSpPr>
              <p:cNvPr id="156" name="矩形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846" y="2207930"/>
                <a:ext cx="5004456" cy="3125792"/>
              </a:xfrm>
              <a:prstGeom prst="rect">
                <a:avLst/>
              </a:prstGeom>
              <a:blipFill>
                <a:blip r:embed="rId7"/>
                <a:stretch>
                  <a:fillRect t="-2505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7" name="直線單箭頭接點 156"/>
          <p:cNvCxnSpPr>
            <a:stCxn id="159" idx="6"/>
            <a:endCxn id="156" idx="1"/>
          </p:cNvCxnSpPr>
          <p:nvPr/>
        </p:nvCxnSpPr>
        <p:spPr>
          <a:xfrm>
            <a:off x="585332" y="1368983"/>
            <a:ext cx="4804514" cy="240184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橢圓 158"/>
          <p:cNvSpPr/>
          <p:nvPr/>
        </p:nvSpPr>
        <p:spPr>
          <a:xfrm rot="1695298">
            <a:off x="280634" y="1130293"/>
            <a:ext cx="324000" cy="3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58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/>
          <p:cNvSpPr/>
          <p:nvPr/>
        </p:nvSpPr>
        <p:spPr>
          <a:xfrm rot="16879940">
            <a:off x="4936229" y="165141"/>
            <a:ext cx="1480017" cy="3117863"/>
          </a:xfrm>
          <a:prstGeom prst="triangle">
            <a:avLst>
              <a:gd name="adj" fmla="val 54180"/>
            </a:avLst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等腰三角形 11"/>
          <p:cNvSpPr/>
          <p:nvPr/>
        </p:nvSpPr>
        <p:spPr>
          <a:xfrm rot="16860450">
            <a:off x="6298986" y="2914519"/>
            <a:ext cx="1612009" cy="3093603"/>
          </a:xfrm>
          <a:prstGeom prst="triangle">
            <a:avLst>
              <a:gd name="adj" fmla="val 5418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矩形 90"/>
              <p:cNvSpPr/>
              <p:nvPr/>
            </p:nvSpPr>
            <p:spPr>
              <a:xfrm>
                <a:off x="3655144" y="2548942"/>
                <a:ext cx="1557334" cy="5462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微軟正黑體" panose="020B0604030504040204" pitchFamily="34" charset="-120"/>
                    <a:cs typeface="+mn-cs"/>
                  </a:rPr>
                  <a:t>提</a:t>
                </a:r>
                <a14:m>
                  <m:oMath xmlns:m="http://schemas.openxmlformats.org/officeDocument/2006/math">
                    <m:r>
                      <a:rPr kumimoji="0" lang="zh-TW" alt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+mn-cs"/>
                      </a:rPr>
                      <m:t>前</m:t>
                    </m:r>
                    <m:r>
                      <a:rPr kumimoji="0" lang="zh-TW" alt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+mn-cs"/>
                      </a:rPr>
                      <m:t>贖回</m:t>
                    </m:r>
                  </m:oMath>
                </a14:m>
                <a:endPara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91" name="矩形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144" y="2548942"/>
                <a:ext cx="1557334" cy="546269"/>
              </a:xfrm>
              <a:prstGeom prst="rect">
                <a:avLst/>
              </a:prstGeom>
              <a:blipFill>
                <a:blip r:embed="rId3"/>
                <a:stretch>
                  <a:fillRect b="-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群組 105"/>
          <p:cNvGrpSpPr/>
          <p:nvPr/>
        </p:nvGrpSpPr>
        <p:grpSpPr>
          <a:xfrm rot="653449">
            <a:off x="4209486" y="528221"/>
            <a:ext cx="4865170" cy="5811570"/>
            <a:chOff x="4030710" y="486464"/>
            <a:chExt cx="5556707" cy="6638158"/>
          </a:xfrm>
        </p:grpSpPr>
        <p:grpSp>
          <p:nvGrpSpPr>
            <p:cNvPr id="107" name="群組 106"/>
            <p:cNvGrpSpPr/>
            <p:nvPr/>
          </p:nvGrpSpPr>
          <p:grpSpPr>
            <a:xfrm rot="21172489">
              <a:off x="4030710" y="486464"/>
              <a:ext cx="5556707" cy="6638158"/>
              <a:chOff x="3987025" y="489184"/>
              <a:chExt cx="5556707" cy="6638158"/>
            </a:xfrm>
          </p:grpSpPr>
          <p:grpSp>
            <p:nvGrpSpPr>
              <p:cNvPr id="109" name="群組 108"/>
              <p:cNvGrpSpPr/>
              <p:nvPr/>
            </p:nvGrpSpPr>
            <p:grpSpPr>
              <a:xfrm rot="420000">
                <a:off x="4565220" y="489184"/>
                <a:ext cx="4978512" cy="719470"/>
                <a:chOff x="1471409" y="953350"/>
                <a:chExt cx="4978512" cy="1161469"/>
              </a:xfrm>
            </p:grpSpPr>
            <p:grpSp>
              <p:nvGrpSpPr>
                <p:cNvPr id="115" name="群組 114"/>
                <p:cNvGrpSpPr/>
                <p:nvPr/>
              </p:nvGrpSpPr>
              <p:grpSpPr>
                <a:xfrm>
                  <a:off x="1471409" y="953350"/>
                  <a:ext cx="4978512" cy="1134154"/>
                  <a:chOff x="1471409" y="953350"/>
                  <a:chExt cx="4978512" cy="1134154"/>
                </a:xfrm>
              </p:grpSpPr>
              <p:grpSp>
                <p:nvGrpSpPr>
                  <p:cNvPr id="117" name="群組 116"/>
                  <p:cNvGrpSpPr/>
                  <p:nvPr/>
                </p:nvGrpSpPr>
                <p:grpSpPr>
                  <a:xfrm>
                    <a:off x="1471409" y="953350"/>
                    <a:ext cx="4978512" cy="1134154"/>
                    <a:chOff x="3420137" y="2454278"/>
                    <a:chExt cx="4978512" cy="1451419"/>
                  </a:xfrm>
                </p:grpSpPr>
                <p:sp>
                  <p:nvSpPr>
                    <p:cNvPr id="119" name="文字方塊 118"/>
                    <p:cNvSpPr txBox="1"/>
                    <p:nvPr/>
                  </p:nvSpPr>
                  <p:spPr>
                    <a:xfrm>
                      <a:off x="3420137" y="3597920"/>
                      <a:ext cx="28886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0</a:t>
                      </a: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cxnSp>
                  <p:nvCxnSpPr>
                    <p:cNvPr id="120" name="直線接點 119"/>
                    <p:cNvCxnSpPr/>
                    <p:nvPr/>
                  </p:nvCxnSpPr>
                  <p:spPr>
                    <a:xfrm rot="21180000">
                      <a:off x="3590946" y="2454278"/>
                      <a:ext cx="4622378" cy="1264351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直線接點 120"/>
                    <p:cNvCxnSpPr/>
                    <p:nvPr/>
                  </p:nvCxnSpPr>
                  <p:spPr>
                    <a:xfrm flipV="1">
                      <a:off x="3576309" y="276479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直線接點 121"/>
                    <p:cNvCxnSpPr/>
                    <p:nvPr/>
                  </p:nvCxnSpPr>
                  <p:spPr>
                    <a:xfrm flipV="1">
                      <a:off x="5902203" y="2764999"/>
                      <a:ext cx="1" cy="741860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直線接點 122"/>
                    <p:cNvCxnSpPr/>
                    <p:nvPr/>
                  </p:nvCxnSpPr>
                  <p:spPr>
                    <a:xfrm flipV="1">
                      <a:off x="8233140" y="275794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24" name="文字方塊 123"/>
                        <p:cNvSpPr txBox="1"/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US" altLang="zh-TW" sz="1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7" name="文字方塊 2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b="-5588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TW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118" name="直線接點 117"/>
                  <p:cNvCxnSpPr/>
                  <p:nvPr/>
                </p:nvCxnSpPr>
                <p:spPr>
                  <a:xfrm flipV="1">
                    <a:off x="5120862" y="1222641"/>
                    <a:ext cx="1" cy="579698"/>
                  </a:xfrm>
                  <a:prstGeom prst="line">
                    <a:avLst/>
                  </a:prstGeom>
                  <a:ln w="381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6" name="文字方塊 115"/>
                    <p:cNvSpPr txBox="1"/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TW" sz="1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oMath>
                        </m:oMathPara>
                      </a14:m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文字方塊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307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10" name="直線接點 109"/>
              <p:cNvCxnSpPr/>
              <p:nvPr/>
            </p:nvCxnSpPr>
            <p:spPr>
              <a:xfrm flipV="1">
                <a:off x="7459654" y="1477396"/>
                <a:ext cx="649395" cy="5400000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11" name="直線接點 110"/>
              <p:cNvCxnSpPr/>
              <p:nvPr/>
            </p:nvCxnSpPr>
            <p:spPr>
              <a:xfrm flipV="1">
                <a:off x="3987025" y="1101708"/>
                <a:ext cx="649395" cy="5400000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12" name="直線接點 111"/>
              <p:cNvCxnSpPr/>
              <p:nvPr/>
            </p:nvCxnSpPr>
            <p:spPr>
              <a:xfrm rot="427511" flipV="1">
                <a:off x="5438273" y="1213915"/>
                <a:ext cx="59626" cy="5400000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13" name="直線接點 112"/>
              <p:cNvCxnSpPr/>
              <p:nvPr/>
            </p:nvCxnSpPr>
            <p:spPr>
              <a:xfrm rot="427511" flipV="1">
                <a:off x="6600169" y="1348804"/>
                <a:ext cx="43288" cy="5400000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14" name="直線接點 113"/>
              <p:cNvCxnSpPr/>
              <p:nvPr/>
            </p:nvCxnSpPr>
            <p:spPr>
              <a:xfrm rot="427511" flipV="1">
                <a:off x="8954314" y="1727342"/>
                <a:ext cx="12773" cy="5400000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108" name="直線接點 107"/>
            <p:cNvCxnSpPr/>
            <p:nvPr/>
          </p:nvCxnSpPr>
          <p:spPr>
            <a:xfrm rot="21592489" flipV="1">
              <a:off x="5568045" y="610256"/>
              <a:ext cx="1" cy="359092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5" name="群組 124"/>
          <p:cNvGrpSpPr/>
          <p:nvPr/>
        </p:nvGrpSpPr>
        <p:grpSpPr>
          <a:xfrm rot="653449">
            <a:off x="4640237" y="1148019"/>
            <a:ext cx="2383043" cy="1191713"/>
            <a:chOff x="998283" y="3537266"/>
            <a:chExt cx="3301683" cy="1718959"/>
          </a:xfrm>
        </p:grpSpPr>
        <p:grpSp>
          <p:nvGrpSpPr>
            <p:cNvPr id="126" name="群組 125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129" name="群組 128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36" name="群組 135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38" name="直線接點 137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線接點 138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線接點 139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線接點 140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7" name="直線接點 136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群組 129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131" name="群組 130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134" name="橢圓 133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35" name="橢圓 134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32" name="橢圓 131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33" name="橢圓 132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27" name="橢圓 126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8" name="橢圓 127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42" name="群組 141"/>
          <p:cNvGrpSpPr/>
          <p:nvPr/>
        </p:nvGrpSpPr>
        <p:grpSpPr>
          <a:xfrm rot="653449">
            <a:off x="5396919" y="2503333"/>
            <a:ext cx="2383043" cy="1191713"/>
            <a:chOff x="998283" y="3537266"/>
            <a:chExt cx="3301683" cy="1718959"/>
          </a:xfrm>
        </p:grpSpPr>
        <p:grpSp>
          <p:nvGrpSpPr>
            <p:cNvPr id="143" name="群組 142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146" name="群組 145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53" name="群組 152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55" name="直線接點 154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線接點 155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直線接點 156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線接點 157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4" name="直線接點 153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7" name="群組 146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148" name="群組 147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151" name="橢圓 150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52" name="橢圓 151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49" name="橢圓 148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50" name="橢圓 149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44" name="橢圓 143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5" name="橢圓 144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59" name="群組 158"/>
          <p:cNvGrpSpPr/>
          <p:nvPr/>
        </p:nvGrpSpPr>
        <p:grpSpPr>
          <a:xfrm rot="653449">
            <a:off x="6178651" y="3865564"/>
            <a:ext cx="2383043" cy="1191713"/>
            <a:chOff x="998283" y="3537266"/>
            <a:chExt cx="3301683" cy="1718959"/>
          </a:xfrm>
        </p:grpSpPr>
        <p:grpSp>
          <p:nvGrpSpPr>
            <p:cNvPr id="160" name="群組 159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163" name="群組 162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70" name="群組 169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72" name="直線接點 171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線接點 172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直線接點 173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直線接點 174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1" name="直線接點 170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群組 163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165" name="群組 164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168" name="橢圓 167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69" name="橢圓 168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66" name="橢圓 165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67" name="橢圓 166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61" name="橢圓 160"/>
            <p:cNvSpPr/>
            <p:nvPr/>
          </p:nvSpPr>
          <p:spPr>
            <a:xfrm>
              <a:off x="2459817" y="4507150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62" name="橢圓 161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76" name="群組 175"/>
          <p:cNvGrpSpPr/>
          <p:nvPr/>
        </p:nvGrpSpPr>
        <p:grpSpPr>
          <a:xfrm rot="21299281">
            <a:off x="5472934" y="1859911"/>
            <a:ext cx="1409235" cy="1557664"/>
            <a:chOff x="5574263" y="1856213"/>
            <a:chExt cx="1409235" cy="1557664"/>
          </a:xfrm>
        </p:grpSpPr>
        <p:grpSp>
          <p:nvGrpSpPr>
            <p:cNvPr id="177" name="群組 176"/>
            <p:cNvGrpSpPr/>
            <p:nvPr/>
          </p:nvGrpSpPr>
          <p:grpSpPr>
            <a:xfrm rot="1036511">
              <a:off x="5574263" y="1856213"/>
              <a:ext cx="1409235" cy="1557664"/>
              <a:chOff x="1945029" y="1934968"/>
              <a:chExt cx="1409235" cy="1557664"/>
            </a:xfrm>
          </p:grpSpPr>
          <p:sp>
            <p:nvSpPr>
              <p:cNvPr id="181" name="橢圓 180"/>
              <p:cNvSpPr/>
              <p:nvPr/>
            </p:nvSpPr>
            <p:spPr>
              <a:xfrm rot="983684">
                <a:off x="1962581" y="193496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82" name="橢圓 181"/>
              <p:cNvSpPr/>
              <p:nvPr/>
            </p:nvSpPr>
            <p:spPr>
              <a:xfrm rot="983684">
                <a:off x="1945029" y="290313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83" name="橢圓 182"/>
              <p:cNvSpPr/>
              <p:nvPr/>
            </p:nvSpPr>
            <p:spPr>
              <a:xfrm rot="983684">
                <a:off x="2983896" y="265586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84" name="橢圓 183"/>
              <p:cNvSpPr/>
              <p:nvPr/>
            </p:nvSpPr>
            <p:spPr>
              <a:xfrm rot="983684">
                <a:off x="2994264" y="313263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cxnSp>
          <p:nvCxnSpPr>
            <p:cNvPr id="178" name="直線接點 177"/>
            <p:cNvCxnSpPr/>
            <p:nvPr/>
          </p:nvCxnSpPr>
          <p:spPr>
            <a:xfrm flipH="1">
              <a:off x="5709555" y="1912648"/>
              <a:ext cx="262964" cy="8853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線接點 178"/>
            <p:cNvCxnSpPr/>
            <p:nvPr/>
          </p:nvCxnSpPr>
          <p:spPr>
            <a:xfrm flipH="1" flipV="1">
              <a:off x="5683652" y="2865423"/>
              <a:ext cx="940802" cy="48568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線接點 179"/>
            <p:cNvCxnSpPr/>
            <p:nvPr/>
          </p:nvCxnSpPr>
          <p:spPr>
            <a:xfrm flipH="1" flipV="1">
              <a:off x="5729231" y="2819573"/>
              <a:ext cx="968272" cy="1084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群組 184"/>
          <p:cNvGrpSpPr/>
          <p:nvPr/>
        </p:nvGrpSpPr>
        <p:grpSpPr>
          <a:xfrm rot="21151087">
            <a:off x="6234695" y="3235415"/>
            <a:ext cx="1416188" cy="1543385"/>
            <a:chOff x="5571986" y="1871203"/>
            <a:chExt cx="1416188" cy="1543385"/>
          </a:xfrm>
        </p:grpSpPr>
        <p:grpSp>
          <p:nvGrpSpPr>
            <p:cNvPr id="186" name="群組 185"/>
            <p:cNvGrpSpPr/>
            <p:nvPr/>
          </p:nvGrpSpPr>
          <p:grpSpPr>
            <a:xfrm rot="1036511">
              <a:off x="5571986" y="1871203"/>
              <a:ext cx="1416188" cy="1543385"/>
              <a:chOff x="1945029" y="1949247"/>
              <a:chExt cx="1416188" cy="1543385"/>
            </a:xfrm>
          </p:grpSpPr>
          <p:sp>
            <p:nvSpPr>
              <p:cNvPr id="190" name="橢圓 189"/>
              <p:cNvSpPr/>
              <p:nvPr/>
            </p:nvSpPr>
            <p:spPr>
              <a:xfrm rot="983684">
                <a:off x="1978710" y="19492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91" name="橢圓 190"/>
              <p:cNvSpPr/>
              <p:nvPr/>
            </p:nvSpPr>
            <p:spPr>
              <a:xfrm rot="983684">
                <a:off x="1945029" y="290313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92" name="橢圓 191"/>
              <p:cNvSpPr/>
              <p:nvPr/>
            </p:nvSpPr>
            <p:spPr>
              <a:xfrm rot="983684">
                <a:off x="3001217" y="26680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93" name="橢圓 192"/>
              <p:cNvSpPr/>
              <p:nvPr/>
            </p:nvSpPr>
            <p:spPr>
              <a:xfrm rot="983684">
                <a:off x="2994264" y="313263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cxnSp>
          <p:nvCxnSpPr>
            <p:cNvPr id="187" name="直線接點 186"/>
            <p:cNvCxnSpPr/>
            <p:nvPr/>
          </p:nvCxnSpPr>
          <p:spPr>
            <a:xfrm flipH="1">
              <a:off x="5709555" y="1912648"/>
              <a:ext cx="262964" cy="8853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線接點 187"/>
            <p:cNvCxnSpPr/>
            <p:nvPr/>
          </p:nvCxnSpPr>
          <p:spPr>
            <a:xfrm flipH="1" flipV="1">
              <a:off x="5683652" y="2865423"/>
              <a:ext cx="940802" cy="48568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線接點 188"/>
            <p:cNvCxnSpPr/>
            <p:nvPr/>
          </p:nvCxnSpPr>
          <p:spPr>
            <a:xfrm flipH="1" flipV="1">
              <a:off x="5729231" y="2819573"/>
              <a:ext cx="968272" cy="1084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群組 202"/>
          <p:cNvGrpSpPr/>
          <p:nvPr/>
        </p:nvGrpSpPr>
        <p:grpSpPr>
          <a:xfrm rot="653449">
            <a:off x="6975794" y="5405641"/>
            <a:ext cx="2270410" cy="1035533"/>
            <a:chOff x="1041435" y="3646266"/>
            <a:chExt cx="3145629" cy="1493680"/>
          </a:xfrm>
        </p:grpSpPr>
        <p:grpSp>
          <p:nvGrpSpPr>
            <p:cNvPr id="204" name="群組 203"/>
            <p:cNvGrpSpPr/>
            <p:nvPr/>
          </p:nvGrpSpPr>
          <p:grpSpPr>
            <a:xfrm>
              <a:off x="1041435" y="3876792"/>
              <a:ext cx="3145629" cy="1263154"/>
              <a:chOff x="1065613" y="3961622"/>
              <a:chExt cx="3145629" cy="1263154"/>
            </a:xfrm>
          </p:grpSpPr>
          <p:grpSp>
            <p:nvGrpSpPr>
              <p:cNvPr id="207" name="群組 206"/>
              <p:cNvGrpSpPr/>
              <p:nvPr/>
            </p:nvGrpSpPr>
            <p:grpSpPr>
              <a:xfrm>
                <a:off x="1065613" y="3961622"/>
                <a:ext cx="3145629" cy="1263154"/>
                <a:chOff x="1314196" y="5156831"/>
                <a:chExt cx="3145630" cy="1263154"/>
              </a:xfrm>
            </p:grpSpPr>
            <p:cxnSp>
              <p:nvCxnSpPr>
                <p:cNvPr id="209" name="直線接點 208"/>
                <p:cNvCxnSpPr/>
                <p:nvPr/>
              </p:nvCxnSpPr>
              <p:spPr>
                <a:xfrm>
                  <a:off x="1314196" y="5480981"/>
                  <a:ext cx="1641909" cy="31259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線接點 209"/>
                <p:cNvCxnSpPr/>
                <p:nvPr/>
              </p:nvCxnSpPr>
              <p:spPr>
                <a:xfrm>
                  <a:off x="4344264" y="6335254"/>
                  <a:ext cx="115562" cy="847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直線接點 210"/>
                <p:cNvCxnSpPr/>
                <p:nvPr/>
              </p:nvCxnSpPr>
              <p:spPr>
                <a:xfrm flipV="1">
                  <a:off x="1327747" y="5156831"/>
                  <a:ext cx="1641825" cy="31109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8" name="橢圓 207"/>
              <p:cNvSpPr/>
              <p:nvPr/>
            </p:nvSpPr>
            <p:spPr>
              <a:xfrm>
                <a:off x="1085685" y="4045244"/>
                <a:ext cx="432000" cy="43199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205" name="橢圓 204"/>
            <p:cNvSpPr/>
            <p:nvPr/>
          </p:nvSpPr>
          <p:spPr>
            <a:xfrm>
              <a:off x="2480811" y="4271738"/>
              <a:ext cx="432000" cy="4319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6" name="橢圓 205"/>
            <p:cNvSpPr/>
            <p:nvPr/>
          </p:nvSpPr>
          <p:spPr>
            <a:xfrm>
              <a:off x="2484220" y="3646266"/>
              <a:ext cx="432000" cy="4319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12" name="群組 211"/>
          <p:cNvGrpSpPr/>
          <p:nvPr/>
        </p:nvGrpSpPr>
        <p:grpSpPr>
          <a:xfrm rot="21275103">
            <a:off x="7070983" y="4615760"/>
            <a:ext cx="1402505" cy="1491505"/>
            <a:chOff x="5571019" y="1906889"/>
            <a:chExt cx="1402505" cy="1491505"/>
          </a:xfrm>
        </p:grpSpPr>
        <p:grpSp>
          <p:nvGrpSpPr>
            <p:cNvPr id="213" name="群組 212"/>
            <p:cNvGrpSpPr/>
            <p:nvPr/>
          </p:nvGrpSpPr>
          <p:grpSpPr>
            <a:xfrm rot="1036511">
              <a:off x="5571019" y="1906889"/>
              <a:ext cx="1402505" cy="1491505"/>
              <a:chOff x="1947307" y="1986813"/>
              <a:chExt cx="1402505" cy="1491505"/>
            </a:xfrm>
          </p:grpSpPr>
          <p:sp>
            <p:nvSpPr>
              <p:cNvPr id="217" name="橢圓 216"/>
              <p:cNvSpPr/>
              <p:nvPr/>
            </p:nvSpPr>
            <p:spPr>
              <a:xfrm rot="983684">
                <a:off x="1947307" y="198681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18" name="橢圓 217"/>
              <p:cNvSpPr/>
              <p:nvPr/>
            </p:nvSpPr>
            <p:spPr>
              <a:xfrm rot="983684">
                <a:off x="1974455" y="291492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19" name="橢圓 218"/>
              <p:cNvSpPr/>
              <p:nvPr/>
            </p:nvSpPr>
            <p:spPr>
              <a:xfrm rot="983684">
                <a:off x="2983896" y="265586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20" name="橢圓 219"/>
              <p:cNvSpPr/>
              <p:nvPr/>
            </p:nvSpPr>
            <p:spPr>
              <a:xfrm rot="983684">
                <a:off x="2989812" y="311831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cxnSp>
          <p:nvCxnSpPr>
            <p:cNvPr id="214" name="直線接點 213"/>
            <p:cNvCxnSpPr/>
            <p:nvPr/>
          </p:nvCxnSpPr>
          <p:spPr>
            <a:xfrm rot="324897" flipH="1">
              <a:off x="5750198" y="1938544"/>
              <a:ext cx="132283" cy="8676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接點 214"/>
            <p:cNvCxnSpPr/>
            <p:nvPr/>
          </p:nvCxnSpPr>
          <p:spPr>
            <a:xfrm flipH="1" flipV="1">
              <a:off x="5667314" y="2878932"/>
              <a:ext cx="940802" cy="48568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接點 215"/>
            <p:cNvCxnSpPr/>
            <p:nvPr/>
          </p:nvCxnSpPr>
          <p:spPr>
            <a:xfrm flipH="1" flipV="1">
              <a:off x="5745907" y="2829986"/>
              <a:ext cx="968272" cy="1084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橢圓 31"/>
          <p:cNvSpPr/>
          <p:nvPr/>
        </p:nvSpPr>
        <p:spPr>
          <a:xfrm>
            <a:off x="8976539" y="6423339"/>
            <a:ext cx="208156" cy="3203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187335" y="2178703"/>
            <a:ext cx="1409235" cy="2594304"/>
            <a:chOff x="6187335" y="2178703"/>
            <a:chExt cx="1409235" cy="2594304"/>
          </a:xfrm>
        </p:grpSpPr>
        <p:grpSp>
          <p:nvGrpSpPr>
            <p:cNvPr id="3" name="群組 2"/>
            <p:cNvGrpSpPr/>
            <p:nvPr/>
          </p:nvGrpSpPr>
          <p:grpSpPr>
            <a:xfrm>
              <a:off x="6400385" y="2178703"/>
              <a:ext cx="519493" cy="2057691"/>
              <a:chOff x="6400385" y="2178703"/>
              <a:chExt cx="519493" cy="2057691"/>
            </a:xfrm>
          </p:grpSpPr>
          <p:sp>
            <p:nvSpPr>
              <p:cNvPr id="195" name="橢圓 194"/>
              <p:cNvSpPr/>
              <p:nvPr/>
            </p:nvSpPr>
            <p:spPr>
              <a:xfrm rot="1719476">
                <a:off x="6559878" y="217870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196" name="直線接點 195"/>
              <p:cNvCxnSpPr/>
              <p:nvPr/>
            </p:nvCxnSpPr>
            <p:spPr>
              <a:xfrm flipH="1">
                <a:off x="6400385" y="2338909"/>
                <a:ext cx="353350" cy="189748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群組 196"/>
            <p:cNvGrpSpPr/>
            <p:nvPr/>
          </p:nvGrpSpPr>
          <p:grpSpPr>
            <a:xfrm rot="21151087">
              <a:off x="6187335" y="3966076"/>
              <a:ext cx="1409235" cy="806931"/>
              <a:chOff x="1880527" y="2011220"/>
              <a:chExt cx="1409235" cy="806931"/>
            </a:xfrm>
          </p:grpSpPr>
          <p:grpSp>
            <p:nvGrpSpPr>
              <p:cNvPr id="198" name="群組 197"/>
              <p:cNvGrpSpPr/>
              <p:nvPr/>
            </p:nvGrpSpPr>
            <p:grpSpPr>
              <a:xfrm rot="1036511">
                <a:off x="1880527" y="2011220"/>
                <a:ext cx="1409235" cy="806931"/>
                <a:chOff x="-1647518" y="3196805"/>
                <a:chExt cx="1409235" cy="806931"/>
              </a:xfrm>
            </p:grpSpPr>
            <p:sp>
              <p:nvSpPr>
                <p:cNvPr id="221" name="橢圓 220"/>
                <p:cNvSpPr/>
                <p:nvPr/>
              </p:nvSpPr>
              <p:spPr>
                <a:xfrm rot="983684">
                  <a:off x="-1647518" y="3414243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22" name="橢圓 221"/>
                <p:cNvSpPr/>
                <p:nvPr/>
              </p:nvSpPr>
              <p:spPr>
                <a:xfrm rot="983684">
                  <a:off x="-603761" y="319680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23" name="橢圓 222"/>
                <p:cNvSpPr/>
                <p:nvPr/>
              </p:nvSpPr>
              <p:spPr>
                <a:xfrm rot="983684">
                  <a:off x="-598283" y="3643736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cxnSp>
            <p:nvCxnSpPr>
              <p:cNvPr id="200" name="直線接點 199"/>
              <p:cNvCxnSpPr/>
              <p:nvPr/>
            </p:nvCxnSpPr>
            <p:spPr>
              <a:xfrm flipH="1" flipV="1">
                <a:off x="2101386" y="2286625"/>
                <a:ext cx="940802" cy="48568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線接點 200"/>
              <p:cNvCxnSpPr/>
              <p:nvPr/>
            </p:nvCxnSpPr>
            <p:spPr>
              <a:xfrm flipH="1" flipV="1">
                <a:off x="2146968" y="2240769"/>
                <a:ext cx="968272" cy="10848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矩形 223"/>
              <p:cNvSpPr/>
              <p:nvPr/>
            </p:nvSpPr>
            <p:spPr>
              <a:xfrm>
                <a:off x="4219010" y="3465440"/>
                <a:ext cx="1557334" cy="5462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+mn-cs"/>
                        </a:rPr>
                        <m:t>到期贖回</m:t>
                      </m:r>
                    </m:oMath>
                  </m:oMathPara>
                </a14:m>
                <a:endPara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224" name="矩形 2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010" y="3465440"/>
                <a:ext cx="1557334" cy="5462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04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1" grpId="0" animBg="1"/>
      <p:bldP spid="2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/>
          </p:cNvSpPr>
          <p:nvPr/>
        </p:nvSpPr>
        <p:spPr>
          <a:xfrm>
            <a:off x="492369" y="1336432"/>
            <a:ext cx="1885071" cy="199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600" kern="2000" dirty="0" smtClean="0">
                <a:latin typeface="Calibri Light" panose="020F0302020204030204"/>
              </a:rPr>
              <a:t>部分</a:t>
            </a:r>
            <a:r>
              <a:rPr lang="zh-TW" altLang="en-US" sz="6600" kern="2000" dirty="0">
                <a:latin typeface="Calibri Light" panose="020F0302020204030204"/>
              </a:rPr>
              <a:t>贖回</a:t>
            </a:r>
            <a:endParaRPr kumimoji="0" lang="en-US" altLang="zh-TW" sz="6600" b="0" i="0" u="none" strike="noStrike" kern="20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微軟正黑體" panose="020B0604030504040204" pitchFamily="34" charset="-120"/>
              <a:cs typeface="+mj-cs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3897021" y="5019819"/>
            <a:ext cx="4688179" cy="1073066"/>
            <a:chOff x="3897021" y="5019819"/>
            <a:chExt cx="4688179" cy="1073066"/>
          </a:xfrm>
        </p:grpSpPr>
        <p:grpSp>
          <p:nvGrpSpPr>
            <p:cNvPr id="21" name="群組 20"/>
            <p:cNvGrpSpPr/>
            <p:nvPr/>
          </p:nvGrpSpPr>
          <p:grpSpPr>
            <a:xfrm>
              <a:off x="3897021" y="5019819"/>
              <a:ext cx="4688179" cy="583252"/>
              <a:chOff x="3899268" y="2102664"/>
              <a:chExt cx="4688179" cy="583252"/>
            </a:xfrm>
          </p:grpSpPr>
          <p:pic>
            <p:nvPicPr>
              <p:cNvPr id="22" name="圖片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99268" y="2102664"/>
                <a:ext cx="603991" cy="52359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標題 1"/>
                  <p:cNvSpPr txBox="1">
                    <a:spLocks/>
                  </p:cNvSpPr>
                  <p:nvPr/>
                </p:nvSpPr>
                <p:spPr>
                  <a:xfrm>
                    <a:off x="4503258" y="2108066"/>
                    <a:ext cx="4084189" cy="577850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j-cs"/>
                      </a:defRPr>
                    </a:lvl1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TW" altLang="zh-TW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微軟正黑體" panose="020B0604030504040204" pitchFamily="34" charset="-120"/>
                        <a:cs typeface="+mj-cs"/>
                      </a:rPr>
                      <a:t>在最後一個贖回點</a:t>
                    </a:r>
                    <a:r>
                      <a:rPr kumimoji="0" lang="en-US" altLang="zh-TW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微軟正黑體" panose="020B0604030504040204" pitchFamily="34" charset="-120"/>
                        <a:cs typeface="+mj-cs"/>
                      </a:rPr>
                      <a:t>(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zh-TW" altLang="zh-TW" sz="2000" b="0" i="1" u="none" strike="noStrike" kern="1200" cap="none" spc="2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j-cs"/>
                              </a:rPr>
                            </m:ctrlPr>
                          </m:fPr>
                          <m:num>
                            <m:r>
                              <a:rPr kumimoji="0" lang="en-US" altLang="zh-TW" sz="2000" b="0" i="1" u="none" strike="noStrike" kern="1200" cap="none" spc="2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j-cs"/>
                              </a:rPr>
                              <m:t>3</m:t>
                            </m:r>
                            <m:r>
                              <a:rPr kumimoji="0" lang="en-US" altLang="zh-TW" sz="2000" b="0" i="1" u="none" strike="noStrike" kern="100" cap="none" spc="2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kumimoji="0" lang="en-US" altLang="zh-TW" sz="2000" b="0" i="1" u="none" strike="noStrike" kern="100" cap="none" spc="2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kumimoji="0" lang="en-US" altLang="zh-TW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微軟正黑體" panose="020B0604030504040204" pitchFamily="34" charset="-120"/>
                        <a:cs typeface="+mj-cs"/>
                      </a:rPr>
                      <a:t>)</a:t>
                    </a:r>
                    <a:r>
                      <a:rPr kumimoji="0" lang="zh-TW" alt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微軟正黑體" panose="020B0604030504040204" pitchFamily="34" charset="-120"/>
                        <a:cs typeface="+mj-cs"/>
                      </a:rPr>
                      <a:t>到期或贖回</a:t>
                    </a:r>
                    <a:endParaRPr kumimoji="0" lang="zh-TW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j-cs"/>
                    </a:endParaRPr>
                  </a:p>
                </p:txBody>
              </p:sp>
            </mc:Choice>
            <mc:Fallback xmlns="">
              <p:sp>
                <p:nvSpPr>
                  <p:cNvPr id="23" name="標題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03258" y="2108066"/>
                    <a:ext cx="4084189" cy="57785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493" b="-1053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4636635" y="5603071"/>
                  <a:ext cx="3563489" cy="4898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zh-TW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發行一張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zh-TW" altLang="zh-TW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TW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num>
                        <m:den>
                          <m:r>
                            <a:rPr kumimoji="0" lang="en-US" altLang="zh-TW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kumimoji="0" lang="zh-TW" altLang="zh-TW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年期的不可贖回債券</a:t>
                  </a:r>
                  <a:endPara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6635" y="5603071"/>
                  <a:ext cx="3563489" cy="489814"/>
                </a:xfrm>
                <a:prstGeom prst="rect">
                  <a:avLst/>
                </a:prstGeom>
                <a:blipFill>
                  <a:blip r:embed="rId5"/>
                  <a:stretch>
                    <a:fillRect l="-1541" b="-7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文字方塊 1"/>
          <p:cNvSpPr txBox="1"/>
          <p:nvPr/>
        </p:nvSpPr>
        <p:spPr>
          <a:xfrm>
            <a:off x="10313377" y="44216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3899267" y="2075534"/>
            <a:ext cx="6962521" cy="1079590"/>
            <a:chOff x="3899267" y="2075534"/>
            <a:chExt cx="6962521" cy="1079590"/>
          </a:xfrm>
        </p:grpSpPr>
        <p:grpSp>
          <p:nvGrpSpPr>
            <p:cNvPr id="17" name="群組 16"/>
            <p:cNvGrpSpPr/>
            <p:nvPr/>
          </p:nvGrpSpPr>
          <p:grpSpPr>
            <a:xfrm>
              <a:off x="3899267" y="2075534"/>
              <a:ext cx="6962521" cy="577850"/>
              <a:chOff x="3899268" y="2075534"/>
              <a:chExt cx="5743689" cy="577850"/>
            </a:xfrm>
          </p:grpSpPr>
          <p:pic>
            <p:nvPicPr>
              <p:cNvPr id="14" name="圖片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99268" y="2102664"/>
                <a:ext cx="496405" cy="523590"/>
              </a:xfrm>
              <a:prstGeom prst="rect">
                <a:avLst/>
              </a:prstGeom>
            </p:spPr>
          </p:pic>
          <p:sp>
            <p:nvSpPr>
              <p:cNvPr id="15" name="標題 1"/>
              <p:cNvSpPr txBox="1">
                <a:spLocks/>
              </p:cNvSpPr>
              <p:nvPr/>
            </p:nvSpPr>
            <p:spPr>
              <a:xfrm>
                <a:off x="4395673" y="2075534"/>
                <a:ext cx="5247284" cy="5778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微軟正黑體" panose="020B0604030504040204" pitchFamily="34" charset="-120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zh-TW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rPr>
                  <a:t>公司發行一</a:t>
                </a:r>
                <a:r>
                  <a:rPr kumimoji="0" lang="zh-TW" altLang="zh-TW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rPr>
                  <a:t>張</a:t>
                </a:r>
                <a:r>
                  <a:rPr kumimoji="0" lang="zh-TW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rPr>
                  <a:t>可贖回</a:t>
                </a:r>
                <a:r>
                  <a:rPr kumimoji="0" lang="zh-TW" altLang="zh-TW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rPr>
                  <a:t>債券</a:t>
                </a:r>
                <a:r>
                  <a:rPr kumimoji="0" lang="zh-TW" altLang="zh-TW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rPr>
                  <a:t>能夠不斷地贖回再舉或到期再舉</a:t>
                </a:r>
                <a:endPara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4636635" y="2785792"/>
              <a:ext cx="45294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zh-TW" sz="1800" b="0" i="0" u="none" strike="noStrike" kern="1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以時間長度為一張</a:t>
              </a:r>
              <a:r>
                <a:rPr kumimoji="0" lang="en-US" altLang="zh-TW" sz="1800" b="0" i="0" u="none" strike="noStrike" kern="1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T</a:t>
              </a:r>
              <a:r>
                <a:rPr kumimoji="0" lang="zh-TW" altLang="zh-TW" sz="1800" b="0" i="0" u="none" strike="noStrike" kern="1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年期債券的兩倍做舉例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899268" y="3616657"/>
            <a:ext cx="7435996" cy="1063378"/>
            <a:chOff x="3899268" y="3616657"/>
            <a:chExt cx="7435996" cy="1063378"/>
          </a:xfrm>
        </p:grpSpPr>
        <p:grpSp>
          <p:nvGrpSpPr>
            <p:cNvPr id="7" name="群組 6"/>
            <p:cNvGrpSpPr/>
            <p:nvPr/>
          </p:nvGrpSpPr>
          <p:grpSpPr>
            <a:xfrm>
              <a:off x="3899268" y="3616657"/>
              <a:ext cx="4276916" cy="583252"/>
              <a:chOff x="3899268" y="3616657"/>
              <a:chExt cx="4276916" cy="583252"/>
            </a:xfrm>
          </p:grpSpPr>
          <p:grpSp>
            <p:nvGrpSpPr>
              <p:cNvPr id="18" name="群組 17"/>
              <p:cNvGrpSpPr/>
              <p:nvPr/>
            </p:nvGrpSpPr>
            <p:grpSpPr>
              <a:xfrm>
                <a:off x="3899268" y="3616657"/>
                <a:ext cx="3860431" cy="583252"/>
                <a:chOff x="3899268" y="2102664"/>
                <a:chExt cx="3860431" cy="583252"/>
              </a:xfrm>
            </p:grpSpPr>
            <p:pic>
              <p:nvPicPr>
                <p:cNvPr id="19" name="圖片 1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9268" y="2102664"/>
                  <a:ext cx="603991" cy="523590"/>
                </a:xfrm>
                <a:prstGeom prst="rect">
                  <a:avLst/>
                </a:prstGeom>
              </p:spPr>
            </p:pic>
            <p:sp>
              <p:nvSpPr>
                <p:cNvPr id="20" name="標題 1"/>
                <p:cNvSpPr txBox="1">
                  <a:spLocks/>
                </p:cNvSpPr>
                <p:nvPr/>
              </p:nvSpPr>
              <p:spPr>
                <a:xfrm>
                  <a:off x="4503258" y="2108066"/>
                  <a:ext cx="3256441" cy="57785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微軟正黑體" panose="020B0604030504040204" pitchFamily="34" charset="-120"/>
                      <a:cs typeface="+mj-cs"/>
                    </a:defRPr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矩形 3"/>
                  <p:cNvSpPr/>
                  <p:nvPr/>
                </p:nvSpPr>
                <p:spPr>
                  <a:xfrm>
                    <a:off x="4501011" y="3642305"/>
                    <a:ext cx="3675173" cy="52777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TW" altLang="zh-TW" sz="2000" b="0" i="0" u="none" strike="noStrike" kern="1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允許債券</a:t>
                    </a:r>
                    <a:r>
                      <a:rPr kumimoji="0" lang="zh-TW" altLang="en-US" sz="2000" b="0" i="0" u="none" strike="noStrike" kern="1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在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zh-TW" altLang="zh-TW" sz="2000" b="0" i="1" u="none" strike="noStrike" kern="1200" cap="none" spc="2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zh-TW" sz="2000" b="0" i="1" u="none" strike="noStrike" kern="100" cap="none" spc="2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kumimoji="0" lang="en-US" altLang="zh-TW" sz="2000" b="0" i="1" u="none" strike="noStrike" kern="100" cap="none" spc="2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kumimoji="0" lang="zh-TW" altLang="zh-TW" sz="2000" b="0" i="0" u="none" strike="noStrike" kern="1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時</a:t>
                    </a:r>
                    <a:r>
                      <a:rPr kumimoji="0" lang="zh-TW" altLang="zh-TW" sz="2000" b="0" i="0" u="none" strike="noStrike" kern="100" cap="none" spc="2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能</a:t>
                    </a:r>
                    <a:r>
                      <a:rPr lang="zh-TW" altLang="en-US" sz="2000" kern="100" spc="20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部份</a:t>
                    </a:r>
                    <a:r>
                      <a:rPr kumimoji="0" lang="zh-TW" altLang="zh-TW" sz="2000" b="0" i="0" u="none" strike="noStrike" kern="100" cap="none" spc="2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提前</a:t>
                    </a:r>
                    <a:r>
                      <a:rPr kumimoji="0" lang="zh-TW" altLang="zh-TW" sz="2000" b="0" i="0" u="none" strike="noStrike" kern="1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贖回</a:t>
                    </a:r>
                    <a:endParaRPr kumimoji="0" lang="zh-TW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" name="矩形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01011" y="3642305"/>
                    <a:ext cx="3675173" cy="52777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658" r="-663" b="-689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" name="矩形 7"/>
            <p:cNvSpPr/>
            <p:nvPr/>
          </p:nvSpPr>
          <p:spPr>
            <a:xfrm>
              <a:off x="4636635" y="4310703"/>
              <a:ext cx="66986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zh-TW" sz="1800" b="0" i="0" u="none" strike="noStrike" kern="1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每一張債券都有一個提前贖回的時間</a:t>
              </a:r>
              <a:r>
                <a:rPr kumimoji="0" lang="zh-TW" altLang="zh-TW" sz="1800" b="0" i="0" u="none" strike="noStrike" kern="100" cap="none" spc="2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點</a:t>
              </a:r>
              <a:r>
                <a:rPr kumimoji="0" lang="zh-TW" altLang="en-US" sz="1800" b="0" i="0" u="none" strike="noStrike" kern="100" cap="none" spc="2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，可提前贖回</a:t>
              </a:r>
              <a:r>
                <a:rPr kumimoji="0" lang="en-US" altLang="zh-TW" sz="1800" b="0" i="0" u="none" strike="noStrike" kern="100" cap="none" spc="2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50%,100%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3897021" y="121894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模型設定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2169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95" y="1716039"/>
            <a:ext cx="10706705" cy="35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301217" y="-1818983"/>
                <a:ext cx="7765711" cy="123786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p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+[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𝑐𝑏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𝑀𝐶</m:t>
                            </m:r>
                          </m:sup>
                        </m:sSup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i="1" dirty="0" smtClean="0"/>
                  <a:t>-K],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+∆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+[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𝑐𝑏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i="1" dirty="0"/>
                  <a:t>-K</a:t>
                </a:r>
                <a:r>
                  <a:rPr lang="en-US" altLang="zh-TW" i="1" dirty="0" smtClean="0"/>
                  <a:t>],</a:t>
                </a:r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+∆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+∆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i="1" dirty="0" smtClean="0"/>
                  <a:t>,0)</a:t>
                </a:r>
              </a:p>
              <a:p>
                <a:endParaRPr lang="en-US" altLang="zh-TW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𝑐𝑏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𝑀𝐶</m:t>
                                      </m:r>
                                    </m:sup>
                                  </m:sSup>
                                </m:e>
                                <m:sub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𝐶𝐵</m:t>
                                          </m:r>
                                        </m:e>
                                        <m:sup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𝐶𝐵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i="1" dirty="0" smtClean="0"/>
              </a:p>
              <a:p>
                <a:endParaRPr lang="en-US" altLang="zh-TW" i="1" dirty="0" smtClean="0"/>
              </a:p>
              <a:p>
                <a:endParaRPr lang="en-US" altLang="zh-TW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𝑐𝑏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𝑀𝐶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𝑐𝑏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𝑀𝐶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i="1" dirty="0" smtClean="0"/>
              </a:p>
              <a:p>
                <a:endParaRPr lang="en-US" altLang="zh-TW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𝑐𝑏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𝑐𝑏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+∆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i="1" dirty="0"/>
              </a:p>
              <a:p>
                <a:endParaRPr lang="en-US" altLang="zh-TW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217" y="-1818983"/>
                <a:ext cx="7765711" cy="12378645"/>
              </a:xfrm>
              <a:prstGeom prst="rect">
                <a:avLst/>
              </a:prstGeom>
              <a:blipFill>
                <a:blip r:embed="rId2"/>
                <a:stretch>
                  <a:fillRect l="-1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6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301217" y="-1818983"/>
                <a:ext cx="7765711" cy="4416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i="1" dirty="0" smtClean="0"/>
                  <a:t>,0)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p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p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+[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𝑐𝑏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𝑀𝐶</m:t>
                            </m:r>
                          </m:sup>
                        </m:sSup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i="1" dirty="0" smtClean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TW" i="1" dirty="0" smtClean="0"/>
                  <a:t>,</a:t>
                </a:r>
                <a:r>
                  <a:rPr lang="en-US" altLang="zh-TW" i="1" dirty="0"/>
                  <a:t>0)</a:t>
                </a:r>
              </a:p>
              <a:p>
                <a:endParaRPr lang="en-US" altLang="zh-TW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i="1" dirty="0" smtClean="0"/>
              </a:p>
              <a:p>
                <a:endParaRPr lang="en-US" altLang="zh-TW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p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p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i="1" dirty="0" smtClean="0"/>
              </a:p>
              <a:p>
                <a:endParaRPr lang="en-US" altLang="zh-TW" i="1" dirty="0"/>
              </a:p>
              <a:p>
                <a:endParaRPr lang="en-US" altLang="zh-TW" i="1" dirty="0"/>
              </a:p>
              <a:p>
                <a:endParaRPr lang="zh-TW" altLang="en-US" i="1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217" y="-1818983"/>
                <a:ext cx="7765711" cy="4416978"/>
              </a:xfrm>
              <a:prstGeom prst="rect">
                <a:avLst/>
              </a:prstGeom>
              <a:blipFill>
                <a:blip r:embed="rId2"/>
                <a:stretch>
                  <a:fillRect l="-3928" t="-106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5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13584</TotalTime>
  <Words>948</Words>
  <Application>Microsoft Office PowerPoint</Application>
  <PresentationFormat>寬螢幕</PresentationFormat>
  <Paragraphs>458</Paragraphs>
  <Slides>42</Slides>
  <Notes>6</Notes>
  <HiddenSlides>12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51" baseType="lpstr">
      <vt:lpstr>微軟正黑體</vt:lpstr>
      <vt:lpstr>新細明體</vt:lpstr>
      <vt:lpstr>標楷體</vt:lpstr>
      <vt:lpstr>Arial</vt:lpstr>
      <vt:lpstr>Calibri</vt:lpstr>
      <vt:lpstr>Calibri Light</vt:lpstr>
      <vt:lpstr>Cambria Math</vt:lpstr>
      <vt:lpstr>Times New Roman</vt:lpstr>
      <vt:lpstr>Office 佈景主題</vt:lpstr>
      <vt:lpstr>Callable Bond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參數 介紹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游雅萱</dc:creator>
  <cp:lastModifiedBy>雅萱 游</cp:lastModifiedBy>
  <cp:revision>97</cp:revision>
  <dcterms:created xsi:type="dcterms:W3CDTF">2020-04-21T06:04:26Z</dcterms:created>
  <dcterms:modified xsi:type="dcterms:W3CDTF">2020-05-01T17:23:24Z</dcterms:modified>
</cp:coreProperties>
</file>