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80" r:id="rId3"/>
    <p:sldId id="259" r:id="rId4"/>
    <p:sldId id="262" r:id="rId5"/>
    <p:sldId id="264" r:id="rId6"/>
    <p:sldId id="265" r:id="rId7"/>
    <p:sldId id="266" r:id="rId8"/>
    <p:sldId id="269" r:id="rId9"/>
    <p:sldId id="271" r:id="rId10"/>
    <p:sldId id="277" r:id="rId11"/>
    <p:sldId id="272" r:id="rId12"/>
    <p:sldId id="276" r:id="rId13"/>
    <p:sldId id="278" r:id="rId14"/>
    <p:sldId id="279" r:id="rId15"/>
    <p:sldId id="282" r:id="rId16"/>
    <p:sldId id="283" r:id="rId17"/>
    <p:sldId id="285" r:id="rId18"/>
    <p:sldId id="287" r:id="rId19"/>
    <p:sldId id="281" r:id="rId20"/>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94660"/>
  </p:normalViewPr>
  <p:slideViewPr>
    <p:cSldViewPr snapToGrid="0">
      <p:cViewPr varScale="1">
        <p:scale>
          <a:sx n="55" d="100"/>
          <a:sy n="55" d="100"/>
        </p:scale>
        <p:origin x="38" y="5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51A12A-5B91-4034-A431-74B23CEC082D}" type="datetimeFigureOut">
              <a:rPr lang="zh-TW" altLang="en-US" smtClean="0"/>
              <a:t>2020/1/14</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8DE82A-F163-4561-970C-C7290A7A1E23}" type="slidenum">
              <a:rPr lang="zh-TW" altLang="en-US" smtClean="0"/>
              <a:t>‹#›</a:t>
            </a:fld>
            <a:endParaRPr lang="zh-TW" altLang="en-US"/>
          </a:p>
        </p:txBody>
      </p:sp>
    </p:spTree>
    <p:extLst>
      <p:ext uri="{BB962C8B-B14F-4D97-AF65-F5344CB8AC3E}">
        <p14:creationId xmlns:p14="http://schemas.microsoft.com/office/powerpoint/2010/main" val="1949302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a:t>Merton (1974)</a:t>
            </a:r>
            <a:r>
              <a:rPr lang="zh-TW" altLang="en-US" dirty="0"/>
              <a:t> 零息債券不會提前破產</a:t>
            </a:r>
            <a:endParaRPr lang="en-US" altLang="zh-TW" dirty="0"/>
          </a:p>
          <a:p>
            <a:r>
              <a:rPr lang="en-US" altLang="zh-TW" dirty="0"/>
              <a:t>	</a:t>
            </a:r>
            <a:r>
              <a:rPr lang="zh-TW" altLang="en-US" dirty="0"/>
              <a:t>延續</a:t>
            </a:r>
            <a:r>
              <a:rPr lang="en-US" altLang="zh-TW" dirty="0"/>
              <a:t>Black-Scholes </a:t>
            </a:r>
            <a:r>
              <a:rPr lang="zh-TW" altLang="en-US" dirty="0"/>
              <a:t>的選擇權定價模型可以套用在公司上面，不過</a:t>
            </a:r>
            <a:r>
              <a:rPr lang="en-US" altLang="zh-TW" dirty="0"/>
              <a:t>Merton</a:t>
            </a:r>
            <a:r>
              <a:rPr lang="zh-TW" altLang="en-US" dirty="0"/>
              <a:t>只考慮到期日違約問題</a:t>
            </a:r>
            <a:endParaRPr lang="en-US" altLang="zh-TW" dirty="0"/>
          </a:p>
          <a:p>
            <a:endParaRPr lang="en-US" altLang="zh-TW" dirty="0"/>
          </a:p>
          <a:p>
            <a:r>
              <a:rPr lang="en-US" altLang="zh-TW" dirty="0"/>
              <a:t>Kim, </a:t>
            </a:r>
            <a:r>
              <a:rPr lang="en-US" altLang="zh-TW" dirty="0" err="1"/>
              <a:t>Ramaswamy</a:t>
            </a:r>
            <a:r>
              <a:rPr lang="en-US" altLang="zh-TW" dirty="0"/>
              <a:t> and </a:t>
            </a:r>
            <a:r>
              <a:rPr lang="en-US" altLang="zh-TW" dirty="0" err="1"/>
              <a:t>Sundaresan</a:t>
            </a:r>
            <a:r>
              <a:rPr lang="en-US" altLang="zh-TW" dirty="0"/>
              <a:t> (1993)</a:t>
            </a:r>
            <a:r>
              <a:rPr lang="zh-TW" altLang="en-US" dirty="0"/>
              <a:t>會破產可發新股</a:t>
            </a:r>
            <a:endParaRPr lang="en-US" altLang="zh-TW" dirty="0"/>
          </a:p>
          <a:p>
            <a:pPr defTabSz="909919">
              <a:defRPr/>
            </a:pPr>
            <a:r>
              <a:rPr lang="en-US" altLang="zh-TW" dirty="0"/>
              <a:t>	</a:t>
            </a:r>
            <a:r>
              <a:rPr lang="zh-TW" altLang="en-US" dirty="0"/>
              <a:t>考慮債券有支付債息，假設公司每期有</a:t>
            </a:r>
            <a:r>
              <a:rPr lang="en-US" altLang="zh-TW" dirty="0"/>
              <a:t>payout</a:t>
            </a:r>
            <a:r>
              <a:rPr lang="zh-TW" altLang="en-US" dirty="0"/>
              <a:t>來優先支付債息，還有剩的就用於支付股利，當</a:t>
            </a:r>
            <a:r>
              <a:rPr lang="en-US" altLang="zh-TW" dirty="0"/>
              <a:t>payout</a:t>
            </a:r>
            <a:r>
              <a:rPr lang="zh-TW" altLang="en-US" dirty="0"/>
              <a:t>不足以支付債息時，就違約宣告破產</a:t>
            </a:r>
            <a:endParaRPr lang="en-US" altLang="zh-TW" dirty="0"/>
          </a:p>
          <a:p>
            <a:pPr defTabSz="909919">
              <a:defRPr/>
            </a:pPr>
            <a:endParaRPr lang="en-US" altLang="zh-TW" dirty="0"/>
          </a:p>
          <a:p>
            <a:r>
              <a:rPr lang="en-US" altLang="zh-TW" dirty="0"/>
              <a:t>Leland and </a:t>
            </a:r>
            <a:r>
              <a:rPr lang="en-US" altLang="zh-TW" dirty="0" err="1"/>
              <a:t>Toft</a:t>
            </a:r>
            <a:r>
              <a:rPr lang="en-US" altLang="zh-TW" dirty="0"/>
              <a:t> (1996)</a:t>
            </a:r>
            <a:r>
              <a:rPr lang="zh-TW" altLang="en-US" dirty="0"/>
              <a:t> 會提前破產 可發新股及新債</a:t>
            </a:r>
            <a:endParaRPr lang="en-US" altLang="zh-TW" dirty="0"/>
          </a:p>
          <a:p>
            <a:r>
              <a:rPr lang="en-US" altLang="zh-TW" dirty="0"/>
              <a:t>	</a:t>
            </a:r>
            <a:r>
              <a:rPr lang="zh-TW" altLang="en-US" dirty="0"/>
              <a:t>修正</a:t>
            </a:r>
            <a:r>
              <a:rPr lang="en-US" altLang="zh-TW" dirty="0"/>
              <a:t>Leland</a:t>
            </a:r>
            <a:r>
              <a:rPr lang="zh-TW" altLang="en-US" dirty="0"/>
              <a:t>與現實較不符的部分，額外考慮對外發債的融資能力，且債券不再是永續債券，而是有到期日的，且假設公司可以不斷地舉一張面額、債息和到期日相同的</a:t>
            </a:r>
            <a:r>
              <a:rPr lang="en-US" altLang="zh-TW" dirty="0" err="1"/>
              <a:t>staight</a:t>
            </a:r>
            <a:r>
              <a:rPr lang="en-US" altLang="zh-TW" dirty="0"/>
              <a:t> bond</a:t>
            </a:r>
            <a:r>
              <a:rPr lang="zh-TW" altLang="en-US" dirty="0"/>
              <a:t>使得債權結構和時間為獨立關係</a:t>
            </a:r>
            <a:endParaRPr lang="en-US" altLang="zh-TW" dirty="0"/>
          </a:p>
          <a:p>
            <a:r>
              <a:rPr lang="zh-TW" altLang="en-US" dirty="0"/>
              <a:t>符合會計永續經營假設</a:t>
            </a:r>
            <a:endParaRPr lang="en-US" altLang="zh-TW" dirty="0"/>
          </a:p>
        </p:txBody>
      </p:sp>
      <p:sp>
        <p:nvSpPr>
          <p:cNvPr id="4" name="投影片編號版面配置區 3"/>
          <p:cNvSpPr>
            <a:spLocks noGrp="1"/>
          </p:cNvSpPr>
          <p:nvPr>
            <p:ph type="sldNum" sz="quarter" idx="10"/>
          </p:nvPr>
        </p:nvSpPr>
        <p:spPr/>
        <p:txBody>
          <a:bodyPr/>
          <a:lstStyle/>
          <a:p>
            <a:fld id="{4C2C2334-5140-46F1-B5CE-EA6E43758C15}" type="slidenum">
              <a:rPr lang="zh-TW" altLang="en-US" smtClean="0"/>
              <a:t>2</a:t>
            </a:fld>
            <a:endParaRPr lang="zh-TW" altLang="en-US"/>
          </a:p>
        </p:txBody>
      </p:sp>
    </p:spTree>
    <p:extLst>
      <p:ext uri="{BB962C8B-B14F-4D97-AF65-F5344CB8AC3E}">
        <p14:creationId xmlns:p14="http://schemas.microsoft.com/office/powerpoint/2010/main" val="3851012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投資風險 </a:t>
            </a:r>
            <a:r>
              <a:rPr lang="en-US" altLang="zh-TW" dirty="0" smtClean="0"/>
              <a:t>(</a:t>
            </a:r>
            <a:r>
              <a:rPr lang="zh-TW" altLang="en-US" dirty="0" smtClean="0"/>
              <a:t>債券所面臨的利率風險</a:t>
            </a:r>
            <a:r>
              <a:rPr lang="en-US" altLang="zh-TW" dirty="0" smtClean="0"/>
              <a:t>)</a:t>
            </a:r>
          </a:p>
          <a:p>
            <a:r>
              <a:rPr lang="zh-TW" altLang="en-US" dirty="0" smtClean="0"/>
              <a:t>避險</a:t>
            </a:r>
            <a:r>
              <a:rPr lang="en-US" altLang="zh-TW" dirty="0" smtClean="0"/>
              <a:t>(</a:t>
            </a:r>
            <a:r>
              <a:rPr lang="zh-TW" altLang="en-US" dirty="0" smtClean="0"/>
              <a:t>公司狀況差時 提前贖回 使槓桿降低 降低破產的機率</a:t>
            </a:r>
            <a:r>
              <a:rPr lang="en-US" altLang="zh-TW" dirty="0" smtClean="0"/>
              <a:t>)</a:t>
            </a:r>
            <a:endParaRPr lang="zh-TW" altLang="en-US" dirty="0"/>
          </a:p>
        </p:txBody>
      </p:sp>
      <p:sp>
        <p:nvSpPr>
          <p:cNvPr id="4" name="投影片編號版面配置區 3"/>
          <p:cNvSpPr>
            <a:spLocks noGrp="1"/>
          </p:cNvSpPr>
          <p:nvPr>
            <p:ph type="sldNum" sz="quarter" idx="10"/>
          </p:nvPr>
        </p:nvSpPr>
        <p:spPr/>
        <p:txBody>
          <a:bodyPr/>
          <a:lstStyle/>
          <a:p>
            <a:fld id="{AA8DE82A-F163-4561-970C-C7290A7A1E23}" type="slidenum">
              <a:rPr lang="zh-TW" altLang="en-US" smtClean="0"/>
              <a:t>3</a:t>
            </a:fld>
            <a:endParaRPr lang="zh-TW" altLang="en-US"/>
          </a:p>
        </p:txBody>
      </p:sp>
    </p:spTree>
    <p:extLst>
      <p:ext uri="{BB962C8B-B14F-4D97-AF65-F5344CB8AC3E}">
        <p14:creationId xmlns:p14="http://schemas.microsoft.com/office/powerpoint/2010/main" val="899262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defTabSz="909919">
              <a:defRPr/>
            </a:pPr>
            <a:r>
              <a:rPr lang="zh-TW" altLang="en-US" dirty="0" smtClean="0"/>
              <a:t>由於上學期都是在</a:t>
            </a:r>
            <a:r>
              <a:rPr lang="en-US" altLang="zh-TW" dirty="0" smtClean="0"/>
              <a:t>Merton</a:t>
            </a:r>
            <a:r>
              <a:rPr lang="zh-TW" altLang="en-US" dirty="0" smtClean="0"/>
              <a:t>模型下做分析當債券到期或贖回時就會消失，其實忽略公司還有發債的手段，不是僅有單靠股東的對內融資，還有對外發債融資的手段，公司可以透過再發行債券，繼續維持相同的債券結構</a:t>
            </a:r>
            <a:endParaRPr lang="en-US" altLang="zh-TW" dirty="0" smtClean="0"/>
          </a:p>
          <a:p>
            <a:endParaRPr lang="en-US" altLang="zh-TW" dirty="0" smtClean="0"/>
          </a:p>
          <a:p>
            <a:r>
              <a:rPr lang="zh-TW" altLang="en-US" dirty="0" smtClean="0"/>
              <a:t>因為</a:t>
            </a:r>
            <a:r>
              <a:rPr lang="en-US" altLang="zh-TW" dirty="0" err="1" smtClean="0"/>
              <a:t>Leland&amp;Toft</a:t>
            </a:r>
            <a:r>
              <a:rPr lang="zh-TW" altLang="en-US" dirty="0" smtClean="0"/>
              <a:t>模型符合會計的永續經營假設，所以</a:t>
            </a:r>
            <a:r>
              <a:rPr lang="en-US" altLang="zh-TW" dirty="0" smtClean="0"/>
              <a:t>Merton</a:t>
            </a:r>
            <a:r>
              <a:rPr lang="zh-TW" altLang="en-US" dirty="0" smtClean="0"/>
              <a:t>模型僅能評價到債券到期日即結束，並不會有</a:t>
            </a:r>
            <a:r>
              <a:rPr lang="en-US" altLang="zh-TW" dirty="0" smtClean="0"/>
              <a:t>T</a:t>
            </a:r>
            <a:r>
              <a:rPr lang="zh-TW" altLang="en-US" dirty="0" smtClean="0"/>
              <a:t>後面的時間軸</a:t>
            </a:r>
            <a:endParaRPr lang="en-US" altLang="zh-TW" dirty="0" smtClean="0"/>
          </a:p>
          <a:p>
            <a:endParaRPr lang="en-US" altLang="zh-TW" dirty="0" smtClean="0"/>
          </a:p>
          <a:p>
            <a:r>
              <a:rPr lang="zh-TW" altLang="en-US" dirty="0" smtClean="0"/>
              <a:t>因此這學期主要都是在</a:t>
            </a:r>
            <a:r>
              <a:rPr lang="en-US" altLang="zh-TW" dirty="0" smtClean="0"/>
              <a:t>Leland</a:t>
            </a:r>
            <a:r>
              <a:rPr lang="zh-TW" altLang="en-US" dirty="0" smtClean="0"/>
              <a:t>模型下做延伸，多了可以對外融資的手段，允許公司再發行新債的分析</a:t>
            </a:r>
            <a:endParaRPr lang="en-US" altLang="zh-TW" dirty="0" smtClean="0"/>
          </a:p>
          <a:p>
            <a:r>
              <a:rPr lang="zh-TW" altLang="en-US" dirty="0" smtClean="0"/>
              <a:t>以及兩模型的相互比較。</a:t>
            </a:r>
          </a:p>
          <a:p>
            <a:endParaRPr lang="zh-TW" altLang="en-US" dirty="0"/>
          </a:p>
        </p:txBody>
      </p:sp>
      <p:sp>
        <p:nvSpPr>
          <p:cNvPr id="4" name="投影片編號版面配置區 3"/>
          <p:cNvSpPr>
            <a:spLocks noGrp="1"/>
          </p:cNvSpPr>
          <p:nvPr>
            <p:ph type="sldNum" sz="quarter" idx="10"/>
          </p:nvPr>
        </p:nvSpPr>
        <p:spPr/>
        <p:txBody>
          <a:bodyPr/>
          <a:lstStyle/>
          <a:p>
            <a:fld id="{4C2C2334-5140-46F1-B5CE-EA6E43758C15}" type="slidenum">
              <a:rPr lang="zh-TW" altLang="en-US" smtClean="0"/>
              <a:t>4</a:t>
            </a:fld>
            <a:endParaRPr lang="zh-TW" altLang="en-US"/>
          </a:p>
        </p:txBody>
      </p:sp>
    </p:spTree>
    <p:extLst>
      <p:ext uri="{BB962C8B-B14F-4D97-AF65-F5344CB8AC3E}">
        <p14:creationId xmlns:p14="http://schemas.microsoft.com/office/powerpoint/2010/main" val="3034109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defTabSz="909919">
              <a:defRPr/>
            </a:pPr>
            <a:r>
              <a:rPr lang="zh-TW" altLang="en-US" dirty="0" smtClean="0"/>
              <a:t>假定沒有舉債的公司資產價值服從隨機過程</a:t>
            </a:r>
            <a:r>
              <a:rPr lang="en-US" altLang="zh-TW" dirty="0" smtClean="0"/>
              <a:t>(unleveraged firm asset value)</a:t>
            </a:r>
          </a:p>
          <a:p>
            <a:pPr defTabSz="909919">
              <a:defRPr/>
            </a:pPr>
            <a:r>
              <a:rPr lang="zh-TW" altLang="en-US" dirty="0" smtClean="0"/>
              <a:t>是以沒有舉債的公司資產價值為標的物的或有選擇權</a:t>
            </a:r>
            <a:endParaRPr lang="en-US" altLang="zh-TW" dirty="0" smtClean="0"/>
          </a:p>
          <a:p>
            <a:r>
              <a:rPr lang="en-US" altLang="zh-TW" dirty="0" smtClean="0"/>
              <a:t>R</a:t>
            </a:r>
            <a:r>
              <a:rPr lang="zh-TW" altLang="en-US" dirty="0" smtClean="0"/>
              <a:t> 無風險利率</a:t>
            </a:r>
            <a:endParaRPr lang="en-US" altLang="zh-TW" dirty="0" smtClean="0"/>
          </a:p>
          <a:p>
            <a:r>
              <a:rPr lang="en-US" altLang="zh-TW" dirty="0" smtClean="0"/>
              <a:t>Q</a:t>
            </a:r>
            <a:r>
              <a:rPr lang="zh-TW" altLang="en-US" dirty="0" smtClean="0"/>
              <a:t> </a:t>
            </a:r>
            <a:r>
              <a:rPr lang="zh-TW" altLang="zh-TW" dirty="0"/>
              <a:t>每一期公司會固定支付公司資產價值的某個比率</a:t>
            </a:r>
            <a:endParaRPr lang="en-US" altLang="zh-TW" dirty="0" smtClean="0"/>
          </a:p>
          <a:p>
            <a:r>
              <a:rPr lang="en-US" altLang="zh-TW" dirty="0" smtClean="0"/>
              <a:t>Sigma</a:t>
            </a:r>
            <a:r>
              <a:rPr lang="zh-TW" altLang="en-US" dirty="0" smtClean="0"/>
              <a:t> 資產的波動度</a:t>
            </a:r>
            <a:endParaRPr lang="en-US" altLang="zh-TW" dirty="0" smtClean="0"/>
          </a:p>
          <a:p>
            <a:r>
              <a:rPr lang="en-US" altLang="zh-TW" dirty="0" err="1" smtClean="0"/>
              <a:t>dz</a:t>
            </a:r>
            <a:r>
              <a:rPr lang="zh-TW" altLang="en-US" dirty="0" smtClean="0"/>
              <a:t>  標準布朗運動</a:t>
            </a:r>
            <a:endParaRPr lang="en-US" altLang="zh-TW" dirty="0" smtClean="0"/>
          </a:p>
          <a:p>
            <a:endParaRPr lang="en-US" altLang="zh-TW" dirty="0" smtClean="0"/>
          </a:p>
          <a:p>
            <a:r>
              <a:rPr lang="zh-TW" altLang="en-US" dirty="0" smtClean="0"/>
              <a:t>每一期都會從公司的資產價值扣除某個比例優先用於支付債息，其餘當作股利發給股東</a:t>
            </a:r>
            <a:endParaRPr lang="en-US" altLang="zh-TW" dirty="0" smtClean="0"/>
          </a:p>
          <a:p>
            <a:r>
              <a:rPr lang="zh-TW" altLang="en-US" dirty="0" smtClean="0"/>
              <a:t>反之，不足以支付債息，公司將用發行新股的方式來償還債息</a:t>
            </a:r>
            <a:endParaRPr lang="en-US" altLang="zh-TW" dirty="0" smtClean="0"/>
          </a:p>
          <a:p>
            <a:endParaRPr lang="zh-TW" altLang="en-US" dirty="0" smtClean="0"/>
          </a:p>
          <a:p>
            <a:r>
              <a:rPr lang="zh-TW" altLang="en-US" dirty="0" smtClean="0"/>
              <a:t>在股東價值第一次為零時破產</a:t>
            </a:r>
            <a:endParaRPr lang="en-US" altLang="zh-TW" dirty="0" smtClean="0"/>
          </a:p>
          <a:p>
            <a:r>
              <a:rPr lang="zh-TW" altLang="en-US" dirty="0" smtClean="0"/>
              <a:t>當破產時立即清算，並扣除破產成本後給債權人</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4C2C2334-5140-46F1-B5CE-EA6E43758C15}" type="slidenum">
              <a:rPr lang="zh-TW" altLang="en-US" smtClean="0"/>
              <a:t>8</a:t>
            </a:fld>
            <a:endParaRPr lang="zh-TW" altLang="en-US"/>
          </a:p>
        </p:txBody>
      </p:sp>
    </p:spTree>
    <p:extLst>
      <p:ext uri="{BB962C8B-B14F-4D97-AF65-F5344CB8AC3E}">
        <p14:creationId xmlns:p14="http://schemas.microsoft.com/office/powerpoint/2010/main" val="3401984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defTabSz="909919">
              <a:defRPr/>
            </a:pPr>
            <a:r>
              <a:rPr lang="zh-TW" altLang="en-US" dirty="0" smtClean="0"/>
              <a:t>假定沒有舉債的公司資產價值服從隨機過程</a:t>
            </a:r>
            <a:r>
              <a:rPr lang="en-US" altLang="zh-TW" dirty="0" smtClean="0"/>
              <a:t>(unleveraged firm asset value)</a:t>
            </a:r>
          </a:p>
          <a:p>
            <a:pPr defTabSz="909919">
              <a:defRPr/>
            </a:pPr>
            <a:r>
              <a:rPr lang="zh-TW" altLang="en-US" dirty="0" smtClean="0"/>
              <a:t>是以沒有舉債的公司資產價值為標的物的或有選擇權</a:t>
            </a:r>
            <a:endParaRPr lang="en-US" altLang="zh-TW" dirty="0" smtClean="0"/>
          </a:p>
          <a:p>
            <a:r>
              <a:rPr lang="en-US" altLang="zh-TW" dirty="0" smtClean="0"/>
              <a:t>R</a:t>
            </a:r>
            <a:r>
              <a:rPr lang="zh-TW" altLang="en-US" dirty="0" smtClean="0"/>
              <a:t> 無風險利率</a:t>
            </a:r>
            <a:endParaRPr lang="en-US" altLang="zh-TW" dirty="0" smtClean="0"/>
          </a:p>
          <a:p>
            <a:r>
              <a:rPr lang="en-US" altLang="zh-TW" dirty="0" smtClean="0"/>
              <a:t>Q</a:t>
            </a:r>
            <a:r>
              <a:rPr lang="zh-TW" altLang="en-US" dirty="0" smtClean="0"/>
              <a:t> </a:t>
            </a:r>
            <a:r>
              <a:rPr lang="zh-TW" altLang="zh-TW" dirty="0"/>
              <a:t>每一期公司會固定支付公司資產價值的某個比率</a:t>
            </a:r>
            <a:endParaRPr lang="en-US" altLang="zh-TW" dirty="0" smtClean="0"/>
          </a:p>
          <a:p>
            <a:r>
              <a:rPr lang="en-US" altLang="zh-TW" dirty="0" smtClean="0"/>
              <a:t>Sigma</a:t>
            </a:r>
            <a:r>
              <a:rPr lang="zh-TW" altLang="en-US" dirty="0" smtClean="0"/>
              <a:t> 資產的波動度</a:t>
            </a:r>
            <a:endParaRPr lang="en-US" altLang="zh-TW" dirty="0" smtClean="0"/>
          </a:p>
          <a:p>
            <a:r>
              <a:rPr lang="en-US" altLang="zh-TW" dirty="0" err="1" smtClean="0"/>
              <a:t>dz</a:t>
            </a:r>
            <a:r>
              <a:rPr lang="zh-TW" altLang="en-US" dirty="0" smtClean="0"/>
              <a:t>  標準布朗運動</a:t>
            </a:r>
            <a:endParaRPr lang="en-US" altLang="zh-TW" dirty="0" smtClean="0"/>
          </a:p>
          <a:p>
            <a:endParaRPr lang="en-US" altLang="zh-TW" dirty="0" smtClean="0"/>
          </a:p>
          <a:p>
            <a:r>
              <a:rPr lang="zh-TW" altLang="en-US" dirty="0" smtClean="0"/>
              <a:t>每一期都會從公司的資產價值扣除某個比例優先用於支付債息，其餘當作股利發給股東</a:t>
            </a:r>
            <a:endParaRPr lang="en-US" altLang="zh-TW" dirty="0" smtClean="0"/>
          </a:p>
          <a:p>
            <a:r>
              <a:rPr lang="zh-TW" altLang="en-US" dirty="0" smtClean="0"/>
              <a:t>反之，不足以支付債息，公司將用發行新股的方式來償還債息</a:t>
            </a:r>
            <a:endParaRPr lang="en-US" altLang="zh-TW" dirty="0" smtClean="0"/>
          </a:p>
          <a:p>
            <a:endParaRPr lang="zh-TW" altLang="en-US" dirty="0" smtClean="0"/>
          </a:p>
          <a:p>
            <a:r>
              <a:rPr lang="zh-TW" altLang="en-US" dirty="0" smtClean="0"/>
              <a:t>在股東價值第一次為零時破產</a:t>
            </a:r>
            <a:endParaRPr lang="en-US" altLang="zh-TW" dirty="0" smtClean="0"/>
          </a:p>
          <a:p>
            <a:r>
              <a:rPr lang="zh-TW" altLang="en-US" dirty="0" smtClean="0"/>
              <a:t>當破產時立即清算，並扣除破產成本後給債權人</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4C2C2334-5140-46F1-B5CE-EA6E43758C15}" type="slidenum">
              <a:rPr lang="zh-TW" altLang="en-US" smtClean="0"/>
              <a:t>9</a:t>
            </a:fld>
            <a:endParaRPr lang="zh-TW" altLang="en-US"/>
          </a:p>
        </p:txBody>
      </p:sp>
    </p:spTree>
    <p:extLst>
      <p:ext uri="{BB962C8B-B14F-4D97-AF65-F5344CB8AC3E}">
        <p14:creationId xmlns:p14="http://schemas.microsoft.com/office/powerpoint/2010/main" val="1636119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此模型是公司發行的債券有可贖回條款，允許債券可以提前贖回，</a:t>
            </a:r>
            <a:endParaRPr lang="en-US" altLang="zh-TW" dirty="0" smtClean="0"/>
          </a:p>
          <a:p>
            <a:r>
              <a:rPr lang="zh-TW" altLang="en-US" dirty="0" smtClean="0"/>
              <a:t>最上層的樹是公司在時間點</a:t>
            </a:r>
            <a:r>
              <a:rPr lang="en-US" altLang="zh-TW" dirty="0" smtClean="0"/>
              <a:t>0</a:t>
            </a:r>
            <a:r>
              <a:rPr lang="zh-TW" altLang="en-US" dirty="0" smtClean="0"/>
              <a:t>發行的債券</a:t>
            </a:r>
            <a:endParaRPr lang="en-US" altLang="zh-TW" dirty="0" smtClean="0"/>
          </a:p>
          <a:p>
            <a:endParaRPr lang="en-US" altLang="zh-TW" dirty="0" smtClean="0"/>
          </a:p>
          <a:p>
            <a:r>
              <a:rPr lang="zh-TW" altLang="en-US" dirty="0" smtClean="0"/>
              <a:t>加上紅色節點的圖</a:t>
            </a:r>
            <a:endParaRPr lang="zh-TW" altLang="en-US" dirty="0"/>
          </a:p>
        </p:txBody>
      </p:sp>
      <p:sp>
        <p:nvSpPr>
          <p:cNvPr id="4" name="投影片編號版面配置區 3"/>
          <p:cNvSpPr>
            <a:spLocks noGrp="1"/>
          </p:cNvSpPr>
          <p:nvPr>
            <p:ph type="sldNum" sz="quarter" idx="10"/>
          </p:nvPr>
        </p:nvSpPr>
        <p:spPr/>
        <p:txBody>
          <a:bodyPr/>
          <a:lstStyle/>
          <a:p>
            <a:fld id="{4C2C2334-5140-46F1-B5CE-EA6E43758C15}" type="slidenum">
              <a:rPr lang="zh-TW" altLang="en-US" smtClean="0"/>
              <a:t>11</a:t>
            </a:fld>
            <a:endParaRPr lang="zh-TW" altLang="en-US"/>
          </a:p>
        </p:txBody>
      </p:sp>
    </p:spTree>
    <p:extLst>
      <p:ext uri="{BB962C8B-B14F-4D97-AF65-F5344CB8AC3E}">
        <p14:creationId xmlns:p14="http://schemas.microsoft.com/office/powerpoint/2010/main" val="1257656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defTabSz="909919">
              <a:defRPr/>
            </a:pPr>
            <a:r>
              <a:rPr lang="zh-TW" altLang="en-US" dirty="0" smtClean="0"/>
              <a:t>假定沒有舉債的公司資產價值服從隨機過程</a:t>
            </a:r>
            <a:r>
              <a:rPr lang="en-US" altLang="zh-TW" dirty="0" smtClean="0"/>
              <a:t>(unleveraged firm asset value)</a:t>
            </a:r>
          </a:p>
          <a:p>
            <a:pPr defTabSz="909919">
              <a:defRPr/>
            </a:pPr>
            <a:r>
              <a:rPr lang="zh-TW" altLang="en-US" dirty="0" smtClean="0"/>
              <a:t>是以沒有舉債的公司資產價值為標的物的或有選擇權</a:t>
            </a:r>
            <a:endParaRPr lang="en-US" altLang="zh-TW" dirty="0" smtClean="0"/>
          </a:p>
          <a:p>
            <a:r>
              <a:rPr lang="en-US" altLang="zh-TW" dirty="0" smtClean="0"/>
              <a:t>R</a:t>
            </a:r>
            <a:r>
              <a:rPr lang="zh-TW" altLang="en-US" dirty="0" smtClean="0"/>
              <a:t> 無風險利率</a:t>
            </a:r>
            <a:endParaRPr lang="en-US" altLang="zh-TW" dirty="0" smtClean="0"/>
          </a:p>
          <a:p>
            <a:r>
              <a:rPr lang="en-US" altLang="zh-TW" dirty="0" smtClean="0"/>
              <a:t>Q</a:t>
            </a:r>
            <a:r>
              <a:rPr lang="zh-TW" altLang="en-US" dirty="0" smtClean="0"/>
              <a:t> </a:t>
            </a:r>
            <a:r>
              <a:rPr lang="zh-TW" altLang="zh-TW" dirty="0"/>
              <a:t>每一期公司會固定支付公司資產價值的某個比率</a:t>
            </a:r>
            <a:endParaRPr lang="en-US" altLang="zh-TW" dirty="0" smtClean="0"/>
          </a:p>
          <a:p>
            <a:r>
              <a:rPr lang="en-US" altLang="zh-TW" dirty="0" smtClean="0"/>
              <a:t>Sigma</a:t>
            </a:r>
            <a:r>
              <a:rPr lang="zh-TW" altLang="en-US" dirty="0" smtClean="0"/>
              <a:t> 資產的波動度</a:t>
            </a:r>
            <a:endParaRPr lang="en-US" altLang="zh-TW" dirty="0" smtClean="0"/>
          </a:p>
          <a:p>
            <a:r>
              <a:rPr lang="en-US" altLang="zh-TW" dirty="0" err="1" smtClean="0"/>
              <a:t>dz</a:t>
            </a:r>
            <a:r>
              <a:rPr lang="zh-TW" altLang="en-US" dirty="0" smtClean="0"/>
              <a:t>  標準布朗運動</a:t>
            </a:r>
            <a:endParaRPr lang="en-US" altLang="zh-TW" dirty="0" smtClean="0"/>
          </a:p>
          <a:p>
            <a:endParaRPr lang="en-US" altLang="zh-TW" dirty="0" smtClean="0"/>
          </a:p>
          <a:p>
            <a:r>
              <a:rPr lang="zh-TW" altLang="en-US" dirty="0" smtClean="0"/>
              <a:t>每一期都會從公司的資產價值扣除某個比例優先用於支付債息，其餘當作股利發給股東</a:t>
            </a:r>
            <a:endParaRPr lang="en-US" altLang="zh-TW" dirty="0" smtClean="0"/>
          </a:p>
          <a:p>
            <a:r>
              <a:rPr lang="zh-TW" altLang="en-US" dirty="0" smtClean="0"/>
              <a:t>反之，不足以支付債息，公司將用發行新股的方式來償還債息</a:t>
            </a:r>
            <a:endParaRPr lang="en-US" altLang="zh-TW" dirty="0" smtClean="0"/>
          </a:p>
          <a:p>
            <a:endParaRPr lang="zh-TW" altLang="en-US" dirty="0" smtClean="0"/>
          </a:p>
          <a:p>
            <a:r>
              <a:rPr lang="zh-TW" altLang="en-US" dirty="0" smtClean="0"/>
              <a:t>在股東價值第一次為零時破產</a:t>
            </a:r>
            <a:endParaRPr lang="en-US" altLang="zh-TW" dirty="0" smtClean="0"/>
          </a:p>
          <a:p>
            <a:r>
              <a:rPr lang="zh-TW" altLang="en-US" dirty="0" smtClean="0"/>
              <a:t>當破產時立即清算，並扣除破產成本後給債權人</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4C2C2334-5140-46F1-B5CE-EA6E43758C15}" type="slidenum">
              <a:rPr lang="zh-TW" altLang="en-US" smtClean="0"/>
              <a:t>19</a:t>
            </a:fld>
            <a:endParaRPr lang="zh-TW" altLang="en-US"/>
          </a:p>
        </p:txBody>
      </p:sp>
    </p:spTree>
    <p:extLst>
      <p:ext uri="{BB962C8B-B14F-4D97-AF65-F5344CB8AC3E}">
        <p14:creationId xmlns:p14="http://schemas.microsoft.com/office/powerpoint/2010/main" val="7085486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49626808-429A-4028-A4D4-897012403039}" type="datetimeFigureOut">
              <a:rPr lang="zh-TW" altLang="en-US" smtClean="0"/>
              <a:t>2020/1/14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4187316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49626808-429A-4028-A4D4-897012403039}" type="datetimeFigureOut">
              <a:rPr lang="zh-TW" altLang="en-US" smtClean="0"/>
              <a:t>2020/1/14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1767247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49626808-429A-4028-A4D4-897012403039}" type="datetimeFigureOut">
              <a:rPr lang="zh-TW" altLang="en-US" smtClean="0"/>
              <a:t>2020/1/14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3488527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標題及物件">
    <p:spTree>
      <p:nvGrpSpPr>
        <p:cNvPr id="1" name=""/>
        <p:cNvGrpSpPr/>
        <p:nvPr/>
      </p:nvGrpSpPr>
      <p:grpSpPr>
        <a:xfrm>
          <a:off x="0" y="0"/>
          <a:ext cx="0" cy="0"/>
          <a:chOff x="0" y="0"/>
          <a:chExt cx="0" cy="0"/>
        </a:xfrm>
      </p:grpSpPr>
      <p:sp>
        <p:nvSpPr>
          <p:cNvPr id="4" name="日期版面配置區 3"/>
          <p:cNvSpPr>
            <a:spLocks noGrp="1"/>
          </p:cNvSpPr>
          <p:nvPr>
            <p:ph type="dt" sz="half" idx="10"/>
          </p:nvPr>
        </p:nvSpPr>
        <p:spPr/>
        <p:txBody>
          <a:bodyPr/>
          <a:lstStyle/>
          <a:p>
            <a:fld id="{5D4442C3-EF6F-4A50-99F9-1E92B8BD8B34}" type="datetime1">
              <a:rPr lang="zh-TW" altLang="en-US" smtClean="0"/>
              <a:t>2020/1/14</a:t>
            </a:fld>
            <a:endParaRPr lang="zh-TW" altLang="en-US" dirty="0"/>
          </a:p>
        </p:txBody>
      </p:sp>
      <p:sp>
        <p:nvSpPr>
          <p:cNvPr id="5" name="頁尾版面配置區 4"/>
          <p:cNvSpPr>
            <a:spLocks noGrp="1"/>
          </p:cNvSpPr>
          <p:nvPr>
            <p:ph type="ftr" sz="quarter" idx="11"/>
          </p:nvPr>
        </p:nvSpPr>
        <p:spPr/>
        <p:txBody>
          <a:bodyPr/>
          <a:lstStyle/>
          <a:p>
            <a:endParaRPr lang="zh-TW" altLang="en-US"/>
          </a:p>
        </p:txBody>
      </p:sp>
      <p:grpSp>
        <p:nvGrpSpPr>
          <p:cNvPr id="7" name="Shape 11"/>
          <p:cNvGrpSpPr/>
          <p:nvPr userDrawn="1"/>
        </p:nvGrpSpPr>
        <p:grpSpPr>
          <a:xfrm>
            <a:off x="-498872" y="365125"/>
            <a:ext cx="3897392" cy="3897392"/>
            <a:chOff x="6680825" y="2549350"/>
            <a:chExt cx="1539600" cy="1539600"/>
          </a:xfrm>
          <a:solidFill>
            <a:schemeClr val="tx2">
              <a:lumMod val="85000"/>
              <a:lumOff val="15000"/>
            </a:schemeClr>
          </a:solidFill>
        </p:grpSpPr>
        <p:sp>
          <p:nvSpPr>
            <p:cNvPr id="8" name="Shape 12"/>
            <p:cNvSpPr/>
            <p:nvPr/>
          </p:nvSpPr>
          <p:spPr>
            <a:xfrm>
              <a:off x="6825669" y="2694194"/>
              <a:ext cx="1249800" cy="1249800"/>
            </a:xfrm>
            <a:prstGeom prst="ellipse">
              <a:avLst/>
            </a:prstGeom>
            <a:grpFill/>
            <a:ln>
              <a:noFill/>
            </a:ln>
          </p:spPr>
          <p:txBody>
            <a:bodyPr spcFirstLastPara="1" wrap="square" lIns="91425" tIns="91425" rIns="91425" bIns="91425" anchor="ctr" anchorCtr="0">
              <a:noAutofit/>
            </a:bodyPr>
            <a:lstStyle/>
            <a:p>
              <a:pPr marL="0" lvl="0" indent="0">
                <a:spcBef>
                  <a:spcPts val="0"/>
                </a:spcBef>
                <a:spcAft>
                  <a:spcPts val="0"/>
                </a:spcAft>
                <a:buNone/>
              </a:pPr>
              <a:endParaRPr dirty="0">
                <a:solidFill>
                  <a:schemeClr val="bg1"/>
                </a:solidFill>
                <a:ea typeface="微軟正黑體" panose="020B0604030504040204" pitchFamily="34" charset="-120"/>
              </a:endParaRPr>
            </a:p>
          </p:txBody>
        </p:sp>
        <p:sp>
          <p:nvSpPr>
            <p:cNvPr id="9" name="Shape 13"/>
            <p:cNvSpPr/>
            <p:nvPr/>
          </p:nvSpPr>
          <p:spPr>
            <a:xfrm>
              <a:off x="6894850" y="2763375"/>
              <a:ext cx="1111200" cy="1111200"/>
            </a:xfrm>
            <a:prstGeom prst="ellipse">
              <a:avLst/>
            </a:prstGeom>
            <a:grpFill/>
            <a:ln>
              <a:noFill/>
            </a:ln>
          </p:spPr>
          <p:txBody>
            <a:bodyPr spcFirstLastPara="1" wrap="square" lIns="91425" tIns="91425" rIns="91425" bIns="91425" anchor="ctr" anchorCtr="0">
              <a:noAutofit/>
            </a:bodyPr>
            <a:lstStyle/>
            <a:p>
              <a:pPr marL="0" lvl="0" indent="0">
                <a:spcBef>
                  <a:spcPts val="0"/>
                </a:spcBef>
                <a:spcAft>
                  <a:spcPts val="0"/>
                </a:spcAft>
                <a:buNone/>
              </a:pPr>
              <a:endParaRPr dirty="0">
                <a:solidFill>
                  <a:schemeClr val="bg1"/>
                </a:solidFill>
                <a:ea typeface="微軟正黑體" panose="020B0604030504040204" pitchFamily="34" charset="-120"/>
              </a:endParaRPr>
            </a:p>
          </p:txBody>
        </p:sp>
        <p:sp>
          <p:nvSpPr>
            <p:cNvPr id="10" name="Shape 14"/>
            <p:cNvSpPr/>
            <p:nvPr/>
          </p:nvSpPr>
          <p:spPr>
            <a:xfrm>
              <a:off x="6680825" y="2549350"/>
              <a:ext cx="1539600" cy="1539600"/>
            </a:xfrm>
            <a:prstGeom prst="donut">
              <a:avLst>
                <a:gd name="adj" fmla="val 495"/>
              </a:avLst>
            </a:prstGeom>
            <a:grpFill/>
            <a:ln>
              <a:noFill/>
            </a:ln>
          </p:spPr>
          <p:txBody>
            <a:bodyPr spcFirstLastPara="1" wrap="square" lIns="91425" tIns="91425" rIns="91425" bIns="91425" anchor="ctr" anchorCtr="0">
              <a:noAutofit/>
            </a:bodyPr>
            <a:lstStyle/>
            <a:p>
              <a:pPr marL="0" lvl="0" indent="0" rtl="0">
                <a:spcBef>
                  <a:spcPts val="0"/>
                </a:spcBef>
                <a:spcAft>
                  <a:spcPts val="0"/>
                </a:spcAft>
                <a:buNone/>
              </a:pPr>
              <a:endParaRPr dirty="0">
                <a:solidFill>
                  <a:schemeClr val="bg1"/>
                </a:solidFill>
                <a:ea typeface="微軟正黑體" panose="020B0604030504040204" pitchFamily="34" charset="-120"/>
              </a:endParaRPr>
            </a:p>
          </p:txBody>
        </p:sp>
      </p:grpSp>
      <p:sp>
        <p:nvSpPr>
          <p:cNvPr id="11" name="標題 1"/>
          <p:cNvSpPr>
            <a:spLocks noGrp="1"/>
          </p:cNvSpPr>
          <p:nvPr>
            <p:ph type="title" hasCustomPrompt="1"/>
          </p:nvPr>
        </p:nvSpPr>
        <p:spPr>
          <a:xfrm>
            <a:off x="0" y="1121672"/>
            <a:ext cx="3987018" cy="2383411"/>
          </a:xfrm>
        </p:spPr>
        <p:txBody>
          <a:bodyPr>
            <a:normAutofit/>
          </a:bodyPr>
          <a:lstStyle>
            <a:lvl1pPr>
              <a:defRPr sz="3600">
                <a:solidFill>
                  <a:srgbClr val="FFFFFF"/>
                </a:solidFill>
              </a:defRPr>
            </a:lvl1pPr>
          </a:lstStyle>
          <a:p>
            <a:r>
              <a:rPr lang="zh-TW" altLang="en-US" dirty="0" smtClean="0"/>
              <a:t>母片標題樣式</a:t>
            </a:r>
            <a:endParaRPr lang="zh-TW" altLang="en-US" dirty="0"/>
          </a:p>
        </p:txBody>
      </p:sp>
      <p:grpSp>
        <p:nvGrpSpPr>
          <p:cNvPr id="12" name="Shape 70"/>
          <p:cNvGrpSpPr/>
          <p:nvPr userDrawn="1"/>
        </p:nvGrpSpPr>
        <p:grpSpPr>
          <a:xfrm>
            <a:off x="9799320" y="-316455"/>
            <a:ext cx="2876253" cy="2876253"/>
            <a:chOff x="-474900" y="321200"/>
            <a:chExt cx="2324700" cy="2324700"/>
          </a:xfrm>
        </p:grpSpPr>
        <p:sp>
          <p:nvSpPr>
            <p:cNvPr id="13" name="Shape 71"/>
            <p:cNvSpPr/>
            <p:nvPr/>
          </p:nvSpPr>
          <p:spPr>
            <a:xfrm>
              <a:off x="-474900" y="321200"/>
              <a:ext cx="2324700" cy="23247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sp>
          <p:nvSpPr>
            <p:cNvPr id="14" name="Shape 72"/>
            <p:cNvSpPr/>
            <p:nvPr/>
          </p:nvSpPr>
          <p:spPr>
            <a:xfrm>
              <a:off x="120725" y="916825"/>
              <a:ext cx="1133400" cy="11334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sp>
          <p:nvSpPr>
            <p:cNvPr id="15" name="Shape 73"/>
            <p:cNvSpPr/>
            <p:nvPr/>
          </p:nvSpPr>
          <p:spPr>
            <a:xfrm>
              <a:off x="-137125" y="658975"/>
              <a:ext cx="1649100" cy="16491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sp>
          <p:nvSpPr>
            <p:cNvPr id="16" name="Shape 74"/>
            <p:cNvSpPr/>
            <p:nvPr/>
          </p:nvSpPr>
          <p:spPr>
            <a:xfrm>
              <a:off x="313650" y="1109750"/>
              <a:ext cx="747600" cy="7476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grpSp>
      <p:sp>
        <p:nvSpPr>
          <p:cNvPr id="22" name="橢圓 21"/>
          <p:cNvSpPr/>
          <p:nvPr userDrawn="1"/>
        </p:nvSpPr>
        <p:spPr>
          <a:xfrm>
            <a:off x="11324394" y="6042495"/>
            <a:ext cx="678979" cy="6789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ea typeface="微軟正黑體" panose="020B0604030504040204" pitchFamily="34" charset="-120"/>
            </a:endParaRPr>
          </a:p>
        </p:txBody>
      </p:sp>
      <p:sp>
        <p:nvSpPr>
          <p:cNvPr id="6" name="投影片編號版面配置區 5"/>
          <p:cNvSpPr>
            <a:spLocks noGrp="1"/>
          </p:cNvSpPr>
          <p:nvPr>
            <p:ph type="sldNum" sz="quarter" idx="12"/>
          </p:nvPr>
        </p:nvSpPr>
        <p:spPr>
          <a:xfrm>
            <a:off x="11363130" y="6110816"/>
            <a:ext cx="601506" cy="542336"/>
          </a:xfrm>
        </p:spPr>
        <p:txBody>
          <a:bodyPr/>
          <a:lstStyle>
            <a:lvl1pPr algn="ctr">
              <a:defRPr sz="2400">
                <a:solidFill>
                  <a:schemeClr val="bg1"/>
                </a:solidFill>
              </a:defRPr>
            </a:lvl1pPr>
          </a:lstStyle>
          <a:p>
            <a:fld id="{B4130D94-9B5E-47E9-A075-367BC3BA3D3F}" type="slidenum">
              <a:rPr lang="zh-TW" altLang="en-US" smtClean="0"/>
              <a:pPr/>
              <a:t>‹#›</a:t>
            </a:fld>
            <a:endParaRPr lang="zh-TW" altLang="en-US" dirty="0"/>
          </a:p>
        </p:txBody>
      </p:sp>
    </p:spTree>
    <p:extLst>
      <p:ext uri="{BB962C8B-B14F-4D97-AF65-F5344CB8AC3E}">
        <p14:creationId xmlns:p14="http://schemas.microsoft.com/office/powerpoint/2010/main" val="257184906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標題及物件">
    <p:spTree>
      <p:nvGrpSpPr>
        <p:cNvPr id="1" name=""/>
        <p:cNvGrpSpPr/>
        <p:nvPr/>
      </p:nvGrpSpPr>
      <p:grpSpPr>
        <a:xfrm>
          <a:off x="0" y="0"/>
          <a:ext cx="0" cy="0"/>
          <a:chOff x="0" y="0"/>
          <a:chExt cx="0" cy="0"/>
        </a:xfrm>
      </p:grpSpPr>
      <p:sp>
        <p:nvSpPr>
          <p:cNvPr id="4" name="日期版面配置區 3"/>
          <p:cNvSpPr>
            <a:spLocks noGrp="1"/>
          </p:cNvSpPr>
          <p:nvPr>
            <p:ph type="dt" sz="half" idx="10"/>
          </p:nvPr>
        </p:nvSpPr>
        <p:spPr/>
        <p:txBody>
          <a:bodyPr/>
          <a:lstStyle/>
          <a:p>
            <a:fld id="{5D4442C3-EF6F-4A50-99F9-1E92B8BD8B34}" type="datetime1">
              <a:rPr lang="zh-TW" altLang="en-US" smtClean="0"/>
              <a:t>2020/1/14</a:t>
            </a:fld>
            <a:endParaRPr lang="zh-TW" altLang="en-US" dirty="0"/>
          </a:p>
        </p:txBody>
      </p:sp>
      <p:sp>
        <p:nvSpPr>
          <p:cNvPr id="5" name="頁尾版面配置區 4"/>
          <p:cNvSpPr>
            <a:spLocks noGrp="1"/>
          </p:cNvSpPr>
          <p:nvPr>
            <p:ph type="ftr" sz="quarter" idx="11"/>
          </p:nvPr>
        </p:nvSpPr>
        <p:spPr/>
        <p:txBody>
          <a:bodyPr/>
          <a:lstStyle/>
          <a:p>
            <a:endParaRPr lang="zh-TW" altLang="en-US"/>
          </a:p>
        </p:txBody>
      </p:sp>
      <p:grpSp>
        <p:nvGrpSpPr>
          <p:cNvPr id="7" name="Shape 11"/>
          <p:cNvGrpSpPr/>
          <p:nvPr userDrawn="1"/>
        </p:nvGrpSpPr>
        <p:grpSpPr>
          <a:xfrm>
            <a:off x="-498872" y="365125"/>
            <a:ext cx="3897392" cy="3897392"/>
            <a:chOff x="6680825" y="2549350"/>
            <a:chExt cx="1539600" cy="1539600"/>
          </a:xfrm>
          <a:solidFill>
            <a:schemeClr val="tx2">
              <a:lumMod val="85000"/>
              <a:lumOff val="15000"/>
            </a:schemeClr>
          </a:solidFill>
        </p:grpSpPr>
        <p:sp>
          <p:nvSpPr>
            <p:cNvPr id="8" name="Shape 12"/>
            <p:cNvSpPr/>
            <p:nvPr/>
          </p:nvSpPr>
          <p:spPr>
            <a:xfrm>
              <a:off x="6825669" y="2694194"/>
              <a:ext cx="1249800" cy="1249800"/>
            </a:xfrm>
            <a:prstGeom prst="ellipse">
              <a:avLst/>
            </a:prstGeom>
            <a:grpFill/>
            <a:ln>
              <a:noFill/>
            </a:ln>
          </p:spPr>
          <p:txBody>
            <a:bodyPr spcFirstLastPara="1" wrap="square" lIns="91425" tIns="91425" rIns="91425" bIns="91425" anchor="ctr" anchorCtr="0">
              <a:noAutofit/>
            </a:bodyPr>
            <a:lstStyle/>
            <a:p>
              <a:pPr marL="0" lvl="0" indent="0">
                <a:spcBef>
                  <a:spcPts val="0"/>
                </a:spcBef>
                <a:spcAft>
                  <a:spcPts val="0"/>
                </a:spcAft>
                <a:buNone/>
              </a:pPr>
              <a:endParaRPr dirty="0">
                <a:solidFill>
                  <a:schemeClr val="bg1"/>
                </a:solidFill>
                <a:ea typeface="微軟正黑體" panose="020B0604030504040204" pitchFamily="34" charset="-120"/>
              </a:endParaRPr>
            </a:p>
          </p:txBody>
        </p:sp>
        <p:sp>
          <p:nvSpPr>
            <p:cNvPr id="9" name="Shape 13"/>
            <p:cNvSpPr/>
            <p:nvPr/>
          </p:nvSpPr>
          <p:spPr>
            <a:xfrm>
              <a:off x="6894850" y="2763375"/>
              <a:ext cx="1111200" cy="1111200"/>
            </a:xfrm>
            <a:prstGeom prst="ellipse">
              <a:avLst/>
            </a:prstGeom>
            <a:grpFill/>
            <a:ln>
              <a:noFill/>
            </a:ln>
          </p:spPr>
          <p:txBody>
            <a:bodyPr spcFirstLastPara="1" wrap="square" lIns="91425" tIns="91425" rIns="91425" bIns="91425" anchor="ctr" anchorCtr="0">
              <a:noAutofit/>
            </a:bodyPr>
            <a:lstStyle/>
            <a:p>
              <a:pPr marL="0" lvl="0" indent="0">
                <a:spcBef>
                  <a:spcPts val="0"/>
                </a:spcBef>
                <a:spcAft>
                  <a:spcPts val="0"/>
                </a:spcAft>
                <a:buNone/>
              </a:pPr>
              <a:endParaRPr dirty="0">
                <a:solidFill>
                  <a:schemeClr val="bg1"/>
                </a:solidFill>
                <a:ea typeface="微軟正黑體" panose="020B0604030504040204" pitchFamily="34" charset="-120"/>
              </a:endParaRPr>
            </a:p>
          </p:txBody>
        </p:sp>
        <p:sp>
          <p:nvSpPr>
            <p:cNvPr id="10" name="Shape 14"/>
            <p:cNvSpPr/>
            <p:nvPr/>
          </p:nvSpPr>
          <p:spPr>
            <a:xfrm>
              <a:off x="6680825" y="2549350"/>
              <a:ext cx="1539600" cy="1539600"/>
            </a:xfrm>
            <a:prstGeom prst="donut">
              <a:avLst>
                <a:gd name="adj" fmla="val 495"/>
              </a:avLst>
            </a:prstGeom>
            <a:grpFill/>
            <a:ln>
              <a:noFill/>
            </a:ln>
          </p:spPr>
          <p:txBody>
            <a:bodyPr spcFirstLastPara="1" wrap="square" lIns="91425" tIns="91425" rIns="91425" bIns="91425" anchor="ctr" anchorCtr="0">
              <a:noAutofit/>
            </a:bodyPr>
            <a:lstStyle/>
            <a:p>
              <a:pPr marL="0" lvl="0" indent="0" rtl="0">
                <a:spcBef>
                  <a:spcPts val="0"/>
                </a:spcBef>
                <a:spcAft>
                  <a:spcPts val="0"/>
                </a:spcAft>
                <a:buNone/>
              </a:pPr>
              <a:endParaRPr dirty="0">
                <a:solidFill>
                  <a:schemeClr val="bg1"/>
                </a:solidFill>
                <a:ea typeface="微軟正黑體" panose="020B0604030504040204" pitchFamily="34" charset="-120"/>
              </a:endParaRPr>
            </a:p>
          </p:txBody>
        </p:sp>
      </p:grpSp>
      <p:sp>
        <p:nvSpPr>
          <p:cNvPr id="11" name="標題 1"/>
          <p:cNvSpPr>
            <a:spLocks noGrp="1"/>
          </p:cNvSpPr>
          <p:nvPr>
            <p:ph type="title" hasCustomPrompt="1"/>
          </p:nvPr>
        </p:nvSpPr>
        <p:spPr>
          <a:xfrm>
            <a:off x="0" y="1121672"/>
            <a:ext cx="3987018" cy="2383411"/>
          </a:xfrm>
        </p:spPr>
        <p:txBody>
          <a:bodyPr>
            <a:normAutofit/>
          </a:bodyPr>
          <a:lstStyle>
            <a:lvl1pPr>
              <a:defRPr sz="3600">
                <a:solidFill>
                  <a:srgbClr val="FFFFFF"/>
                </a:solidFill>
              </a:defRPr>
            </a:lvl1pPr>
          </a:lstStyle>
          <a:p>
            <a:r>
              <a:rPr lang="zh-TW" altLang="en-US" dirty="0" smtClean="0"/>
              <a:t>母片標題樣式</a:t>
            </a:r>
            <a:endParaRPr lang="zh-TW" altLang="en-US" dirty="0"/>
          </a:p>
        </p:txBody>
      </p:sp>
      <p:grpSp>
        <p:nvGrpSpPr>
          <p:cNvPr id="12" name="Shape 70"/>
          <p:cNvGrpSpPr/>
          <p:nvPr userDrawn="1"/>
        </p:nvGrpSpPr>
        <p:grpSpPr>
          <a:xfrm>
            <a:off x="9799320" y="-316455"/>
            <a:ext cx="2876253" cy="2876253"/>
            <a:chOff x="-474900" y="321200"/>
            <a:chExt cx="2324700" cy="2324700"/>
          </a:xfrm>
        </p:grpSpPr>
        <p:sp>
          <p:nvSpPr>
            <p:cNvPr id="13" name="Shape 71"/>
            <p:cNvSpPr/>
            <p:nvPr/>
          </p:nvSpPr>
          <p:spPr>
            <a:xfrm>
              <a:off x="-474900" y="321200"/>
              <a:ext cx="2324700" cy="23247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sp>
          <p:nvSpPr>
            <p:cNvPr id="14" name="Shape 72"/>
            <p:cNvSpPr/>
            <p:nvPr/>
          </p:nvSpPr>
          <p:spPr>
            <a:xfrm>
              <a:off x="120725" y="916825"/>
              <a:ext cx="1133400" cy="11334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sp>
          <p:nvSpPr>
            <p:cNvPr id="15" name="Shape 73"/>
            <p:cNvSpPr/>
            <p:nvPr/>
          </p:nvSpPr>
          <p:spPr>
            <a:xfrm>
              <a:off x="-137125" y="658975"/>
              <a:ext cx="1649100" cy="16491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sp>
          <p:nvSpPr>
            <p:cNvPr id="16" name="Shape 74"/>
            <p:cNvSpPr/>
            <p:nvPr/>
          </p:nvSpPr>
          <p:spPr>
            <a:xfrm>
              <a:off x="313650" y="1109750"/>
              <a:ext cx="747600" cy="7476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grpSp>
      <p:sp>
        <p:nvSpPr>
          <p:cNvPr id="22" name="橢圓 21"/>
          <p:cNvSpPr/>
          <p:nvPr userDrawn="1"/>
        </p:nvSpPr>
        <p:spPr>
          <a:xfrm>
            <a:off x="11324394" y="6042495"/>
            <a:ext cx="678979" cy="6789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ea typeface="微軟正黑體" panose="020B0604030504040204" pitchFamily="34" charset="-120"/>
            </a:endParaRPr>
          </a:p>
        </p:txBody>
      </p:sp>
      <p:sp>
        <p:nvSpPr>
          <p:cNvPr id="6" name="投影片編號版面配置區 5"/>
          <p:cNvSpPr>
            <a:spLocks noGrp="1"/>
          </p:cNvSpPr>
          <p:nvPr>
            <p:ph type="sldNum" sz="quarter" idx="12"/>
          </p:nvPr>
        </p:nvSpPr>
        <p:spPr>
          <a:xfrm>
            <a:off x="11363130" y="6110816"/>
            <a:ext cx="601506" cy="542336"/>
          </a:xfrm>
        </p:spPr>
        <p:txBody>
          <a:bodyPr/>
          <a:lstStyle>
            <a:lvl1pPr algn="ctr">
              <a:defRPr sz="2400">
                <a:solidFill>
                  <a:schemeClr val="bg1"/>
                </a:solidFill>
              </a:defRPr>
            </a:lvl1pPr>
          </a:lstStyle>
          <a:p>
            <a:fld id="{B4130D94-9B5E-47E9-A075-367BC3BA3D3F}" type="slidenum">
              <a:rPr lang="zh-TW" altLang="en-US" smtClean="0"/>
              <a:pPr/>
              <a:t>‹#›</a:t>
            </a:fld>
            <a:endParaRPr lang="zh-TW" altLang="en-US" dirty="0"/>
          </a:p>
        </p:txBody>
      </p:sp>
    </p:spTree>
    <p:extLst>
      <p:ext uri="{BB962C8B-B14F-4D97-AF65-F5344CB8AC3E}">
        <p14:creationId xmlns:p14="http://schemas.microsoft.com/office/powerpoint/2010/main" val="26579391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標題及物件">
    <p:spTree>
      <p:nvGrpSpPr>
        <p:cNvPr id="1" name=""/>
        <p:cNvGrpSpPr/>
        <p:nvPr/>
      </p:nvGrpSpPr>
      <p:grpSpPr>
        <a:xfrm>
          <a:off x="0" y="0"/>
          <a:ext cx="0" cy="0"/>
          <a:chOff x="0" y="0"/>
          <a:chExt cx="0" cy="0"/>
        </a:xfrm>
      </p:grpSpPr>
      <p:sp>
        <p:nvSpPr>
          <p:cNvPr id="4" name="日期版面配置區 3"/>
          <p:cNvSpPr>
            <a:spLocks noGrp="1"/>
          </p:cNvSpPr>
          <p:nvPr>
            <p:ph type="dt" sz="half" idx="10"/>
          </p:nvPr>
        </p:nvSpPr>
        <p:spPr/>
        <p:txBody>
          <a:bodyPr/>
          <a:lstStyle/>
          <a:p>
            <a:fld id="{5D4442C3-EF6F-4A50-99F9-1E92B8BD8B34}" type="datetime1">
              <a:rPr lang="zh-TW" altLang="en-US" smtClean="0"/>
              <a:t>2020/1/14</a:t>
            </a:fld>
            <a:endParaRPr lang="zh-TW" altLang="en-US" dirty="0"/>
          </a:p>
        </p:txBody>
      </p:sp>
      <p:sp>
        <p:nvSpPr>
          <p:cNvPr id="5" name="頁尾版面配置區 4"/>
          <p:cNvSpPr>
            <a:spLocks noGrp="1"/>
          </p:cNvSpPr>
          <p:nvPr>
            <p:ph type="ftr" sz="quarter" idx="11"/>
          </p:nvPr>
        </p:nvSpPr>
        <p:spPr/>
        <p:txBody>
          <a:bodyPr/>
          <a:lstStyle/>
          <a:p>
            <a:endParaRPr lang="zh-TW" altLang="en-US"/>
          </a:p>
        </p:txBody>
      </p:sp>
      <p:grpSp>
        <p:nvGrpSpPr>
          <p:cNvPr id="7" name="Shape 11"/>
          <p:cNvGrpSpPr/>
          <p:nvPr userDrawn="1"/>
        </p:nvGrpSpPr>
        <p:grpSpPr>
          <a:xfrm>
            <a:off x="-498872" y="365125"/>
            <a:ext cx="3897392" cy="3897392"/>
            <a:chOff x="6680825" y="2549350"/>
            <a:chExt cx="1539600" cy="1539600"/>
          </a:xfrm>
          <a:solidFill>
            <a:schemeClr val="tx2">
              <a:lumMod val="85000"/>
              <a:lumOff val="15000"/>
            </a:schemeClr>
          </a:solidFill>
        </p:grpSpPr>
        <p:sp>
          <p:nvSpPr>
            <p:cNvPr id="8" name="Shape 12"/>
            <p:cNvSpPr/>
            <p:nvPr/>
          </p:nvSpPr>
          <p:spPr>
            <a:xfrm>
              <a:off x="6825669" y="2694194"/>
              <a:ext cx="1249800" cy="1249800"/>
            </a:xfrm>
            <a:prstGeom prst="ellipse">
              <a:avLst/>
            </a:prstGeom>
            <a:grpFill/>
            <a:ln>
              <a:noFill/>
            </a:ln>
          </p:spPr>
          <p:txBody>
            <a:bodyPr spcFirstLastPara="1" wrap="square" lIns="91425" tIns="91425" rIns="91425" bIns="91425" anchor="ctr" anchorCtr="0">
              <a:noAutofit/>
            </a:bodyPr>
            <a:lstStyle/>
            <a:p>
              <a:pPr marL="0" lvl="0" indent="0">
                <a:spcBef>
                  <a:spcPts val="0"/>
                </a:spcBef>
                <a:spcAft>
                  <a:spcPts val="0"/>
                </a:spcAft>
                <a:buNone/>
              </a:pPr>
              <a:endParaRPr dirty="0">
                <a:solidFill>
                  <a:schemeClr val="bg1"/>
                </a:solidFill>
                <a:ea typeface="微軟正黑體" panose="020B0604030504040204" pitchFamily="34" charset="-120"/>
              </a:endParaRPr>
            </a:p>
          </p:txBody>
        </p:sp>
        <p:sp>
          <p:nvSpPr>
            <p:cNvPr id="9" name="Shape 13"/>
            <p:cNvSpPr/>
            <p:nvPr/>
          </p:nvSpPr>
          <p:spPr>
            <a:xfrm>
              <a:off x="6894850" y="2763375"/>
              <a:ext cx="1111200" cy="1111200"/>
            </a:xfrm>
            <a:prstGeom prst="ellipse">
              <a:avLst/>
            </a:prstGeom>
            <a:grpFill/>
            <a:ln>
              <a:noFill/>
            </a:ln>
          </p:spPr>
          <p:txBody>
            <a:bodyPr spcFirstLastPara="1" wrap="square" lIns="91425" tIns="91425" rIns="91425" bIns="91425" anchor="ctr" anchorCtr="0">
              <a:noAutofit/>
            </a:bodyPr>
            <a:lstStyle/>
            <a:p>
              <a:pPr marL="0" lvl="0" indent="0">
                <a:spcBef>
                  <a:spcPts val="0"/>
                </a:spcBef>
                <a:spcAft>
                  <a:spcPts val="0"/>
                </a:spcAft>
                <a:buNone/>
              </a:pPr>
              <a:endParaRPr dirty="0">
                <a:solidFill>
                  <a:schemeClr val="bg1"/>
                </a:solidFill>
                <a:ea typeface="微軟正黑體" panose="020B0604030504040204" pitchFamily="34" charset="-120"/>
              </a:endParaRPr>
            </a:p>
          </p:txBody>
        </p:sp>
        <p:sp>
          <p:nvSpPr>
            <p:cNvPr id="10" name="Shape 14"/>
            <p:cNvSpPr/>
            <p:nvPr/>
          </p:nvSpPr>
          <p:spPr>
            <a:xfrm>
              <a:off x="6680825" y="2549350"/>
              <a:ext cx="1539600" cy="1539600"/>
            </a:xfrm>
            <a:prstGeom prst="donut">
              <a:avLst>
                <a:gd name="adj" fmla="val 495"/>
              </a:avLst>
            </a:prstGeom>
            <a:grpFill/>
            <a:ln>
              <a:noFill/>
            </a:ln>
          </p:spPr>
          <p:txBody>
            <a:bodyPr spcFirstLastPara="1" wrap="square" lIns="91425" tIns="91425" rIns="91425" bIns="91425" anchor="ctr" anchorCtr="0">
              <a:noAutofit/>
            </a:bodyPr>
            <a:lstStyle/>
            <a:p>
              <a:pPr marL="0" lvl="0" indent="0" rtl="0">
                <a:spcBef>
                  <a:spcPts val="0"/>
                </a:spcBef>
                <a:spcAft>
                  <a:spcPts val="0"/>
                </a:spcAft>
                <a:buNone/>
              </a:pPr>
              <a:endParaRPr dirty="0">
                <a:solidFill>
                  <a:schemeClr val="bg1"/>
                </a:solidFill>
                <a:ea typeface="微軟正黑體" panose="020B0604030504040204" pitchFamily="34" charset="-120"/>
              </a:endParaRPr>
            </a:p>
          </p:txBody>
        </p:sp>
      </p:grpSp>
      <p:sp>
        <p:nvSpPr>
          <p:cNvPr id="11" name="標題 1"/>
          <p:cNvSpPr>
            <a:spLocks noGrp="1"/>
          </p:cNvSpPr>
          <p:nvPr>
            <p:ph type="title" hasCustomPrompt="1"/>
          </p:nvPr>
        </p:nvSpPr>
        <p:spPr>
          <a:xfrm>
            <a:off x="0" y="1121672"/>
            <a:ext cx="3987018" cy="2383411"/>
          </a:xfrm>
        </p:spPr>
        <p:txBody>
          <a:bodyPr>
            <a:normAutofit/>
          </a:bodyPr>
          <a:lstStyle>
            <a:lvl1pPr>
              <a:defRPr sz="3600">
                <a:solidFill>
                  <a:srgbClr val="FFFFFF"/>
                </a:solidFill>
              </a:defRPr>
            </a:lvl1pPr>
          </a:lstStyle>
          <a:p>
            <a:r>
              <a:rPr lang="zh-TW" altLang="en-US" dirty="0" smtClean="0"/>
              <a:t>母片標題樣式</a:t>
            </a:r>
            <a:endParaRPr lang="zh-TW" altLang="en-US" dirty="0"/>
          </a:p>
        </p:txBody>
      </p:sp>
      <p:grpSp>
        <p:nvGrpSpPr>
          <p:cNvPr id="12" name="Shape 70"/>
          <p:cNvGrpSpPr/>
          <p:nvPr userDrawn="1"/>
        </p:nvGrpSpPr>
        <p:grpSpPr>
          <a:xfrm>
            <a:off x="9799320" y="-316455"/>
            <a:ext cx="2876253" cy="2876253"/>
            <a:chOff x="-474900" y="321200"/>
            <a:chExt cx="2324700" cy="2324700"/>
          </a:xfrm>
        </p:grpSpPr>
        <p:sp>
          <p:nvSpPr>
            <p:cNvPr id="13" name="Shape 71"/>
            <p:cNvSpPr/>
            <p:nvPr/>
          </p:nvSpPr>
          <p:spPr>
            <a:xfrm>
              <a:off x="-474900" y="321200"/>
              <a:ext cx="2324700" cy="23247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sp>
          <p:nvSpPr>
            <p:cNvPr id="14" name="Shape 72"/>
            <p:cNvSpPr/>
            <p:nvPr/>
          </p:nvSpPr>
          <p:spPr>
            <a:xfrm>
              <a:off x="120725" y="916825"/>
              <a:ext cx="1133400" cy="11334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sp>
          <p:nvSpPr>
            <p:cNvPr id="15" name="Shape 73"/>
            <p:cNvSpPr/>
            <p:nvPr/>
          </p:nvSpPr>
          <p:spPr>
            <a:xfrm>
              <a:off x="-137125" y="658975"/>
              <a:ext cx="1649100" cy="16491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sp>
          <p:nvSpPr>
            <p:cNvPr id="16" name="Shape 74"/>
            <p:cNvSpPr/>
            <p:nvPr/>
          </p:nvSpPr>
          <p:spPr>
            <a:xfrm>
              <a:off x="313650" y="1109750"/>
              <a:ext cx="747600" cy="747600"/>
            </a:xfrm>
            <a:prstGeom prst="ellipse">
              <a:avLst/>
            </a:prstGeom>
            <a:noFill/>
            <a:ln w="9525" cap="flat" cmpd="sng">
              <a:solidFill>
                <a:schemeClr val="accent1">
                  <a:lumMod val="50000"/>
                </a:schemeClr>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dirty="0">
                <a:ea typeface="微軟正黑體" panose="020B0604030504040204" pitchFamily="34" charset="-120"/>
              </a:endParaRPr>
            </a:p>
          </p:txBody>
        </p:sp>
      </p:grpSp>
      <p:sp>
        <p:nvSpPr>
          <p:cNvPr id="22" name="橢圓 21"/>
          <p:cNvSpPr/>
          <p:nvPr userDrawn="1"/>
        </p:nvSpPr>
        <p:spPr>
          <a:xfrm>
            <a:off x="11324394" y="6042495"/>
            <a:ext cx="678979" cy="67897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ea typeface="微軟正黑體" panose="020B0604030504040204" pitchFamily="34" charset="-120"/>
            </a:endParaRPr>
          </a:p>
        </p:txBody>
      </p:sp>
      <p:sp>
        <p:nvSpPr>
          <p:cNvPr id="6" name="投影片編號版面配置區 5"/>
          <p:cNvSpPr>
            <a:spLocks noGrp="1"/>
          </p:cNvSpPr>
          <p:nvPr>
            <p:ph type="sldNum" sz="quarter" idx="12"/>
          </p:nvPr>
        </p:nvSpPr>
        <p:spPr>
          <a:xfrm>
            <a:off x="11363130" y="6110816"/>
            <a:ext cx="601506" cy="542336"/>
          </a:xfrm>
        </p:spPr>
        <p:txBody>
          <a:bodyPr/>
          <a:lstStyle>
            <a:lvl1pPr algn="ctr">
              <a:defRPr sz="2400">
                <a:solidFill>
                  <a:schemeClr val="bg1"/>
                </a:solidFill>
              </a:defRPr>
            </a:lvl1pPr>
          </a:lstStyle>
          <a:p>
            <a:fld id="{B4130D94-9B5E-47E9-A075-367BC3BA3D3F}" type="slidenum">
              <a:rPr lang="zh-TW" altLang="en-US" smtClean="0"/>
              <a:pPr/>
              <a:t>‹#›</a:t>
            </a:fld>
            <a:endParaRPr lang="zh-TW" altLang="en-US" dirty="0"/>
          </a:p>
        </p:txBody>
      </p:sp>
    </p:spTree>
    <p:extLst>
      <p:ext uri="{BB962C8B-B14F-4D97-AF65-F5344CB8AC3E}">
        <p14:creationId xmlns:p14="http://schemas.microsoft.com/office/powerpoint/2010/main" val="105179037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49626808-429A-4028-A4D4-897012403039}" type="datetimeFigureOut">
              <a:rPr lang="zh-TW" altLang="en-US" smtClean="0"/>
              <a:t>2020/1/14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1112048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49626808-429A-4028-A4D4-897012403039}" type="datetimeFigureOut">
              <a:rPr lang="zh-TW" altLang="en-US" smtClean="0"/>
              <a:t>2020/1/14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2948020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49626808-429A-4028-A4D4-897012403039}" type="datetimeFigureOut">
              <a:rPr lang="zh-TW" altLang="en-US" smtClean="0"/>
              <a:t>2020/1/14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333892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49626808-429A-4028-A4D4-897012403039}" type="datetimeFigureOut">
              <a:rPr lang="zh-TW" altLang="en-US" smtClean="0"/>
              <a:t>2020/1/14</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3810811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49626808-429A-4028-A4D4-897012403039}" type="datetimeFigureOut">
              <a:rPr lang="zh-TW" altLang="en-US" smtClean="0"/>
              <a:t>2020/1/14</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3946883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49626808-429A-4028-A4D4-897012403039}" type="datetimeFigureOut">
              <a:rPr lang="zh-TW" altLang="en-US" smtClean="0"/>
              <a:t>2020/1/14</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4238548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49626808-429A-4028-A4D4-897012403039}" type="datetimeFigureOut">
              <a:rPr lang="zh-TW" altLang="en-US" smtClean="0"/>
              <a:t>2020/1/14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117325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49626808-429A-4028-A4D4-897012403039}" type="datetimeFigureOut">
              <a:rPr lang="zh-TW" altLang="en-US" smtClean="0"/>
              <a:t>2020/1/14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4027975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626808-429A-4028-A4D4-897012403039}" type="datetimeFigureOut">
              <a:rPr lang="zh-TW" altLang="en-US" smtClean="0"/>
              <a:t>2020/1/14</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AB6D81-95DE-485F-B5F2-D8EB09B7804D}" type="slidenum">
              <a:rPr lang="zh-TW" altLang="en-US" smtClean="0"/>
              <a:t>‹#›</a:t>
            </a:fld>
            <a:endParaRPr lang="zh-TW" altLang="en-US"/>
          </a:p>
        </p:txBody>
      </p:sp>
    </p:spTree>
    <p:extLst>
      <p:ext uri="{BB962C8B-B14F-4D97-AF65-F5344CB8AC3E}">
        <p14:creationId xmlns:p14="http://schemas.microsoft.com/office/powerpoint/2010/main" val="1487578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32.png"/><Relationship Id="rId5" Type="http://schemas.openxmlformats.org/officeDocument/2006/relationships/image" Target="../media/image83.png"/><Relationship Id="rId4" Type="http://schemas.openxmlformats.org/officeDocument/2006/relationships/image" Target="../media/image82.png"/></Relationships>
</file>

<file path=ppt/slides/_rels/slide12.xml.rels><?xml version="1.0" encoding="UTF-8" standalone="yes"?>
<Relationships xmlns="http://schemas.openxmlformats.org/package/2006/relationships"><Relationship Id="rId7" Type="http://schemas.openxmlformats.org/officeDocument/2006/relationships/image" Target="../media/image34.png"/><Relationship Id="rId1" Type="http://schemas.openxmlformats.org/officeDocument/2006/relationships/slideLayout" Target="../slideLayouts/slideLayout2.xml"/><Relationship Id="rId6" Type="http://schemas.openxmlformats.org/officeDocument/2006/relationships/image" Target="../media/image33.png"/><Relationship Id="rId5" Type="http://schemas.openxmlformats.org/officeDocument/2006/relationships/image" Target="../media/image830.png"/><Relationship Id="rId4" Type="http://schemas.openxmlformats.org/officeDocument/2006/relationships/image" Target="../media/image820.png"/></Relationships>
</file>

<file path=ppt/slides/_rels/slide13.xml.rels><?xml version="1.0" encoding="UTF-8" standalone="yes"?>
<Relationships xmlns="http://schemas.openxmlformats.org/package/2006/relationships"><Relationship Id="rId7" Type="http://schemas.openxmlformats.org/officeDocument/2006/relationships/image" Target="../media/image36.png"/><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830.png"/><Relationship Id="rId4" Type="http://schemas.openxmlformats.org/officeDocument/2006/relationships/image" Target="../media/image820.png"/></Relationships>
</file>

<file path=ppt/slides/_rels/slide14.xml.rels><?xml version="1.0" encoding="UTF-8" standalone="yes"?>
<Relationships xmlns="http://schemas.openxmlformats.org/package/2006/relationships"><Relationship Id="rId7" Type="http://schemas.openxmlformats.org/officeDocument/2006/relationships/image" Target="../media/image35.png"/><Relationship Id="rId1" Type="http://schemas.openxmlformats.org/officeDocument/2006/relationships/slideLayout" Target="../slideLayouts/slideLayout2.xml"/><Relationship Id="rId6" Type="http://schemas.openxmlformats.org/officeDocument/2006/relationships/image" Target="../media/image37.png"/><Relationship Id="rId5" Type="http://schemas.openxmlformats.org/officeDocument/2006/relationships/image" Target="../media/image830.png"/><Relationship Id="rId4" Type="http://schemas.openxmlformats.org/officeDocument/2006/relationships/image" Target="../media/image82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830.png"/><Relationship Id="rId4" Type="http://schemas.openxmlformats.org/officeDocument/2006/relationships/image" Target="../media/image82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830.png"/><Relationship Id="rId4" Type="http://schemas.openxmlformats.org/officeDocument/2006/relationships/image" Target="../media/image820.png"/></Relationships>
</file>

<file path=ppt/slides/_rels/slide17.xml.rels><?xml version="1.0" encoding="UTF-8" standalone="yes"?>
<Relationships xmlns="http://schemas.openxmlformats.org/package/2006/relationships"><Relationship Id="rId7" Type="http://schemas.openxmlformats.org/officeDocument/2006/relationships/image" Target="../media/image42.png"/><Relationship Id="rId1" Type="http://schemas.openxmlformats.org/officeDocument/2006/relationships/slideLayout" Target="../slideLayouts/slideLayout2.xml"/><Relationship Id="rId6" Type="http://schemas.openxmlformats.org/officeDocument/2006/relationships/image" Target="../media/image41.png"/><Relationship Id="rId5" Type="http://schemas.openxmlformats.org/officeDocument/2006/relationships/image" Target="../media/image830.png"/><Relationship Id="rId4" Type="http://schemas.openxmlformats.org/officeDocument/2006/relationships/image" Target="../media/image82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6" Type="http://schemas.openxmlformats.org/officeDocument/2006/relationships/image" Target="../media/image43.png"/><Relationship Id="rId5" Type="http://schemas.openxmlformats.org/officeDocument/2006/relationships/image" Target="../media/image830.png"/><Relationship Id="rId4" Type="http://schemas.openxmlformats.org/officeDocument/2006/relationships/image" Target="../media/image820.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0.png"/><Relationship Id="rId7"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6.png"/><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5.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1.png"/><Relationship Id="rId4" Type="http://schemas.openxmlformats.org/officeDocument/2006/relationships/image" Target="../media/image40.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2.png"/><Relationship Id="rId5" Type="http://schemas.openxmlformats.org/officeDocument/2006/relationships/image" Target="../media/image29.png"/><Relationship Id="rId4"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en-US" altLang="zh-TW" dirty="0" smtClean="0"/>
              <a:t>Callable Bond</a:t>
            </a:r>
            <a:endParaRPr lang="zh-TW" altLang="en-US" dirty="0"/>
          </a:p>
        </p:txBody>
      </p:sp>
      <p:sp>
        <p:nvSpPr>
          <p:cNvPr id="3" name="副標題 2"/>
          <p:cNvSpPr>
            <a:spLocks noGrp="1"/>
          </p:cNvSpPr>
          <p:nvPr>
            <p:ph type="subTitle" idx="1"/>
          </p:nvPr>
        </p:nvSpPr>
        <p:spPr/>
        <p:txBody>
          <a:bodyPr/>
          <a:lstStyle/>
          <a:p>
            <a:r>
              <a:rPr lang="zh-TW" altLang="en-US" dirty="0" smtClean="0"/>
              <a:t>學生</a:t>
            </a:r>
            <a:r>
              <a:rPr lang="en-US" altLang="zh-TW" dirty="0" smtClean="0"/>
              <a:t>:</a:t>
            </a:r>
            <a:r>
              <a:rPr lang="zh-TW" altLang="en-US" dirty="0" smtClean="0"/>
              <a:t>游雅萱</a:t>
            </a:r>
            <a:endParaRPr lang="zh-TW" altLang="en-US" dirty="0"/>
          </a:p>
        </p:txBody>
      </p:sp>
    </p:spTree>
    <p:extLst>
      <p:ext uri="{BB962C8B-B14F-4D97-AF65-F5344CB8AC3E}">
        <p14:creationId xmlns:p14="http://schemas.microsoft.com/office/powerpoint/2010/main" val="32771785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93200" y="1335600"/>
            <a:ext cx="1886400" cy="1998000"/>
          </a:xfrm>
        </p:spPr>
        <p:txBody>
          <a:bodyPr vert="horz" lIns="91440" tIns="45720" rIns="91440" bIns="45720" rtlCol="0" anchor="ctr">
            <a:normAutofit/>
          </a:bodyPr>
          <a:lstStyle/>
          <a:p>
            <a:r>
              <a:rPr lang="zh-TW" altLang="en-US" sz="6600" kern="2000" dirty="0" smtClean="0">
                <a:ea typeface="微軟正黑體" panose="020B0604030504040204" pitchFamily="34" charset="-120"/>
              </a:rPr>
              <a:t>參數</a:t>
            </a:r>
            <a:r>
              <a:rPr lang="en-US" altLang="zh-TW" sz="6600" kern="2000" dirty="0" smtClean="0">
                <a:ea typeface="微軟正黑體" panose="020B0604030504040204" pitchFamily="34" charset="-120"/>
              </a:rPr>
              <a:t/>
            </a:r>
            <a:br>
              <a:rPr lang="en-US" altLang="zh-TW" sz="6600" kern="2000" dirty="0" smtClean="0">
                <a:ea typeface="微軟正黑體" panose="020B0604030504040204" pitchFamily="34" charset="-120"/>
              </a:rPr>
            </a:br>
            <a:r>
              <a:rPr lang="zh-TW" altLang="en-US" sz="6600" kern="2000" dirty="0" smtClean="0">
                <a:ea typeface="微軟正黑體" panose="020B0604030504040204" pitchFamily="34" charset="-120"/>
              </a:rPr>
              <a:t>介紹</a:t>
            </a:r>
            <a:endParaRPr lang="zh-TW" altLang="en-US" sz="6600" kern="2000" dirty="0">
              <a:ea typeface="微軟正黑體" panose="020B0604030504040204" pitchFamily="34" charset="-120"/>
            </a:endParaRPr>
          </a:p>
        </p:txBody>
      </p:sp>
      <mc:AlternateContent xmlns:mc="http://schemas.openxmlformats.org/markup-compatibility/2006" xmlns:a14="http://schemas.microsoft.com/office/drawing/2010/main">
        <mc:Choice Requires="a14">
          <p:sp>
            <p:nvSpPr>
              <p:cNvPr id="5" name="矩形 4"/>
              <p:cNvSpPr/>
              <p:nvPr/>
            </p:nvSpPr>
            <p:spPr>
              <a:xfrm>
                <a:off x="3733800" y="259805"/>
                <a:ext cx="5852160" cy="6391430"/>
              </a:xfrm>
              <a:prstGeom prst="rect">
                <a:avLst/>
              </a:prstGeom>
            </p:spPr>
            <p:txBody>
              <a:bodyPr wrap="square" numCol="1">
                <a:spAutoFit/>
              </a:bodyPr>
              <a:lstStyle/>
              <a:p>
                <a:pPr indent="314960" algn="just">
                  <a:lnSpc>
                    <a:spcPct val="150000"/>
                  </a:lnSpc>
                  <a:spcAft>
                    <a:spcPts val="0"/>
                  </a:spcAft>
                  <a:tabLst>
                    <a:tab pos="1219200" algn="l"/>
                    <a:tab pos="1371600" algn="l"/>
                  </a:tabLst>
                </a:pPr>
                <a:r>
                  <a:rPr lang="en-US" altLang="zh-TW" i="1" kern="100" spc="20" dirty="0" smtClean="0">
                    <a:latin typeface="Times New Roman" panose="02020603050405020304" pitchFamily="18" charset="0"/>
                    <a:ea typeface="標楷體" panose="03000509000000000000" pitchFamily="65" charset="-120"/>
                  </a:rPr>
                  <a:t>E</a:t>
                </a:r>
                <a:r>
                  <a:rPr lang="zh-TW" altLang="zh-TW" kern="100" spc="20" dirty="0" smtClean="0">
                    <a:latin typeface="Times New Roman" panose="02020603050405020304" pitchFamily="18" charset="0"/>
                    <a:ea typeface="標楷體" panose="03000509000000000000" pitchFamily="65" charset="-120"/>
                  </a:rPr>
                  <a:t>：公司</a:t>
                </a:r>
                <a:r>
                  <a:rPr lang="zh-TW" altLang="zh-TW" kern="100" spc="20" dirty="0">
                    <a:latin typeface="Times New Roman" panose="02020603050405020304" pitchFamily="18" charset="0"/>
                    <a:ea typeface="標楷體" panose="03000509000000000000" pitchFamily="65" charset="-120"/>
                  </a:rPr>
                  <a:t>的股東價值</a:t>
                </a:r>
                <a:endParaRPr lang="zh-TW" altLang="zh-TW" kern="100" dirty="0">
                  <a:latin typeface="Times New Roman" panose="02020603050405020304" pitchFamily="18" charset="0"/>
                </a:endParaRPr>
              </a:p>
              <a:p>
                <a:pPr indent="304800" algn="just">
                  <a:lnSpc>
                    <a:spcPct val="150000"/>
                  </a:lnSpc>
                  <a:spcAft>
                    <a:spcPts val="0"/>
                  </a:spcAft>
                  <a:tabLst>
                    <a:tab pos="1219200" algn="l"/>
                    <a:tab pos="1371600" algn="l"/>
                  </a:tabLst>
                </a:pPr>
                <a:r>
                  <a:rPr lang="en-US" altLang="zh-TW" i="1" kern="100" dirty="0">
                    <a:latin typeface="Times New Roman" panose="02020603050405020304" pitchFamily="18" charset="0"/>
                  </a:rPr>
                  <a:t>D</a:t>
                </a:r>
                <a14:m>
                  <m:oMath xmlns:m="http://schemas.openxmlformats.org/officeDocument/2006/math">
                    <m:d>
                      <m:dPr>
                        <m:ctrlPr>
                          <a:rPr lang="zh-TW" altLang="zh-TW" i="1" kern="100">
                            <a:latin typeface="Cambria Math" panose="02040503050406030204" pitchFamily="18" charset="0"/>
                            <a:ea typeface="Cambria Math" panose="02040503050406030204" pitchFamily="18" charset="0"/>
                          </a:rPr>
                        </m:ctrlPr>
                      </m:dPr>
                      <m:e>
                        <m:sSubSup>
                          <m:sSubSupPr>
                            <m:ctrlPr>
                              <a:rPr lang="zh-TW" altLang="zh-TW" i="1" kern="100">
                                <a:latin typeface="Cambria Math" panose="02040503050406030204" pitchFamily="18" charset="0"/>
                                <a:ea typeface="Cambria Math" panose="02040503050406030204" pitchFamily="18" charset="0"/>
                              </a:rPr>
                            </m:ctrlPr>
                          </m:sSubSupPr>
                          <m:e>
                            <m:r>
                              <a:rPr lang="en-US" altLang="zh-TW" i="1" kern="100">
                                <a:latin typeface="Cambria Math" panose="02040503050406030204" pitchFamily="18" charset="0"/>
                              </a:rPr>
                              <m:t>𝑉</m:t>
                            </m:r>
                          </m:e>
                          <m:sub>
                            <m:r>
                              <a:rPr lang="en-US" altLang="zh-TW" i="1" kern="100">
                                <a:latin typeface="Cambria Math" panose="02040503050406030204" pitchFamily="18" charset="0"/>
                              </a:rPr>
                              <m:t>𝑎𝑇</m:t>
                            </m:r>
                          </m:sub>
                          <m:sup>
                            <m:r>
                              <a:rPr lang="en-US" altLang="zh-TW" i="1" kern="100">
                                <a:latin typeface="Cambria Math" panose="02040503050406030204" pitchFamily="18" charset="0"/>
                              </a:rPr>
                              <m:t>𝑈</m:t>
                            </m:r>
                          </m:sup>
                        </m:sSubSup>
                        <m:r>
                          <a:rPr lang="en-US" altLang="zh-TW" i="1" kern="100">
                            <a:latin typeface="Cambria Math" panose="02040503050406030204" pitchFamily="18" charset="0"/>
                          </a:rPr>
                          <m:t>,</m:t>
                        </m:r>
                        <m:r>
                          <a:rPr lang="en-US" altLang="zh-TW" i="1" kern="100">
                            <a:latin typeface="Cambria Math" panose="02040503050406030204" pitchFamily="18" charset="0"/>
                          </a:rPr>
                          <m:t>𝑏𝑇</m:t>
                        </m:r>
                      </m:e>
                    </m:d>
                  </m:oMath>
                </a14:m>
                <a:r>
                  <a:rPr lang="en-US" altLang="zh-TW" kern="100" spc="20" dirty="0">
                    <a:latin typeface="Times New Roman" panose="02020603050405020304" pitchFamily="18" charset="0"/>
                    <a:ea typeface="標楷體" panose="03000509000000000000" pitchFamily="65" charset="-120"/>
                  </a:rPr>
                  <a:t>	</a:t>
                </a:r>
                <a:r>
                  <a:rPr lang="zh-TW" altLang="zh-TW" kern="100" spc="20" dirty="0">
                    <a:latin typeface="Times New Roman" panose="02020603050405020304" pitchFamily="18" charset="0"/>
                    <a:ea typeface="標楷體" panose="03000509000000000000" pitchFamily="65" charset="-120"/>
                  </a:rPr>
                  <a:t>：</a:t>
                </a:r>
                <a14:m>
                  <m:oMath xmlns:m="http://schemas.openxmlformats.org/officeDocument/2006/math">
                    <m:r>
                      <a:rPr lang="zh-TW" altLang="zh-TW" kern="100" spc="20">
                        <a:latin typeface="Cambria Math" panose="02040503050406030204" pitchFamily="18" charset="0"/>
                        <a:ea typeface="標楷體" panose="03000509000000000000" pitchFamily="65" charset="-120"/>
                      </a:rPr>
                      <m:t>在</m:t>
                    </m:r>
                    <m:r>
                      <a:rPr lang="en-US" altLang="zh-TW" i="1" kern="100">
                        <a:latin typeface="Cambria Math" panose="02040503050406030204" pitchFamily="18" charset="0"/>
                      </a:rPr>
                      <m:t>𝑎𝑇</m:t>
                    </m:r>
                    <m:r>
                      <a:rPr lang="zh-TW" altLang="zh-TW" kern="100" spc="20">
                        <a:latin typeface="Cambria Math" panose="02040503050406030204" pitchFamily="18" charset="0"/>
                        <a:ea typeface="標楷體" panose="03000509000000000000" pitchFamily="65" charset="-120"/>
                      </a:rPr>
                      <m:t>時點發行一張</m:t>
                    </m:r>
                    <m:r>
                      <a:rPr lang="en-US" altLang="zh-TW" i="1" kern="100" spc="20">
                        <a:latin typeface="Cambria Math" panose="02040503050406030204" pitchFamily="18" charset="0"/>
                        <a:ea typeface="標楷體" panose="03000509000000000000" pitchFamily="65" charset="-120"/>
                      </a:rPr>
                      <m:t>𝑏𝑇</m:t>
                    </m:r>
                    <m:r>
                      <a:rPr lang="zh-TW" altLang="zh-TW" kern="100" spc="20">
                        <a:latin typeface="Cambria Math" panose="02040503050406030204" pitchFamily="18" charset="0"/>
                        <a:ea typeface="標楷體" panose="03000509000000000000" pitchFamily="65" charset="-120"/>
                      </a:rPr>
                      <m:t>到期的債券價格</m:t>
                    </m:r>
                  </m:oMath>
                </a14:m>
                <a:endParaRPr lang="zh-TW" altLang="zh-TW" kern="100" dirty="0">
                  <a:latin typeface="Times New Roman" panose="02020603050405020304" pitchFamily="18" charset="0"/>
                </a:endParaRPr>
              </a:p>
              <a:p>
                <a:pPr indent="314960" algn="just">
                  <a:lnSpc>
                    <a:spcPct val="150000"/>
                  </a:lnSpc>
                  <a:spcAft>
                    <a:spcPts val="0"/>
                  </a:spcAft>
                  <a:tabLst>
                    <a:tab pos="1219200" algn="l"/>
                    <a:tab pos="1371600" algn="l"/>
                  </a:tabLst>
                </a:pPr>
                <a:r>
                  <a:rPr lang="en-US" altLang="zh-TW" i="1" kern="100" spc="20" dirty="0" smtClean="0">
                    <a:latin typeface="Times New Roman" panose="02020603050405020304" pitchFamily="18" charset="0"/>
                    <a:ea typeface="標楷體" panose="03000509000000000000" pitchFamily="65" charset="-120"/>
                  </a:rPr>
                  <a:t>t</a:t>
                </a:r>
                <a:r>
                  <a:rPr lang="zh-TW" altLang="zh-TW" kern="100" spc="20" dirty="0" smtClean="0">
                    <a:latin typeface="Times New Roman" panose="02020603050405020304" pitchFamily="18" charset="0"/>
                    <a:ea typeface="標楷體" panose="03000509000000000000" pitchFamily="65" charset="-120"/>
                  </a:rPr>
                  <a:t>：表示</a:t>
                </a:r>
                <a:r>
                  <a:rPr lang="zh-TW" altLang="zh-TW" kern="100" spc="20" dirty="0">
                    <a:latin typeface="Times New Roman" panose="02020603050405020304" pitchFamily="18" charset="0"/>
                    <a:ea typeface="標楷體" panose="03000509000000000000" pitchFamily="65" charset="-120"/>
                  </a:rPr>
                  <a:t>在</a:t>
                </a:r>
                <a:r>
                  <a:rPr lang="en-US" altLang="zh-TW" i="1" kern="100" spc="20" dirty="0">
                    <a:latin typeface="Times New Roman" panose="02020603050405020304" pitchFamily="18" charset="0"/>
                    <a:ea typeface="標楷體" panose="03000509000000000000" pitchFamily="65" charset="-120"/>
                  </a:rPr>
                  <a:t>t</a:t>
                </a:r>
                <a:r>
                  <a:rPr lang="zh-TW" altLang="zh-TW" kern="100" spc="20" dirty="0">
                    <a:latin typeface="Times New Roman" panose="02020603050405020304" pitchFamily="18" charset="0"/>
                    <a:ea typeface="標楷體" panose="03000509000000000000" pitchFamily="65" charset="-120"/>
                  </a:rPr>
                  <a:t>這個時間點</a:t>
                </a:r>
                <a:endParaRPr lang="zh-TW" altLang="zh-TW" kern="100" dirty="0">
                  <a:latin typeface="Times New Roman" panose="02020603050405020304" pitchFamily="18" charset="0"/>
                </a:endParaRPr>
              </a:p>
              <a:p>
                <a:pPr indent="314960" algn="just">
                  <a:lnSpc>
                    <a:spcPct val="150000"/>
                  </a:lnSpc>
                  <a:spcAft>
                    <a:spcPts val="0"/>
                  </a:spcAft>
                  <a:tabLst>
                    <a:tab pos="1219200" algn="l"/>
                    <a:tab pos="1371600" algn="l"/>
                  </a:tabLst>
                </a:pPr>
                <a:r>
                  <a:rPr lang="en-US" altLang="zh-TW" i="1" kern="100" spc="20" dirty="0" smtClean="0">
                    <a:latin typeface="Times New Roman" panose="02020603050405020304" pitchFamily="18" charset="0"/>
                    <a:ea typeface="標楷體" panose="03000509000000000000" pitchFamily="65" charset="-120"/>
                  </a:rPr>
                  <a:t>T</a:t>
                </a:r>
                <a:r>
                  <a:rPr lang="zh-TW" altLang="zh-TW" kern="100" spc="20" dirty="0" smtClean="0">
                    <a:latin typeface="Times New Roman" panose="02020603050405020304" pitchFamily="18" charset="0"/>
                    <a:ea typeface="標楷體" panose="03000509000000000000" pitchFamily="65" charset="-120"/>
                  </a:rPr>
                  <a:t>：表示</a:t>
                </a:r>
                <a:r>
                  <a:rPr lang="zh-TW" altLang="zh-TW" kern="100" spc="20" dirty="0">
                    <a:latin typeface="Times New Roman" panose="02020603050405020304" pitchFamily="18" charset="0"/>
                    <a:ea typeface="標楷體" panose="03000509000000000000" pitchFamily="65" charset="-120"/>
                  </a:rPr>
                  <a:t>債券到期日的時間維度</a:t>
                </a:r>
                <a:endParaRPr lang="zh-TW" altLang="zh-TW" kern="100" dirty="0">
                  <a:latin typeface="Times New Roman" panose="02020603050405020304" pitchFamily="18" charset="0"/>
                </a:endParaRPr>
              </a:p>
              <a:p>
                <a:pPr indent="314960">
                  <a:lnSpc>
                    <a:spcPct val="150000"/>
                  </a:lnSpc>
                  <a:spcAft>
                    <a:spcPts val="0"/>
                  </a:spcAft>
                  <a:tabLst>
                    <a:tab pos="1219200" algn="l"/>
                    <a:tab pos="1371600" algn="l"/>
                  </a:tabLst>
                </a:pPr>
                <a14:m>
                  <m:oMath xmlns:m="http://schemas.openxmlformats.org/officeDocument/2006/math">
                    <m:r>
                      <a:rPr lang="en-US" altLang="zh-TW" i="1" kern="100" spc="20">
                        <a:latin typeface="Cambria Math" panose="02040503050406030204" pitchFamily="18" charset="0"/>
                        <a:ea typeface="標楷體" panose="03000509000000000000" pitchFamily="65" charset="-120"/>
                      </a:rPr>
                      <m:t>∆</m:t>
                    </m:r>
                    <m:r>
                      <a:rPr lang="en-US" altLang="zh-TW" i="1" kern="100" spc="20">
                        <a:latin typeface="Cambria Math" panose="02040503050406030204" pitchFamily="18" charset="0"/>
                        <a:ea typeface="標楷體" panose="03000509000000000000" pitchFamily="65" charset="-120"/>
                      </a:rPr>
                      <m:t>𝑡</m:t>
                    </m:r>
                  </m:oMath>
                </a14:m>
                <a:r>
                  <a:rPr lang="zh-TW" altLang="zh-TW" kern="100" spc="20" dirty="0" smtClean="0">
                    <a:latin typeface="Times New Roman" panose="02020603050405020304" pitchFamily="18" charset="0"/>
                    <a:ea typeface="標楷體" panose="03000509000000000000" pitchFamily="65" charset="-120"/>
                  </a:rPr>
                  <a:t>：單位</a:t>
                </a:r>
                <a:r>
                  <a:rPr lang="zh-TW" altLang="zh-TW" kern="100" spc="20" dirty="0">
                    <a:latin typeface="Times New Roman" panose="02020603050405020304" pitchFamily="18" charset="0"/>
                    <a:ea typeface="標楷體" panose="03000509000000000000" pitchFamily="65" charset="-120"/>
                  </a:rPr>
                  <a:t>時間長度</a:t>
                </a:r>
                <a:endParaRPr lang="zh-TW" altLang="zh-TW" kern="100" dirty="0">
                  <a:latin typeface="Times New Roman" panose="02020603050405020304" pitchFamily="18" charset="0"/>
                </a:endParaRPr>
              </a:p>
              <a:p>
                <a:pPr indent="304800">
                  <a:lnSpc>
                    <a:spcPct val="150000"/>
                  </a:lnSpc>
                  <a:spcAft>
                    <a:spcPts val="0"/>
                  </a:spcAft>
                  <a:tabLst>
                    <a:tab pos="1219200" algn="l"/>
                    <a:tab pos="1371600" algn="l"/>
                  </a:tabLst>
                </a:pPr>
                <a14:m>
                  <m:oMath xmlns:m="http://schemas.openxmlformats.org/officeDocument/2006/math">
                    <m:sSubSup>
                      <m:sSubSupPr>
                        <m:ctrlPr>
                          <a:rPr lang="zh-TW" altLang="zh-TW" i="1" kern="100" spc="20">
                            <a:latin typeface="Cambria Math" panose="02040503050406030204" pitchFamily="18" charset="0"/>
                            <a:ea typeface="Cambria Math" panose="02040503050406030204" pitchFamily="18" charset="0"/>
                          </a:rPr>
                        </m:ctrlPr>
                      </m:sSubSupPr>
                      <m:e>
                        <m:r>
                          <a:rPr lang="en-US" altLang="zh-TW" i="1" kern="100" spc="20">
                            <a:latin typeface="Cambria Math" panose="02040503050406030204" pitchFamily="18" charset="0"/>
                            <a:ea typeface="標楷體" panose="03000509000000000000" pitchFamily="65" charset="-120"/>
                          </a:rPr>
                          <m:t>𝑉</m:t>
                        </m:r>
                      </m:e>
                      <m:sub>
                        <m:r>
                          <a:rPr lang="en-US" altLang="zh-TW" i="1" kern="100" spc="20">
                            <a:latin typeface="Cambria Math" panose="02040503050406030204" pitchFamily="18" charset="0"/>
                            <a:ea typeface="標楷體" panose="03000509000000000000" pitchFamily="65" charset="-120"/>
                          </a:rPr>
                          <m:t>𝑡</m:t>
                        </m:r>
                      </m:sub>
                      <m:sup>
                        <m:r>
                          <a:rPr lang="en-US" altLang="zh-TW" i="1" kern="100" spc="20">
                            <a:latin typeface="Cambria Math" panose="02040503050406030204" pitchFamily="18" charset="0"/>
                            <a:ea typeface="標楷體" panose="03000509000000000000" pitchFamily="65" charset="-120"/>
                          </a:rPr>
                          <m:t>𝑈</m:t>
                        </m:r>
                      </m:sup>
                    </m:sSubSup>
                  </m:oMath>
                </a14:m>
                <a:r>
                  <a:rPr lang="zh-TW" altLang="zh-TW" kern="100" spc="20" dirty="0" smtClean="0">
                    <a:latin typeface="Times New Roman" panose="02020603050405020304" pitchFamily="18" charset="0"/>
                    <a:ea typeface="標楷體" panose="03000509000000000000" pitchFamily="65" charset="-120"/>
                  </a:rPr>
                  <a:t>：在</a:t>
                </a:r>
                <a:r>
                  <a:rPr lang="en-US" altLang="zh-TW" kern="100" spc="20" dirty="0">
                    <a:latin typeface="Times New Roman" panose="02020603050405020304" pitchFamily="18" charset="0"/>
                    <a:ea typeface="標楷體" panose="03000509000000000000" pitchFamily="65" charset="-120"/>
                  </a:rPr>
                  <a:t>t</a:t>
                </a:r>
                <a:r>
                  <a:rPr lang="zh-TW" altLang="zh-TW" kern="100" spc="20" dirty="0">
                    <a:latin typeface="Times New Roman" panose="02020603050405020304" pitchFamily="18" charset="0"/>
                    <a:ea typeface="標楷體" panose="03000509000000000000" pitchFamily="65" charset="-120"/>
                  </a:rPr>
                  <a:t>這個時間點，未舉債公司的資產價值</a:t>
                </a:r>
                <a:endParaRPr lang="zh-TW" altLang="zh-TW" kern="100" dirty="0">
                  <a:latin typeface="Times New Roman" panose="02020603050405020304" pitchFamily="18" charset="0"/>
                </a:endParaRPr>
              </a:p>
              <a:p>
                <a:pPr indent="314960" algn="just">
                  <a:lnSpc>
                    <a:spcPct val="150000"/>
                  </a:lnSpc>
                  <a:spcAft>
                    <a:spcPts val="0"/>
                  </a:spcAft>
                  <a:tabLst>
                    <a:tab pos="1219200" algn="l"/>
                    <a:tab pos="1371600" algn="l"/>
                  </a:tabLst>
                </a:pPr>
                <a:r>
                  <a:rPr lang="en-US" altLang="zh-TW" i="1" kern="100" spc="20" dirty="0" smtClean="0">
                    <a:latin typeface="Times New Roman" panose="02020603050405020304" pitchFamily="18" charset="0"/>
                    <a:ea typeface="標楷體" panose="03000509000000000000" pitchFamily="65" charset="-120"/>
                  </a:rPr>
                  <a:t>r</a:t>
                </a:r>
                <a:r>
                  <a:rPr lang="zh-TW" altLang="zh-TW" kern="100" spc="20" dirty="0" smtClean="0">
                    <a:latin typeface="Times New Roman" panose="02020603050405020304" pitchFamily="18" charset="0"/>
                    <a:ea typeface="標楷體" panose="03000509000000000000" pitchFamily="65" charset="-120"/>
                  </a:rPr>
                  <a:t>：無風險</a:t>
                </a:r>
                <a:r>
                  <a:rPr lang="zh-TW" altLang="zh-TW" kern="100" spc="20" dirty="0">
                    <a:latin typeface="Times New Roman" panose="02020603050405020304" pitchFamily="18" charset="0"/>
                    <a:ea typeface="標楷體" panose="03000509000000000000" pitchFamily="65" charset="-120"/>
                  </a:rPr>
                  <a:t>利率</a:t>
                </a:r>
                <a:endParaRPr lang="zh-TW" altLang="zh-TW" kern="100" dirty="0">
                  <a:latin typeface="Times New Roman" panose="02020603050405020304" pitchFamily="18" charset="0"/>
                </a:endParaRPr>
              </a:p>
              <a:p>
                <a:pPr indent="314960" algn="just">
                  <a:lnSpc>
                    <a:spcPct val="150000"/>
                  </a:lnSpc>
                  <a:spcAft>
                    <a:spcPts val="0"/>
                  </a:spcAft>
                  <a:tabLst>
                    <a:tab pos="1219200" algn="l"/>
                    <a:tab pos="1371600" algn="l"/>
                  </a:tabLst>
                </a:pPr>
                <a14:m>
                  <m:oMath xmlns:m="http://schemas.openxmlformats.org/officeDocument/2006/math">
                    <m:r>
                      <a:rPr lang="en-US" altLang="zh-TW" i="1" kern="100" spc="20">
                        <a:latin typeface="Cambria Math" panose="02040503050406030204" pitchFamily="18" charset="0"/>
                        <a:ea typeface="標楷體" panose="03000509000000000000" pitchFamily="65" charset="-120"/>
                      </a:rPr>
                      <m:t>𝜏</m:t>
                    </m:r>
                  </m:oMath>
                </a14:m>
                <a:r>
                  <a:rPr lang="zh-TW" altLang="zh-TW" kern="100" spc="20" dirty="0" smtClean="0">
                    <a:latin typeface="Times New Roman" panose="02020603050405020304" pitchFamily="18" charset="0"/>
                    <a:ea typeface="標楷體" panose="03000509000000000000" pitchFamily="65" charset="-120"/>
                  </a:rPr>
                  <a:t>：稅率</a:t>
                </a:r>
                <a:endParaRPr lang="zh-TW" altLang="zh-TW" kern="100" dirty="0">
                  <a:latin typeface="Times New Roman" panose="02020603050405020304" pitchFamily="18" charset="0"/>
                </a:endParaRPr>
              </a:p>
              <a:p>
                <a:pPr indent="314960" algn="just">
                  <a:lnSpc>
                    <a:spcPct val="150000"/>
                  </a:lnSpc>
                  <a:spcAft>
                    <a:spcPts val="0"/>
                  </a:spcAft>
                  <a:tabLst>
                    <a:tab pos="1219200" algn="l"/>
                    <a:tab pos="1371600" algn="l"/>
                  </a:tabLst>
                </a:pPr>
                <a14:m>
                  <m:oMath xmlns:m="http://schemas.openxmlformats.org/officeDocument/2006/math">
                    <m:r>
                      <a:rPr lang="en-US" altLang="zh-TW" i="1" kern="100" spc="20">
                        <a:latin typeface="Cambria Math" panose="02040503050406030204" pitchFamily="18" charset="0"/>
                        <a:ea typeface="標楷體" panose="03000509000000000000" pitchFamily="65" charset="-120"/>
                      </a:rPr>
                      <m:t>𝜔</m:t>
                    </m:r>
                  </m:oMath>
                </a14:m>
                <a:r>
                  <a:rPr lang="zh-TW" altLang="zh-TW" kern="100" spc="20" dirty="0" smtClean="0">
                    <a:latin typeface="Times New Roman" panose="02020603050405020304" pitchFamily="18" charset="0"/>
                    <a:ea typeface="標楷體" panose="03000509000000000000" pitchFamily="65" charset="-120"/>
                  </a:rPr>
                  <a:t>：破產</a:t>
                </a:r>
                <a:r>
                  <a:rPr lang="zh-TW" altLang="zh-TW" kern="100" spc="20" dirty="0">
                    <a:latin typeface="Times New Roman" panose="02020603050405020304" pitchFamily="18" charset="0"/>
                    <a:ea typeface="標楷體" panose="03000509000000000000" pitchFamily="65" charset="-120"/>
                  </a:rPr>
                  <a:t>成本</a:t>
                </a:r>
                <a:endParaRPr lang="zh-TW" altLang="zh-TW" kern="100" dirty="0">
                  <a:latin typeface="Times New Roman" panose="02020603050405020304" pitchFamily="18" charset="0"/>
                </a:endParaRPr>
              </a:p>
              <a:p>
                <a:pPr indent="304800" algn="just">
                  <a:lnSpc>
                    <a:spcPct val="150000"/>
                  </a:lnSpc>
                  <a:spcAft>
                    <a:spcPts val="0"/>
                  </a:spcAft>
                  <a:tabLst>
                    <a:tab pos="1219200" algn="l"/>
                    <a:tab pos="1371600" algn="l"/>
                  </a:tabLst>
                </a:pPr>
                <a14:m>
                  <m:oMath xmlns:m="http://schemas.openxmlformats.org/officeDocument/2006/math">
                    <m:sSub>
                      <m:sSubPr>
                        <m:ctrlPr>
                          <a:rPr lang="zh-TW" altLang="zh-TW" i="1" kern="100" spc="20">
                            <a:latin typeface="Cambria Math" panose="02040503050406030204" pitchFamily="18" charset="0"/>
                            <a:ea typeface="Cambria Math" panose="02040503050406030204" pitchFamily="18" charset="0"/>
                          </a:rPr>
                        </m:ctrlPr>
                      </m:sSubPr>
                      <m:e>
                        <m:r>
                          <a:rPr lang="en-US" altLang="zh-TW" i="1" kern="100" spc="20">
                            <a:latin typeface="Cambria Math" panose="02040503050406030204" pitchFamily="18" charset="0"/>
                            <a:ea typeface="標楷體" panose="03000509000000000000" pitchFamily="65" charset="-120"/>
                          </a:rPr>
                          <m:t>𝛿</m:t>
                        </m:r>
                      </m:e>
                      <m:sub>
                        <m:r>
                          <a:rPr lang="en-US" altLang="zh-TW" i="1" kern="100" spc="20">
                            <a:latin typeface="Cambria Math" panose="02040503050406030204" pitchFamily="18" charset="0"/>
                            <a:ea typeface="標楷體" panose="03000509000000000000" pitchFamily="65" charset="-120"/>
                          </a:rPr>
                          <m:t>𝑡</m:t>
                        </m:r>
                      </m:sub>
                    </m:sSub>
                  </m:oMath>
                </a14:m>
                <a:r>
                  <a:rPr lang="zh-TW" altLang="zh-TW" kern="100" spc="20" dirty="0" smtClean="0">
                    <a:latin typeface="Times New Roman" panose="02020603050405020304" pitchFamily="18" charset="0"/>
                    <a:ea typeface="標楷體" panose="03000509000000000000" pitchFamily="65" charset="-120"/>
                  </a:rPr>
                  <a:t>：公司</a:t>
                </a:r>
                <a:r>
                  <a:rPr lang="zh-TW" altLang="zh-TW" kern="100" spc="20" dirty="0">
                    <a:latin typeface="Times New Roman" panose="02020603050405020304" pitchFamily="18" charset="0"/>
                    <a:ea typeface="標楷體" panose="03000509000000000000" pitchFamily="65" charset="-120"/>
                  </a:rPr>
                  <a:t>每期支付的金額，用於支付債息和股利</a:t>
                </a:r>
                <a:endParaRPr lang="zh-TW" altLang="zh-TW" kern="100" dirty="0">
                  <a:latin typeface="Times New Roman" panose="02020603050405020304" pitchFamily="18" charset="0"/>
                </a:endParaRPr>
              </a:p>
              <a:p>
                <a:pPr indent="314960" algn="just">
                  <a:lnSpc>
                    <a:spcPct val="150000"/>
                  </a:lnSpc>
                  <a:spcAft>
                    <a:spcPts val="0"/>
                  </a:spcAft>
                  <a:tabLst>
                    <a:tab pos="1219200" algn="l"/>
                    <a:tab pos="1371600" algn="l"/>
                  </a:tabLst>
                </a:pPr>
                <a14:m>
                  <m:oMath xmlns:m="http://schemas.openxmlformats.org/officeDocument/2006/math">
                    <m:r>
                      <a:rPr lang="en-US" altLang="zh-TW" i="1" kern="100" spc="20">
                        <a:latin typeface="Cambria Math" panose="02040503050406030204" pitchFamily="18" charset="0"/>
                        <a:ea typeface="標楷體" panose="03000509000000000000" pitchFamily="65" charset="-120"/>
                      </a:rPr>
                      <m:t>𝑞</m:t>
                    </m:r>
                  </m:oMath>
                </a14:m>
                <a:r>
                  <a:rPr lang="zh-TW" altLang="zh-TW" kern="100" spc="20" dirty="0" smtClean="0">
                    <a:latin typeface="Times New Roman" panose="02020603050405020304" pitchFamily="18" charset="0"/>
                    <a:ea typeface="標楷體" panose="03000509000000000000" pitchFamily="65" charset="-120"/>
                  </a:rPr>
                  <a:t>：每一</a:t>
                </a:r>
                <a:r>
                  <a:rPr lang="zh-TW" altLang="zh-TW" kern="100" spc="20" dirty="0">
                    <a:latin typeface="Times New Roman" panose="02020603050405020304" pitchFamily="18" charset="0"/>
                    <a:ea typeface="標楷體" panose="03000509000000000000" pitchFamily="65" charset="-120"/>
                  </a:rPr>
                  <a:t>期公司會固定支付公司資產價值的某個比率</a:t>
                </a:r>
                <a:endParaRPr lang="zh-TW" altLang="zh-TW" kern="100" dirty="0">
                  <a:latin typeface="Times New Roman" panose="02020603050405020304" pitchFamily="18" charset="0"/>
                </a:endParaRPr>
              </a:p>
              <a:p>
                <a:pPr indent="314960" algn="just">
                  <a:lnSpc>
                    <a:spcPct val="150000"/>
                  </a:lnSpc>
                  <a:spcAft>
                    <a:spcPts val="0"/>
                  </a:spcAft>
                  <a:tabLst>
                    <a:tab pos="1219200" algn="l"/>
                    <a:tab pos="1371600" algn="l"/>
                  </a:tabLst>
                </a:pPr>
                <a:r>
                  <a:rPr lang="en-US" altLang="zh-TW" i="1" kern="100" spc="20" dirty="0" smtClean="0">
                    <a:latin typeface="Times New Roman" panose="02020603050405020304" pitchFamily="18" charset="0"/>
                    <a:ea typeface="標楷體" panose="03000509000000000000" pitchFamily="65" charset="-120"/>
                  </a:rPr>
                  <a:t>K</a:t>
                </a:r>
                <a:r>
                  <a:rPr lang="zh-TW" altLang="zh-TW" kern="100" spc="20" dirty="0" smtClean="0">
                    <a:latin typeface="Times New Roman" panose="02020603050405020304" pitchFamily="18" charset="0"/>
                    <a:ea typeface="標楷體" panose="03000509000000000000" pitchFamily="65" charset="-120"/>
                  </a:rPr>
                  <a:t>：贖回</a:t>
                </a:r>
                <a:r>
                  <a:rPr lang="zh-TW" altLang="zh-TW" kern="100" spc="20" dirty="0">
                    <a:latin typeface="Times New Roman" panose="02020603050405020304" pitchFamily="18" charset="0"/>
                    <a:ea typeface="標楷體" panose="03000509000000000000" pitchFamily="65" charset="-120"/>
                  </a:rPr>
                  <a:t>價格，不包含應計利息</a:t>
                </a:r>
                <a:endParaRPr lang="zh-TW" altLang="zh-TW" kern="100" dirty="0">
                  <a:latin typeface="Times New Roman" panose="02020603050405020304" pitchFamily="18" charset="0"/>
                </a:endParaRPr>
              </a:p>
              <a:p>
                <a:pPr indent="314960" algn="just">
                  <a:lnSpc>
                    <a:spcPct val="150000"/>
                  </a:lnSpc>
                  <a:spcAft>
                    <a:spcPts val="0"/>
                  </a:spcAft>
                  <a:tabLst>
                    <a:tab pos="1219200" algn="l"/>
                    <a:tab pos="1371600" algn="l"/>
                  </a:tabLst>
                </a:pPr>
                <a14:m>
                  <m:oMath xmlns:m="http://schemas.openxmlformats.org/officeDocument/2006/math">
                    <m:r>
                      <a:rPr lang="en-US" altLang="zh-TW" i="1" kern="100" spc="20">
                        <a:latin typeface="Cambria Math" panose="02040503050406030204" pitchFamily="18" charset="0"/>
                        <a:ea typeface="標楷體" panose="03000509000000000000" pitchFamily="65" charset="-120"/>
                      </a:rPr>
                      <m:t>𝑁</m:t>
                    </m:r>
                  </m:oMath>
                </a14:m>
                <a:r>
                  <a:rPr lang="zh-TW" altLang="zh-TW" kern="100" spc="20" dirty="0" smtClean="0">
                    <a:latin typeface="Times New Roman" panose="02020603050405020304" pitchFamily="18" charset="0"/>
                    <a:ea typeface="標楷體" panose="03000509000000000000" pitchFamily="65" charset="-120"/>
                  </a:rPr>
                  <a:t>：總</a:t>
                </a:r>
                <a:r>
                  <a:rPr lang="zh-TW" altLang="zh-TW" kern="100" spc="20" dirty="0">
                    <a:latin typeface="Times New Roman" panose="02020603050405020304" pitchFamily="18" charset="0"/>
                    <a:ea typeface="標楷體" panose="03000509000000000000" pitchFamily="65" charset="-120"/>
                  </a:rPr>
                  <a:t>發行債券次數</a:t>
                </a:r>
                <a:r>
                  <a:rPr lang="en-US" altLang="zh-TW" kern="100" spc="20" dirty="0">
                    <a:latin typeface="Times New Roman" panose="02020603050405020304" pitchFamily="18" charset="0"/>
                    <a:ea typeface="標楷體" panose="03000509000000000000" pitchFamily="65" charset="-120"/>
                  </a:rPr>
                  <a:t>(</a:t>
                </a:r>
                <a:r>
                  <a:rPr lang="zh-TW" altLang="zh-TW" kern="100" spc="20" dirty="0">
                    <a:latin typeface="Times New Roman" panose="02020603050405020304" pitchFamily="18" charset="0"/>
                    <a:ea typeface="標楷體" panose="03000509000000000000" pitchFamily="65" charset="-120"/>
                  </a:rPr>
                  <a:t>含在發行日在內之發行次數</a:t>
                </a:r>
                <a:r>
                  <a:rPr lang="en-US" altLang="zh-TW" kern="100" spc="20" dirty="0">
                    <a:latin typeface="Times New Roman" panose="02020603050405020304" pitchFamily="18" charset="0"/>
                    <a:ea typeface="標楷體" panose="03000509000000000000" pitchFamily="65" charset="-120"/>
                  </a:rPr>
                  <a:t>)</a:t>
                </a:r>
                <a:endParaRPr lang="zh-TW" altLang="zh-TW" kern="100" dirty="0">
                  <a:latin typeface="Times New Roman" panose="02020603050405020304" pitchFamily="18" charset="0"/>
                </a:endParaRPr>
              </a:p>
              <a:p>
                <a:pPr indent="304800" algn="just">
                  <a:lnSpc>
                    <a:spcPct val="150000"/>
                  </a:lnSpc>
                  <a:spcAft>
                    <a:spcPts val="0"/>
                  </a:spcAft>
                  <a:tabLst>
                    <a:tab pos="1219200" algn="l"/>
                    <a:tab pos="1371600" algn="l"/>
                  </a:tabLst>
                </a:pPr>
                <a14:m>
                  <m:oMath xmlns:m="http://schemas.openxmlformats.org/officeDocument/2006/math">
                    <m:sSup>
                      <m:sSupPr>
                        <m:ctrlPr>
                          <a:rPr lang="zh-TW" altLang="zh-TW" i="1" kern="100">
                            <a:latin typeface="Cambria Math" panose="02040503050406030204" pitchFamily="18" charset="0"/>
                            <a:ea typeface="Cambria Math" panose="02040503050406030204" pitchFamily="18" charset="0"/>
                          </a:rPr>
                        </m:ctrlPr>
                      </m:sSupPr>
                      <m:e>
                        <m:r>
                          <a:rPr lang="en-US" altLang="zh-TW" i="1" kern="100">
                            <a:latin typeface="Cambria Math" panose="02040503050406030204" pitchFamily="18" charset="0"/>
                          </a:rPr>
                          <m:t>𝐶𝐵</m:t>
                        </m:r>
                      </m:e>
                      <m:sup>
                        <m:r>
                          <a:rPr lang="en-US" altLang="zh-TW" i="1" kern="100">
                            <a:latin typeface="Cambria Math" panose="02040503050406030204" pitchFamily="18" charset="0"/>
                          </a:rPr>
                          <m:t>𝑜𝑙𝑑</m:t>
                        </m:r>
                      </m:sup>
                    </m:sSup>
                  </m:oMath>
                </a14:m>
                <a:r>
                  <a:rPr lang="zh-TW" altLang="zh-TW" kern="100" spc="20" dirty="0" smtClean="0">
                    <a:latin typeface="Times New Roman" panose="02020603050405020304" pitchFamily="18" charset="0"/>
                    <a:ea typeface="標楷體" panose="03000509000000000000" pitchFamily="65" charset="-120"/>
                  </a:rPr>
                  <a:t>：在</a:t>
                </a:r>
                <a:r>
                  <a:rPr lang="zh-TW" altLang="zh-TW" kern="100" spc="20" dirty="0">
                    <a:latin typeface="Times New Roman" panose="02020603050405020304" pitchFamily="18" charset="0"/>
                    <a:ea typeface="標楷體" panose="03000509000000000000" pitchFamily="65" charset="-120"/>
                  </a:rPr>
                  <a:t>發行日所發行的可贖回債券價值</a:t>
                </a:r>
                <a:endParaRPr lang="zh-TW" altLang="zh-TW" kern="100" dirty="0">
                  <a:latin typeface="Times New Roman" panose="02020603050405020304" pitchFamily="18" charset="0"/>
                </a:endParaRPr>
              </a:p>
              <a:p>
                <a:pPr indent="304800" algn="just">
                  <a:lnSpc>
                    <a:spcPct val="150000"/>
                  </a:lnSpc>
                  <a:spcAft>
                    <a:spcPts val="0"/>
                  </a:spcAft>
                  <a:tabLst>
                    <a:tab pos="1219200" algn="l"/>
                    <a:tab pos="1371600" algn="l"/>
                  </a:tabLst>
                </a:pPr>
                <a14:m>
                  <m:oMath xmlns:m="http://schemas.openxmlformats.org/officeDocument/2006/math">
                    <m:sSup>
                      <m:sSupPr>
                        <m:ctrlPr>
                          <a:rPr lang="zh-TW" altLang="zh-TW" i="1" kern="100">
                            <a:latin typeface="Cambria Math" panose="02040503050406030204" pitchFamily="18" charset="0"/>
                            <a:ea typeface="Cambria Math" panose="02040503050406030204" pitchFamily="18" charset="0"/>
                          </a:rPr>
                        </m:ctrlPr>
                      </m:sSupPr>
                      <m:e>
                        <m:r>
                          <a:rPr lang="en-US" altLang="zh-TW" i="1" kern="100">
                            <a:latin typeface="Cambria Math" panose="02040503050406030204" pitchFamily="18" charset="0"/>
                          </a:rPr>
                          <m:t>𝐶𝐵</m:t>
                        </m:r>
                      </m:e>
                      <m:sup>
                        <m:r>
                          <a:rPr lang="en-US" altLang="zh-TW" i="1" kern="100">
                            <a:latin typeface="Cambria Math" panose="02040503050406030204" pitchFamily="18" charset="0"/>
                          </a:rPr>
                          <m:t>𝑛𝑒𝑤</m:t>
                        </m:r>
                      </m:sup>
                    </m:sSup>
                  </m:oMath>
                </a14:m>
                <a:r>
                  <a:rPr lang="zh-TW" altLang="zh-TW" kern="100" spc="20" dirty="0" smtClean="0">
                    <a:latin typeface="Times New Roman" panose="02020603050405020304" pitchFamily="18" charset="0"/>
                    <a:ea typeface="標楷體" panose="03000509000000000000" pitchFamily="65" charset="-120"/>
                  </a:rPr>
                  <a:t>：非</a:t>
                </a:r>
                <a:r>
                  <a:rPr lang="zh-TW" altLang="zh-TW" kern="100" spc="20" dirty="0">
                    <a:latin typeface="Times New Roman" panose="02020603050405020304" pitchFamily="18" charset="0"/>
                    <a:ea typeface="標楷體" panose="03000509000000000000" pitchFamily="65" charset="-120"/>
                  </a:rPr>
                  <a:t>發行日所發行的可贖回債券價值</a:t>
                </a:r>
                <a:endParaRPr lang="zh-TW" altLang="zh-TW" kern="100" dirty="0">
                  <a:latin typeface="Times New Roman" panose="02020603050405020304" pitchFamily="18" charset="0"/>
                </a:endParaRPr>
              </a:p>
            </p:txBody>
          </p:sp>
        </mc:Choice>
        <mc:Fallback xmlns="">
          <p:sp>
            <p:nvSpPr>
              <p:cNvPr id="5" name="矩形 4"/>
              <p:cNvSpPr>
                <a:spLocks noRot="1" noChangeAspect="1" noMove="1" noResize="1" noEditPoints="1" noAdjustHandles="1" noChangeArrowheads="1" noChangeShapeType="1" noTextEdit="1"/>
              </p:cNvSpPr>
              <p:nvPr/>
            </p:nvSpPr>
            <p:spPr>
              <a:xfrm>
                <a:off x="3733800" y="259805"/>
                <a:ext cx="5852160" cy="6391430"/>
              </a:xfrm>
              <a:prstGeom prst="rect">
                <a:avLst/>
              </a:prstGeom>
              <a:blipFill>
                <a:blip r:embed="rId2"/>
                <a:stretch>
                  <a:fillRect/>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20076302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93200" y="1335600"/>
            <a:ext cx="1886400" cy="1998000"/>
          </a:xfrm>
        </p:spPr>
        <p:txBody>
          <a:bodyPr vert="horz" lIns="91440" tIns="45720" rIns="91440" bIns="45720" rtlCol="0" anchor="ctr">
            <a:normAutofit/>
          </a:bodyPr>
          <a:lstStyle/>
          <a:p>
            <a:r>
              <a:rPr lang="zh-TW" altLang="en-US" sz="6600" kern="2000" dirty="0" smtClean="0">
                <a:ea typeface="微軟正黑體" panose="020B0604030504040204" pitchFamily="34" charset="-120"/>
              </a:rPr>
              <a:t>研究</a:t>
            </a:r>
            <a:r>
              <a:rPr lang="en-US" altLang="zh-TW" sz="6600" kern="2000" dirty="0" smtClean="0">
                <a:ea typeface="微軟正黑體" panose="020B0604030504040204" pitchFamily="34" charset="-120"/>
              </a:rPr>
              <a:t/>
            </a:r>
            <a:br>
              <a:rPr lang="en-US" altLang="zh-TW" sz="6600" kern="2000" dirty="0" smtClean="0">
                <a:ea typeface="微軟正黑體" panose="020B0604030504040204" pitchFamily="34" charset="-120"/>
              </a:rPr>
            </a:br>
            <a:r>
              <a:rPr lang="zh-TW" altLang="en-US" sz="6600" kern="2000" dirty="0" smtClean="0">
                <a:ea typeface="微軟正黑體" panose="020B0604030504040204" pitchFamily="34" charset="-120"/>
              </a:rPr>
              <a:t>方法</a:t>
            </a:r>
            <a:endParaRPr lang="zh-TW" altLang="en-US" sz="6600" kern="2000" dirty="0">
              <a:ea typeface="微軟正黑體" panose="020B0604030504040204" pitchFamily="34" charset="-120"/>
            </a:endParaRPr>
          </a:p>
        </p:txBody>
      </p:sp>
      <p:sp>
        <p:nvSpPr>
          <p:cNvPr id="11" name="等腰三角形 10"/>
          <p:cNvSpPr/>
          <p:nvPr/>
        </p:nvSpPr>
        <p:spPr>
          <a:xfrm rot="16879940">
            <a:off x="4936229" y="165141"/>
            <a:ext cx="1480017" cy="3117863"/>
          </a:xfrm>
          <a:prstGeom prst="triangle">
            <a:avLst>
              <a:gd name="adj" fmla="val 54180"/>
            </a:avLst>
          </a:prstGeom>
          <a:noFill/>
          <a:ln w="38100">
            <a:solidFill>
              <a:srgbClr val="00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2" name="等腰三角形 11"/>
          <p:cNvSpPr/>
          <p:nvPr/>
        </p:nvSpPr>
        <p:spPr>
          <a:xfrm rot="16860450">
            <a:off x="6298986" y="2914519"/>
            <a:ext cx="1612009" cy="3093603"/>
          </a:xfrm>
          <a:prstGeom prst="triangle">
            <a:avLst>
              <a:gd name="adj" fmla="val 54180"/>
            </a:avLst>
          </a:prstGeom>
          <a:no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mc:AlternateContent xmlns:mc="http://schemas.openxmlformats.org/markup-compatibility/2006" xmlns:a14="http://schemas.microsoft.com/office/drawing/2010/main">
        <mc:Choice Requires="a14">
          <p:sp>
            <p:nvSpPr>
              <p:cNvPr id="91" name="矩形 90"/>
              <p:cNvSpPr/>
              <p:nvPr/>
            </p:nvSpPr>
            <p:spPr>
              <a:xfrm>
                <a:off x="3655144" y="2548942"/>
                <a:ext cx="1557334" cy="5462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chemeClr val="tx1"/>
                    </a:solidFill>
                    <a:ea typeface="微軟正黑體" panose="020B0604030504040204" pitchFamily="34" charset="-120"/>
                  </a:rPr>
                  <a:t>提</a:t>
                </a:r>
                <a14:m>
                  <m:oMath xmlns:m="http://schemas.openxmlformats.org/officeDocument/2006/math">
                    <m:r>
                      <a:rPr lang="zh-TW" altLang="en-US" i="1" dirty="0" smtClean="0">
                        <a:solidFill>
                          <a:schemeClr val="tx1"/>
                        </a:solidFill>
                        <a:latin typeface="Cambria Math" panose="02040503050406030204" pitchFamily="18" charset="0"/>
                        <a:ea typeface="微軟正黑體" panose="020B0604030504040204" pitchFamily="34" charset="-120"/>
                      </a:rPr>
                      <m:t>前</m:t>
                    </m:r>
                    <m:r>
                      <a:rPr lang="zh-TW" altLang="en-US" i="1" dirty="0">
                        <a:solidFill>
                          <a:schemeClr val="tx1"/>
                        </a:solidFill>
                        <a:latin typeface="Cambria Math" panose="02040503050406030204" pitchFamily="18" charset="0"/>
                        <a:ea typeface="微軟正黑體" panose="020B0604030504040204" pitchFamily="34" charset="-120"/>
                      </a:rPr>
                      <m:t>贖回</m:t>
                    </m:r>
                  </m:oMath>
                </a14:m>
                <a:endParaRPr lang="en-US" altLang="zh-TW" dirty="0" smtClean="0">
                  <a:solidFill>
                    <a:schemeClr val="tx1"/>
                  </a:solidFill>
                  <a:latin typeface="微軟正黑體" panose="020B0604030504040204" pitchFamily="34" charset="-120"/>
                  <a:ea typeface="微軟正黑體" panose="020B0604030504040204" pitchFamily="34" charset="-120"/>
                </a:endParaRPr>
              </a:p>
            </p:txBody>
          </p:sp>
        </mc:Choice>
        <mc:Fallback xmlns="">
          <p:sp>
            <p:nvSpPr>
              <p:cNvPr id="91" name="矩形 90"/>
              <p:cNvSpPr>
                <a:spLocks noRot="1" noChangeAspect="1" noMove="1" noResize="1" noEditPoints="1" noAdjustHandles="1" noChangeArrowheads="1" noChangeShapeType="1" noTextEdit="1"/>
              </p:cNvSpPr>
              <p:nvPr/>
            </p:nvSpPr>
            <p:spPr>
              <a:xfrm>
                <a:off x="3655144" y="2548942"/>
                <a:ext cx="1557334" cy="546269"/>
              </a:xfrm>
              <a:prstGeom prst="rect">
                <a:avLst/>
              </a:prstGeom>
              <a:blipFill>
                <a:blip r:embed="rId3"/>
                <a:stretch>
                  <a:fillRect b="-1111"/>
                </a:stretch>
              </a:blipFill>
              <a:ln>
                <a:noFill/>
              </a:ln>
            </p:spPr>
            <p:txBody>
              <a:bodyPr/>
              <a:lstStyle/>
              <a:p>
                <a:r>
                  <a:rPr lang="zh-TW" altLang="en-US">
                    <a:noFill/>
                  </a:rPr>
                  <a:t> </a:t>
                </a:r>
              </a:p>
            </p:txBody>
          </p:sp>
        </mc:Fallback>
      </mc:AlternateContent>
      <p:grpSp>
        <p:nvGrpSpPr>
          <p:cNvPr id="106" name="群組 105"/>
          <p:cNvGrpSpPr/>
          <p:nvPr/>
        </p:nvGrpSpPr>
        <p:grpSpPr>
          <a:xfrm rot="653449">
            <a:off x="4209486" y="528221"/>
            <a:ext cx="4865170" cy="5811570"/>
            <a:chOff x="4030710" y="486464"/>
            <a:chExt cx="5556707" cy="6638158"/>
          </a:xfrm>
        </p:grpSpPr>
        <p:grpSp>
          <p:nvGrpSpPr>
            <p:cNvPr id="107" name="群組 106"/>
            <p:cNvGrpSpPr/>
            <p:nvPr/>
          </p:nvGrpSpPr>
          <p:grpSpPr>
            <a:xfrm rot="21172489">
              <a:off x="4030710" y="486464"/>
              <a:ext cx="5556707" cy="6638158"/>
              <a:chOff x="3987025" y="489184"/>
              <a:chExt cx="5556707" cy="6638158"/>
            </a:xfrm>
          </p:grpSpPr>
          <p:grpSp>
            <p:nvGrpSpPr>
              <p:cNvPr id="109" name="群組 108"/>
              <p:cNvGrpSpPr/>
              <p:nvPr/>
            </p:nvGrpSpPr>
            <p:grpSpPr>
              <a:xfrm rot="420000">
                <a:off x="4565220" y="489184"/>
                <a:ext cx="4978512" cy="719470"/>
                <a:chOff x="1471409" y="953350"/>
                <a:chExt cx="4978512" cy="1161469"/>
              </a:xfrm>
            </p:grpSpPr>
            <p:grpSp>
              <p:nvGrpSpPr>
                <p:cNvPr id="115" name="群組 114"/>
                <p:cNvGrpSpPr/>
                <p:nvPr/>
              </p:nvGrpSpPr>
              <p:grpSpPr>
                <a:xfrm>
                  <a:off x="1471409" y="953350"/>
                  <a:ext cx="4978512" cy="1134154"/>
                  <a:chOff x="1471409" y="953350"/>
                  <a:chExt cx="4978512" cy="1134154"/>
                </a:xfrm>
              </p:grpSpPr>
              <p:grpSp>
                <p:nvGrpSpPr>
                  <p:cNvPr id="117" name="群組 116"/>
                  <p:cNvGrpSpPr/>
                  <p:nvPr/>
                </p:nvGrpSpPr>
                <p:grpSpPr>
                  <a:xfrm>
                    <a:off x="1471409" y="953350"/>
                    <a:ext cx="4978512" cy="1134154"/>
                    <a:chOff x="3420137" y="2454278"/>
                    <a:chExt cx="4978512" cy="1451419"/>
                  </a:xfrm>
                </p:grpSpPr>
                <p:sp>
                  <p:nvSpPr>
                    <p:cNvPr id="119" name="文字方塊 118"/>
                    <p:cNvSpPr txBox="1"/>
                    <p:nvPr/>
                  </p:nvSpPr>
                  <p:spPr>
                    <a:xfrm>
                      <a:off x="3420137" y="3597920"/>
                      <a:ext cx="288862" cy="307777"/>
                    </a:xfrm>
                    <a:prstGeom prst="rect">
                      <a:avLst/>
                    </a:prstGeom>
                    <a:noFill/>
                  </p:spPr>
                  <p:txBody>
                    <a:bodyPr wrap="none" rtlCol="0">
                      <a:spAutoFit/>
                    </a:bodyPr>
                    <a:lstStyle/>
                    <a:p>
                      <a:r>
                        <a:rPr lang="en-US" altLang="zh-TW" sz="1400" dirty="0" smtClean="0"/>
                        <a:t>0</a:t>
                      </a:r>
                      <a:endParaRPr lang="zh-TW" altLang="en-US" sz="1400" dirty="0"/>
                    </a:p>
                  </p:txBody>
                </p:sp>
                <p:cxnSp>
                  <p:nvCxnSpPr>
                    <p:cNvPr id="120" name="直線接點 119"/>
                    <p:cNvCxnSpPr/>
                    <p:nvPr/>
                  </p:nvCxnSpPr>
                  <p:spPr>
                    <a:xfrm rot="21180000">
                      <a:off x="3590946" y="2454278"/>
                      <a:ext cx="4622378" cy="1264351"/>
                    </a:xfrm>
                    <a:prstGeom prst="line">
                      <a:avLst/>
                    </a:prstGeom>
                    <a:ln w="38100"/>
                  </p:spPr>
                  <p:style>
                    <a:lnRef idx="3">
                      <a:schemeClr val="dk1"/>
                    </a:lnRef>
                    <a:fillRef idx="0">
                      <a:schemeClr val="dk1"/>
                    </a:fillRef>
                    <a:effectRef idx="2">
                      <a:schemeClr val="dk1"/>
                    </a:effectRef>
                    <a:fontRef idx="minor">
                      <a:schemeClr val="tx1"/>
                    </a:fontRef>
                  </p:style>
                </p:cxnSp>
                <p:cxnSp>
                  <p:nvCxnSpPr>
                    <p:cNvPr id="121" name="直線接點 120"/>
                    <p:cNvCxnSpPr/>
                    <p:nvPr/>
                  </p:nvCxnSpPr>
                  <p:spPr>
                    <a:xfrm flipV="1">
                      <a:off x="3576309" y="2764791"/>
                      <a:ext cx="1" cy="741862"/>
                    </a:xfrm>
                    <a:prstGeom prst="line">
                      <a:avLst/>
                    </a:prstGeom>
                    <a:ln w="38100"/>
                  </p:spPr>
                  <p:style>
                    <a:lnRef idx="3">
                      <a:schemeClr val="dk1"/>
                    </a:lnRef>
                    <a:fillRef idx="0">
                      <a:schemeClr val="dk1"/>
                    </a:fillRef>
                    <a:effectRef idx="2">
                      <a:schemeClr val="dk1"/>
                    </a:effectRef>
                    <a:fontRef idx="minor">
                      <a:schemeClr val="tx1"/>
                    </a:fontRef>
                  </p:style>
                </p:cxnSp>
                <p:cxnSp>
                  <p:nvCxnSpPr>
                    <p:cNvPr id="122" name="直線接點 121"/>
                    <p:cNvCxnSpPr/>
                    <p:nvPr/>
                  </p:nvCxnSpPr>
                  <p:spPr>
                    <a:xfrm flipV="1">
                      <a:off x="5902203" y="2764999"/>
                      <a:ext cx="1" cy="741860"/>
                    </a:xfrm>
                    <a:prstGeom prst="line">
                      <a:avLst/>
                    </a:prstGeom>
                    <a:ln w="38100"/>
                  </p:spPr>
                  <p:style>
                    <a:lnRef idx="3">
                      <a:schemeClr val="dk1"/>
                    </a:lnRef>
                    <a:fillRef idx="0">
                      <a:schemeClr val="dk1"/>
                    </a:fillRef>
                    <a:effectRef idx="2">
                      <a:schemeClr val="dk1"/>
                    </a:effectRef>
                    <a:fontRef idx="minor">
                      <a:schemeClr val="tx1"/>
                    </a:fontRef>
                  </p:style>
                </p:cxnSp>
                <p:cxnSp>
                  <p:nvCxnSpPr>
                    <p:cNvPr id="123" name="直線接點 122"/>
                    <p:cNvCxnSpPr/>
                    <p:nvPr/>
                  </p:nvCxnSpPr>
                  <p:spPr>
                    <a:xfrm flipV="1">
                      <a:off x="8233140" y="2757941"/>
                      <a:ext cx="1" cy="741862"/>
                    </a:xfrm>
                    <a:prstGeom prst="line">
                      <a:avLst/>
                    </a:prstGeom>
                    <a:ln w="38100"/>
                  </p:spPr>
                  <p:style>
                    <a:lnRef idx="3">
                      <a:schemeClr val="dk1"/>
                    </a:lnRef>
                    <a:fillRef idx="0">
                      <a:schemeClr val="dk1"/>
                    </a:fillRef>
                    <a:effectRef idx="2">
                      <a:schemeClr val="dk1"/>
                    </a:effectRef>
                    <a:fontRef idx="minor">
                      <a:schemeClr val="tx1"/>
                    </a:fontRef>
                  </p:style>
                </p:cxnSp>
                <mc:AlternateContent xmlns:mc="http://schemas.openxmlformats.org/markup-compatibility/2006" xmlns:a14="http://schemas.microsoft.com/office/drawing/2010/main">
                  <mc:Choice Requires="a14">
                    <p:sp>
                      <p:nvSpPr>
                        <p:cNvPr id="124" name="文字方塊 123"/>
                        <p:cNvSpPr txBox="1"/>
                        <p:nvPr/>
                      </p:nvSpPr>
                      <p:spPr>
                        <a:xfrm>
                          <a:off x="7958336" y="3465423"/>
                          <a:ext cx="440313" cy="30777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TW" sz="1400" b="0" i="1" dirty="0" smtClean="0">
                                    <a:latin typeface="Cambria Math" panose="02040503050406030204" pitchFamily="18" charset="0"/>
                                  </a:rPr>
                                  <m:t>2</m:t>
                                </m:r>
                                <m:r>
                                  <a:rPr lang="en-US" altLang="zh-TW" sz="1400" i="1" dirty="0">
                                    <a:latin typeface="Cambria Math" panose="02040503050406030204" pitchFamily="18" charset="0"/>
                                  </a:rPr>
                                  <m:t>𝑇</m:t>
                                </m:r>
                              </m:oMath>
                            </m:oMathPara>
                          </a14:m>
                          <a:endParaRPr lang="zh-TW" altLang="en-US" sz="1400" dirty="0"/>
                        </a:p>
                      </p:txBody>
                    </p:sp>
                  </mc:Choice>
                  <mc:Fallback xmlns="">
                    <p:sp>
                      <p:nvSpPr>
                        <p:cNvPr id="27" name="文字方塊 26"/>
                        <p:cNvSpPr txBox="1">
                          <a:spLocks noRot="1" noChangeAspect="1" noMove="1" noResize="1" noEditPoints="1" noAdjustHandles="1" noChangeArrowheads="1" noChangeShapeType="1" noTextEdit="1"/>
                        </p:cNvSpPr>
                        <p:nvPr/>
                      </p:nvSpPr>
                      <p:spPr>
                        <a:xfrm>
                          <a:off x="7958336" y="3465423"/>
                          <a:ext cx="440313" cy="307775"/>
                        </a:xfrm>
                        <a:prstGeom prst="rect">
                          <a:avLst/>
                        </a:prstGeom>
                        <a:blipFill>
                          <a:blip r:embed="rId4"/>
                          <a:stretch>
                            <a:fillRect b="-55882"/>
                          </a:stretch>
                        </a:blipFill>
                      </p:spPr>
                      <p:txBody>
                        <a:bodyPr/>
                        <a:lstStyle/>
                        <a:p>
                          <a:r>
                            <a:rPr lang="zh-TW" altLang="en-US">
                              <a:noFill/>
                            </a:rPr>
                            <a:t> </a:t>
                          </a:r>
                        </a:p>
                      </p:txBody>
                    </p:sp>
                  </mc:Fallback>
                </mc:AlternateContent>
              </p:grpSp>
              <p:cxnSp>
                <p:nvCxnSpPr>
                  <p:cNvPr id="118" name="直線接點 117"/>
                  <p:cNvCxnSpPr/>
                  <p:nvPr/>
                </p:nvCxnSpPr>
                <p:spPr>
                  <a:xfrm flipV="1">
                    <a:off x="5120862" y="1222641"/>
                    <a:ext cx="1" cy="579698"/>
                  </a:xfrm>
                  <a:prstGeom prst="line">
                    <a:avLst/>
                  </a:prstGeom>
                  <a:ln w="38100"/>
                </p:spPr>
                <p:style>
                  <a:lnRef idx="3">
                    <a:schemeClr val="dk1"/>
                  </a:lnRef>
                  <a:fillRef idx="0">
                    <a:schemeClr val="dk1"/>
                  </a:fillRef>
                  <a:effectRef idx="2">
                    <a:schemeClr val="dk1"/>
                  </a:effectRef>
                  <a:fontRef idx="minor">
                    <a:schemeClr val="tx1"/>
                  </a:fontRef>
                </p:style>
              </p:cxnSp>
            </p:grpSp>
            <mc:AlternateContent xmlns:mc="http://schemas.openxmlformats.org/markup-compatibility/2006" xmlns:a14="http://schemas.microsoft.com/office/drawing/2010/main">
              <mc:Choice Requires="a14">
                <p:sp>
                  <p:nvSpPr>
                    <p:cNvPr id="116" name="文字方塊 115"/>
                    <p:cNvSpPr txBox="1"/>
                    <p:nvPr/>
                  </p:nvSpPr>
                  <p:spPr>
                    <a:xfrm>
                      <a:off x="3781674" y="1807043"/>
                      <a:ext cx="340927" cy="30777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TW" sz="1400" i="1" dirty="0">
                                <a:latin typeface="Cambria Math" panose="02040503050406030204" pitchFamily="18" charset="0"/>
                              </a:rPr>
                              <m:t>𝑇</m:t>
                            </m:r>
                          </m:oMath>
                        </m:oMathPara>
                      </a14:m>
                      <a:endParaRPr lang="zh-TW" altLang="en-US" sz="1400" dirty="0"/>
                    </a:p>
                  </p:txBody>
                </p:sp>
              </mc:Choice>
              <mc:Fallback xmlns="">
                <p:sp>
                  <p:nvSpPr>
                    <p:cNvPr id="19" name="文字方塊 18"/>
                    <p:cNvSpPr txBox="1">
                      <a:spLocks noRot="1" noChangeAspect="1" noMove="1" noResize="1" noEditPoints="1" noAdjustHandles="1" noChangeArrowheads="1" noChangeShapeType="1" noTextEdit="1"/>
                    </p:cNvSpPr>
                    <p:nvPr/>
                  </p:nvSpPr>
                  <p:spPr>
                    <a:xfrm>
                      <a:off x="3781674" y="1807043"/>
                      <a:ext cx="340927" cy="307776"/>
                    </a:xfrm>
                    <a:prstGeom prst="rect">
                      <a:avLst/>
                    </a:prstGeom>
                    <a:blipFill>
                      <a:blip r:embed="rId5"/>
                      <a:stretch>
                        <a:fillRect b="-30769"/>
                      </a:stretch>
                    </a:blipFill>
                  </p:spPr>
                  <p:txBody>
                    <a:bodyPr/>
                    <a:lstStyle/>
                    <a:p>
                      <a:r>
                        <a:rPr lang="zh-TW" altLang="en-US">
                          <a:noFill/>
                        </a:rPr>
                        <a:t> </a:t>
                      </a:r>
                    </a:p>
                  </p:txBody>
                </p:sp>
              </mc:Fallback>
            </mc:AlternateContent>
          </p:grpSp>
          <p:cxnSp>
            <p:nvCxnSpPr>
              <p:cNvPr id="110" name="直線接點 109"/>
              <p:cNvCxnSpPr/>
              <p:nvPr/>
            </p:nvCxnSpPr>
            <p:spPr>
              <a:xfrm flipV="1">
                <a:off x="7459654" y="1477396"/>
                <a:ext cx="649395" cy="5400000"/>
              </a:xfrm>
              <a:prstGeom prst="line">
                <a:avLst/>
              </a:prstGeom>
              <a:ln w="12700" cap="flat" cmpd="sng" algn="ctr">
                <a:solidFill>
                  <a:schemeClr val="bg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1" name="直線接點 110"/>
              <p:cNvCxnSpPr/>
              <p:nvPr/>
            </p:nvCxnSpPr>
            <p:spPr>
              <a:xfrm flipV="1">
                <a:off x="3987025" y="1101708"/>
                <a:ext cx="649395" cy="5400000"/>
              </a:xfrm>
              <a:prstGeom prst="line">
                <a:avLst/>
              </a:prstGeom>
              <a:ln w="12700" cap="flat" cmpd="sng" algn="ctr">
                <a:solidFill>
                  <a:schemeClr val="bg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2" name="直線接點 111"/>
              <p:cNvCxnSpPr/>
              <p:nvPr/>
            </p:nvCxnSpPr>
            <p:spPr>
              <a:xfrm rot="427511" flipV="1">
                <a:off x="5438273" y="1213915"/>
                <a:ext cx="59626" cy="5400000"/>
              </a:xfrm>
              <a:prstGeom prst="line">
                <a:avLst/>
              </a:prstGeom>
              <a:ln w="12700" cap="flat" cmpd="sng" algn="ctr">
                <a:solidFill>
                  <a:schemeClr val="bg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3" name="直線接點 112"/>
              <p:cNvCxnSpPr/>
              <p:nvPr/>
            </p:nvCxnSpPr>
            <p:spPr>
              <a:xfrm rot="427511" flipV="1">
                <a:off x="6600169" y="1348804"/>
                <a:ext cx="43288" cy="5400000"/>
              </a:xfrm>
              <a:prstGeom prst="line">
                <a:avLst/>
              </a:prstGeom>
              <a:ln w="12700" cap="flat" cmpd="sng" algn="ctr">
                <a:solidFill>
                  <a:schemeClr val="bg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4" name="直線接點 113"/>
              <p:cNvCxnSpPr/>
              <p:nvPr/>
            </p:nvCxnSpPr>
            <p:spPr>
              <a:xfrm rot="427511" flipV="1">
                <a:off x="8954314" y="1727342"/>
                <a:ext cx="12773" cy="5400000"/>
              </a:xfrm>
              <a:prstGeom prst="line">
                <a:avLst/>
              </a:prstGeom>
              <a:ln w="12700" cap="flat" cmpd="sng" algn="ctr">
                <a:solidFill>
                  <a:schemeClr val="bg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cxnSp>
          <p:nvCxnSpPr>
            <p:cNvPr id="108" name="直線接點 107"/>
            <p:cNvCxnSpPr/>
            <p:nvPr/>
          </p:nvCxnSpPr>
          <p:spPr>
            <a:xfrm rot="21592489" flipV="1">
              <a:off x="5568045" y="610256"/>
              <a:ext cx="1" cy="359092"/>
            </a:xfrm>
            <a:prstGeom prst="line">
              <a:avLst/>
            </a:prstGeom>
            <a:ln w="38100"/>
          </p:spPr>
          <p:style>
            <a:lnRef idx="3">
              <a:schemeClr val="dk1"/>
            </a:lnRef>
            <a:fillRef idx="0">
              <a:schemeClr val="dk1"/>
            </a:fillRef>
            <a:effectRef idx="2">
              <a:schemeClr val="dk1"/>
            </a:effectRef>
            <a:fontRef idx="minor">
              <a:schemeClr val="tx1"/>
            </a:fontRef>
          </p:style>
        </p:cxnSp>
      </p:grpSp>
      <p:grpSp>
        <p:nvGrpSpPr>
          <p:cNvPr id="125" name="群組 124"/>
          <p:cNvGrpSpPr/>
          <p:nvPr/>
        </p:nvGrpSpPr>
        <p:grpSpPr>
          <a:xfrm rot="653449">
            <a:off x="4640237" y="1148019"/>
            <a:ext cx="2383043" cy="1191713"/>
            <a:chOff x="998283" y="3537266"/>
            <a:chExt cx="3301683" cy="1718959"/>
          </a:xfrm>
        </p:grpSpPr>
        <p:grpSp>
          <p:nvGrpSpPr>
            <p:cNvPr id="126" name="群組 125"/>
            <p:cNvGrpSpPr/>
            <p:nvPr/>
          </p:nvGrpSpPr>
          <p:grpSpPr>
            <a:xfrm>
              <a:off x="998283" y="3537266"/>
              <a:ext cx="3301683" cy="1718959"/>
              <a:chOff x="1022461" y="3622096"/>
              <a:chExt cx="3301683" cy="1718959"/>
            </a:xfrm>
          </p:grpSpPr>
          <p:grpSp>
            <p:nvGrpSpPr>
              <p:cNvPr id="129" name="群組 128"/>
              <p:cNvGrpSpPr/>
              <p:nvPr/>
            </p:nvGrpSpPr>
            <p:grpSpPr>
              <a:xfrm>
                <a:off x="1052309" y="3848746"/>
                <a:ext cx="3158935" cy="1376030"/>
                <a:chOff x="1300891" y="5043955"/>
                <a:chExt cx="3158935" cy="1376030"/>
              </a:xfrm>
            </p:grpSpPr>
            <p:grpSp>
              <p:nvGrpSpPr>
                <p:cNvPr id="136" name="群組 135"/>
                <p:cNvGrpSpPr/>
                <p:nvPr/>
              </p:nvGrpSpPr>
              <p:grpSpPr>
                <a:xfrm>
                  <a:off x="1300891" y="5043955"/>
                  <a:ext cx="3158935" cy="1376030"/>
                  <a:chOff x="1300891" y="5043955"/>
                  <a:chExt cx="3158935" cy="1376030"/>
                </a:xfrm>
              </p:grpSpPr>
              <p:cxnSp>
                <p:nvCxnSpPr>
                  <p:cNvPr id="138" name="直線接點 137"/>
                  <p:cNvCxnSpPr/>
                  <p:nvPr/>
                </p:nvCxnSpPr>
                <p:spPr>
                  <a:xfrm flipV="1">
                    <a:off x="1300891" y="5043955"/>
                    <a:ext cx="3110387" cy="6386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直線接點 138"/>
                  <p:cNvCxnSpPr/>
                  <p:nvPr/>
                </p:nvCxnSpPr>
                <p:spPr>
                  <a:xfrm>
                    <a:off x="1341171" y="5653026"/>
                    <a:ext cx="3104542" cy="6672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直線接點 139"/>
                  <p:cNvCxnSpPr/>
                  <p:nvPr/>
                </p:nvCxnSpPr>
                <p:spPr>
                  <a:xfrm flipV="1">
                    <a:off x="2818151" y="5684724"/>
                    <a:ext cx="1622975" cy="3263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直線接點 140"/>
                  <p:cNvCxnSpPr/>
                  <p:nvPr/>
                </p:nvCxnSpPr>
                <p:spPr>
                  <a:xfrm>
                    <a:off x="4344264" y="6335254"/>
                    <a:ext cx="115562" cy="847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37" name="直線接點 136"/>
                <p:cNvCxnSpPr/>
                <p:nvPr/>
              </p:nvCxnSpPr>
              <p:spPr>
                <a:xfrm>
                  <a:off x="2818151" y="5301995"/>
                  <a:ext cx="1603723" cy="36800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0" name="群組 129"/>
              <p:cNvGrpSpPr/>
              <p:nvPr/>
            </p:nvGrpSpPr>
            <p:grpSpPr>
              <a:xfrm>
                <a:off x="1022461" y="3622096"/>
                <a:ext cx="3301683" cy="1718959"/>
                <a:chOff x="1022461" y="3622096"/>
                <a:chExt cx="3301683" cy="1718959"/>
              </a:xfrm>
            </p:grpSpPr>
            <p:grpSp>
              <p:nvGrpSpPr>
                <p:cNvPr id="131" name="群組 130"/>
                <p:cNvGrpSpPr/>
                <p:nvPr/>
              </p:nvGrpSpPr>
              <p:grpSpPr>
                <a:xfrm>
                  <a:off x="1022461" y="4259912"/>
                  <a:ext cx="3300311" cy="438588"/>
                  <a:chOff x="1022461" y="4259912"/>
                  <a:chExt cx="3300311" cy="438588"/>
                </a:xfrm>
              </p:grpSpPr>
              <p:sp>
                <p:nvSpPr>
                  <p:cNvPr id="134" name="橢圓 133"/>
                  <p:cNvSpPr/>
                  <p:nvPr/>
                </p:nvSpPr>
                <p:spPr>
                  <a:xfrm>
                    <a:off x="1022461" y="4259912"/>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35" name="橢圓 134"/>
                  <p:cNvSpPr/>
                  <p:nvPr/>
                </p:nvSpPr>
                <p:spPr>
                  <a:xfrm>
                    <a:off x="3890772" y="4266500"/>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132" name="橢圓 131"/>
                <p:cNvSpPr/>
                <p:nvPr/>
              </p:nvSpPr>
              <p:spPr>
                <a:xfrm>
                  <a:off x="3884556" y="4909055"/>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33" name="橢圓 132"/>
                <p:cNvSpPr/>
                <p:nvPr/>
              </p:nvSpPr>
              <p:spPr>
                <a:xfrm>
                  <a:off x="3892144" y="3622096"/>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sp>
          <p:nvSpPr>
            <p:cNvPr id="127" name="橢圓 126"/>
            <p:cNvSpPr/>
            <p:nvPr/>
          </p:nvSpPr>
          <p:spPr>
            <a:xfrm>
              <a:off x="2453956" y="4486407"/>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28" name="橢圓 127"/>
            <p:cNvSpPr/>
            <p:nvPr/>
          </p:nvSpPr>
          <p:spPr>
            <a:xfrm>
              <a:off x="2457365" y="3860937"/>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142" name="群組 141"/>
          <p:cNvGrpSpPr/>
          <p:nvPr/>
        </p:nvGrpSpPr>
        <p:grpSpPr>
          <a:xfrm rot="653449">
            <a:off x="5396919" y="2503333"/>
            <a:ext cx="2383043" cy="1191713"/>
            <a:chOff x="998283" y="3537266"/>
            <a:chExt cx="3301683" cy="1718959"/>
          </a:xfrm>
        </p:grpSpPr>
        <p:grpSp>
          <p:nvGrpSpPr>
            <p:cNvPr id="143" name="群組 142"/>
            <p:cNvGrpSpPr/>
            <p:nvPr/>
          </p:nvGrpSpPr>
          <p:grpSpPr>
            <a:xfrm>
              <a:off x="998283" y="3537266"/>
              <a:ext cx="3301683" cy="1718959"/>
              <a:chOff x="1022461" y="3622096"/>
              <a:chExt cx="3301683" cy="1718959"/>
            </a:xfrm>
          </p:grpSpPr>
          <p:grpSp>
            <p:nvGrpSpPr>
              <p:cNvPr id="146" name="群組 145"/>
              <p:cNvGrpSpPr/>
              <p:nvPr/>
            </p:nvGrpSpPr>
            <p:grpSpPr>
              <a:xfrm>
                <a:off x="1052309" y="3848746"/>
                <a:ext cx="3158935" cy="1376030"/>
                <a:chOff x="1300891" y="5043955"/>
                <a:chExt cx="3158935" cy="1376030"/>
              </a:xfrm>
            </p:grpSpPr>
            <p:grpSp>
              <p:nvGrpSpPr>
                <p:cNvPr id="153" name="群組 152"/>
                <p:cNvGrpSpPr/>
                <p:nvPr/>
              </p:nvGrpSpPr>
              <p:grpSpPr>
                <a:xfrm>
                  <a:off x="1300891" y="5043955"/>
                  <a:ext cx="3158935" cy="1376030"/>
                  <a:chOff x="1300891" y="5043955"/>
                  <a:chExt cx="3158935" cy="1376030"/>
                </a:xfrm>
              </p:grpSpPr>
              <p:cxnSp>
                <p:nvCxnSpPr>
                  <p:cNvPr id="155" name="直線接點 154"/>
                  <p:cNvCxnSpPr/>
                  <p:nvPr/>
                </p:nvCxnSpPr>
                <p:spPr>
                  <a:xfrm flipV="1">
                    <a:off x="1300891" y="5043955"/>
                    <a:ext cx="3110387" cy="6386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直線接點 155"/>
                  <p:cNvCxnSpPr/>
                  <p:nvPr/>
                </p:nvCxnSpPr>
                <p:spPr>
                  <a:xfrm>
                    <a:off x="1341171" y="5653026"/>
                    <a:ext cx="3104542" cy="6672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直線接點 156"/>
                  <p:cNvCxnSpPr/>
                  <p:nvPr/>
                </p:nvCxnSpPr>
                <p:spPr>
                  <a:xfrm flipV="1">
                    <a:off x="2818151" y="5684724"/>
                    <a:ext cx="1622975" cy="3263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直線接點 157"/>
                  <p:cNvCxnSpPr/>
                  <p:nvPr/>
                </p:nvCxnSpPr>
                <p:spPr>
                  <a:xfrm>
                    <a:off x="4344264" y="6335254"/>
                    <a:ext cx="115562" cy="847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54" name="直線接點 153"/>
                <p:cNvCxnSpPr/>
                <p:nvPr/>
              </p:nvCxnSpPr>
              <p:spPr>
                <a:xfrm>
                  <a:off x="2818151" y="5301995"/>
                  <a:ext cx="1603723" cy="36800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47" name="群組 146"/>
              <p:cNvGrpSpPr/>
              <p:nvPr/>
            </p:nvGrpSpPr>
            <p:grpSpPr>
              <a:xfrm>
                <a:off x="1022461" y="3622096"/>
                <a:ext cx="3301683" cy="1718959"/>
                <a:chOff x="1022461" y="3622096"/>
                <a:chExt cx="3301683" cy="1718959"/>
              </a:xfrm>
            </p:grpSpPr>
            <p:grpSp>
              <p:nvGrpSpPr>
                <p:cNvPr id="148" name="群組 147"/>
                <p:cNvGrpSpPr/>
                <p:nvPr/>
              </p:nvGrpSpPr>
              <p:grpSpPr>
                <a:xfrm>
                  <a:off x="1022461" y="4259912"/>
                  <a:ext cx="3300311" cy="438588"/>
                  <a:chOff x="1022461" y="4259912"/>
                  <a:chExt cx="3300311" cy="438588"/>
                </a:xfrm>
              </p:grpSpPr>
              <p:sp>
                <p:nvSpPr>
                  <p:cNvPr id="151" name="橢圓 150"/>
                  <p:cNvSpPr/>
                  <p:nvPr/>
                </p:nvSpPr>
                <p:spPr>
                  <a:xfrm>
                    <a:off x="1022461" y="4259912"/>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52" name="橢圓 151"/>
                  <p:cNvSpPr/>
                  <p:nvPr/>
                </p:nvSpPr>
                <p:spPr>
                  <a:xfrm>
                    <a:off x="3890772" y="4266500"/>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149" name="橢圓 148"/>
                <p:cNvSpPr/>
                <p:nvPr/>
              </p:nvSpPr>
              <p:spPr>
                <a:xfrm>
                  <a:off x="3884556" y="4909055"/>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50" name="橢圓 149"/>
                <p:cNvSpPr/>
                <p:nvPr/>
              </p:nvSpPr>
              <p:spPr>
                <a:xfrm>
                  <a:off x="3892144" y="3622096"/>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sp>
          <p:nvSpPr>
            <p:cNvPr id="144" name="橢圓 143"/>
            <p:cNvSpPr/>
            <p:nvPr/>
          </p:nvSpPr>
          <p:spPr>
            <a:xfrm>
              <a:off x="2453956" y="4486407"/>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5" name="橢圓 144"/>
            <p:cNvSpPr/>
            <p:nvPr/>
          </p:nvSpPr>
          <p:spPr>
            <a:xfrm>
              <a:off x="2457365" y="3860937"/>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159" name="群組 158"/>
          <p:cNvGrpSpPr/>
          <p:nvPr/>
        </p:nvGrpSpPr>
        <p:grpSpPr>
          <a:xfrm rot="653449">
            <a:off x="6178651" y="3865564"/>
            <a:ext cx="2383043" cy="1191713"/>
            <a:chOff x="998283" y="3537266"/>
            <a:chExt cx="3301683" cy="1718959"/>
          </a:xfrm>
        </p:grpSpPr>
        <p:grpSp>
          <p:nvGrpSpPr>
            <p:cNvPr id="160" name="群組 159"/>
            <p:cNvGrpSpPr/>
            <p:nvPr/>
          </p:nvGrpSpPr>
          <p:grpSpPr>
            <a:xfrm>
              <a:off x="998283" y="3537266"/>
              <a:ext cx="3301683" cy="1718959"/>
              <a:chOff x="1022461" y="3622096"/>
              <a:chExt cx="3301683" cy="1718959"/>
            </a:xfrm>
          </p:grpSpPr>
          <p:grpSp>
            <p:nvGrpSpPr>
              <p:cNvPr id="163" name="群組 162"/>
              <p:cNvGrpSpPr/>
              <p:nvPr/>
            </p:nvGrpSpPr>
            <p:grpSpPr>
              <a:xfrm>
                <a:off x="1052309" y="3848746"/>
                <a:ext cx="3158935" cy="1376030"/>
                <a:chOff x="1300891" y="5043955"/>
                <a:chExt cx="3158935" cy="1376030"/>
              </a:xfrm>
            </p:grpSpPr>
            <p:grpSp>
              <p:nvGrpSpPr>
                <p:cNvPr id="170" name="群組 169"/>
                <p:cNvGrpSpPr/>
                <p:nvPr/>
              </p:nvGrpSpPr>
              <p:grpSpPr>
                <a:xfrm>
                  <a:off x="1300891" y="5043955"/>
                  <a:ext cx="3158935" cy="1376030"/>
                  <a:chOff x="1300891" y="5043955"/>
                  <a:chExt cx="3158935" cy="1376030"/>
                </a:xfrm>
              </p:grpSpPr>
              <p:cxnSp>
                <p:nvCxnSpPr>
                  <p:cNvPr id="172" name="直線接點 171"/>
                  <p:cNvCxnSpPr/>
                  <p:nvPr/>
                </p:nvCxnSpPr>
                <p:spPr>
                  <a:xfrm flipV="1">
                    <a:off x="1300891" y="5043955"/>
                    <a:ext cx="3110387" cy="6386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直線接點 172"/>
                  <p:cNvCxnSpPr/>
                  <p:nvPr/>
                </p:nvCxnSpPr>
                <p:spPr>
                  <a:xfrm>
                    <a:off x="1341171" y="5653026"/>
                    <a:ext cx="3104542" cy="6672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直線接點 173"/>
                  <p:cNvCxnSpPr/>
                  <p:nvPr/>
                </p:nvCxnSpPr>
                <p:spPr>
                  <a:xfrm flipV="1">
                    <a:off x="2818151" y="5684724"/>
                    <a:ext cx="1622975" cy="32633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直線接點 174"/>
                  <p:cNvCxnSpPr/>
                  <p:nvPr/>
                </p:nvCxnSpPr>
                <p:spPr>
                  <a:xfrm>
                    <a:off x="4344264" y="6335254"/>
                    <a:ext cx="115562" cy="847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71" name="直線接點 170"/>
                <p:cNvCxnSpPr/>
                <p:nvPr/>
              </p:nvCxnSpPr>
              <p:spPr>
                <a:xfrm>
                  <a:off x="2818151" y="5301995"/>
                  <a:ext cx="1603723" cy="36800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4" name="群組 163"/>
              <p:cNvGrpSpPr/>
              <p:nvPr/>
            </p:nvGrpSpPr>
            <p:grpSpPr>
              <a:xfrm>
                <a:off x="1022461" y="3622096"/>
                <a:ext cx="3301683" cy="1718959"/>
                <a:chOff x="1022461" y="3622096"/>
                <a:chExt cx="3301683" cy="1718959"/>
              </a:xfrm>
            </p:grpSpPr>
            <p:grpSp>
              <p:nvGrpSpPr>
                <p:cNvPr id="165" name="群組 164"/>
                <p:cNvGrpSpPr/>
                <p:nvPr/>
              </p:nvGrpSpPr>
              <p:grpSpPr>
                <a:xfrm>
                  <a:off x="1022461" y="4259912"/>
                  <a:ext cx="3300311" cy="438588"/>
                  <a:chOff x="1022461" y="4259912"/>
                  <a:chExt cx="3300311" cy="438588"/>
                </a:xfrm>
              </p:grpSpPr>
              <p:sp>
                <p:nvSpPr>
                  <p:cNvPr id="168" name="橢圓 167"/>
                  <p:cNvSpPr/>
                  <p:nvPr/>
                </p:nvSpPr>
                <p:spPr>
                  <a:xfrm>
                    <a:off x="1022461" y="4259912"/>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69" name="橢圓 168"/>
                  <p:cNvSpPr/>
                  <p:nvPr/>
                </p:nvSpPr>
                <p:spPr>
                  <a:xfrm>
                    <a:off x="3890772" y="4266500"/>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166" name="橢圓 165"/>
                <p:cNvSpPr/>
                <p:nvPr/>
              </p:nvSpPr>
              <p:spPr>
                <a:xfrm>
                  <a:off x="3884556" y="4909055"/>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67" name="橢圓 166"/>
                <p:cNvSpPr/>
                <p:nvPr/>
              </p:nvSpPr>
              <p:spPr>
                <a:xfrm>
                  <a:off x="3892144" y="3622096"/>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sp>
          <p:nvSpPr>
            <p:cNvPr id="161" name="橢圓 160"/>
            <p:cNvSpPr/>
            <p:nvPr/>
          </p:nvSpPr>
          <p:spPr>
            <a:xfrm>
              <a:off x="2459817" y="4507150"/>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62" name="橢圓 161"/>
            <p:cNvSpPr/>
            <p:nvPr/>
          </p:nvSpPr>
          <p:spPr>
            <a:xfrm>
              <a:off x="2457365" y="3860937"/>
              <a:ext cx="432000" cy="432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176" name="群組 175"/>
          <p:cNvGrpSpPr/>
          <p:nvPr/>
        </p:nvGrpSpPr>
        <p:grpSpPr>
          <a:xfrm rot="21299281">
            <a:off x="5472934" y="1859911"/>
            <a:ext cx="1409235" cy="1557664"/>
            <a:chOff x="5574263" y="1856213"/>
            <a:chExt cx="1409235" cy="1557664"/>
          </a:xfrm>
        </p:grpSpPr>
        <p:grpSp>
          <p:nvGrpSpPr>
            <p:cNvPr id="177" name="群組 176"/>
            <p:cNvGrpSpPr/>
            <p:nvPr/>
          </p:nvGrpSpPr>
          <p:grpSpPr>
            <a:xfrm rot="1036511">
              <a:off x="5574263" y="1856213"/>
              <a:ext cx="1409235" cy="1557664"/>
              <a:chOff x="1945029" y="1934968"/>
              <a:chExt cx="1409235" cy="1557664"/>
            </a:xfrm>
          </p:grpSpPr>
          <p:sp>
            <p:nvSpPr>
              <p:cNvPr id="181" name="橢圓 180"/>
              <p:cNvSpPr/>
              <p:nvPr/>
            </p:nvSpPr>
            <p:spPr>
              <a:xfrm rot="983684">
                <a:off x="1962581" y="1934968"/>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82" name="橢圓 181"/>
              <p:cNvSpPr/>
              <p:nvPr/>
            </p:nvSpPr>
            <p:spPr>
              <a:xfrm rot="983684">
                <a:off x="1945029" y="2903139"/>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83" name="橢圓 182"/>
              <p:cNvSpPr/>
              <p:nvPr/>
            </p:nvSpPr>
            <p:spPr>
              <a:xfrm rot="983684">
                <a:off x="2983896" y="2655868"/>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84" name="橢圓 183"/>
              <p:cNvSpPr/>
              <p:nvPr/>
            </p:nvSpPr>
            <p:spPr>
              <a:xfrm rot="983684">
                <a:off x="2994264" y="3132632"/>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cxnSp>
          <p:nvCxnSpPr>
            <p:cNvPr id="178" name="直線接點 177"/>
            <p:cNvCxnSpPr/>
            <p:nvPr/>
          </p:nvCxnSpPr>
          <p:spPr>
            <a:xfrm flipH="1">
              <a:off x="5709555" y="1912648"/>
              <a:ext cx="262964" cy="885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9" name="直線接點 178"/>
            <p:cNvCxnSpPr/>
            <p:nvPr/>
          </p:nvCxnSpPr>
          <p:spPr>
            <a:xfrm flipH="1" flipV="1">
              <a:off x="5683652" y="2865423"/>
              <a:ext cx="940802" cy="48568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0" name="直線接點 179"/>
            <p:cNvCxnSpPr/>
            <p:nvPr/>
          </p:nvCxnSpPr>
          <p:spPr>
            <a:xfrm flipH="1" flipV="1">
              <a:off x="5729231" y="2819573"/>
              <a:ext cx="968272" cy="10848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85" name="群組 184"/>
          <p:cNvGrpSpPr/>
          <p:nvPr/>
        </p:nvGrpSpPr>
        <p:grpSpPr>
          <a:xfrm rot="21151087">
            <a:off x="6234695" y="3235415"/>
            <a:ext cx="1416188" cy="1543385"/>
            <a:chOff x="5571986" y="1871203"/>
            <a:chExt cx="1416188" cy="1543385"/>
          </a:xfrm>
        </p:grpSpPr>
        <p:grpSp>
          <p:nvGrpSpPr>
            <p:cNvPr id="186" name="群組 185"/>
            <p:cNvGrpSpPr/>
            <p:nvPr/>
          </p:nvGrpSpPr>
          <p:grpSpPr>
            <a:xfrm rot="1036511">
              <a:off x="5571986" y="1871203"/>
              <a:ext cx="1416188" cy="1543385"/>
              <a:chOff x="1945029" y="1949247"/>
              <a:chExt cx="1416188" cy="1543385"/>
            </a:xfrm>
          </p:grpSpPr>
          <p:sp>
            <p:nvSpPr>
              <p:cNvPr id="190" name="橢圓 189"/>
              <p:cNvSpPr/>
              <p:nvPr/>
            </p:nvSpPr>
            <p:spPr>
              <a:xfrm rot="983684">
                <a:off x="1978710" y="1949247"/>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91" name="橢圓 190"/>
              <p:cNvSpPr/>
              <p:nvPr/>
            </p:nvSpPr>
            <p:spPr>
              <a:xfrm rot="983684">
                <a:off x="1945029" y="2903139"/>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92" name="橢圓 191"/>
              <p:cNvSpPr/>
              <p:nvPr/>
            </p:nvSpPr>
            <p:spPr>
              <a:xfrm rot="983684">
                <a:off x="3001217" y="2668090"/>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93" name="橢圓 192"/>
              <p:cNvSpPr/>
              <p:nvPr/>
            </p:nvSpPr>
            <p:spPr>
              <a:xfrm rot="983684">
                <a:off x="2994264" y="3132632"/>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cxnSp>
          <p:nvCxnSpPr>
            <p:cNvPr id="187" name="直線接點 186"/>
            <p:cNvCxnSpPr/>
            <p:nvPr/>
          </p:nvCxnSpPr>
          <p:spPr>
            <a:xfrm flipH="1">
              <a:off x="5709555" y="1912648"/>
              <a:ext cx="262964" cy="885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8" name="直線接點 187"/>
            <p:cNvCxnSpPr/>
            <p:nvPr/>
          </p:nvCxnSpPr>
          <p:spPr>
            <a:xfrm flipH="1" flipV="1">
              <a:off x="5683652" y="2865423"/>
              <a:ext cx="940802" cy="48568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9" name="直線接點 188"/>
            <p:cNvCxnSpPr/>
            <p:nvPr/>
          </p:nvCxnSpPr>
          <p:spPr>
            <a:xfrm flipH="1" flipV="1">
              <a:off x="5729231" y="2819573"/>
              <a:ext cx="968272" cy="10848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03" name="群組 202"/>
          <p:cNvGrpSpPr/>
          <p:nvPr/>
        </p:nvGrpSpPr>
        <p:grpSpPr>
          <a:xfrm rot="653449">
            <a:off x="6975794" y="5405641"/>
            <a:ext cx="2270410" cy="1035533"/>
            <a:chOff x="1041435" y="3646266"/>
            <a:chExt cx="3145629" cy="1493680"/>
          </a:xfrm>
        </p:grpSpPr>
        <p:grpSp>
          <p:nvGrpSpPr>
            <p:cNvPr id="204" name="群組 203"/>
            <p:cNvGrpSpPr/>
            <p:nvPr/>
          </p:nvGrpSpPr>
          <p:grpSpPr>
            <a:xfrm>
              <a:off x="1041435" y="3876792"/>
              <a:ext cx="3145629" cy="1263154"/>
              <a:chOff x="1065613" y="3961622"/>
              <a:chExt cx="3145629" cy="1263154"/>
            </a:xfrm>
          </p:grpSpPr>
          <p:grpSp>
            <p:nvGrpSpPr>
              <p:cNvPr id="207" name="群組 206"/>
              <p:cNvGrpSpPr/>
              <p:nvPr/>
            </p:nvGrpSpPr>
            <p:grpSpPr>
              <a:xfrm>
                <a:off x="1065613" y="3961622"/>
                <a:ext cx="3145629" cy="1263154"/>
                <a:chOff x="1314196" y="5156831"/>
                <a:chExt cx="3145630" cy="1263154"/>
              </a:xfrm>
            </p:grpSpPr>
            <p:cxnSp>
              <p:nvCxnSpPr>
                <p:cNvPr id="209" name="直線接點 208"/>
                <p:cNvCxnSpPr/>
                <p:nvPr/>
              </p:nvCxnSpPr>
              <p:spPr>
                <a:xfrm>
                  <a:off x="1314196" y="5480981"/>
                  <a:ext cx="1641909" cy="3125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直線接點 209"/>
                <p:cNvCxnSpPr/>
                <p:nvPr/>
              </p:nvCxnSpPr>
              <p:spPr>
                <a:xfrm>
                  <a:off x="4344264" y="6335254"/>
                  <a:ext cx="115562" cy="847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直線接點 210"/>
                <p:cNvCxnSpPr/>
                <p:nvPr/>
              </p:nvCxnSpPr>
              <p:spPr>
                <a:xfrm flipV="1">
                  <a:off x="1327747" y="5156831"/>
                  <a:ext cx="1641825" cy="3110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8" name="橢圓 207"/>
              <p:cNvSpPr/>
              <p:nvPr/>
            </p:nvSpPr>
            <p:spPr>
              <a:xfrm>
                <a:off x="1085685" y="4045244"/>
                <a:ext cx="432000" cy="43199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205" name="橢圓 204"/>
            <p:cNvSpPr/>
            <p:nvPr/>
          </p:nvSpPr>
          <p:spPr>
            <a:xfrm>
              <a:off x="2480811" y="4271738"/>
              <a:ext cx="432000" cy="43199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06" name="橢圓 205"/>
            <p:cNvSpPr/>
            <p:nvPr/>
          </p:nvSpPr>
          <p:spPr>
            <a:xfrm>
              <a:off x="2484220" y="3646266"/>
              <a:ext cx="432000" cy="43199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212" name="群組 211"/>
          <p:cNvGrpSpPr/>
          <p:nvPr/>
        </p:nvGrpSpPr>
        <p:grpSpPr>
          <a:xfrm rot="21275103">
            <a:off x="7045569" y="4593232"/>
            <a:ext cx="1402505" cy="1491505"/>
            <a:chOff x="5571019" y="1906889"/>
            <a:chExt cx="1402505" cy="1491505"/>
          </a:xfrm>
        </p:grpSpPr>
        <p:grpSp>
          <p:nvGrpSpPr>
            <p:cNvPr id="213" name="群組 212"/>
            <p:cNvGrpSpPr/>
            <p:nvPr/>
          </p:nvGrpSpPr>
          <p:grpSpPr>
            <a:xfrm rot="1036511">
              <a:off x="5571019" y="1906889"/>
              <a:ext cx="1402505" cy="1491505"/>
              <a:chOff x="1947307" y="1986813"/>
              <a:chExt cx="1402505" cy="1491505"/>
            </a:xfrm>
          </p:grpSpPr>
          <p:sp>
            <p:nvSpPr>
              <p:cNvPr id="217" name="橢圓 216"/>
              <p:cNvSpPr/>
              <p:nvPr/>
            </p:nvSpPr>
            <p:spPr>
              <a:xfrm rot="983684">
                <a:off x="1947307" y="1986813"/>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8" name="橢圓 217"/>
              <p:cNvSpPr/>
              <p:nvPr/>
            </p:nvSpPr>
            <p:spPr>
              <a:xfrm rot="983684">
                <a:off x="1974455" y="2914928"/>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19" name="橢圓 218"/>
              <p:cNvSpPr/>
              <p:nvPr/>
            </p:nvSpPr>
            <p:spPr>
              <a:xfrm rot="983684">
                <a:off x="2983896" y="2655868"/>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20" name="橢圓 219"/>
              <p:cNvSpPr/>
              <p:nvPr/>
            </p:nvSpPr>
            <p:spPr>
              <a:xfrm rot="983684">
                <a:off x="2989812" y="3118318"/>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cxnSp>
          <p:nvCxnSpPr>
            <p:cNvPr id="214" name="直線接點 213"/>
            <p:cNvCxnSpPr/>
            <p:nvPr/>
          </p:nvCxnSpPr>
          <p:spPr>
            <a:xfrm rot="324897" flipH="1">
              <a:off x="5750198" y="1938544"/>
              <a:ext cx="132283" cy="86763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5" name="直線接點 214"/>
            <p:cNvCxnSpPr/>
            <p:nvPr/>
          </p:nvCxnSpPr>
          <p:spPr>
            <a:xfrm flipH="1" flipV="1">
              <a:off x="5667314" y="2878932"/>
              <a:ext cx="940802" cy="48568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6" name="直線接點 215"/>
            <p:cNvCxnSpPr/>
            <p:nvPr/>
          </p:nvCxnSpPr>
          <p:spPr>
            <a:xfrm flipH="1" flipV="1">
              <a:off x="5745907" y="2829986"/>
              <a:ext cx="968272" cy="10848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2" name="橢圓 31"/>
          <p:cNvSpPr/>
          <p:nvPr/>
        </p:nvSpPr>
        <p:spPr>
          <a:xfrm>
            <a:off x="8976539" y="6423339"/>
            <a:ext cx="208156" cy="320361"/>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nvGrpSpPr>
          <p:cNvPr id="5" name="群組 4"/>
          <p:cNvGrpSpPr/>
          <p:nvPr/>
        </p:nvGrpSpPr>
        <p:grpSpPr>
          <a:xfrm>
            <a:off x="6187335" y="2178703"/>
            <a:ext cx="1409235" cy="2594304"/>
            <a:chOff x="6187335" y="2178703"/>
            <a:chExt cx="1409235" cy="2594304"/>
          </a:xfrm>
        </p:grpSpPr>
        <p:grpSp>
          <p:nvGrpSpPr>
            <p:cNvPr id="3" name="群組 2"/>
            <p:cNvGrpSpPr/>
            <p:nvPr/>
          </p:nvGrpSpPr>
          <p:grpSpPr>
            <a:xfrm>
              <a:off x="6400385" y="2178703"/>
              <a:ext cx="519493" cy="2057691"/>
              <a:chOff x="6400385" y="2178703"/>
              <a:chExt cx="519493" cy="2057691"/>
            </a:xfrm>
          </p:grpSpPr>
          <p:sp>
            <p:nvSpPr>
              <p:cNvPr id="195" name="橢圓 194"/>
              <p:cNvSpPr/>
              <p:nvPr/>
            </p:nvSpPr>
            <p:spPr>
              <a:xfrm rot="1719476">
                <a:off x="6559878" y="2178703"/>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96" name="直線接點 195"/>
              <p:cNvCxnSpPr/>
              <p:nvPr/>
            </p:nvCxnSpPr>
            <p:spPr>
              <a:xfrm flipH="1">
                <a:off x="6400385" y="2338909"/>
                <a:ext cx="353350" cy="1897485"/>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97" name="群組 196"/>
            <p:cNvGrpSpPr/>
            <p:nvPr/>
          </p:nvGrpSpPr>
          <p:grpSpPr>
            <a:xfrm rot="21151087">
              <a:off x="6187335" y="3966076"/>
              <a:ext cx="1409235" cy="806931"/>
              <a:chOff x="1880527" y="2011220"/>
              <a:chExt cx="1409235" cy="806931"/>
            </a:xfrm>
          </p:grpSpPr>
          <p:grpSp>
            <p:nvGrpSpPr>
              <p:cNvPr id="198" name="群組 197"/>
              <p:cNvGrpSpPr/>
              <p:nvPr/>
            </p:nvGrpSpPr>
            <p:grpSpPr>
              <a:xfrm rot="1036511">
                <a:off x="1880527" y="2011220"/>
                <a:ext cx="1409235" cy="806931"/>
                <a:chOff x="-1647518" y="3196805"/>
                <a:chExt cx="1409235" cy="806931"/>
              </a:xfrm>
            </p:grpSpPr>
            <p:sp>
              <p:nvSpPr>
                <p:cNvPr id="221" name="橢圓 220"/>
                <p:cNvSpPr/>
                <p:nvPr/>
              </p:nvSpPr>
              <p:spPr>
                <a:xfrm rot="983684">
                  <a:off x="-1647518" y="3414243"/>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22" name="橢圓 221"/>
                <p:cNvSpPr/>
                <p:nvPr/>
              </p:nvSpPr>
              <p:spPr>
                <a:xfrm rot="983684">
                  <a:off x="-603761" y="3196805"/>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23" name="橢圓 222"/>
                <p:cNvSpPr/>
                <p:nvPr/>
              </p:nvSpPr>
              <p:spPr>
                <a:xfrm rot="983684">
                  <a:off x="-598283" y="3643736"/>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cxnSp>
            <p:nvCxnSpPr>
              <p:cNvPr id="200" name="直線接點 199"/>
              <p:cNvCxnSpPr/>
              <p:nvPr/>
            </p:nvCxnSpPr>
            <p:spPr>
              <a:xfrm flipH="1" flipV="1">
                <a:off x="2101386" y="2286625"/>
                <a:ext cx="940802" cy="485682"/>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1" name="直線接點 200"/>
              <p:cNvCxnSpPr/>
              <p:nvPr/>
            </p:nvCxnSpPr>
            <p:spPr>
              <a:xfrm flipH="1" flipV="1">
                <a:off x="2146968" y="2240769"/>
                <a:ext cx="968272" cy="10848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grpSp>
      </p:grpSp>
      <mc:AlternateContent xmlns:mc="http://schemas.openxmlformats.org/markup-compatibility/2006" xmlns:a14="http://schemas.microsoft.com/office/drawing/2010/main">
        <mc:Choice Requires="a14">
          <p:sp>
            <p:nvSpPr>
              <p:cNvPr id="224" name="矩形 223"/>
              <p:cNvSpPr/>
              <p:nvPr/>
            </p:nvSpPr>
            <p:spPr>
              <a:xfrm>
                <a:off x="4219010" y="3465440"/>
                <a:ext cx="1557334" cy="5462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zh-TW" altLang="en-US" i="1" dirty="0">
                          <a:solidFill>
                            <a:schemeClr val="tx1"/>
                          </a:solidFill>
                          <a:latin typeface="Cambria Math" panose="02040503050406030204" pitchFamily="18" charset="0"/>
                          <a:ea typeface="微軟正黑體" panose="020B0604030504040204" pitchFamily="34" charset="-120"/>
                        </a:rPr>
                        <m:t>到期贖回</m:t>
                      </m:r>
                    </m:oMath>
                  </m:oMathPara>
                </a14:m>
                <a:endParaRPr lang="en-US" altLang="zh-TW" dirty="0" smtClean="0">
                  <a:solidFill>
                    <a:schemeClr val="tx1"/>
                  </a:solidFill>
                  <a:latin typeface="微軟正黑體" panose="020B0604030504040204" pitchFamily="34" charset="-120"/>
                  <a:ea typeface="微軟正黑體" panose="020B0604030504040204" pitchFamily="34" charset="-120"/>
                </a:endParaRPr>
              </a:p>
            </p:txBody>
          </p:sp>
        </mc:Choice>
        <mc:Fallback xmlns="">
          <p:sp>
            <p:nvSpPr>
              <p:cNvPr id="224" name="矩形 223"/>
              <p:cNvSpPr>
                <a:spLocks noRot="1" noChangeAspect="1" noMove="1" noResize="1" noEditPoints="1" noAdjustHandles="1" noChangeArrowheads="1" noChangeShapeType="1" noTextEdit="1"/>
              </p:cNvSpPr>
              <p:nvPr/>
            </p:nvSpPr>
            <p:spPr>
              <a:xfrm>
                <a:off x="4219010" y="3465440"/>
                <a:ext cx="1557334" cy="546269"/>
              </a:xfrm>
              <a:prstGeom prst="rect">
                <a:avLst/>
              </a:prstGeom>
              <a:blipFill>
                <a:blip r:embed="rId6"/>
                <a:stretch>
                  <a:fillRect/>
                </a:stretch>
              </a:blipFill>
              <a:ln>
                <a:noFill/>
              </a:ln>
            </p:spPr>
            <p:txBody>
              <a:bodyPr/>
              <a:lstStyle/>
              <a:p>
                <a:r>
                  <a:rPr lang="zh-TW" altLang="en-US">
                    <a:noFill/>
                  </a:rPr>
                  <a:t> </a:t>
                </a:r>
              </a:p>
            </p:txBody>
          </p:sp>
        </mc:Fallback>
      </mc:AlternateContent>
    </p:spTree>
    <p:extLst>
      <p:ext uri="{BB962C8B-B14F-4D97-AF65-F5344CB8AC3E}">
        <p14:creationId xmlns:p14="http://schemas.microsoft.com/office/powerpoint/2010/main" val="1941231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nodeType="clickEffect">
                                  <p:stCondLst>
                                    <p:cond delay="0"/>
                                  </p:stCondLst>
                                  <p:childTnLst>
                                    <p:animEffect transition="out" filter="fade">
                                      <p:cBhvr>
                                        <p:cTn id="18" dur="500"/>
                                        <p:tgtEl>
                                          <p:spTgt spid="176"/>
                                        </p:tgtEl>
                                      </p:cBhvr>
                                    </p:animEffect>
                                    <p:set>
                                      <p:cBhvr>
                                        <p:cTn id="19" dur="1" fill="hold">
                                          <p:stCondLst>
                                            <p:cond delay="499"/>
                                          </p:stCondLst>
                                        </p:cTn>
                                        <p:tgtEl>
                                          <p:spTgt spid="176"/>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59"/>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8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185"/>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20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212"/>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xit" presetSubtype="0" fill="hold" nodeType="clickEffect">
                                  <p:stCondLst>
                                    <p:cond delay="0"/>
                                  </p:stCondLst>
                                  <p:childTnLst>
                                    <p:set>
                                      <p:cBhvr>
                                        <p:cTn id="43" dur="1" fill="hold">
                                          <p:stCondLst>
                                            <p:cond delay="0"/>
                                          </p:stCondLst>
                                        </p:cTn>
                                        <p:tgtEl>
                                          <p:spTgt spid="212"/>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1" presetClass="exit" presetSubtype="0" fill="hold" grpId="0" nodeType="clickEffect">
                                  <p:stCondLst>
                                    <p:cond delay="0"/>
                                  </p:stCondLst>
                                  <p:childTnLst>
                                    <p:set>
                                      <p:cBhvr>
                                        <p:cTn id="47" dur="1" fill="hold">
                                          <p:stCondLst>
                                            <p:cond delay="0"/>
                                          </p:stCondLst>
                                        </p:cTn>
                                        <p:tgtEl>
                                          <p:spTgt spid="91"/>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24"/>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childTnLst>
                                </p:cTn>
                              </p:par>
                              <p:par>
                                <p:cTn id="56" presetID="1" presetClass="entr" presetSubtype="0" fill="hold" grpId="0" nodeType="withEffect">
                                  <p:stCondLst>
                                    <p:cond delay="0"/>
                                  </p:stCondLst>
                                  <p:childTnLst>
                                    <p:set>
                                      <p:cBhvr>
                                        <p:cTn id="57" dur="1" fill="hold">
                                          <p:stCondLst>
                                            <p:cond delay="0"/>
                                          </p:stCondLst>
                                        </p:cTn>
                                        <p:tgtEl>
                                          <p:spTgt spid="12"/>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91" grpId="0" animBg="1"/>
      <p:bldP spid="22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3" name="群組 82"/>
          <p:cNvGrpSpPr/>
          <p:nvPr/>
        </p:nvGrpSpPr>
        <p:grpSpPr>
          <a:xfrm>
            <a:off x="-226442" y="519930"/>
            <a:ext cx="4865170" cy="5811570"/>
            <a:chOff x="4209486" y="528221"/>
            <a:chExt cx="4865170" cy="5811570"/>
          </a:xfrm>
        </p:grpSpPr>
        <p:grpSp>
          <p:nvGrpSpPr>
            <p:cNvPr id="4" name="群組 3"/>
            <p:cNvGrpSpPr/>
            <p:nvPr/>
          </p:nvGrpSpPr>
          <p:grpSpPr>
            <a:xfrm rot="653449">
              <a:off x="4209486" y="528221"/>
              <a:ext cx="4865170" cy="5811570"/>
              <a:chOff x="4030710" y="486464"/>
              <a:chExt cx="5556707" cy="6638158"/>
            </a:xfrm>
          </p:grpSpPr>
          <p:grpSp>
            <p:nvGrpSpPr>
              <p:cNvPr id="5" name="群組 4"/>
              <p:cNvGrpSpPr/>
              <p:nvPr/>
            </p:nvGrpSpPr>
            <p:grpSpPr>
              <a:xfrm rot="21172489">
                <a:off x="4030710" y="486464"/>
                <a:ext cx="5556707" cy="6638158"/>
                <a:chOff x="3987025" y="489184"/>
                <a:chExt cx="5556707" cy="6638158"/>
              </a:xfrm>
            </p:grpSpPr>
            <p:grpSp>
              <p:nvGrpSpPr>
                <p:cNvPr id="7" name="群組 6"/>
                <p:cNvGrpSpPr/>
                <p:nvPr/>
              </p:nvGrpSpPr>
              <p:grpSpPr>
                <a:xfrm rot="420000">
                  <a:off x="4565220" y="489184"/>
                  <a:ext cx="4978512" cy="719470"/>
                  <a:chOff x="1471409" y="953350"/>
                  <a:chExt cx="4978512" cy="1161469"/>
                </a:xfrm>
              </p:grpSpPr>
              <p:grpSp>
                <p:nvGrpSpPr>
                  <p:cNvPr id="13" name="群組 12"/>
                  <p:cNvGrpSpPr/>
                  <p:nvPr/>
                </p:nvGrpSpPr>
                <p:grpSpPr>
                  <a:xfrm>
                    <a:off x="1471409" y="953350"/>
                    <a:ext cx="4978512" cy="1134154"/>
                    <a:chOff x="1471409" y="953350"/>
                    <a:chExt cx="4978512" cy="1134154"/>
                  </a:xfrm>
                </p:grpSpPr>
                <p:grpSp>
                  <p:nvGrpSpPr>
                    <p:cNvPr id="15" name="群組 14"/>
                    <p:cNvGrpSpPr/>
                    <p:nvPr/>
                  </p:nvGrpSpPr>
                  <p:grpSpPr>
                    <a:xfrm>
                      <a:off x="1471409" y="953350"/>
                      <a:ext cx="4978512" cy="1134154"/>
                      <a:chOff x="3420137" y="2454278"/>
                      <a:chExt cx="4978512" cy="1451419"/>
                    </a:xfrm>
                  </p:grpSpPr>
                  <p:sp>
                    <p:nvSpPr>
                      <p:cNvPr id="17" name="文字方塊 16"/>
                      <p:cNvSpPr txBox="1"/>
                      <p:nvPr/>
                    </p:nvSpPr>
                    <p:spPr>
                      <a:xfrm>
                        <a:off x="3420137" y="3597920"/>
                        <a:ext cx="28886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TW" sz="1400" b="0" i="0" u="none" strike="noStrike" kern="0" cap="none" spc="0" normalizeH="0" baseline="0" noProof="0" dirty="0" smtClean="0">
                            <a:ln>
                              <a:noFill/>
                            </a:ln>
                            <a:solidFill>
                              <a:prstClr val="black"/>
                            </a:solidFill>
                            <a:effectLst/>
                            <a:uLnTx/>
                            <a:uFillTx/>
                          </a:rPr>
                          <a:t>0</a:t>
                        </a:r>
                        <a:endParaRPr kumimoji="0" lang="zh-TW" altLang="en-US" sz="1400" b="0" i="0" u="none" strike="noStrike" kern="0" cap="none" spc="0" normalizeH="0" baseline="0" noProof="0" dirty="0" smtClean="0">
                          <a:ln>
                            <a:noFill/>
                          </a:ln>
                          <a:solidFill>
                            <a:prstClr val="black"/>
                          </a:solidFill>
                          <a:effectLst/>
                          <a:uLnTx/>
                          <a:uFillTx/>
                        </a:endParaRPr>
                      </a:p>
                    </p:txBody>
                  </p:sp>
                  <p:cxnSp>
                    <p:nvCxnSpPr>
                      <p:cNvPr id="18" name="直線接點 17"/>
                      <p:cNvCxnSpPr/>
                      <p:nvPr/>
                    </p:nvCxnSpPr>
                    <p:spPr>
                      <a:xfrm rot="21180000">
                        <a:off x="3590946" y="2454278"/>
                        <a:ext cx="4622378" cy="1264351"/>
                      </a:xfrm>
                      <a:prstGeom prst="line">
                        <a:avLst/>
                      </a:prstGeom>
                      <a:noFill/>
                      <a:ln w="38100" cap="flat" cmpd="sng" algn="ctr">
                        <a:solidFill>
                          <a:sysClr val="windowText" lastClr="000000"/>
                        </a:solidFill>
                        <a:prstDash val="solid"/>
                        <a:miter lim="800000"/>
                      </a:ln>
                      <a:effectLst/>
                    </p:spPr>
                  </p:cxnSp>
                  <p:cxnSp>
                    <p:nvCxnSpPr>
                      <p:cNvPr id="19" name="直線接點 18"/>
                      <p:cNvCxnSpPr/>
                      <p:nvPr/>
                    </p:nvCxnSpPr>
                    <p:spPr>
                      <a:xfrm flipV="1">
                        <a:off x="3576309" y="2764791"/>
                        <a:ext cx="1" cy="741862"/>
                      </a:xfrm>
                      <a:prstGeom prst="line">
                        <a:avLst/>
                      </a:prstGeom>
                      <a:noFill/>
                      <a:ln w="38100" cap="flat" cmpd="sng" algn="ctr">
                        <a:solidFill>
                          <a:sysClr val="windowText" lastClr="000000"/>
                        </a:solidFill>
                        <a:prstDash val="solid"/>
                        <a:miter lim="800000"/>
                      </a:ln>
                      <a:effectLst/>
                    </p:spPr>
                  </p:cxnSp>
                  <p:cxnSp>
                    <p:nvCxnSpPr>
                      <p:cNvPr id="20" name="直線接點 19"/>
                      <p:cNvCxnSpPr/>
                      <p:nvPr/>
                    </p:nvCxnSpPr>
                    <p:spPr>
                      <a:xfrm flipV="1">
                        <a:off x="5902203" y="2764999"/>
                        <a:ext cx="1" cy="741860"/>
                      </a:xfrm>
                      <a:prstGeom prst="line">
                        <a:avLst/>
                      </a:prstGeom>
                      <a:noFill/>
                      <a:ln w="38100" cap="flat" cmpd="sng" algn="ctr">
                        <a:solidFill>
                          <a:sysClr val="windowText" lastClr="000000"/>
                        </a:solidFill>
                        <a:prstDash val="solid"/>
                        <a:miter lim="800000"/>
                      </a:ln>
                      <a:effectLst/>
                    </p:spPr>
                  </p:cxnSp>
                  <p:cxnSp>
                    <p:nvCxnSpPr>
                      <p:cNvPr id="21" name="直線接點 20"/>
                      <p:cNvCxnSpPr/>
                      <p:nvPr/>
                    </p:nvCxnSpPr>
                    <p:spPr>
                      <a:xfrm flipV="1">
                        <a:off x="8233140" y="2757941"/>
                        <a:ext cx="1" cy="741862"/>
                      </a:xfrm>
                      <a:prstGeom prst="line">
                        <a:avLst/>
                      </a:prstGeom>
                      <a:noFill/>
                      <a:ln w="38100" cap="flat" cmpd="sng" algn="ctr">
                        <a:solidFill>
                          <a:sysClr val="windowText" lastClr="000000"/>
                        </a:solidFill>
                        <a:prstDash val="solid"/>
                        <a:miter lim="800000"/>
                      </a:ln>
                      <a:effectLst/>
                    </p:spPr>
                  </p:cxnSp>
                  <mc:AlternateContent xmlns:mc="http://schemas.openxmlformats.org/markup-compatibility/2006" xmlns:a14="http://schemas.microsoft.com/office/drawing/2010/main">
                    <mc:Choice Requires="a14">
                      <p:sp>
                        <p:nvSpPr>
                          <p:cNvPr id="22" name="文字方塊 21"/>
                          <p:cNvSpPr txBox="1"/>
                          <p:nvPr/>
                        </p:nvSpPr>
                        <p:spPr>
                          <a:xfrm>
                            <a:off x="7958336" y="3465423"/>
                            <a:ext cx="440313" cy="30777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2</m:t>
                                  </m:r>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27" name="文字方塊 26"/>
                          <p:cNvSpPr txBox="1">
                            <a:spLocks noRot="1" noChangeAspect="1" noMove="1" noResize="1" noEditPoints="1" noAdjustHandles="1" noChangeArrowheads="1" noChangeShapeType="1" noTextEdit="1"/>
                          </p:cNvSpPr>
                          <p:nvPr/>
                        </p:nvSpPr>
                        <p:spPr>
                          <a:xfrm>
                            <a:off x="7958336" y="3465423"/>
                            <a:ext cx="440313" cy="307775"/>
                          </a:xfrm>
                          <a:prstGeom prst="rect">
                            <a:avLst/>
                          </a:prstGeom>
                          <a:blipFill>
                            <a:blip r:embed="rId4"/>
                            <a:stretch>
                              <a:fillRect b="-55882"/>
                            </a:stretch>
                          </a:blipFill>
                        </p:spPr>
                        <p:txBody>
                          <a:bodyPr/>
                          <a:lstStyle/>
                          <a:p>
                            <a:r>
                              <a:rPr lang="zh-TW" altLang="en-US">
                                <a:noFill/>
                              </a:rPr>
                              <a:t> </a:t>
                            </a:r>
                          </a:p>
                        </p:txBody>
                      </p:sp>
                    </mc:Fallback>
                  </mc:AlternateContent>
                </p:grpSp>
                <p:cxnSp>
                  <p:nvCxnSpPr>
                    <p:cNvPr id="16" name="直線接點 15"/>
                    <p:cNvCxnSpPr/>
                    <p:nvPr/>
                  </p:nvCxnSpPr>
                  <p:spPr>
                    <a:xfrm flipV="1">
                      <a:off x="5120862" y="1222641"/>
                      <a:ext cx="1" cy="579698"/>
                    </a:xfrm>
                    <a:prstGeom prst="line">
                      <a:avLst/>
                    </a:prstGeom>
                    <a:noFill/>
                    <a:ln w="38100" cap="flat" cmpd="sng" algn="ctr">
                      <a:solidFill>
                        <a:sysClr val="windowText" lastClr="000000"/>
                      </a:solidFill>
                      <a:prstDash val="solid"/>
                      <a:miter lim="800000"/>
                    </a:ln>
                    <a:effectLst/>
                  </p:spPr>
                </p:cxnSp>
              </p:grpSp>
              <mc:AlternateContent xmlns:mc="http://schemas.openxmlformats.org/markup-compatibility/2006" xmlns:a14="http://schemas.microsoft.com/office/drawing/2010/main">
                <mc:Choice Requires="a14">
                  <p:sp>
                    <p:nvSpPr>
                      <p:cNvPr id="14" name="文字方塊 13"/>
                      <p:cNvSpPr txBox="1"/>
                      <p:nvPr/>
                    </p:nvSpPr>
                    <p:spPr>
                      <a:xfrm>
                        <a:off x="3781674" y="1807043"/>
                        <a:ext cx="340927" cy="307776"/>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19" name="文字方塊 18"/>
                      <p:cNvSpPr txBox="1">
                        <a:spLocks noRot="1" noChangeAspect="1" noMove="1" noResize="1" noEditPoints="1" noAdjustHandles="1" noChangeArrowheads="1" noChangeShapeType="1" noTextEdit="1"/>
                      </p:cNvSpPr>
                      <p:nvPr/>
                    </p:nvSpPr>
                    <p:spPr>
                      <a:xfrm>
                        <a:off x="3781674" y="1807043"/>
                        <a:ext cx="340927" cy="307776"/>
                      </a:xfrm>
                      <a:prstGeom prst="rect">
                        <a:avLst/>
                      </a:prstGeom>
                      <a:blipFill>
                        <a:blip r:embed="rId5"/>
                        <a:stretch>
                          <a:fillRect b="-30769"/>
                        </a:stretch>
                      </a:blipFill>
                    </p:spPr>
                    <p:txBody>
                      <a:bodyPr/>
                      <a:lstStyle/>
                      <a:p>
                        <a:r>
                          <a:rPr lang="zh-TW" altLang="en-US">
                            <a:noFill/>
                          </a:rPr>
                          <a:t> </a:t>
                        </a:r>
                      </a:p>
                    </p:txBody>
                  </p:sp>
                </mc:Fallback>
              </mc:AlternateContent>
            </p:grpSp>
            <p:cxnSp>
              <p:nvCxnSpPr>
                <p:cNvPr id="8" name="直線接點 7"/>
                <p:cNvCxnSpPr/>
                <p:nvPr/>
              </p:nvCxnSpPr>
              <p:spPr>
                <a:xfrm flipV="1">
                  <a:off x="7459654" y="1477396"/>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9" name="直線接點 8"/>
                <p:cNvCxnSpPr/>
                <p:nvPr/>
              </p:nvCxnSpPr>
              <p:spPr>
                <a:xfrm flipV="1">
                  <a:off x="3987025" y="1101708"/>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0" name="直線接點 9"/>
                <p:cNvCxnSpPr/>
                <p:nvPr/>
              </p:nvCxnSpPr>
              <p:spPr>
                <a:xfrm rot="427511" flipV="1">
                  <a:off x="5438273" y="1213915"/>
                  <a:ext cx="59626"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1" name="直線接點 10"/>
                <p:cNvCxnSpPr/>
                <p:nvPr/>
              </p:nvCxnSpPr>
              <p:spPr>
                <a:xfrm rot="427511" flipV="1">
                  <a:off x="6600169" y="1348804"/>
                  <a:ext cx="43288"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2" name="直線接點 11"/>
                <p:cNvCxnSpPr/>
                <p:nvPr/>
              </p:nvCxnSpPr>
              <p:spPr>
                <a:xfrm rot="427511" flipV="1">
                  <a:off x="8954314" y="1727342"/>
                  <a:ext cx="12773" cy="5400000"/>
                </a:xfrm>
                <a:prstGeom prst="line">
                  <a:avLst/>
                </a:prstGeom>
                <a:noFill/>
                <a:ln w="12700" cap="flat" cmpd="sng" algn="ctr">
                  <a:solidFill>
                    <a:srgbClr val="E7E6E6">
                      <a:lumMod val="50000"/>
                    </a:srgbClr>
                  </a:solidFill>
                  <a:prstDash val="dash"/>
                  <a:round/>
                  <a:headEnd type="none" w="med" len="med"/>
                  <a:tailEnd type="none" w="med" len="med"/>
                </a:ln>
                <a:effectLst/>
              </p:spPr>
            </p:cxnSp>
          </p:grpSp>
          <p:cxnSp>
            <p:nvCxnSpPr>
              <p:cNvPr id="6" name="直線接點 5"/>
              <p:cNvCxnSpPr/>
              <p:nvPr/>
            </p:nvCxnSpPr>
            <p:spPr>
              <a:xfrm rot="21592489" flipV="1">
                <a:off x="5568045" y="610256"/>
                <a:ext cx="1" cy="359092"/>
              </a:xfrm>
              <a:prstGeom prst="line">
                <a:avLst/>
              </a:prstGeom>
              <a:noFill/>
              <a:ln w="38100" cap="flat" cmpd="sng" algn="ctr">
                <a:solidFill>
                  <a:sysClr val="windowText" lastClr="000000"/>
                </a:solidFill>
                <a:prstDash val="solid"/>
                <a:miter lim="800000"/>
              </a:ln>
              <a:effectLst/>
            </p:spPr>
          </p:cxnSp>
        </p:grpSp>
        <p:grpSp>
          <p:nvGrpSpPr>
            <p:cNvPr id="23" name="群組 22"/>
            <p:cNvGrpSpPr/>
            <p:nvPr/>
          </p:nvGrpSpPr>
          <p:grpSpPr>
            <a:xfrm rot="653449">
              <a:off x="4640237" y="1148019"/>
              <a:ext cx="2383043" cy="1191713"/>
              <a:chOff x="998283" y="3537266"/>
              <a:chExt cx="3301683" cy="1718959"/>
            </a:xfrm>
          </p:grpSpPr>
          <p:grpSp>
            <p:nvGrpSpPr>
              <p:cNvPr id="24" name="群組 23"/>
              <p:cNvGrpSpPr/>
              <p:nvPr/>
            </p:nvGrpSpPr>
            <p:grpSpPr>
              <a:xfrm>
                <a:off x="998283" y="3537266"/>
                <a:ext cx="3301683" cy="1718959"/>
                <a:chOff x="1022461" y="3622096"/>
                <a:chExt cx="3301683" cy="1718959"/>
              </a:xfrm>
            </p:grpSpPr>
            <p:grpSp>
              <p:nvGrpSpPr>
                <p:cNvPr id="27" name="群組 26"/>
                <p:cNvGrpSpPr/>
                <p:nvPr/>
              </p:nvGrpSpPr>
              <p:grpSpPr>
                <a:xfrm>
                  <a:off x="1052309" y="3848746"/>
                  <a:ext cx="3158935" cy="1376030"/>
                  <a:chOff x="1300891" y="5043955"/>
                  <a:chExt cx="3158935" cy="1376030"/>
                </a:xfrm>
              </p:grpSpPr>
              <p:grpSp>
                <p:nvGrpSpPr>
                  <p:cNvPr id="34" name="群組 33"/>
                  <p:cNvGrpSpPr/>
                  <p:nvPr/>
                </p:nvGrpSpPr>
                <p:grpSpPr>
                  <a:xfrm>
                    <a:off x="1300891" y="5043955"/>
                    <a:ext cx="3158935" cy="1376030"/>
                    <a:chOff x="1300891" y="5043955"/>
                    <a:chExt cx="3158935" cy="1376030"/>
                  </a:xfrm>
                </p:grpSpPr>
                <p:cxnSp>
                  <p:nvCxnSpPr>
                    <p:cNvPr id="36" name="直線接點 35"/>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37" name="直線接點 36"/>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38" name="直線接點 37"/>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39" name="直線接點 38"/>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35" name="直線接點 34"/>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28" name="群組 27"/>
                <p:cNvGrpSpPr/>
                <p:nvPr/>
              </p:nvGrpSpPr>
              <p:grpSpPr>
                <a:xfrm>
                  <a:off x="1022461" y="3622096"/>
                  <a:ext cx="3301683" cy="1718959"/>
                  <a:chOff x="1022461" y="3622096"/>
                  <a:chExt cx="3301683" cy="1718959"/>
                </a:xfrm>
              </p:grpSpPr>
              <p:grpSp>
                <p:nvGrpSpPr>
                  <p:cNvPr id="29" name="群組 28"/>
                  <p:cNvGrpSpPr/>
                  <p:nvPr/>
                </p:nvGrpSpPr>
                <p:grpSpPr>
                  <a:xfrm>
                    <a:off x="1022461" y="4259912"/>
                    <a:ext cx="3300311" cy="438588"/>
                    <a:chOff x="1022461" y="4259912"/>
                    <a:chExt cx="3300311" cy="438588"/>
                  </a:xfrm>
                </p:grpSpPr>
                <p:sp>
                  <p:nvSpPr>
                    <p:cNvPr id="32" name="橢圓 31"/>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3" name="橢圓 32"/>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30" name="橢圓 29"/>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1" name="橢圓 30"/>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25" name="橢圓 24"/>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26" name="橢圓 25"/>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40" name="群組 39"/>
            <p:cNvGrpSpPr/>
            <p:nvPr/>
          </p:nvGrpSpPr>
          <p:grpSpPr>
            <a:xfrm rot="653449">
              <a:off x="5396919" y="2503333"/>
              <a:ext cx="2383043" cy="1191713"/>
              <a:chOff x="998283" y="3537266"/>
              <a:chExt cx="3301683" cy="1718959"/>
            </a:xfrm>
          </p:grpSpPr>
          <p:grpSp>
            <p:nvGrpSpPr>
              <p:cNvPr id="41" name="群組 40"/>
              <p:cNvGrpSpPr/>
              <p:nvPr/>
            </p:nvGrpSpPr>
            <p:grpSpPr>
              <a:xfrm>
                <a:off x="998283" y="3537266"/>
                <a:ext cx="3301683" cy="1718959"/>
                <a:chOff x="1022461" y="3622096"/>
                <a:chExt cx="3301683" cy="1718959"/>
              </a:xfrm>
            </p:grpSpPr>
            <p:grpSp>
              <p:nvGrpSpPr>
                <p:cNvPr id="44" name="群組 43"/>
                <p:cNvGrpSpPr/>
                <p:nvPr/>
              </p:nvGrpSpPr>
              <p:grpSpPr>
                <a:xfrm>
                  <a:off x="1052309" y="3848746"/>
                  <a:ext cx="3158935" cy="1376030"/>
                  <a:chOff x="1300891" y="5043955"/>
                  <a:chExt cx="3158935" cy="1376030"/>
                </a:xfrm>
              </p:grpSpPr>
              <p:grpSp>
                <p:nvGrpSpPr>
                  <p:cNvPr id="51" name="群組 50"/>
                  <p:cNvGrpSpPr/>
                  <p:nvPr/>
                </p:nvGrpSpPr>
                <p:grpSpPr>
                  <a:xfrm>
                    <a:off x="1300891" y="5043955"/>
                    <a:ext cx="3158935" cy="1376030"/>
                    <a:chOff x="1300891" y="5043955"/>
                    <a:chExt cx="3158935" cy="1376030"/>
                  </a:xfrm>
                </p:grpSpPr>
                <p:cxnSp>
                  <p:nvCxnSpPr>
                    <p:cNvPr id="53" name="直線接點 52"/>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54" name="直線接點 53"/>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55" name="直線接點 54"/>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56" name="直線接點 55"/>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52" name="直線接點 51"/>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45" name="群組 44"/>
                <p:cNvGrpSpPr/>
                <p:nvPr/>
              </p:nvGrpSpPr>
              <p:grpSpPr>
                <a:xfrm>
                  <a:off x="1022461" y="3622096"/>
                  <a:ext cx="3301683" cy="1718959"/>
                  <a:chOff x="1022461" y="3622096"/>
                  <a:chExt cx="3301683" cy="1718959"/>
                </a:xfrm>
              </p:grpSpPr>
              <p:grpSp>
                <p:nvGrpSpPr>
                  <p:cNvPr id="46" name="群組 45"/>
                  <p:cNvGrpSpPr/>
                  <p:nvPr/>
                </p:nvGrpSpPr>
                <p:grpSpPr>
                  <a:xfrm>
                    <a:off x="1022461" y="4259912"/>
                    <a:ext cx="3300311" cy="438588"/>
                    <a:chOff x="1022461" y="4259912"/>
                    <a:chExt cx="3300311" cy="438588"/>
                  </a:xfrm>
                </p:grpSpPr>
                <p:sp>
                  <p:nvSpPr>
                    <p:cNvPr id="49" name="橢圓 48"/>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50" name="橢圓 49"/>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47" name="橢圓 46"/>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8" name="橢圓 47"/>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42" name="橢圓 41"/>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3" name="橢圓 42"/>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57" name="群組 56"/>
            <p:cNvGrpSpPr/>
            <p:nvPr/>
          </p:nvGrpSpPr>
          <p:grpSpPr>
            <a:xfrm rot="653449">
              <a:off x="6178651" y="3865564"/>
              <a:ext cx="2383043" cy="1191713"/>
              <a:chOff x="998283" y="3537266"/>
              <a:chExt cx="3301683" cy="1718959"/>
            </a:xfrm>
          </p:grpSpPr>
          <p:grpSp>
            <p:nvGrpSpPr>
              <p:cNvPr id="58" name="群組 57"/>
              <p:cNvGrpSpPr/>
              <p:nvPr/>
            </p:nvGrpSpPr>
            <p:grpSpPr>
              <a:xfrm>
                <a:off x="998283" y="3537266"/>
                <a:ext cx="3301683" cy="1718959"/>
                <a:chOff x="1022461" y="3622096"/>
                <a:chExt cx="3301683" cy="1718959"/>
              </a:xfrm>
            </p:grpSpPr>
            <p:grpSp>
              <p:nvGrpSpPr>
                <p:cNvPr id="61" name="群組 60"/>
                <p:cNvGrpSpPr/>
                <p:nvPr/>
              </p:nvGrpSpPr>
              <p:grpSpPr>
                <a:xfrm>
                  <a:off x="1052309" y="3848746"/>
                  <a:ext cx="3158935" cy="1376030"/>
                  <a:chOff x="1300891" y="5043955"/>
                  <a:chExt cx="3158935" cy="1376030"/>
                </a:xfrm>
              </p:grpSpPr>
              <p:grpSp>
                <p:nvGrpSpPr>
                  <p:cNvPr id="68" name="群組 67"/>
                  <p:cNvGrpSpPr/>
                  <p:nvPr/>
                </p:nvGrpSpPr>
                <p:grpSpPr>
                  <a:xfrm>
                    <a:off x="1300891" y="5043955"/>
                    <a:ext cx="3158935" cy="1376030"/>
                    <a:chOff x="1300891" y="5043955"/>
                    <a:chExt cx="3158935" cy="1376030"/>
                  </a:xfrm>
                </p:grpSpPr>
                <p:cxnSp>
                  <p:nvCxnSpPr>
                    <p:cNvPr id="70" name="直線接點 69"/>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71" name="直線接點 70"/>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72" name="直線接點 71"/>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73" name="直線接點 72"/>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69" name="直線接點 68"/>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62" name="群組 61"/>
                <p:cNvGrpSpPr/>
                <p:nvPr/>
              </p:nvGrpSpPr>
              <p:grpSpPr>
                <a:xfrm>
                  <a:off x="1022461" y="3622096"/>
                  <a:ext cx="3301683" cy="1718959"/>
                  <a:chOff x="1022461" y="3622096"/>
                  <a:chExt cx="3301683" cy="1718959"/>
                </a:xfrm>
              </p:grpSpPr>
              <p:grpSp>
                <p:nvGrpSpPr>
                  <p:cNvPr id="63" name="群組 62"/>
                  <p:cNvGrpSpPr/>
                  <p:nvPr/>
                </p:nvGrpSpPr>
                <p:grpSpPr>
                  <a:xfrm>
                    <a:off x="1022461" y="4259912"/>
                    <a:ext cx="3300311" cy="438588"/>
                    <a:chOff x="1022461" y="4259912"/>
                    <a:chExt cx="3300311" cy="438588"/>
                  </a:xfrm>
                </p:grpSpPr>
                <p:sp>
                  <p:nvSpPr>
                    <p:cNvPr id="66" name="橢圓 65"/>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7" name="橢圓 66"/>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64" name="橢圓 63"/>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5" name="橢圓 64"/>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59" name="橢圓 58"/>
              <p:cNvSpPr/>
              <p:nvPr/>
            </p:nvSpPr>
            <p:spPr>
              <a:xfrm>
                <a:off x="2459817" y="450715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0" name="橢圓 59"/>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74" name="群組 73"/>
            <p:cNvGrpSpPr/>
            <p:nvPr/>
          </p:nvGrpSpPr>
          <p:grpSpPr>
            <a:xfrm rot="653449">
              <a:off x="6994324" y="5320288"/>
              <a:ext cx="1353157" cy="733119"/>
              <a:chOff x="1041435" y="3646266"/>
              <a:chExt cx="1874785" cy="1057470"/>
            </a:xfrm>
          </p:grpSpPr>
          <p:grpSp>
            <p:nvGrpSpPr>
              <p:cNvPr id="75" name="群組 74"/>
              <p:cNvGrpSpPr/>
              <p:nvPr/>
            </p:nvGrpSpPr>
            <p:grpSpPr>
              <a:xfrm>
                <a:off x="1041435" y="3876792"/>
                <a:ext cx="1655375" cy="636744"/>
                <a:chOff x="1065613" y="3961622"/>
                <a:chExt cx="1655375" cy="636744"/>
              </a:xfrm>
            </p:grpSpPr>
            <p:grpSp>
              <p:nvGrpSpPr>
                <p:cNvPr id="78" name="群組 77"/>
                <p:cNvGrpSpPr/>
                <p:nvPr/>
              </p:nvGrpSpPr>
              <p:grpSpPr>
                <a:xfrm>
                  <a:off x="1065613" y="3961622"/>
                  <a:ext cx="1655375" cy="636744"/>
                  <a:chOff x="1314196" y="5156831"/>
                  <a:chExt cx="1655376" cy="636744"/>
                </a:xfrm>
              </p:grpSpPr>
              <p:cxnSp>
                <p:nvCxnSpPr>
                  <p:cNvPr id="80" name="直線接點 79"/>
                  <p:cNvCxnSpPr/>
                  <p:nvPr/>
                </p:nvCxnSpPr>
                <p:spPr>
                  <a:xfrm>
                    <a:off x="1314196" y="5480981"/>
                    <a:ext cx="1641909" cy="312594"/>
                  </a:xfrm>
                  <a:prstGeom prst="line">
                    <a:avLst/>
                  </a:prstGeom>
                  <a:noFill/>
                  <a:ln w="6350" cap="flat" cmpd="sng" algn="ctr">
                    <a:solidFill>
                      <a:sysClr val="windowText" lastClr="000000"/>
                    </a:solidFill>
                    <a:prstDash val="solid"/>
                    <a:miter lim="800000"/>
                  </a:ln>
                  <a:effectLst/>
                </p:spPr>
              </p:cxnSp>
              <p:cxnSp>
                <p:nvCxnSpPr>
                  <p:cNvPr id="82" name="直線接點 81"/>
                  <p:cNvCxnSpPr/>
                  <p:nvPr/>
                </p:nvCxnSpPr>
                <p:spPr>
                  <a:xfrm flipV="1">
                    <a:off x="1327747" y="5156831"/>
                    <a:ext cx="1641825" cy="311091"/>
                  </a:xfrm>
                  <a:prstGeom prst="line">
                    <a:avLst/>
                  </a:prstGeom>
                  <a:noFill/>
                  <a:ln w="6350" cap="flat" cmpd="sng" algn="ctr">
                    <a:solidFill>
                      <a:sysClr val="windowText" lastClr="000000"/>
                    </a:solidFill>
                    <a:prstDash val="solid"/>
                    <a:miter lim="800000"/>
                  </a:ln>
                  <a:effectLst/>
                </p:spPr>
              </p:cxnSp>
            </p:grpSp>
            <p:sp>
              <p:nvSpPr>
                <p:cNvPr id="79" name="橢圓 78"/>
                <p:cNvSpPr/>
                <p:nvPr/>
              </p:nvSpPr>
              <p:spPr>
                <a:xfrm>
                  <a:off x="1085685" y="4045244"/>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76" name="橢圓 75"/>
              <p:cNvSpPr/>
              <p:nvPr/>
            </p:nvSpPr>
            <p:spPr>
              <a:xfrm>
                <a:off x="2480811" y="4271738"/>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77" name="橢圓 76"/>
              <p:cNvSpPr/>
              <p:nvPr/>
            </p:nvSpPr>
            <p:spPr>
              <a:xfrm>
                <a:off x="2484220" y="3646266"/>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grpSp>
        <p:nvGrpSpPr>
          <p:cNvPr id="88" name="群組 87"/>
          <p:cNvGrpSpPr/>
          <p:nvPr/>
        </p:nvGrpSpPr>
        <p:grpSpPr>
          <a:xfrm>
            <a:off x="5315681" y="805647"/>
            <a:ext cx="6448625" cy="5137025"/>
            <a:chOff x="5858789" y="682205"/>
            <a:chExt cx="6448625" cy="5137025"/>
          </a:xfrm>
        </p:grpSpPr>
        <p:sp>
          <p:nvSpPr>
            <p:cNvPr id="84" name="文字方塊 83"/>
            <p:cNvSpPr txBox="1"/>
            <p:nvPr/>
          </p:nvSpPr>
          <p:spPr>
            <a:xfrm>
              <a:off x="5892922" y="682205"/>
              <a:ext cx="1168910" cy="523220"/>
            </a:xfrm>
            <a:prstGeom prst="rect">
              <a:avLst/>
            </a:prstGeom>
            <a:noFill/>
          </p:spPr>
          <p:txBody>
            <a:bodyPr wrap="none" rtlCol="0">
              <a:spAutoFit/>
            </a:bodyPr>
            <a:lstStyle/>
            <a:p>
              <a:r>
                <a:rPr lang="en-US" altLang="zh-TW" sz="2800" dirty="0">
                  <a:latin typeface="微軟正黑體" panose="020B0604030504040204" pitchFamily="34" charset="-120"/>
                  <a:ea typeface="微軟正黑體" panose="020B0604030504040204" pitchFamily="34" charset="-120"/>
                </a:rPr>
                <a:t>t</a:t>
              </a:r>
              <a:r>
                <a:rPr lang="en-US" altLang="zh-TW" sz="2800" dirty="0" smtClean="0">
                  <a:latin typeface="微軟正黑體" panose="020B0604030504040204" pitchFamily="34" charset="-120"/>
                  <a:ea typeface="微軟正黑體" panose="020B0604030504040204" pitchFamily="34" charset="-120"/>
                </a:rPr>
                <a:t> = 2T</a:t>
              </a:r>
              <a:endParaRPr lang="zh-TW" altLang="en-US" sz="2800" dirty="0">
                <a:latin typeface="微軟正黑體" panose="020B0604030504040204" pitchFamily="34" charset="-120"/>
                <a:ea typeface="微軟正黑體" panose="020B0604030504040204" pitchFamily="34" charset="-120"/>
              </a:endParaRPr>
            </a:p>
          </p:txBody>
        </p:sp>
        <p:grpSp>
          <p:nvGrpSpPr>
            <p:cNvPr id="87" name="群組 86"/>
            <p:cNvGrpSpPr/>
            <p:nvPr/>
          </p:nvGrpSpPr>
          <p:grpSpPr>
            <a:xfrm>
              <a:off x="5858789" y="1530898"/>
              <a:ext cx="6448625" cy="4288332"/>
              <a:chOff x="5858789" y="1530898"/>
              <a:chExt cx="6448625" cy="4288332"/>
            </a:xfrm>
          </p:grpSpPr>
          <mc:AlternateContent xmlns:mc="http://schemas.openxmlformats.org/markup-compatibility/2006" xmlns:a14="http://schemas.microsoft.com/office/drawing/2010/main">
            <mc:Choice Requires="a14">
              <p:sp>
                <p:nvSpPr>
                  <p:cNvPr id="85" name="矩形 84"/>
                  <p:cNvSpPr/>
                  <p:nvPr/>
                </p:nvSpPr>
                <p:spPr>
                  <a:xfrm>
                    <a:off x="5858789" y="1530898"/>
                    <a:ext cx="6160039" cy="1935594"/>
                  </a:xfrm>
                  <a:prstGeom prst="rect">
                    <a:avLst/>
                  </a:prstGeom>
                  <a:ln>
                    <a:solidFill>
                      <a:schemeClr val="accent2">
                        <a:lumMod val="60000"/>
                        <a:lumOff val="40000"/>
                      </a:schemeClr>
                    </a:solidFill>
                  </a:ln>
                </p:spPr>
                <p:txBody>
                  <a:bodyPr wrap="square">
                    <a:spAutoFit/>
                  </a:bodyPr>
                  <a:lstStyle/>
                  <a:p>
                    <a:r>
                      <a:rPr lang="zh-TW" altLang="zh-TW" sz="2400" kern="100" spc="20" dirty="0">
                        <a:latin typeface="微軟正黑體" panose="020B0604030504040204" pitchFamily="34" charset="-120"/>
                        <a:ea typeface="微軟正黑體" panose="020B0604030504040204" pitchFamily="34" charset="-120"/>
                        <a:cs typeface="Times New Roman" panose="02020603050405020304" pitchFamily="18" charset="0"/>
                      </a:rPr>
                      <a:t>公司沒有提前贖回</a:t>
                    </a:r>
                    <a:r>
                      <a:rPr lang="zh-TW" altLang="zh-TW" sz="2400" kern="100" spc="20" dirty="0" smtClean="0">
                        <a:latin typeface="微軟正黑體" panose="020B0604030504040204" pitchFamily="34" charset="-120"/>
                        <a:ea typeface="微軟正黑體" panose="020B0604030504040204" pitchFamily="34" charset="-120"/>
                        <a:cs typeface="Times New Roman" panose="02020603050405020304" pitchFamily="18" charset="0"/>
                      </a:rPr>
                      <a:t>債券</a:t>
                    </a:r>
                    <a:endParaRPr lang="en-US" altLang="zh-TW" sz="2400"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endParaRPr lang="en-US" altLang="zh-TW"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lvl="1"/>
                    <a14:m>
                      <m:oMathPara xmlns:m="http://schemas.openxmlformats.org/officeDocument/2006/math">
                        <m:oMathParaPr>
                          <m:jc m:val="left"/>
                        </m:oMathParaPr>
                        <m:oMath xmlns:m="http://schemas.openxmlformats.org/officeDocument/2006/math">
                          <m:r>
                            <a:rPr lang="en-US" altLang="zh-TW" i="1">
                              <a:latin typeface="Cambria Math" panose="02040503050406030204" pitchFamily="18" charset="0"/>
                            </a:rPr>
                            <m:t>𝐸</m:t>
                          </m:r>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i="1">
                                  <a:latin typeface="Cambria Math" panose="02040503050406030204" pitchFamily="18" charset="0"/>
                                </a:rPr>
                                <m:t>𝑇</m:t>
                              </m:r>
                            </m:e>
                          </m:d>
                          <m:r>
                            <a:rPr lang="en-US" altLang="zh-TW" i="1">
                              <a:latin typeface="Cambria Math" panose="02040503050406030204" pitchFamily="18" charset="0"/>
                            </a:rPr>
                            <m:t>=</m:t>
                          </m:r>
                          <m:r>
                            <a:rPr lang="en-US" altLang="zh-TW" i="1">
                              <a:latin typeface="Cambria Math" panose="02040503050406030204" pitchFamily="18" charset="0"/>
                            </a:rPr>
                            <m:t>𝑚𝑎𝑥</m:t>
                          </m:r>
                          <m:r>
                            <a:rPr lang="en-US" altLang="zh-TW" i="1">
                              <a:latin typeface="Cambria Math" panose="02040503050406030204" pitchFamily="18" charset="0"/>
                            </a:rPr>
                            <m:t>(</m:t>
                          </m:r>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𝛿</m:t>
                              </m:r>
                            </m:e>
                            <m:sub>
                              <m:r>
                                <a:rPr lang="en-US" altLang="zh-TW" i="1">
                                  <a:latin typeface="Cambria Math" panose="02040503050406030204" pitchFamily="18" charset="0"/>
                                </a:rPr>
                                <m:t>𝑡</m:t>
                              </m:r>
                            </m:sub>
                          </m:sSub>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𝐹</m:t>
                              </m:r>
                            </m:e>
                            <m:sub>
                              <m:r>
                                <a:rPr lang="en-US" altLang="zh-TW" i="1">
                                  <a:latin typeface="Cambria Math" panose="02040503050406030204" pitchFamily="18" charset="0"/>
                                </a:rPr>
                                <m:t>𝑐</m:t>
                              </m:r>
                            </m:sub>
                          </m:sSub>
                          <m:r>
                            <a:rPr lang="en-US" altLang="zh-TW" i="1">
                              <a:latin typeface="Cambria Math" panose="02040503050406030204" pitchFamily="18" charset="0"/>
                            </a:rPr>
                            <m:t>(1+</m:t>
                          </m:r>
                          <m:d>
                            <m:dPr>
                              <m:ctrlPr>
                                <a:rPr lang="zh-TW" altLang="zh-TW" i="1">
                                  <a:latin typeface="Cambria Math" panose="02040503050406030204" pitchFamily="18" charset="0"/>
                                </a:rPr>
                              </m:ctrlPr>
                            </m:dPr>
                            <m:e>
                              <m:r>
                                <a:rPr lang="en-US" altLang="zh-TW" i="1">
                                  <a:latin typeface="Cambria Math" panose="02040503050406030204" pitchFamily="18" charset="0"/>
                                </a:rPr>
                                <m:t>1−</m:t>
                              </m:r>
                              <m:r>
                                <a:rPr lang="en-US" altLang="zh-TW" i="1">
                                  <a:latin typeface="Cambria Math" panose="02040503050406030204" pitchFamily="18" charset="0"/>
                                </a:rPr>
                                <m:t>𝜏</m:t>
                              </m:r>
                            </m:e>
                          </m:d>
                          <m:sSub>
                            <m:sSubPr>
                              <m:ctrlPr>
                                <a:rPr lang="zh-TW" altLang="zh-TW" i="1">
                                  <a:latin typeface="Cambria Math" panose="02040503050406030204" pitchFamily="18" charset="0"/>
                                </a:rPr>
                              </m:ctrlPr>
                            </m:sSubPr>
                            <m:e>
                              <m:r>
                                <a:rPr lang="en-US" altLang="zh-TW" i="1">
                                  <a:latin typeface="Cambria Math" panose="02040503050406030204" pitchFamily="18" charset="0"/>
                                </a:rPr>
                                <m:t>𝐶</m:t>
                              </m:r>
                            </m:e>
                            <m:sub>
                              <m:r>
                                <a:rPr lang="en-US" altLang="zh-TW" i="1">
                                  <a:latin typeface="Cambria Math" panose="02040503050406030204" pitchFamily="18" charset="0"/>
                                </a:rPr>
                                <m:t>𝑐</m:t>
                              </m:r>
                            </m:sub>
                          </m:sSub>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),0)</m:t>
                          </m:r>
                        </m:oMath>
                      </m:oMathPara>
                    </a14:m>
                    <a:endParaRPr lang="en-US" altLang="zh-TW"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sSup>
                            <m:sSupPr>
                              <m:ctrlPr>
                                <a:rPr lang="zh-TW" altLang="zh-TW" i="1">
                                  <a:latin typeface="Cambria Math" panose="02040503050406030204" pitchFamily="18" charset="0"/>
                                </a:rPr>
                              </m:ctrlPr>
                            </m:sSupPr>
                            <m:e>
                              <m:r>
                                <a:rPr lang="en-US" altLang="zh-TW" i="1">
                                  <a:latin typeface="Cambria Math" panose="02040503050406030204" pitchFamily="18" charset="0"/>
                                </a:rPr>
                                <m:t>𝐶𝐵</m:t>
                              </m:r>
                            </m:e>
                            <m:sup>
                              <m:r>
                                <a:rPr lang="en-US" altLang="zh-TW" i="1">
                                  <a:latin typeface="Cambria Math" panose="02040503050406030204" pitchFamily="18" charset="0"/>
                                </a:rPr>
                                <m:t>𝑛𝑒𝑤</m:t>
                              </m:r>
                            </m:sup>
                          </m:sSup>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i="1">
                                  <a:latin typeface="Cambria Math" panose="02040503050406030204" pitchFamily="18" charset="0"/>
                                </a:rPr>
                                <m:t>𝑇</m:t>
                              </m:r>
                            </m:e>
                          </m:d>
                          <m:r>
                            <a:rPr lang="en-US" altLang="zh-TW" i="1">
                              <a:latin typeface="Cambria Math" panose="02040503050406030204" pitchFamily="18" charset="0"/>
                            </a:rPr>
                            <m:t>=</m:t>
                          </m:r>
                          <m:d>
                            <m:dPr>
                              <m:begChr m:val="{"/>
                              <m:endChr m:val=""/>
                              <m:ctrlPr>
                                <a:rPr lang="zh-TW" altLang="zh-TW" i="1">
                                  <a:latin typeface="Cambria Math" panose="02040503050406030204" pitchFamily="18" charset="0"/>
                                </a:rPr>
                              </m:ctrlPr>
                            </m:dPr>
                            <m:e>
                              <m:eqArr>
                                <m:eqArrPr>
                                  <m:ctrlPr>
                                    <a:rPr lang="zh-TW" altLang="zh-TW" i="1">
                                      <a:latin typeface="Cambria Math" panose="02040503050406030204" pitchFamily="18" charset="0"/>
                                    </a:rPr>
                                  </m:ctrlPr>
                                </m:eqArrPr>
                                <m:e>
                                  <m:sSub>
                                    <m:sSubPr>
                                      <m:ctrlPr>
                                        <a:rPr lang="zh-TW" altLang="zh-TW" i="1">
                                          <a:latin typeface="Cambria Math" panose="02040503050406030204" pitchFamily="18" charset="0"/>
                                        </a:rPr>
                                      </m:ctrlPr>
                                    </m:sSubPr>
                                    <m:e>
                                      <m:r>
                                        <a:rPr lang="en-US" altLang="zh-TW" i="1">
                                          <a:latin typeface="Cambria Math" panose="02040503050406030204" pitchFamily="18" charset="0"/>
                                        </a:rPr>
                                        <m:t>𝐹</m:t>
                                      </m:r>
                                    </m:e>
                                    <m:sub>
                                      <m:r>
                                        <a:rPr lang="en-US" altLang="zh-TW" i="1">
                                          <a:latin typeface="Cambria Math" panose="02040503050406030204" pitchFamily="18" charset="0"/>
                                        </a:rPr>
                                        <m:t>𝑐</m:t>
                                      </m:r>
                                    </m:sub>
                                  </m:sSub>
                                  <m:d>
                                    <m:dPr>
                                      <m:ctrlPr>
                                        <a:rPr lang="zh-TW" altLang="zh-TW" i="1">
                                          <a:latin typeface="Cambria Math" panose="02040503050406030204" pitchFamily="18" charset="0"/>
                                        </a:rPr>
                                      </m:ctrlPr>
                                    </m:dPr>
                                    <m:e>
                                      <m:r>
                                        <a:rPr lang="en-US" altLang="zh-TW" i="1">
                                          <a:latin typeface="Cambria Math" panose="02040503050406030204" pitchFamily="18" charset="0"/>
                                        </a:rPr>
                                        <m:t>1+</m:t>
                                      </m:r>
                                      <m:sSub>
                                        <m:sSubPr>
                                          <m:ctrlPr>
                                            <a:rPr lang="zh-TW" altLang="zh-TW" i="1">
                                              <a:latin typeface="Cambria Math" panose="02040503050406030204" pitchFamily="18" charset="0"/>
                                            </a:rPr>
                                          </m:ctrlPr>
                                        </m:sSubPr>
                                        <m:e>
                                          <m:r>
                                            <a:rPr lang="en-US" altLang="zh-TW" i="1">
                                              <a:latin typeface="Cambria Math" panose="02040503050406030204" pitchFamily="18" charset="0"/>
                                            </a:rPr>
                                            <m:t>𝐶</m:t>
                                          </m:r>
                                        </m:e>
                                        <m:sub>
                                          <m:r>
                                            <a:rPr lang="en-US" altLang="zh-TW" i="1">
                                              <a:latin typeface="Cambria Math" panose="02040503050406030204" pitchFamily="18" charset="0"/>
                                            </a:rPr>
                                            <m:t>𝑐</m:t>
                                          </m:r>
                                        </m:sub>
                                      </m:sSub>
                                      <m:r>
                                        <a:rPr lang="en-US" altLang="zh-TW" i="1">
                                          <a:latin typeface="Cambria Math" panose="02040503050406030204" pitchFamily="18" charset="0"/>
                                        </a:rPr>
                                        <m:t>∆</m:t>
                                      </m:r>
                                      <m:r>
                                        <a:rPr lang="en-US" altLang="zh-TW" i="1">
                                          <a:latin typeface="Cambria Math" panose="02040503050406030204" pitchFamily="18" charset="0"/>
                                        </a:rPr>
                                        <m:t>𝑡</m:t>
                                      </m:r>
                                    </m:e>
                                  </m:d>
                                  <m:r>
                                    <a:rPr lang="en-US" altLang="zh-TW" i="1">
                                      <a:latin typeface="Cambria Math" panose="02040503050406030204" pitchFamily="18" charset="0"/>
                                    </a:rPr>
                                    <m:t>   </m:t>
                                  </m:r>
                                  <m:r>
                                    <a:rPr lang="zh-TW" altLang="en-US" i="1">
                                      <a:latin typeface="Cambria Math" panose="02040503050406030204" pitchFamily="18" charset="0"/>
                                    </a:rPr>
                                    <m:t>      </m:t>
                                  </m:r>
                                  <m:r>
                                    <a:rPr lang="en-US" altLang="zh-TW" i="1">
                                      <a:latin typeface="Cambria Math" panose="02040503050406030204" pitchFamily="18" charset="0"/>
                                    </a:rPr>
                                    <m:t>   , </m:t>
                                  </m:r>
                                  <m:r>
                                    <a:rPr lang="en-US" altLang="zh-TW" i="1">
                                      <a:latin typeface="Cambria Math" panose="02040503050406030204" pitchFamily="18" charset="0"/>
                                    </a:rPr>
                                    <m:t>𝐸</m:t>
                                  </m:r>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i="1">
                                          <a:latin typeface="Cambria Math" panose="02040503050406030204" pitchFamily="18" charset="0"/>
                                        </a:rPr>
                                        <m:t>𝑇</m:t>
                                      </m:r>
                                    </m:e>
                                  </m:d>
                                  <m:r>
                                    <a:rPr lang="en-US" altLang="zh-TW" i="1">
                                      <a:latin typeface="Cambria Math" panose="02040503050406030204" pitchFamily="18" charset="0"/>
                                    </a:rPr>
                                    <m:t>&gt;0</m:t>
                                  </m:r>
                                </m:e>
                                <m:e>
                                  <m:d>
                                    <m:dPr>
                                      <m:ctrlPr>
                                        <a:rPr lang="zh-TW" altLang="zh-TW" i="1">
                                          <a:latin typeface="Cambria Math" panose="02040503050406030204" pitchFamily="18" charset="0"/>
                                        </a:rPr>
                                      </m:ctrlPr>
                                    </m:dPr>
                                    <m:e>
                                      <m:r>
                                        <a:rPr lang="en-US" altLang="zh-TW" i="1">
                                          <a:latin typeface="Cambria Math" panose="02040503050406030204" pitchFamily="18" charset="0"/>
                                        </a:rPr>
                                        <m:t>1−</m:t>
                                      </m:r>
                                      <m:r>
                                        <a:rPr lang="en-US" altLang="zh-TW" i="1">
                                          <a:latin typeface="Cambria Math" panose="02040503050406030204" pitchFamily="18" charset="0"/>
                                        </a:rPr>
                                        <m:t>𝜔</m:t>
                                      </m:r>
                                    </m:e>
                                  </m:d>
                                  <m:d>
                                    <m:dPr>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𝛿</m:t>
                                          </m:r>
                                        </m:e>
                                        <m:sub>
                                          <m:r>
                                            <a:rPr lang="en-US" altLang="zh-TW" i="1">
                                              <a:latin typeface="Cambria Math" panose="02040503050406030204" pitchFamily="18" charset="0"/>
                                            </a:rPr>
                                            <m:t>𝑡</m:t>
                                          </m:r>
                                        </m:sub>
                                      </m:sSub>
                                    </m:e>
                                  </m:d>
                                  <m:r>
                                    <a:rPr lang="en-US" altLang="zh-TW" i="1">
                                      <a:latin typeface="Cambria Math" panose="02040503050406030204" pitchFamily="18" charset="0"/>
                                    </a:rPr>
                                    <m:t>  , </m:t>
                                  </m:r>
                                  <m:r>
                                    <a:rPr lang="en-US" altLang="zh-TW" i="1">
                                      <a:latin typeface="Cambria Math" panose="02040503050406030204" pitchFamily="18" charset="0"/>
                                    </a:rPr>
                                    <m:t>𝐸</m:t>
                                  </m:r>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i="1">
                                          <a:latin typeface="Cambria Math" panose="02040503050406030204" pitchFamily="18" charset="0"/>
                                        </a:rPr>
                                        <m:t>𝑇</m:t>
                                      </m:r>
                                    </m:e>
                                  </m:d>
                                  <m:r>
                                    <a:rPr lang="en-US" altLang="zh-TW" i="1">
                                      <a:latin typeface="Cambria Math" panose="02040503050406030204" pitchFamily="18" charset="0"/>
                                    </a:rPr>
                                    <m:t>=0</m:t>
                                  </m:r>
                                </m:e>
                              </m:eqArr>
                            </m:e>
                          </m:d>
                        </m:oMath>
                      </m:oMathPara>
                    </a14:m>
                    <a:endParaRPr lang="zh-TW" altLang="en-US" dirty="0">
                      <a:latin typeface="微軟正黑體" panose="020B0604030504040204" pitchFamily="34" charset="-120"/>
                      <a:ea typeface="微軟正黑體" panose="020B0604030504040204" pitchFamily="34" charset="-120"/>
                    </a:endParaRPr>
                  </a:p>
                </p:txBody>
              </p:sp>
            </mc:Choice>
            <mc:Fallback xmlns="">
              <p:sp>
                <p:nvSpPr>
                  <p:cNvPr id="85" name="矩形 84"/>
                  <p:cNvSpPr>
                    <a:spLocks noRot="1" noChangeAspect="1" noMove="1" noResize="1" noEditPoints="1" noAdjustHandles="1" noChangeArrowheads="1" noChangeShapeType="1" noTextEdit="1"/>
                  </p:cNvSpPr>
                  <p:nvPr/>
                </p:nvSpPr>
                <p:spPr>
                  <a:xfrm>
                    <a:off x="5858789" y="1530898"/>
                    <a:ext cx="6160039" cy="1935594"/>
                  </a:xfrm>
                  <a:prstGeom prst="rect">
                    <a:avLst/>
                  </a:prstGeom>
                  <a:blipFill>
                    <a:blip r:embed="rId6"/>
                    <a:stretch>
                      <a:fillRect l="-1481" t="-1875"/>
                    </a:stretch>
                  </a:blipFill>
                  <a:ln>
                    <a:solidFill>
                      <a:schemeClr val="accent2">
                        <a:lumMod val="60000"/>
                        <a:lumOff val="40000"/>
                      </a:schemeClr>
                    </a:solidFill>
                  </a:ln>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86" name="矩形 85"/>
                  <p:cNvSpPr/>
                  <p:nvPr/>
                </p:nvSpPr>
                <p:spPr>
                  <a:xfrm>
                    <a:off x="5885005" y="3883636"/>
                    <a:ext cx="6422409" cy="1935594"/>
                  </a:xfrm>
                  <a:prstGeom prst="rect">
                    <a:avLst/>
                  </a:prstGeom>
                  <a:ln>
                    <a:solidFill>
                      <a:schemeClr val="accent6">
                        <a:lumMod val="60000"/>
                        <a:lumOff val="40000"/>
                      </a:schemeClr>
                    </a:solidFill>
                  </a:ln>
                </p:spPr>
                <p:txBody>
                  <a:bodyPr wrap="square">
                    <a:spAutoFit/>
                  </a:bodyPr>
                  <a:lstStyle/>
                  <a:p>
                    <a:r>
                      <a:rPr lang="zh-TW" altLang="zh-TW" sz="2400" kern="100" spc="20" dirty="0">
                        <a:latin typeface="微軟正黑體" panose="020B0604030504040204" pitchFamily="34" charset="-120"/>
                        <a:ea typeface="微軟正黑體" panose="020B0604030504040204" pitchFamily="34" charset="-120"/>
                        <a:cs typeface="Times New Roman" panose="02020603050405020304" pitchFamily="18" charset="0"/>
                      </a:rPr>
                      <a:t>公司在最後一個可贖回時點贖回</a:t>
                    </a:r>
                    <a:r>
                      <a:rPr lang="zh-TW" altLang="zh-TW" sz="2400" kern="100" spc="20" dirty="0" smtClean="0">
                        <a:latin typeface="微軟正黑體" panose="020B0604030504040204" pitchFamily="34" charset="-120"/>
                        <a:ea typeface="微軟正黑體" panose="020B0604030504040204" pitchFamily="34" charset="-120"/>
                        <a:cs typeface="Times New Roman" panose="02020603050405020304" pitchFamily="18" charset="0"/>
                      </a:rPr>
                      <a:t>債券</a:t>
                    </a:r>
                    <a:endParaRPr lang="en-US" altLang="zh-TW" sz="2400"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endParaRPr lang="en-US" altLang="zh-TW" kern="100" spc="20" dirty="0">
                      <a:latin typeface="微軟正黑體" panose="020B0604030504040204" pitchFamily="34" charset="-120"/>
                      <a:ea typeface="微軟正黑體" panose="020B0604030504040204" pitchFamily="34" charset="-120"/>
                      <a:cs typeface="Times New Roman" panose="02020603050405020304" pitchFamily="18" charset="0"/>
                    </a:endParaRPr>
                  </a:p>
                  <a:p>
                    <a:pPr lvl="1"/>
                    <a14:m>
                      <m:oMathPara xmlns:m="http://schemas.openxmlformats.org/officeDocument/2006/math">
                        <m:oMathParaPr>
                          <m:jc m:val="left"/>
                        </m:oMathParaPr>
                        <m:oMath xmlns:m="http://schemas.openxmlformats.org/officeDocument/2006/math">
                          <m:sSup>
                            <m:sSupPr>
                              <m:ctrlPr>
                                <a:rPr lang="zh-TW" altLang="zh-TW" i="1">
                                  <a:latin typeface="Cambria Math" panose="02040503050406030204" pitchFamily="18" charset="0"/>
                                </a:rPr>
                              </m:ctrlPr>
                            </m:sSupPr>
                            <m:e>
                              <m:r>
                                <a:rPr lang="en-US" altLang="zh-TW" i="1">
                                  <a:latin typeface="Cambria Math" panose="02040503050406030204" pitchFamily="18" charset="0"/>
                                </a:rPr>
                                <m:t>𝐸</m:t>
                              </m:r>
                            </m:e>
                            <m:sup>
                              <m:r>
                                <a:rPr lang="en-US" altLang="zh-TW" i="1">
                                  <a:latin typeface="Cambria Math" panose="02040503050406030204" pitchFamily="18" charset="0"/>
                                </a:rPr>
                                <m:t>𝑆𝐵</m:t>
                              </m:r>
                            </m:sup>
                          </m:sSup>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i="1">
                                  <a:latin typeface="Cambria Math" panose="02040503050406030204" pitchFamily="18" charset="0"/>
                                </a:rPr>
                                <m:t>𝑇</m:t>
                              </m:r>
                            </m:e>
                          </m:d>
                          <m:r>
                            <a:rPr lang="en-US" altLang="zh-TW" i="1">
                              <a:latin typeface="Cambria Math" panose="02040503050406030204" pitchFamily="18" charset="0"/>
                            </a:rPr>
                            <m:t>=</m:t>
                          </m:r>
                          <m:r>
                            <a:rPr lang="en-US" altLang="zh-TW" i="1">
                              <a:latin typeface="Cambria Math" panose="02040503050406030204" pitchFamily="18" charset="0"/>
                            </a:rPr>
                            <m:t>𝑚𝑎𝑥</m:t>
                          </m:r>
                          <m:r>
                            <a:rPr lang="en-US" altLang="zh-TW" i="1">
                              <a:latin typeface="Cambria Math" panose="02040503050406030204" pitchFamily="18" charset="0"/>
                            </a:rPr>
                            <m:t>(</m:t>
                          </m:r>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𝛿</m:t>
                              </m:r>
                            </m:e>
                            <m:sub>
                              <m:r>
                                <a:rPr lang="en-US" altLang="zh-TW" i="1">
                                  <a:latin typeface="Cambria Math" panose="02040503050406030204" pitchFamily="18" charset="0"/>
                                </a:rPr>
                                <m:t>𝑡</m:t>
                              </m:r>
                            </m:sub>
                          </m:sSub>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𝐹</m:t>
                              </m:r>
                            </m:e>
                            <m:sub>
                              <m:r>
                                <a:rPr lang="en-US" altLang="zh-TW" i="1">
                                  <a:latin typeface="Cambria Math" panose="02040503050406030204" pitchFamily="18" charset="0"/>
                                </a:rPr>
                                <m:t>𝑠</m:t>
                              </m:r>
                            </m:sub>
                          </m:sSub>
                          <m:r>
                            <a:rPr lang="en-US" altLang="zh-TW" i="1">
                              <a:latin typeface="Cambria Math" panose="02040503050406030204" pitchFamily="18" charset="0"/>
                            </a:rPr>
                            <m:t>(1+</m:t>
                          </m:r>
                          <m:d>
                            <m:dPr>
                              <m:ctrlPr>
                                <a:rPr lang="zh-TW" altLang="zh-TW" i="1">
                                  <a:latin typeface="Cambria Math" panose="02040503050406030204" pitchFamily="18" charset="0"/>
                                </a:rPr>
                              </m:ctrlPr>
                            </m:dPr>
                            <m:e>
                              <m:r>
                                <a:rPr lang="en-US" altLang="zh-TW" i="1">
                                  <a:latin typeface="Cambria Math" panose="02040503050406030204" pitchFamily="18" charset="0"/>
                                </a:rPr>
                                <m:t>1−</m:t>
                              </m:r>
                              <m:r>
                                <a:rPr lang="en-US" altLang="zh-TW" i="1">
                                  <a:latin typeface="Cambria Math" panose="02040503050406030204" pitchFamily="18" charset="0"/>
                                </a:rPr>
                                <m:t>𝜏</m:t>
                              </m:r>
                            </m:e>
                          </m:d>
                          <m:sSub>
                            <m:sSubPr>
                              <m:ctrlPr>
                                <a:rPr lang="zh-TW" altLang="zh-TW" i="1">
                                  <a:latin typeface="Cambria Math" panose="02040503050406030204" pitchFamily="18" charset="0"/>
                                </a:rPr>
                              </m:ctrlPr>
                            </m:sSubPr>
                            <m:e>
                              <m:r>
                                <a:rPr lang="en-US" altLang="zh-TW" i="1">
                                  <a:latin typeface="Cambria Math" panose="02040503050406030204" pitchFamily="18" charset="0"/>
                                </a:rPr>
                                <m:t>𝐶</m:t>
                              </m:r>
                            </m:e>
                            <m:sub>
                              <m:r>
                                <a:rPr lang="en-US" altLang="zh-TW" i="1">
                                  <a:latin typeface="Cambria Math" panose="02040503050406030204" pitchFamily="18" charset="0"/>
                                </a:rPr>
                                <m:t>𝑠</m:t>
                              </m:r>
                            </m:sub>
                          </m:sSub>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),0)</m:t>
                          </m:r>
                        </m:oMath>
                      </m:oMathPara>
                    </a14:m>
                    <a:endParaRPr lang="en-US" altLang="zh-TW"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sSup>
                            <m:sSupPr>
                              <m:ctrlPr>
                                <a:rPr lang="zh-TW" altLang="zh-TW" i="1">
                                  <a:latin typeface="Cambria Math" panose="02040503050406030204" pitchFamily="18" charset="0"/>
                                </a:rPr>
                              </m:ctrlPr>
                            </m:sSupPr>
                            <m:e>
                              <m:r>
                                <a:rPr lang="en-US" altLang="zh-TW" i="1">
                                  <a:latin typeface="Cambria Math" panose="02040503050406030204" pitchFamily="18" charset="0"/>
                                </a:rPr>
                                <m:t>𝑆𝐵</m:t>
                              </m:r>
                            </m:e>
                            <m:sup>
                              <m:r>
                                <a:rPr lang="en-US" altLang="zh-TW" i="1">
                                  <a:latin typeface="Cambria Math" panose="02040503050406030204" pitchFamily="18" charset="0"/>
                                </a:rPr>
                                <m:t>𝑛𝑒𝑤</m:t>
                              </m:r>
                            </m:sup>
                          </m:sSup>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i="1">
                                  <a:latin typeface="Cambria Math" panose="02040503050406030204" pitchFamily="18" charset="0"/>
                                </a:rPr>
                                <m:t>𝑇</m:t>
                              </m:r>
                            </m:e>
                          </m:d>
                          <m:r>
                            <a:rPr lang="en-US" altLang="zh-TW" i="1">
                              <a:latin typeface="Cambria Math" panose="02040503050406030204" pitchFamily="18" charset="0"/>
                            </a:rPr>
                            <m:t>=</m:t>
                          </m:r>
                          <m:d>
                            <m:dPr>
                              <m:begChr m:val="{"/>
                              <m:endChr m:val=""/>
                              <m:ctrlPr>
                                <a:rPr lang="zh-TW" altLang="zh-TW" i="1">
                                  <a:latin typeface="Cambria Math" panose="02040503050406030204" pitchFamily="18" charset="0"/>
                                </a:rPr>
                              </m:ctrlPr>
                            </m:dPr>
                            <m:e>
                              <m:eqArr>
                                <m:eqArrPr>
                                  <m:ctrlPr>
                                    <a:rPr lang="zh-TW" altLang="zh-TW" i="1">
                                      <a:latin typeface="Cambria Math" panose="02040503050406030204" pitchFamily="18" charset="0"/>
                                    </a:rPr>
                                  </m:ctrlPr>
                                </m:eqArrPr>
                                <m:e>
                                  <m:sSub>
                                    <m:sSubPr>
                                      <m:ctrlPr>
                                        <a:rPr lang="zh-TW" altLang="zh-TW" i="1">
                                          <a:latin typeface="Cambria Math" panose="02040503050406030204" pitchFamily="18" charset="0"/>
                                        </a:rPr>
                                      </m:ctrlPr>
                                    </m:sSubPr>
                                    <m:e>
                                      <m:r>
                                        <a:rPr lang="en-US" altLang="zh-TW" i="1">
                                          <a:latin typeface="Cambria Math" panose="02040503050406030204" pitchFamily="18" charset="0"/>
                                        </a:rPr>
                                        <m:t>𝐹</m:t>
                                      </m:r>
                                    </m:e>
                                    <m:sub>
                                      <m:r>
                                        <a:rPr lang="en-US" altLang="zh-TW" i="1">
                                          <a:latin typeface="Cambria Math" panose="02040503050406030204" pitchFamily="18" charset="0"/>
                                        </a:rPr>
                                        <m:t>𝑠</m:t>
                                      </m:r>
                                    </m:sub>
                                  </m:sSub>
                                  <m:d>
                                    <m:dPr>
                                      <m:ctrlPr>
                                        <a:rPr lang="zh-TW" altLang="zh-TW" i="1">
                                          <a:latin typeface="Cambria Math" panose="02040503050406030204" pitchFamily="18" charset="0"/>
                                        </a:rPr>
                                      </m:ctrlPr>
                                    </m:dPr>
                                    <m:e>
                                      <m:r>
                                        <a:rPr lang="en-US" altLang="zh-TW" i="1">
                                          <a:latin typeface="Cambria Math" panose="02040503050406030204" pitchFamily="18" charset="0"/>
                                        </a:rPr>
                                        <m:t>1+</m:t>
                                      </m:r>
                                      <m:sSub>
                                        <m:sSubPr>
                                          <m:ctrlPr>
                                            <a:rPr lang="zh-TW" altLang="zh-TW" i="1">
                                              <a:latin typeface="Cambria Math" panose="02040503050406030204" pitchFamily="18" charset="0"/>
                                            </a:rPr>
                                          </m:ctrlPr>
                                        </m:sSubPr>
                                        <m:e>
                                          <m:r>
                                            <a:rPr lang="en-US" altLang="zh-TW" i="1">
                                              <a:latin typeface="Cambria Math" panose="02040503050406030204" pitchFamily="18" charset="0"/>
                                            </a:rPr>
                                            <m:t>𝐶</m:t>
                                          </m:r>
                                        </m:e>
                                        <m:sub>
                                          <m:r>
                                            <a:rPr lang="en-US" altLang="zh-TW" i="1">
                                              <a:latin typeface="Cambria Math" panose="02040503050406030204" pitchFamily="18" charset="0"/>
                                            </a:rPr>
                                            <m:t>𝑠</m:t>
                                          </m:r>
                                        </m:sub>
                                      </m:sSub>
                                      <m:r>
                                        <a:rPr lang="en-US" altLang="zh-TW" i="1">
                                          <a:latin typeface="Cambria Math" panose="02040503050406030204" pitchFamily="18" charset="0"/>
                                        </a:rPr>
                                        <m:t>∆</m:t>
                                      </m:r>
                                      <m:r>
                                        <a:rPr lang="en-US" altLang="zh-TW" i="1">
                                          <a:latin typeface="Cambria Math" panose="02040503050406030204" pitchFamily="18" charset="0"/>
                                        </a:rPr>
                                        <m:t>𝑡</m:t>
                                      </m:r>
                                    </m:e>
                                  </m:d>
                                  <m:r>
                                    <a:rPr lang="en-US" altLang="zh-TW" i="1">
                                      <a:latin typeface="Cambria Math" panose="02040503050406030204" pitchFamily="18" charset="0"/>
                                    </a:rPr>
                                    <m:t> </m:t>
                                  </m:r>
                                  <m:r>
                                    <a:rPr lang="zh-TW" altLang="en-US" i="1">
                                      <a:latin typeface="Cambria Math" panose="02040503050406030204" pitchFamily="18" charset="0"/>
                                    </a:rPr>
                                    <m:t>      </m:t>
                                  </m:r>
                                  <m:r>
                                    <a:rPr lang="en-US" altLang="zh-TW" i="1">
                                      <a:latin typeface="Cambria Math" panose="02040503050406030204" pitchFamily="18" charset="0"/>
                                    </a:rPr>
                                    <m:t>     , </m:t>
                                  </m:r>
                                  <m:sSup>
                                    <m:sSupPr>
                                      <m:ctrlPr>
                                        <a:rPr lang="zh-TW" altLang="zh-TW" i="1">
                                          <a:latin typeface="Cambria Math" panose="02040503050406030204" pitchFamily="18" charset="0"/>
                                        </a:rPr>
                                      </m:ctrlPr>
                                    </m:sSupPr>
                                    <m:e>
                                      <m:r>
                                        <a:rPr lang="en-US" altLang="zh-TW" i="1">
                                          <a:latin typeface="Cambria Math" panose="02040503050406030204" pitchFamily="18" charset="0"/>
                                        </a:rPr>
                                        <m:t>𝐸</m:t>
                                      </m:r>
                                    </m:e>
                                    <m:sup>
                                      <m:r>
                                        <a:rPr lang="en-US" altLang="zh-TW" i="1">
                                          <a:latin typeface="Cambria Math" panose="02040503050406030204" pitchFamily="18" charset="0"/>
                                        </a:rPr>
                                        <m:t>𝑆𝐵</m:t>
                                      </m:r>
                                    </m:sup>
                                  </m:sSup>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i="1">
                                          <a:latin typeface="Cambria Math" panose="02040503050406030204" pitchFamily="18" charset="0"/>
                                        </a:rPr>
                                        <m:t>𝑇</m:t>
                                      </m:r>
                                    </m:e>
                                  </m:d>
                                  <m:r>
                                    <a:rPr lang="en-US" altLang="zh-TW" i="1">
                                      <a:latin typeface="Cambria Math" panose="02040503050406030204" pitchFamily="18" charset="0"/>
                                    </a:rPr>
                                    <m:t>&gt;0</m:t>
                                  </m:r>
                                </m:e>
                                <m:e>
                                  <m:d>
                                    <m:dPr>
                                      <m:ctrlPr>
                                        <a:rPr lang="zh-TW" altLang="zh-TW" i="1">
                                          <a:latin typeface="Cambria Math" panose="02040503050406030204" pitchFamily="18" charset="0"/>
                                        </a:rPr>
                                      </m:ctrlPr>
                                    </m:dPr>
                                    <m:e>
                                      <m:r>
                                        <a:rPr lang="en-US" altLang="zh-TW" i="1">
                                          <a:latin typeface="Cambria Math" panose="02040503050406030204" pitchFamily="18" charset="0"/>
                                        </a:rPr>
                                        <m:t>1−</m:t>
                                      </m:r>
                                      <m:r>
                                        <a:rPr lang="en-US" altLang="zh-TW" i="1">
                                          <a:latin typeface="Cambria Math" panose="02040503050406030204" pitchFamily="18" charset="0"/>
                                        </a:rPr>
                                        <m:t>𝜔</m:t>
                                      </m:r>
                                    </m:e>
                                  </m:d>
                                  <m:d>
                                    <m:dPr>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𝛿</m:t>
                                          </m:r>
                                        </m:e>
                                        <m:sub>
                                          <m:r>
                                            <a:rPr lang="en-US" altLang="zh-TW" i="1">
                                              <a:latin typeface="Cambria Math" panose="02040503050406030204" pitchFamily="18" charset="0"/>
                                            </a:rPr>
                                            <m:t>𝑡</m:t>
                                          </m:r>
                                        </m:sub>
                                      </m:sSub>
                                    </m:e>
                                  </m:d>
                                  <m:r>
                                    <a:rPr lang="en-US" altLang="zh-TW" i="1">
                                      <a:latin typeface="Cambria Math" panose="02040503050406030204" pitchFamily="18" charset="0"/>
                                    </a:rPr>
                                    <m:t>  , </m:t>
                                  </m:r>
                                  <m:sSup>
                                    <m:sSupPr>
                                      <m:ctrlPr>
                                        <a:rPr lang="zh-TW" altLang="zh-TW" i="1">
                                          <a:latin typeface="Cambria Math" panose="02040503050406030204" pitchFamily="18" charset="0"/>
                                        </a:rPr>
                                      </m:ctrlPr>
                                    </m:sSupPr>
                                    <m:e>
                                      <m:r>
                                        <a:rPr lang="en-US" altLang="zh-TW" i="1">
                                          <a:latin typeface="Cambria Math" panose="02040503050406030204" pitchFamily="18" charset="0"/>
                                        </a:rPr>
                                        <m:t>𝐸</m:t>
                                      </m:r>
                                    </m:e>
                                    <m:sup>
                                      <m:r>
                                        <a:rPr lang="en-US" altLang="zh-TW" i="1">
                                          <a:latin typeface="Cambria Math" panose="02040503050406030204" pitchFamily="18" charset="0"/>
                                        </a:rPr>
                                        <m:t>𝑆𝐵</m:t>
                                      </m:r>
                                    </m:sup>
                                  </m:sSup>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i="1">
                                          <a:latin typeface="Cambria Math" panose="02040503050406030204" pitchFamily="18" charset="0"/>
                                        </a:rPr>
                                        <m:t>𝑇</m:t>
                                      </m:r>
                                    </m:e>
                                  </m:d>
                                  <m:r>
                                    <a:rPr lang="en-US" altLang="zh-TW" i="1">
                                      <a:latin typeface="Cambria Math" panose="02040503050406030204" pitchFamily="18" charset="0"/>
                                    </a:rPr>
                                    <m:t>=0</m:t>
                                  </m:r>
                                </m:e>
                              </m:eqArr>
                            </m:e>
                          </m:d>
                        </m:oMath>
                      </m:oMathPara>
                    </a14:m>
                    <a:endParaRPr lang="zh-TW" altLang="en-US" dirty="0">
                      <a:latin typeface="微軟正黑體" panose="020B0604030504040204" pitchFamily="34" charset="-120"/>
                      <a:ea typeface="微軟正黑體" panose="020B0604030504040204" pitchFamily="34" charset="-120"/>
                    </a:endParaRPr>
                  </a:p>
                </p:txBody>
              </p:sp>
            </mc:Choice>
            <mc:Fallback xmlns="">
              <p:sp>
                <p:nvSpPr>
                  <p:cNvPr id="86" name="矩形 85"/>
                  <p:cNvSpPr>
                    <a:spLocks noRot="1" noChangeAspect="1" noMove="1" noResize="1" noEditPoints="1" noAdjustHandles="1" noChangeArrowheads="1" noChangeShapeType="1" noTextEdit="1"/>
                  </p:cNvSpPr>
                  <p:nvPr/>
                </p:nvSpPr>
                <p:spPr>
                  <a:xfrm>
                    <a:off x="5885005" y="3883636"/>
                    <a:ext cx="6422409" cy="1935594"/>
                  </a:xfrm>
                  <a:prstGeom prst="rect">
                    <a:avLst/>
                  </a:prstGeom>
                  <a:blipFill>
                    <a:blip r:embed="rId7"/>
                    <a:stretch>
                      <a:fillRect l="-1326" t="-1875"/>
                    </a:stretch>
                  </a:blipFill>
                  <a:ln>
                    <a:solidFill>
                      <a:schemeClr val="accent6">
                        <a:lumMod val="60000"/>
                        <a:lumOff val="40000"/>
                      </a:schemeClr>
                    </a:solidFill>
                  </a:ln>
                </p:spPr>
                <p:txBody>
                  <a:bodyPr/>
                  <a:lstStyle/>
                  <a:p>
                    <a:r>
                      <a:rPr lang="zh-TW" altLang="en-US">
                        <a:noFill/>
                      </a:rPr>
                      <a:t> </a:t>
                    </a:r>
                  </a:p>
                </p:txBody>
              </p:sp>
            </mc:Fallback>
          </mc:AlternateContent>
        </p:grpSp>
      </p:grpSp>
      <p:grpSp>
        <p:nvGrpSpPr>
          <p:cNvPr id="106" name="群組 105"/>
          <p:cNvGrpSpPr/>
          <p:nvPr/>
        </p:nvGrpSpPr>
        <p:grpSpPr>
          <a:xfrm>
            <a:off x="1050328" y="4009301"/>
            <a:ext cx="3393138" cy="1512267"/>
            <a:chOff x="1583728" y="4085501"/>
            <a:chExt cx="3393138" cy="1512267"/>
          </a:xfrm>
        </p:grpSpPr>
        <p:sp>
          <p:nvSpPr>
            <p:cNvPr id="102" name="等腰三角形 101"/>
            <p:cNvSpPr/>
            <p:nvPr/>
          </p:nvSpPr>
          <p:spPr>
            <a:xfrm rot="10740000">
              <a:off x="1583728" y="4085501"/>
              <a:ext cx="3393138" cy="1512267"/>
            </a:xfrm>
            <a:prstGeom prst="triangle">
              <a:avLst>
                <a:gd name="adj" fmla="val 12187"/>
              </a:avLst>
            </a:prstGeom>
            <a:noFill/>
            <a:ln w="2857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3" name="橢圓 102"/>
            <p:cNvSpPr/>
            <p:nvPr/>
          </p:nvSpPr>
          <p:spPr>
            <a:xfrm rot="1695298">
              <a:off x="4198430" y="4974252"/>
              <a:ext cx="360000" cy="360000"/>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4" name="橢圓 103"/>
            <p:cNvSpPr/>
            <p:nvPr/>
          </p:nvSpPr>
          <p:spPr>
            <a:xfrm rot="1695298">
              <a:off x="4312904" y="4542586"/>
              <a:ext cx="360000" cy="360000"/>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5" name="橢圓 104"/>
            <p:cNvSpPr/>
            <p:nvPr/>
          </p:nvSpPr>
          <p:spPr>
            <a:xfrm rot="1695298">
              <a:off x="4396420" y="4116446"/>
              <a:ext cx="360000" cy="360000"/>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cxnSp>
        <p:nvCxnSpPr>
          <p:cNvPr id="108" name="直線單箭頭接點 107"/>
          <p:cNvCxnSpPr>
            <a:stCxn id="102" idx="1"/>
            <a:endCxn id="85" idx="1"/>
          </p:cNvCxnSpPr>
          <p:nvPr/>
        </p:nvCxnSpPr>
        <p:spPr>
          <a:xfrm flipV="1">
            <a:off x="4236478" y="2622137"/>
            <a:ext cx="1079203" cy="2117296"/>
          </a:xfrm>
          <a:prstGeom prst="straightConnector1">
            <a:avLst/>
          </a:prstGeom>
          <a:ln w="28575">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11" name="群組 110"/>
          <p:cNvGrpSpPr/>
          <p:nvPr/>
        </p:nvGrpSpPr>
        <p:grpSpPr>
          <a:xfrm>
            <a:off x="2073646" y="5354885"/>
            <a:ext cx="2012335" cy="1151969"/>
            <a:chOff x="2864037" y="4081546"/>
            <a:chExt cx="2012335" cy="1151969"/>
          </a:xfrm>
        </p:grpSpPr>
        <p:sp>
          <p:nvSpPr>
            <p:cNvPr id="112" name="等腰三角形 111"/>
            <p:cNvSpPr/>
            <p:nvPr/>
          </p:nvSpPr>
          <p:spPr>
            <a:xfrm rot="10740000">
              <a:off x="2864037" y="4081546"/>
              <a:ext cx="2012335" cy="1151969"/>
            </a:xfrm>
            <a:prstGeom prst="triangle">
              <a:avLst>
                <a:gd name="adj" fmla="val 14022"/>
              </a:avLst>
            </a:prstGeom>
            <a:noFill/>
            <a:ln w="285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4" name="橢圓 113"/>
            <p:cNvSpPr/>
            <p:nvPr/>
          </p:nvSpPr>
          <p:spPr>
            <a:xfrm rot="1695298">
              <a:off x="4312904" y="4542586"/>
              <a:ext cx="360000" cy="360000"/>
            </a:xfrm>
            <a:prstGeom prst="ellipse">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5" name="橢圓 114"/>
            <p:cNvSpPr/>
            <p:nvPr/>
          </p:nvSpPr>
          <p:spPr>
            <a:xfrm rot="1695298">
              <a:off x="4415470" y="4097396"/>
              <a:ext cx="360000" cy="360000"/>
            </a:xfrm>
            <a:prstGeom prst="ellipse">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cxnSp>
        <p:nvCxnSpPr>
          <p:cNvPr id="127" name="直線單箭頭接點 126"/>
          <p:cNvCxnSpPr>
            <a:stCxn id="112" idx="1"/>
            <a:endCxn id="86" idx="1"/>
          </p:cNvCxnSpPr>
          <p:nvPr/>
        </p:nvCxnSpPr>
        <p:spPr>
          <a:xfrm flipV="1">
            <a:off x="3944764" y="4974875"/>
            <a:ext cx="1397133" cy="940896"/>
          </a:xfrm>
          <a:prstGeom prst="straightConnector1">
            <a:avLst/>
          </a:prstGeom>
          <a:ln w="28575">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12263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7" name="直線接點 116"/>
          <p:cNvCxnSpPr/>
          <p:nvPr/>
        </p:nvCxnSpPr>
        <p:spPr>
          <a:xfrm flipH="1">
            <a:off x="2740506" y="4660191"/>
            <a:ext cx="178597" cy="908194"/>
          </a:xfrm>
          <a:prstGeom prst="line">
            <a:avLst/>
          </a:prstGeom>
          <a:ln w="57150">
            <a:solidFill>
              <a:srgbClr val="FF0000"/>
            </a:solidFill>
            <a:prstDash val="solid"/>
          </a:ln>
        </p:spPr>
        <p:style>
          <a:lnRef idx="1">
            <a:schemeClr val="accent1"/>
          </a:lnRef>
          <a:fillRef idx="0">
            <a:schemeClr val="accent1"/>
          </a:fillRef>
          <a:effectRef idx="0">
            <a:schemeClr val="accent1"/>
          </a:effectRef>
          <a:fontRef idx="minor">
            <a:schemeClr val="tx1"/>
          </a:fontRef>
        </p:style>
      </p:cxnSp>
      <p:grpSp>
        <p:nvGrpSpPr>
          <p:cNvPr id="83" name="群組 82"/>
          <p:cNvGrpSpPr/>
          <p:nvPr/>
        </p:nvGrpSpPr>
        <p:grpSpPr>
          <a:xfrm>
            <a:off x="-226442" y="519930"/>
            <a:ext cx="4865170" cy="5811570"/>
            <a:chOff x="4209486" y="528221"/>
            <a:chExt cx="4865170" cy="5811570"/>
          </a:xfrm>
        </p:grpSpPr>
        <p:grpSp>
          <p:nvGrpSpPr>
            <p:cNvPr id="4" name="群組 3"/>
            <p:cNvGrpSpPr/>
            <p:nvPr/>
          </p:nvGrpSpPr>
          <p:grpSpPr>
            <a:xfrm rot="653449">
              <a:off x="4209486" y="528221"/>
              <a:ext cx="4865170" cy="5811570"/>
              <a:chOff x="4030710" y="486464"/>
              <a:chExt cx="5556707" cy="6638158"/>
            </a:xfrm>
          </p:grpSpPr>
          <p:grpSp>
            <p:nvGrpSpPr>
              <p:cNvPr id="5" name="群組 4"/>
              <p:cNvGrpSpPr/>
              <p:nvPr/>
            </p:nvGrpSpPr>
            <p:grpSpPr>
              <a:xfrm rot="21172489">
                <a:off x="4030710" y="486464"/>
                <a:ext cx="5556707" cy="6638158"/>
                <a:chOff x="3987025" y="489184"/>
                <a:chExt cx="5556707" cy="6638158"/>
              </a:xfrm>
            </p:grpSpPr>
            <p:grpSp>
              <p:nvGrpSpPr>
                <p:cNvPr id="7" name="群組 6"/>
                <p:cNvGrpSpPr/>
                <p:nvPr/>
              </p:nvGrpSpPr>
              <p:grpSpPr>
                <a:xfrm rot="420000">
                  <a:off x="4565220" y="489184"/>
                  <a:ext cx="4978512" cy="719470"/>
                  <a:chOff x="1471409" y="953350"/>
                  <a:chExt cx="4978512" cy="1161469"/>
                </a:xfrm>
              </p:grpSpPr>
              <p:grpSp>
                <p:nvGrpSpPr>
                  <p:cNvPr id="13" name="群組 12"/>
                  <p:cNvGrpSpPr/>
                  <p:nvPr/>
                </p:nvGrpSpPr>
                <p:grpSpPr>
                  <a:xfrm>
                    <a:off x="1471409" y="953350"/>
                    <a:ext cx="4978512" cy="1134154"/>
                    <a:chOff x="1471409" y="953350"/>
                    <a:chExt cx="4978512" cy="1134154"/>
                  </a:xfrm>
                </p:grpSpPr>
                <p:grpSp>
                  <p:nvGrpSpPr>
                    <p:cNvPr id="15" name="群組 14"/>
                    <p:cNvGrpSpPr/>
                    <p:nvPr/>
                  </p:nvGrpSpPr>
                  <p:grpSpPr>
                    <a:xfrm>
                      <a:off x="1471409" y="953350"/>
                      <a:ext cx="4978512" cy="1134154"/>
                      <a:chOff x="3420137" y="2454278"/>
                      <a:chExt cx="4978512" cy="1451419"/>
                    </a:xfrm>
                  </p:grpSpPr>
                  <p:sp>
                    <p:nvSpPr>
                      <p:cNvPr id="17" name="文字方塊 16"/>
                      <p:cNvSpPr txBox="1"/>
                      <p:nvPr/>
                    </p:nvSpPr>
                    <p:spPr>
                      <a:xfrm>
                        <a:off x="3420137" y="3597920"/>
                        <a:ext cx="28886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TW" sz="1400" b="0" i="0" u="none" strike="noStrike" kern="0" cap="none" spc="0" normalizeH="0" baseline="0" noProof="0" dirty="0" smtClean="0">
                            <a:ln>
                              <a:noFill/>
                            </a:ln>
                            <a:solidFill>
                              <a:prstClr val="black"/>
                            </a:solidFill>
                            <a:effectLst/>
                            <a:uLnTx/>
                            <a:uFillTx/>
                          </a:rPr>
                          <a:t>0</a:t>
                        </a:r>
                        <a:endParaRPr kumimoji="0" lang="zh-TW" altLang="en-US" sz="1400" b="0" i="0" u="none" strike="noStrike" kern="0" cap="none" spc="0" normalizeH="0" baseline="0" noProof="0" dirty="0" smtClean="0">
                          <a:ln>
                            <a:noFill/>
                          </a:ln>
                          <a:solidFill>
                            <a:prstClr val="black"/>
                          </a:solidFill>
                          <a:effectLst/>
                          <a:uLnTx/>
                          <a:uFillTx/>
                        </a:endParaRPr>
                      </a:p>
                    </p:txBody>
                  </p:sp>
                  <p:cxnSp>
                    <p:nvCxnSpPr>
                      <p:cNvPr id="18" name="直線接點 17"/>
                      <p:cNvCxnSpPr/>
                      <p:nvPr/>
                    </p:nvCxnSpPr>
                    <p:spPr>
                      <a:xfrm rot="21180000">
                        <a:off x="3590946" y="2454278"/>
                        <a:ext cx="4622378" cy="1264351"/>
                      </a:xfrm>
                      <a:prstGeom prst="line">
                        <a:avLst/>
                      </a:prstGeom>
                      <a:noFill/>
                      <a:ln w="38100" cap="flat" cmpd="sng" algn="ctr">
                        <a:solidFill>
                          <a:sysClr val="windowText" lastClr="000000"/>
                        </a:solidFill>
                        <a:prstDash val="solid"/>
                        <a:miter lim="800000"/>
                      </a:ln>
                      <a:effectLst/>
                    </p:spPr>
                  </p:cxnSp>
                  <p:cxnSp>
                    <p:nvCxnSpPr>
                      <p:cNvPr id="19" name="直線接點 18"/>
                      <p:cNvCxnSpPr/>
                      <p:nvPr/>
                    </p:nvCxnSpPr>
                    <p:spPr>
                      <a:xfrm flipV="1">
                        <a:off x="3576309" y="2764791"/>
                        <a:ext cx="1" cy="741862"/>
                      </a:xfrm>
                      <a:prstGeom prst="line">
                        <a:avLst/>
                      </a:prstGeom>
                      <a:noFill/>
                      <a:ln w="38100" cap="flat" cmpd="sng" algn="ctr">
                        <a:solidFill>
                          <a:sysClr val="windowText" lastClr="000000"/>
                        </a:solidFill>
                        <a:prstDash val="solid"/>
                        <a:miter lim="800000"/>
                      </a:ln>
                      <a:effectLst/>
                    </p:spPr>
                  </p:cxnSp>
                  <p:cxnSp>
                    <p:nvCxnSpPr>
                      <p:cNvPr id="20" name="直線接點 19"/>
                      <p:cNvCxnSpPr/>
                      <p:nvPr/>
                    </p:nvCxnSpPr>
                    <p:spPr>
                      <a:xfrm flipV="1">
                        <a:off x="5902203" y="2764999"/>
                        <a:ext cx="1" cy="741860"/>
                      </a:xfrm>
                      <a:prstGeom prst="line">
                        <a:avLst/>
                      </a:prstGeom>
                      <a:noFill/>
                      <a:ln w="38100" cap="flat" cmpd="sng" algn="ctr">
                        <a:solidFill>
                          <a:sysClr val="windowText" lastClr="000000"/>
                        </a:solidFill>
                        <a:prstDash val="solid"/>
                        <a:miter lim="800000"/>
                      </a:ln>
                      <a:effectLst/>
                    </p:spPr>
                  </p:cxnSp>
                  <p:cxnSp>
                    <p:nvCxnSpPr>
                      <p:cNvPr id="21" name="直線接點 20"/>
                      <p:cNvCxnSpPr/>
                      <p:nvPr/>
                    </p:nvCxnSpPr>
                    <p:spPr>
                      <a:xfrm flipV="1">
                        <a:off x="8233140" y="2757941"/>
                        <a:ext cx="1" cy="741862"/>
                      </a:xfrm>
                      <a:prstGeom prst="line">
                        <a:avLst/>
                      </a:prstGeom>
                      <a:noFill/>
                      <a:ln w="38100" cap="flat" cmpd="sng" algn="ctr">
                        <a:solidFill>
                          <a:sysClr val="windowText" lastClr="000000"/>
                        </a:solidFill>
                        <a:prstDash val="solid"/>
                        <a:miter lim="800000"/>
                      </a:ln>
                      <a:effectLst/>
                    </p:spPr>
                  </p:cxnSp>
                  <mc:AlternateContent xmlns:mc="http://schemas.openxmlformats.org/markup-compatibility/2006" xmlns:a14="http://schemas.microsoft.com/office/drawing/2010/main">
                    <mc:Choice Requires="a14">
                      <p:sp>
                        <p:nvSpPr>
                          <p:cNvPr id="22" name="文字方塊 21"/>
                          <p:cNvSpPr txBox="1"/>
                          <p:nvPr/>
                        </p:nvSpPr>
                        <p:spPr>
                          <a:xfrm>
                            <a:off x="7958336" y="3465423"/>
                            <a:ext cx="440313" cy="30777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2</m:t>
                                  </m:r>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27" name="文字方塊 26"/>
                          <p:cNvSpPr txBox="1">
                            <a:spLocks noRot="1" noChangeAspect="1" noMove="1" noResize="1" noEditPoints="1" noAdjustHandles="1" noChangeArrowheads="1" noChangeShapeType="1" noTextEdit="1"/>
                          </p:cNvSpPr>
                          <p:nvPr/>
                        </p:nvSpPr>
                        <p:spPr>
                          <a:xfrm>
                            <a:off x="7958336" y="3465423"/>
                            <a:ext cx="440313" cy="307775"/>
                          </a:xfrm>
                          <a:prstGeom prst="rect">
                            <a:avLst/>
                          </a:prstGeom>
                          <a:blipFill>
                            <a:blip r:embed="rId4"/>
                            <a:stretch>
                              <a:fillRect b="-55882"/>
                            </a:stretch>
                          </a:blipFill>
                        </p:spPr>
                        <p:txBody>
                          <a:bodyPr/>
                          <a:lstStyle/>
                          <a:p>
                            <a:r>
                              <a:rPr lang="zh-TW" altLang="en-US">
                                <a:noFill/>
                              </a:rPr>
                              <a:t> </a:t>
                            </a:r>
                          </a:p>
                        </p:txBody>
                      </p:sp>
                    </mc:Fallback>
                  </mc:AlternateContent>
                </p:grpSp>
                <p:cxnSp>
                  <p:nvCxnSpPr>
                    <p:cNvPr id="16" name="直線接點 15"/>
                    <p:cNvCxnSpPr/>
                    <p:nvPr/>
                  </p:nvCxnSpPr>
                  <p:spPr>
                    <a:xfrm flipV="1">
                      <a:off x="5120862" y="1222641"/>
                      <a:ext cx="1" cy="579698"/>
                    </a:xfrm>
                    <a:prstGeom prst="line">
                      <a:avLst/>
                    </a:prstGeom>
                    <a:noFill/>
                    <a:ln w="38100" cap="flat" cmpd="sng" algn="ctr">
                      <a:solidFill>
                        <a:sysClr val="windowText" lastClr="000000"/>
                      </a:solidFill>
                      <a:prstDash val="solid"/>
                      <a:miter lim="800000"/>
                    </a:ln>
                    <a:effectLst/>
                  </p:spPr>
                </p:cxnSp>
              </p:grpSp>
              <mc:AlternateContent xmlns:mc="http://schemas.openxmlformats.org/markup-compatibility/2006" xmlns:a14="http://schemas.microsoft.com/office/drawing/2010/main">
                <mc:Choice Requires="a14">
                  <p:sp>
                    <p:nvSpPr>
                      <p:cNvPr id="14" name="文字方塊 13"/>
                      <p:cNvSpPr txBox="1"/>
                      <p:nvPr/>
                    </p:nvSpPr>
                    <p:spPr>
                      <a:xfrm>
                        <a:off x="3781674" y="1807043"/>
                        <a:ext cx="340927" cy="307776"/>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19" name="文字方塊 18"/>
                      <p:cNvSpPr txBox="1">
                        <a:spLocks noRot="1" noChangeAspect="1" noMove="1" noResize="1" noEditPoints="1" noAdjustHandles="1" noChangeArrowheads="1" noChangeShapeType="1" noTextEdit="1"/>
                      </p:cNvSpPr>
                      <p:nvPr/>
                    </p:nvSpPr>
                    <p:spPr>
                      <a:xfrm>
                        <a:off x="3781674" y="1807043"/>
                        <a:ext cx="340927" cy="307776"/>
                      </a:xfrm>
                      <a:prstGeom prst="rect">
                        <a:avLst/>
                      </a:prstGeom>
                      <a:blipFill>
                        <a:blip r:embed="rId5"/>
                        <a:stretch>
                          <a:fillRect b="-30769"/>
                        </a:stretch>
                      </a:blipFill>
                    </p:spPr>
                    <p:txBody>
                      <a:bodyPr/>
                      <a:lstStyle/>
                      <a:p>
                        <a:r>
                          <a:rPr lang="zh-TW" altLang="en-US">
                            <a:noFill/>
                          </a:rPr>
                          <a:t> </a:t>
                        </a:r>
                      </a:p>
                    </p:txBody>
                  </p:sp>
                </mc:Fallback>
              </mc:AlternateContent>
            </p:grpSp>
            <p:cxnSp>
              <p:nvCxnSpPr>
                <p:cNvPr id="8" name="直線接點 7"/>
                <p:cNvCxnSpPr/>
                <p:nvPr/>
              </p:nvCxnSpPr>
              <p:spPr>
                <a:xfrm flipV="1">
                  <a:off x="7459654" y="1477396"/>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9" name="直線接點 8"/>
                <p:cNvCxnSpPr/>
                <p:nvPr/>
              </p:nvCxnSpPr>
              <p:spPr>
                <a:xfrm flipV="1">
                  <a:off x="3987025" y="1101708"/>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0" name="直線接點 9"/>
                <p:cNvCxnSpPr/>
                <p:nvPr/>
              </p:nvCxnSpPr>
              <p:spPr>
                <a:xfrm rot="427511" flipV="1">
                  <a:off x="5438273" y="1213915"/>
                  <a:ext cx="59626"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1" name="直線接點 10"/>
                <p:cNvCxnSpPr/>
                <p:nvPr/>
              </p:nvCxnSpPr>
              <p:spPr>
                <a:xfrm rot="427511" flipV="1">
                  <a:off x="6600169" y="1348804"/>
                  <a:ext cx="43288"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2" name="直線接點 11"/>
                <p:cNvCxnSpPr/>
                <p:nvPr/>
              </p:nvCxnSpPr>
              <p:spPr>
                <a:xfrm rot="427511" flipV="1">
                  <a:off x="8954314" y="1727342"/>
                  <a:ext cx="12773" cy="5400000"/>
                </a:xfrm>
                <a:prstGeom prst="line">
                  <a:avLst/>
                </a:prstGeom>
                <a:noFill/>
                <a:ln w="12700" cap="flat" cmpd="sng" algn="ctr">
                  <a:solidFill>
                    <a:srgbClr val="E7E6E6">
                      <a:lumMod val="50000"/>
                    </a:srgbClr>
                  </a:solidFill>
                  <a:prstDash val="dash"/>
                  <a:round/>
                  <a:headEnd type="none" w="med" len="med"/>
                  <a:tailEnd type="none" w="med" len="med"/>
                </a:ln>
                <a:effectLst/>
              </p:spPr>
            </p:cxnSp>
          </p:grpSp>
          <p:cxnSp>
            <p:nvCxnSpPr>
              <p:cNvPr id="6" name="直線接點 5"/>
              <p:cNvCxnSpPr/>
              <p:nvPr/>
            </p:nvCxnSpPr>
            <p:spPr>
              <a:xfrm rot="21592489" flipV="1">
                <a:off x="5568045" y="610256"/>
                <a:ext cx="1" cy="359092"/>
              </a:xfrm>
              <a:prstGeom prst="line">
                <a:avLst/>
              </a:prstGeom>
              <a:noFill/>
              <a:ln w="38100" cap="flat" cmpd="sng" algn="ctr">
                <a:solidFill>
                  <a:sysClr val="windowText" lastClr="000000"/>
                </a:solidFill>
                <a:prstDash val="solid"/>
                <a:miter lim="800000"/>
              </a:ln>
              <a:effectLst/>
            </p:spPr>
          </p:cxnSp>
        </p:grpSp>
        <p:grpSp>
          <p:nvGrpSpPr>
            <p:cNvPr id="23" name="群組 22"/>
            <p:cNvGrpSpPr/>
            <p:nvPr/>
          </p:nvGrpSpPr>
          <p:grpSpPr>
            <a:xfrm rot="653449">
              <a:off x="4640237" y="1148019"/>
              <a:ext cx="2383043" cy="1191713"/>
              <a:chOff x="998283" y="3537266"/>
              <a:chExt cx="3301683" cy="1718959"/>
            </a:xfrm>
          </p:grpSpPr>
          <p:grpSp>
            <p:nvGrpSpPr>
              <p:cNvPr id="24" name="群組 23"/>
              <p:cNvGrpSpPr/>
              <p:nvPr/>
            </p:nvGrpSpPr>
            <p:grpSpPr>
              <a:xfrm>
                <a:off x="998283" y="3537266"/>
                <a:ext cx="3301683" cy="1718959"/>
                <a:chOff x="1022461" y="3622096"/>
                <a:chExt cx="3301683" cy="1718959"/>
              </a:xfrm>
            </p:grpSpPr>
            <p:grpSp>
              <p:nvGrpSpPr>
                <p:cNvPr id="27" name="群組 26"/>
                <p:cNvGrpSpPr/>
                <p:nvPr/>
              </p:nvGrpSpPr>
              <p:grpSpPr>
                <a:xfrm>
                  <a:off x="1052309" y="3848746"/>
                  <a:ext cx="3158935" cy="1376030"/>
                  <a:chOff x="1300891" y="5043955"/>
                  <a:chExt cx="3158935" cy="1376030"/>
                </a:xfrm>
              </p:grpSpPr>
              <p:grpSp>
                <p:nvGrpSpPr>
                  <p:cNvPr id="34" name="群組 33"/>
                  <p:cNvGrpSpPr/>
                  <p:nvPr/>
                </p:nvGrpSpPr>
                <p:grpSpPr>
                  <a:xfrm>
                    <a:off x="1300891" y="5043955"/>
                    <a:ext cx="3158935" cy="1376030"/>
                    <a:chOff x="1300891" y="5043955"/>
                    <a:chExt cx="3158935" cy="1376030"/>
                  </a:xfrm>
                </p:grpSpPr>
                <p:cxnSp>
                  <p:nvCxnSpPr>
                    <p:cNvPr id="36" name="直線接點 35"/>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37" name="直線接點 36"/>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38" name="直線接點 37"/>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39" name="直線接點 38"/>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35" name="直線接點 34"/>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28" name="群組 27"/>
                <p:cNvGrpSpPr/>
                <p:nvPr/>
              </p:nvGrpSpPr>
              <p:grpSpPr>
                <a:xfrm>
                  <a:off x="1022461" y="3622096"/>
                  <a:ext cx="3301683" cy="1718959"/>
                  <a:chOff x="1022461" y="3622096"/>
                  <a:chExt cx="3301683" cy="1718959"/>
                </a:xfrm>
              </p:grpSpPr>
              <p:grpSp>
                <p:nvGrpSpPr>
                  <p:cNvPr id="29" name="群組 28"/>
                  <p:cNvGrpSpPr/>
                  <p:nvPr/>
                </p:nvGrpSpPr>
                <p:grpSpPr>
                  <a:xfrm>
                    <a:off x="1022461" y="4259912"/>
                    <a:ext cx="3300311" cy="438588"/>
                    <a:chOff x="1022461" y="4259912"/>
                    <a:chExt cx="3300311" cy="438588"/>
                  </a:xfrm>
                </p:grpSpPr>
                <p:sp>
                  <p:nvSpPr>
                    <p:cNvPr id="32" name="橢圓 31"/>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3" name="橢圓 32"/>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30" name="橢圓 29"/>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1" name="橢圓 30"/>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25" name="橢圓 24"/>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26" name="橢圓 25"/>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40" name="群組 39"/>
            <p:cNvGrpSpPr/>
            <p:nvPr/>
          </p:nvGrpSpPr>
          <p:grpSpPr>
            <a:xfrm rot="653449">
              <a:off x="5396919" y="2503333"/>
              <a:ext cx="2383043" cy="1191713"/>
              <a:chOff x="998283" y="3537266"/>
              <a:chExt cx="3301683" cy="1718959"/>
            </a:xfrm>
          </p:grpSpPr>
          <p:grpSp>
            <p:nvGrpSpPr>
              <p:cNvPr id="41" name="群組 40"/>
              <p:cNvGrpSpPr/>
              <p:nvPr/>
            </p:nvGrpSpPr>
            <p:grpSpPr>
              <a:xfrm>
                <a:off x="998283" y="3537266"/>
                <a:ext cx="3301683" cy="1718959"/>
                <a:chOff x="1022461" y="3622096"/>
                <a:chExt cx="3301683" cy="1718959"/>
              </a:xfrm>
            </p:grpSpPr>
            <p:grpSp>
              <p:nvGrpSpPr>
                <p:cNvPr id="44" name="群組 43"/>
                <p:cNvGrpSpPr/>
                <p:nvPr/>
              </p:nvGrpSpPr>
              <p:grpSpPr>
                <a:xfrm>
                  <a:off x="1052309" y="3848746"/>
                  <a:ext cx="3158935" cy="1376030"/>
                  <a:chOff x="1300891" y="5043955"/>
                  <a:chExt cx="3158935" cy="1376030"/>
                </a:xfrm>
              </p:grpSpPr>
              <p:grpSp>
                <p:nvGrpSpPr>
                  <p:cNvPr id="51" name="群組 50"/>
                  <p:cNvGrpSpPr/>
                  <p:nvPr/>
                </p:nvGrpSpPr>
                <p:grpSpPr>
                  <a:xfrm>
                    <a:off x="1300891" y="5043955"/>
                    <a:ext cx="3158935" cy="1376030"/>
                    <a:chOff x="1300891" y="5043955"/>
                    <a:chExt cx="3158935" cy="1376030"/>
                  </a:xfrm>
                </p:grpSpPr>
                <p:cxnSp>
                  <p:nvCxnSpPr>
                    <p:cNvPr id="53" name="直線接點 52"/>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54" name="直線接點 53"/>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55" name="直線接點 54"/>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56" name="直線接點 55"/>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52" name="直線接點 51"/>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45" name="群組 44"/>
                <p:cNvGrpSpPr/>
                <p:nvPr/>
              </p:nvGrpSpPr>
              <p:grpSpPr>
                <a:xfrm>
                  <a:off x="1022461" y="3622096"/>
                  <a:ext cx="3301683" cy="1718959"/>
                  <a:chOff x="1022461" y="3622096"/>
                  <a:chExt cx="3301683" cy="1718959"/>
                </a:xfrm>
              </p:grpSpPr>
              <p:grpSp>
                <p:nvGrpSpPr>
                  <p:cNvPr id="46" name="群組 45"/>
                  <p:cNvGrpSpPr/>
                  <p:nvPr/>
                </p:nvGrpSpPr>
                <p:grpSpPr>
                  <a:xfrm>
                    <a:off x="1022461" y="4259912"/>
                    <a:ext cx="3300311" cy="438588"/>
                    <a:chOff x="1022461" y="4259912"/>
                    <a:chExt cx="3300311" cy="438588"/>
                  </a:xfrm>
                </p:grpSpPr>
                <p:sp>
                  <p:nvSpPr>
                    <p:cNvPr id="49" name="橢圓 48"/>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50" name="橢圓 49"/>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47" name="橢圓 46"/>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8" name="橢圓 47"/>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42" name="橢圓 41"/>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3" name="橢圓 42"/>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57" name="群組 56"/>
            <p:cNvGrpSpPr/>
            <p:nvPr/>
          </p:nvGrpSpPr>
          <p:grpSpPr>
            <a:xfrm rot="653449">
              <a:off x="6178651" y="3865564"/>
              <a:ext cx="2383043" cy="1191713"/>
              <a:chOff x="998283" y="3537266"/>
              <a:chExt cx="3301683" cy="1718959"/>
            </a:xfrm>
          </p:grpSpPr>
          <p:grpSp>
            <p:nvGrpSpPr>
              <p:cNvPr id="58" name="群組 57"/>
              <p:cNvGrpSpPr/>
              <p:nvPr/>
            </p:nvGrpSpPr>
            <p:grpSpPr>
              <a:xfrm>
                <a:off x="998283" y="3537266"/>
                <a:ext cx="3301683" cy="1718959"/>
                <a:chOff x="1022461" y="3622096"/>
                <a:chExt cx="3301683" cy="1718959"/>
              </a:xfrm>
            </p:grpSpPr>
            <p:grpSp>
              <p:nvGrpSpPr>
                <p:cNvPr id="61" name="群組 60"/>
                <p:cNvGrpSpPr/>
                <p:nvPr/>
              </p:nvGrpSpPr>
              <p:grpSpPr>
                <a:xfrm>
                  <a:off x="1052309" y="3848746"/>
                  <a:ext cx="3158935" cy="1376030"/>
                  <a:chOff x="1300891" y="5043955"/>
                  <a:chExt cx="3158935" cy="1376030"/>
                </a:xfrm>
              </p:grpSpPr>
              <p:grpSp>
                <p:nvGrpSpPr>
                  <p:cNvPr id="68" name="群組 67"/>
                  <p:cNvGrpSpPr/>
                  <p:nvPr/>
                </p:nvGrpSpPr>
                <p:grpSpPr>
                  <a:xfrm>
                    <a:off x="1300891" y="5043955"/>
                    <a:ext cx="3158935" cy="1376030"/>
                    <a:chOff x="1300891" y="5043955"/>
                    <a:chExt cx="3158935" cy="1376030"/>
                  </a:xfrm>
                </p:grpSpPr>
                <p:cxnSp>
                  <p:nvCxnSpPr>
                    <p:cNvPr id="70" name="直線接點 69"/>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71" name="直線接點 70"/>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72" name="直線接點 71"/>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73" name="直線接點 72"/>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69" name="直線接點 68"/>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62" name="群組 61"/>
                <p:cNvGrpSpPr/>
                <p:nvPr/>
              </p:nvGrpSpPr>
              <p:grpSpPr>
                <a:xfrm>
                  <a:off x="1022461" y="3622096"/>
                  <a:ext cx="3301683" cy="1718959"/>
                  <a:chOff x="1022461" y="3622096"/>
                  <a:chExt cx="3301683" cy="1718959"/>
                </a:xfrm>
              </p:grpSpPr>
              <p:grpSp>
                <p:nvGrpSpPr>
                  <p:cNvPr id="63" name="群組 62"/>
                  <p:cNvGrpSpPr/>
                  <p:nvPr/>
                </p:nvGrpSpPr>
                <p:grpSpPr>
                  <a:xfrm>
                    <a:off x="1022461" y="4259912"/>
                    <a:ext cx="3300311" cy="438588"/>
                    <a:chOff x="1022461" y="4259912"/>
                    <a:chExt cx="3300311" cy="438588"/>
                  </a:xfrm>
                </p:grpSpPr>
                <p:sp>
                  <p:nvSpPr>
                    <p:cNvPr id="66" name="橢圓 65"/>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7" name="橢圓 66"/>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64" name="橢圓 63"/>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5" name="橢圓 64"/>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59" name="橢圓 58"/>
              <p:cNvSpPr/>
              <p:nvPr/>
            </p:nvSpPr>
            <p:spPr>
              <a:xfrm>
                <a:off x="2459817" y="450715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0" name="橢圓 59"/>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74" name="群組 73"/>
            <p:cNvGrpSpPr/>
            <p:nvPr/>
          </p:nvGrpSpPr>
          <p:grpSpPr>
            <a:xfrm rot="653449">
              <a:off x="6994324" y="5320288"/>
              <a:ext cx="1353157" cy="733119"/>
              <a:chOff x="1041435" y="3646266"/>
              <a:chExt cx="1874785" cy="1057470"/>
            </a:xfrm>
          </p:grpSpPr>
          <p:grpSp>
            <p:nvGrpSpPr>
              <p:cNvPr id="75" name="群組 74"/>
              <p:cNvGrpSpPr/>
              <p:nvPr/>
            </p:nvGrpSpPr>
            <p:grpSpPr>
              <a:xfrm>
                <a:off x="1041435" y="3876792"/>
                <a:ext cx="1655375" cy="636744"/>
                <a:chOff x="1065613" y="3961622"/>
                <a:chExt cx="1655375" cy="636744"/>
              </a:xfrm>
            </p:grpSpPr>
            <p:grpSp>
              <p:nvGrpSpPr>
                <p:cNvPr id="78" name="群組 77"/>
                <p:cNvGrpSpPr/>
                <p:nvPr/>
              </p:nvGrpSpPr>
              <p:grpSpPr>
                <a:xfrm>
                  <a:off x="1065613" y="3961622"/>
                  <a:ext cx="1655375" cy="636744"/>
                  <a:chOff x="1314196" y="5156831"/>
                  <a:chExt cx="1655376" cy="636744"/>
                </a:xfrm>
              </p:grpSpPr>
              <p:cxnSp>
                <p:nvCxnSpPr>
                  <p:cNvPr id="80" name="直線接點 79"/>
                  <p:cNvCxnSpPr/>
                  <p:nvPr/>
                </p:nvCxnSpPr>
                <p:spPr>
                  <a:xfrm>
                    <a:off x="1314196" y="5480981"/>
                    <a:ext cx="1641909" cy="312594"/>
                  </a:xfrm>
                  <a:prstGeom prst="line">
                    <a:avLst/>
                  </a:prstGeom>
                  <a:noFill/>
                  <a:ln w="6350" cap="flat" cmpd="sng" algn="ctr">
                    <a:solidFill>
                      <a:sysClr val="windowText" lastClr="000000"/>
                    </a:solidFill>
                    <a:prstDash val="solid"/>
                    <a:miter lim="800000"/>
                  </a:ln>
                  <a:effectLst/>
                </p:spPr>
              </p:cxnSp>
              <p:cxnSp>
                <p:nvCxnSpPr>
                  <p:cNvPr id="82" name="直線接點 81"/>
                  <p:cNvCxnSpPr/>
                  <p:nvPr/>
                </p:nvCxnSpPr>
                <p:spPr>
                  <a:xfrm flipV="1">
                    <a:off x="1327747" y="5156831"/>
                    <a:ext cx="1641825" cy="311091"/>
                  </a:xfrm>
                  <a:prstGeom prst="line">
                    <a:avLst/>
                  </a:prstGeom>
                  <a:noFill/>
                  <a:ln w="6350" cap="flat" cmpd="sng" algn="ctr">
                    <a:solidFill>
                      <a:sysClr val="windowText" lastClr="000000"/>
                    </a:solidFill>
                    <a:prstDash val="solid"/>
                    <a:miter lim="800000"/>
                  </a:ln>
                  <a:effectLst/>
                </p:spPr>
              </p:cxnSp>
            </p:grpSp>
            <p:sp>
              <p:nvSpPr>
                <p:cNvPr id="79" name="橢圓 78"/>
                <p:cNvSpPr/>
                <p:nvPr/>
              </p:nvSpPr>
              <p:spPr>
                <a:xfrm>
                  <a:off x="1085685" y="4045244"/>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76" name="橢圓 75"/>
              <p:cNvSpPr/>
              <p:nvPr/>
            </p:nvSpPr>
            <p:spPr>
              <a:xfrm>
                <a:off x="2480811" y="4271738"/>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77" name="橢圓 76"/>
              <p:cNvSpPr/>
              <p:nvPr/>
            </p:nvSpPr>
            <p:spPr>
              <a:xfrm>
                <a:off x="2484220" y="3646266"/>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grpSp>
        <p:nvGrpSpPr>
          <p:cNvPr id="88" name="群組 87"/>
          <p:cNvGrpSpPr/>
          <p:nvPr/>
        </p:nvGrpSpPr>
        <p:grpSpPr>
          <a:xfrm>
            <a:off x="5349600" y="714954"/>
            <a:ext cx="6507120" cy="5699783"/>
            <a:chOff x="5892708" y="1067290"/>
            <a:chExt cx="6507120" cy="5231386"/>
          </a:xfrm>
        </p:grpSpPr>
        <mc:AlternateContent xmlns:mc="http://schemas.openxmlformats.org/markup-compatibility/2006" xmlns:a14="http://schemas.microsoft.com/office/drawing/2010/main">
          <mc:Choice Requires="a14">
            <p:sp>
              <p:nvSpPr>
                <p:cNvPr id="84" name="文字方塊 83"/>
                <p:cNvSpPr txBox="1"/>
                <p:nvPr/>
              </p:nvSpPr>
              <p:spPr>
                <a:xfrm>
                  <a:off x="5892708" y="1067290"/>
                  <a:ext cx="1170000" cy="479103"/>
                </a:xfrm>
                <a:prstGeom prst="rect">
                  <a:avLst/>
                </a:prstGeom>
                <a:noFill/>
              </p:spPr>
              <p:txBody>
                <a:bodyPr wrap="none" rtlCol="0">
                  <a:spAutoFit/>
                </a:bodyPr>
                <a:lstStyle/>
                <a:p>
                  <a:r>
                    <a:rPr lang="en-US" altLang="zh-TW" sz="2800" dirty="0" smtClean="0">
                      <a:latin typeface="微軟正黑體" panose="020B0604030504040204" pitchFamily="34" charset="-120"/>
                      <a:ea typeface="微軟正黑體" panose="020B0604030504040204" pitchFamily="34" charset="-120"/>
                    </a:rPr>
                    <a:t>t = </a:t>
                  </a:r>
                  <a14:m>
                    <m:oMath xmlns:m="http://schemas.openxmlformats.org/officeDocument/2006/math">
                      <m:f>
                        <m:fPr>
                          <m:ctrlPr>
                            <a:rPr lang="en-US" altLang="zh-TW" sz="2800" i="1" dirty="0" smtClean="0">
                              <a:latin typeface="Cambria Math" panose="02040503050406030204" pitchFamily="18" charset="0"/>
                            </a:rPr>
                          </m:ctrlPr>
                        </m:fPr>
                        <m:num>
                          <m:r>
                            <a:rPr lang="en-US" altLang="zh-TW" sz="2800" b="0" i="1" dirty="0" smtClean="0">
                              <a:latin typeface="Cambria Math" panose="02040503050406030204" pitchFamily="18" charset="0"/>
                            </a:rPr>
                            <m:t>2</m:t>
                          </m:r>
                        </m:num>
                        <m:den>
                          <m:r>
                            <a:rPr lang="en-US" altLang="zh-TW" sz="2800" b="0" i="1" dirty="0" smtClean="0">
                              <a:latin typeface="Cambria Math" panose="02040503050406030204" pitchFamily="18" charset="0"/>
                            </a:rPr>
                            <m:t>3</m:t>
                          </m:r>
                        </m:den>
                      </m:f>
                    </m:oMath>
                  </a14:m>
                  <a:r>
                    <a:rPr lang="en-US" altLang="zh-TW" sz="2800" dirty="0" smtClean="0">
                      <a:latin typeface="微軟正黑體" panose="020B0604030504040204" pitchFamily="34" charset="-120"/>
                      <a:ea typeface="微軟正黑體" panose="020B0604030504040204" pitchFamily="34" charset="-120"/>
                    </a:rPr>
                    <a:t>T</a:t>
                  </a:r>
                  <a:endParaRPr lang="zh-TW" altLang="en-US" sz="2800" dirty="0">
                    <a:latin typeface="微軟正黑體" panose="020B0604030504040204" pitchFamily="34" charset="-120"/>
                    <a:ea typeface="微軟正黑體" panose="020B0604030504040204" pitchFamily="34" charset="-120"/>
                  </a:endParaRPr>
                </a:p>
              </p:txBody>
            </p:sp>
          </mc:Choice>
          <mc:Fallback xmlns="">
            <p:sp>
              <p:nvSpPr>
                <p:cNvPr id="84" name="文字方塊 83"/>
                <p:cNvSpPr txBox="1">
                  <a:spLocks noRot="1" noChangeAspect="1" noMove="1" noResize="1" noEditPoints="1" noAdjustHandles="1" noChangeArrowheads="1" noChangeShapeType="1" noTextEdit="1"/>
                </p:cNvSpPr>
                <p:nvPr/>
              </p:nvSpPr>
              <p:spPr>
                <a:xfrm>
                  <a:off x="5892708" y="1067290"/>
                  <a:ext cx="1170000" cy="479103"/>
                </a:xfrm>
                <a:prstGeom prst="rect">
                  <a:avLst/>
                </a:prstGeom>
                <a:blipFill>
                  <a:blip r:embed="rId6"/>
                  <a:stretch>
                    <a:fillRect l="-10995" r="-5236" b="-47674"/>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86" name="矩形 85"/>
                <p:cNvSpPr/>
                <p:nvPr/>
              </p:nvSpPr>
              <p:spPr>
                <a:xfrm>
                  <a:off x="5892708" y="1841253"/>
                  <a:ext cx="6507120" cy="4457423"/>
                </a:xfrm>
                <a:prstGeom prst="rect">
                  <a:avLst/>
                </a:prstGeom>
                <a:ln>
                  <a:solidFill>
                    <a:schemeClr val="accent5">
                      <a:lumMod val="60000"/>
                      <a:lumOff val="40000"/>
                    </a:schemeClr>
                  </a:solidFill>
                </a:ln>
              </p:spPr>
              <p:txBody>
                <a:bodyPr wrap="square">
                  <a:spAutoFit/>
                </a:bodyPr>
                <a:lstStyle/>
                <a:p>
                  <a:r>
                    <a:rPr lang="zh-TW" altLang="zh-TW" sz="2400" dirty="0" smtClean="0">
                      <a:latin typeface="微軟正黑體" panose="020B0604030504040204" pitchFamily="34" charset="-120"/>
                      <a:ea typeface="微軟正黑體" panose="020B0604030504040204" pitchFamily="34" charset="-120"/>
                    </a:rPr>
                    <a:t>公司可提前贖回債券</a:t>
                  </a:r>
                  <a:endParaRPr lang="en-US" altLang="zh-TW" sz="2400" dirty="0" smtClean="0">
                    <a:latin typeface="微軟正黑體" panose="020B0604030504040204" pitchFamily="34" charset="-120"/>
                    <a:ea typeface="微軟正黑體" panose="020B0604030504040204" pitchFamily="34" charset="-120"/>
                  </a:endParaRPr>
                </a:p>
                <a:p>
                  <a:endParaRPr lang="en-US" altLang="zh-TW" sz="800"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𝑐𝑜𝑛</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𝐸</m:t>
                            </m:r>
                          </m:e>
                          <m:sup>
                            <m:r>
                              <a:rPr lang="en-US" altLang="zh-TW" sz="1600" i="1">
                                <a:latin typeface="Cambria Math" panose="02040503050406030204" pitchFamily="18" charset="0"/>
                              </a:rPr>
                              <m:t>𝑆𝐵</m:t>
                            </m:r>
                          </m:sup>
                        </m:sSup>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𝑢</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𝐸</m:t>
                            </m:r>
                          </m:e>
                          <m:sup>
                            <m:r>
                              <a:rPr lang="en-US" altLang="zh-TW" sz="1600" i="1">
                                <a:latin typeface="Cambria Math" panose="02040503050406030204" pitchFamily="18" charset="0"/>
                              </a:rPr>
                              <m:t>𝑆𝐵</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𝑢</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 </m:t>
                        </m:r>
                      </m:oMath>
                    </m:oMathPara>
                  </a14:m>
                  <a:endParaRPr lang="en-US" altLang="zh-TW" sz="1600" i="1" dirty="0" smtClean="0"/>
                </a:p>
                <a:p>
                  <a:pPr lvl="4"/>
                  <a14:m>
                    <m:oMathPara xmlns:m="http://schemas.openxmlformats.org/officeDocument/2006/math">
                      <m:oMathParaPr>
                        <m:jc m:val="left"/>
                      </m:oMathParaPr>
                      <m:oMath xmlns:m="http://schemas.openxmlformats.org/officeDocument/2006/math">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𝑑</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𝐸</m:t>
                            </m:r>
                          </m:e>
                          <m:sup>
                            <m:r>
                              <a:rPr lang="en-US" altLang="zh-TW" sz="1600" i="1">
                                <a:latin typeface="Cambria Math" panose="02040503050406030204" pitchFamily="18" charset="0"/>
                              </a:rPr>
                              <m:t>𝑆𝐵</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𝑑</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𝑒</m:t>
                            </m:r>
                          </m:e>
                          <m:sup>
                            <m:r>
                              <a:rPr lang="en-US" altLang="zh-TW" sz="1600" i="1">
                                <a:latin typeface="Cambria Math" panose="02040503050406030204" pitchFamily="18" charset="0"/>
                              </a:rPr>
                              <m:t>−</m:t>
                            </m:r>
                            <m:r>
                              <a:rPr lang="en-US" altLang="zh-TW" sz="1600" i="1">
                                <a:latin typeface="Cambria Math" panose="02040503050406030204" pitchFamily="18" charset="0"/>
                              </a:rPr>
                              <m:t>𝑟</m:t>
                            </m:r>
                            <m:r>
                              <a:rPr lang="en-US" altLang="zh-TW" sz="1600" i="1">
                                <a:latin typeface="Cambria Math" panose="02040503050406030204" pitchFamily="18" charset="0"/>
                              </a:rPr>
                              <m:t>∆</m:t>
                            </m:r>
                            <m:r>
                              <a:rPr lang="en-US" altLang="zh-TW" sz="1600" i="1">
                                <a:latin typeface="Cambria Math" panose="02040503050406030204" pitchFamily="18" charset="0"/>
                              </a:rPr>
                              <m:t>𝑡</m:t>
                            </m:r>
                          </m:sup>
                        </m:sSup>
                      </m:oMath>
                    </m:oMathPara>
                  </a14:m>
                  <a:endParaRPr lang="en-US" altLang="zh-TW" sz="1600" i="1" dirty="0" smtClean="0"/>
                </a:p>
                <a:p>
                  <a:pPr lvl="4"/>
                  <a:endParaRPr lang="en-US" altLang="zh-TW" sz="800" i="1" dirty="0" smtClean="0"/>
                </a:p>
                <a:p>
                  <a:pPr lvl="1"/>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𝑐𝑜𝑛𝐸</m:t>
                        </m:r>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d>
                              <m:dPr>
                                <m:ctrlPr>
                                  <a:rPr lang="zh-TW" altLang="zh-TW" sz="1600" i="1">
                                    <a:latin typeface="Cambria Math" panose="02040503050406030204" pitchFamily="18" charset="0"/>
                                  </a:rPr>
                                </m:ctrlPr>
                              </m:dPr>
                              <m:e>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𝑢</m:t>
                                    </m:r>
                                  </m:sub>
                                </m:sSub>
                                <m:r>
                                  <a:rPr lang="en-US" altLang="zh-TW" sz="1600" i="1">
                                    <a:latin typeface="Cambria Math" panose="02040503050406030204" pitchFamily="18" charset="0"/>
                                  </a:rPr>
                                  <m:t>∙</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𝑢</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𝑑</m:t>
                                    </m:r>
                                  </m:sub>
                                </m:sSub>
                                <m:r>
                                  <a:rPr lang="en-US" altLang="zh-TW" sz="1600" i="1">
                                    <a:latin typeface="Cambria Math" panose="02040503050406030204" pitchFamily="18" charset="0"/>
                                  </a:rPr>
                                  <m:t>∙</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𝑑</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e>
                            </m:d>
                            <m:r>
                              <a:rPr lang="en-US" altLang="zh-TW" sz="1600" i="1">
                                <a:latin typeface="Cambria Math" panose="02040503050406030204" pitchFamily="18" charset="0"/>
                              </a:rPr>
                              <m:t>𝑒</m:t>
                            </m:r>
                          </m:e>
                          <m:sup>
                            <m:r>
                              <a:rPr lang="en-US" altLang="zh-TW" sz="1600" i="1">
                                <a:latin typeface="Cambria Math" panose="02040503050406030204" pitchFamily="18" charset="0"/>
                              </a:rPr>
                              <m:t>−</m:t>
                            </m:r>
                            <m:r>
                              <a:rPr lang="en-US" altLang="zh-TW" sz="1600" i="1">
                                <a:latin typeface="Cambria Math" panose="02040503050406030204" pitchFamily="18" charset="0"/>
                              </a:rPr>
                              <m:t>𝑟</m:t>
                            </m:r>
                            <m:r>
                              <a:rPr lang="en-US" altLang="zh-TW" sz="1600" i="1">
                                <a:latin typeface="Cambria Math" panose="02040503050406030204" pitchFamily="18" charset="0"/>
                              </a:rPr>
                              <m:t>∆</m:t>
                            </m:r>
                            <m:r>
                              <a:rPr lang="en-US" altLang="zh-TW" sz="1600" i="1">
                                <a:latin typeface="Cambria Math" panose="02040503050406030204" pitchFamily="18" charset="0"/>
                              </a:rPr>
                              <m:t>𝑡</m:t>
                            </m:r>
                          </m:sup>
                        </m:sSup>
                      </m:oMath>
                    </m:oMathPara>
                  </a14:m>
                  <a:endParaRPr lang="en-US" altLang="zh-TW" sz="1600" i="1" dirty="0" smtClean="0"/>
                </a:p>
                <a:p>
                  <a:pPr lvl="1"/>
                  <a:endParaRPr lang="en-US" altLang="zh-TW" sz="800" i="1" dirty="0" smtClean="0"/>
                </a:p>
                <a:p>
                  <a:pPr lvl="1"/>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𝐷</m:t>
                        </m:r>
                        <m:d>
                          <m:dPr>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𝑢</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𝑆𝐵</m:t>
                            </m:r>
                          </m:e>
                          <m:sup>
                            <m:r>
                              <a:rPr lang="en-US" altLang="zh-TW" sz="1600" i="1">
                                <a:latin typeface="Cambria Math" panose="02040503050406030204" pitchFamily="18" charset="0"/>
                              </a:rPr>
                              <m:t>𝑛𝑒𝑤</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𝑢</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m:t>
                        </m:r>
                      </m:oMath>
                    </m:oMathPara>
                  </a14:m>
                  <a:endParaRPr lang="en-US" altLang="zh-TW" sz="1600" i="1" dirty="0" smtClean="0"/>
                </a:p>
                <a:p>
                  <a:pPr lvl="4"/>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 </m:t>
                        </m:r>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𝑑</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𝑆𝐵</m:t>
                            </m:r>
                          </m:e>
                          <m:sup>
                            <m:r>
                              <a:rPr lang="en-US" altLang="zh-TW" sz="1600" i="1">
                                <a:latin typeface="Cambria Math" panose="02040503050406030204" pitchFamily="18" charset="0"/>
                              </a:rPr>
                              <m:t>𝑛𝑒𝑤</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𝑑</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𝑒</m:t>
                            </m:r>
                          </m:e>
                          <m:sup>
                            <m:r>
                              <a:rPr lang="en-US" altLang="zh-TW" sz="1600" i="1">
                                <a:latin typeface="Cambria Math" panose="02040503050406030204" pitchFamily="18" charset="0"/>
                              </a:rPr>
                              <m:t>−</m:t>
                            </m:r>
                            <m:r>
                              <a:rPr lang="en-US" altLang="zh-TW" sz="1600" i="1">
                                <a:latin typeface="Cambria Math" panose="02040503050406030204" pitchFamily="18" charset="0"/>
                              </a:rPr>
                              <m:t>𝑟</m:t>
                            </m:r>
                            <m:r>
                              <a:rPr lang="en-US" altLang="zh-TW" sz="1600" i="1">
                                <a:latin typeface="Cambria Math" panose="02040503050406030204" pitchFamily="18" charset="0"/>
                              </a:rPr>
                              <m:t>∆</m:t>
                            </m:r>
                            <m:r>
                              <a:rPr lang="en-US" altLang="zh-TW" sz="1600" i="1">
                                <a:latin typeface="Cambria Math" panose="02040503050406030204" pitchFamily="18" charset="0"/>
                              </a:rPr>
                              <m:t>𝑡</m:t>
                            </m:r>
                          </m:sup>
                        </m:sSup>
                      </m:oMath>
                    </m:oMathPara>
                  </a14:m>
                  <a:endParaRPr lang="en-US" altLang="zh-TW" sz="1600" dirty="0" smtClean="0">
                    <a:latin typeface="微軟正黑體" panose="020B0604030504040204" pitchFamily="34" charset="-120"/>
                  </a:endParaRPr>
                </a:p>
                <a:p>
                  <a:pPr lvl="4"/>
                  <a:endParaRPr lang="en-US" altLang="zh-TW" sz="900" dirty="0" smtClean="0">
                    <a:latin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𝑐𝑜𝑛</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𝐶𝐵</m:t>
                            </m:r>
                          </m:e>
                          <m:sup>
                            <m:r>
                              <a:rPr lang="en-US" altLang="zh-TW" sz="1600" i="1">
                                <a:latin typeface="Cambria Math" panose="02040503050406030204" pitchFamily="18" charset="0"/>
                              </a:rPr>
                              <m:t>𝑛𝑒𝑤</m:t>
                            </m:r>
                          </m:sup>
                        </m:sSup>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𝑢</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𝐶𝐵</m:t>
                            </m:r>
                          </m:e>
                          <m:sup>
                            <m:r>
                              <a:rPr lang="en-US" altLang="zh-TW" sz="1600" i="1">
                                <a:latin typeface="Cambria Math" panose="02040503050406030204" pitchFamily="18" charset="0"/>
                              </a:rPr>
                              <m:t>𝑛𝑒𝑤</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𝑢</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 </m:t>
                        </m:r>
                      </m:oMath>
                    </m:oMathPara>
                  </a14:m>
                  <a:endParaRPr lang="en-US" altLang="zh-TW" sz="1600"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lvl="4"/>
                  <a14:m>
                    <m:oMathPara xmlns:m="http://schemas.openxmlformats.org/officeDocument/2006/math">
                      <m:oMathParaPr>
                        <m:jc m:val="left"/>
                      </m:oMathParaPr>
                      <m:oMath xmlns:m="http://schemas.openxmlformats.org/officeDocument/2006/math">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𝑑</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𝐶𝐵</m:t>
                            </m:r>
                          </m:e>
                          <m:sup>
                            <m:r>
                              <a:rPr lang="en-US" altLang="zh-TW" sz="1600" i="1">
                                <a:latin typeface="Cambria Math" panose="02040503050406030204" pitchFamily="18" charset="0"/>
                              </a:rPr>
                              <m:t>𝑛𝑒𝑤</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𝑑</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𝑒</m:t>
                            </m:r>
                          </m:e>
                          <m:sup>
                            <m:r>
                              <a:rPr lang="en-US" altLang="zh-TW" sz="1600" i="1">
                                <a:latin typeface="Cambria Math" panose="02040503050406030204" pitchFamily="18" charset="0"/>
                              </a:rPr>
                              <m:t>−</m:t>
                            </m:r>
                            <m:r>
                              <a:rPr lang="en-US" altLang="zh-TW" sz="1600" i="1">
                                <a:latin typeface="Cambria Math" panose="02040503050406030204" pitchFamily="18" charset="0"/>
                              </a:rPr>
                              <m:t>𝑟</m:t>
                            </m:r>
                            <m:r>
                              <a:rPr lang="en-US" altLang="zh-TW" sz="1600" i="1">
                                <a:latin typeface="Cambria Math" panose="02040503050406030204" pitchFamily="18" charset="0"/>
                              </a:rPr>
                              <m:t>∆</m:t>
                            </m:r>
                            <m:r>
                              <a:rPr lang="en-US" altLang="zh-TW" sz="1600" i="1">
                                <a:latin typeface="Cambria Math" panose="02040503050406030204" pitchFamily="18" charset="0"/>
                              </a:rPr>
                              <m:t>𝑡</m:t>
                            </m:r>
                          </m:sup>
                        </m:sSup>
                      </m:oMath>
                    </m:oMathPara>
                  </a14:m>
                  <a:endParaRPr lang="en-US" altLang="zh-TW" sz="1600"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lvl="4"/>
                  <a:endParaRPr lang="en-US" altLang="zh-TW" sz="800"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lvl="4"/>
                  <a:endParaRPr lang="en-US" altLang="zh-TW" sz="800" kern="100" spc="20" dirty="0">
                    <a:latin typeface="微軟正黑體" panose="020B0604030504040204" pitchFamily="34" charset="-120"/>
                    <a:ea typeface="微軟正黑體" panose="020B0604030504040204" pitchFamily="34" charset="-120"/>
                    <a:cs typeface="Times New Roman" panose="02020603050405020304" pitchFamily="18" charset="0"/>
                  </a:endParaRPr>
                </a:p>
                <a:p>
                  <a:pPr lvl="1"/>
                  <a14:m>
                    <m:oMathPara xmlns:m="http://schemas.openxmlformats.org/officeDocument/2006/math">
                      <m:oMathParaPr>
                        <m:jc m:val="left"/>
                      </m:oMathParaPr>
                      <m:oMath xmlns:m="http://schemas.openxmlformats.org/officeDocument/2006/math">
                        <m:r>
                          <a:rPr lang="en-US" altLang="zh-TW" sz="1700" i="1">
                            <a:latin typeface="Cambria Math" panose="02040503050406030204" pitchFamily="18" charset="0"/>
                          </a:rPr>
                          <m:t>𝐸</m:t>
                        </m:r>
                        <m:d>
                          <m:dPr>
                            <m:begChr m:val="["/>
                            <m:endChr m:val="]"/>
                            <m:ctrlPr>
                              <a:rPr lang="zh-TW" altLang="zh-TW" sz="1700" i="1">
                                <a:latin typeface="Cambria Math" panose="02040503050406030204" pitchFamily="18" charset="0"/>
                              </a:rPr>
                            </m:ctrlPr>
                          </m:dPr>
                          <m:e>
                            <m:sSubSup>
                              <m:sSubSupPr>
                                <m:ctrlPr>
                                  <a:rPr lang="zh-TW" altLang="zh-TW" sz="1700" i="1">
                                    <a:latin typeface="Cambria Math" panose="02040503050406030204" pitchFamily="18" charset="0"/>
                                  </a:rPr>
                                </m:ctrlPr>
                              </m:sSubSupPr>
                              <m:e>
                                <m:r>
                                  <a:rPr lang="en-US" altLang="zh-TW" sz="1700" i="1">
                                    <a:latin typeface="Cambria Math" panose="02040503050406030204" pitchFamily="18" charset="0"/>
                                  </a:rPr>
                                  <m:t>𝑉</m:t>
                                </m:r>
                              </m:e>
                              <m:sub>
                                <m:r>
                                  <a:rPr lang="en-US" altLang="zh-TW" sz="1700" i="1">
                                    <a:latin typeface="Cambria Math" panose="02040503050406030204" pitchFamily="18" charset="0"/>
                                  </a:rPr>
                                  <m:t>𝑡</m:t>
                                </m:r>
                              </m:sub>
                              <m:sup>
                                <m:r>
                                  <a:rPr lang="en-US" altLang="zh-TW" sz="1700" i="1">
                                    <a:latin typeface="Cambria Math" panose="02040503050406030204" pitchFamily="18" charset="0"/>
                                  </a:rPr>
                                  <m:t>𝑈</m:t>
                                </m:r>
                              </m:sup>
                            </m:sSubSup>
                            <m:r>
                              <a:rPr lang="en-US" altLang="zh-TW" sz="1700" i="1">
                                <a:latin typeface="Cambria Math" panose="02040503050406030204" pitchFamily="18" charset="0"/>
                              </a:rPr>
                              <m:t>,</m:t>
                            </m:r>
                            <m:r>
                              <a:rPr lang="en-US" altLang="zh-TW" sz="1700" i="1">
                                <a:latin typeface="Cambria Math" panose="02040503050406030204" pitchFamily="18" charset="0"/>
                              </a:rPr>
                              <m:t>𝑡</m:t>
                            </m:r>
                            <m:r>
                              <a:rPr lang="en-US" altLang="zh-TW" sz="1700" i="1">
                                <a:latin typeface="Cambria Math" panose="02040503050406030204" pitchFamily="18" charset="0"/>
                              </a:rPr>
                              <m:t>,2</m:t>
                            </m:r>
                            <m:r>
                              <a:rPr lang="en-US" altLang="zh-TW" sz="1700" i="1">
                                <a:latin typeface="Cambria Math" panose="02040503050406030204" pitchFamily="18" charset="0"/>
                              </a:rPr>
                              <m:t>𝑇</m:t>
                            </m:r>
                          </m:e>
                        </m:d>
                        <m:r>
                          <a:rPr lang="en-US" altLang="zh-TW" sz="1700" i="1">
                            <a:latin typeface="Cambria Math" panose="02040503050406030204" pitchFamily="18" charset="0"/>
                          </a:rPr>
                          <m:t>=</m:t>
                        </m:r>
                        <m:r>
                          <m:rPr>
                            <m:sty m:val="p"/>
                          </m:rPr>
                          <a:rPr lang="en-US" altLang="zh-TW" sz="1700">
                            <a:latin typeface="Cambria Math" panose="02040503050406030204" pitchFamily="18" charset="0"/>
                          </a:rPr>
                          <m:t>max</m:t>
                        </m:r>
                        <m:r>
                          <a:rPr lang="en-US" altLang="zh-TW" sz="1700" i="1">
                            <a:latin typeface="Cambria Math" panose="02040503050406030204" pitchFamily="18" charset="0"/>
                          </a:rPr>
                          <m:t>(</m:t>
                        </m:r>
                        <m:r>
                          <a:rPr lang="en-US" altLang="zh-TW" sz="1700" i="1">
                            <a:latin typeface="Cambria Math" panose="02040503050406030204" pitchFamily="18" charset="0"/>
                          </a:rPr>
                          <m:t>𝑐𝑜𝑛</m:t>
                        </m:r>
                        <m:sSup>
                          <m:sSupPr>
                            <m:ctrlPr>
                              <a:rPr lang="zh-TW" altLang="zh-TW" sz="1700" i="1">
                                <a:latin typeface="Cambria Math" panose="02040503050406030204" pitchFamily="18" charset="0"/>
                              </a:rPr>
                            </m:ctrlPr>
                          </m:sSupPr>
                          <m:e>
                            <m:r>
                              <a:rPr lang="en-US" altLang="zh-TW" sz="1700" i="1">
                                <a:latin typeface="Cambria Math" panose="02040503050406030204" pitchFamily="18" charset="0"/>
                              </a:rPr>
                              <m:t>𝐸</m:t>
                            </m:r>
                          </m:e>
                          <m:sup>
                            <m:r>
                              <a:rPr lang="en-US" altLang="zh-TW" sz="1700" i="1">
                                <a:latin typeface="Cambria Math" panose="02040503050406030204" pitchFamily="18" charset="0"/>
                              </a:rPr>
                              <m:t>𝑆𝐵</m:t>
                            </m:r>
                          </m:sup>
                        </m:sSup>
                        <m:r>
                          <a:rPr lang="en-US" altLang="zh-TW" sz="1700" i="1">
                            <a:latin typeface="Cambria Math" panose="02040503050406030204" pitchFamily="18" charset="0"/>
                          </a:rPr>
                          <m:t>+</m:t>
                        </m:r>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𝛿</m:t>
                            </m:r>
                          </m:e>
                          <m:sub>
                            <m:r>
                              <a:rPr lang="en-US" altLang="zh-TW" sz="1700" i="1">
                                <a:latin typeface="Cambria Math" panose="02040503050406030204" pitchFamily="18" charset="0"/>
                              </a:rPr>
                              <m:t>𝑡</m:t>
                            </m:r>
                          </m:sub>
                        </m:sSub>
                        <m:r>
                          <a:rPr lang="en-US" altLang="zh-TW" sz="1700" i="1">
                            <a:latin typeface="Cambria Math" panose="02040503050406030204" pitchFamily="18" charset="0"/>
                          </a:rPr>
                          <m:t>+</m:t>
                        </m:r>
                        <m:d>
                          <m:dPr>
                            <m:ctrlPr>
                              <a:rPr lang="zh-TW" altLang="zh-TW" sz="1700" i="1">
                                <a:latin typeface="Cambria Math" panose="02040503050406030204" pitchFamily="18" charset="0"/>
                              </a:rPr>
                            </m:ctrlPr>
                          </m:dPr>
                          <m:e>
                            <m:r>
                              <a:rPr lang="en-US" altLang="zh-TW" sz="1700" i="1">
                                <a:latin typeface="Cambria Math" panose="02040503050406030204" pitchFamily="18" charset="0"/>
                              </a:rPr>
                              <m:t>1−</m:t>
                            </m:r>
                            <m:r>
                              <a:rPr lang="en-US" altLang="zh-TW" sz="1700" i="1">
                                <a:latin typeface="Cambria Math" panose="02040503050406030204" pitchFamily="18" charset="0"/>
                              </a:rPr>
                              <m:t>𝛾</m:t>
                            </m:r>
                          </m:e>
                        </m:d>
                        <m:r>
                          <a:rPr lang="en-US" altLang="zh-TW" sz="1700" i="1">
                            <a:latin typeface="Cambria Math" panose="02040503050406030204" pitchFamily="18" charset="0"/>
                          </a:rPr>
                          <m:t>𝐷</m:t>
                        </m:r>
                        <m:d>
                          <m:dPr>
                            <m:ctrlPr>
                              <a:rPr lang="zh-TW" altLang="zh-TW" sz="1700" i="1">
                                <a:latin typeface="Cambria Math" panose="02040503050406030204" pitchFamily="18" charset="0"/>
                              </a:rPr>
                            </m:ctrlPr>
                          </m:dPr>
                          <m:e>
                            <m:sSubSup>
                              <m:sSubSupPr>
                                <m:ctrlPr>
                                  <a:rPr lang="zh-TW" altLang="zh-TW" sz="1700" i="1">
                                    <a:latin typeface="Cambria Math" panose="02040503050406030204" pitchFamily="18" charset="0"/>
                                  </a:rPr>
                                </m:ctrlPr>
                              </m:sSubSupPr>
                              <m:e>
                                <m:r>
                                  <a:rPr lang="en-US" altLang="zh-TW" sz="1700" i="1">
                                    <a:latin typeface="Cambria Math" panose="02040503050406030204" pitchFamily="18" charset="0"/>
                                  </a:rPr>
                                  <m:t>𝑉</m:t>
                                </m:r>
                              </m:e>
                              <m:sub>
                                <m:r>
                                  <a:rPr lang="en-US" altLang="zh-TW" sz="1700" i="1">
                                    <a:latin typeface="Cambria Math" panose="02040503050406030204" pitchFamily="18" charset="0"/>
                                  </a:rPr>
                                  <m:t>𝑡</m:t>
                                </m:r>
                              </m:sub>
                              <m:sup>
                                <m:r>
                                  <a:rPr lang="en-US" altLang="zh-TW" sz="1700" i="1">
                                    <a:latin typeface="Cambria Math" panose="02040503050406030204" pitchFamily="18" charset="0"/>
                                  </a:rPr>
                                  <m:t>𝑈</m:t>
                                </m:r>
                              </m:sup>
                            </m:sSubSup>
                            <m:r>
                              <a:rPr lang="en-US" altLang="zh-TW" sz="1700" i="1">
                                <a:latin typeface="Cambria Math" panose="02040503050406030204" pitchFamily="18" charset="0"/>
                              </a:rPr>
                              <m:t>,2</m:t>
                            </m:r>
                            <m:r>
                              <a:rPr lang="en-US" altLang="zh-TW" sz="1700" i="1">
                                <a:latin typeface="Cambria Math" panose="02040503050406030204" pitchFamily="18" charset="0"/>
                              </a:rPr>
                              <m:t>𝑇</m:t>
                            </m:r>
                          </m:e>
                        </m:d>
                        <m:r>
                          <a:rPr lang="en-US" altLang="zh-TW" sz="1700" i="1">
                            <a:latin typeface="Cambria Math" panose="02040503050406030204" pitchFamily="18" charset="0"/>
                          </a:rPr>
                          <m:t>−</m:t>
                        </m:r>
                      </m:oMath>
                    </m:oMathPara>
                  </a14:m>
                  <a:endParaRPr lang="en-US" altLang="zh-TW" sz="1700" i="1" dirty="0" smtClean="0"/>
                </a:p>
                <a:p>
                  <a:pPr lvl="4"/>
                  <a14:m>
                    <m:oMathPara xmlns:m="http://schemas.openxmlformats.org/officeDocument/2006/math">
                      <m:oMathParaPr>
                        <m:jc m:val="left"/>
                      </m:oMathParaPr>
                      <m:oMath xmlns:m="http://schemas.openxmlformats.org/officeDocument/2006/math">
                        <m:r>
                          <a:rPr lang="en-US" altLang="zh-TW" sz="1700" i="1">
                            <a:latin typeface="Cambria Math" panose="02040503050406030204" pitchFamily="18" charset="0"/>
                          </a:rPr>
                          <m:t>𝐾</m:t>
                        </m:r>
                        <m:r>
                          <a:rPr lang="en-US" altLang="zh-TW" sz="1700" i="1">
                            <a:latin typeface="Cambria Math" panose="02040503050406030204" pitchFamily="18" charset="0"/>
                          </a:rPr>
                          <m:t>−</m:t>
                        </m:r>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𝐹</m:t>
                            </m:r>
                          </m:e>
                          <m:sub>
                            <m:r>
                              <a:rPr lang="en-US" altLang="zh-TW" sz="1700" i="1">
                                <a:latin typeface="Cambria Math" panose="02040503050406030204" pitchFamily="18" charset="0"/>
                              </a:rPr>
                              <m:t>𝑐</m:t>
                            </m:r>
                          </m:sub>
                        </m:sSub>
                        <m:d>
                          <m:dPr>
                            <m:ctrlPr>
                              <a:rPr lang="zh-TW" altLang="zh-TW" sz="1700" i="1">
                                <a:latin typeface="Cambria Math" panose="02040503050406030204" pitchFamily="18" charset="0"/>
                              </a:rPr>
                            </m:ctrlPr>
                          </m:dPr>
                          <m:e>
                            <m:r>
                              <a:rPr lang="en-US" altLang="zh-TW" sz="1700" i="1">
                                <a:latin typeface="Cambria Math" panose="02040503050406030204" pitchFamily="18" charset="0"/>
                              </a:rPr>
                              <m:t>1−</m:t>
                            </m:r>
                            <m:r>
                              <a:rPr lang="en-US" altLang="zh-TW" sz="1700" i="1">
                                <a:latin typeface="Cambria Math" panose="02040503050406030204" pitchFamily="18" charset="0"/>
                              </a:rPr>
                              <m:t>𝜏</m:t>
                            </m:r>
                          </m:e>
                        </m:d>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𝐶</m:t>
                            </m:r>
                          </m:e>
                          <m:sub>
                            <m:r>
                              <a:rPr lang="en-US" altLang="zh-TW" sz="1700" i="1">
                                <a:latin typeface="Cambria Math" panose="02040503050406030204" pitchFamily="18" charset="0"/>
                              </a:rPr>
                              <m:t>𝑐</m:t>
                            </m:r>
                          </m:sub>
                        </m:sSub>
                        <m:r>
                          <a:rPr lang="en-US" altLang="zh-TW" sz="1700" i="1">
                            <a:latin typeface="Cambria Math" panose="02040503050406030204" pitchFamily="18" charset="0"/>
                          </a:rPr>
                          <m:t>∆</m:t>
                        </m:r>
                        <m:r>
                          <a:rPr lang="en-US" altLang="zh-TW" sz="1700" i="1">
                            <a:latin typeface="Cambria Math" panose="02040503050406030204" pitchFamily="18" charset="0"/>
                          </a:rPr>
                          <m:t>𝑡</m:t>
                        </m:r>
                        <m:r>
                          <a:rPr lang="en-US" altLang="zh-TW" sz="1700" b="0" i="1" smtClean="0">
                            <a:latin typeface="Cambria Math" panose="02040503050406030204" pitchFamily="18" charset="0"/>
                          </a:rPr>
                          <m:t>,</m:t>
                        </m:r>
                        <m:r>
                          <a:rPr lang="en-US" altLang="zh-TW" sz="1700" i="1">
                            <a:latin typeface="Cambria Math" panose="02040503050406030204" pitchFamily="18" charset="0"/>
                          </a:rPr>
                          <m:t>𝑐𝑜𝑛𝐸</m:t>
                        </m:r>
                        <m:r>
                          <a:rPr lang="en-US" altLang="zh-TW" sz="1700" i="1">
                            <a:latin typeface="Cambria Math" panose="02040503050406030204" pitchFamily="18" charset="0"/>
                          </a:rPr>
                          <m:t>+</m:t>
                        </m:r>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𝛿</m:t>
                            </m:r>
                          </m:e>
                          <m:sub>
                            <m:r>
                              <a:rPr lang="en-US" altLang="zh-TW" sz="1700" i="1">
                                <a:latin typeface="Cambria Math" panose="02040503050406030204" pitchFamily="18" charset="0"/>
                              </a:rPr>
                              <m:t>𝑡</m:t>
                            </m:r>
                          </m:sub>
                        </m:sSub>
                        <m:r>
                          <a:rPr lang="en-US" altLang="zh-TW" sz="1700" i="1">
                            <a:latin typeface="Cambria Math" panose="02040503050406030204" pitchFamily="18" charset="0"/>
                          </a:rPr>
                          <m:t>−</m:t>
                        </m:r>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𝐹</m:t>
                            </m:r>
                          </m:e>
                          <m:sub>
                            <m:r>
                              <a:rPr lang="en-US" altLang="zh-TW" sz="1700" i="1">
                                <a:latin typeface="Cambria Math" panose="02040503050406030204" pitchFamily="18" charset="0"/>
                              </a:rPr>
                              <m:t>𝑐</m:t>
                            </m:r>
                          </m:sub>
                        </m:sSub>
                        <m:d>
                          <m:dPr>
                            <m:ctrlPr>
                              <a:rPr lang="zh-TW" altLang="zh-TW" sz="1700" i="1">
                                <a:latin typeface="Cambria Math" panose="02040503050406030204" pitchFamily="18" charset="0"/>
                              </a:rPr>
                            </m:ctrlPr>
                          </m:dPr>
                          <m:e>
                            <m:r>
                              <a:rPr lang="en-US" altLang="zh-TW" sz="1700" i="1">
                                <a:latin typeface="Cambria Math" panose="02040503050406030204" pitchFamily="18" charset="0"/>
                              </a:rPr>
                              <m:t>1−</m:t>
                            </m:r>
                            <m:r>
                              <a:rPr lang="en-US" altLang="zh-TW" sz="1700" i="1">
                                <a:latin typeface="Cambria Math" panose="02040503050406030204" pitchFamily="18" charset="0"/>
                              </a:rPr>
                              <m:t>𝜏</m:t>
                            </m:r>
                          </m:e>
                        </m:d>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𝐶</m:t>
                            </m:r>
                          </m:e>
                          <m:sub>
                            <m:r>
                              <a:rPr lang="en-US" altLang="zh-TW" sz="1700" i="1">
                                <a:latin typeface="Cambria Math" panose="02040503050406030204" pitchFamily="18" charset="0"/>
                              </a:rPr>
                              <m:t>𝑐</m:t>
                            </m:r>
                          </m:sub>
                        </m:sSub>
                        <m:r>
                          <a:rPr lang="en-US" altLang="zh-TW" sz="1700" i="1">
                            <a:latin typeface="Cambria Math" panose="02040503050406030204" pitchFamily="18" charset="0"/>
                          </a:rPr>
                          <m:t>∆</m:t>
                        </m:r>
                        <m:r>
                          <a:rPr lang="en-US" altLang="zh-TW" sz="1700" i="1">
                            <a:latin typeface="Cambria Math" panose="02040503050406030204" pitchFamily="18" charset="0"/>
                          </a:rPr>
                          <m:t>𝑡</m:t>
                        </m:r>
                        <m:r>
                          <a:rPr lang="en-US" altLang="zh-TW" sz="1700" i="1">
                            <a:latin typeface="Cambria Math" panose="02040503050406030204" pitchFamily="18" charset="0"/>
                          </a:rPr>
                          <m:t>,0)</m:t>
                        </m:r>
                      </m:oMath>
                    </m:oMathPara>
                  </a14:m>
                  <a:endParaRPr lang="en-US" altLang="zh-TW" sz="1700" dirty="0" smtClean="0">
                    <a:latin typeface="微軟正黑體" panose="020B0604030504040204" pitchFamily="34" charset="-120"/>
                  </a:endParaRPr>
                </a:p>
                <a:p>
                  <a:pPr lvl="4"/>
                  <a:endParaRPr lang="en-US" altLang="zh-TW" sz="800" dirty="0" smtClean="0">
                    <a:latin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sSup>
                          <m:sSupPr>
                            <m:ctrlPr>
                              <a:rPr lang="zh-TW" altLang="zh-TW" sz="1700" i="1">
                                <a:latin typeface="Cambria Math" panose="02040503050406030204" pitchFamily="18" charset="0"/>
                              </a:rPr>
                            </m:ctrlPr>
                          </m:sSupPr>
                          <m:e>
                            <m:r>
                              <a:rPr lang="en-US" altLang="zh-TW" sz="1700" i="1">
                                <a:latin typeface="Cambria Math" panose="02040503050406030204" pitchFamily="18" charset="0"/>
                              </a:rPr>
                              <m:t>𝐶𝐵</m:t>
                            </m:r>
                          </m:e>
                          <m:sup>
                            <m:r>
                              <a:rPr lang="en-US" altLang="zh-TW" sz="1700" i="1">
                                <a:latin typeface="Cambria Math" panose="02040503050406030204" pitchFamily="18" charset="0"/>
                              </a:rPr>
                              <m:t>𝑛𝑒𝑤</m:t>
                            </m:r>
                          </m:sup>
                        </m:sSup>
                        <m:d>
                          <m:dPr>
                            <m:begChr m:val="["/>
                            <m:endChr m:val="]"/>
                            <m:ctrlPr>
                              <a:rPr lang="zh-TW" altLang="zh-TW" sz="1700" i="1">
                                <a:latin typeface="Cambria Math" panose="02040503050406030204" pitchFamily="18" charset="0"/>
                              </a:rPr>
                            </m:ctrlPr>
                          </m:dPr>
                          <m:e>
                            <m:sSubSup>
                              <m:sSubSupPr>
                                <m:ctrlPr>
                                  <a:rPr lang="zh-TW" altLang="zh-TW" sz="1700" i="1">
                                    <a:latin typeface="Cambria Math" panose="02040503050406030204" pitchFamily="18" charset="0"/>
                                  </a:rPr>
                                </m:ctrlPr>
                              </m:sSubSupPr>
                              <m:e>
                                <m:r>
                                  <a:rPr lang="en-US" altLang="zh-TW" sz="1700" i="1">
                                    <a:latin typeface="Cambria Math" panose="02040503050406030204" pitchFamily="18" charset="0"/>
                                  </a:rPr>
                                  <m:t>𝑉</m:t>
                                </m:r>
                              </m:e>
                              <m:sub>
                                <m:r>
                                  <a:rPr lang="en-US" altLang="zh-TW" sz="1700" i="1">
                                    <a:latin typeface="Cambria Math" panose="02040503050406030204" pitchFamily="18" charset="0"/>
                                  </a:rPr>
                                  <m:t>𝑡</m:t>
                                </m:r>
                              </m:sub>
                              <m:sup>
                                <m:r>
                                  <a:rPr lang="en-US" altLang="zh-TW" sz="1700" i="1">
                                    <a:latin typeface="Cambria Math" panose="02040503050406030204" pitchFamily="18" charset="0"/>
                                  </a:rPr>
                                  <m:t>𝑈</m:t>
                                </m:r>
                              </m:sup>
                            </m:sSubSup>
                            <m:r>
                              <a:rPr lang="en-US" altLang="zh-TW" sz="1700" i="1">
                                <a:latin typeface="Cambria Math" panose="02040503050406030204" pitchFamily="18" charset="0"/>
                              </a:rPr>
                              <m:t>,</m:t>
                            </m:r>
                            <m:r>
                              <a:rPr lang="en-US" altLang="zh-TW" sz="1700" i="1">
                                <a:latin typeface="Cambria Math" panose="02040503050406030204" pitchFamily="18" charset="0"/>
                              </a:rPr>
                              <m:t>𝑡</m:t>
                            </m:r>
                            <m:r>
                              <a:rPr lang="en-US" altLang="zh-TW" sz="1700" i="1">
                                <a:latin typeface="Cambria Math" panose="02040503050406030204" pitchFamily="18" charset="0"/>
                              </a:rPr>
                              <m:t>,2</m:t>
                            </m:r>
                            <m:r>
                              <a:rPr lang="en-US" altLang="zh-TW" sz="1700" i="1">
                                <a:latin typeface="Cambria Math" panose="02040503050406030204" pitchFamily="18" charset="0"/>
                              </a:rPr>
                              <m:t>𝑇</m:t>
                            </m:r>
                          </m:e>
                        </m:d>
                        <m:r>
                          <a:rPr lang="en-US" altLang="zh-TW" sz="1700" i="1">
                            <a:latin typeface="Cambria Math" panose="02040503050406030204" pitchFamily="18" charset="0"/>
                          </a:rPr>
                          <m:t>=</m:t>
                        </m:r>
                        <m:d>
                          <m:dPr>
                            <m:begChr m:val="{"/>
                            <m:endChr m:val=""/>
                            <m:ctrlPr>
                              <a:rPr lang="zh-TW" altLang="zh-TW" sz="1700" i="1">
                                <a:latin typeface="Cambria Math" panose="02040503050406030204" pitchFamily="18" charset="0"/>
                              </a:rPr>
                            </m:ctrlPr>
                          </m:dPr>
                          <m:e>
                            <m:eqArr>
                              <m:eqArrPr>
                                <m:ctrlPr>
                                  <a:rPr lang="zh-TW" altLang="zh-TW" sz="1700" i="1">
                                    <a:latin typeface="Cambria Math" panose="02040503050406030204" pitchFamily="18" charset="0"/>
                                  </a:rPr>
                                </m:ctrlPr>
                              </m:eqArrPr>
                              <m:e>
                                <m:r>
                                  <a:rPr lang="en-US" altLang="zh-TW" sz="1700" i="1">
                                    <a:latin typeface="Cambria Math" panose="02040503050406030204" pitchFamily="18" charset="0"/>
                                  </a:rPr>
                                  <m:t>𝐾</m:t>
                                </m:r>
                                <m:r>
                                  <a:rPr lang="en-US" altLang="zh-TW" sz="1700" i="1">
                                    <a:latin typeface="Cambria Math" panose="02040503050406030204" pitchFamily="18" charset="0"/>
                                  </a:rPr>
                                  <m:t>+</m:t>
                                </m:r>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𝐹</m:t>
                                    </m:r>
                                  </m:e>
                                  <m:sub>
                                    <m:r>
                                      <a:rPr lang="en-US" altLang="zh-TW" sz="1700" i="1">
                                        <a:latin typeface="Cambria Math" panose="02040503050406030204" pitchFamily="18" charset="0"/>
                                      </a:rPr>
                                      <m:t>𝑐</m:t>
                                    </m:r>
                                  </m:sub>
                                </m:sSub>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𝐶</m:t>
                                    </m:r>
                                  </m:e>
                                  <m:sub>
                                    <m:r>
                                      <a:rPr lang="en-US" altLang="zh-TW" sz="1700" i="1">
                                        <a:latin typeface="Cambria Math" panose="02040503050406030204" pitchFamily="18" charset="0"/>
                                      </a:rPr>
                                      <m:t>𝑐</m:t>
                                    </m:r>
                                  </m:sub>
                                </m:sSub>
                                <m:r>
                                  <a:rPr lang="en-US" altLang="zh-TW" sz="1700" i="1">
                                    <a:latin typeface="Cambria Math" panose="02040503050406030204" pitchFamily="18" charset="0"/>
                                  </a:rPr>
                                  <m:t>∆</m:t>
                                </m:r>
                                <m:r>
                                  <a:rPr lang="en-US" altLang="zh-TW" sz="1700" i="1">
                                    <a:latin typeface="Cambria Math" panose="02040503050406030204" pitchFamily="18" charset="0"/>
                                  </a:rPr>
                                  <m:t>𝑡</m:t>
                                </m:r>
                                <m:r>
                                  <a:rPr lang="en-US" altLang="zh-TW" sz="1700" b="0" i="1" smtClean="0">
                                    <a:latin typeface="Cambria Math" panose="02040503050406030204" pitchFamily="18" charset="0"/>
                                  </a:rPr>
                                  <m:t> </m:t>
                                </m:r>
                                <m:r>
                                  <a:rPr lang="en-US" altLang="zh-TW" sz="1700" i="1">
                                    <a:latin typeface="Cambria Math" panose="02040503050406030204" pitchFamily="18" charset="0"/>
                                  </a:rPr>
                                  <m:t>, </m:t>
                                </m:r>
                                <m:r>
                                  <a:rPr lang="en-US" altLang="zh-TW" sz="1700" i="1">
                                    <a:latin typeface="Cambria Math" panose="02040503050406030204" pitchFamily="18" charset="0"/>
                                  </a:rPr>
                                  <m:t>𝐸</m:t>
                                </m:r>
                                <m:d>
                                  <m:dPr>
                                    <m:begChr m:val="["/>
                                    <m:endChr m:val="]"/>
                                    <m:ctrlPr>
                                      <a:rPr lang="zh-TW" altLang="zh-TW" sz="1700" i="1">
                                        <a:latin typeface="Cambria Math" panose="02040503050406030204" pitchFamily="18" charset="0"/>
                                      </a:rPr>
                                    </m:ctrlPr>
                                  </m:dPr>
                                  <m:e>
                                    <m:sSubSup>
                                      <m:sSubSupPr>
                                        <m:ctrlPr>
                                          <a:rPr lang="zh-TW" altLang="zh-TW" sz="1700" i="1">
                                            <a:latin typeface="Cambria Math" panose="02040503050406030204" pitchFamily="18" charset="0"/>
                                          </a:rPr>
                                        </m:ctrlPr>
                                      </m:sSubSupPr>
                                      <m:e>
                                        <m:r>
                                          <a:rPr lang="en-US" altLang="zh-TW" sz="1700" i="1">
                                            <a:latin typeface="Cambria Math" panose="02040503050406030204" pitchFamily="18" charset="0"/>
                                          </a:rPr>
                                          <m:t>𝑉</m:t>
                                        </m:r>
                                      </m:e>
                                      <m:sub>
                                        <m:r>
                                          <a:rPr lang="en-US" altLang="zh-TW" sz="1700" i="1">
                                            <a:latin typeface="Cambria Math" panose="02040503050406030204" pitchFamily="18" charset="0"/>
                                          </a:rPr>
                                          <m:t>𝑡</m:t>
                                        </m:r>
                                      </m:sub>
                                      <m:sup>
                                        <m:r>
                                          <a:rPr lang="en-US" altLang="zh-TW" sz="1700" i="1">
                                            <a:latin typeface="Cambria Math" panose="02040503050406030204" pitchFamily="18" charset="0"/>
                                          </a:rPr>
                                          <m:t>𝑈</m:t>
                                        </m:r>
                                      </m:sup>
                                    </m:sSubSup>
                                    <m:r>
                                      <a:rPr lang="en-US" altLang="zh-TW" sz="1700" i="1">
                                        <a:latin typeface="Cambria Math" panose="02040503050406030204" pitchFamily="18" charset="0"/>
                                      </a:rPr>
                                      <m:t>,</m:t>
                                    </m:r>
                                    <m:r>
                                      <a:rPr lang="en-US" altLang="zh-TW" sz="1700" i="1">
                                        <a:latin typeface="Cambria Math" panose="02040503050406030204" pitchFamily="18" charset="0"/>
                                      </a:rPr>
                                      <m:t>𝑡</m:t>
                                    </m:r>
                                    <m:r>
                                      <a:rPr lang="en-US" altLang="zh-TW" sz="1700" i="1">
                                        <a:latin typeface="Cambria Math" panose="02040503050406030204" pitchFamily="18" charset="0"/>
                                      </a:rPr>
                                      <m:t>,2</m:t>
                                    </m:r>
                                    <m:r>
                                      <a:rPr lang="en-US" altLang="zh-TW" sz="1700" i="1">
                                        <a:latin typeface="Cambria Math" panose="02040503050406030204" pitchFamily="18" charset="0"/>
                                      </a:rPr>
                                      <m:t>𝑇</m:t>
                                    </m:r>
                                  </m:e>
                                </m:d>
                                <m:r>
                                  <a:rPr lang="en-US" altLang="zh-TW" sz="1700" i="1">
                                    <a:latin typeface="Cambria Math" panose="02040503050406030204" pitchFamily="18" charset="0"/>
                                  </a:rPr>
                                  <m:t>&gt;0</m:t>
                                </m:r>
                                <m:r>
                                  <a:rPr lang="zh-TW" altLang="zh-TW" sz="1700">
                                    <a:latin typeface="Cambria Math" panose="02040503050406030204" pitchFamily="18" charset="0"/>
                                  </a:rPr>
                                  <m:t>且</m:t>
                                </m:r>
                                <m:r>
                                  <a:rPr lang="en-US" altLang="zh-TW" sz="1700" i="1">
                                    <a:latin typeface="Cambria Math" panose="02040503050406030204" pitchFamily="18" charset="0"/>
                                  </a:rPr>
                                  <m:t>𝑐𝑎𝑙𝑙</m:t>
                                </m:r>
                                <m:r>
                                  <a:rPr lang="en-US" altLang="zh-TW" sz="1700" i="1">
                                    <a:latin typeface="Cambria Math" panose="02040503050406030204" pitchFamily="18" charset="0"/>
                                  </a:rPr>
                                  <m:t> </m:t>
                                </m:r>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𝐹</m:t>
                                    </m:r>
                                  </m:e>
                                  <m:sub>
                                    <m:r>
                                      <a:rPr lang="en-US" altLang="zh-TW" sz="1700" i="1">
                                        <a:latin typeface="Cambria Math" panose="02040503050406030204" pitchFamily="18" charset="0"/>
                                      </a:rPr>
                                      <m:t>𝑐</m:t>
                                    </m:r>
                                  </m:sub>
                                </m:sSub>
                              </m:e>
                              <m:e>
                                <m:r>
                                  <a:rPr lang="en-US" altLang="zh-TW" sz="1700" i="1">
                                    <a:latin typeface="Cambria Math" panose="02040503050406030204" pitchFamily="18" charset="0"/>
                                  </a:rPr>
                                  <m:t>𝑐𝑜𝑛</m:t>
                                </m:r>
                                <m:sSup>
                                  <m:sSupPr>
                                    <m:ctrlPr>
                                      <a:rPr lang="zh-TW" altLang="zh-TW" sz="1700" i="1">
                                        <a:latin typeface="Cambria Math" panose="02040503050406030204" pitchFamily="18" charset="0"/>
                                      </a:rPr>
                                    </m:ctrlPr>
                                  </m:sSupPr>
                                  <m:e>
                                    <m:r>
                                      <a:rPr lang="en-US" altLang="zh-TW" sz="1700" i="1">
                                        <a:latin typeface="Cambria Math" panose="02040503050406030204" pitchFamily="18" charset="0"/>
                                      </a:rPr>
                                      <m:t>𝐶𝐵</m:t>
                                    </m:r>
                                  </m:e>
                                  <m:sup>
                                    <m:r>
                                      <a:rPr lang="en-US" altLang="zh-TW" sz="1700" i="1">
                                        <a:latin typeface="Cambria Math" panose="02040503050406030204" pitchFamily="18" charset="0"/>
                                      </a:rPr>
                                      <m:t>𝑛𝑒𝑤</m:t>
                                    </m:r>
                                  </m:sup>
                                </m:sSup>
                                <m:r>
                                  <a:rPr lang="en-US" altLang="zh-TW" sz="1700" i="1">
                                    <a:latin typeface="Cambria Math" panose="02040503050406030204" pitchFamily="18" charset="0"/>
                                  </a:rPr>
                                  <m:t>+</m:t>
                                </m:r>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𝐹</m:t>
                                    </m:r>
                                  </m:e>
                                  <m:sub>
                                    <m:r>
                                      <a:rPr lang="en-US" altLang="zh-TW" sz="1700" i="1">
                                        <a:latin typeface="Cambria Math" panose="02040503050406030204" pitchFamily="18" charset="0"/>
                                      </a:rPr>
                                      <m:t>𝑐</m:t>
                                    </m:r>
                                  </m:sub>
                                </m:sSub>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𝐶</m:t>
                                    </m:r>
                                  </m:e>
                                  <m:sub>
                                    <m:r>
                                      <a:rPr lang="en-US" altLang="zh-TW" sz="1700" i="1">
                                        <a:latin typeface="Cambria Math" panose="02040503050406030204" pitchFamily="18" charset="0"/>
                                      </a:rPr>
                                      <m:t>𝑐</m:t>
                                    </m:r>
                                  </m:sub>
                                </m:sSub>
                                <m:r>
                                  <a:rPr lang="en-US" altLang="zh-TW" sz="1700" i="1">
                                    <a:latin typeface="Cambria Math" panose="02040503050406030204" pitchFamily="18" charset="0"/>
                                  </a:rPr>
                                  <m:t>∆</m:t>
                                </m:r>
                                <m:r>
                                  <a:rPr lang="en-US" altLang="zh-TW" sz="1700" i="1">
                                    <a:latin typeface="Cambria Math" panose="02040503050406030204" pitchFamily="18" charset="0"/>
                                  </a:rPr>
                                  <m:t>𝑡</m:t>
                                </m:r>
                                <m:r>
                                  <a:rPr lang="en-US" altLang="zh-TW" sz="1700" b="0" i="1" smtClean="0">
                                    <a:latin typeface="Cambria Math" panose="02040503050406030204" pitchFamily="18" charset="0"/>
                                  </a:rPr>
                                  <m:t> </m:t>
                                </m:r>
                                <m:r>
                                  <a:rPr lang="en-US" altLang="zh-TW" sz="1700" i="1">
                                    <a:latin typeface="Cambria Math" panose="02040503050406030204" pitchFamily="18" charset="0"/>
                                  </a:rPr>
                                  <m:t> , </m:t>
                                </m:r>
                                <m:r>
                                  <a:rPr lang="en-US" altLang="zh-TW" sz="1700" i="1">
                                    <a:latin typeface="Cambria Math" panose="02040503050406030204" pitchFamily="18" charset="0"/>
                                  </a:rPr>
                                  <m:t>𝐸</m:t>
                                </m:r>
                                <m:d>
                                  <m:dPr>
                                    <m:begChr m:val="["/>
                                    <m:endChr m:val="]"/>
                                    <m:ctrlPr>
                                      <a:rPr lang="zh-TW" altLang="zh-TW" sz="1700" i="1">
                                        <a:latin typeface="Cambria Math" panose="02040503050406030204" pitchFamily="18" charset="0"/>
                                      </a:rPr>
                                    </m:ctrlPr>
                                  </m:dPr>
                                  <m:e>
                                    <m:sSubSup>
                                      <m:sSubSupPr>
                                        <m:ctrlPr>
                                          <a:rPr lang="zh-TW" altLang="zh-TW" sz="1700" i="1">
                                            <a:latin typeface="Cambria Math" panose="02040503050406030204" pitchFamily="18" charset="0"/>
                                          </a:rPr>
                                        </m:ctrlPr>
                                      </m:sSubSupPr>
                                      <m:e>
                                        <m:r>
                                          <a:rPr lang="en-US" altLang="zh-TW" sz="1700" i="1">
                                            <a:latin typeface="Cambria Math" panose="02040503050406030204" pitchFamily="18" charset="0"/>
                                          </a:rPr>
                                          <m:t>𝑉</m:t>
                                        </m:r>
                                      </m:e>
                                      <m:sub>
                                        <m:r>
                                          <a:rPr lang="en-US" altLang="zh-TW" sz="1700" i="1">
                                            <a:latin typeface="Cambria Math" panose="02040503050406030204" pitchFamily="18" charset="0"/>
                                          </a:rPr>
                                          <m:t>𝑡</m:t>
                                        </m:r>
                                      </m:sub>
                                      <m:sup>
                                        <m:r>
                                          <a:rPr lang="en-US" altLang="zh-TW" sz="1700" i="1">
                                            <a:latin typeface="Cambria Math" panose="02040503050406030204" pitchFamily="18" charset="0"/>
                                          </a:rPr>
                                          <m:t>𝑈</m:t>
                                        </m:r>
                                      </m:sup>
                                    </m:sSubSup>
                                    <m:r>
                                      <a:rPr lang="en-US" altLang="zh-TW" sz="1700" i="1">
                                        <a:latin typeface="Cambria Math" panose="02040503050406030204" pitchFamily="18" charset="0"/>
                                      </a:rPr>
                                      <m:t>,</m:t>
                                    </m:r>
                                    <m:r>
                                      <a:rPr lang="en-US" altLang="zh-TW" sz="1700" i="1">
                                        <a:latin typeface="Cambria Math" panose="02040503050406030204" pitchFamily="18" charset="0"/>
                                      </a:rPr>
                                      <m:t>𝑡</m:t>
                                    </m:r>
                                    <m:r>
                                      <a:rPr lang="en-US" altLang="zh-TW" sz="1700" i="1">
                                        <a:latin typeface="Cambria Math" panose="02040503050406030204" pitchFamily="18" charset="0"/>
                                      </a:rPr>
                                      <m:t>,2</m:t>
                                    </m:r>
                                    <m:r>
                                      <a:rPr lang="en-US" altLang="zh-TW" sz="1700" i="1">
                                        <a:latin typeface="Cambria Math" panose="02040503050406030204" pitchFamily="18" charset="0"/>
                                      </a:rPr>
                                      <m:t>𝑇</m:t>
                                    </m:r>
                                  </m:e>
                                </m:d>
                                <m:r>
                                  <a:rPr lang="en-US" altLang="zh-TW" sz="1700" i="1">
                                    <a:latin typeface="Cambria Math" panose="02040503050406030204" pitchFamily="18" charset="0"/>
                                  </a:rPr>
                                  <m:t>&gt;0</m:t>
                                </m:r>
                              </m:e>
                              <m:e>
                                <m:d>
                                  <m:dPr>
                                    <m:ctrlPr>
                                      <a:rPr lang="zh-TW" altLang="zh-TW" sz="1700" i="1">
                                        <a:latin typeface="Cambria Math" panose="02040503050406030204" pitchFamily="18" charset="0"/>
                                      </a:rPr>
                                    </m:ctrlPr>
                                  </m:dPr>
                                  <m:e>
                                    <m:r>
                                      <a:rPr lang="en-US" altLang="zh-TW" sz="1700" i="1">
                                        <a:latin typeface="Cambria Math" panose="02040503050406030204" pitchFamily="18" charset="0"/>
                                      </a:rPr>
                                      <m:t>1−</m:t>
                                    </m:r>
                                    <m:r>
                                      <a:rPr lang="en-US" altLang="zh-TW" sz="1700" i="1">
                                        <a:latin typeface="Cambria Math" panose="02040503050406030204" pitchFamily="18" charset="0"/>
                                      </a:rPr>
                                      <m:t>𝜔</m:t>
                                    </m:r>
                                  </m:e>
                                </m:d>
                                <m:d>
                                  <m:dPr>
                                    <m:ctrlPr>
                                      <a:rPr lang="zh-TW" altLang="zh-TW" sz="1700" i="1">
                                        <a:latin typeface="Cambria Math" panose="02040503050406030204" pitchFamily="18" charset="0"/>
                                      </a:rPr>
                                    </m:ctrlPr>
                                  </m:dPr>
                                  <m:e>
                                    <m:sSubSup>
                                      <m:sSubSupPr>
                                        <m:ctrlPr>
                                          <a:rPr lang="zh-TW" altLang="zh-TW" sz="1700" i="1">
                                            <a:latin typeface="Cambria Math" panose="02040503050406030204" pitchFamily="18" charset="0"/>
                                          </a:rPr>
                                        </m:ctrlPr>
                                      </m:sSubSupPr>
                                      <m:e>
                                        <m:r>
                                          <a:rPr lang="en-US" altLang="zh-TW" sz="1700" i="1">
                                            <a:latin typeface="Cambria Math" panose="02040503050406030204" pitchFamily="18" charset="0"/>
                                          </a:rPr>
                                          <m:t>𝑉</m:t>
                                        </m:r>
                                      </m:e>
                                      <m:sub>
                                        <m:r>
                                          <a:rPr lang="en-US" altLang="zh-TW" sz="1700" i="1">
                                            <a:latin typeface="Cambria Math" panose="02040503050406030204" pitchFamily="18" charset="0"/>
                                          </a:rPr>
                                          <m:t>𝑡</m:t>
                                        </m:r>
                                      </m:sub>
                                      <m:sup>
                                        <m:r>
                                          <a:rPr lang="en-US" altLang="zh-TW" sz="1700" i="1">
                                            <a:latin typeface="Cambria Math" panose="02040503050406030204" pitchFamily="18" charset="0"/>
                                          </a:rPr>
                                          <m:t>𝑈</m:t>
                                        </m:r>
                                      </m:sup>
                                    </m:sSubSup>
                                    <m:r>
                                      <a:rPr lang="en-US" altLang="zh-TW" sz="1700" i="1">
                                        <a:latin typeface="Cambria Math" panose="02040503050406030204" pitchFamily="18" charset="0"/>
                                      </a:rPr>
                                      <m:t>+</m:t>
                                    </m:r>
                                    <m:sSub>
                                      <m:sSubPr>
                                        <m:ctrlPr>
                                          <a:rPr lang="zh-TW" altLang="zh-TW" sz="1700" i="1">
                                            <a:latin typeface="Cambria Math" panose="02040503050406030204" pitchFamily="18" charset="0"/>
                                          </a:rPr>
                                        </m:ctrlPr>
                                      </m:sSubPr>
                                      <m:e>
                                        <m:r>
                                          <a:rPr lang="en-US" altLang="zh-TW" sz="1700" i="1">
                                            <a:latin typeface="Cambria Math" panose="02040503050406030204" pitchFamily="18" charset="0"/>
                                          </a:rPr>
                                          <m:t>𝛿</m:t>
                                        </m:r>
                                      </m:e>
                                      <m:sub>
                                        <m:r>
                                          <a:rPr lang="en-US" altLang="zh-TW" sz="1700" i="1">
                                            <a:latin typeface="Cambria Math" panose="02040503050406030204" pitchFamily="18" charset="0"/>
                                          </a:rPr>
                                          <m:t>𝑡</m:t>
                                        </m:r>
                                      </m:sub>
                                    </m:sSub>
                                  </m:e>
                                </m:d>
                                <m:r>
                                  <a:rPr lang="en-US" altLang="zh-TW" sz="1700" i="1">
                                    <a:latin typeface="Cambria Math" panose="02040503050406030204" pitchFamily="18" charset="0"/>
                                  </a:rPr>
                                  <m:t>  </m:t>
                                </m:r>
                                <m:r>
                                  <a:rPr lang="en-US" altLang="zh-TW" sz="1700" b="0" i="1">
                                    <a:latin typeface="Cambria Math" panose="02040503050406030204" pitchFamily="18" charset="0"/>
                                  </a:rPr>
                                  <m:t>  </m:t>
                                </m:r>
                                <m:r>
                                  <a:rPr lang="en-US" altLang="zh-TW" sz="1700" i="1">
                                    <a:latin typeface="Cambria Math" panose="02040503050406030204" pitchFamily="18" charset="0"/>
                                  </a:rPr>
                                  <m:t> , </m:t>
                                </m:r>
                                <m:r>
                                  <a:rPr lang="en-US" altLang="zh-TW" sz="1700" i="1">
                                    <a:latin typeface="Cambria Math" panose="02040503050406030204" pitchFamily="18" charset="0"/>
                                  </a:rPr>
                                  <m:t>𝐸</m:t>
                                </m:r>
                                <m:d>
                                  <m:dPr>
                                    <m:begChr m:val="["/>
                                    <m:endChr m:val="]"/>
                                    <m:ctrlPr>
                                      <a:rPr lang="zh-TW" altLang="zh-TW" sz="1700" i="1">
                                        <a:latin typeface="Cambria Math" panose="02040503050406030204" pitchFamily="18" charset="0"/>
                                      </a:rPr>
                                    </m:ctrlPr>
                                  </m:dPr>
                                  <m:e>
                                    <m:sSubSup>
                                      <m:sSubSupPr>
                                        <m:ctrlPr>
                                          <a:rPr lang="zh-TW" altLang="zh-TW" sz="1700" i="1">
                                            <a:latin typeface="Cambria Math" panose="02040503050406030204" pitchFamily="18" charset="0"/>
                                          </a:rPr>
                                        </m:ctrlPr>
                                      </m:sSubSupPr>
                                      <m:e>
                                        <m:r>
                                          <a:rPr lang="en-US" altLang="zh-TW" sz="1700" i="1">
                                            <a:latin typeface="Cambria Math" panose="02040503050406030204" pitchFamily="18" charset="0"/>
                                          </a:rPr>
                                          <m:t>𝑉</m:t>
                                        </m:r>
                                      </m:e>
                                      <m:sub>
                                        <m:r>
                                          <a:rPr lang="en-US" altLang="zh-TW" sz="1700" i="1">
                                            <a:latin typeface="Cambria Math" panose="02040503050406030204" pitchFamily="18" charset="0"/>
                                          </a:rPr>
                                          <m:t>𝑡</m:t>
                                        </m:r>
                                      </m:sub>
                                      <m:sup>
                                        <m:r>
                                          <a:rPr lang="en-US" altLang="zh-TW" sz="1700" i="1">
                                            <a:latin typeface="Cambria Math" panose="02040503050406030204" pitchFamily="18" charset="0"/>
                                          </a:rPr>
                                          <m:t>𝑈</m:t>
                                        </m:r>
                                      </m:sup>
                                    </m:sSubSup>
                                    <m:r>
                                      <a:rPr lang="en-US" altLang="zh-TW" sz="1700" i="1">
                                        <a:latin typeface="Cambria Math" panose="02040503050406030204" pitchFamily="18" charset="0"/>
                                      </a:rPr>
                                      <m:t>,</m:t>
                                    </m:r>
                                    <m:r>
                                      <a:rPr lang="en-US" altLang="zh-TW" sz="1700" i="1">
                                        <a:latin typeface="Cambria Math" panose="02040503050406030204" pitchFamily="18" charset="0"/>
                                      </a:rPr>
                                      <m:t>𝑡</m:t>
                                    </m:r>
                                    <m:r>
                                      <a:rPr lang="en-US" altLang="zh-TW" sz="1700" i="1">
                                        <a:latin typeface="Cambria Math" panose="02040503050406030204" pitchFamily="18" charset="0"/>
                                      </a:rPr>
                                      <m:t>,2</m:t>
                                    </m:r>
                                    <m:r>
                                      <a:rPr lang="en-US" altLang="zh-TW" sz="1700" i="1">
                                        <a:latin typeface="Cambria Math" panose="02040503050406030204" pitchFamily="18" charset="0"/>
                                      </a:rPr>
                                      <m:t>𝑇</m:t>
                                    </m:r>
                                  </m:e>
                                </m:d>
                                <m:r>
                                  <a:rPr lang="en-US" altLang="zh-TW" sz="1700" i="1">
                                    <a:latin typeface="Cambria Math" panose="02040503050406030204" pitchFamily="18" charset="0"/>
                                  </a:rPr>
                                  <m:t>=0</m:t>
                                </m:r>
                              </m:e>
                            </m:eqArr>
                          </m:e>
                        </m:d>
                      </m:oMath>
                    </m:oMathPara>
                  </a14:m>
                  <a:endParaRPr lang="en-US" altLang="zh-TW" sz="1700" dirty="0" smtClean="0">
                    <a:latin typeface="微軟正黑體" panose="020B0604030504040204" pitchFamily="34" charset="-120"/>
                    <a:ea typeface="微軟正黑體" panose="020B0604030504040204" pitchFamily="34" charset="-120"/>
                  </a:endParaRPr>
                </a:p>
              </p:txBody>
            </p:sp>
          </mc:Choice>
          <mc:Fallback xmlns="">
            <p:sp>
              <p:nvSpPr>
                <p:cNvPr id="86" name="矩形 85"/>
                <p:cNvSpPr>
                  <a:spLocks noRot="1" noChangeAspect="1" noMove="1" noResize="1" noEditPoints="1" noAdjustHandles="1" noChangeArrowheads="1" noChangeShapeType="1" noTextEdit="1"/>
                </p:cNvSpPr>
                <p:nvPr/>
              </p:nvSpPr>
              <p:spPr>
                <a:xfrm>
                  <a:off x="5892708" y="1841253"/>
                  <a:ext cx="6507120" cy="4457423"/>
                </a:xfrm>
                <a:prstGeom prst="rect">
                  <a:avLst/>
                </a:prstGeom>
                <a:blipFill>
                  <a:blip r:embed="rId7"/>
                  <a:stretch>
                    <a:fillRect l="-1403" t="-752"/>
                  </a:stretch>
                </a:blipFill>
                <a:ln>
                  <a:solidFill>
                    <a:schemeClr val="accent5">
                      <a:lumMod val="60000"/>
                      <a:lumOff val="40000"/>
                    </a:schemeClr>
                  </a:solidFill>
                </a:ln>
              </p:spPr>
              <p:txBody>
                <a:bodyPr/>
                <a:lstStyle/>
                <a:p>
                  <a:r>
                    <a:rPr lang="zh-TW" altLang="en-US">
                      <a:noFill/>
                    </a:rPr>
                    <a:t> </a:t>
                  </a:r>
                </a:p>
              </p:txBody>
            </p:sp>
          </mc:Fallback>
        </mc:AlternateContent>
      </p:grpSp>
      <p:grpSp>
        <p:nvGrpSpPr>
          <p:cNvPr id="106" name="群組 105"/>
          <p:cNvGrpSpPr/>
          <p:nvPr/>
        </p:nvGrpSpPr>
        <p:grpSpPr>
          <a:xfrm>
            <a:off x="1050328" y="4009301"/>
            <a:ext cx="3393138" cy="1512267"/>
            <a:chOff x="1583728" y="4085501"/>
            <a:chExt cx="3393138" cy="1512267"/>
          </a:xfrm>
        </p:grpSpPr>
        <p:sp>
          <p:nvSpPr>
            <p:cNvPr id="102" name="等腰三角形 101"/>
            <p:cNvSpPr/>
            <p:nvPr/>
          </p:nvSpPr>
          <p:spPr>
            <a:xfrm rot="10740000">
              <a:off x="1583728" y="4085501"/>
              <a:ext cx="3393138" cy="1512267"/>
            </a:xfrm>
            <a:prstGeom prst="triangle">
              <a:avLst>
                <a:gd name="adj" fmla="val 12187"/>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4" name="橢圓 103"/>
            <p:cNvSpPr/>
            <p:nvPr/>
          </p:nvSpPr>
          <p:spPr>
            <a:xfrm rot="1695298">
              <a:off x="3277738" y="4575182"/>
              <a:ext cx="360000" cy="360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5" name="橢圓 104"/>
            <p:cNvSpPr/>
            <p:nvPr/>
          </p:nvSpPr>
          <p:spPr>
            <a:xfrm rot="1695298">
              <a:off x="3349776" y="4141926"/>
              <a:ext cx="360000" cy="360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cxnSp>
        <p:nvCxnSpPr>
          <p:cNvPr id="108" name="直線單箭頭接點 107"/>
          <p:cNvCxnSpPr>
            <a:stCxn id="102" idx="1"/>
            <a:endCxn id="86" idx="1"/>
          </p:cNvCxnSpPr>
          <p:nvPr/>
        </p:nvCxnSpPr>
        <p:spPr>
          <a:xfrm flipV="1">
            <a:off x="4236478" y="3986476"/>
            <a:ext cx="1113122" cy="75295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19" name="橢圓 118"/>
          <p:cNvSpPr/>
          <p:nvPr/>
        </p:nvSpPr>
        <p:spPr>
          <a:xfrm rot="1695298">
            <a:off x="2573226" y="5391141"/>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91" name="直線接點 90"/>
          <p:cNvCxnSpPr>
            <a:stCxn id="76" idx="2"/>
            <a:endCxn id="104" idx="6"/>
          </p:cNvCxnSpPr>
          <p:nvPr/>
        </p:nvCxnSpPr>
        <p:spPr>
          <a:xfrm flipH="1" flipV="1">
            <a:off x="3082891" y="4764193"/>
            <a:ext cx="466909" cy="1195726"/>
          </a:xfrm>
          <a:prstGeom prst="line">
            <a:avLst/>
          </a:prstGeom>
          <a:ln w="28575">
            <a:solidFill>
              <a:schemeClr val="accent1"/>
            </a:solidFill>
            <a:prstDash val="sysDash"/>
          </a:ln>
        </p:spPr>
        <p:style>
          <a:lnRef idx="1">
            <a:schemeClr val="accent1"/>
          </a:lnRef>
          <a:fillRef idx="0">
            <a:schemeClr val="accent1"/>
          </a:fillRef>
          <a:effectRef idx="0">
            <a:schemeClr val="accent1"/>
          </a:effectRef>
          <a:fontRef idx="minor">
            <a:schemeClr val="tx1"/>
          </a:fontRef>
        </p:style>
      </p:cxnSp>
      <p:cxnSp>
        <p:nvCxnSpPr>
          <p:cNvPr id="94" name="直線接點 93"/>
          <p:cNvCxnSpPr>
            <a:stCxn id="77" idx="2"/>
            <a:endCxn id="104" idx="6"/>
          </p:cNvCxnSpPr>
          <p:nvPr/>
        </p:nvCxnSpPr>
        <p:spPr>
          <a:xfrm flipH="1" flipV="1">
            <a:off x="3082891" y="4764193"/>
            <a:ext cx="551253" cy="770376"/>
          </a:xfrm>
          <a:prstGeom prst="line">
            <a:avLst/>
          </a:prstGeom>
          <a:ln w="28575">
            <a:solidFill>
              <a:schemeClr val="accent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21263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3" name="群組 82"/>
          <p:cNvGrpSpPr/>
          <p:nvPr/>
        </p:nvGrpSpPr>
        <p:grpSpPr>
          <a:xfrm>
            <a:off x="-226442" y="519930"/>
            <a:ext cx="4865170" cy="5811570"/>
            <a:chOff x="4209486" y="528221"/>
            <a:chExt cx="4865170" cy="5811570"/>
          </a:xfrm>
        </p:grpSpPr>
        <p:grpSp>
          <p:nvGrpSpPr>
            <p:cNvPr id="4" name="群組 3"/>
            <p:cNvGrpSpPr/>
            <p:nvPr/>
          </p:nvGrpSpPr>
          <p:grpSpPr>
            <a:xfrm rot="653449">
              <a:off x="4209486" y="528221"/>
              <a:ext cx="4865170" cy="5811570"/>
              <a:chOff x="4030710" y="486464"/>
              <a:chExt cx="5556707" cy="6638158"/>
            </a:xfrm>
          </p:grpSpPr>
          <p:grpSp>
            <p:nvGrpSpPr>
              <p:cNvPr id="5" name="群組 4"/>
              <p:cNvGrpSpPr/>
              <p:nvPr/>
            </p:nvGrpSpPr>
            <p:grpSpPr>
              <a:xfrm rot="21172489">
                <a:off x="4030710" y="486464"/>
                <a:ext cx="5556707" cy="6638158"/>
                <a:chOff x="3987025" y="489184"/>
                <a:chExt cx="5556707" cy="6638158"/>
              </a:xfrm>
            </p:grpSpPr>
            <p:grpSp>
              <p:nvGrpSpPr>
                <p:cNvPr id="7" name="群組 6"/>
                <p:cNvGrpSpPr/>
                <p:nvPr/>
              </p:nvGrpSpPr>
              <p:grpSpPr>
                <a:xfrm rot="420000">
                  <a:off x="4565220" y="489184"/>
                  <a:ext cx="4978512" cy="719470"/>
                  <a:chOff x="1471409" y="953350"/>
                  <a:chExt cx="4978512" cy="1161469"/>
                </a:xfrm>
              </p:grpSpPr>
              <p:grpSp>
                <p:nvGrpSpPr>
                  <p:cNvPr id="13" name="群組 12"/>
                  <p:cNvGrpSpPr/>
                  <p:nvPr/>
                </p:nvGrpSpPr>
                <p:grpSpPr>
                  <a:xfrm>
                    <a:off x="1471409" y="953350"/>
                    <a:ext cx="4978512" cy="1134154"/>
                    <a:chOff x="1471409" y="953350"/>
                    <a:chExt cx="4978512" cy="1134154"/>
                  </a:xfrm>
                </p:grpSpPr>
                <p:grpSp>
                  <p:nvGrpSpPr>
                    <p:cNvPr id="15" name="群組 14"/>
                    <p:cNvGrpSpPr/>
                    <p:nvPr/>
                  </p:nvGrpSpPr>
                  <p:grpSpPr>
                    <a:xfrm>
                      <a:off x="1471409" y="953350"/>
                      <a:ext cx="4978512" cy="1134154"/>
                      <a:chOff x="3420137" y="2454278"/>
                      <a:chExt cx="4978512" cy="1451419"/>
                    </a:xfrm>
                  </p:grpSpPr>
                  <p:sp>
                    <p:nvSpPr>
                      <p:cNvPr id="17" name="文字方塊 16"/>
                      <p:cNvSpPr txBox="1"/>
                      <p:nvPr/>
                    </p:nvSpPr>
                    <p:spPr>
                      <a:xfrm>
                        <a:off x="3420137" y="3597920"/>
                        <a:ext cx="28886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TW" sz="1400" b="0" i="0" u="none" strike="noStrike" kern="0" cap="none" spc="0" normalizeH="0" baseline="0" noProof="0" dirty="0" smtClean="0">
                            <a:ln>
                              <a:noFill/>
                            </a:ln>
                            <a:solidFill>
                              <a:prstClr val="black"/>
                            </a:solidFill>
                            <a:effectLst/>
                            <a:uLnTx/>
                            <a:uFillTx/>
                          </a:rPr>
                          <a:t>0</a:t>
                        </a:r>
                        <a:endParaRPr kumimoji="0" lang="zh-TW" altLang="en-US" sz="1400" b="0" i="0" u="none" strike="noStrike" kern="0" cap="none" spc="0" normalizeH="0" baseline="0" noProof="0" dirty="0" smtClean="0">
                          <a:ln>
                            <a:noFill/>
                          </a:ln>
                          <a:solidFill>
                            <a:prstClr val="black"/>
                          </a:solidFill>
                          <a:effectLst/>
                          <a:uLnTx/>
                          <a:uFillTx/>
                        </a:endParaRPr>
                      </a:p>
                    </p:txBody>
                  </p:sp>
                  <p:cxnSp>
                    <p:nvCxnSpPr>
                      <p:cNvPr id="18" name="直線接點 17"/>
                      <p:cNvCxnSpPr/>
                      <p:nvPr/>
                    </p:nvCxnSpPr>
                    <p:spPr>
                      <a:xfrm rot="21180000">
                        <a:off x="3590946" y="2454278"/>
                        <a:ext cx="4622378" cy="1264351"/>
                      </a:xfrm>
                      <a:prstGeom prst="line">
                        <a:avLst/>
                      </a:prstGeom>
                      <a:noFill/>
                      <a:ln w="38100" cap="flat" cmpd="sng" algn="ctr">
                        <a:solidFill>
                          <a:sysClr val="windowText" lastClr="000000"/>
                        </a:solidFill>
                        <a:prstDash val="solid"/>
                        <a:miter lim="800000"/>
                      </a:ln>
                      <a:effectLst/>
                    </p:spPr>
                  </p:cxnSp>
                  <p:cxnSp>
                    <p:nvCxnSpPr>
                      <p:cNvPr id="19" name="直線接點 18"/>
                      <p:cNvCxnSpPr/>
                      <p:nvPr/>
                    </p:nvCxnSpPr>
                    <p:spPr>
                      <a:xfrm flipV="1">
                        <a:off x="3576309" y="2764791"/>
                        <a:ext cx="1" cy="741862"/>
                      </a:xfrm>
                      <a:prstGeom prst="line">
                        <a:avLst/>
                      </a:prstGeom>
                      <a:noFill/>
                      <a:ln w="38100" cap="flat" cmpd="sng" algn="ctr">
                        <a:solidFill>
                          <a:sysClr val="windowText" lastClr="000000"/>
                        </a:solidFill>
                        <a:prstDash val="solid"/>
                        <a:miter lim="800000"/>
                      </a:ln>
                      <a:effectLst/>
                    </p:spPr>
                  </p:cxnSp>
                  <p:cxnSp>
                    <p:nvCxnSpPr>
                      <p:cNvPr id="20" name="直線接點 19"/>
                      <p:cNvCxnSpPr/>
                      <p:nvPr/>
                    </p:nvCxnSpPr>
                    <p:spPr>
                      <a:xfrm flipV="1">
                        <a:off x="5902203" y="2764999"/>
                        <a:ext cx="1" cy="741860"/>
                      </a:xfrm>
                      <a:prstGeom prst="line">
                        <a:avLst/>
                      </a:prstGeom>
                      <a:noFill/>
                      <a:ln w="38100" cap="flat" cmpd="sng" algn="ctr">
                        <a:solidFill>
                          <a:sysClr val="windowText" lastClr="000000"/>
                        </a:solidFill>
                        <a:prstDash val="solid"/>
                        <a:miter lim="800000"/>
                      </a:ln>
                      <a:effectLst/>
                    </p:spPr>
                  </p:cxnSp>
                  <p:cxnSp>
                    <p:nvCxnSpPr>
                      <p:cNvPr id="21" name="直線接點 20"/>
                      <p:cNvCxnSpPr/>
                      <p:nvPr/>
                    </p:nvCxnSpPr>
                    <p:spPr>
                      <a:xfrm flipV="1">
                        <a:off x="8233140" y="2757941"/>
                        <a:ext cx="1" cy="741862"/>
                      </a:xfrm>
                      <a:prstGeom prst="line">
                        <a:avLst/>
                      </a:prstGeom>
                      <a:noFill/>
                      <a:ln w="38100" cap="flat" cmpd="sng" algn="ctr">
                        <a:solidFill>
                          <a:sysClr val="windowText" lastClr="000000"/>
                        </a:solidFill>
                        <a:prstDash val="solid"/>
                        <a:miter lim="800000"/>
                      </a:ln>
                      <a:effectLst/>
                    </p:spPr>
                  </p:cxnSp>
                  <mc:AlternateContent xmlns:mc="http://schemas.openxmlformats.org/markup-compatibility/2006" xmlns:a14="http://schemas.microsoft.com/office/drawing/2010/main">
                    <mc:Choice Requires="a14">
                      <p:sp>
                        <p:nvSpPr>
                          <p:cNvPr id="22" name="文字方塊 21"/>
                          <p:cNvSpPr txBox="1"/>
                          <p:nvPr/>
                        </p:nvSpPr>
                        <p:spPr>
                          <a:xfrm>
                            <a:off x="7958336" y="3465423"/>
                            <a:ext cx="440313" cy="30777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2</m:t>
                                  </m:r>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27" name="文字方塊 26"/>
                          <p:cNvSpPr txBox="1">
                            <a:spLocks noRot="1" noChangeAspect="1" noMove="1" noResize="1" noEditPoints="1" noAdjustHandles="1" noChangeArrowheads="1" noChangeShapeType="1" noTextEdit="1"/>
                          </p:cNvSpPr>
                          <p:nvPr/>
                        </p:nvSpPr>
                        <p:spPr>
                          <a:xfrm>
                            <a:off x="7958336" y="3465423"/>
                            <a:ext cx="440313" cy="307775"/>
                          </a:xfrm>
                          <a:prstGeom prst="rect">
                            <a:avLst/>
                          </a:prstGeom>
                          <a:blipFill>
                            <a:blip r:embed="rId4"/>
                            <a:stretch>
                              <a:fillRect b="-55882"/>
                            </a:stretch>
                          </a:blipFill>
                        </p:spPr>
                        <p:txBody>
                          <a:bodyPr/>
                          <a:lstStyle/>
                          <a:p>
                            <a:r>
                              <a:rPr lang="zh-TW" altLang="en-US">
                                <a:noFill/>
                              </a:rPr>
                              <a:t> </a:t>
                            </a:r>
                          </a:p>
                        </p:txBody>
                      </p:sp>
                    </mc:Fallback>
                  </mc:AlternateContent>
                </p:grpSp>
                <p:cxnSp>
                  <p:nvCxnSpPr>
                    <p:cNvPr id="16" name="直線接點 15"/>
                    <p:cNvCxnSpPr/>
                    <p:nvPr/>
                  </p:nvCxnSpPr>
                  <p:spPr>
                    <a:xfrm flipV="1">
                      <a:off x="5120862" y="1222641"/>
                      <a:ext cx="1" cy="579698"/>
                    </a:xfrm>
                    <a:prstGeom prst="line">
                      <a:avLst/>
                    </a:prstGeom>
                    <a:noFill/>
                    <a:ln w="38100" cap="flat" cmpd="sng" algn="ctr">
                      <a:solidFill>
                        <a:sysClr val="windowText" lastClr="000000"/>
                      </a:solidFill>
                      <a:prstDash val="solid"/>
                      <a:miter lim="800000"/>
                    </a:ln>
                    <a:effectLst/>
                  </p:spPr>
                </p:cxnSp>
              </p:grpSp>
              <mc:AlternateContent xmlns:mc="http://schemas.openxmlformats.org/markup-compatibility/2006" xmlns:a14="http://schemas.microsoft.com/office/drawing/2010/main">
                <mc:Choice Requires="a14">
                  <p:sp>
                    <p:nvSpPr>
                      <p:cNvPr id="14" name="文字方塊 13"/>
                      <p:cNvSpPr txBox="1"/>
                      <p:nvPr/>
                    </p:nvSpPr>
                    <p:spPr>
                      <a:xfrm>
                        <a:off x="3781674" y="1807043"/>
                        <a:ext cx="340927" cy="307776"/>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19" name="文字方塊 18"/>
                      <p:cNvSpPr txBox="1">
                        <a:spLocks noRot="1" noChangeAspect="1" noMove="1" noResize="1" noEditPoints="1" noAdjustHandles="1" noChangeArrowheads="1" noChangeShapeType="1" noTextEdit="1"/>
                      </p:cNvSpPr>
                      <p:nvPr/>
                    </p:nvSpPr>
                    <p:spPr>
                      <a:xfrm>
                        <a:off x="3781674" y="1807043"/>
                        <a:ext cx="340927" cy="307776"/>
                      </a:xfrm>
                      <a:prstGeom prst="rect">
                        <a:avLst/>
                      </a:prstGeom>
                      <a:blipFill>
                        <a:blip r:embed="rId5"/>
                        <a:stretch>
                          <a:fillRect b="-30769"/>
                        </a:stretch>
                      </a:blipFill>
                    </p:spPr>
                    <p:txBody>
                      <a:bodyPr/>
                      <a:lstStyle/>
                      <a:p>
                        <a:r>
                          <a:rPr lang="zh-TW" altLang="en-US">
                            <a:noFill/>
                          </a:rPr>
                          <a:t> </a:t>
                        </a:r>
                      </a:p>
                    </p:txBody>
                  </p:sp>
                </mc:Fallback>
              </mc:AlternateContent>
            </p:grpSp>
            <p:cxnSp>
              <p:nvCxnSpPr>
                <p:cNvPr id="8" name="直線接點 7"/>
                <p:cNvCxnSpPr/>
                <p:nvPr/>
              </p:nvCxnSpPr>
              <p:spPr>
                <a:xfrm flipV="1">
                  <a:off x="7459654" y="1477396"/>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9" name="直線接點 8"/>
                <p:cNvCxnSpPr/>
                <p:nvPr/>
              </p:nvCxnSpPr>
              <p:spPr>
                <a:xfrm flipV="1">
                  <a:off x="3987025" y="1101708"/>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0" name="直線接點 9"/>
                <p:cNvCxnSpPr/>
                <p:nvPr/>
              </p:nvCxnSpPr>
              <p:spPr>
                <a:xfrm rot="427511" flipV="1">
                  <a:off x="5438273" y="1213915"/>
                  <a:ext cx="59626"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1" name="直線接點 10"/>
                <p:cNvCxnSpPr/>
                <p:nvPr/>
              </p:nvCxnSpPr>
              <p:spPr>
                <a:xfrm rot="427511" flipV="1">
                  <a:off x="6600169" y="1348804"/>
                  <a:ext cx="43288"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2" name="直線接點 11"/>
                <p:cNvCxnSpPr/>
                <p:nvPr/>
              </p:nvCxnSpPr>
              <p:spPr>
                <a:xfrm rot="427511" flipV="1">
                  <a:off x="8954314" y="1727342"/>
                  <a:ext cx="12773" cy="5400000"/>
                </a:xfrm>
                <a:prstGeom prst="line">
                  <a:avLst/>
                </a:prstGeom>
                <a:noFill/>
                <a:ln w="12700" cap="flat" cmpd="sng" algn="ctr">
                  <a:solidFill>
                    <a:srgbClr val="E7E6E6">
                      <a:lumMod val="50000"/>
                    </a:srgbClr>
                  </a:solidFill>
                  <a:prstDash val="dash"/>
                  <a:round/>
                  <a:headEnd type="none" w="med" len="med"/>
                  <a:tailEnd type="none" w="med" len="med"/>
                </a:ln>
                <a:effectLst/>
              </p:spPr>
            </p:cxnSp>
          </p:grpSp>
          <p:cxnSp>
            <p:nvCxnSpPr>
              <p:cNvPr id="6" name="直線接點 5"/>
              <p:cNvCxnSpPr/>
              <p:nvPr/>
            </p:nvCxnSpPr>
            <p:spPr>
              <a:xfrm rot="21592489" flipV="1">
                <a:off x="5568045" y="610256"/>
                <a:ext cx="1" cy="359092"/>
              </a:xfrm>
              <a:prstGeom prst="line">
                <a:avLst/>
              </a:prstGeom>
              <a:noFill/>
              <a:ln w="38100" cap="flat" cmpd="sng" algn="ctr">
                <a:solidFill>
                  <a:sysClr val="windowText" lastClr="000000"/>
                </a:solidFill>
                <a:prstDash val="solid"/>
                <a:miter lim="800000"/>
              </a:ln>
              <a:effectLst/>
            </p:spPr>
          </p:cxnSp>
        </p:grpSp>
        <p:grpSp>
          <p:nvGrpSpPr>
            <p:cNvPr id="23" name="群組 22"/>
            <p:cNvGrpSpPr/>
            <p:nvPr/>
          </p:nvGrpSpPr>
          <p:grpSpPr>
            <a:xfrm rot="653449">
              <a:off x="4640237" y="1148019"/>
              <a:ext cx="2383043" cy="1191713"/>
              <a:chOff x="998283" y="3537266"/>
              <a:chExt cx="3301683" cy="1718959"/>
            </a:xfrm>
          </p:grpSpPr>
          <p:grpSp>
            <p:nvGrpSpPr>
              <p:cNvPr id="24" name="群組 23"/>
              <p:cNvGrpSpPr/>
              <p:nvPr/>
            </p:nvGrpSpPr>
            <p:grpSpPr>
              <a:xfrm>
                <a:off x="998283" y="3537266"/>
                <a:ext cx="3301683" cy="1718959"/>
                <a:chOff x="1022461" y="3622096"/>
                <a:chExt cx="3301683" cy="1718959"/>
              </a:xfrm>
            </p:grpSpPr>
            <p:grpSp>
              <p:nvGrpSpPr>
                <p:cNvPr id="27" name="群組 26"/>
                <p:cNvGrpSpPr/>
                <p:nvPr/>
              </p:nvGrpSpPr>
              <p:grpSpPr>
                <a:xfrm>
                  <a:off x="1052309" y="3848746"/>
                  <a:ext cx="3158935" cy="1376030"/>
                  <a:chOff x="1300891" y="5043955"/>
                  <a:chExt cx="3158935" cy="1376030"/>
                </a:xfrm>
              </p:grpSpPr>
              <p:grpSp>
                <p:nvGrpSpPr>
                  <p:cNvPr id="34" name="群組 33"/>
                  <p:cNvGrpSpPr/>
                  <p:nvPr/>
                </p:nvGrpSpPr>
                <p:grpSpPr>
                  <a:xfrm>
                    <a:off x="1300891" y="5043955"/>
                    <a:ext cx="3158935" cy="1376030"/>
                    <a:chOff x="1300891" y="5043955"/>
                    <a:chExt cx="3158935" cy="1376030"/>
                  </a:xfrm>
                </p:grpSpPr>
                <p:cxnSp>
                  <p:nvCxnSpPr>
                    <p:cNvPr id="36" name="直線接點 35"/>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37" name="直線接點 36"/>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38" name="直線接點 37"/>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39" name="直線接點 38"/>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35" name="直線接點 34"/>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28" name="群組 27"/>
                <p:cNvGrpSpPr/>
                <p:nvPr/>
              </p:nvGrpSpPr>
              <p:grpSpPr>
                <a:xfrm>
                  <a:off x="1022461" y="3622096"/>
                  <a:ext cx="3301683" cy="1718959"/>
                  <a:chOff x="1022461" y="3622096"/>
                  <a:chExt cx="3301683" cy="1718959"/>
                </a:xfrm>
              </p:grpSpPr>
              <p:grpSp>
                <p:nvGrpSpPr>
                  <p:cNvPr id="29" name="群組 28"/>
                  <p:cNvGrpSpPr/>
                  <p:nvPr/>
                </p:nvGrpSpPr>
                <p:grpSpPr>
                  <a:xfrm>
                    <a:off x="1022461" y="4259912"/>
                    <a:ext cx="3300311" cy="438588"/>
                    <a:chOff x="1022461" y="4259912"/>
                    <a:chExt cx="3300311" cy="438588"/>
                  </a:xfrm>
                </p:grpSpPr>
                <p:sp>
                  <p:nvSpPr>
                    <p:cNvPr id="32" name="橢圓 31"/>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3" name="橢圓 32"/>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30" name="橢圓 29"/>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1" name="橢圓 30"/>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25" name="橢圓 24"/>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26" name="橢圓 25"/>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40" name="群組 39"/>
            <p:cNvGrpSpPr/>
            <p:nvPr/>
          </p:nvGrpSpPr>
          <p:grpSpPr>
            <a:xfrm rot="653449">
              <a:off x="5396919" y="2503333"/>
              <a:ext cx="2383043" cy="1191713"/>
              <a:chOff x="998283" y="3537266"/>
              <a:chExt cx="3301683" cy="1718959"/>
            </a:xfrm>
          </p:grpSpPr>
          <p:grpSp>
            <p:nvGrpSpPr>
              <p:cNvPr id="41" name="群組 40"/>
              <p:cNvGrpSpPr/>
              <p:nvPr/>
            </p:nvGrpSpPr>
            <p:grpSpPr>
              <a:xfrm>
                <a:off x="998283" y="3537266"/>
                <a:ext cx="3301683" cy="1718959"/>
                <a:chOff x="1022461" y="3622096"/>
                <a:chExt cx="3301683" cy="1718959"/>
              </a:xfrm>
            </p:grpSpPr>
            <p:grpSp>
              <p:nvGrpSpPr>
                <p:cNvPr id="44" name="群組 43"/>
                <p:cNvGrpSpPr/>
                <p:nvPr/>
              </p:nvGrpSpPr>
              <p:grpSpPr>
                <a:xfrm>
                  <a:off x="1052309" y="3848746"/>
                  <a:ext cx="3158935" cy="1376030"/>
                  <a:chOff x="1300891" y="5043955"/>
                  <a:chExt cx="3158935" cy="1376030"/>
                </a:xfrm>
              </p:grpSpPr>
              <p:grpSp>
                <p:nvGrpSpPr>
                  <p:cNvPr id="51" name="群組 50"/>
                  <p:cNvGrpSpPr/>
                  <p:nvPr/>
                </p:nvGrpSpPr>
                <p:grpSpPr>
                  <a:xfrm>
                    <a:off x="1300891" y="5043955"/>
                    <a:ext cx="3158935" cy="1376030"/>
                    <a:chOff x="1300891" y="5043955"/>
                    <a:chExt cx="3158935" cy="1376030"/>
                  </a:xfrm>
                </p:grpSpPr>
                <p:cxnSp>
                  <p:nvCxnSpPr>
                    <p:cNvPr id="53" name="直線接點 52"/>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54" name="直線接點 53"/>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55" name="直線接點 54"/>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56" name="直線接點 55"/>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52" name="直線接點 51"/>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45" name="群組 44"/>
                <p:cNvGrpSpPr/>
                <p:nvPr/>
              </p:nvGrpSpPr>
              <p:grpSpPr>
                <a:xfrm>
                  <a:off x="1022461" y="3622096"/>
                  <a:ext cx="3301683" cy="1718959"/>
                  <a:chOff x="1022461" y="3622096"/>
                  <a:chExt cx="3301683" cy="1718959"/>
                </a:xfrm>
              </p:grpSpPr>
              <p:grpSp>
                <p:nvGrpSpPr>
                  <p:cNvPr id="46" name="群組 45"/>
                  <p:cNvGrpSpPr/>
                  <p:nvPr/>
                </p:nvGrpSpPr>
                <p:grpSpPr>
                  <a:xfrm>
                    <a:off x="1022461" y="4259912"/>
                    <a:ext cx="3300311" cy="438588"/>
                    <a:chOff x="1022461" y="4259912"/>
                    <a:chExt cx="3300311" cy="438588"/>
                  </a:xfrm>
                </p:grpSpPr>
                <p:sp>
                  <p:nvSpPr>
                    <p:cNvPr id="49" name="橢圓 48"/>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50" name="橢圓 49"/>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47" name="橢圓 46"/>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8" name="橢圓 47"/>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42" name="橢圓 41"/>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3" name="橢圓 42"/>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57" name="群組 56"/>
            <p:cNvGrpSpPr/>
            <p:nvPr/>
          </p:nvGrpSpPr>
          <p:grpSpPr>
            <a:xfrm rot="653449">
              <a:off x="6178651" y="3865564"/>
              <a:ext cx="2383043" cy="1191713"/>
              <a:chOff x="998283" y="3537266"/>
              <a:chExt cx="3301683" cy="1718959"/>
            </a:xfrm>
          </p:grpSpPr>
          <p:grpSp>
            <p:nvGrpSpPr>
              <p:cNvPr id="58" name="群組 57"/>
              <p:cNvGrpSpPr/>
              <p:nvPr/>
            </p:nvGrpSpPr>
            <p:grpSpPr>
              <a:xfrm>
                <a:off x="998283" y="3537266"/>
                <a:ext cx="3301683" cy="1718959"/>
                <a:chOff x="1022461" y="3622096"/>
                <a:chExt cx="3301683" cy="1718959"/>
              </a:xfrm>
            </p:grpSpPr>
            <p:grpSp>
              <p:nvGrpSpPr>
                <p:cNvPr id="61" name="群組 60"/>
                <p:cNvGrpSpPr/>
                <p:nvPr/>
              </p:nvGrpSpPr>
              <p:grpSpPr>
                <a:xfrm>
                  <a:off x="1052309" y="3848746"/>
                  <a:ext cx="3158935" cy="1376030"/>
                  <a:chOff x="1300891" y="5043955"/>
                  <a:chExt cx="3158935" cy="1376030"/>
                </a:xfrm>
              </p:grpSpPr>
              <p:grpSp>
                <p:nvGrpSpPr>
                  <p:cNvPr id="68" name="群組 67"/>
                  <p:cNvGrpSpPr/>
                  <p:nvPr/>
                </p:nvGrpSpPr>
                <p:grpSpPr>
                  <a:xfrm>
                    <a:off x="1300891" y="5043955"/>
                    <a:ext cx="3158935" cy="1376030"/>
                    <a:chOff x="1300891" y="5043955"/>
                    <a:chExt cx="3158935" cy="1376030"/>
                  </a:xfrm>
                </p:grpSpPr>
                <p:cxnSp>
                  <p:nvCxnSpPr>
                    <p:cNvPr id="70" name="直線接點 69"/>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71" name="直線接點 70"/>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72" name="直線接點 71"/>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73" name="直線接點 72"/>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69" name="直線接點 68"/>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62" name="群組 61"/>
                <p:cNvGrpSpPr/>
                <p:nvPr/>
              </p:nvGrpSpPr>
              <p:grpSpPr>
                <a:xfrm>
                  <a:off x="1022461" y="3622096"/>
                  <a:ext cx="3301683" cy="1718959"/>
                  <a:chOff x="1022461" y="3622096"/>
                  <a:chExt cx="3301683" cy="1718959"/>
                </a:xfrm>
              </p:grpSpPr>
              <p:grpSp>
                <p:nvGrpSpPr>
                  <p:cNvPr id="63" name="群組 62"/>
                  <p:cNvGrpSpPr/>
                  <p:nvPr/>
                </p:nvGrpSpPr>
                <p:grpSpPr>
                  <a:xfrm>
                    <a:off x="1022461" y="4259912"/>
                    <a:ext cx="3300311" cy="438588"/>
                    <a:chOff x="1022461" y="4259912"/>
                    <a:chExt cx="3300311" cy="438588"/>
                  </a:xfrm>
                </p:grpSpPr>
                <p:sp>
                  <p:nvSpPr>
                    <p:cNvPr id="66" name="橢圓 65"/>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7" name="橢圓 66"/>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64" name="橢圓 63"/>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5" name="橢圓 64"/>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59" name="橢圓 58"/>
              <p:cNvSpPr/>
              <p:nvPr/>
            </p:nvSpPr>
            <p:spPr>
              <a:xfrm>
                <a:off x="2459817" y="450715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0" name="橢圓 59"/>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74" name="群組 73"/>
            <p:cNvGrpSpPr/>
            <p:nvPr/>
          </p:nvGrpSpPr>
          <p:grpSpPr>
            <a:xfrm rot="653449">
              <a:off x="6994324" y="5320288"/>
              <a:ext cx="1353157" cy="733119"/>
              <a:chOff x="1041435" y="3646266"/>
              <a:chExt cx="1874785" cy="1057470"/>
            </a:xfrm>
          </p:grpSpPr>
          <p:grpSp>
            <p:nvGrpSpPr>
              <p:cNvPr id="75" name="群組 74"/>
              <p:cNvGrpSpPr/>
              <p:nvPr/>
            </p:nvGrpSpPr>
            <p:grpSpPr>
              <a:xfrm>
                <a:off x="1041435" y="3876792"/>
                <a:ext cx="1655375" cy="636744"/>
                <a:chOff x="1065613" y="3961622"/>
                <a:chExt cx="1655375" cy="636744"/>
              </a:xfrm>
            </p:grpSpPr>
            <p:grpSp>
              <p:nvGrpSpPr>
                <p:cNvPr id="78" name="群組 77"/>
                <p:cNvGrpSpPr/>
                <p:nvPr/>
              </p:nvGrpSpPr>
              <p:grpSpPr>
                <a:xfrm>
                  <a:off x="1065613" y="3961622"/>
                  <a:ext cx="1655375" cy="636744"/>
                  <a:chOff x="1314196" y="5156831"/>
                  <a:chExt cx="1655376" cy="636744"/>
                </a:xfrm>
              </p:grpSpPr>
              <p:cxnSp>
                <p:nvCxnSpPr>
                  <p:cNvPr id="80" name="直線接點 79"/>
                  <p:cNvCxnSpPr/>
                  <p:nvPr/>
                </p:nvCxnSpPr>
                <p:spPr>
                  <a:xfrm>
                    <a:off x="1314196" y="5480981"/>
                    <a:ext cx="1641909" cy="312594"/>
                  </a:xfrm>
                  <a:prstGeom prst="line">
                    <a:avLst/>
                  </a:prstGeom>
                  <a:noFill/>
                  <a:ln w="6350" cap="flat" cmpd="sng" algn="ctr">
                    <a:solidFill>
                      <a:sysClr val="windowText" lastClr="000000"/>
                    </a:solidFill>
                    <a:prstDash val="solid"/>
                    <a:miter lim="800000"/>
                  </a:ln>
                  <a:effectLst/>
                </p:spPr>
              </p:cxnSp>
              <p:cxnSp>
                <p:nvCxnSpPr>
                  <p:cNvPr id="82" name="直線接點 81"/>
                  <p:cNvCxnSpPr/>
                  <p:nvPr/>
                </p:nvCxnSpPr>
                <p:spPr>
                  <a:xfrm flipV="1">
                    <a:off x="1327747" y="5156831"/>
                    <a:ext cx="1641825" cy="311091"/>
                  </a:xfrm>
                  <a:prstGeom prst="line">
                    <a:avLst/>
                  </a:prstGeom>
                  <a:noFill/>
                  <a:ln w="6350" cap="flat" cmpd="sng" algn="ctr">
                    <a:solidFill>
                      <a:sysClr val="windowText" lastClr="000000"/>
                    </a:solidFill>
                    <a:prstDash val="solid"/>
                    <a:miter lim="800000"/>
                  </a:ln>
                  <a:effectLst/>
                </p:spPr>
              </p:cxnSp>
            </p:grpSp>
            <p:sp>
              <p:nvSpPr>
                <p:cNvPr id="79" name="橢圓 78"/>
                <p:cNvSpPr/>
                <p:nvPr/>
              </p:nvSpPr>
              <p:spPr>
                <a:xfrm>
                  <a:off x="1085685" y="4045244"/>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76" name="橢圓 75"/>
              <p:cNvSpPr/>
              <p:nvPr/>
            </p:nvSpPr>
            <p:spPr>
              <a:xfrm>
                <a:off x="2480811" y="4271738"/>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77" name="橢圓 76"/>
              <p:cNvSpPr/>
              <p:nvPr/>
            </p:nvSpPr>
            <p:spPr>
              <a:xfrm>
                <a:off x="2484220" y="3646266"/>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cxnSp>
        <p:nvCxnSpPr>
          <p:cNvPr id="127" name="直線單箭頭接點 126"/>
          <p:cNvCxnSpPr>
            <a:stCxn id="98" idx="1"/>
            <a:endCxn id="85" idx="1"/>
          </p:cNvCxnSpPr>
          <p:nvPr/>
        </p:nvCxnSpPr>
        <p:spPr>
          <a:xfrm>
            <a:off x="3446004" y="3366967"/>
            <a:ext cx="1903596" cy="414833"/>
          </a:xfrm>
          <a:prstGeom prst="straightConnector1">
            <a:avLst/>
          </a:prstGeom>
          <a:ln w="28575">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92" name="群組 91"/>
          <p:cNvGrpSpPr/>
          <p:nvPr/>
        </p:nvGrpSpPr>
        <p:grpSpPr>
          <a:xfrm>
            <a:off x="2547473" y="3750350"/>
            <a:ext cx="570539" cy="1995371"/>
            <a:chOff x="2588466" y="3755770"/>
            <a:chExt cx="570539" cy="1995371"/>
          </a:xfrm>
        </p:grpSpPr>
        <p:cxnSp>
          <p:nvCxnSpPr>
            <p:cNvPr id="93" name="直線接點 92"/>
            <p:cNvCxnSpPr/>
            <p:nvPr/>
          </p:nvCxnSpPr>
          <p:spPr>
            <a:xfrm flipH="1">
              <a:off x="2786227" y="3755770"/>
              <a:ext cx="372778" cy="1812615"/>
            </a:xfrm>
            <a:prstGeom prst="line">
              <a:avLst/>
            </a:prstGeom>
            <a:ln w="5715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94" name="橢圓 93"/>
            <p:cNvSpPr/>
            <p:nvPr/>
          </p:nvSpPr>
          <p:spPr>
            <a:xfrm rot="1695298">
              <a:off x="2588466" y="5391141"/>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90" name="群組 89"/>
          <p:cNvGrpSpPr/>
          <p:nvPr/>
        </p:nvGrpSpPr>
        <p:grpSpPr>
          <a:xfrm>
            <a:off x="259854" y="2636835"/>
            <a:ext cx="3393138" cy="1512267"/>
            <a:chOff x="259854" y="2636835"/>
            <a:chExt cx="3393138" cy="1512267"/>
          </a:xfrm>
        </p:grpSpPr>
        <p:grpSp>
          <p:nvGrpSpPr>
            <p:cNvPr id="97" name="群組 96"/>
            <p:cNvGrpSpPr/>
            <p:nvPr/>
          </p:nvGrpSpPr>
          <p:grpSpPr>
            <a:xfrm>
              <a:off x="259854" y="2636835"/>
              <a:ext cx="3393138" cy="1512267"/>
              <a:chOff x="1583728" y="4085501"/>
              <a:chExt cx="3393138" cy="1512267"/>
            </a:xfrm>
          </p:grpSpPr>
          <p:sp>
            <p:nvSpPr>
              <p:cNvPr id="98" name="等腰三角形 97"/>
              <p:cNvSpPr/>
              <p:nvPr/>
            </p:nvSpPr>
            <p:spPr>
              <a:xfrm rot="10740000">
                <a:off x="1583728" y="4085501"/>
                <a:ext cx="3393138" cy="1512267"/>
              </a:xfrm>
              <a:prstGeom prst="triangle">
                <a:avLst>
                  <a:gd name="adj" fmla="val 12187"/>
                </a:avLst>
              </a:prstGeom>
              <a:noFill/>
              <a:ln w="285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9" name="橢圓 98"/>
              <p:cNvSpPr/>
              <p:nvPr/>
            </p:nvSpPr>
            <p:spPr>
              <a:xfrm rot="1695298">
                <a:off x="4315597" y="4543565"/>
                <a:ext cx="360000" cy="360000"/>
              </a:xfrm>
              <a:prstGeom prst="ellipse">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0" name="橢圓 99"/>
              <p:cNvSpPr/>
              <p:nvPr/>
            </p:nvSpPr>
            <p:spPr>
              <a:xfrm rot="1695298">
                <a:off x="4401568" y="4110691"/>
                <a:ext cx="360000" cy="360000"/>
              </a:xfrm>
              <a:prstGeom prst="ellipse">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107" name="橢圓 106"/>
            <p:cNvSpPr/>
            <p:nvPr/>
          </p:nvSpPr>
          <p:spPr>
            <a:xfrm rot="1695298">
              <a:off x="2900641" y="3534445"/>
              <a:ext cx="360000" cy="360000"/>
            </a:xfrm>
            <a:prstGeom prst="ellipse">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2" name="群組 1"/>
          <p:cNvGrpSpPr/>
          <p:nvPr/>
        </p:nvGrpSpPr>
        <p:grpSpPr>
          <a:xfrm>
            <a:off x="5349600" y="714954"/>
            <a:ext cx="6080400" cy="5097915"/>
            <a:chOff x="5349600" y="714954"/>
            <a:chExt cx="6080400" cy="5097915"/>
          </a:xfrm>
        </p:grpSpPr>
        <mc:AlternateContent xmlns:mc="http://schemas.openxmlformats.org/markup-compatibility/2006" xmlns:a14="http://schemas.microsoft.com/office/drawing/2010/main">
          <mc:Choice Requires="a14">
            <p:sp>
              <p:nvSpPr>
                <p:cNvPr id="85" name="矩形 84"/>
                <p:cNvSpPr/>
                <p:nvPr/>
              </p:nvSpPr>
              <p:spPr>
                <a:xfrm>
                  <a:off x="5349600" y="1750731"/>
                  <a:ext cx="6080400" cy="4062138"/>
                </a:xfrm>
                <a:prstGeom prst="rect">
                  <a:avLst/>
                </a:prstGeom>
                <a:ln>
                  <a:solidFill>
                    <a:schemeClr val="accent6">
                      <a:lumMod val="60000"/>
                      <a:lumOff val="40000"/>
                    </a:schemeClr>
                  </a:solidFill>
                </a:ln>
              </p:spPr>
              <p:txBody>
                <a:bodyPr wrap="square">
                  <a:spAutoFit/>
                </a:bodyPr>
                <a:lstStyle/>
                <a:p>
                  <a:r>
                    <a:rPr lang="zh-TW" altLang="zh-TW" sz="2400" kern="100" spc="20" dirty="0" smtClean="0">
                      <a:latin typeface="微軟正黑體" panose="020B0604030504040204" pitchFamily="34" charset="-120"/>
                      <a:ea typeface="微軟正黑體" panose="020B0604030504040204" pitchFamily="34" charset="-120"/>
                      <a:cs typeface="Times New Roman" panose="02020603050405020304" pitchFamily="18" charset="0"/>
                    </a:rPr>
                    <a:t>新債到期日</a:t>
                  </a:r>
                  <a:endParaRPr lang="en-US" altLang="zh-TW" sz="2400"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endParaRPr lang="en-US" altLang="zh-TW" sz="800"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lvl="1"/>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𝑐𝑜𝑛</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𝐸</m:t>
                            </m:r>
                          </m:e>
                          <m:sup>
                            <m:r>
                              <a:rPr lang="en-US" altLang="zh-TW" sz="1600" i="1">
                                <a:latin typeface="Cambria Math" panose="02040503050406030204" pitchFamily="18" charset="0"/>
                              </a:rPr>
                              <m:t>𝑆𝐵</m:t>
                            </m:r>
                          </m:sup>
                        </m:sSup>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𝑢</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𝐸</m:t>
                            </m:r>
                          </m:e>
                          <m:sup>
                            <m:r>
                              <a:rPr lang="en-US" altLang="zh-TW" sz="1600" i="1">
                                <a:latin typeface="Cambria Math" panose="02040503050406030204" pitchFamily="18" charset="0"/>
                              </a:rPr>
                              <m:t>𝑆𝐵</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𝑢</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 </m:t>
                        </m:r>
                      </m:oMath>
                    </m:oMathPara>
                  </a14:m>
                  <a:endParaRPr lang="en-US" altLang="zh-TW" sz="1600" i="1" dirty="0"/>
                </a:p>
                <a:p>
                  <a:pPr lvl="4"/>
                  <a14:m>
                    <m:oMathPara xmlns:m="http://schemas.openxmlformats.org/officeDocument/2006/math">
                      <m:oMathParaPr>
                        <m:jc m:val="left"/>
                      </m:oMathParaPr>
                      <m:oMath xmlns:m="http://schemas.openxmlformats.org/officeDocument/2006/math">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𝑑</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𝐸</m:t>
                            </m:r>
                          </m:e>
                          <m:sup>
                            <m:r>
                              <a:rPr lang="en-US" altLang="zh-TW" sz="1600" i="1">
                                <a:latin typeface="Cambria Math" panose="02040503050406030204" pitchFamily="18" charset="0"/>
                              </a:rPr>
                              <m:t>𝑆𝐵</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𝑑</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𝑒</m:t>
                            </m:r>
                          </m:e>
                          <m:sup>
                            <m:r>
                              <a:rPr lang="en-US" altLang="zh-TW" sz="1600" i="1">
                                <a:latin typeface="Cambria Math" panose="02040503050406030204" pitchFamily="18" charset="0"/>
                              </a:rPr>
                              <m:t>−</m:t>
                            </m:r>
                            <m:r>
                              <a:rPr lang="en-US" altLang="zh-TW" sz="1600" i="1">
                                <a:latin typeface="Cambria Math" panose="02040503050406030204" pitchFamily="18" charset="0"/>
                              </a:rPr>
                              <m:t>𝑟</m:t>
                            </m:r>
                            <m:r>
                              <a:rPr lang="en-US" altLang="zh-TW" sz="1600" i="1">
                                <a:latin typeface="Cambria Math" panose="02040503050406030204" pitchFamily="18" charset="0"/>
                              </a:rPr>
                              <m:t>∆</m:t>
                            </m:r>
                            <m:r>
                              <a:rPr lang="en-US" altLang="zh-TW" sz="1600" i="1">
                                <a:latin typeface="Cambria Math" panose="02040503050406030204" pitchFamily="18" charset="0"/>
                              </a:rPr>
                              <m:t>𝑡</m:t>
                            </m:r>
                          </m:sup>
                        </m:sSup>
                      </m:oMath>
                    </m:oMathPara>
                  </a14:m>
                  <a:endParaRPr lang="en-US" altLang="zh-TW" sz="1600" i="1" dirty="0" smtClean="0"/>
                </a:p>
                <a:p>
                  <a:pPr lvl="1"/>
                  <a:endParaRPr lang="en-US" altLang="zh-TW" sz="800" i="1" dirty="0"/>
                </a:p>
                <a:p>
                  <a:pPr lvl="1"/>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𝐷</m:t>
                        </m:r>
                        <m:d>
                          <m:dPr>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𝑢</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𝑆𝐵</m:t>
                            </m:r>
                          </m:e>
                          <m:sup>
                            <m:r>
                              <a:rPr lang="en-US" altLang="zh-TW" sz="1600" i="1">
                                <a:latin typeface="Cambria Math" panose="02040503050406030204" pitchFamily="18" charset="0"/>
                              </a:rPr>
                              <m:t>𝑛𝑒𝑤</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𝑢</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m:t>
                        </m:r>
                      </m:oMath>
                    </m:oMathPara>
                  </a14:m>
                  <a:endParaRPr lang="en-US" altLang="zh-TW" sz="1600" i="1" dirty="0"/>
                </a:p>
                <a:p>
                  <a:pPr lvl="4"/>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 </m:t>
                        </m:r>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𝑑</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𝑆𝐵</m:t>
                            </m:r>
                          </m:e>
                          <m:sup>
                            <m:r>
                              <a:rPr lang="en-US" altLang="zh-TW" sz="1600" i="1">
                                <a:latin typeface="Cambria Math" panose="02040503050406030204" pitchFamily="18" charset="0"/>
                              </a:rPr>
                              <m:t>𝑛𝑒𝑤</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𝑑</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𝑒</m:t>
                            </m:r>
                          </m:e>
                          <m:sup>
                            <m:r>
                              <a:rPr lang="en-US" altLang="zh-TW" sz="1600" i="1">
                                <a:latin typeface="Cambria Math" panose="02040503050406030204" pitchFamily="18" charset="0"/>
                              </a:rPr>
                              <m:t>−</m:t>
                            </m:r>
                            <m:r>
                              <a:rPr lang="en-US" altLang="zh-TW" sz="1600" i="1">
                                <a:latin typeface="Cambria Math" panose="02040503050406030204" pitchFamily="18" charset="0"/>
                              </a:rPr>
                              <m:t>𝑟</m:t>
                            </m:r>
                            <m:r>
                              <a:rPr lang="en-US" altLang="zh-TW" sz="1600" i="1">
                                <a:latin typeface="Cambria Math" panose="02040503050406030204" pitchFamily="18" charset="0"/>
                              </a:rPr>
                              <m:t>∆</m:t>
                            </m:r>
                            <m:r>
                              <a:rPr lang="en-US" altLang="zh-TW" sz="1600" i="1">
                                <a:latin typeface="Cambria Math" panose="02040503050406030204" pitchFamily="18" charset="0"/>
                              </a:rPr>
                              <m:t>𝑡</m:t>
                            </m:r>
                          </m:sup>
                        </m:sSup>
                      </m:oMath>
                    </m:oMathPara>
                  </a14:m>
                  <a:endParaRPr lang="en-US" altLang="zh-TW" sz="900" dirty="0">
                    <a:latin typeface="微軟正黑體" panose="020B0604030504040204" pitchFamily="34" charset="-120"/>
                  </a:endParaRPr>
                </a:p>
                <a:p>
                  <a:pPr lvl="1"/>
                  <a:endParaRPr lang="en-US" altLang="zh-TW" sz="800"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lvl="1"/>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a:latin typeface="Cambria Math" panose="02040503050406030204" pitchFamily="18" charset="0"/>
                              </a:rPr>
                              <m:t>,</m:t>
                            </m:r>
                            <m:r>
                              <a:rPr lang="en-US" altLang="zh-TW" sz="1600" i="1">
                                <a:latin typeface="Cambria Math" panose="02040503050406030204" pitchFamily="18" charset="0"/>
                              </a:rPr>
                              <m:t>𝑡</m:t>
                            </m:r>
                            <m:r>
                              <a:rPr lang="en-US" altLang="zh-TW" sz="1600">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a:latin typeface="Cambria Math" panose="02040503050406030204" pitchFamily="18" charset="0"/>
                                  </a:rPr>
                                  <m:t>3</m:t>
                                </m:r>
                              </m:num>
                              <m:den>
                                <m:r>
                                  <a:rPr lang="en-US" altLang="zh-TW" sz="1600">
                                    <a:latin typeface="Cambria Math" panose="02040503050406030204" pitchFamily="18" charset="0"/>
                                  </a:rPr>
                                  <m:t>2</m:t>
                                </m:r>
                              </m:den>
                            </m:f>
                            <m:r>
                              <a:rPr lang="en-US" altLang="zh-TW" sz="1600" i="1">
                                <a:latin typeface="Cambria Math" panose="02040503050406030204" pitchFamily="18" charset="0"/>
                              </a:rPr>
                              <m:t>𝑇</m:t>
                            </m:r>
                          </m:e>
                        </m:d>
                        <m:r>
                          <a:rPr lang="en-US" altLang="zh-TW" sz="1600">
                            <a:latin typeface="Cambria Math" panose="02040503050406030204" pitchFamily="18" charset="0"/>
                          </a:rPr>
                          <m:t>=</m:t>
                        </m:r>
                        <m:r>
                          <m:rPr>
                            <m:sty m:val="p"/>
                          </m:rPr>
                          <a:rPr lang="en-US" altLang="zh-TW" sz="1600">
                            <a:latin typeface="Cambria Math" panose="02040503050406030204" pitchFamily="18" charset="0"/>
                          </a:rPr>
                          <m:t>max</m:t>
                        </m:r>
                        <m:r>
                          <a:rPr lang="en-US" altLang="zh-TW" sz="1600">
                            <a:latin typeface="Cambria Math" panose="02040503050406030204" pitchFamily="18" charset="0"/>
                          </a:rPr>
                          <m:t>(</m:t>
                        </m:r>
                        <m:r>
                          <a:rPr lang="en-US" altLang="zh-TW" sz="1600" i="1">
                            <a:latin typeface="Cambria Math" panose="02040503050406030204" pitchFamily="18" charset="0"/>
                          </a:rPr>
                          <m:t>𝑐𝑜𝑛</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𝐸</m:t>
                            </m:r>
                          </m:e>
                          <m:sup>
                            <m:r>
                              <a:rPr lang="en-US" altLang="zh-TW" sz="1600" i="1">
                                <a:latin typeface="Cambria Math" panose="02040503050406030204" pitchFamily="18" charset="0"/>
                              </a:rPr>
                              <m:t>𝑆𝐵</m:t>
                            </m:r>
                          </m:sup>
                        </m:sSup>
                        <m:r>
                          <a:rPr lang="en-US" altLang="zh-TW" sz="1600">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𝛿</m:t>
                            </m:r>
                          </m:e>
                          <m:sub>
                            <m:r>
                              <a:rPr lang="en-US" altLang="zh-TW" sz="1600" i="1">
                                <a:latin typeface="Cambria Math" panose="02040503050406030204" pitchFamily="18" charset="0"/>
                              </a:rPr>
                              <m:t>𝑡</m:t>
                            </m:r>
                          </m:sub>
                        </m:sSub>
                        <m:r>
                          <a:rPr lang="en-US" altLang="zh-TW" sz="1600">
                            <a:latin typeface="Cambria Math" panose="02040503050406030204" pitchFamily="18" charset="0"/>
                          </a:rPr>
                          <m:t>+</m:t>
                        </m:r>
                        <m:d>
                          <m:dPr>
                            <m:ctrlPr>
                              <a:rPr lang="zh-TW" altLang="zh-TW" sz="1600" i="1">
                                <a:latin typeface="Cambria Math" panose="02040503050406030204" pitchFamily="18" charset="0"/>
                              </a:rPr>
                            </m:ctrlPr>
                          </m:dPr>
                          <m:e>
                            <m:r>
                              <a:rPr lang="en-US" altLang="zh-TW" sz="1600">
                                <a:latin typeface="Cambria Math" panose="02040503050406030204" pitchFamily="18" charset="0"/>
                              </a:rPr>
                              <m:t>1</m:t>
                            </m:r>
                            <m:r>
                              <a:rPr lang="en-US" altLang="zh-TW" sz="1600" i="1">
                                <a:latin typeface="Cambria Math" panose="02040503050406030204" pitchFamily="18" charset="0"/>
                              </a:rPr>
                              <m:t>−</m:t>
                            </m:r>
                            <m:r>
                              <a:rPr lang="en-US" altLang="zh-TW" sz="1600" i="1">
                                <a:latin typeface="Cambria Math" panose="02040503050406030204" pitchFamily="18" charset="0"/>
                              </a:rPr>
                              <m:t>𝛾</m:t>
                            </m:r>
                          </m:e>
                        </m:d>
                        <m:r>
                          <a:rPr lang="en-US" altLang="zh-TW" sz="1600" i="1">
                            <a:latin typeface="Cambria Math" panose="02040503050406030204" pitchFamily="18" charset="0"/>
                          </a:rPr>
                          <m:t>𝐷</m:t>
                        </m:r>
                        <m:d>
                          <m:dPr>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a:latin typeface="Cambria Math" panose="02040503050406030204" pitchFamily="18" charset="0"/>
                              </a:rPr>
                              <m:t>,2</m:t>
                            </m:r>
                            <m:r>
                              <a:rPr lang="en-US" altLang="zh-TW" sz="1600" i="1">
                                <a:latin typeface="Cambria Math" panose="02040503050406030204" pitchFamily="18" charset="0"/>
                              </a:rPr>
                              <m:t>𝑇</m:t>
                            </m:r>
                          </m:e>
                        </m:d>
                        <m:r>
                          <a:rPr lang="en-US" altLang="zh-TW" sz="1600">
                            <a:latin typeface="Cambria Math" panose="02040503050406030204" pitchFamily="18" charset="0"/>
                          </a:rPr>
                          <m:t> </m:t>
                        </m:r>
                      </m:oMath>
                    </m:oMathPara>
                  </a14:m>
                  <a:endParaRPr lang="en-US" altLang="zh-TW" sz="1600" dirty="0" smtClean="0"/>
                </a:p>
                <a:p>
                  <a:pPr lvl="6"/>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d>
                          <m:dPr>
                            <m:ctrlPr>
                              <a:rPr lang="zh-TW" altLang="zh-TW" sz="1600" i="1">
                                <a:latin typeface="Cambria Math" panose="02040503050406030204" pitchFamily="18" charset="0"/>
                              </a:rPr>
                            </m:ctrlPr>
                          </m:dPr>
                          <m:e>
                            <m:r>
                              <a:rPr lang="en-US" altLang="zh-TW" sz="1600">
                                <a:latin typeface="Cambria Math" panose="02040503050406030204" pitchFamily="18" charset="0"/>
                              </a:rPr>
                              <m:t>1+</m:t>
                            </m:r>
                            <m:d>
                              <m:dPr>
                                <m:ctrlPr>
                                  <a:rPr lang="zh-TW" altLang="zh-TW" sz="1600" i="1">
                                    <a:latin typeface="Cambria Math" panose="02040503050406030204" pitchFamily="18" charset="0"/>
                                  </a:rPr>
                                </m:ctrlPr>
                              </m:dPr>
                              <m:e>
                                <m:r>
                                  <a:rPr lang="en-US" altLang="zh-TW" sz="1600">
                                    <a:latin typeface="Cambria Math" panose="02040503050406030204" pitchFamily="18" charset="0"/>
                                  </a:rPr>
                                  <m:t>1</m:t>
                                </m:r>
                                <m:r>
                                  <a:rPr lang="en-US" altLang="zh-TW" sz="1600" i="1">
                                    <a:latin typeface="Cambria Math" panose="02040503050406030204" pitchFamily="18" charset="0"/>
                                  </a:rPr>
                                  <m:t>−</m:t>
                                </m:r>
                                <m:r>
                                  <a:rPr lang="en-US" altLang="zh-TW" sz="1600" i="1">
                                    <a:latin typeface="Cambria Math" panose="02040503050406030204" pitchFamily="18" charset="0"/>
                                  </a:rPr>
                                  <m:t>𝜏</m:t>
                                </m:r>
                              </m:e>
                            </m:d>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𝐶</m:t>
                                </m:r>
                              </m:e>
                              <m:sub>
                                <m:r>
                                  <a:rPr lang="en-US" altLang="zh-TW" sz="1600" i="1">
                                    <a:latin typeface="Cambria Math" panose="02040503050406030204" pitchFamily="18" charset="0"/>
                                  </a:rPr>
                                  <m:t>𝑐</m:t>
                                </m:r>
                              </m:sub>
                            </m:sSub>
                            <m:r>
                              <a:rPr lang="en-US" altLang="zh-TW" sz="1600">
                                <a:latin typeface="Cambria Math" panose="02040503050406030204" pitchFamily="18" charset="0"/>
                              </a:rPr>
                              <m:t>∆</m:t>
                            </m:r>
                            <m:r>
                              <a:rPr lang="en-US" altLang="zh-TW" sz="1600" i="1">
                                <a:latin typeface="Cambria Math" panose="02040503050406030204" pitchFamily="18" charset="0"/>
                              </a:rPr>
                              <m:t>𝑡</m:t>
                            </m:r>
                          </m:e>
                        </m:d>
                        <m:r>
                          <a:rPr lang="en-US" altLang="zh-TW" sz="1600">
                            <a:latin typeface="Cambria Math" panose="02040503050406030204" pitchFamily="18" charset="0"/>
                          </a:rPr>
                          <m:t>,0)</m:t>
                        </m:r>
                      </m:oMath>
                    </m:oMathPara>
                  </a14:m>
                  <a:endParaRPr lang="en-US" altLang="zh-TW" sz="1600" dirty="0" smtClean="0">
                    <a:latin typeface="微軟正黑體" panose="020B0604030504040204" pitchFamily="34" charset="-120"/>
                    <a:ea typeface="微軟正黑體" panose="020B0604030504040204" pitchFamily="34" charset="-120"/>
                  </a:endParaRPr>
                </a:p>
                <a:p>
                  <a:pPr lvl="6"/>
                  <a:endParaRPr lang="en-US" altLang="zh-TW" sz="800"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𝐶𝐵</m:t>
                            </m:r>
                          </m:e>
                          <m:sup>
                            <m:r>
                              <a:rPr lang="en-US" altLang="zh-TW" sz="1600" i="1">
                                <a:latin typeface="Cambria Math" panose="02040503050406030204" pitchFamily="18" charset="0"/>
                              </a:rPr>
                              <m:t>𝑛𝑒𝑤</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m:t>
                        </m:r>
                        <m:d>
                          <m:dPr>
                            <m:begChr m:val="{"/>
                            <m:endChr m:val=""/>
                            <m:ctrlPr>
                              <a:rPr lang="zh-TW" altLang="zh-TW" sz="1600" i="1">
                                <a:latin typeface="Cambria Math" panose="02040503050406030204" pitchFamily="18" charset="0"/>
                              </a:rPr>
                            </m:ctrlPr>
                          </m:dPr>
                          <m:e>
                            <m:eqArr>
                              <m:eqArrPr>
                                <m:ctrlPr>
                                  <a:rPr lang="zh-TW" altLang="zh-TW" sz="1600" i="1">
                                    <a:latin typeface="Cambria Math" panose="02040503050406030204" pitchFamily="18" charset="0"/>
                                  </a:rPr>
                                </m:ctrlPr>
                              </m:eqArrPr>
                              <m:e>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d>
                                  <m:dPr>
                                    <m:ctrlPr>
                                      <a:rPr lang="zh-TW" altLang="zh-TW" sz="1600" i="1">
                                        <a:latin typeface="Cambria Math" panose="02040503050406030204" pitchFamily="18" charset="0"/>
                                      </a:rPr>
                                    </m:ctrlPr>
                                  </m:dPr>
                                  <m:e>
                                    <m:r>
                                      <a:rPr lang="en-US" altLang="zh-TW" sz="1600" i="1">
                                        <a:latin typeface="Cambria Math" panose="02040503050406030204" pitchFamily="18" charset="0"/>
                                      </a:rPr>
                                      <m:t>1+</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𝐶</m:t>
                                        </m:r>
                                      </m:e>
                                      <m:sub>
                                        <m:r>
                                          <a:rPr lang="en-US" altLang="zh-TW" sz="1600" i="1">
                                            <a:latin typeface="Cambria Math" panose="02040503050406030204" pitchFamily="18" charset="0"/>
                                          </a:rPr>
                                          <m:t>𝑐</m:t>
                                        </m:r>
                                      </m:sub>
                                    </m:sSub>
                                    <m:r>
                                      <a:rPr lang="en-US" altLang="zh-TW" sz="1600" i="1">
                                        <a:latin typeface="Cambria Math" panose="02040503050406030204" pitchFamily="18" charset="0"/>
                                      </a:rPr>
                                      <m:t>∆</m:t>
                                    </m:r>
                                    <m:r>
                                      <a:rPr lang="en-US" altLang="zh-TW" sz="1600" i="1">
                                        <a:latin typeface="Cambria Math" panose="02040503050406030204" pitchFamily="18" charset="0"/>
                                      </a:rPr>
                                      <m:t>𝑡</m:t>
                                    </m:r>
                                  </m:e>
                                </m:d>
                                <m:r>
                                  <a:rPr lang="en-US" altLang="zh-TW" sz="1600" i="1">
                                    <a:latin typeface="Cambria Math" panose="02040503050406030204" pitchFamily="18" charset="0"/>
                                  </a:rPr>
                                  <m:t>      </m:t>
                                </m:r>
                                <m:r>
                                  <a:rPr lang="en-US" altLang="zh-TW" sz="1600" b="0" i="1" smtClean="0">
                                    <a:latin typeface="Cambria Math" panose="02040503050406030204" pitchFamily="18" charset="0"/>
                                  </a:rPr>
                                  <m:t>      </m:t>
                                </m:r>
                                <m:r>
                                  <a:rPr lang="en-US" altLang="zh-TW" sz="1600" i="1">
                                    <a:latin typeface="Cambria Math" panose="02040503050406030204" pitchFamily="18" charset="0"/>
                                  </a:rPr>
                                  <m:t>, </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&gt;0</m:t>
                                </m:r>
                              </m:e>
                              <m:e>
                                <m:d>
                                  <m:dPr>
                                    <m:ctrlPr>
                                      <a:rPr lang="zh-TW" altLang="zh-TW" sz="1600" i="1">
                                        <a:latin typeface="Cambria Math" panose="02040503050406030204" pitchFamily="18" charset="0"/>
                                      </a:rPr>
                                    </m:ctrlPr>
                                  </m:dPr>
                                  <m:e>
                                    <m:r>
                                      <a:rPr lang="en-US" altLang="zh-TW" sz="1600" i="1">
                                        <a:latin typeface="Cambria Math" panose="02040503050406030204" pitchFamily="18" charset="0"/>
                                      </a:rPr>
                                      <m:t>1−</m:t>
                                    </m:r>
                                    <m:r>
                                      <a:rPr lang="en-US" altLang="zh-TW" sz="1600" i="1">
                                        <a:latin typeface="Cambria Math" panose="02040503050406030204" pitchFamily="18" charset="0"/>
                                      </a:rPr>
                                      <m:t>𝜔</m:t>
                                    </m:r>
                                  </m:e>
                                </m:d>
                                <m:d>
                                  <m:dPr>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𝛿</m:t>
                                        </m:r>
                                      </m:e>
                                      <m:sub>
                                        <m:r>
                                          <a:rPr lang="en-US" altLang="zh-TW" sz="1600" i="1">
                                            <a:latin typeface="Cambria Math" panose="02040503050406030204" pitchFamily="18" charset="0"/>
                                          </a:rPr>
                                          <m:t>𝑡</m:t>
                                        </m:r>
                                      </m:sub>
                                    </m:sSub>
                                  </m:e>
                                </m:d>
                                <m:r>
                                  <a:rPr lang="en-US" altLang="zh-TW" sz="1600" i="1">
                                    <a:latin typeface="Cambria Math" panose="02040503050406030204" pitchFamily="18" charset="0"/>
                                  </a:rPr>
                                  <m:t>  , </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=0</m:t>
                                </m:r>
                              </m:e>
                            </m:eqArr>
                          </m:e>
                        </m:d>
                      </m:oMath>
                    </m:oMathPara>
                  </a14:m>
                  <a:endParaRPr lang="zh-TW" altLang="en-US" dirty="0">
                    <a:latin typeface="微軟正黑體" panose="020B0604030504040204" pitchFamily="34" charset="-120"/>
                    <a:ea typeface="微軟正黑體" panose="020B0604030504040204" pitchFamily="34" charset="-120"/>
                  </a:endParaRPr>
                </a:p>
              </p:txBody>
            </p:sp>
          </mc:Choice>
          <mc:Fallback xmlns="">
            <p:sp>
              <p:nvSpPr>
                <p:cNvPr id="85" name="矩形 84"/>
                <p:cNvSpPr>
                  <a:spLocks noRot="1" noChangeAspect="1" noMove="1" noResize="1" noEditPoints="1" noAdjustHandles="1" noChangeArrowheads="1" noChangeShapeType="1" noTextEdit="1"/>
                </p:cNvSpPr>
                <p:nvPr/>
              </p:nvSpPr>
              <p:spPr>
                <a:xfrm>
                  <a:off x="5349600" y="1750731"/>
                  <a:ext cx="6080400" cy="4062138"/>
                </a:xfrm>
                <a:prstGeom prst="rect">
                  <a:avLst/>
                </a:prstGeom>
                <a:blipFill>
                  <a:blip r:embed="rId6"/>
                  <a:stretch>
                    <a:fillRect l="-1502" t="-897"/>
                  </a:stretch>
                </a:blipFill>
                <a:ln>
                  <a:solidFill>
                    <a:schemeClr val="accent6">
                      <a:lumMod val="60000"/>
                      <a:lumOff val="40000"/>
                    </a:schemeClr>
                  </a:solidFill>
                </a:ln>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01" name="文字方塊 100"/>
                <p:cNvSpPr txBox="1"/>
                <p:nvPr/>
              </p:nvSpPr>
              <p:spPr>
                <a:xfrm>
                  <a:off x="5349600" y="714954"/>
                  <a:ext cx="1170000" cy="522000"/>
                </a:xfrm>
                <a:prstGeom prst="rect">
                  <a:avLst/>
                </a:prstGeom>
                <a:noFill/>
              </p:spPr>
              <p:txBody>
                <a:bodyPr wrap="none" rtlCol="0">
                  <a:spAutoFit/>
                </a:bodyPr>
                <a:lstStyle/>
                <a:p>
                  <a:r>
                    <a:rPr lang="en-US" altLang="zh-TW" sz="2800" dirty="0" smtClean="0">
                      <a:latin typeface="微軟正黑體" panose="020B0604030504040204" pitchFamily="34" charset="-120"/>
                      <a:ea typeface="微軟正黑體" panose="020B0604030504040204" pitchFamily="34" charset="-120"/>
                    </a:rPr>
                    <a:t>t = </a:t>
                  </a:r>
                  <a14:m>
                    <m:oMath xmlns:m="http://schemas.openxmlformats.org/officeDocument/2006/math">
                      <m:f>
                        <m:fPr>
                          <m:ctrlPr>
                            <a:rPr lang="en-US" altLang="zh-TW" sz="2800" i="1" dirty="0" smtClean="0">
                              <a:latin typeface="Cambria Math" panose="02040503050406030204" pitchFamily="18" charset="0"/>
                            </a:rPr>
                          </m:ctrlPr>
                        </m:fPr>
                        <m:num>
                          <m:r>
                            <a:rPr lang="en-US" altLang="zh-TW" sz="2800" b="0" i="1" dirty="0" smtClean="0">
                              <a:latin typeface="Cambria Math" panose="02040503050406030204" pitchFamily="18" charset="0"/>
                            </a:rPr>
                            <m:t>2</m:t>
                          </m:r>
                        </m:num>
                        <m:den>
                          <m:r>
                            <a:rPr lang="en-US" altLang="zh-TW" sz="2800" b="0" i="1" dirty="0" smtClean="0">
                              <a:latin typeface="Cambria Math" panose="02040503050406030204" pitchFamily="18" charset="0"/>
                            </a:rPr>
                            <m:t>3</m:t>
                          </m:r>
                        </m:den>
                      </m:f>
                    </m:oMath>
                  </a14:m>
                  <a:r>
                    <a:rPr lang="en-US" altLang="zh-TW" sz="2800" dirty="0" smtClean="0">
                      <a:latin typeface="微軟正黑體" panose="020B0604030504040204" pitchFamily="34" charset="-120"/>
                      <a:ea typeface="微軟正黑體" panose="020B0604030504040204" pitchFamily="34" charset="-120"/>
                    </a:rPr>
                    <a:t>T</a:t>
                  </a:r>
                  <a:endParaRPr lang="zh-TW" altLang="en-US" sz="2800" dirty="0">
                    <a:latin typeface="微軟正黑體" panose="020B0604030504040204" pitchFamily="34" charset="-120"/>
                    <a:ea typeface="微軟正黑體" panose="020B0604030504040204" pitchFamily="34" charset="-120"/>
                  </a:endParaRPr>
                </a:p>
              </p:txBody>
            </p:sp>
          </mc:Choice>
          <mc:Fallback xmlns="">
            <p:sp>
              <p:nvSpPr>
                <p:cNvPr id="101" name="文字方塊 100"/>
                <p:cNvSpPr txBox="1">
                  <a:spLocks noRot="1" noChangeAspect="1" noMove="1" noResize="1" noEditPoints="1" noAdjustHandles="1" noChangeArrowheads="1" noChangeShapeType="1" noTextEdit="1"/>
                </p:cNvSpPr>
                <p:nvPr/>
              </p:nvSpPr>
              <p:spPr>
                <a:xfrm>
                  <a:off x="5349600" y="714954"/>
                  <a:ext cx="1170000" cy="522000"/>
                </a:xfrm>
                <a:prstGeom prst="rect">
                  <a:avLst/>
                </a:prstGeom>
                <a:blipFill>
                  <a:blip r:embed="rId7"/>
                  <a:stretch>
                    <a:fillRect l="-10995" r="-5236" b="-47674"/>
                  </a:stretch>
                </a:blipFill>
              </p:spPr>
              <p:txBody>
                <a:bodyPr/>
                <a:lstStyle/>
                <a:p>
                  <a:r>
                    <a:rPr lang="zh-TW" altLang="en-US">
                      <a:noFill/>
                    </a:rPr>
                    <a:t> </a:t>
                  </a:r>
                </a:p>
              </p:txBody>
            </p:sp>
          </mc:Fallback>
        </mc:AlternateContent>
      </p:grpSp>
      <p:cxnSp>
        <p:nvCxnSpPr>
          <p:cNvPr id="103" name="直線接點 102"/>
          <p:cNvCxnSpPr>
            <a:stCxn id="107" idx="6"/>
            <a:endCxn id="76" idx="2"/>
          </p:cNvCxnSpPr>
          <p:nvPr/>
        </p:nvCxnSpPr>
        <p:spPr>
          <a:xfrm>
            <a:off x="3239194" y="3799656"/>
            <a:ext cx="310606" cy="2160263"/>
          </a:xfrm>
          <a:prstGeom prst="line">
            <a:avLst/>
          </a:prstGeom>
          <a:ln w="28575">
            <a:solidFill>
              <a:schemeClr val="accent6">
                <a:lumMod val="60000"/>
                <a:lumOff val="4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4" name="直線接點 103"/>
          <p:cNvCxnSpPr>
            <a:stCxn id="107" idx="6"/>
            <a:endCxn id="77" idx="2"/>
          </p:cNvCxnSpPr>
          <p:nvPr/>
        </p:nvCxnSpPr>
        <p:spPr>
          <a:xfrm>
            <a:off x="3239194" y="3799656"/>
            <a:ext cx="394950" cy="1734913"/>
          </a:xfrm>
          <a:prstGeom prst="line">
            <a:avLst/>
          </a:prstGeom>
          <a:ln w="28575">
            <a:solidFill>
              <a:schemeClr val="accent6">
                <a:lumMod val="60000"/>
                <a:lumOff val="40000"/>
              </a:schemeClr>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53520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3" name="群組 82"/>
          <p:cNvGrpSpPr/>
          <p:nvPr/>
        </p:nvGrpSpPr>
        <p:grpSpPr>
          <a:xfrm>
            <a:off x="-226442" y="519930"/>
            <a:ext cx="4865170" cy="5811570"/>
            <a:chOff x="4209486" y="528221"/>
            <a:chExt cx="4865170" cy="5811570"/>
          </a:xfrm>
        </p:grpSpPr>
        <p:grpSp>
          <p:nvGrpSpPr>
            <p:cNvPr id="4" name="群組 3"/>
            <p:cNvGrpSpPr/>
            <p:nvPr/>
          </p:nvGrpSpPr>
          <p:grpSpPr>
            <a:xfrm rot="653449">
              <a:off x="4209486" y="528221"/>
              <a:ext cx="4865170" cy="5811570"/>
              <a:chOff x="4030710" y="486464"/>
              <a:chExt cx="5556707" cy="6638158"/>
            </a:xfrm>
          </p:grpSpPr>
          <p:grpSp>
            <p:nvGrpSpPr>
              <p:cNvPr id="5" name="群組 4"/>
              <p:cNvGrpSpPr/>
              <p:nvPr/>
            </p:nvGrpSpPr>
            <p:grpSpPr>
              <a:xfrm rot="21172489">
                <a:off x="4030710" y="486464"/>
                <a:ext cx="5556707" cy="6638158"/>
                <a:chOff x="3987025" y="489184"/>
                <a:chExt cx="5556707" cy="6638158"/>
              </a:xfrm>
            </p:grpSpPr>
            <p:grpSp>
              <p:nvGrpSpPr>
                <p:cNvPr id="7" name="群組 6"/>
                <p:cNvGrpSpPr/>
                <p:nvPr/>
              </p:nvGrpSpPr>
              <p:grpSpPr>
                <a:xfrm rot="420000">
                  <a:off x="4565220" y="489184"/>
                  <a:ext cx="4978512" cy="719470"/>
                  <a:chOff x="1471409" y="953350"/>
                  <a:chExt cx="4978512" cy="1161469"/>
                </a:xfrm>
              </p:grpSpPr>
              <p:grpSp>
                <p:nvGrpSpPr>
                  <p:cNvPr id="13" name="群組 12"/>
                  <p:cNvGrpSpPr/>
                  <p:nvPr/>
                </p:nvGrpSpPr>
                <p:grpSpPr>
                  <a:xfrm>
                    <a:off x="1471409" y="953350"/>
                    <a:ext cx="4978512" cy="1134154"/>
                    <a:chOff x="1471409" y="953350"/>
                    <a:chExt cx="4978512" cy="1134154"/>
                  </a:xfrm>
                </p:grpSpPr>
                <p:grpSp>
                  <p:nvGrpSpPr>
                    <p:cNvPr id="15" name="群組 14"/>
                    <p:cNvGrpSpPr/>
                    <p:nvPr/>
                  </p:nvGrpSpPr>
                  <p:grpSpPr>
                    <a:xfrm>
                      <a:off x="1471409" y="953350"/>
                      <a:ext cx="4978512" cy="1134154"/>
                      <a:chOff x="3420137" y="2454278"/>
                      <a:chExt cx="4978512" cy="1451419"/>
                    </a:xfrm>
                  </p:grpSpPr>
                  <p:sp>
                    <p:nvSpPr>
                      <p:cNvPr id="17" name="文字方塊 16"/>
                      <p:cNvSpPr txBox="1"/>
                      <p:nvPr/>
                    </p:nvSpPr>
                    <p:spPr>
                      <a:xfrm>
                        <a:off x="3420137" y="3597920"/>
                        <a:ext cx="28886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TW" sz="1400" b="0" i="0" u="none" strike="noStrike" kern="0" cap="none" spc="0" normalizeH="0" baseline="0" noProof="0" dirty="0" smtClean="0">
                            <a:ln>
                              <a:noFill/>
                            </a:ln>
                            <a:solidFill>
                              <a:prstClr val="black"/>
                            </a:solidFill>
                            <a:effectLst/>
                            <a:uLnTx/>
                            <a:uFillTx/>
                          </a:rPr>
                          <a:t>0</a:t>
                        </a:r>
                        <a:endParaRPr kumimoji="0" lang="zh-TW" altLang="en-US" sz="1400" b="0" i="0" u="none" strike="noStrike" kern="0" cap="none" spc="0" normalizeH="0" baseline="0" noProof="0" dirty="0" smtClean="0">
                          <a:ln>
                            <a:noFill/>
                          </a:ln>
                          <a:solidFill>
                            <a:prstClr val="black"/>
                          </a:solidFill>
                          <a:effectLst/>
                          <a:uLnTx/>
                          <a:uFillTx/>
                        </a:endParaRPr>
                      </a:p>
                    </p:txBody>
                  </p:sp>
                  <p:cxnSp>
                    <p:nvCxnSpPr>
                      <p:cNvPr id="18" name="直線接點 17"/>
                      <p:cNvCxnSpPr/>
                      <p:nvPr/>
                    </p:nvCxnSpPr>
                    <p:spPr>
                      <a:xfrm rot="21180000">
                        <a:off x="3590946" y="2454278"/>
                        <a:ext cx="4622378" cy="1264351"/>
                      </a:xfrm>
                      <a:prstGeom prst="line">
                        <a:avLst/>
                      </a:prstGeom>
                      <a:noFill/>
                      <a:ln w="38100" cap="flat" cmpd="sng" algn="ctr">
                        <a:solidFill>
                          <a:sysClr val="windowText" lastClr="000000"/>
                        </a:solidFill>
                        <a:prstDash val="solid"/>
                        <a:miter lim="800000"/>
                      </a:ln>
                      <a:effectLst/>
                    </p:spPr>
                  </p:cxnSp>
                  <p:cxnSp>
                    <p:nvCxnSpPr>
                      <p:cNvPr id="19" name="直線接點 18"/>
                      <p:cNvCxnSpPr/>
                      <p:nvPr/>
                    </p:nvCxnSpPr>
                    <p:spPr>
                      <a:xfrm flipV="1">
                        <a:off x="3576309" y="2764791"/>
                        <a:ext cx="1" cy="741862"/>
                      </a:xfrm>
                      <a:prstGeom prst="line">
                        <a:avLst/>
                      </a:prstGeom>
                      <a:noFill/>
                      <a:ln w="38100" cap="flat" cmpd="sng" algn="ctr">
                        <a:solidFill>
                          <a:sysClr val="windowText" lastClr="000000"/>
                        </a:solidFill>
                        <a:prstDash val="solid"/>
                        <a:miter lim="800000"/>
                      </a:ln>
                      <a:effectLst/>
                    </p:spPr>
                  </p:cxnSp>
                  <p:cxnSp>
                    <p:nvCxnSpPr>
                      <p:cNvPr id="20" name="直線接點 19"/>
                      <p:cNvCxnSpPr/>
                      <p:nvPr/>
                    </p:nvCxnSpPr>
                    <p:spPr>
                      <a:xfrm flipV="1">
                        <a:off x="5902203" y="2764999"/>
                        <a:ext cx="1" cy="741860"/>
                      </a:xfrm>
                      <a:prstGeom prst="line">
                        <a:avLst/>
                      </a:prstGeom>
                      <a:noFill/>
                      <a:ln w="38100" cap="flat" cmpd="sng" algn="ctr">
                        <a:solidFill>
                          <a:sysClr val="windowText" lastClr="000000"/>
                        </a:solidFill>
                        <a:prstDash val="solid"/>
                        <a:miter lim="800000"/>
                      </a:ln>
                      <a:effectLst/>
                    </p:spPr>
                  </p:cxnSp>
                  <p:cxnSp>
                    <p:nvCxnSpPr>
                      <p:cNvPr id="21" name="直線接點 20"/>
                      <p:cNvCxnSpPr/>
                      <p:nvPr/>
                    </p:nvCxnSpPr>
                    <p:spPr>
                      <a:xfrm flipV="1">
                        <a:off x="8233140" y="2757941"/>
                        <a:ext cx="1" cy="741862"/>
                      </a:xfrm>
                      <a:prstGeom prst="line">
                        <a:avLst/>
                      </a:prstGeom>
                      <a:noFill/>
                      <a:ln w="38100" cap="flat" cmpd="sng" algn="ctr">
                        <a:solidFill>
                          <a:sysClr val="windowText" lastClr="000000"/>
                        </a:solidFill>
                        <a:prstDash val="solid"/>
                        <a:miter lim="800000"/>
                      </a:ln>
                      <a:effectLst/>
                    </p:spPr>
                  </p:cxnSp>
                  <mc:AlternateContent xmlns:mc="http://schemas.openxmlformats.org/markup-compatibility/2006" xmlns:a14="http://schemas.microsoft.com/office/drawing/2010/main">
                    <mc:Choice Requires="a14">
                      <p:sp>
                        <p:nvSpPr>
                          <p:cNvPr id="22" name="文字方塊 21"/>
                          <p:cNvSpPr txBox="1"/>
                          <p:nvPr/>
                        </p:nvSpPr>
                        <p:spPr>
                          <a:xfrm>
                            <a:off x="7958336" y="3465423"/>
                            <a:ext cx="440313" cy="30777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2</m:t>
                                  </m:r>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27" name="文字方塊 26"/>
                          <p:cNvSpPr txBox="1">
                            <a:spLocks noRot="1" noChangeAspect="1" noMove="1" noResize="1" noEditPoints="1" noAdjustHandles="1" noChangeArrowheads="1" noChangeShapeType="1" noTextEdit="1"/>
                          </p:cNvSpPr>
                          <p:nvPr/>
                        </p:nvSpPr>
                        <p:spPr>
                          <a:xfrm>
                            <a:off x="7958336" y="3465423"/>
                            <a:ext cx="440313" cy="307775"/>
                          </a:xfrm>
                          <a:prstGeom prst="rect">
                            <a:avLst/>
                          </a:prstGeom>
                          <a:blipFill>
                            <a:blip r:embed="rId4"/>
                            <a:stretch>
                              <a:fillRect b="-55882"/>
                            </a:stretch>
                          </a:blipFill>
                        </p:spPr>
                        <p:txBody>
                          <a:bodyPr/>
                          <a:lstStyle/>
                          <a:p>
                            <a:r>
                              <a:rPr lang="zh-TW" altLang="en-US">
                                <a:noFill/>
                              </a:rPr>
                              <a:t> </a:t>
                            </a:r>
                          </a:p>
                        </p:txBody>
                      </p:sp>
                    </mc:Fallback>
                  </mc:AlternateContent>
                </p:grpSp>
                <p:cxnSp>
                  <p:nvCxnSpPr>
                    <p:cNvPr id="16" name="直線接點 15"/>
                    <p:cNvCxnSpPr/>
                    <p:nvPr/>
                  </p:nvCxnSpPr>
                  <p:spPr>
                    <a:xfrm flipV="1">
                      <a:off x="5120862" y="1222641"/>
                      <a:ext cx="1" cy="579698"/>
                    </a:xfrm>
                    <a:prstGeom prst="line">
                      <a:avLst/>
                    </a:prstGeom>
                    <a:noFill/>
                    <a:ln w="38100" cap="flat" cmpd="sng" algn="ctr">
                      <a:solidFill>
                        <a:sysClr val="windowText" lastClr="000000"/>
                      </a:solidFill>
                      <a:prstDash val="solid"/>
                      <a:miter lim="800000"/>
                    </a:ln>
                    <a:effectLst/>
                  </p:spPr>
                </p:cxnSp>
              </p:grpSp>
              <mc:AlternateContent xmlns:mc="http://schemas.openxmlformats.org/markup-compatibility/2006" xmlns:a14="http://schemas.microsoft.com/office/drawing/2010/main">
                <mc:Choice Requires="a14">
                  <p:sp>
                    <p:nvSpPr>
                      <p:cNvPr id="14" name="文字方塊 13"/>
                      <p:cNvSpPr txBox="1"/>
                      <p:nvPr/>
                    </p:nvSpPr>
                    <p:spPr>
                      <a:xfrm>
                        <a:off x="3781674" y="1807043"/>
                        <a:ext cx="340927" cy="307776"/>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19" name="文字方塊 18"/>
                      <p:cNvSpPr txBox="1">
                        <a:spLocks noRot="1" noChangeAspect="1" noMove="1" noResize="1" noEditPoints="1" noAdjustHandles="1" noChangeArrowheads="1" noChangeShapeType="1" noTextEdit="1"/>
                      </p:cNvSpPr>
                      <p:nvPr/>
                    </p:nvSpPr>
                    <p:spPr>
                      <a:xfrm>
                        <a:off x="3781674" y="1807043"/>
                        <a:ext cx="340927" cy="307776"/>
                      </a:xfrm>
                      <a:prstGeom prst="rect">
                        <a:avLst/>
                      </a:prstGeom>
                      <a:blipFill>
                        <a:blip r:embed="rId5"/>
                        <a:stretch>
                          <a:fillRect b="-30769"/>
                        </a:stretch>
                      </a:blipFill>
                    </p:spPr>
                    <p:txBody>
                      <a:bodyPr/>
                      <a:lstStyle/>
                      <a:p>
                        <a:r>
                          <a:rPr lang="zh-TW" altLang="en-US">
                            <a:noFill/>
                          </a:rPr>
                          <a:t> </a:t>
                        </a:r>
                      </a:p>
                    </p:txBody>
                  </p:sp>
                </mc:Fallback>
              </mc:AlternateContent>
            </p:grpSp>
            <p:cxnSp>
              <p:nvCxnSpPr>
                <p:cNvPr id="8" name="直線接點 7"/>
                <p:cNvCxnSpPr/>
                <p:nvPr/>
              </p:nvCxnSpPr>
              <p:spPr>
                <a:xfrm flipV="1">
                  <a:off x="7459654" y="1477396"/>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9" name="直線接點 8"/>
                <p:cNvCxnSpPr/>
                <p:nvPr/>
              </p:nvCxnSpPr>
              <p:spPr>
                <a:xfrm flipV="1">
                  <a:off x="3987025" y="1101708"/>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0" name="直線接點 9"/>
                <p:cNvCxnSpPr/>
                <p:nvPr/>
              </p:nvCxnSpPr>
              <p:spPr>
                <a:xfrm rot="427511" flipV="1">
                  <a:off x="5438273" y="1213915"/>
                  <a:ext cx="59626"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1" name="直線接點 10"/>
                <p:cNvCxnSpPr/>
                <p:nvPr/>
              </p:nvCxnSpPr>
              <p:spPr>
                <a:xfrm rot="427511" flipV="1">
                  <a:off x="6600169" y="1348804"/>
                  <a:ext cx="43288"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2" name="直線接點 11"/>
                <p:cNvCxnSpPr/>
                <p:nvPr/>
              </p:nvCxnSpPr>
              <p:spPr>
                <a:xfrm rot="427511" flipV="1">
                  <a:off x="8954314" y="1727342"/>
                  <a:ext cx="12773" cy="5400000"/>
                </a:xfrm>
                <a:prstGeom prst="line">
                  <a:avLst/>
                </a:prstGeom>
                <a:noFill/>
                <a:ln w="12700" cap="flat" cmpd="sng" algn="ctr">
                  <a:solidFill>
                    <a:srgbClr val="E7E6E6">
                      <a:lumMod val="50000"/>
                    </a:srgbClr>
                  </a:solidFill>
                  <a:prstDash val="dash"/>
                  <a:round/>
                  <a:headEnd type="none" w="med" len="med"/>
                  <a:tailEnd type="none" w="med" len="med"/>
                </a:ln>
                <a:effectLst/>
              </p:spPr>
            </p:cxnSp>
          </p:grpSp>
          <p:cxnSp>
            <p:nvCxnSpPr>
              <p:cNvPr id="6" name="直線接點 5"/>
              <p:cNvCxnSpPr/>
              <p:nvPr/>
            </p:nvCxnSpPr>
            <p:spPr>
              <a:xfrm rot="21592489" flipV="1">
                <a:off x="5568045" y="610256"/>
                <a:ext cx="1" cy="359092"/>
              </a:xfrm>
              <a:prstGeom prst="line">
                <a:avLst/>
              </a:prstGeom>
              <a:noFill/>
              <a:ln w="38100" cap="flat" cmpd="sng" algn="ctr">
                <a:solidFill>
                  <a:sysClr val="windowText" lastClr="000000"/>
                </a:solidFill>
                <a:prstDash val="solid"/>
                <a:miter lim="800000"/>
              </a:ln>
              <a:effectLst/>
            </p:spPr>
          </p:cxnSp>
        </p:grpSp>
        <p:grpSp>
          <p:nvGrpSpPr>
            <p:cNvPr id="23" name="群組 22"/>
            <p:cNvGrpSpPr/>
            <p:nvPr/>
          </p:nvGrpSpPr>
          <p:grpSpPr>
            <a:xfrm rot="653449">
              <a:off x="4640237" y="1148019"/>
              <a:ext cx="2383043" cy="1191713"/>
              <a:chOff x="998283" y="3537266"/>
              <a:chExt cx="3301683" cy="1718959"/>
            </a:xfrm>
          </p:grpSpPr>
          <p:grpSp>
            <p:nvGrpSpPr>
              <p:cNvPr id="24" name="群組 23"/>
              <p:cNvGrpSpPr/>
              <p:nvPr/>
            </p:nvGrpSpPr>
            <p:grpSpPr>
              <a:xfrm>
                <a:off x="998283" y="3537266"/>
                <a:ext cx="3301683" cy="1718959"/>
                <a:chOff x="1022461" y="3622096"/>
                <a:chExt cx="3301683" cy="1718959"/>
              </a:xfrm>
            </p:grpSpPr>
            <p:grpSp>
              <p:nvGrpSpPr>
                <p:cNvPr id="27" name="群組 26"/>
                <p:cNvGrpSpPr/>
                <p:nvPr/>
              </p:nvGrpSpPr>
              <p:grpSpPr>
                <a:xfrm>
                  <a:off x="1052309" y="3848746"/>
                  <a:ext cx="3158935" cy="1376030"/>
                  <a:chOff x="1300891" y="5043955"/>
                  <a:chExt cx="3158935" cy="1376030"/>
                </a:xfrm>
              </p:grpSpPr>
              <p:grpSp>
                <p:nvGrpSpPr>
                  <p:cNvPr id="34" name="群組 33"/>
                  <p:cNvGrpSpPr/>
                  <p:nvPr/>
                </p:nvGrpSpPr>
                <p:grpSpPr>
                  <a:xfrm>
                    <a:off x="1300891" y="5043955"/>
                    <a:ext cx="3158935" cy="1376030"/>
                    <a:chOff x="1300891" y="5043955"/>
                    <a:chExt cx="3158935" cy="1376030"/>
                  </a:xfrm>
                </p:grpSpPr>
                <p:cxnSp>
                  <p:nvCxnSpPr>
                    <p:cNvPr id="36" name="直線接點 35"/>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37" name="直線接點 36"/>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38" name="直線接點 37"/>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39" name="直線接點 38"/>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35" name="直線接點 34"/>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28" name="群組 27"/>
                <p:cNvGrpSpPr/>
                <p:nvPr/>
              </p:nvGrpSpPr>
              <p:grpSpPr>
                <a:xfrm>
                  <a:off x="1022461" y="3622096"/>
                  <a:ext cx="3301683" cy="1718959"/>
                  <a:chOff x="1022461" y="3622096"/>
                  <a:chExt cx="3301683" cy="1718959"/>
                </a:xfrm>
              </p:grpSpPr>
              <p:grpSp>
                <p:nvGrpSpPr>
                  <p:cNvPr id="29" name="群組 28"/>
                  <p:cNvGrpSpPr/>
                  <p:nvPr/>
                </p:nvGrpSpPr>
                <p:grpSpPr>
                  <a:xfrm>
                    <a:off x="1022461" y="4259912"/>
                    <a:ext cx="3300311" cy="438588"/>
                    <a:chOff x="1022461" y="4259912"/>
                    <a:chExt cx="3300311" cy="438588"/>
                  </a:xfrm>
                </p:grpSpPr>
                <p:sp>
                  <p:nvSpPr>
                    <p:cNvPr id="32" name="橢圓 31"/>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3" name="橢圓 32"/>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30" name="橢圓 29"/>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1" name="橢圓 30"/>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25" name="橢圓 24"/>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26" name="橢圓 25"/>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40" name="群組 39"/>
            <p:cNvGrpSpPr/>
            <p:nvPr/>
          </p:nvGrpSpPr>
          <p:grpSpPr>
            <a:xfrm rot="653449">
              <a:off x="5396919" y="2503333"/>
              <a:ext cx="2383043" cy="1191713"/>
              <a:chOff x="998283" y="3537266"/>
              <a:chExt cx="3301683" cy="1718959"/>
            </a:xfrm>
          </p:grpSpPr>
          <p:grpSp>
            <p:nvGrpSpPr>
              <p:cNvPr id="41" name="群組 40"/>
              <p:cNvGrpSpPr/>
              <p:nvPr/>
            </p:nvGrpSpPr>
            <p:grpSpPr>
              <a:xfrm>
                <a:off x="998283" y="3537266"/>
                <a:ext cx="3301683" cy="1718959"/>
                <a:chOff x="1022461" y="3622096"/>
                <a:chExt cx="3301683" cy="1718959"/>
              </a:xfrm>
            </p:grpSpPr>
            <p:grpSp>
              <p:nvGrpSpPr>
                <p:cNvPr id="44" name="群組 43"/>
                <p:cNvGrpSpPr/>
                <p:nvPr/>
              </p:nvGrpSpPr>
              <p:grpSpPr>
                <a:xfrm>
                  <a:off x="1052309" y="3848746"/>
                  <a:ext cx="3158935" cy="1376030"/>
                  <a:chOff x="1300891" y="5043955"/>
                  <a:chExt cx="3158935" cy="1376030"/>
                </a:xfrm>
              </p:grpSpPr>
              <p:grpSp>
                <p:nvGrpSpPr>
                  <p:cNvPr id="51" name="群組 50"/>
                  <p:cNvGrpSpPr/>
                  <p:nvPr/>
                </p:nvGrpSpPr>
                <p:grpSpPr>
                  <a:xfrm>
                    <a:off x="1300891" y="5043955"/>
                    <a:ext cx="3158935" cy="1376030"/>
                    <a:chOff x="1300891" y="5043955"/>
                    <a:chExt cx="3158935" cy="1376030"/>
                  </a:xfrm>
                </p:grpSpPr>
                <p:cxnSp>
                  <p:nvCxnSpPr>
                    <p:cNvPr id="53" name="直線接點 52"/>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54" name="直線接點 53"/>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55" name="直線接點 54"/>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56" name="直線接點 55"/>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52" name="直線接點 51"/>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45" name="群組 44"/>
                <p:cNvGrpSpPr/>
                <p:nvPr/>
              </p:nvGrpSpPr>
              <p:grpSpPr>
                <a:xfrm>
                  <a:off x="1022461" y="3622096"/>
                  <a:ext cx="3301683" cy="1718959"/>
                  <a:chOff x="1022461" y="3622096"/>
                  <a:chExt cx="3301683" cy="1718959"/>
                </a:xfrm>
              </p:grpSpPr>
              <p:grpSp>
                <p:nvGrpSpPr>
                  <p:cNvPr id="46" name="群組 45"/>
                  <p:cNvGrpSpPr/>
                  <p:nvPr/>
                </p:nvGrpSpPr>
                <p:grpSpPr>
                  <a:xfrm>
                    <a:off x="1022461" y="4259912"/>
                    <a:ext cx="3300311" cy="438588"/>
                    <a:chOff x="1022461" y="4259912"/>
                    <a:chExt cx="3300311" cy="438588"/>
                  </a:xfrm>
                </p:grpSpPr>
                <p:sp>
                  <p:nvSpPr>
                    <p:cNvPr id="49" name="橢圓 48"/>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50" name="橢圓 49"/>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47" name="橢圓 46"/>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8" name="橢圓 47"/>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42" name="橢圓 41"/>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3" name="橢圓 42"/>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57" name="群組 56"/>
            <p:cNvGrpSpPr/>
            <p:nvPr/>
          </p:nvGrpSpPr>
          <p:grpSpPr>
            <a:xfrm rot="653449">
              <a:off x="6178651" y="3865564"/>
              <a:ext cx="2383043" cy="1191713"/>
              <a:chOff x="998283" y="3537266"/>
              <a:chExt cx="3301683" cy="1718959"/>
            </a:xfrm>
          </p:grpSpPr>
          <p:grpSp>
            <p:nvGrpSpPr>
              <p:cNvPr id="58" name="群組 57"/>
              <p:cNvGrpSpPr/>
              <p:nvPr/>
            </p:nvGrpSpPr>
            <p:grpSpPr>
              <a:xfrm>
                <a:off x="998283" y="3537266"/>
                <a:ext cx="3301683" cy="1718959"/>
                <a:chOff x="1022461" y="3622096"/>
                <a:chExt cx="3301683" cy="1718959"/>
              </a:xfrm>
            </p:grpSpPr>
            <p:grpSp>
              <p:nvGrpSpPr>
                <p:cNvPr id="61" name="群組 60"/>
                <p:cNvGrpSpPr/>
                <p:nvPr/>
              </p:nvGrpSpPr>
              <p:grpSpPr>
                <a:xfrm>
                  <a:off x="1052309" y="3848746"/>
                  <a:ext cx="3158935" cy="1376030"/>
                  <a:chOff x="1300891" y="5043955"/>
                  <a:chExt cx="3158935" cy="1376030"/>
                </a:xfrm>
              </p:grpSpPr>
              <p:grpSp>
                <p:nvGrpSpPr>
                  <p:cNvPr id="68" name="群組 67"/>
                  <p:cNvGrpSpPr/>
                  <p:nvPr/>
                </p:nvGrpSpPr>
                <p:grpSpPr>
                  <a:xfrm>
                    <a:off x="1300891" y="5043955"/>
                    <a:ext cx="3158935" cy="1376030"/>
                    <a:chOff x="1300891" y="5043955"/>
                    <a:chExt cx="3158935" cy="1376030"/>
                  </a:xfrm>
                </p:grpSpPr>
                <p:cxnSp>
                  <p:nvCxnSpPr>
                    <p:cNvPr id="70" name="直線接點 69"/>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71" name="直線接點 70"/>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72" name="直線接點 71"/>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73" name="直線接點 72"/>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69" name="直線接點 68"/>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62" name="群組 61"/>
                <p:cNvGrpSpPr/>
                <p:nvPr/>
              </p:nvGrpSpPr>
              <p:grpSpPr>
                <a:xfrm>
                  <a:off x="1022461" y="3622096"/>
                  <a:ext cx="3301683" cy="1718959"/>
                  <a:chOff x="1022461" y="3622096"/>
                  <a:chExt cx="3301683" cy="1718959"/>
                </a:xfrm>
              </p:grpSpPr>
              <p:grpSp>
                <p:nvGrpSpPr>
                  <p:cNvPr id="63" name="群組 62"/>
                  <p:cNvGrpSpPr/>
                  <p:nvPr/>
                </p:nvGrpSpPr>
                <p:grpSpPr>
                  <a:xfrm>
                    <a:off x="1022461" y="4259912"/>
                    <a:ext cx="3300311" cy="438588"/>
                    <a:chOff x="1022461" y="4259912"/>
                    <a:chExt cx="3300311" cy="438588"/>
                  </a:xfrm>
                </p:grpSpPr>
                <p:sp>
                  <p:nvSpPr>
                    <p:cNvPr id="66" name="橢圓 65"/>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7" name="橢圓 66"/>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64" name="橢圓 63"/>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5" name="橢圓 64"/>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59" name="橢圓 58"/>
              <p:cNvSpPr/>
              <p:nvPr/>
            </p:nvSpPr>
            <p:spPr>
              <a:xfrm>
                <a:off x="2459817" y="450715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0" name="橢圓 59"/>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74" name="群組 73"/>
            <p:cNvGrpSpPr/>
            <p:nvPr/>
          </p:nvGrpSpPr>
          <p:grpSpPr>
            <a:xfrm rot="653449">
              <a:off x="6994324" y="5320288"/>
              <a:ext cx="1353157" cy="733119"/>
              <a:chOff x="1041435" y="3646266"/>
              <a:chExt cx="1874785" cy="1057470"/>
            </a:xfrm>
          </p:grpSpPr>
          <p:grpSp>
            <p:nvGrpSpPr>
              <p:cNvPr id="75" name="群組 74"/>
              <p:cNvGrpSpPr/>
              <p:nvPr/>
            </p:nvGrpSpPr>
            <p:grpSpPr>
              <a:xfrm>
                <a:off x="1041435" y="3876792"/>
                <a:ext cx="1655375" cy="636744"/>
                <a:chOff x="1065613" y="3961622"/>
                <a:chExt cx="1655375" cy="636744"/>
              </a:xfrm>
            </p:grpSpPr>
            <p:grpSp>
              <p:nvGrpSpPr>
                <p:cNvPr id="78" name="群組 77"/>
                <p:cNvGrpSpPr/>
                <p:nvPr/>
              </p:nvGrpSpPr>
              <p:grpSpPr>
                <a:xfrm>
                  <a:off x="1065613" y="3961622"/>
                  <a:ext cx="1655375" cy="636744"/>
                  <a:chOff x="1314196" y="5156831"/>
                  <a:chExt cx="1655376" cy="636744"/>
                </a:xfrm>
              </p:grpSpPr>
              <p:cxnSp>
                <p:nvCxnSpPr>
                  <p:cNvPr id="80" name="直線接點 79"/>
                  <p:cNvCxnSpPr/>
                  <p:nvPr/>
                </p:nvCxnSpPr>
                <p:spPr>
                  <a:xfrm>
                    <a:off x="1314196" y="5480981"/>
                    <a:ext cx="1641909" cy="312594"/>
                  </a:xfrm>
                  <a:prstGeom prst="line">
                    <a:avLst/>
                  </a:prstGeom>
                  <a:noFill/>
                  <a:ln w="6350" cap="flat" cmpd="sng" algn="ctr">
                    <a:solidFill>
                      <a:sysClr val="windowText" lastClr="000000"/>
                    </a:solidFill>
                    <a:prstDash val="solid"/>
                    <a:miter lim="800000"/>
                  </a:ln>
                  <a:effectLst/>
                </p:spPr>
              </p:cxnSp>
              <p:cxnSp>
                <p:nvCxnSpPr>
                  <p:cNvPr id="82" name="直線接點 81"/>
                  <p:cNvCxnSpPr/>
                  <p:nvPr/>
                </p:nvCxnSpPr>
                <p:spPr>
                  <a:xfrm flipV="1">
                    <a:off x="1327747" y="5156831"/>
                    <a:ext cx="1641825" cy="311091"/>
                  </a:xfrm>
                  <a:prstGeom prst="line">
                    <a:avLst/>
                  </a:prstGeom>
                  <a:noFill/>
                  <a:ln w="6350" cap="flat" cmpd="sng" algn="ctr">
                    <a:solidFill>
                      <a:sysClr val="windowText" lastClr="000000"/>
                    </a:solidFill>
                    <a:prstDash val="solid"/>
                    <a:miter lim="800000"/>
                  </a:ln>
                  <a:effectLst/>
                </p:spPr>
              </p:cxnSp>
            </p:grpSp>
            <p:sp>
              <p:nvSpPr>
                <p:cNvPr id="79" name="橢圓 78"/>
                <p:cNvSpPr/>
                <p:nvPr/>
              </p:nvSpPr>
              <p:spPr>
                <a:xfrm>
                  <a:off x="1085685" y="4045244"/>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76" name="橢圓 75"/>
              <p:cNvSpPr/>
              <p:nvPr/>
            </p:nvSpPr>
            <p:spPr>
              <a:xfrm>
                <a:off x="2480811" y="4271738"/>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77" name="橢圓 76"/>
              <p:cNvSpPr/>
              <p:nvPr/>
            </p:nvSpPr>
            <p:spPr>
              <a:xfrm>
                <a:off x="2484220" y="3646266"/>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grpSp>
        <p:nvGrpSpPr>
          <p:cNvPr id="88" name="群組 87"/>
          <p:cNvGrpSpPr/>
          <p:nvPr/>
        </p:nvGrpSpPr>
        <p:grpSpPr>
          <a:xfrm>
            <a:off x="5349600" y="124404"/>
            <a:ext cx="6507120" cy="6616368"/>
            <a:chOff x="5892708" y="1067290"/>
            <a:chExt cx="6507120" cy="6072646"/>
          </a:xfrm>
        </p:grpSpPr>
        <p:sp>
          <p:nvSpPr>
            <p:cNvPr id="84" name="文字方塊 83"/>
            <p:cNvSpPr txBox="1"/>
            <p:nvPr/>
          </p:nvSpPr>
          <p:spPr>
            <a:xfrm>
              <a:off x="5892708" y="1067290"/>
              <a:ext cx="960519" cy="480223"/>
            </a:xfrm>
            <a:prstGeom prst="rect">
              <a:avLst/>
            </a:prstGeom>
            <a:noFill/>
          </p:spPr>
          <p:txBody>
            <a:bodyPr wrap="none" rtlCol="0">
              <a:spAutoFit/>
            </a:bodyPr>
            <a:lstStyle/>
            <a:p>
              <a:r>
                <a:rPr lang="en-US" altLang="zh-TW" sz="2800" dirty="0" smtClean="0">
                  <a:latin typeface="微軟正黑體" panose="020B0604030504040204" pitchFamily="34" charset="-120"/>
                  <a:ea typeface="微軟正黑體" panose="020B0604030504040204" pitchFamily="34" charset="-120"/>
                </a:rPr>
                <a:t>t = T</a:t>
              </a:r>
              <a:endParaRPr lang="zh-TW" altLang="en-US" sz="2800" dirty="0">
                <a:latin typeface="微軟正黑體" panose="020B0604030504040204" pitchFamily="34" charset="-120"/>
                <a:ea typeface="微軟正黑體" panose="020B0604030504040204" pitchFamily="34" charset="-120"/>
              </a:endParaRPr>
            </a:p>
          </p:txBody>
        </p:sp>
        <mc:AlternateContent xmlns:mc="http://schemas.openxmlformats.org/markup-compatibility/2006" xmlns:a14="http://schemas.microsoft.com/office/drawing/2010/main">
          <mc:Choice Requires="a14">
            <p:sp>
              <p:nvSpPr>
                <p:cNvPr id="86" name="矩形 85"/>
                <p:cNvSpPr/>
                <p:nvPr/>
              </p:nvSpPr>
              <p:spPr>
                <a:xfrm>
                  <a:off x="5892708" y="1661041"/>
                  <a:ext cx="6507120" cy="5478895"/>
                </a:xfrm>
                <a:prstGeom prst="rect">
                  <a:avLst/>
                </a:prstGeom>
                <a:ln>
                  <a:solidFill>
                    <a:schemeClr val="accent5">
                      <a:lumMod val="60000"/>
                      <a:lumOff val="40000"/>
                    </a:schemeClr>
                  </a:solidFill>
                </a:ln>
              </p:spPr>
              <p:txBody>
                <a:bodyPr wrap="square">
                  <a:spAutoFit/>
                </a:bodyPr>
                <a:lstStyle/>
                <a:p>
                  <a:r>
                    <a:rPr lang="zh-TW" altLang="zh-TW" sz="2400" dirty="0" smtClean="0">
                      <a:latin typeface="微軟正黑體" panose="020B0604030504040204" pitchFamily="34" charset="-120"/>
                      <a:ea typeface="微軟正黑體" panose="020B0604030504040204" pitchFamily="34" charset="-120"/>
                    </a:rPr>
                    <a:t>公司可提前贖回債券</a:t>
                  </a:r>
                  <a:endParaRPr lang="en-US" altLang="zh-TW" sz="2400" dirty="0" smtClean="0">
                    <a:latin typeface="微軟正黑體" panose="020B0604030504040204" pitchFamily="34" charset="-120"/>
                    <a:ea typeface="微軟正黑體" panose="020B0604030504040204" pitchFamily="34" charset="-120"/>
                  </a:endParaRPr>
                </a:p>
                <a:p>
                  <a:endParaRPr lang="en-US" altLang="zh-TW" sz="800"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𝑐𝑜𝑛</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𝐸</m:t>
                            </m:r>
                          </m:e>
                          <m:sub>
                            <m:r>
                              <a:rPr lang="en-US" altLang="zh-TW" sz="1600" i="1">
                                <a:latin typeface="Cambria Math" panose="02040503050406030204" pitchFamily="18" charset="0"/>
                              </a:rPr>
                              <m:t>𝑖</m:t>
                            </m:r>
                          </m:sub>
                        </m:sSub>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𝑢</m:t>
                            </m:r>
                          </m:sub>
                        </m:sSub>
                        <m:r>
                          <a:rPr lang="en-US" altLang="zh-TW" sz="1600" i="1">
                            <a:latin typeface="Cambria Math" panose="02040503050406030204" pitchFamily="18" charset="0"/>
                          </a:rPr>
                          <m:t>∙</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𝑢</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𝑖</m:t>
                            </m:r>
                          </m:e>
                        </m:d>
                        <m:r>
                          <a:rPr lang="en-US" altLang="zh-TW" sz="1600" i="1">
                            <a:latin typeface="Cambria Math" panose="02040503050406030204" pitchFamily="18" charset="0"/>
                          </a:rPr>
                          <m:t>+</m:t>
                        </m:r>
                      </m:oMath>
                    </m:oMathPara>
                  </a14:m>
                  <a:endParaRPr lang="en-US" altLang="zh-TW" sz="1600" i="1" dirty="0" smtClean="0"/>
                </a:p>
                <a:p>
                  <a:pPr lvl="3"/>
                  <a14:m>
                    <m:oMath xmlns:m="http://schemas.openxmlformats.org/officeDocument/2006/math">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𝑑</m:t>
                          </m:r>
                        </m:sub>
                      </m:sSub>
                      <m:r>
                        <a:rPr lang="en-US" altLang="zh-TW" sz="1600" i="1">
                          <a:latin typeface="Cambria Math" panose="02040503050406030204" pitchFamily="18" charset="0"/>
                        </a:rPr>
                        <m:t>∙</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𝑑</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𝑖</m:t>
                          </m:r>
                        </m:e>
                      </m:d>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𝑒</m:t>
                          </m:r>
                        </m:e>
                        <m:sup>
                          <m:r>
                            <a:rPr lang="en-US" altLang="zh-TW" sz="1600" i="1">
                              <a:latin typeface="Cambria Math" panose="02040503050406030204" pitchFamily="18" charset="0"/>
                            </a:rPr>
                            <m:t>−</m:t>
                          </m:r>
                          <m:r>
                            <a:rPr lang="en-US" altLang="zh-TW" sz="1600" i="1">
                              <a:latin typeface="Cambria Math" panose="02040503050406030204" pitchFamily="18" charset="0"/>
                            </a:rPr>
                            <m:t>𝑟</m:t>
                          </m:r>
                          <m:r>
                            <a:rPr lang="en-US" altLang="zh-TW" sz="1600" i="1">
                              <a:latin typeface="Cambria Math" panose="02040503050406030204" pitchFamily="18" charset="0"/>
                            </a:rPr>
                            <m:t>∆</m:t>
                          </m:r>
                          <m:r>
                            <a:rPr lang="en-US" altLang="zh-TW" sz="1600" i="1">
                              <a:latin typeface="Cambria Math" panose="02040503050406030204" pitchFamily="18" charset="0"/>
                            </a:rPr>
                            <m:t>𝑡</m:t>
                          </m:r>
                        </m:sup>
                      </m:sSup>
                    </m:oMath>
                  </a14:m>
                  <a:r>
                    <a:rPr lang="en-US" altLang="zh-TW" sz="1400" i="1" dirty="0" smtClean="0"/>
                    <a:t>, </a:t>
                  </a:r>
                  <a14:m>
                    <m:oMath xmlns:m="http://schemas.openxmlformats.org/officeDocument/2006/math">
                      <m:r>
                        <a:rPr lang="en-US" altLang="zh-TW" sz="1600" i="1">
                          <a:latin typeface="Cambria Math" panose="02040503050406030204" pitchFamily="18" charset="0"/>
                        </a:rPr>
                        <m:t>𝑖</m:t>
                      </m:r>
                      <m:r>
                        <a:rPr lang="en-US" altLang="zh-TW" sz="1600">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a:latin typeface="Cambria Math" panose="02040503050406030204" pitchFamily="18" charset="0"/>
                            </a:rPr>
                            <m:t>3</m:t>
                          </m:r>
                        </m:num>
                        <m:den>
                          <m:r>
                            <a:rPr lang="en-US" altLang="zh-TW" sz="1600">
                              <a:latin typeface="Cambria Math" panose="02040503050406030204" pitchFamily="18" charset="0"/>
                            </a:rPr>
                            <m:t>2</m:t>
                          </m:r>
                        </m:den>
                      </m:f>
                      <m:r>
                        <a:rPr lang="en-US" altLang="zh-TW" sz="1600" i="1">
                          <a:latin typeface="Cambria Math" panose="02040503050406030204" pitchFamily="18" charset="0"/>
                        </a:rPr>
                        <m:t>𝑇</m:t>
                      </m:r>
                      <m:r>
                        <a:rPr lang="en-US" altLang="zh-TW" sz="1600">
                          <a:latin typeface="Cambria Math" panose="02040503050406030204" pitchFamily="18" charset="0"/>
                        </a:rPr>
                        <m:t>, 2</m:t>
                      </m:r>
                      <m:r>
                        <a:rPr lang="en-US" altLang="zh-TW" sz="1600" i="1">
                          <a:latin typeface="Cambria Math" panose="02040503050406030204" pitchFamily="18" charset="0"/>
                        </a:rPr>
                        <m:t>𝑇</m:t>
                      </m:r>
                    </m:oMath>
                  </a14:m>
                  <a:endParaRPr lang="en-US" altLang="zh-TW" sz="1400" i="1" dirty="0" smtClean="0"/>
                </a:p>
                <a:p>
                  <a:pPr lvl="3"/>
                  <a:endParaRPr lang="en-US" altLang="zh-TW" sz="700" i="1" dirty="0" smtClean="0"/>
                </a:p>
                <a:p>
                  <a:pPr lvl="1"/>
                  <a14:m>
                    <m:oMath xmlns:m="http://schemas.openxmlformats.org/officeDocument/2006/math">
                      <m:r>
                        <a:rPr lang="en-US" altLang="zh-TW" sz="1400" i="1">
                          <a:latin typeface="Cambria Math" panose="02040503050406030204" pitchFamily="18" charset="0"/>
                        </a:rPr>
                        <m:t>𝐷</m:t>
                      </m:r>
                      <m:d>
                        <m:dPr>
                          <m:ctrlPr>
                            <a:rPr lang="zh-TW" altLang="zh-TW" sz="1400" i="1">
                              <a:latin typeface="Cambria Math" panose="02040503050406030204" pitchFamily="18" charset="0"/>
                            </a:rPr>
                          </m:ctrlPr>
                        </m:dPr>
                        <m:e>
                          <m:sSubSup>
                            <m:sSubSupPr>
                              <m:ctrlPr>
                                <a:rPr lang="zh-TW" altLang="zh-TW" sz="1400" i="1">
                                  <a:latin typeface="Cambria Math" panose="02040503050406030204" pitchFamily="18" charset="0"/>
                                </a:rPr>
                              </m:ctrlPr>
                            </m:sSubSupPr>
                            <m:e>
                              <m:r>
                                <a:rPr lang="en-US" altLang="zh-TW" sz="1400" i="1">
                                  <a:latin typeface="Cambria Math" panose="02040503050406030204" pitchFamily="18" charset="0"/>
                                </a:rPr>
                                <m:t>𝑉</m:t>
                              </m:r>
                            </m:e>
                            <m:sub>
                              <m:r>
                                <a:rPr lang="en-US" altLang="zh-TW" sz="1400" i="1">
                                  <a:latin typeface="Cambria Math" panose="02040503050406030204" pitchFamily="18" charset="0"/>
                                </a:rPr>
                                <m:t>𝑡</m:t>
                              </m:r>
                            </m:sub>
                            <m:sup>
                              <m:r>
                                <a:rPr lang="en-US" altLang="zh-TW" sz="1400" i="1">
                                  <a:latin typeface="Cambria Math" panose="02040503050406030204" pitchFamily="18" charset="0"/>
                                </a:rPr>
                                <m:t>𝑈</m:t>
                              </m:r>
                            </m:sup>
                          </m:sSubSup>
                          <m:r>
                            <a:rPr lang="en-US" altLang="zh-TW" sz="1400" i="1">
                              <a:latin typeface="Cambria Math" panose="02040503050406030204" pitchFamily="18" charset="0"/>
                            </a:rPr>
                            <m:t>,2</m:t>
                          </m:r>
                          <m:r>
                            <a:rPr lang="en-US" altLang="zh-TW" sz="1400" i="1">
                              <a:latin typeface="Cambria Math" panose="02040503050406030204" pitchFamily="18" charset="0"/>
                            </a:rPr>
                            <m:t>𝑇</m:t>
                          </m:r>
                        </m:e>
                      </m:d>
                      <m:r>
                        <a:rPr lang="en-US" altLang="zh-TW" sz="1400" i="1">
                          <a:latin typeface="Cambria Math" panose="02040503050406030204" pitchFamily="18" charset="0"/>
                        </a:rPr>
                        <m:t>=(</m:t>
                      </m:r>
                      <m:sSub>
                        <m:sSubPr>
                          <m:ctrlPr>
                            <a:rPr lang="zh-TW" altLang="zh-TW" sz="1400" i="1">
                              <a:latin typeface="Cambria Math" panose="02040503050406030204" pitchFamily="18" charset="0"/>
                            </a:rPr>
                          </m:ctrlPr>
                        </m:sSubPr>
                        <m:e>
                          <m:acc>
                            <m:accPr>
                              <m:chr m:val="̃"/>
                              <m:ctrlPr>
                                <a:rPr lang="zh-TW" altLang="zh-TW" sz="1400" i="1">
                                  <a:latin typeface="Cambria Math" panose="02040503050406030204" pitchFamily="18" charset="0"/>
                                </a:rPr>
                              </m:ctrlPr>
                            </m:accPr>
                            <m:e>
                              <m:r>
                                <a:rPr lang="en-US" altLang="zh-TW" sz="1400" i="1">
                                  <a:latin typeface="Cambria Math" panose="02040503050406030204" pitchFamily="18" charset="0"/>
                                </a:rPr>
                                <m:t>𝑃</m:t>
                              </m:r>
                            </m:e>
                          </m:acc>
                        </m:e>
                        <m:sub>
                          <m:r>
                            <a:rPr lang="en-US" altLang="zh-TW" sz="1400" i="1">
                              <a:latin typeface="Cambria Math" panose="02040503050406030204" pitchFamily="18" charset="0"/>
                            </a:rPr>
                            <m:t>𝑢</m:t>
                          </m:r>
                        </m:sub>
                      </m:sSub>
                      <m:r>
                        <a:rPr lang="en-US" altLang="zh-TW" sz="1400" i="1">
                          <a:latin typeface="Cambria Math" panose="02040503050406030204" pitchFamily="18" charset="0"/>
                        </a:rPr>
                        <m:t>∙</m:t>
                      </m:r>
                      <m:sSup>
                        <m:sSupPr>
                          <m:ctrlPr>
                            <a:rPr lang="zh-TW" altLang="zh-TW" sz="1400" i="1">
                              <a:latin typeface="Cambria Math" panose="02040503050406030204" pitchFamily="18" charset="0"/>
                            </a:rPr>
                          </m:ctrlPr>
                        </m:sSupPr>
                        <m:e>
                          <m:r>
                            <a:rPr lang="en-US" altLang="zh-TW" sz="1400" i="1">
                              <a:latin typeface="Cambria Math" panose="02040503050406030204" pitchFamily="18" charset="0"/>
                            </a:rPr>
                            <m:t>𝐶𝐵</m:t>
                          </m:r>
                        </m:e>
                        <m:sup>
                          <m:r>
                            <a:rPr lang="en-US" altLang="zh-TW" sz="1400" i="1">
                              <a:latin typeface="Cambria Math" panose="02040503050406030204" pitchFamily="18" charset="0"/>
                            </a:rPr>
                            <m:t>𝑛𝑒𝑤</m:t>
                          </m:r>
                        </m:sup>
                      </m:sSup>
                      <m:d>
                        <m:dPr>
                          <m:begChr m:val="["/>
                          <m:endChr m:val="]"/>
                          <m:ctrlPr>
                            <a:rPr lang="zh-TW" altLang="zh-TW" sz="1400" i="1">
                              <a:latin typeface="Cambria Math" panose="02040503050406030204" pitchFamily="18" charset="0"/>
                            </a:rPr>
                          </m:ctrlPr>
                        </m:dPr>
                        <m:e>
                          <m:sSubSup>
                            <m:sSubSupPr>
                              <m:ctrlPr>
                                <a:rPr lang="zh-TW" altLang="zh-TW" sz="1400" i="1">
                                  <a:latin typeface="Cambria Math" panose="02040503050406030204" pitchFamily="18" charset="0"/>
                                </a:rPr>
                              </m:ctrlPr>
                            </m:sSubSupPr>
                            <m:e>
                              <m:r>
                                <a:rPr lang="en-US" altLang="zh-TW" sz="1400" i="1">
                                  <a:latin typeface="Cambria Math" panose="02040503050406030204" pitchFamily="18" charset="0"/>
                                </a:rPr>
                                <m:t>𝑉</m:t>
                              </m:r>
                            </m:e>
                            <m:sub>
                              <m:r>
                                <a:rPr lang="en-US" altLang="zh-TW" sz="1400" i="1">
                                  <a:latin typeface="Cambria Math" panose="02040503050406030204" pitchFamily="18" charset="0"/>
                                </a:rPr>
                                <m:t>𝑡</m:t>
                              </m:r>
                            </m:sub>
                            <m:sup>
                              <m:r>
                                <a:rPr lang="en-US" altLang="zh-TW" sz="1400" i="1">
                                  <a:latin typeface="Cambria Math" panose="02040503050406030204" pitchFamily="18" charset="0"/>
                                </a:rPr>
                                <m:t>𝑈</m:t>
                              </m:r>
                            </m:sup>
                          </m:sSubSup>
                          <m:r>
                            <a:rPr lang="en-US" altLang="zh-TW" sz="1400" i="1">
                              <a:latin typeface="Cambria Math" panose="02040503050406030204" pitchFamily="18" charset="0"/>
                            </a:rPr>
                            <m:t>∙</m:t>
                          </m:r>
                          <m:r>
                            <a:rPr lang="en-US" altLang="zh-TW" sz="1400" i="1">
                              <a:latin typeface="Cambria Math" panose="02040503050406030204" pitchFamily="18" charset="0"/>
                            </a:rPr>
                            <m:t>𝑢</m:t>
                          </m:r>
                          <m:r>
                            <a:rPr lang="en-US" altLang="zh-TW" sz="1400" i="1">
                              <a:latin typeface="Cambria Math" panose="02040503050406030204" pitchFamily="18" charset="0"/>
                            </a:rPr>
                            <m:t>,</m:t>
                          </m:r>
                          <m:r>
                            <a:rPr lang="en-US" altLang="zh-TW" sz="1400" i="1">
                              <a:latin typeface="Cambria Math" panose="02040503050406030204" pitchFamily="18" charset="0"/>
                            </a:rPr>
                            <m:t>𝑡</m:t>
                          </m:r>
                          <m:r>
                            <a:rPr lang="en-US" altLang="zh-TW" sz="1400" i="1">
                              <a:latin typeface="Cambria Math" panose="02040503050406030204" pitchFamily="18" charset="0"/>
                            </a:rPr>
                            <m:t>+∆</m:t>
                          </m:r>
                          <m:r>
                            <a:rPr lang="en-US" altLang="zh-TW" sz="1400" i="1">
                              <a:latin typeface="Cambria Math" panose="02040503050406030204" pitchFamily="18" charset="0"/>
                            </a:rPr>
                            <m:t>𝑡</m:t>
                          </m:r>
                          <m:r>
                            <a:rPr lang="en-US" altLang="zh-TW" sz="1400" i="1">
                              <a:latin typeface="Cambria Math" panose="02040503050406030204" pitchFamily="18" charset="0"/>
                            </a:rPr>
                            <m:t>,2</m:t>
                          </m:r>
                          <m:r>
                            <a:rPr lang="en-US" altLang="zh-TW" sz="1400" i="1">
                              <a:latin typeface="Cambria Math" panose="02040503050406030204" pitchFamily="18" charset="0"/>
                            </a:rPr>
                            <m:t>𝑇</m:t>
                          </m:r>
                        </m:e>
                      </m:d>
                      <m:r>
                        <a:rPr lang="en-US" altLang="zh-TW" sz="1400" i="1">
                          <a:latin typeface="Cambria Math" panose="02040503050406030204" pitchFamily="18" charset="0"/>
                        </a:rPr>
                        <m:t>+                    </m:t>
                      </m:r>
                    </m:oMath>
                  </a14:m>
                  <a:r>
                    <a:rPr lang="en-US" altLang="zh-TW" sz="1400" dirty="0">
                      <a:latin typeface="微軟正黑體" panose="020B0604030504040204" pitchFamily="34" charset="-120"/>
                      <a:ea typeface="微軟正黑體" panose="020B0604030504040204" pitchFamily="34" charset="-120"/>
                    </a:rPr>
                    <a:t>                      </a:t>
                  </a:r>
                  <a:endParaRPr lang="en-US" altLang="zh-TW" sz="1400" dirty="0" smtClean="0">
                    <a:latin typeface="微軟正黑體" panose="020B0604030504040204" pitchFamily="34" charset="-120"/>
                    <a:ea typeface="微軟正黑體" panose="020B0604030504040204" pitchFamily="34" charset="-120"/>
                  </a:endParaRPr>
                </a:p>
                <a:p>
                  <a:pPr lvl="3"/>
                  <a14:m>
                    <m:oMathPara xmlns:m="http://schemas.openxmlformats.org/officeDocument/2006/math">
                      <m:oMathParaPr>
                        <m:jc m:val="left"/>
                      </m:oMathParaPr>
                      <m:oMath xmlns:m="http://schemas.openxmlformats.org/officeDocument/2006/math">
                        <m:sSub>
                          <m:sSubPr>
                            <m:ctrlPr>
                              <a:rPr lang="zh-TW" altLang="zh-TW" sz="1400" i="1">
                                <a:latin typeface="Cambria Math" panose="02040503050406030204" pitchFamily="18" charset="0"/>
                              </a:rPr>
                            </m:ctrlPr>
                          </m:sSubPr>
                          <m:e>
                            <m:acc>
                              <m:accPr>
                                <m:chr m:val="̃"/>
                                <m:ctrlPr>
                                  <a:rPr lang="zh-TW" altLang="zh-TW" sz="1400" i="1">
                                    <a:latin typeface="Cambria Math" panose="02040503050406030204" pitchFamily="18" charset="0"/>
                                  </a:rPr>
                                </m:ctrlPr>
                              </m:accPr>
                              <m:e>
                                <m:r>
                                  <a:rPr lang="en-US" altLang="zh-TW" sz="1400" i="1">
                                    <a:latin typeface="Cambria Math" panose="02040503050406030204" pitchFamily="18" charset="0"/>
                                  </a:rPr>
                                  <m:t>𝑃</m:t>
                                </m:r>
                              </m:e>
                            </m:acc>
                          </m:e>
                          <m:sub>
                            <m:r>
                              <a:rPr lang="en-US" altLang="zh-TW" sz="1400" i="1">
                                <a:latin typeface="Cambria Math" panose="02040503050406030204" pitchFamily="18" charset="0"/>
                              </a:rPr>
                              <m:t>𝑑</m:t>
                            </m:r>
                          </m:sub>
                        </m:sSub>
                        <m:r>
                          <a:rPr lang="en-US" altLang="zh-TW" sz="1400" i="1">
                            <a:latin typeface="Cambria Math" panose="02040503050406030204" pitchFamily="18" charset="0"/>
                          </a:rPr>
                          <m:t>∙</m:t>
                        </m:r>
                        <m:sSup>
                          <m:sSupPr>
                            <m:ctrlPr>
                              <a:rPr lang="zh-TW" altLang="zh-TW" sz="1400" i="1">
                                <a:latin typeface="Cambria Math" panose="02040503050406030204" pitchFamily="18" charset="0"/>
                              </a:rPr>
                            </m:ctrlPr>
                          </m:sSupPr>
                          <m:e>
                            <m:r>
                              <a:rPr lang="en-US" altLang="zh-TW" sz="1400" i="1">
                                <a:latin typeface="Cambria Math" panose="02040503050406030204" pitchFamily="18" charset="0"/>
                              </a:rPr>
                              <m:t>𝐶𝐵</m:t>
                            </m:r>
                          </m:e>
                          <m:sup>
                            <m:r>
                              <a:rPr lang="en-US" altLang="zh-TW" sz="1400" i="1">
                                <a:latin typeface="Cambria Math" panose="02040503050406030204" pitchFamily="18" charset="0"/>
                              </a:rPr>
                              <m:t>𝑛𝑒𝑤</m:t>
                            </m:r>
                          </m:sup>
                        </m:sSup>
                        <m:d>
                          <m:dPr>
                            <m:begChr m:val="["/>
                            <m:endChr m:val="]"/>
                            <m:ctrlPr>
                              <a:rPr lang="zh-TW" altLang="zh-TW" sz="1400" i="1">
                                <a:latin typeface="Cambria Math" panose="02040503050406030204" pitchFamily="18" charset="0"/>
                              </a:rPr>
                            </m:ctrlPr>
                          </m:dPr>
                          <m:e>
                            <m:sSubSup>
                              <m:sSubSupPr>
                                <m:ctrlPr>
                                  <a:rPr lang="zh-TW" altLang="zh-TW" sz="1400" i="1">
                                    <a:latin typeface="Cambria Math" panose="02040503050406030204" pitchFamily="18" charset="0"/>
                                  </a:rPr>
                                </m:ctrlPr>
                              </m:sSubSupPr>
                              <m:e>
                                <m:r>
                                  <a:rPr lang="en-US" altLang="zh-TW" sz="1400" i="1">
                                    <a:latin typeface="Cambria Math" panose="02040503050406030204" pitchFamily="18" charset="0"/>
                                  </a:rPr>
                                  <m:t>𝑉</m:t>
                                </m:r>
                              </m:e>
                              <m:sub>
                                <m:r>
                                  <a:rPr lang="en-US" altLang="zh-TW" sz="1400" i="1">
                                    <a:latin typeface="Cambria Math" panose="02040503050406030204" pitchFamily="18" charset="0"/>
                                  </a:rPr>
                                  <m:t>𝑡</m:t>
                                </m:r>
                              </m:sub>
                              <m:sup>
                                <m:r>
                                  <a:rPr lang="en-US" altLang="zh-TW" sz="1400" i="1">
                                    <a:latin typeface="Cambria Math" panose="02040503050406030204" pitchFamily="18" charset="0"/>
                                  </a:rPr>
                                  <m:t>𝑈</m:t>
                                </m:r>
                              </m:sup>
                            </m:sSubSup>
                            <m:r>
                              <a:rPr lang="en-US" altLang="zh-TW" sz="1400" i="1">
                                <a:latin typeface="Cambria Math" panose="02040503050406030204" pitchFamily="18" charset="0"/>
                              </a:rPr>
                              <m:t>∙</m:t>
                            </m:r>
                            <m:r>
                              <a:rPr lang="en-US" altLang="zh-TW" sz="1400" i="1">
                                <a:latin typeface="Cambria Math" panose="02040503050406030204" pitchFamily="18" charset="0"/>
                              </a:rPr>
                              <m:t>𝑑</m:t>
                            </m:r>
                            <m:r>
                              <a:rPr lang="en-US" altLang="zh-TW" sz="1400" i="1">
                                <a:latin typeface="Cambria Math" panose="02040503050406030204" pitchFamily="18" charset="0"/>
                              </a:rPr>
                              <m:t>,</m:t>
                            </m:r>
                            <m:r>
                              <a:rPr lang="en-US" altLang="zh-TW" sz="1400" i="1">
                                <a:latin typeface="Cambria Math" panose="02040503050406030204" pitchFamily="18" charset="0"/>
                              </a:rPr>
                              <m:t>𝑡</m:t>
                            </m:r>
                            <m:r>
                              <a:rPr lang="en-US" altLang="zh-TW" sz="1400" i="1">
                                <a:latin typeface="Cambria Math" panose="02040503050406030204" pitchFamily="18" charset="0"/>
                              </a:rPr>
                              <m:t>+∆</m:t>
                            </m:r>
                            <m:r>
                              <a:rPr lang="en-US" altLang="zh-TW" sz="1400" i="1">
                                <a:latin typeface="Cambria Math" panose="02040503050406030204" pitchFamily="18" charset="0"/>
                              </a:rPr>
                              <m:t>𝑡</m:t>
                            </m:r>
                            <m:r>
                              <a:rPr lang="en-US" altLang="zh-TW" sz="1400" i="1">
                                <a:latin typeface="Cambria Math" panose="02040503050406030204" pitchFamily="18" charset="0"/>
                              </a:rPr>
                              <m:t>,2</m:t>
                            </m:r>
                            <m:r>
                              <a:rPr lang="en-US" altLang="zh-TW" sz="1400" i="1">
                                <a:latin typeface="Cambria Math" panose="02040503050406030204" pitchFamily="18" charset="0"/>
                              </a:rPr>
                              <m:t>𝑇</m:t>
                            </m:r>
                          </m:e>
                        </m:d>
                        <m:r>
                          <a:rPr lang="en-US" altLang="zh-TW" sz="1400" i="1">
                            <a:latin typeface="Cambria Math" panose="02040503050406030204" pitchFamily="18" charset="0"/>
                          </a:rPr>
                          <m:t>)</m:t>
                        </m:r>
                        <m:sSup>
                          <m:sSupPr>
                            <m:ctrlPr>
                              <a:rPr lang="zh-TW" altLang="zh-TW" sz="1400" i="1">
                                <a:latin typeface="Cambria Math" panose="02040503050406030204" pitchFamily="18" charset="0"/>
                              </a:rPr>
                            </m:ctrlPr>
                          </m:sSupPr>
                          <m:e>
                            <m:r>
                              <a:rPr lang="en-US" altLang="zh-TW" sz="1400" i="1">
                                <a:latin typeface="Cambria Math" panose="02040503050406030204" pitchFamily="18" charset="0"/>
                              </a:rPr>
                              <m:t>𝑒</m:t>
                            </m:r>
                          </m:e>
                          <m:sup>
                            <m:r>
                              <a:rPr lang="en-US" altLang="zh-TW" sz="1400" i="1">
                                <a:latin typeface="Cambria Math" panose="02040503050406030204" pitchFamily="18" charset="0"/>
                              </a:rPr>
                              <m:t>−</m:t>
                            </m:r>
                            <m:r>
                              <a:rPr lang="en-US" altLang="zh-TW" sz="1400" i="1">
                                <a:latin typeface="Cambria Math" panose="02040503050406030204" pitchFamily="18" charset="0"/>
                              </a:rPr>
                              <m:t>𝑟</m:t>
                            </m:r>
                            <m:r>
                              <a:rPr lang="en-US" altLang="zh-TW" sz="1400" i="1">
                                <a:latin typeface="Cambria Math" panose="02040503050406030204" pitchFamily="18" charset="0"/>
                              </a:rPr>
                              <m:t>∆</m:t>
                            </m:r>
                            <m:r>
                              <a:rPr lang="en-US" altLang="zh-TW" sz="1400" i="1">
                                <a:latin typeface="Cambria Math" panose="02040503050406030204" pitchFamily="18" charset="0"/>
                              </a:rPr>
                              <m:t>𝑡</m:t>
                            </m:r>
                          </m:sup>
                        </m:sSup>
                      </m:oMath>
                    </m:oMathPara>
                  </a14:m>
                  <a:endParaRPr lang="en-US" altLang="zh-TW" sz="1400" dirty="0" smtClean="0">
                    <a:latin typeface="微軟正黑體" panose="020B0604030504040204" pitchFamily="34" charset="-120"/>
                    <a:ea typeface="微軟正黑體" panose="020B0604030504040204" pitchFamily="34" charset="-120"/>
                  </a:endParaRPr>
                </a:p>
                <a:p>
                  <a:pPr lvl="3"/>
                  <a:endParaRPr lang="en-US" altLang="zh-TW" sz="700"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r>
                          <a:rPr lang="en-US" altLang="zh-TW" sz="1400" i="1">
                            <a:latin typeface="Cambria Math" panose="02040503050406030204" pitchFamily="18" charset="0"/>
                          </a:rPr>
                          <m:t>𝑐𝑜𝑛</m:t>
                        </m:r>
                        <m:sSup>
                          <m:sSupPr>
                            <m:ctrlPr>
                              <a:rPr lang="zh-TW" altLang="zh-TW" sz="1400" i="1">
                                <a:latin typeface="Cambria Math" panose="02040503050406030204" pitchFamily="18" charset="0"/>
                              </a:rPr>
                            </m:ctrlPr>
                          </m:sSupPr>
                          <m:e>
                            <m:r>
                              <a:rPr lang="en-US" altLang="zh-TW" sz="1400" i="1">
                                <a:latin typeface="Cambria Math" panose="02040503050406030204" pitchFamily="18" charset="0"/>
                              </a:rPr>
                              <m:t>𝐶𝐵</m:t>
                            </m:r>
                          </m:e>
                          <m:sup>
                            <m:r>
                              <a:rPr lang="en-US" altLang="zh-TW" sz="1400" i="1">
                                <a:latin typeface="Cambria Math" panose="02040503050406030204" pitchFamily="18" charset="0"/>
                              </a:rPr>
                              <m:t>𝑛𝑒𝑤</m:t>
                            </m:r>
                          </m:sup>
                        </m:sSup>
                        <m:r>
                          <a:rPr lang="en-US" altLang="zh-TW" sz="1400" i="1">
                            <a:latin typeface="Cambria Math" panose="02040503050406030204" pitchFamily="18" charset="0"/>
                          </a:rPr>
                          <m:t>=(</m:t>
                        </m:r>
                        <m:sSub>
                          <m:sSubPr>
                            <m:ctrlPr>
                              <a:rPr lang="zh-TW" altLang="zh-TW" sz="1400" i="1">
                                <a:latin typeface="Cambria Math" panose="02040503050406030204" pitchFamily="18" charset="0"/>
                              </a:rPr>
                            </m:ctrlPr>
                          </m:sSubPr>
                          <m:e>
                            <m:acc>
                              <m:accPr>
                                <m:chr m:val="̃"/>
                                <m:ctrlPr>
                                  <a:rPr lang="zh-TW" altLang="zh-TW" sz="1400" i="1">
                                    <a:latin typeface="Cambria Math" panose="02040503050406030204" pitchFamily="18" charset="0"/>
                                  </a:rPr>
                                </m:ctrlPr>
                              </m:accPr>
                              <m:e>
                                <m:r>
                                  <a:rPr lang="en-US" altLang="zh-TW" sz="1400" i="1">
                                    <a:latin typeface="Cambria Math" panose="02040503050406030204" pitchFamily="18" charset="0"/>
                                  </a:rPr>
                                  <m:t>𝑃</m:t>
                                </m:r>
                              </m:e>
                            </m:acc>
                          </m:e>
                          <m:sub>
                            <m:r>
                              <a:rPr lang="en-US" altLang="zh-TW" sz="1400" i="1">
                                <a:latin typeface="Cambria Math" panose="02040503050406030204" pitchFamily="18" charset="0"/>
                              </a:rPr>
                              <m:t>𝑢</m:t>
                            </m:r>
                          </m:sub>
                        </m:sSub>
                        <m:r>
                          <a:rPr lang="en-US" altLang="zh-TW" sz="1400" i="1">
                            <a:latin typeface="Cambria Math" panose="02040503050406030204" pitchFamily="18" charset="0"/>
                          </a:rPr>
                          <m:t>∙</m:t>
                        </m:r>
                        <m:sSup>
                          <m:sSupPr>
                            <m:ctrlPr>
                              <a:rPr lang="zh-TW" altLang="zh-TW" sz="1400" i="1">
                                <a:latin typeface="Cambria Math" panose="02040503050406030204" pitchFamily="18" charset="0"/>
                              </a:rPr>
                            </m:ctrlPr>
                          </m:sSupPr>
                          <m:e>
                            <m:r>
                              <a:rPr lang="en-US" altLang="zh-TW" sz="1400" i="1">
                                <a:latin typeface="Cambria Math" panose="02040503050406030204" pitchFamily="18" charset="0"/>
                              </a:rPr>
                              <m:t>𝐶𝐵</m:t>
                            </m:r>
                          </m:e>
                          <m:sup>
                            <m:r>
                              <a:rPr lang="en-US" altLang="zh-TW" sz="1400" i="1">
                                <a:latin typeface="Cambria Math" panose="02040503050406030204" pitchFamily="18" charset="0"/>
                              </a:rPr>
                              <m:t>𝑛𝑒𝑤</m:t>
                            </m:r>
                          </m:sup>
                        </m:sSup>
                        <m:d>
                          <m:dPr>
                            <m:begChr m:val="["/>
                            <m:endChr m:val="]"/>
                            <m:ctrlPr>
                              <a:rPr lang="zh-TW" altLang="zh-TW" sz="1400" i="1">
                                <a:latin typeface="Cambria Math" panose="02040503050406030204" pitchFamily="18" charset="0"/>
                              </a:rPr>
                            </m:ctrlPr>
                          </m:dPr>
                          <m:e>
                            <m:sSubSup>
                              <m:sSubSupPr>
                                <m:ctrlPr>
                                  <a:rPr lang="zh-TW" altLang="zh-TW" sz="1400" i="1">
                                    <a:latin typeface="Cambria Math" panose="02040503050406030204" pitchFamily="18" charset="0"/>
                                  </a:rPr>
                                </m:ctrlPr>
                              </m:sSubSupPr>
                              <m:e>
                                <m:r>
                                  <a:rPr lang="en-US" altLang="zh-TW" sz="1400" i="1">
                                    <a:latin typeface="Cambria Math" panose="02040503050406030204" pitchFamily="18" charset="0"/>
                                  </a:rPr>
                                  <m:t>𝑉</m:t>
                                </m:r>
                              </m:e>
                              <m:sub>
                                <m:r>
                                  <a:rPr lang="en-US" altLang="zh-TW" sz="1400" i="1">
                                    <a:latin typeface="Cambria Math" panose="02040503050406030204" pitchFamily="18" charset="0"/>
                                  </a:rPr>
                                  <m:t>𝑡</m:t>
                                </m:r>
                              </m:sub>
                              <m:sup>
                                <m:r>
                                  <a:rPr lang="en-US" altLang="zh-TW" sz="1400" i="1">
                                    <a:latin typeface="Cambria Math" panose="02040503050406030204" pitchFamily="18" charset="0"/>
                                  </a:rPr>
                                  <m:t>𝑈</m:t>
                                </m:r>
                              </m:sup>
                            </m:sSubSup>
                            <m:r>
                              <a:rPr lang="en-US" altLang="zh-TW" sz="1400" i="1">
                                <a:latin typeface="Cambria Math" panose="02040503050406030204" pitchFamily="18" charset="0"/>
                              </a:rPr>
                              <m:t>∙</m:t>
                            </m:r>
                            <m:r>
                              <a:rPr lang="en-US" altLang="zh-TW" sz="1400" i="1">
                                <a:latin typeface="Cambria Math" panose="02040503050406030204" pitchFamily="18" charset="0"/>
                              </a:rPr>
                              <m:t>𝑢</m:t>
                            </m:r>
                            <m:r>
                              <a:rPr lang="en-US" altLang="zh-TW" sz="1400" i="1">
                                <a:latin typeface="Cambria Math" panose="02040503050406030204" pitchFamily="18" charset="0"/>
                              </a:rPr>
                              <m:t>,</m:t>
                            </m:r>
                            <m:r>
                              <a:rPr lang="en-US" altLang="zh-TW" sz="1400" i="1">
                                <a:latin typeface="Cambria Math" panose="02040503050406030204" pitchFamily="18" charset="0"/>
                              </a:rPr>
                              <m:t>𝑡</m:t>
                            </m:r>
                            <m:r>
                              <a:rPr lang="en-US" altLang="zh-TW" sz="1400" i="1">
                                <a:latin typeface="Cambria Math" panose="02040503050406030204" pitchFamily="18" charset="0"/>
                              </a:rPr>
                              <m:t>+∆</m:t>
                            </m:r>
                            <m:r>
                              <a:rPr lang="en-US" altLang="zh-TW" sz="1400" i="1">
                                <a:latin typeface="Cambria Math" panose="02040503050406030204" pitchFamily="18" charset="0"/>
                              </a:rPr>
                              <m:t>𝑡</m:t>
                            </m:r>
                            <m:r>
                              <a:rPr lang="en-US" altLang="zh-TW" sz="1400" i="1">
                                <a:latin typeface="Cambria Math" panose="02040503050406030204" pitchFamily="18" charset="0"/>
                              </a:rPr>
                              <m:t>,</m:t>
                            </m:r>
                            <m:f>
                              <m:fPr>
                                <m:ctrlPr>
                                  <a:rPr lang="zh-TW" altLang="zh-TW" sz="1400" i="1">
                                    <a:latin typeface="Cambria Math" panose="02040503050406030204" pitchFamily="18" charset="0"/>
                                  </a:rPr>
                                </m:ctrlPr>
                              </m:fPr>
                              <m:num>
                                <m:r>
                                  <a:rPr lang="en-US" altLang="zh-TW" sz="1400" i="1">
                                    <a:latin typeface="Cambria Math" panose="02040503050406030204" pitchFamily="18" charset="0"/>
                                  </a:rPr>
                                  <m:t>3</m:t>
                                </m:r>
                              </m:num>
                              <m:den>
                                <m:r>
                                  <a:rPr lang="en-US" altLang="zh-TW" sz="1400" i="1">
                                    <a:latin typeface="Cambria Math" panose="02040503050406030204" pitchFamily="18" charset="0"/>
                                  </a:rPr>
                                  <m:t>2</m:t>
                                </m:r>
                              </m:den>
                            </m:f>
                            <m:r>
                              <a:rPr lang="en-US" altLang="zh-TW" sz="1400" i="1">
                                <a:latin typeface="Cambria Math" panose="02040503050406030204" pitchFamily="18" charset="0"/>
                              </a:rPr>
                              <m:t>𝑇</m:t>
                            </m:r>
                          </m:e>
                        </m:d>
                        <m:r>
                          <a:rPr lang="en-US" altLang="zh-TW" sz="1400" i="1">
                            <a:latin typeface="Cambria Math" panose="02040503050406030204" pitchFamily="18" charset="0"/>
                          </a:rPr>
                          <m:t>+</m:t>
                        </m:r>
                      </m:oMath>
                    </m:oMathPara>
                  </a14:m>
                  <a:endParaRPr lang="en-US" altLang="zh-TW" sz="1400" i="1" dirty="0" smtClean="0"/>
                </a:p>
                <a:p>
                  <a:pPr lvl="3"/>
                  <a14:m>
                    <m:oMathPara xmlns:m="http://schemas.openxmlformats.org/officeDocument/2006/math">
                      <m:oMathParaPr>
                        <m:jc m:val="left"/>
                      </m:oMathParaPr>
                      <m:oMath xmlns:m="http://schemas.openxmlformats.org/officeDocument/2006/math">
                        <m:sSub>
                          <m:sSubPr>
                            <m:ctrlPr>
                              <a:rPr lang="zh-TW" altLang="zh-TW" sz="1400" i="1">
                                <a:latin typeface="Cambria Math" panose="02040503050406030204" pitchFamily="18" charset="0"/>
                              </a:rPr>
                            </m:ctrlPr>
                          </m:sSubPr>
                          <m:e>
                            <m:acc>
                              <m:accPr>
                                <m:chr m:val="̃"/>
                                <m:ctrlPr>
                                  <a:rPr lang="zh-TW" altLang="zh-TW" sz="1400" i="1">
                                    <a:latin typeface="Cambria Math" panose="02040503050406030204" pitchFamily="18" charset="0"/>
                                  </a:rPr>
                                </m:ctrlPr>
                              </m:accPr>
                              <m:e>
                                <m:r>
                                  <a:rPr lang="en-US" altLang="zh-TW" sz="1400" i="1">
                                    <a:latin typeface="Cambria Math" panose="02040503050406030204" pitchFamily="18" charset="0"/>
                                  </a:rPr>
                                  <m:t>𝑃</m:t>
                                </m:r>
                              </m:e>
                            </m:acc>
                          </m:e>
                          <m:sub>
                            <m:r>
                              <a:rPr lang="en-US" altLang="zh-TW" sz="1400" i="1">
                                <a:latin typeface="Cambria Math" panose="02040503050406030204" pitchFamily="18" charset="0"/>
                              </a:rPr>
                              <m:t>𝑑</m:t>
                            </m:r>
                          </m:sub>
                        </m:sSub>
                        <m:r>
                          <a:rPr lang="en-US" altLang="zh-TW" sz="1400" i="1">
                            <a:latin typeface="Cambria Math" panose="02040503050406030204" pitchFamily="18" charset="0"/>
                          </a:rPr>
                          <m:t>∙</m:t>
                        </m:r>
                        <m:sSup>
                          <m:sSupPr>
                            <m:ctrlPr>
                              <a:rPr lang="zh-TW" altLang="zh-TW" sz="1400" i="1">
                                <a:latin typeface="Cambria Math" panose="02040503050406030204" pitchFamily="18" charset="0"/>
                              </a:rPr>
                            </m:ctrlPr>
                          </m:sSupPr>
                          <m:e>
                            <m:r>
                              <a:rPr lang="en-US" altLang="zh-TW" sz="1400" i="1">
                                <a:latin typeface="Cambria Math" panose="02040503050406030204" pitchFamily="18" charset="0"/>
                              </a:rPr>
                              <m:t>𝐶𝐵</m:t>
                            </m:r>
                          </m:e>
                          <m:sup>
                            <m:r>
                              <a:rPr lang="en-US" altLang="zh-TW" sz="1400" i="1">
                                <a:latin typeface="Cambria Math" panose="02040503050406030204" pitchFamily="18" charset="0"/>
                              </a:rPr>
                              <m:t>𝑛𝑒𝑤</m:t>
                            </m:r>
                          </m:sup>
                        </m:sSup>
                        <m:d>
                          <m:dPr>
                            <m:begChr m:val="["/>
                            <m:endChr m:val="]"/>
                            <m:ctrlPr>
                              <a:rPr lang="zh-TW" altLang="zh-TW" sz="1400" i="1">
                                <a:latin typeface="Cambria Math" panose="02040503050406030204" pitchFamily="18" charset="0"/>
                              </a:rPr>
                            </m:ctrlPr>
                          </m:dPr>
                          <m:e>
                            <m:sSubSup>
                              <m:sSubSupPr>
                                <m:ctrlPr>
                                  <a:rPr lang="zh-TW" altLang="zh-TW" sz="1400" i="1">
                                    <a:latin typeface="Cambria Math" panose="02040503050406030204" pitchFamily="18" charset="0"/>
                                  </a:rPr>
                                </m:ctrlPr>
                              </m:sSubSupPr>
                              <m:e>
                                <m:r>
                                  <a:rPr lang="en-US" altLang="zh-TW" sz="1400" i="1">
                                    <a:latin typeface="Cambria Math" panose="02040503050406030204" pitchFamily="18" charset="0"/>
                                  </a:rPr>
                                  <m:t>𝑉</m:t>
                                </m:r>
                              </m:e>
                              <m:sub>
                                <m:r>
                                  <a:rPr lang="en-US" altLang="zh-TW" sz="1400" i="1">
                                    <a:latin typeface="Cambria Math" panose="02040503050406030204" pitchFamily="18" charset="0"/>
                                  </a:rPr>
                                  <m:t>𝑡</m:t>
                                </m:r>
                              </m:sub>
                              <m:sup>
                                <m:r>
                                  <a:rPr lang="en-US" altLang="zh-TW" sz="1400" i="1">
                                    <a:latin typeface="Cambria Math" panose="02040503050406030204" pitchFamily="18" charset="0"/>
                                  </a:rPr>
                                  <m:t>𝑈</m:t>
                                </m:r>
                              </m:sup>
                            </m:sSubSup>
                            <m:r>
                              <a:rPr lang="en-US" altLang="zh-TW" sz="1400" i="1">
                                <a:latin typeface="Cambria Math" panose="02040503050406030204" pitchFamily="18" charset="0"/>
                              </a:rPr>
                              <m:t>∙</m:t>
                            </m:r>
                            <m:r>
                              <a:rPr lang="en-US" altLang="zh-TW" sz="1400" i="1">
                                <a:latin typeface="Cambria Math" panose="02040503050406030204" pitchFamily="18" charset="0"/>
                              </a:rPr>
                              <m:t>𝑑</m:t>
                            </m:r>
                            <m:r>
                              <a:rPr lang="en-US" altLang="zh-TW" sz="1400" i="1">
                                <a:latin typeface="Cambria Math" panose="02040503050406030204" pitchFamily="18" charset="0"/>
                              </a:rPr>
                              <m:t>,</m:t>
                            </m:r>
                            <m:r>
                              <a:rPr lang="en-US" altLang="zh-TW" sz="1400" i="1">
                                <a:latin typeface="Cambria Math" panose="02040503050406030204" pitchFamily="18" charset="0"/>
                              </a:rPr>
                              <m:t>𝑡</m:t>
                            </m:r>
                            <m:r>
                              <a:rPr lang="en-US" altLang="zh-TW" sz="1400" i="1">
                                <a:latin typeface="Cambria Math" panose="02040503050406030204" pitchFamily="18" charset="0"/>
                              </a:rPr>
                              <m:t>+∆</m:t>
                            </m:r>
                            <m:r>
                              <a:rPr lang="en-US" altLang="zh-TW" sz="1400" i="1">
                                <a:latin typeface="Cambria Math" panose="02040503050406030204" pitchFamily="18" charset="0"/>
                              </a:rPr>
                              <m:t>𝑡</m:t>
                            </m:r>
                            <m:r>
                              <a:rPr lang="en-US" altLang="zh-TW" sz="1400" i="1">
                                <a:latin typeface="Cambria Math" panose="02040503050406030204" pitchFamily="18" charset="0"/>
                              </a:rPr>
                              <m:t>,</m:t>
                            </m:r>
                            <m:f>
                              <m:fPr>
                                <m:ctrlPr>
                                  <a:rPr lang="zh-TW" altLang="zh-TW" sz="1400" i="1">
                                    <a:latin typeface="Cambria Math" panose="02040503050406030204" pitchFamily="18" charset="0"/>
                                  </a:rPr>
                                </m:ctrlPr>
                              </m:fPr>
                              <m:num>
                                <m:r>
                                  <a:rPr lang="en-US" altLang="zh-TW" sz="1400" i="1">
                                    <a:latin typeface="Cambria Math" panose="02040503050406030204" pitchFamily="18" charset="0"/>
                                  </a:rPr>
                                  <m:t>3</m:t>
                                </m:r>
                              </m:num>
                              <m:den>
                                <m:r>
                                  <a:rPr lang="en-US" altLang="zh-TW" sz="1400" i="1">
                                    <a:latin typeface="Cambria Math" panose="02040503050406030204" pitchFamily="18" charset="0"/>
                                  </a:rPr>
                                  <m:t>2</m:t>
                                </m:r>
                              </m:den>
                            </m:f>
                            <m:r>
                              <a:rPr lang="en-US" altLang="zh-TW" sz="1400" i="1">
                                <a:latin typeface="Cambria Math" panose="02040503050406030204" pitchFamily="18" charset="0"/>
                              </a:rPr>
                              <m:t>𝑇</m:t>
                            </m:r>
                          </m:e>
                        </m:d>
                        <m:r>
                          <a:rPr lang="en-US" altLang="zh-TW" sz="1400" i="1">
                            <a:latin typeface="Cambria Math" panose="02040503050406030204" pitchFamily="18" charset="0"/>
                          </a:rPr>
                          <m:t>)</m:t>
                        </m:r>
                        <m:sSup>
                          <m:sSupPr>
                            <m:ctrlPr>
                              <a:rPr lang="zh-TW" altLang="zh-TW" sz="1400" i="1">
                                <a:latin typeface="Cambria Math" panose="02040503050406030204" pitchFamily="18" charset="0"/>
                              </a:rPr>
                            </m:ctrlPr>
                          </m:sSupPr>
                          <m:e>
                            <m:r>
                              <a:rPr lang="en-US" altLang="zh-TW" sz="1400" i="1">
                                <a:latin typeface="Cambria Math" panose="02040503050406030204" pitchFamily="18" charset="0"/>
                              </a:rPr>
                              <m:t>𝑒</m:t>
                            </m:r>
                          </m:e>
                          <m:sup>
                            <m:r>
                              <a:rPr lang="en-US" altLang="zh-TW" sz="1400" i="1">
                                <a:latin typeface="Cambria Math" panose="02040503050406030204" pitchFamily="18" charset="0"/>
                              </a:rPr>
                              <m:t>−</m:t>
                            </m:r>
                            <m:r>
                              <a:rPr lang="en-US" altLang="zh-TW" sz="1400" i="1">
                                <a:latin typeface="Cambria Math" panose="02040503050406030204" pitchFamily="18" charset="0"/>
                              </a:rPr>
                              <m:t>𝑟</m:t>
                            </m:r>
                            <m:r>
                              <a:rPr lang="en-US" altLang="zh-TW" sz="1400" i="1">
                                <a:latin typeface="Cambria Math" panose="02040503050406030204" pitchFamily="18" charset="0"/>
                              </a:rPr>
                              <m:t>∆</m:t>
                            </m:r>
                            <m:r>
                              <a:rPr lang="en-US" altLang="zh-TW" sz="1400" i="1">
                                <a:latin typeface="Cambria Math" panose="02040503050406030204" pitchFamily="18" charset="0"/>
                              </a:rPr>
                              <m:t>𝑡</m:t>
                            </m:r>
                          </m:sup>
                        </m:sSup>
                      </m:oMath>
                    </m:oMathPara>
                  </a14:m>
                  <a:endParaRPr lang="en-US" altLang="zh-TW" sz="1400" dirty="0" smtClean="0">
                    <a:latin typeface="微軟正黑體" panose="020B0604030504040204" pitchFamily="34" charset="-120"/>
                    <a:ea typeface="微軟正黑體" panose="020B0604030504040204" pitchFamily="34" charset="-120"/>
                  </a:endParaRPr>
                </a:p>
                <a:p>
                  <a:pPr lvl="3"/>
                  <a:endParaRPr lang="en-US" altLang="zh-TW" sz="700"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m:t>
                        </m:r>
                        <m:r>
                          <m:rPr>
                            <m:sty m:val="p"/>
                          </m:rPr>
                          <a:rPr lang="en-US" altLang="zh-TW" sz="1600">
                            <a:latin typeface="Cambria Math" panose="02040503050406030204" pitchFamily="18" charset="0"/>
                          </a:rPr>
                          <m:t>max</m:t>
                        </m:r>
                        <m:r>
                          <a:rPr lang="en-US" altLang="zh-TW" sz="1600" i="1">
                            <a:latin typeface="Cambria Math" panose="02040503050406030204" pitchFamily="18" charset="0"/>
                          </a:rPr>
                          <m:t>(</m:t>
                        </m:r>
                        <m:r>
                          <a:rPr lang="en-US" altLang="zh-TW" sz="1600" i="1">
                            <a:latin typeface="Cambria Math" panose="02040503050406030204" pitchFamily="18" charset="0"/>
                          </a:rPr>
                          <m:t>𝑐𝑜𝑛</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𝐸</m:t>
                            </m:r>
                          </m:e>
                          <m:sub>
                            <m:r>
                              <a:rPr lang="en-US" altLang="zh-TW" sz="1600" i="1">
                                <a:latin typeface="Cambria Math" panose="02040503050406030204" pitchFamily="18" charset="0"/>
                              </a:rPr>
                              <m:t>2</m:t>
                            </m:r>
                            <m:r>
                              <a:rPr lang="en-US" altLang="zh-TW" sz="1600" i="1">
                                <a:latin typeface="Cambria Math" panose="02040503050406030204" pitchFamily="18" charset="0"/>
                              </a:rPr>
                              <m:t>𝑇</m:t>
                            </m:r>
                          </m:sub>
                        </m:sSub>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𝛿</m:t>
                            </m:r>
                          </m:e>
                          <m:sub>
                            <m:r>
                              <a:rPr lang="en-US" altLang="zh-TW" sz="1600" i="1">
                                <a:latin typeface="Cambria Math" panose="02040503050406030204" pitchFamily="18" charset="0"/>
                              </a:rPr>
                              <m:t>𝑡</m:t>
                            </m:r>
                          </m:sub>
                        </m:sSub>
                        <m:r>
                          <a:rPr lang="en-US" altLang="zh-TW" sz="1600" i="1">
                            <a:latin typeface="Cambria Math" panose="02040503050406030204" pitchFamily="18" charset="0"/>
                          </a:rPr>
                          <m:t>+</m:t>
                        </m:r>
                        <m:d>
                          <m:dPr>
                            <m:ctrlPr>
                              <a:rPr lang="zh-TW" altLang="zh-TW" sz="1600" i="1">
                                <a:latin typeface="Cambria Math" panose="02040503050406030204" pitchFamily="18" charset="0"/>
                              </a:rPr>
                            </m:ctrlPr>
                          </m:dPr>
                          <m:e>
                            <m:r>
                              <a:rPr lang="en-US" altLang="zh-TW" sz="1600" i="1">
                                <a:latin typeface="Cambria Math" panose="02040503050406030204" pitchFamily="18" charset="0"/>
                              </a:rPr>
                              <m:t>1−</m:t>
                            </m:r>
                            <m:r>
                              <a:rPr lang="en-US" altLang="zh-TW" sz="1600" i="1">
                                <a:latin typeface="Cambria Math" panose="02040503050406030204" pitchFamily="18" charset="0"/>
                              </a:rPr>
                              <m:t>𝛾</m:t>
                            </m:r>
                          </m:e>
                        </m:d>
                        <m:r>
                          <a:rPr lang="en-US" altLang="zh-TW" sz="1600" i="1">
                            <a:latin typeface="Cambria Math" panose="02040503050406030204" pitchFamily="18" charset="0"/>
                          </a:rPr>
                          <m:t>𝐷</m:t>
                        </m:r>
                        <m:d>
                          <m:dPr>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,2</m:t>
                            </m:r>
                            <m:r>
                              <a:rPr lang="en-US" altLang="zh-TW" sz="1600" i="1">
                                <a:latin typeface="Cambria Math" panose="02040503050406030204" pitchFamily="18" charset="0"/>
                              </a:rPr>
                              <m:t>𝑇</m:t>
                            </m:r>
                          </m:e>
                        </m:d>
                        <m:r>
                          <a:rPr lang="en-US" altLang="zh-TW" sz="1600" i="1">
                            <a:latin typeface="Cambria Math" panose="02040503050406030204" pitchFamily="18" charset="0"/>
                          </a:rPr>
                          <m:t>−</m:t>
                        </m:r>
                      </m:oMath>
                    </m:oMathPara>
                  </a14:m>
                  <a:endParaRPr lang="en-US" altLang="zh-TW" sz="1600" i="1" dirty="0" smtClean="0"/>
                </a:p>
                <a:p>
                  <a:pPr lvl="3"/>
                  <a14:m>
                    <m:oMath xmlns:m="http://schemas.openxmlformats.org/officeDocument/2006/math">
                      <m:r>
                        <a:rPr lang="en-US" altLang="zh-TW" sz="1600" i="1">
                          <a:latin typeface="Cambria Math" panose="02040503050406030204" pitchFamily="18" charset="0"/>
                        </a:rPr>
                        <m:t>𝐾</m:t>
                      </m:r>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d>
                        <m:dPr>
                          <m:ctrlPr>
                            <a:rPr lang="zh-TW" altLang="zh-TW" sz="1600" i="1">
                              <a:latin typeface="Cambria Math" panose="02040503050406030204" pitchFamily="18" charset="0"/>
                            </a:rPr>
                          </m:ctrlPr>
                        </m:dPr>
                        <m:e>
                          <m:r>
                            <a:rPr lang="en-US" altLang="zh-TW" sz="1600" i="1">
                              <a:latin typeface="Cambria Math" panose="02040503050406030204" pitchFamily="18" charset="0"/>
                            </a:rPr>
                            <m:t>1−</m:t>
                          </m:r>
                          <m:r>
                            <a:rPr lang="en-US" altLang="zh-TW" sz="1600" i="1">
                              <a:latin typeface="Cambria Math" panose="02040503050406030204" pitchFamily="18" charset="0"/>
                            </a:rPr>
                            <m:t>𝜏</m:t>
                          </m:r>
                        </m:e>
                      </m:d>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𝐶</m:t>
                          </m:r>
                        </m:e>
                        <m:sub>
                          <m:r>
                            <a:rPr lang="en-US" altLang="zh-TW" sz="1600" i="1">
                              <a:latin typeface="Cambria Math" panose="02040503050406030204" pitchFamily="18" charset="0"/>
                            </a:rPr>
                            <m:t>𝑐</m:t>
                          </m:r>
                        </m:sub>
                      </m:sSub>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b="0" i="0" smtClean="0">
                          <a:latin typeface="Cambria Math" panose="02040503050406030204" pitchFamily="18" charset="0"/>
                        </a:rPr>
                        <m:t>,</m:t>
                      </m:r>
                    </m:oMath>
                  </a14:m>
                  <a:r>
                    <a:rPr lang="en-US" altLang="zh-TW" sz="1600" dirty="0" smtClean="0">
                      <a:latin typeface="微軟正黑體" panose="020B0604030504040204" pitchFamily="34" charset="-120"/>
                      <a:ea typeface="微軟正黑體" panose="020B0604030504040204" pitchFamily="34" charset="-120"/>
                    </a:rPr>
                    <a:t> </a:t>
                  </a:r>
                  <a14:m>
                    <m:oMath xmlns:m="http://schemas.openxmlformats.org/officeDocument/2006/math">
                      <m:r>
                        <a:rPr lang="en-US" altLang="zh-TW" sz="1600" i="1">
                          <a:latin typeface="Cambria Math" panose="02040503050406030204" pitchFamily="18" charset="0"/>
                        </a:rPr>
                        <m:t>𝑐𝑜𝑛</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𝐸</m:t>
                          </m:r>
                        </m:e>
                        <m:sub>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sub>
                      </m:sSub>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𝛿</m:t>
                          </m:r>
                        </m:e>
                        <m:sub>
                          <m:r>
                            <a:rPr lang="en-US" altLang="zh-TW" sz="1600" i="1">
                              <a:latin typeface="Cambria Math" panose="02040503050406030204" pitchFamily="18" charset="0"/>
                            </a:rPr>
                            <m:t>𝑡</m:t>
                          </m:r>
                        </m:sub>
                      </m:sSub>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d>
                        <m:dPr>
                          <m:ctrlPr>
                            <a:rPr lang="zh-TW" altLang="zh-TW" sz="1600" i="1">
                              <a:latin typeface="Cambria Math" panose="02040503050406030204" pitchFamily="18" charset="0"/>
                            </a:rPr>
                          </m:ctrlPr>
                        </m:dPr>
                        <m:e>
                          <m:r>
                            <a:rPr lang="en-US" altLang="zh-TW" sz="1600" i="1">
                              <a:latin typeface="Cambria Math" panose="02040503050406030204" pitchFamily="18" charset="0"/>
                            </a:rPr>
                            <m:t>1−</m:t>
                          </m:r>
                          <m:r>
                            <a:rPr lang="en-US" altLang="zh-TW" sz="1600" i="1">
                              <a:latin typeface="Cambria Math" panose="02040503050406030204" pitchFamily="18" charset="0"/>
                            </a:rPr>
                            <m:t>𝜏</m:t>
                          </m:r>
                        </m:e>
                      </m:d>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𝐶</m:t>
                          </m:r>
                        </m:e>
                        <m:sub>
                          <m:r>
                            <a:rPr lang="en-US" altLang="zh-TW" sz="1600" i="1">
                              <a:latin typeface="Cambria Math" panose="02040503050406030204" pitchFamily="18" charset="0"/>
                            </a:rPr>
                            <m:t>𝑐</m:t>
                          </m:r>
                        </m:sub>
                      </m:sSub>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,0)</m:t>
                      </m:r>
                    </m:oMath>
                  </a14:m>
                  <a:endParaRPr lang="en-US" altLang="zh-TW" sz="1600" dirty="0" smtClean="0">
                    <a:latin typeface="微軟正黑體" panose="020B0604030504040204" pitchFamily="34" charset="-120"/>
                  </a:endParaRPr>
                </a:p>
                <a:p>
                  <a:pPr lvl="3"/>
                  <a:endParaRPr lang="en-US" altLang="zh-TW" sz="700"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𝐶𝐵</m:t>
                            </m:r>
                          </m:e>
                          <m:sup>
                            <m:r>
                              <a:rPr lang="en-US" altLang="zh-TW" sz="1600" i="1">
                                <a:latin typeface="Cambria Math" panose="02040503050406030204" pitchFamily="18" charset="0"/>
                              </a:rPr>
                              <m:t>𝑛𝑒𝑤</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m:t>
                        </m:r>
                        <m:d>
                          <m:dPr>
                            <m:begChr m:val="{"/>
                            <m:endChr m:val=""/>
                            <m:ctrlPr>
                              <a:rPr lang="zh-TW" altLang="zh-TW" sz="1600" i="1">
                                <a:latin typeface="Cambria Math" panose="02040503050406030204" pitchFamily="18" charset="0"/>
                              </a:rPr>
                            </m:ctrlPr>
                          </m:dPr>
                          <m:e>
                            <m:eqArr>
                              <m:eqArrPr>
                                <m:ctrlPr>
                                  <a:rPr lang="zh-TW" altLang="zh-TW" sz="1600" i="1">
                                    <a:latin typeface="Cambria Math" panose="02040503050406030204" pitchFamily="18" charset="0"/>
                                  </a:rPr>
                                </m:ctrlPr>
                              </m:eqArrPr>
                              <m:e>
                                <m:r>
                                  <a:rPr lang="en-US" altLang="zh-TW" sz="1600" i="1">
                                    <a:latin typeface="Cambria Math" panose="02040503050406030204" pitchFamily="18" charset="0"/>
                                  </a:rPr>
                                  <m:t>𝐾</m:t>
                                </m:r>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𝐶</m:t>
                                    </m:r>
                                  </m:e>
                                  <m:sub>
                                    <m:r>
                                      <a:rPr lang="en-US" altLang="zh-TW" sz="1600" i="1">
                                        <a:latin typeface="Cambria Math" panose="02040503050406030204" pitchFamily="18" charset="0"/>
                                      </a:rPr>
                                      <m:t>𝑐</m:t>
                                    </m:r>
                                  </m:sub>
                                </m:sSub>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 ,</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&gt;0</m:t>
                                </m:r>
                                <m:r>
                                  <a:rPr lang="zh-TW" altLang="zh-TW" sz="1600">
                                    <a:latin typeface="Cambria Math" panose="02040503050406030204" pitchFamily="18" charset="0"/>
                                  </a:rPr>
                                  <m:t>且</m:t>
                                </m:r>
                                <m:r>
                                  <a:rPr lang="en-US" altLang="zh-TW" sz="1600" i="1">
                                    <a:latin typeface="Cambria Math" panose="02040503050406030204" pitchFamily="18" charset="0"/>
                                  </a:rPr>
                                  <m:t>𝑐𝑎𝑙𝑙</m:t>
                                </m:r>
                                <m:r>
                                  <a:rPr lang="en-US" altLang="zh-TW" sz="1600" i="1">
                                    <a:latin typeface="Cambria Math" panose="02040503050406030204" pitchFamily="18" charset="0"/>
                                  </a:rPr>
                                  <m:t> </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e>
                              <m:e>
                                <m:r>
                                  <a:rPr lang="en-US" altLang="zh-TW" sz="1600" i="1">
                                    <a:latin typeface="Cambria Math" panose="02040503050406030204" pitchFamily="18" charset="0"/>
                                  </a:rPr>
                                  <m:t>𝑐𝑜𝑛</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𝐶𝐵</m:t>
                                    </m:r>
                                  </m:e>
                                  <m:sup>
                                    <m:r>
                                      <a:rPr lang="en-US" altLang="zh-TW" sz="1600" i="1">
                                        <a:latin typeface="Cambria Math" panose="02040503050406030204" pitchFamily="18" charset="0"/>
                                      </a:rPr>
                                      <m:t>𝑛𝑒𝑤</m:t>
                                    </m:r>
                                  </m:sup>
                                </m:sSup>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𝐶</m:t>
                                    </m:r>
                                  </m:e>
                                  <m:sub>
                                    <m:r>
                                      <a:rPr lang="en-US" altLang="zh-TW" sz="1600" i="1">
                                        <a:latin typeface="Cambria Math" panose="02040503050406030204" pitchFamily="18" charset="0"/>
                                      </a:rPr>
                                      <m:t>𝑐</m:t>
                                    </m:r>
                                  </m:sub>
                                </m:sSub>
                                <m:r>
                                  <a:rPr lang="en-US" altLang="zh-TW" sz="1600" i="1">
                                    <a:latin typeface="Cambria Math" panose="02040503050406030204" pitchFamily="18" charset="0"/>
                                  </a:rPr>
                                  <m:t>∆</m:t>
                                </m:r>
                                <m:r>
                                  <a:rPr lang="en-US" altLang="zh-TW" sz="1600" i="1">
                                    <a:latin typeface="Cambria Math" panose="02040503050406030204" pitchFamily="18" charset="0"/>
                                  </a:rPr>
                                  <m:t>𝑡</m:t>
                                </m:r>
                                <m:r>
                                  <a:rPr lang="zh-TW" altLang="en-US" sz="1600" i="1">
                                    <a:latin typeface="Cambria Math" panose="02040503050406030204" pitchFamily="18" charset="0"/>
                                  </a:rPr>
                                  <m:t> </m:t>
                                </m:r>
                                <m:r>
                                  <a:rPr lang="en-US" altLang="zh-TW" sz="1600" i="1">
                                    <a:latin typeface="Cambria Math" panose="02040503050406030204" pitchFamily="18" charset="0"/>
                                  </a:rPr>
                                  <m:t>, </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&gt;0</m:t>
                                </m:r>
                              </m:e>
                              <m:e>
                                <m:d>
                                  <m:dPr>
                                    <m:ctrlPr>
                                      <a:rPr lang="zh-TW" altLang="zh-TW" sz="1600" i="1">
                                        <a:latin typeface="Cambria Math" panose="02040503050406030204" pitchFamily="18" charset="0"/>
                                      </a:rPr>
                                    </m:ctrlPr>
                                  </m:dPr>
                                  <m:e>
                                    <m:r>
                                      <a:rPr lang="en-US" altLang="zh-TW" sz="1600" i="1">
                                        <a:latin typeface="Cambria Math" panose="02040503050406030204" pitchFamily="18" charset="0"/>
                                      </a:rPr>
                                      <m:t>1−</m:t>
                                    </m:r>
                                    <m:r>
                                      <a:rPr lang="en-US" altLang="zh-TW" sz="1600" i="1">
                                        <a:latin typeface="Cambria Math" panose="02040503050406030204" pitchFamily="18" charset="0"/>
                                      </a:rPr>
                                      <m:t>𝜔</m:t>
                                    </m:r>
                                  </m:e>
                                </m:d>
                                <m:d>
                                  <m:dPr>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𝛿</m:t>
                                        </m:r>
                                      </m:e>
                                      <m:sub>
                                        <m:r>
                                          <a:rPr lang="en-US" altLang="zh-TW" sz="1600" i="1">
                                            <a:latin typeface="Cambria Math" panose="02040503050406030204" pitchFamily="18" charset="0"/>
                                          </a:rPr>
                                          <m:t>𝑡</m:t>
                                        </m:r>
                                      </m:sub>
                                    </m:sSub>
                                  </m:e>
                                </m:d>
                                <m:r>
                                  <a:rPr lang="en-US" altLang="zh-TW" sz="1600" i="1">
                                    <a:latin typeface="Cambria Math" panose="02040503050406030204" pitchFamily="18" charset="0"/>
                                  </a:rPr>
                                  <m:t> </m:t>
                                </m:r>
                                <m:r>
                                  <a:rPr lang="zh-TW" altLang="en-US" sz="1600" i="1">
                                    <a:latin typeface="Cambria Math" panose="02040503050406030204" pitchFamily="18" charset="0"/>
                                  </a:rPr>
                                  <m:t>  </m:t>
                                </m:r>
                                <m:r>
                                  <a:rPr lang="en-US" altLang="zh-TW" sz="1600" i="1">
                                    <a:latin typeface="Cambria Math" panose="02040503050406030204" pitchFamily="18" charset="0"/>
                                  </a:rPr>
                                  <m:t> , </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=0</m:t>
                                </m:r>
                              </m:e>
                            </m:eqArr>
                          </m:e>
                        </m:d>
                      </m:oMath>
                    </m:oMathPara>
                  </a14:m>
                  <a:endParaRPr lang="en-US" altLang="zh-TW" sz="1600" dirty="0" smtClean="0">
                    <a:latin typeface="微軟正黑體" panose="020B0604030504040204" pitchFamily="34" charset="-120"/>
                    <a:ea typeface="微軟正黑體" panose="020B0604030504040204" pitchFamily="34" charset="-120"/>
                  </a:endParaRPr>
                </a:p>
              </p:txBody>
            </p:sp>
          </mc:Choice>
          <mc:Fallback xmlns="">
            <p:sp>
              <p:nvSpPr>
                <p:cNvPr id="86" name="矩形 85"/>
                <p:cNvSpPr>
                  <a:spLocks noRot="1" noChangeAspect="1" noMove="1" noResize="1" noEditPoints="1" noAdjustHandles="1" noChangeArrowheads="1" noChangeShapeType="1" noTextEdit="1"/>
                </p:cNvSpPr>
                <p:nvPr/>
              </p:nvSpPr>
              <p:spPr>
                <a:xfrm>
                  <a:off x="5892708" y="1661041"/>
                  <a:ext cx="6507120" cy="5478895"/>
                </a:xfrm>
                <a:prstGeom prst="rect">
                  <a:avLst/>
                </a:prstGeom>
                <a:blipFill>
                  <a:blip r:embed="rId6"/>
                  <a:stretch>
                    <a:fillRect l="-1403" t="-612"/>
                  </a:stretch>
                </a:blipFill>
                <a:ln>
                  <a:solidFill>
                    <a:schemeClr val="accent5">
                      <a:lumMod val="60000"/>
                      <a:lumOff val="40000"/>
                    </a:schemeClr>
                  </a:solidFill>
                </a:ln>
              </p:spPr>
              <p:txBody>
                <a:bodyPr/>
                <a:lstStyle/>
                <a:p>
                  <a:r>
                    <a:rPr lang="zh-TW" altLang="en-US">
                      <a:noFill/>
                    </a:rPr>
                    <a:t> </a:t>
                  </a:r>
                </a:p>
              </p:txBody>
            </p:sp>
          </mc:Fallback>
        </mc:AlternateContent>
      </p:grpSp>
      <p:cxnSp>
        <p:nvCxnSpPr>
          <p:cNvPr id="108" name="直線單箭頭接點 107"/>
          <p:cNvCxnSpPr>
            <a:stCxn id="94" idx="1"/>
            <a:endCxn id="86" idx="1"/>
          </p:cNvCxnSpPr>
          <p:nvPr/>
        </p:nvCxnSpPr>
        <p:spPr>
          <a:xfrm>
            <a:off x="3446004" y="3366967"/>
            <a:ext cx="1903596" cy="38907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nvGrpSpPr>
          <p:cNvPr id="2" name="群組 1"/>
          <p:cNvGrpSpPr/>
          <p:nvPr/>
        </p:nvGrpSpPr>
        <p:grpSpPr>
          <a:xfrm>
            <a:off x="1757306" y="3342053"/>
            <a:ext cx="360000" cy="1090950"/>
            <a:chOff x="2573226" y="4660191"/>
            <a:chExt cx="360000" cy="1090950"/>
          </a:xfrm>
        </p:grpSpPr>
        <p:cxnSp>
          <p:nvCxnSpPr>
            <p:cNvPr id="117" name="直線接點 116"/>
            <p:cNvCxnSpPr/>
            <p:nvPr/>
          </p:nvCxnSpPr>
          <p:spPr>
            <a:xfrm flipH="1">
              <a:off x="2740506" y="4660191"/>
              <a:ext cx="178597" cy="908194"/>
            </a:xfrm>
            <a:prstGeom prst="line">
              <a:avLst/>
            </a:prstGeom>
            <a:ln w="5715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119" name="橢圓 118"/>
            <p:cNvSpPr/>
            <p:nvPr/>
          </p:nvSpPr>
          <p:spPr>
            <a:xfrm rot="1695298">
              <a:off x="2573226" y="5391141"/>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92" name="群組 91"/>
          <p:cNvGrpSpPr/>
          <p:nvPr/>
        </p:nvGrpSpPr>
        <p:grpSpPr>
          <a:xfrm>
            <a:off x="259854" y="2636835"/>
            <a:ext cx="3393138" cy="1512267"/>
            <a:chOff x="1583728" y="4085501"/>
            <a:chExt cx="3393138" cy="1512267"/>
          </a:xfrm>
        </p:grpSpPr>
        <p:sp>
          <p:nvSpPr>
            <p:cNvPr id="94" name="等腰三角形 93"/>
            <p:cNvSpPr/>
            <p:nvPr/>
          </p:nvSpPr>
          <p:spPr>
            <a:xfrm rot="10740000">
              <a:off x="1583728" y="4085501"/>
              <a:ext cx="3393138" cy="1512267"/>
            </a:xfrm>
            <a:prstGeom prst="triangle">
              <a:avLst>
                <a:gd name="adj" fmla="val 12187"/>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5" name="橢圓 94"/>
            <p:cNvSpPr/>
            <p:nvPr/>
          </p:nvSpPr>
          <p:spPr>
            <a:xfrm rot="1695298">
              <a:off x="3267666" y="4581852"/>
              <a:ext cx="360000" cy="360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6" name="橢圓 95"/>
            <p:cNvSpPr/>
            <p:nvPr/>
          </p:nvSpPr>
          <p:spPr>
            <a:xfrm rot="1695298">
              <a:off x="3354027" y="4148289"/>
              <a:ext cx="360000" cy="360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cxnSp>
        <p:nvCxnSpPr>
          <p:cNvPr id="93" name="直線接點 92"/>
          <p:cNvCxnSpPr>
            <a:stCxn id="95" idx="6"/>
            <a:endCxn id="60" idx="2"/>
          </p:cNvCxnSpPr>
          <p:nvPr/>
        </p:nvCxnSpPr>
        <p:spPr>
          <a:xfrm>
            <a:off x="2282345" y="3398397"/>
            <a:ext cx="557877" cy="810860"/>
          </a:xfrm>
          <a:prstGeom prst="line">
            <a:avLst/>
          </a:prstGeom>
          <a:ln w="28575">
            <a:solidFill>
              <a:schemeClr val="accent1"/>
            </a:solidFill>
            <a:prstDash val="sysDash"/>
          </a:ln>
        </p:spPr>
        <p:style>
          <a:lnRef idx="1">
            <a:schemeClr val="accent1"/>
          </a:lnRef>
          <a:fillRef idx="0">
            <a:schemeClr val="accent1"/>
          </a:fillRef>
          <a:effectRef idx="0">
            <a:schemeClr val="accent1"/>
          </a:effectRef>
          <a:fontRef idx="minor">
            <a:schemeClr val="tx1"/>
          </a:fontRef>
        </p:style>
      </p:cxnSp>
      <p:cxnSp>
        <p:nvCxnSpPr>
          <p:cNvPr id="97" name="直線接點 96"/>
          <p:cNvCxnSpPr>
            <a:stCxn id="95" idx="6"/>
            <a:endCxn id="59" idx="2"/>
          </p:cNvCxnSpPr>
          <p:nvPr/>
        </p:nvCxnSpPr>
        <p:spPr>
          <a:xfrm>
            <a:off x="2282345" y="3398397"/>
            <a:ext cx="474970" cy="1251130"/>
          </a:xfrm>
          <a:prstGeom prst="line">
            <a:avLst/>
          </a:prstGeom>
          <a:ln w="28575">
            <a:solidFill>
              <a:schemeClr val="accent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35345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3" name="群組 82"/>
          <p:cNvGrpSpPr/>
          <p:nvPr/>
        </p:nvGrpSpPr>
        <p:grpSpPr>
          <a:xfrm>
            <a:off x="-226442" y="519930"/>
            <a:ext cx="4865170" cy="5811570"/>
            <a:chOff x="4209486" y="528221"/>
            <a:chExt cx="4865170" cy="5811570"/>
          </a:xfrm>
        </p:grpSpPr>
        <p:grpSp>
          <p:nvGrpSpPr>
            <p:cNvPr id="4" name="群組 3"/>
            <p:cNvGrpSpPr/>
            <p:nvPr/>
          </p:nvGrpSpPr>
          <p:grpSpPr>
            <a:xfrm rot="653449">
              <a:off x="4209486" y="528221"/>
              <a:ext cx="4865170" cy="5811570"/>
              <a:chOff x="4030710" y="486464"/>
              <a:chExt cx="5556707" cy="6638158"/>
            </a:xfrm>
          </p:grpSpPr>
          <p:grpSp>
            <p:nvGrpSpPr>
              <p:cNvPr id="5" name="群組 4"/>
              <p:cNvGrpSpPr/>
              <p:nvPr/>
            </p:nvGrpSpPr>
            <p:grpSpPr>
              <a:xfrm rot="21172489">
                <a:off x="4030710" y="486464"/>
                <a:ext cx="5556707" cy="6638158"/>
                <a:chOff x="3987025" y="489184"/>
                <a:chExt cx="5556707" cy="6638158"/>
              </a:xfrm>
            </p:grpSpPr>
            <p:grpSp>
              <p:nvGrpSpPr>
                <p:cNvPr id="7" name="群組 6"/>
                <p:cNvGrpSpPr/>
                <p:nvPr/>
              </p:nvGrpSpPr>
              <p:grpSpPr>
                <a:xfrm rot="420000">
                  <a:off x="4565220" y="489184"/>
                  <a:ext cx="4978512" cy="719470"/>
                  <a:chOff x="1471409" y="953350"/>
                  <a:chExt cx="4978512" cy="1161469"/>
                </a:xfrm>
              </p:grpSpPr>
              <p:grpSp>
                <p:nvGrpSpPr>
                  <p:cNvPr id="13" name="群組 12"/>
                  <p:cNvGrpSpPr/>
                  <p:nvPr/>
                </p:nvGrpSpPr>
                <p:grpSpPr>
                  <a:xfrm>
                    <a:off x="1471409" y="953350"/>
                    <a:ext cx="4978512" cy="1134154"/>
                    <a:chOff x="1471409" y="953350"/>
                    <a:chExt cx="4978512" cy="1134154"/>
                  </a:xfrm>
                </p:grpSpPr>
                <p:grpSp>
                  <p:nvGrpSpPr>
                    <p:cNvPr id="15" name="群組 14"/>
                    <p:cNvGrpSpPr/>
                    <p:nvPr/>
                  </p:nvGrpSpPr>
                  <p:grpSpPr>
                    <a:xfrm>
                      <a:off x="1471409" y="953350"/>
                      <a:ext cx="4978512" cy="1134154"/>
                      <a:chOff x="3420137" y="2454278"/>
                      <a:chExt cx="4978512" cy="1451419"/>
                    </a:xfrm>
                  </p:grpSpPr>
                  <p:sp>
                    <p:nvSpPr>
                      <p:cNvPr id="17" name="文字方塊 16"/>
                      <p:cNvSpPr txBox="1"/>
                      <p:nvPr/>
                    </p:nvSpPr>
                    <p:spPr>
                      <a:xfrm>
                        <a:off x="3420137" y="3597920"/>
                        <a:ext cx="28886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TW" sz="1400" b="0" i="0" u="none" strike="noStrike" kern="0" cap="none" spc="0" normalizeH="0" baseline="0" noProof="0" dirty="0" smtClean="0">
                            <a:ln>
                              <a:noFill/>
                            </a:ln>
                            <a:solidFill>
                              <a:prstClr val="black"/>
                            </a:solidFill>
                            <a:effectLst/>
                            <a:uLnTx/>
                            <a:uFillTx/>
                          </a:rPr>
                          <a:t>0</a:t>
                        </a:r>
                        <a:endParaRPr kumimoji="0" lang="zh-TW" altLang="en-US" sz="1400" b="0" i="0" u="none" strike="noStrike" kern="0" cap="none" spc="0" normalizeH="0" baseline="0" noProof="0" dirty="0" smtClean="0">
                          <a:ln>
                            <a:noFill/>
                          </a:ln>
                          <a:solidFill>
                            <a:prstClr val="black"/>
                          </a:solidFill>
                          <a:effectLst/>
                          <a:uLnTx/>
                          <a:uFillTx/>
                        </a:endParaRPr>
                      </a:p>
                    </p:txBody>
                  </p:sp>
                  <p:cxnSp>
                    <p:nvCxnSpPr>
                      <p:cNvPr id="18" name="直線接點 17"/>
                      <p:cNvCxnSpPr/>
                      <p:nvPr/>
                    </p:nvCxnSpPr>
                    <p:spPr>
                      <a:xfrm rot="21180000">
                        <a:off x="3590946" y="2454278"/>
                        <a:ext cx="4622378" cy="1264351"/>
                      </a:xfrm>
                      <a:prstGeom prst="line">
                        <a:avLst/>
                      </a:prstGeom>
                      <a:noFill/>
                      <a:ln w="38100" cap="flat" cmpd="sng" algn="ctr">
                        <a:solidFill>
                          <a:sysClr val="windowText" lastClr="000000"/>
                        </a:solidFill>
                        <a:prstDash val="solid"/>
                        <a:miter lim="800000"/>
                      </a:ln>
                      <a:effectLst/>
                    </p:spPr>
                  </p:cxnSp>
                  <p:cxnSp>
                    <p:nvCxnSpPr>
                      <p:cNvPr id="19" name="直線接點 18"/>
                      <p:cNvCxnSpPr/>
                      <p:nvPr/>
                    </p:nvCxnSpPr>
                    <p:spPr>
                      <a:xfrm flipV="1">
                        <a:off x="3576309" y="2764791"/>
                        <a:ext cx="1" cy="741862"/>
                      </a:xfrm>
                      <a:prstGeom prst="line">
                        <a:avLst/>
                      </a:prstGeom>
                      <a:noFill/>
                      <a:ln w="38100" cap="flat" cmpd="sng" algn="ctr">
                        <a:solidFill>
                          <a:sysClr val="windowText" lastClr="000000"/>
                        </a:solidFill>
                        <a:prstDash val="solid"/>
                        <a:miter lim="800000"/>
                      </a:ln>
                      <a:effectLst/>
                    </p:spPr>
                  </p:cxnSp>
                  <p:cxnSp>
                    <p:nvCxnSpPr>
                      <p:cNvPr id="20" name="直線接點 19"/>
                      <p:cNvCxnSpPr/>
                      <p:nvPr/>
                    </p:nvCxnSpPr>
                    <p:spPr>
                      <a:xfrm flipV="1">
                        <a:off x="5902203" y="2764999"/>
                        <a:ext cx="1" cy="741860"/>
                      </a:xfrm>
                      <a:prstGeom prst="line">
                        <a:avLst/>
                      </a:prstGeom>
                      <a:noFill/>
                      <a:ln w="38100" cap="flat" cmpd="sng" algn="ctr">
                        <a:solidFill>
                          <a:sysClr val="windowText" lastClr="000000"/>
                        </a:solidFill>
                        <a:prstDash val="solid"/>
                        <a:miter lim="800000"/>
                      </a:ln>
                      <a:effectLst/>
                    </p:spPr>
                  </p:cxnSp>
                  <p:cxnSp>
                    <p:nvCxnSpPr>
                      <p:cNvPr id="21" name="直線接點 20"/>
                      <p:cNvCxnSpPr/>
                      <p:nvPr/>
                    </p:nvCxnSpPr>
                    <p:spPr>
                      <a:xfrm flipV="1">
                        <a:off x="8233140" y="2757941"/>
                        <a:ext cx="1" cy="741862"/>
                      </a:xfrm>
                      <a:prstGeom prst="line">
                        <a:avLst/>
                      </a:prstGeom>
                      <a:noFill/>
                      <a:ln w="38100" cap="flat" cmpd="sng" algn="ctr">
                        <a:solidFill>
                          <a:sysClr val="windowText" lastClr="000000"/>
                        </a:solidFill>
                        <a:prstDash val="solid"/>
                        <a:miter lim="800000"/>
                      </a:ln>
                      <a:effectLst/>
                    </p:spPr>
                  </p:cxnSp>
                  <mc:AlternateContent xmlns:mc="http://schemas.openxmlformats.org/markup-compatibility/2006" xmlns:a14="http://schemas.microsoft.com/office/drawing/2010/main">
                    <mc:Choice Requires="a14">
                      <p:sp>
                        <p:nvSpPr>
                          <p:cNvPr id="22" name="文字方塊 21"/>
                          <p:cNvSpPr txBox="1"/>
                          <p:nvPr/>
                        </p:nvSpPr>
                        <p:spPr>
                          <a:xfrm>
                            <a:off x="7958336" y="3465423"/>
                            <a:ext cx="440313" cy="30777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2</m:t>
                                  </m:r>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27" name="文字方塊 26"/>
                          <p:cNvSpPr txBox="1">
                            <a:spLocks noRot="1" noChangeAspect="1" noMove="1" noResize="1" noEditPoints="1" noAdjustHandles="1" noChangeArrowheads="1" noChangeShapeType="1" noTextEdit="1"/>
                          </p:cNvSpPr>
                          <p:nvPr/>
                        </p:nvSpPr>
                        <p:spPr>
                          <a:xfrm>
                            <a:off x="7958336" y="3465423"/>
                            <a:ext cx="440313" cy="307775"/>
                          </a:xfrm>
                          <a:prstGeom prst="rect">
                            <a:avLst/>
                          </a:prstGeom>
                          <a:blipFill>
                            <a:blip r:embed="rId4"/>
                            <a:stretch>
                              <a:fillRect b="-55882"/>
                            </a:stretch>
                          </a:blipFill>
                        </p:spPr>
                        <p:txBody>
                          <a:bodyPr/>
                          <a:lstStyle/>
                          <a:p>
                            <a:r>
                              <a:rPr lang="zh-TW" altLang="en-US">
                                <a:noFill/>
                              </a:rPr>
                              <a:t> </a:t>
                            </a:r>
                          </a:p>
                        </p:txBody>
                      </p:sp>
                    </mc:Fallback>
                  </mc:AlternateContent>
                </p:grpSp>
                <p:cxnSp>
                  <p:nvCxnSpPr>
                    <p:cNvPr id="16" name="直線接點 15"/>
                    <p:cNvCxnSpPr/>
                    <p:nvPr/>
                  </p:nvCxnSpPr>
                  <p:spPr>
                    <a:xfrm flipV="1">
                      <a:off x="5120862" y="1222641"/>
                      <a:ext cx="1" cy="579698"/>
                    </a:xfrm>
                    <a:prstGeom prst="line">
                      <a:avLst/>
                    </a:prstGeom>
                    <a:noFill/>
                    <a:ln w="38100" cap="flat" cmpd="sng" algn="ctr">
                      <a:solidFill>
                        <a:sysClr val="windowText" lastClr="000000"/>
                      </a:solidFill>
                      <a:prstDash val="solid"/>
                      <a:miter lim="800000"/>
                    </a:ln>
                    <a:effectLst/>
                  </p:spPr>
                </p:cxnSp>
              </p:grpSp>
              <mc:AlternateContent xmlns:mc="http://schemas.openxmlformats.org/markup-compatibility/2006" xmlns:a14="http://schemas.microsoft.com/office/drawing/2010/main">
                <mc:Choice Requires="a14">
                  <p:sp>
                    <p:nvSpPr>
                      <p:cNvPr id="14" name="文字方塊 13"/>
                      <p:cNvSpPr txBox="1"/>
                      <p:nvPr/>
                    </p:nvSpPr>
                    <p:spPr>
                      <a:xfrm>
                        <a:off x="3781674" y="1807043"/>
                        <a:ext cx="340927" cy="307776"/>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19" name="文字方塊 18"/>
                      <p:cNvSpPr txBox="1">
                        <a:spLocks noRot="1" noChangeAspect="1" noMove="1" noResize="1" noEditPoints="1" noAdjustHandles="1" noChangeArrowheads="1" noChangeShapeType="1" noTextEdit="1"/>
                      </p:cNvSpPr>
                      <p:nvPr/>
                    </p:nvSpPr>
                    <p:spPr>
                      <a:xfrm>
                        <a:off x="3781674" y="1807043"/>
                        <a:ext cx="340927" cy="307776"/>
                      </a:xfrm>
                      <a:prstGeom prst="rect">
                        <a:avLst/>
                      </a:prstGeom>
                      <a:blipFill>
                        <a:blip r:embed="rId5"/>
                        <a:stretch>
                          <a:fillRect b="-30769"/>
                        </a:stretch>
                      </a:blipFill>
                    </p:spPr>
                    <p:txBody>
                      <a:bodyPr/>
                      <a:lstStyle/>
                      <a:p>
                        <a:r>
                          <a:rPr lang="zh-TW" altLang="en-US">
                            <a:noFill/>
                          </a:rPr>
                          <a:t> </a:t>
                        </a:r>
                      </a:p>
                    </p:txBody>
                  </p:sp>
                </mc:Fallback>
              </mc:AlternateContent>
            </p:grpSp>
            <p:cxnSp>
              <p:nvCxnSpPr>
                <p:cNvPr id="8" name="直線接點 7"/>
                <p:cNvCxnSpPr/>
                <p:nvPr/>
              </p:nvCxnSpPr>
              <p:spPr>
                <a:xfrm flipV="1">
                  <a:off x="7459654" y="1477396"/>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9" name="直線接點 8"/>
                <p:cNvCxnSpPr/>
                <p:nvPr/>
              </p:nvCxnSpPr>
              <p:spPr>
                <a:xfrm flipV="1">
                  <a:off x="3987025" y="1101708"/>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0" name="直線接點 9"/>
                <p:cNvCxnSpPr/>
                <p:nvPr/>
              </p:nvCxnSpPr>
              <p:spPr>
                <a:xfrm rot="427511" flipV="1">
                  <a:off x="5438273" y="1213915"/>
                  <a:ext cx="59626"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1" name="直線接點 10"/>
                <p:cNvCxnSpPr/>
                <p:nvPr/>
              </p:nvCxnSpPr>
              <p:spPr>
                <a:xfrm rot="427511" flipV="1">
                  <a:off x="6600169" y="1348804"/>
                  <a:ext cx="43288"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2" name="直線接點 11"/>
                <p:cNvCxnSpPr/>
                <p:nvPr/>
              </p:nvCxnSpPr>
              <p:spPr>
                <a:xfrm rot="427511" flipV="1">
                  <a:off x="8954314" y="1727342"/>
                  <a:ext cx="12773" cy="5400000"/>
                </a:xfrm>
                <a:prstGeom prst="line">
                  <a:avLst/>
                </a:prstGeom>
                <a:noFill/>
                <a:ln w="12700" cap="flat" cmpd="sng" algn="ctr">
                  <a:solidFill>
                    <a:srgbClr val="E7E6E6">
                      <a:lumMod val="50000"/>
                    </a:srgbClr>
                  </a:solidFill>
                  <a:prstDash val="dash"/>
                  <a:round/>
                  <a:headEnd type="none" w="med" len="med"/>
                  <a:tailEnd type="none" w="med" len="med"/>
                </a:ln>
                <a:effectLst/>
              </p:spPr>
            </p:cxnSp>
          </p:grpSp>
          <p:cxnSp>
            <p:nvCxnSpPr>
              <p:cNvPr id="6" name="直線接點 5"/>
              <p:cNvCxnSpPr/>
              <p:nvPr/>
            </p:nvCxnSpPr>
            <p:spPr>
              <a:xfrm rot="21592489" flipV="1">
                <a:off x="5568045" y="610256"/>
                <a:ext cx="1" cy="359092"/>
              </a:xfrm>
              <a:prstGeom prst="line">
                <a:avLst/>
              </a:prstGeom>
              <a:noFill/>
              <a:ln w="38100" cap="flat" cmpd="sng" algn="ctr">
                <a:solidFill>
                  <a:sysClr val="windowText" lastClr="000000"/>
                </a:solidFill>
                <a:prstDash val="solid"/>
                <a:miter lim="800000"/>
              </a:ln>
              <a:effectLst/>
            </p:spPr>
          </p:cxnSp>
        </p:grpSp>
        <p:grpSp>
          <p:nvGrpSpPr>
            <p:cNvPr id="23" name="群組 22"/>
            <p:cNvGrpSpPr/>
            <p:nvPr/>
          </p:nvGrpSpPr>
          <p:grpSpPr>
            <a:xfrm rot="653449">
              <a:off x="4640237" y="1148019"/>
              <a:ext cx="2383043" cy="1191713"/>
              <a:chOff x="998283" y="3537266"/>
              <a:chExt cx="3301683" cy="1718959"/>
            </a:xfrm>
          </p:grpSpPr>
          <p:grpSp>
            <p:nvGrpSpPr>
              <p:cNvPr id="24" name="群組 23"/>
              <p:cNvGrpSpPr/>
              <p:nvPr/>
            </p:nvGrpSpPr>
            <p:grpSpPr>
              <a:xfrm>
                <a:off x="998283" y="3537266"/>
                <a:ext cx="3301683" cy="1718959"/>
                <a:chOff x="1022461" y="3622096"/>
                <a:chExt cx="3301683" cy="1718959"/>
              </a:xfrm>
            </p:grpSpPr>
            <p:grpSp>
              <p:nvGrpSpPr>
                <p:cNvPr id="27" name="群組 26"/>
                <p:cNvGrpSpPr/>
                <p:nvPr/>
              </p:nvGrpSpPr>
              <p:grpSpPr>
                <a:xfrm>
                  <a:off x="1052309" y="3848746"/>
                  <a:ext cx="3158935" cy="1376030"/>
                  <a:chOff x="1300891" y="5043955"/>
                  <a:chExt cx="3158935" cy="1376030"/>
                </a:xfrm>
              </p:grpSpPr>
              <p:grpSp>
                <p:nvGrpSpPr>
                  <p:cNvPr id="34" name="群組 33"/>
                  <p:cNvGrpSpPr/>
                  <p:nvPr/>
                </p:nvGrpSpPr>
                <p:grpSpPr>
                  <a:xfrm>
                    <a:off x="1300891" y="5043955"/>
                    <a:ext cx="3158935" cy="1376030"/>
                    <a:chOff x="1300891" y="5043955"/>
                    <a:chExt cx="3158935" cy="1376030"/>
                  </a:xfrm>
                </p:grpSpPr>
                <p:cxnSp>
                  <p:nvCxnSpPr>
                    <p:cNvPr id="36" name="直線接點 35"/>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37" name="直線接點 36"/>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38" name="直線接點 37"/>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39" name="直線接點 38"/>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35" name="直線接點 34"/>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28" name="群組 27"/>
                <p:cNvGrpSpPr/>
                <p:nvPr/>
              </p:nvGrpSpPr>
              <p:grpSpPr>
                <a:xfrm>
                  <a:off x="1022461" y="3622096"/>
                  <a:ext cx="3301683" cy="1718959"/>
                  <a:chOff x="1022461" y="3622096"/>
                  <a:chExt cx="3301683" cy="1718959"/>
                </a:xfrm>
              </p:grpSpPr>
              <p:grpSp>
                <p:nvGrpSpPr>
                  <p:cNvPr id="29" name="群組 28"/>
                  <p:cNvGrpSpPr/>
                  <p:nvPr/>
                </p:nvGrpSpPr>
                <p:grpSpPr>
                  <a:xfrm>
                    <a:off x="1022461" y="4259912"/>
                    <a:ext cx="3300311" cy="438588"/>
                    <a:chOff x="1022461" y="4259912"/>
                    <a:chExt cx="3300311" cy="438588"/>
                  </a:xfrm>
                </p:grpSpPr>
                <p:sp>
                  <p:nvSpPr>
                    <p:cNvPr id="32" name="橢圓 31"/>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3" name="橢圓 32"/>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30" name="橢圓 29"/>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1" name="橢圓 30"/>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25" name="橢圓 24"/>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26" name="橢圓 25"/>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40" name="群組 39"/>
            <p:cNvGrpSpPr/>
            <p:nvPr/>
          </p:nvGrpSpPr>
          <p:grpSpPr>
            <a:xfrm rot="653449">
              <a:off x="5396919" y="2503333"/>
              <a:ext cx="2383043" cy="1191713"/>
              <a:chOff x="998283" y="3537266"/>
              <a:chExt cx="3301683" cy="1718959"/>
            </a:xfrm>
          </p:grpSpPr>
          <p:grpSp>
            <p:nvGrpSpPr>
              <p:cNvPr id="41" name="群組 40"/>
              <p:cNvGrpSpPr/>
              <p:nvPr/>
            </p:nvGrpSpPr>
            <p:grpSpPr>
              <a:xfrm>
                <a:off x="998283" y="3537266"/>
                <a:ext cx="3301683" cy="1718959"/>
                <a:chOff x="1022461" y="3622096"/>
                <a:chExt cx="3301683" cy="1718959"/>
              </a:xfrm>
            </p:grpSpPr>
            <p:grpSp>
              <p:nvGrpSpPr>
                <p:cNvPr id="44" name="群組 43"/>
                <p:cNvGrpSpPr/>
                <p:nvPr/>
              </p:nvGrpSpPr>
              <p:grpSpPr>
                <a:xfrm>
                  <a:off x="1052309" y="3848746"/>
                  <a:ext cx="3158935" cy="1376030"/>
                  <a:chOff x="1300891" y="5043955"/>
                  <a:chExt cx="3158935" cy="1376030"/>
                </a:xfrm>
              </p:grpSpPr>
              <p:grpSp>
                <p:nvGrpSpPr>
                  <p:cNvPr id="51" name="群組 50"/>
                  <p:cNvGrpSpPr/>
                  <p:nvPr/>
                </p:nvGrpSpPr>
                <p:grpSpPr>
                  <a:xfrm>
                    <a:off x="1300891" y="5043955"/>
                    <a:ext cx="3158935" cy="1376030"/>
                    <a:chOff x="1300891" y="5043955"/>
                    <a:chExt cx="3158935" cy="1376030"/>
                  </a:xfrm>
                </p:grpSpPr>
                <p:cxnSp>
                  <p:nvCxnSpPr>
                    <p:cNvPr id="53" name="直線接點 52"/>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54" name="直線接點 53"/>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55" name="直線接點 54"/>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56" name="直線接點 55"/>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52" name="直線接點 51"/>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45" name="群組 44"/>
                <p:cNvGrpSpPr/>
                <p:nvPr/>
              </p:nvGrpSpPr>
              <p:grpSpPr>
                <a:xfrm>
                  <a:off x="1022461" y="3622096"/>
                  <a:ext cx="3301683" cy="1718959"/>
                  <a:chOff x="1022461" y="3622096"/>
                  <a:chExt cx="3301683" cy="1718959"/>
                </a:xfrm>
              </p:grpSpPr>
              <p:grpSp>
                <p:nvGrpSpPr>
                  <p:cNvPr id="46" name="群組 45"/>
                  <p:cNvGrpSpPr/>
                  <p:nvPr/>
                </p:nvGrpSpPr>
                <p:grpSpPr>
                  <a:xfrm>
                    <a:off x="1022461" y="4259912"/>
                    <a:ext cx="3300311" cy="438588"/>
                    <a:chOff x="1022461" y="4259912"/>
                    <a:chExt cx="3300311" cy="438588"/>
                  </a:xfrm>
                </p:grpSpPr>
                <p:sp>
                  <p:nvSpPr>
                    <p:cNvPr id="49" name="橢圓 48"/>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50" name="橢圓 49"/>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47" name="橢圓 46"/>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8" name="橢圓 47"/>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42" name="橢圓 41"/>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3" name="橢圓 42"/>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57" name="群組 56"/>
            <p:cNvGrpSpPr/>
            <p:nvPr/>
          </p:nvGrpSpPr>
          <p:grpSpPr>
            <a:xfrm rot="653449">
              <a:off x="6178651" y="3865564"/>
              <a:ext cx="2383043" cy="1191713"/>
              <a:chOff x="998283" y="3537266"/>
              <a:chExt cx="3301683" cy="1718959"/>
            </a:xfrm>
          </p:grpSpPr>
          <p:grpSp>
            <p:nvGrpSpPr>
              <p:cNvPr id="58" name="群組 57"/>
              <p:cNvGrpSpPr/>
              <p:nvPr/>
            </p:nvGrpSpPr>
            <p:grpSpPr>
              <a:xfrm>
                <a:off x="998283" y="3537266"/>
                <a:ext cx="3301683" cy="1718959"/>
                <a:chOff x="1022461" y="3622096"/>
                <a:chExt cx="3301683" cy="1718959"/>
              </a:xfrm>
            </p:grpSpPr>
            <p:grpSp>
              <p:nvGrpSpPr>
                <p:cNvPr id="61" name="群組 60"/>
                <p:cNvGrpSpPr/>
                <p:nvPr/>
              </p:nvGrpSpPr>
              <p:grpSpPr>
                <a:xfrm>
                  <a:off x="1052309" y="3848746"/>
                  <a:ext cx="3158935" cy="1376030"/>
                  <a:chOff x="1300891" y="5043955"/>
                  <a:chExt cx="3158935" cy="1376030"/>
                </a:xfrm>
              </p:grpSpPr>
              <p:grpSp>
                <p:nvGrpSpPr>
                  <p:cNvPr id="68" name="群組 67"/>
                  <p:cNvGrpSpPr/>
                  <p:nvPr/>
                </p:nvGrpSpPr>
                <p:grpSpPr>
                  <a:xfrm>
                    <a:off x="1300891" y="5043955"/>
                    <a:ext cx="3158935" cy="1376030"/>
                    <a:chOff x="1300891" y="5043955"/>
                    <a:chExt cx="3158935" cy="1376030"/>
                  </a:xfrm>
                </p:grpSpPr>
                <p:cxnSp>
                  <p:nvCxnSpPr>
                    <p:cNvPr id="70" name="直線接點 69"/>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71" name="直線接點 70"/>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72" name="直線接點 71"/>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73" name="直線接點 72"/>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69" name="直線接點 68"/>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62" name="群組 61"/>
                <p:cNvGrpSpPr/>
                <p:nvPr/>
              </p:nvGrpSpPr>
              <p:grpSpPr>
                <a:xfrm>
                  <a:off x="1022461" y="3622096"/>
                  <a:ext cx="3301683" cy="1718959"/>
                  <a:chOff x="1022461" y="3622096"/>
                  <a:chExt cx="3301683" cy="1718959"/>
                </a:xfrm>
              </p:grpSpPr>
              <p:grpSp>
                <p:nvGrpSpPr>
                  <p:cNvPr id="63" name="群組 62"/>
                  <p:cNvGrpSpPr/>
                  <p:nvPr/>
                </p:nvGrpSpPr>
                <p:grpSpPr>
                  <a:xfrm>
                    <a:off x="1022461" y="4259912"/>
                    <a:ext cx="3300311" cy="438588"/>
                    <a:chOff x="1022461" y="4259912"/>
                    <a:chExt cx="3300311" cy="438588"/>
                  </a:xfrm>
                </p:grpSpPr>
                <p:sp>
                  <p:nvSpPr>
                    <p:cNvPr id="66" name="橢圓 65"/>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7" name="橢圓 66"/>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64" name="橢圓 63"/>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5" name="橢圓 64"/>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59" name="橢圓 58"/>
              <p:cNvSpPr/>
              <p:nvPr/>
            </p:nvSpPr>
            <p:spPr>
              <a:xfrm>
                <a:off x="2459817" y="450715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0" name="橢圓 59"/>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74" name="群組 73"/>
            <p:cNvGrpSpPr/>
            <p:nvPr/>
          </p:nvGrpSpPr>
          <p:grpSpPr>
            <a:xfrm rot="653449">
              <a:off x="6994324" y="5320288"/>
              <a:ext cx="1353157" cy="733119"/>
              <a:chOff x="1041435" y="3646266"/>
              <a:chExt cx="1874785" cy="1057470"/>
            </a:xfrm>
          </p:grpSpPr>
          <p:grpSp>
            <p:nvGrpSpPr>
              <p:cNvPr id="75" name="群組 74"/>
              <p:cNvGrpSpPr/>
              <p:nvPr/>
            </p:nvGrpSpPr>
            <p:grpSpPr>
              <a:xfrm>
                <a:off x="1041435" y="3876792"/>
                <a:ext cx="1655375" cy="636744"/>
                <a:chOff x="1065613" y="3961622"/>
                <a:chExt cx="1655375" cy="636744"/>
              </a:xfrm>
            </p:grpSpPr>
            <p:grpSp>
              <p:nvGrpSpPr>
                <p:cNvPr id="78" name="群組 77"/>
                <p:cNvGrpSpPr/>
                <p:nvPr/>
              </p:nvGrpSpPr>
              <p:grpSpPr>
                <a:xfrm>
                  <a:off x="1065613" y="3961622"/>
                  <a:ext cx="1655375" cy="636744"/>
                  <a:chOff x="1314196" y="5156831"/>
                  <a:chExt cx="1655376" cy="636744"/>
                </a:xfrm>
              </p:grpSpPr>
              <p:cxnSp>
                <p:nvCxnSpPr>
                  <p:cNvPr id="80" name="直線接點 79"/>
                  <p:cNvCxnSpPr/>
                  <p:nvPr/>
                </p:nvCxnSpPr>
                <p:spPr>
                  <a:xfrm>
                    <a:off x="1314196" y="5480981"/>
                    <a:ext cx="1641909" cy="312594"/>
                  </a:xfrm>
                  <a:prstGeom prst="line">
                    <a:avLst/>
                  </a:prstGeom>
                  <a:noFill/>
                  <a:ln w="6350" cap="flat" cmpd="sng" algn="ctr">
                    <a:solidFill>
                      <a:sysClr val="windowText" lastClr="000000"/>
                    </a:solidFill>
                    <a:prstDash val="solid"/>
                    <a:miter lim="800000"/>
                  </a:ln>
                  <a:effectLst/>
                </p:spPr>
              </p:cxnSp>
              <p:cxnSp>
                <p:nvCxnSpPr>
                  <p:cNvPr id="82" name="直線接點 81"/>
                  <p:cNvCxnSpPr/>
                  <p:nvPr/>
                </p:nvCxnSpPr>
                <p:spPr>
                  <a:xfrm flipV="1">
                    <a:off x="1327747" y="5156831"/>
                    <a:ext cx="1641825" cy="311091"/>
                  </a:xfrm>
                  <a:prstGeom prst="line">
                    <a:avLst/>
                  </a:prstGeom>
                  <a:noFill/>
                  <a:ln w="6350" cap="flat" cmpd="sng" algn="ctr">
                    <a:solidFill>
                      <a:sysClr val="windowText" lastClr="000000"/>
                    </a:solidFill>
                    <a:prstDash val="solid"/>
                    <a:miter lim="800000"/>
                  </a:ln>
                  <a:effectLst/>
                </p:spPr>
              </p:cxnSp>
            </p:grpSp>
            <p:sp>
              <p:nvSpPr>
                <p:cNvPr id="79" name="橢圓 78"/>
                <p:cNvSpPr/>
                <p:nvPr/>
              </p:nvSpPr>
              <p:spPr>
                <a:xfrm>
                  <a:off x="1085685" y="4045244"/>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76" name="橢圓 75"/>
              <p:cNvSpPr/>
              <p:nvPr/>
            </p:nvSpPr>
            <p:spPr>
              <a:xfrm>
                <a:off x="2480811" y="4271738"/>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77" name="橢圓 76"/>
              <p:cNvSpPr/>
              <p:nvPr/>
            </p:nvSpPr>
            <p:spPr>
              <a:xfrm>
                <a:off x="2484220" y="3646266"/>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cxnSp>
        <p:nvCxnSpPr>
          <p:cNvPr id="127" name="直線單箭頭接點 126"/>
          <p:cNvCxnSpPr>
            <a:stCxn id="98" idx="1"/>
            <a:endCxn id="85" idx="1"/>
          </p:cNvCxnSpPr>
          <p:nvPr/>
        </p:nvCxnSpPr>
        <p:spPr>
          <a:xfrm>
            <a:off x="2680233" y="2034823"/>
            <a:ext cx="2669367" cy="1496877"/>
          </a:xfrm>
          <a:prstGeom prst="straightConnector1">
            <a:avLst/>
          </a:prstGeom>
          <a:ln w="28575">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93" name="群組 92"/>
          <p:cNvGrpSpPr/>
          <p:nvPr/>
        </p:nvGrpSpPr>
        <p:grpSpPr>
          <a:xfrm>
            <a:off x="1744331" y="2421136"/>
            <a:ext cx="570539" cy="1995371"/>
            <a:chOff x="2588466" y="3755770"/>
            <a:chExt cx="570539" cy="1995371"/>
          </a:xfrm>
        </p:grpSpPr>
        <p:cxnSp>
          <p:nvCxnSpPr>
            <p:cNvPr id="94" name="直線接點 93"/>
            <p:cNvCxnSpPr/>
            <p:nvPr/>
          </p:nvCxnSpPr>
          <p:spPr>
            <a:xfrm flipH="1">
              <a:off x="2786227" y="3755770"/>
              <a:ext cx="372778" cy="1812615"/>
            </a:xfrm>
            <a:prstGeom prst="line">
              <a:avLst/>
            </a:prstGeom>
            <a:ln w="5715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95" name="橢圓 94"/>
            <p:cNvSpPr/>
            <p:nvPr/>
          </p:nvSpPr>
          <p:spPr>
            <a:xfrm rot="1695298">
              <a:off x="2588466" y="5391141"/>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90" name="群組 89"/>
          <p:cNvGrpSpPr/>
          <p:nvPr/>
        </p:nvGrpSpPr>
        <p:grpSpPr>
          <a:xfrm>
            <a:off x="-505917" y="1304691"/>
            <a:ext cx="3393138" cy="1512267"/>
            <a:chOff x="259854" y="2636835"/>
            <a:chExt cx="3393138" cy="1512267"/>
          </a:xfrm>
        </p:grpSpPr>
        <p:grpSp>
          <p:nvGrpSpPr>
            <p:cNvPr id="97" name="群組 96"/>
            <p:cNvGrpSpPr/>
            <p:nvPr/>
          </p:nvGrpSpPr>
          <p:grpSpPr>
            <a:xfrm>
              <a:off x="259854" y="2636835"/>
              <a:ext cx="3393138" cy="1512267"/>
              <a:chOff x="1583728" y="4085501"/>
              <a:chExt cx="3393138" cy="1512267"/>
            </a:xfrm>
          </p:grpSpPr>
          <p:sp>
            <p:nvSpPr>
              <p:cNvPr id="98" name="等腰三角形 97"/>
              <p:cNvSpPr/>
              <p:nvPr/>
            </p:nvSpPr>
            <p:spPr>
              <a:xfrm rot="10740000">
                <a:off x="1583728" y="4085501"/>
                <a:ext cx="3393138" cy="1512267"/>
              </a:xfrm>
              <a:prstGeom prst="triangle">
                <a:avLst>
                  <a:gd name="adj" fmla="val 12187"/>
                </a:avLst>
              </a:prstGeom>
              <a:noFill/>
              <a:ln w="2857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9" name="橢圓 98"/>
              <p:cNvSpPr/>
              <p:nvPr/>
            </p:nvSpPr>
            <p:spPr>
              <a:xfrm rot="1695298">
                <a:off x="4315597" y="4543565"/>
                <a:ext cx="360000" cy="360000"/>
              </a:xfrm>
              <a:prstGeom prst="ellipse">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0" name="橢圓 99"/>
              <p:cNvSpPr/>
              <p:nvPr/>
            </p:nvSpPr>
            <p:spPr>
              <a:xfrm rot="1695298">
                <a:off x="4401568" y="4110691"/>
                <a:ext cx="360000" cy="360000"/>
              </a:xfrm>
              <a:prstGeom prst="ellipse">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107" name="橢圓 106"/>
            <p:cNvSpPr/>
            <p:nvPr/>
          </p:nvSpPr>
          <p:spPr>
            <a:xfrm rot="1695298">
              <a:off x="2900641" y="3534445"/>
              <a:ext cx="360000" cy="360000"/>
            </a:xfrm>
            <a:prstGeom prst="ellipse">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2" name="群組 1"/>
          <p:cNvGrpSpPr/>
          <p:nvPr/>
        </p:nvGrpSpPr>
        <p:grpSpPr>
          <a:xfrm>
            <a:off x="5349600" y="714954"/>
            <a:ext cx="6042300" cy="4597714"/>
            <a:chOff x="5349600" y="714954"/>
            <a:chExt cx="6042300" cy="4597714"/>
          </a:xfrm>
        </p:grpSpPr>
        <mc:AlternateContent xmlns:mc="http://schemas.openxmlformats.org/markup-compatibility/2006" xmlns:a14="http://schemas.microsoft.com/office/drawing/2010/main">
          <mc:Choice Requires="a14">
            <p:sp>
              <p:nvSpPr>
                <p:cNvPr id="85" name="矩形 84"/>
                <p:cNvSpPr/>
                <p:nvPr/>
              </p:nvSpPr>
              <p:spPr>
                <a:xfrm>
                  <a:off x="5349600" y="1750731"/>
                  <a:ext cx="6042300" cy="3561937"/>
                </a:xfrm>
                <a:prstGeom prst="rect">
                  <a:avLst/>
                </a:prstGeom>
                <a:ln>
                  <a:solidFill>
                    <a:schemeClr val="accent6">
                      <a:lumMod val="60000"/>
                      <a:lumOff val="40000"/>
                    </a:schemeClr>
                  </a:solidFill>
                </a:ln>
              </p:spPr>
              <p:txBody>
                <a:bodyPr wrap="square">
                  <a:spAutoFit/>
                </a:bodyPr>
                <a:lstStyle/>
                <a:p>
                  <a:r>
                    <a:rPr lang="zh-TW" altLang="en-US" sz="2400" kern="100" spc="20" dirty="0" smtClean="0">
                      <a:latin typeface="微軟正黑體" panose="020B0604030504040204" pitchFamily="34" charset="-120"/>
                      <a:ea typeface="微軟正黑體" panose="020B0604030504040204" pitchFamily="34" charset="-120"/>
                      <a:cs typeface="Times New Roman" panose="02020603050405020304" pitchFamily="18" charset="0"/>
                    </a:rPr>
                    <a:t>舊債</a:t>
                  </a:r>
                  <a:r>
                    <a:rPr lang="zh-TW" altLang="zh-TW" sz="2400" kern="100" spc="20" dirty="0" smtClean="0">
                      <a:latin typeface="微軟正黑體" panose="020B0604030504040204" pitchFamily="34" charset="-120"/>
                      <a:ea typeface="微軟正黑體" panose="020B0604030504040204" pitchFamily="34" charset="-120"/>
                      <a:cs typeface="Times New Roman" panose="02020603050405020304" pitchFamily="18" charset="0"/>
                    </a:rPr>
                    <a:t>到期日</a:t>
                  </a:r>
                  <a:endParaRPr lang="en-US" altLang="zh-TW" sz="2400"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endParaRPr lang="en-US" altLang="zh-TW" sz="800"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lvl="1"/>
                  <a14:m>
                    <m:oMathPara xmlns:m="http://schemas.openxmlformats.org/officeDocument/2006/math">
                      <m:oMathParaPr>
                        <m:jc m:val="left"/>
                      </m:oMathParaPr>
                      <m:oMath xmlns:m="http://schemas.openxmlformats.org/officeDocument/2006/math">
                        <m:r>
                          <a:rPr lang="en-US" altLang="zh-TW" i="1">
                            <a:latin typeface="Cambria Math" panose="02040503050406030204" pitchFamily="18" charset="0"/>
                          </a:rPr>
                          <m:t>𝑐𝑜𝑛</m:t>
                        </m:r>
                        <m:sSub>
                          <m:sSubPr>
                            <m:ctrlPr>
                              <a:rPr lang="zh-TW" altLang="zh-TW" i="1">
                                <a:latin typeface="Cambria Math" panose="02040503050406030204" pitchFamily="18" charset="0"/>
                              </a:rPr>
                            </m:ctrlPr>
                          </m:sSubPr>
                          <m:e>
                            <m:r>
                              <a:rPr lang="en-US" altLang="zh-TW" i="1">
                                <a:latin typeface="Cambria Math" panose="02040503050406030204" pitchFamily="18" charset="0"/>
                              </a:rPr>
                              <m:t>𝐸</m:t>
                            </m:r>
                          </m:e>
                          <m:sub>
                            <m:r>
                              <a:rPr lang="en-US" altLang="zh-TW" b="0" i="1" smtClean="0">
                                <a:latin typeface="Cambria Math" panose="02040503050406030204" pitchFamily="18" charset="0"/>
                              </a:rPr>
                              <m:t>2</m:t>
                            </m:r>
                            <m:r>
                              <a:rPr lang="en-US" altLang="zh-TW" b="0" i="1" smtClean="0">
                                <a:latin typeface="Cambria Math" panose="02040503050406030204" pitchFamily="18" charset="0"/>
                              </a:rPr>
                              <m:t>𝑇</m:t>
                            </m:r>
                          </m:sub>
                        </m:sSub>
                        <m:r>
                          <a:rPr lang="en-US" altLang="zh-TW" i="1">
                            <a:latin typeface="Cambria Math" panose="02040503050406030204" pitchFamily="18" charset="0"/>
                          </a:rPr>
                          <m:t>=(</m:t>
                        </m:r>
                        <m:sSub>
                          <m:sSubPr>
                            <m:ctrlPr>
                              <a:rPr lang="zh-TW" altLang="zh-TW" i="1">
                                <a:latin typeface="Cambria Math" panose="02040503050406030204" pitchFamily="18" charset="0"/>
                              </a:rPr>
                            </m:ctrlPr>
                          </m:sSubPr>
                          <m:e>
                            <m:acc>
                              <m:accPr>
                                <m:chr m:val="̃"/>
                                <m:ctrlPr>
                                  <a:rPr lang="zh-TW" altLang="zh-TW" i="1">
                                    <a:latin typeface="Cambria Math" panose="02040503050406030204" pitchFamily="18" charset="0"/>
                                  </a:rPr>
                                </m:ctrlPr>
                              </m:accPr>
                              <m:e>
                                <m:r>
                                  <a:rPr lang="en-US" altLang="zh-TW" i="1">
                                    <a:latin typeface="Cambria Math" panose="02040503050406030204" pitchFamily="18" charset="0"/>
                                  </a:rPr>
                                  <m:t>𝑃</m:t>
                                </m:r>
                              </m:e>
                            </m:acc>
                          </m:e>
                          <m:sub>
                            <m:r>
                              <a:rPr lang="en-US" altLang="zh-TW" i="1">
                                <a:latin typeface="Cambria Math" panose="02040503050406030204" pitchFamily="18" charset="0"/>
                              </a:rPr>
                              <m:t>𝑢</m:t>
                            </m:r>
                          </m:sub>
                        </m:sSub>
                        <m:r>
                          <a:rPr lang="en-US" altLang="zh-TW" i="1">
                            <a:latin typeface="Cambria Math" panose="02040503050406030204" pitchFamily="18" charset="0"/>
                          </a:rPr>
                          <m:t>∙</m:t>
                        </m:r>
                        <m:r>
                          <a:rPr lang="en-US" altLang="zh-TW" i="1">
                            <a:latin typeface="Cambria Math" panose="02040503050406030204" pitchFamily="18" charset="0"/>
                          </a:rPr>
                          <m:t>𝐸</m:t>
                        </m:r>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𝑢</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b="0" i="1" smtClean="0">
                                <a:latin typeface="Cambria Math" panose="02040503050406030204" pitchFamily="18" charset="0"/>
                              </a:rPr>
                              <m:t>𝑇</m:t>
                            </m:r>
                          </m:e>
                        </m:d>
                        <m:r>
                          <a:rPr lang="en-US" altLang="zh-TW" i="1">
                            <a:latin typeface="Cambria Math" panose="02040503050406030204" pitchFamily="18" charset="0"/>
                          </a:rPr>
                          <m:t>+</m:t>
                        </m:r>
                      </m:oMath>
                    </m:oMathPara>
                  </a14:m>
                  <a:endParaRPr lang="en-US" altLang="zh-TW" i="1" dirty="0">
                    <a:latin typeface="微軟正黑體" panose="020B0604030504040204" pitchFamily="34" charset="-120"/>
                    <a:ea typeface="微軟正黑體" panose="020B0604030504040204" pitchFamily="34" charset="-120"/>
                  </a:endParaRPr>
                </a:p>
                <a:p>
                  <a:pPr lvl="3"/>
                  <a14:m>
                    <m:oMathPara xmlns:m="http://schemas.openxmlformats.org/officeDocument/2006/math">
                      <m:oMathParaPr>
                        <m:jc m:val="left"/>
                      </m:oMathParaPr>
                      <m:oMath xmlns:m="http://schemas.openxmlformats.org/officeDocument/2006/math">
                        <m:sSub>
                          <m:sSubPr>
                            <m:ctrlPr>
                              <a:rPr lang="zh-TW" altLang="zh-TW" i="1">
                                <a:latin typeface="Cambria Math" panose="02040503050406030204" pitchFamily="18" charset="0"/>
                              </a:rPr>
                            </m:ctrlPr>
                          </m:sSubPr>
                          <m:e>
                            <m:acc>
                              <m:accPr>
                                <m:chr m:val="̃"/>
                                <m:ctrlPr>
                                  <a:rPr lang="zh-TW" altLang="zh-TW" i="1">
                                    <a:latin typeface="Cambria Math" panose="02040503050406030204" pitchFamily="18" charset="0"/>
                                  </a:rPr>
                                </m:ctrlPr>
                              </m:accPr>
                              <m:e>
                                <m:r>
                                  <a:rPr lang="en-US" altLang="zh-TW" i="1">
                                    <a:latin typeface="Cambria Math" panose="02040503050406030204" pitchFamily="18" charset="0"/>
                                  </a:rPr>
                                  <m:t>𝑃</m:t>
                                </m:r>
                              </m:e>
                            </m:acc>
                          </m:e>
                          <m:sub>
                            <m:r>
                              <a:rPr lang="en-US" altLang="zh-TW" i="1">
                                <a:latin typeface="Cambria Math" panose="02040503050406030204" pitchFamily="18" charset="0"/>
                              </a:rPr>
                              <m:t>𝑑</m:t>
                            </m:r>
                          </m:sub>
                        </m:sSub>
                        <m:r>
                          <a:rPr lang="en-US" altLang="zh-TW" i="1">
                            <a:latin typeface="Cambria Math" panose="02040503050406030204" pitchFamily="18" charset="0"/>
                          </a:rPr>
                          <m:t>∙</m:t>
                        </m:r>
                        <m:r>
                          <a:rPr lang="en-US" altLang="zh-TW" i="1">
                            <a:latin typeface="Cambria Math" panose="02040503050406030204" pitchFamily="18" charset="0"/>
                          </a:rPr>
                          <m:t>𝐸</m:t>
                        </m:r>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𝑑</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b="0" i="1" smtClean="0">
                                <a:latin typeface="Cambria Math" panose="02040503050406030204" pitchFamily="18" charset="0"/>
                              </a:rPr>
                              <m:t>𝑇</m:t>
                            </m:r>
                          </m:e>
                        </m:d>
                        <m:r>
                          <a:rPr lang="en-US" altLang="zh-TW" i="1">
                            <a:latin typeface="Cambria Math" panose="02040503050406030204" pitchFamily="18" charset="0"/>
                          </a:rPr>
                          <m:t>)</m:t>
                        </m:r>
                        <m:sSup>
                          <m:sSupPr>
                            <m:ctrlPr>
                              <a:rPr lang="zh-TW" altLang="zh-TW" i="1">
                                <a:latin typeface="Cambria Math" panose="02040503050406030204" pitchFamily="18" charset="0"/>
                              </a:rPr>
                            </m:ctrlPr>
                          </m:sSupPr>
                          <m:e>
                            <m:r>
                              <a:rPr lang="en-US" altLang="zh-TW" i="1">
                                <a:latin typeface="Cambria Math" panose="02040503050406030204" pitchFamily="18" charset="0"/>
                              </a:rPr>
                              <m:t>𝑒</m:t>
                            </m:r>
                          </m:e>
                          <m:sup>
                            <m:r>
                              <a:rPr lang="en-US" altLang="zh-TW" i="1">
                                <a:latin typeface="Cambria Math" panose="02040503050406030204" pitchFamily="18" charset="0"/>
                              </a:rPr>
                              <m:t>−</m:t>
                            </m:r>
                            <m:r>
                              <a:rPr lang="en-US" altLang="zh-TW" i="1">
                                <a:latin typeface="Cambria Math" panose="02040503050406030204" pitchFamily="18" charset="0"/>
                              </a:rPr>
                              <m:t>𝑟</m:t>
                            </m:r>
                            <m:r>
                              <a:rPr lang="en-US" altLang="zh-TW" i="1">
                                <a:latin typeface="Cambria Math" panose="02040503050406030204" pitchFamily="18" charset="0"/>
                              </a:rPr>
                              <m:t>∆</m:t>
                            </m:r>
                            <m:r>
                              <a:rPr lang="en-US" altLang="zh-TW" i="1">
                                <a:latin typeface="Cambria Math" panose="02040503050406030204" pitchFamily="18" charset="0"/>
                              </a:rPr>
                              <m:t>𝑡</m:t>
                            </m:r>
                          </m:sup>
                        </m:sSup>
                      </m:oMath>
                    </m:oMathPara>
                  </a14:m>
                  <a:endParaRPr lang="en-US" altLang="zh-TW" i="1" dirty="0" smtClean="0">
                    <a:latin typeface="微軟正黑體" panose="020B0604030504040204" pitchFamily="34" charset="-120"/>
                    <a:ea typeface="微軟正黑體" panose="020B0604030504040204" pitchFamily="34" charset="-120"/>
                  </a:endParaRPr>
                </a:p>
                <a:p>
                  <a:pPr lvl="3"/>
                  <a:endParaRPr lang="en-US" altLang="zh-TW" sz="800" i="1"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centerGroup"/>
                      </m:oMathParaPr>
                      <m:oMath xmlns:m="http://schemas.openxmlformats.org/officeDocument/2006/math">
                        <m:r>
                          <a:rPr lang="en-US" altLang="zh-TW" i="1">
                            <a:latin typeface="Cambria Math" panose="02040503050406030204" pitchFamily="18" charset="0"/>
                          </a:rPr>
                          <m:t>𝐷</m:t>
                        </m:r>
                        <m:d>
                          <m:dPr>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,2</m:t>
                            </m:r>
                            <m:r>
                              <a:rPr lang="en-US" altLang="zh-TW" i="1">
                                <a:latin typeface="Cambria Math" panose="02040503050406030204" pitchFamily="18" charset="0"/>
                              </a:rPr>
                              <m:t>𝑇</m:t>
                            </m:r>
                          </m:e>
                        </m:d>
                        <m:r>
                          <a:rPr lang="en-US" altLang="zh-TW" i="1">
                            <a:latin typeface="Cambria Math" panose="02040503050406030204" pitchFamily="18" charset="0"/>
                          </a:rPr>
                          <m:t>=(</m:t>
                        </m:r>
                        <m:sSub>
                          <m:sSubPr>
                            <m:ctrlPr>
                              <a:rPr lang="zh-TW" altLang="zh-TW" i="1">
                                <a:latin typeface="Cambria Math" panose="02040503050406030204" pitchFamily="18" charset="0"/>
                              </a:rPr>
                            </m:ctrlPr>
                          </m:sSubPr>
                          <m:e>
                            <m:acc>
                              <m:accPr>
                                <m:chr m:val="̃"/>
                                <m:ctrlPr>
                                  <a:rPr lang="zh-TW" altLang="zh-TW" i="1">
                                    <a:latin typeface="Cambria Math" panose="02040503050406030204" pitchFamily="18" charset="0"/>
                                  </a:rPr>
                                </m:ctrlPr>
                              </m:accPr>
                              <m:e>
                                <m:r>
                                  <a:rPr lang="en-US" altLang="zh-TW" i="1">
                                    <a:latin typeface="Cambria Math" panose="02040503050406030204" pitchFamily="18" charset="0"/>
                                  </a:rPr>
                                  <m:t>𝑃</m:t>
                                </m:r>
                              </m:e>
                            </m:acc>
                          </m:e>
                          <m:sub>
                            <m:r>
                              <a:rPr lang="en-US" altLang="zh-TW" i="1">
                                <a:latin typeface="Cambria Math" panose="02040503050406030204" pitchFamily="18" charset="0"/>
                              </a:rPr>
                              <m:t>𝑢</m:t>
                            </m:r>
                          </m:sub>
                        </m:sSub>
                        <m:r>
                          <a:rPr lang="en-US" altLang="zh-TW" i="1">
                            <a:latin typeface="Cambria Math" panose="02040503050406030204" pitchFamily="18" charset="0"/>
                          </a:rPr>
                          <m:t>∙</m:t>
                        </m:r>
                        <m:sSup>
                          <m:sSupPr>
                            <m:ctrlPr>
                              <a:rPr lang="zh-TW" altLang="zh-TW" i="1">
                                <a:latin typeface="Cambria Math" panose="02040503050406030204" pitchFamily="18" charset="0"/>
                              </a:rPr>
                            </m:ctrlPr>
                          </m:sSupPr>
                          <m:e>
                            <m:r>
                              <a:rPr lang="en-US" altLang="zh-TW" i="1">
                                <a:latin typeface="Cambria Math" panose="02040503050406030204" pitchFamily="18" charset="0"/>
                              </a:rPr>
                              <m:t>𝐶𝐵</m:t>
                            </m:r>
                          </m:e>
                          <m:sup>
                            <m:r>
                              <a:rPr lang="en-US" altLang="zh-TW" i="1">
                                <a:latin typeface="Cambria Math" panose="02040503050406030204" pitchFamily="18" charset="0"/>
                              </a:rPr>
                              <m:t>𝑛𝑒𝑤</m:t>
                            </m:r>
                          </m:sup>
                        </m:sSup>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𝑢</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i="1">
                                <a:latin typeface="Cambria Math" panose="02040503050406030204" pitchFamily="18" charset="0"/>
                              </a:rPr>
                              <m:t>𝑇</m:t>
                            </m:r>
                          </m:e>
                        </m:d>
                        <m:r>
                          <a:rPr lang="en-US" altLang="zh-TW" b="0" i="1" smtClean="0">
                            <a:latin typeface="Cambria Math" panose="02040503050406030204" pitchFamily="18" charset="0"/>
                          </a:rPr>
                          <m:t>+</m:t>
                        </m:r>
                      </m:oMath>
                    </m:oMathPara>
                  </a14:m>
                  <a:endParaRPr lang="en-US" altLang="zh-TW" b="0" i="1" dirty="0" smtClean="0">
                    <a:latin typeface="Cambria Math" panose="02040503050406030204" pitchFamily="18" charset="0"/>
                  </a:endParaRPr>
                </a:p>
                <a:p>
                  <a:pPr lvl="3"/>
                  <a14:m>
                    <m:oMathPara xmlns:m="http://schemas.openxmlformats.org/officeDocument/2006/math">
                      <m:oMathParaPr>
                        <m:jc m:val="centerGroup"/>
                      </m:oMathParaPr>
                      <m:oMath xmlns:m="http://schemas.openxmlformats.org/officeDocument/2006/math">
                        <m:sSub>
                          <m:sSubPr>
                            <m:ctrlPr>
                              <a:rPr lang="zh-TW" altLang="zh-TW" i="1">
                                <a:latin typeface="Cambria Math" panose="02040503050406030204" pitchFamily="18" charset="0"/>
                              </a:rPr>
                            </m:ctrlPr>
                          </m:sSubPr>
                          <m:e>
                            <m:acc>
                              <m:accPr>
                                <m:chr m:val="̃"/>
                                <m:ctrlPr>
                                  <a:rPr lang="zh-TW" altLang="zh-TW" i="1">
                                    <a:latin typeface="Cambria Math" panose="02040503050406030204" pitchFamily="18" charset="0"/>
                                  </a:rPr>
                                </m:ctrlPr>
                              </m:accPr>
                              <m:e>
                                <m:r>
                                  <a:rPr lang="en-US" altLang="zh-TW" i="1">
                                    <a:latin typeface="Cambria Math" panose="02040503050406030204" pitchFamily="18" charset="0"/>
                                  </a:rPr>
                                  <m:t>𝑃</m:t>
                                </m:r>
                              </m:e>
                            </m:acc>
                          </m:e>
                          <m:sub>
                            <m:r>
                              <a:rPr lang="en-US" altLang="zh-TW" i="1">
                                <a:latin typeface="Cambria Math" panose="02040503050406030204" pitchFamily="18" charset="0"/>
                              </a:rPr>
                              <m:t>𝑑</m:t>
                            </m:r>
                          </m:sub>
                        </m:sSub>
                        <m:r>
                          <a:rPr lang="en-US" altLang="zh-TW" i="1">
                            <a:latin typeface="Cambria Math" panose="02040503050406030204" pitchFamily="18" charset="0"/>
                          </a:rPr>
                          <m:t>∙</m:t>
                        </m:r>
                        <m:sSup>
                          <m:sSupPr>
                            <m:ctrlPr>
                              <a:rPr lang="zh-TW" altLang="zh-TW" i="1">
                                <a:latin typeface="Cambria Math" panose="02040503050406030204" pitchFamily="18" charset="0"/>
                              </a:rPr>
                            </m:ctrlPr>
                          </m:sSupPr>
                          <m:e>
                            <m:r>
                              <a:rPr lang="en-US" altLang="zh-TW" i="1">
                                <a:latin typeface="Cambria Math" panose="02040503050406030204" pitchFamily="18" charset="0"/>
                              </a:rPr>
                              <m:t>𝐶𝐵</m:t>
                            </m:r>
                          </m:e>
                          <m:sup>
                            <m:r>
                              <a:rPr lang="en-US" altLang="zh-TW" i="1">
                                <a:latin typeface="Cambria Math" panose="02040503050406030204" pitchFamily="18" charset="0"/>
                              </a:rPr>
                              <m:t>𝑛𝑒𝑤</m:t>
                            </m:r>
                          </m:sup>
                        </m:sSup>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𝑑</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,2</m:t>
                            </m:r>
                            <m:r>
                              <a:rPr lang="en-US" altLang="zh-TW" i="1">
                                <a:latin typeface="Cambria Math" panose="02040503050406030204" pitchFamily="18" charset="0"/>
                              </a:rPr>
                              <m:t>𝑇</m:t>
                            </m:r>
                          </m:e>
                        </m:d>
                        <m:r>
                          <a:rPr lang="en-US" altLang="zh-TW" i="1">
                            <a:latin typeface="Cambria Math" panose="02040503050406030204" pitchFamily="18" charset="0"/>
                          </a:rPr>
                          <m:t>)</m:t>
                        </m:r>
                        <m:sSup>
                          <m:sSupPr>
                            <m:ctrlPr>
                              <a:rPr lang="zh-TW" altLang="zh-TW" i="1">
                                <a:latin typeface="Cambria Math" panose="02040503050406030204" pitchFamily="18" charset="0"/>
                              </a:rPr>
                            </m:ctrlPr>
                          </m:sSupPr>
                          <m:e>
                            <m:r>
                              <a:rPr lang="en-US" altLang="zh-TW" i="1">
                                <a:latin typeface="Cambria Math" panose="02040503050406030204" pitchFamily="18" charset="0"/>
                              </a:rPr>
                              <m:t>𝑒</m:t>
                            </m:r>
                          </m:e>
                          <m:sup>
                            <m:r>
                              <a:rPr lang="en-US" altLang="zh-TW" i="1">
                                <a:latin typeface="Cambria Math" panose="02040503050406030204" pitchFamily="18" charset="0"/>
                              </a:rPr>
                              <m:t>−</m:t>
                            </m:r>
                            <m:r>
                              <a:rPr lang="en-US" altLang="zh-TW" i="1">
                                <a:latin typeface="Cambria Math" panose="02040503050406030204" pitchFamily="18" charset="0"/>
                              </a:rPr>
                              <m:t>𝑟</m:t>
                            </m:r>
                            <m:r>
                              <a:rPr lang="en-US" altLang="zh-TW" i="1">
                                <a:latin typeface="Cambria Math" panose="02040503050406030204" pitchFamily="18" charset="0"/>
                              </a:rPr>
                              <m:t>∆</m:t>
                            </m:r>
                            <m:r>
                              <a:rPr lang="en-US" altLang="zh-TW" i="1">
                                <a:latin typeface="Cambria Math" panose="02040503050406030204" pitchFamily="18" charset="0"/>
                              </a:rPr>
                              <m:t>𝑡</m:t>
                            </m:r>
                          </m:sup>
                        </m:sSup>
                      </m:oMath>
                    </m:oMathPara>
                  </a14:m>
                  <a:endParaRPr lang="en-US" altLang="zh-TW" i="1" dirty="0" smtClean="0">
                    <a:latin typeface="微軟正黑體" panose="020B0604030504040204" pitchFamily="34" charset="-120"/>
                    <a:ea typeface="微軟正黑體" panose="020B0604030504040204" pitchFamily="34" charset="-120"/>
                  </a:endParaRPr>
                </a:p>
                <a:p>
                  <a:pPr lvl="3"/>
                  <a:endParaRPr lang="en-US" altLang="zh-TW" sz="800" i="1"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r>
                          <a:rPr lang="en-US" altLang="zh-TW" i="1">
                            <a:latin typeface="Cambria Math" panose="02040503050406030204" pitchFamily="18" charset="0"/>
                          </a:rPr>
                          <m:t>𝐸</m:t>
                        </m:r>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a:latin typeface="Cambria Math" panose="02040503050406030204" pitchFamily="18" charset="0"/>
                              </a:rPr>
                              <m:t>,</m:t>
                            </m:r>
                            <m:r>
                              <a:rPr lang="en-US" altLang="zh-TW" i="1">
                                <a:latin typeface="Cambria Math" panose="02040503050406030204" pitchFamily="18" charset="0"/>
                              </a:rPr>
                              <m:t>𝑡</m:t>
                            </m:r>
                            <m:r>
                              <a:rPr lang="en-US" altLang="zh-TW">
                                <a:latin typeface="Cambria Math" panose="02040503050406030204" pitchFamily="18" charset="0"/>
                              </a:rPr>
                              <m:t>,</m:t>
                            </m:r>
                            <m:r>
                              <a:rPr lang="en-US" altLang="zh-TW" i="1">
                                <a:latin typeface="Cambria Math" panose="02040503050406030204" pitchFamily="18" charset="0"/>
                              </a:rPr>
                              <m:t>𝑇</m:t>
                            </m:r>
                          </m:e>
                        </m:d>
                        <m:r>
                          <a:rPr lang="en-US" altLang="zh-TW">
                            <a:latin typeface="Cambria Math" panose="02040503050406030204" pitchFamily="18" charset="0"/>
                          </a:rPr>
                          <m:t>=</m:t>
                        </m:r>
                        <m:r>
                          <m:rPr>
                            <m:sty m:val="p"/>
                          </m:rPr>
                          <a:rPr lang="en-US" altLang="zh-TW">
                            <a:latin typeface="Cambria Math" panose="02040503050406030204" pitchFamily="18" charset="0"/>
                          </a:rPr>
                          <m:t>max</m:t>
                        </m:r>
                        <m:r>
                          <a:rPr lang="en-US" altLang="zh-TW">
                            <a:latin typeface="Cambria Math" panose="02040503050406030204" pitchFamily="18" charset="0"/>
                          </a:rPr>
                          <m:t>(</m:t>
                        </m:r>
                        <m:r>
                          <a:rPr lang="en-US" altLang="zh-TW" i="1">
                            <a:latin typeface="Cambria Math" panose="02040503050406030204" pitchFamily="18" charset="0"/>
                          </a:rPr>
                          <m:t>𝑐𝑜𝑛</m:t>
                        </m:r>
                        <m:sSub>
                          <m:sSubPr>
                            <m:ctrlPr>
                              <a:rPr lang="zh-TW" altLang="zh-TW" i="1">
                                <a:latin typeface="Cambria Math" panose="02040503050406030204" pitchFamily="18" charset="0"/>
                              </a:rPr>
                            </m:ctrlPr>
                          </m:sSubPr>
                          <m:e>
                            <m:r>
                              <a:rPr lang="en-US" altLang="zh-TW" i="1">
                                <a:latin typeface="Cambria Math" panose="02040503050406030204" pitchFamily="18" charset="0"/>
                              </a:rPr>
                              <m:t>𝐸</m:t>
                            </m:r>
                          </m:e>
                          <m:sub>
                            <m:r>
                              <a:rPr lang="en-US" altLang="zh-TW" i="1">
                                <a:latin typeface="Cambria Math" panose="02040503050406030204" pitchFamily="18" charset="0"/>
                              </a:rPr>
                              <m:t>2</m:t>
                            </m:r>
                            <m:r>
                              <a:rPr lang="en-US" altLang="zh-TW" i="1">
                                <a:latin typeface="Cambria Math" panose="02040503050406030204" pitchFamily="18" charset="0"/>
                              </a:rPr>
                              <m:t>𝑇</m:t>
                            </m:r>
                          </m:sub>
                        </m:sSub>
                        <m:r>
                          <a:rPr lang="en-US" altLang="zh-TW">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𝛿</m:t>
                            </m:r>
                          </m:e>
                          <m:sub>
                            <m:r>
                              <a:rPr lang="en-US" altLang="zh-TW" i="1">
                                <a:latin typeface="Cambria Math" panose="02040503050406030204" pitchFamily="18" charset="0"/>
                              </a:rPr>
                              <m:t>𝑡</m:t>
                            </m:r>
                          </m:sub>
                        </m:sSub>
                        <m:r>
                          <a:rPr lang="en-US" altLang="zh-TW">
                            <a:latin typeface="Cambria Math" panose="02040503050406030204" pitchFamily="18" charset="0"/>
                          </a:rPr>
                          <m:t>+</m:t>
                        </m:r>
                        <m:d>
                          <m:dPr>
                            <m:ctrlPr>
                              <a:rPr lang="zh-TW" altLang="zh-TW" i="1">
                                <a:latin typeface="Cambria Math" panose="02040503050406030204" pitchFamily="18" charset="0"/>
                              </a:rPr>
                            </m:ctrlPr>
                          </m:dPr>
                          <m:e>
                            <m:r>
                              <a:rPr lang="en-US" altLang="zh-TW">
                                <a:latin typeface="Cambria Math" panose="02040503050406030204" pitchFamily="18" charset="0"/>
                              </a:rPr>
                              <m:t>1</m:t>
                            </m:r>
                            <m:r>
                              <a:rPr lang="en-US" altLang="zh-TW" i="1">
                                <a:latin typeface="Cambria Math" panose="02040503050406030204" pitchFamily="18" charset="0"/>
                              </a:rPr>
                              <m:t>−</m:t>
                            </m:r>
                            <m:r>
                              <a:rPr lang="en-US" altLang="zh-TW" i="1">
                                <a:latin typeface="Cambria Math" panose="02040503050406030204" pitchFamily="18" charset="0"/>
                              </a:rPr>
                              <m:t>𝛾</m:t>
                            </m:r>
                          </m:e>
                        </m:d>
                        <m:r>
                          <a:rPr lang="en-US" altLang="zh-TW" i="1">
                            <a:latin typeface="Cambria Math" panose="02040503050406030204" pitchFamily="18" charset="0"/>
                          </a:rPr>
                          <m:t>𝐷</m:t>
                        </m:r>
                        <m:d>
                          <m:dPr>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a:latin typeface="Cambria Math" panose="02040503050406030204" pitchFamily="18" charset="0"/>
                              </a:rPr>
                              <m:t>,2</m:t>
                            </m:r>
                            <m:r>
                              <a:rPr lang="en-US" altLang="zh-TW" i="1">
                                <a:latin typeface="Cambria Math" panose="02040503050406030204" pitchFamily="18" charset="0"/>
                              </a:rPr>
                              <m:t>𝑇</m:t>
                            </m:r>
                          </m:e>
                        </m:d>
                        <m:r>
                          <a:rPr lang="en-US" altLang="zh-TW">
                            <a:latin typeface="Cambria Math" panose="02040503050406030204" pitchFamily="18" charset="0"/>
                          </a:rPr>
                          <m:t> </m:t>
                        </m:r>
                      </m:oMath>
                    </m:oMathPara>
                  </a14:m>
                  <a:endParaRPr lang="en-US" altLang="zh-TW" dirty="0" smtClean="0"/>
                </a:p>
                <a:p>
                  <a:pPr lvl="3"/>
                  <a14:m>
                    <m:oMathPara xmlns:m="http://schemas.openxmlformats.org/officeDocument/2006/math">
                      <m:oMathParaPr>
                        <m:jc m:val="left"/>
                      </m:oMathParaPr>
                      <m:oMath xmlns:m="http://schemas.openxmlformats.org/officeDocument/2006/math">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𝐹</m:t>
                            </m:r>
                          </m:e>
                          <m:sub>
                            <m:r>
                              <a:rPr lang="en-US" altLang="zh-TW" i="1">
                                <a:latin typeface="Cambria Math" panose="02040503050406030204" pitchFamily="18" charset="0"/>
                              </a:rPr>
                              <m:t>𝑐</m:t>
                            </m:r>
                          </m:sub>
                        </m:sSub>
                        <m:d>
                          <m:dPr>
                            <m:ctrlPr>
                              <a:rPr lang="zh-TW" altLang="zh-TW" i="1">
                                <a:latin typeface="Cambria Math" panose="02040503050406030204" pitchFamily="18" charset="0"/>
                              </a:rPr>
                            </m:ctrlPr>
                          </m:dPr>
                          <m:e>
                            <m:r>
                              <a:rPr lang="en-US" altLang="zh-TW">
                                <a:latin typeface="Cambria Math" panose="02040503050406030204" pitchFamily="18" charset="0"/>
                              </a:rPr>
                              <m:t>1+</m:t>
                            </m:r>
                            <m:d>
                              <m:dPr>
                                <m:ctrlPr>
                                  <a:rPr lang="zh-TW" altLang="zh-TW" i="1">
                                    <a:latin typeface="Cambria Math" panose="02040503050406030204" pitchFamily="18" charset="0"/>
                                  </a:rPr>
                                </m:ctrlPr>
                              </m:dPr>
                              <m:e>
                                <m:r>
                                  <a:rPr lang="en-US" altLang="zh-TW">
                                    <a:latin typeface="Cambria Math" panose="02040503050406030204" pitchFamily="18" charset="0"/>
                                  </a:rPr>
                                  <m:t>1</m:t>
                                </m:r>
                                <m:r>
                                  <a:rPr lang="en-US" altLang="zh-TW" i="1">
                                    <a:latin typeface="Cambria Math" panose="02040503050406030204" pitchFamily="18" charset="0"/>
                                  </a:rPr>
                                  <m:t>−</m:t>
                                </m:r>
                                <m:r>
                                  <a:rPr lang="en-US" altLang="zh-TW" i="1">
                                    <a:latin typeface="Cambria Math" panose="02040503050406030204" pitchFamily="18" charset="0"/>
                                  </a:rPr>
                                  <m:t>𝜏</m:t>
                                </m:r>
                              </m:e>
                            </m:d>
                            <m:sSub>
                              <m:sSubPr>
                                <m:ctrlPr>
                                  <a:rPr lang="zh-TW" altLang="zh-TW" i="1">
                                    <a:latin typeface="Cambria Math" panose="02040503050406030204" pitchFamily="18" charset="0"/>
                                  </a:rPr>
                                </m:ctrlPr>
                              </m:sSubPr>
                              <m:e>
                                <m:r>
                                  <a:rPr lang="en-US" altLang="zh-TW" i="1">
                                    <a:latin typeface="Cambria Math" panose="02040503050406030204" pitchFamily="18" charset="0"/>
                                  </a:rPr>
                                  <m:t>𝐶</m:t>
                                </m:r>
                              </m:e>
                              <m:sub>
                                <m:r>
                                  <a:rPr lang="en-US" altLang="zh-TW" i="1">
                                    <a:latin typeface="Cambria Math" panose="02040503050406030204" pitchFamily="18" charset="0"/>
                                  </a:rPr>
                                  <m:t>𝑐</m:t>
                                </m:r>
                              </m:sub>
                            </m:sSub>
                            <m:r>
                              <a:rPr lang="en-US" altLang="zh-TW">
                                <a:latin typeface="Cambria Math" panose="02040503050406030204" pitchFamily="18" charset="0"/>
                              </a:rPr>
                              <m:t>∆</m:t>
                            </m:r>
                            <m:r>
                              <a:rPr lang="en-US" altLang="zh-TW" i="1">
                                <a:latin typeface="Cambria Math" panose="02040503050406030204" pitchFamily="18" charset="0"/>
                              </a:rPr>
                              <m:t>𝑡</m:t>
                            </m:r>
                          </m:e>
                        </m:d>
                        <m:r>
                          <a:rPr lang="en-US" altLang="zh-TW">
                            <a:latin typeface="Cambria Math" panose="02040503050406030204" pitchFamily="18" charset="0"/>
                          </a:rPr>
                          <m:t>,0)</m:t>
                        </m:r>
                      </m:oMath>
                    </m:oMathPara>
                  </a14:m>
                  <a:endParaRPr lang="en-US" altLang="zh-TW" dirty="0" smtClean="0">
                    <a:latin typeface="微軟正黑體" panose="020B0604030504040204" pitchFamily="34" charset="-120"/>
                    <a:ea typeface="微軟正黑體" panose="020B0604030504040204" pitchFamily="34" charset="-120"/>
                  </a:endParaRPr>
                </a:p>
                <a:p>
                  <a:pPr lvl="3"/>
                  <a:endParaRPr lang="en-US" altLang="zh-TW" sz="800"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sSup>
                          <m:sSupPr>
                            <m:ctrlPr>
                              <a:rPr lang="zh-TW" altLang="zh-TW" i="1">
                                <a:latin typeface="Cambria Math" panose="02040503050406030204" pitchFamily="18" charset="0"/>
                              </a:rPr>
                            </m:ctrlPr>
                          </m:sSupPr>
                          <m:e>
                            <m:r>
                              <a:rPr lang="en-US" altLang="zh-TW" i="1">
                                <a:latin typeface="Cambria Math" panose="02040503050406030204" pitchFamily="18" charset="0"/>
                              </a:rPr>
                              <m:t>𝐶𝐵</m:t>
                            </m:r>
                          </m:e>
                          <m:sup>
                            <m:r>
                              <a:rPr lang="en-US" altLang="zh-TW" i="1">
                                <a:latin typeface="Cambria Math" panose="02040503050406030204" pitchFamily="18" charset="0"/>
                              </a:rPr>
                              <m:t>𝑜𝑙𝑑</m:t>
                            </m:r>
                          </m:sup>
                        </m:sSup>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m:t>
                            </m:r>
                            <m:r>
                              <a:rPr lang="en-US" altLang="zh-TW" i="1">
                                <a:latin typeface="Cambria Math" panose="02040503050406030204" pitchFamily="18" charset="0"/>
                              </a:rPr>
                              <m:t>𝑇</m:t>
                            </m:r>
                          </m:e>
                        </m:d>
                        <m:r>
                          <a:rPr lang="en-US" altLang="zh-TW" i="1">
                            <a:latin typeface="Cambria Math" panose="02040503050406030204" pitchFamily="18" charset="0"/>
                          </a:rPr>
                          <m:t>=</m:t>
                        </m:r>
                        <m:d>
                          <m:dPr>
                            <m:begChr m:val="{"/>
                            <m:endChr m:val=""/>
                            <m:ctrlPr>
                              <a:rPr lang="zh-TW" altLang="zh-TW" i="1">
                                <a:latin typeface="Cambria Math" panose="02040503050406030204" pitchFamily="18" charset="0"/>
                              </a:rPr>
                            </m:ctrlPr>
                          </m:dPr>
                          <m:e>
                            <m:eqArr>
                              <m:eqArrPr>
                                <m:ctrlPr>
                                  <a:rPr lang="zh-TW" altLang="zh-TW" i="1">
                                    <a:latin typeface="Cambria Math" panose="02040503050406030204" pitchFamily="18" charset="0"/>
                                  </a:rPr>
                                </m:ctrlPr>
                              </m:eqArrPr>
                              <m:e>
                                <m:sSub>
                                  <m:sSubPr>
                                    <m:ctrlPr>
                                      <a:rPr lang="zh-TW" altLang="zh-TW" i="1">
                                        <a:latin typeface="Cambria Math" panose="02040503050406030204" pitchFamily="18" charset="0"/>
                                      </a:rPr>
                                    </m:ctrlPr>
                                  </m:sSubPr>
                                  <m:e>
                                    <m:r>
                                      <a:rPr lang="en-US" altLang="zh-TW" i="1">
                                        <a:latin typeface="Cambria Math" panose="02040503050406030204" pitchFamily="18" charset="0"/>
                                      </a:rPr>
                                      <m:t>𝐹</m:t>
                                    </m:r>
                                  </m:e>
                                  <m:sub>
                                    <m:r>
                                      <a:rPr lang="en-US" altLang="zh-TW" i="1">
                                        <a:latin typeface="Cambria Math" panose="02040503050406030204" pitchFamily="18" charset="0"/>
                                      </a:rPr>
                                      <m:t>𝑐</m:t>
                                    </m:r>
                                  </m:sub>
                                </m:sSub>
                                <m:d>
                                  <m:dPr>
                                    <m:ctrlPr>
                                      <a:rPr lang="zh-TW" altLang="zh-TW" i="1">
                                        <a:latin typeface="Cambria Math" panose="02040503050406030204" pitchFamily="18" charset="0"/>
                                      </a:rPr>
                                    </m:ctrlPr>
                                  </m:dPr>
                                  <m:e>
                                    <m:r>
                                      <a:rPr lang="en-US" altLang="zh-TW" i="1">
                                        <a:latin typeface="Cambria Math" panose="02040503050406030204" pitchFamily="18" charset="0"/>
                                      </a:rPr>
                                      <m:t>1+</m:t>
                                    </m:r>
                                    <m:sSub>
                                      <m:sSubPr>
                                        <m:ctrlPr>
                                          <a:rPr lang="zh-TW" altLang="zh-TW" i="1">
                                            <a:latin typeface="Cambria Math" panose="02040503050406030204" pitchFamily="18" charset="0"/>
                                          </a:rPr>
                                        </m:ctrlPr>
                                      </m:sSubPr>
                                      <m:e>
                                        <m:r>
                                          <a:rPr lang="en-US" altLang="zh-TW" i="1">
                                            <a:latin typeface="Cambria Math" panose="02040503050406030204" pitchFamily="18" charset="0"/>
                                          </a:rPr>
                                          <m:t>𝐶</m:t>
                                        </m:r>
                                      </m:e>
                                      <m:sub>
                                        <m:r>
                                          <a:rPr lang="en-US" altLang="zh-TW" i="1">
                                            <a:latin typeface="Cambria Math" panose="02040503050406030204" pitchFamily="18" charset="0"/>
                                          </a:rPr>
                                          <m:t>𝑐</m:t>
                                        </m:r>
                                      </m:sub>
                                    </m:sSub>
                                    <m:r>
                                      <a:rPr lang="en-US" altLang="zh-TW" i="1">
                                        <a:latin typeface="Cambria Math" panose="02040503050406030204" pitchFamily="18" charset="0"/>
                                      </a:rPr>
                                      <m:t>∆</m:t>
                                    </m:r>
                                    <m:r>
                                      <a:rPr lang="en-US" altLang="zh-TW" i="1">
                                        <a:latin typeface="Cambria Math" panose="02040503050406030204" pitchFamily="18" charset="0"/>
                                      </a:rPr>
                                      <m:t>𝑡</m:t>
                                    </m:r>
                                  </m:e>
                                </m:d>
                                <m:r>
                                  <a:rPr lang="en-US" altLang="zh-TW" i="1">
                                    <a:latin typeface="Cambria Math" panose="02040503050406030204" pitchFamily="18" charset="0"/>
                                  </a:rPr>
                                  <m:t>      , </m:t>
                                </m:r>
                                <m:r>
                                  <a:rPr lang="en-US" altLang="zh-TW" i="1">
                                    <a:latin typeface="Cambria Math" panose="02040503050406030204" pitchFamily="18" charset="0"/>
                                  </a:rPr>
                                  <m:t>𝐸</m:t>
                                </m:r>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m:t>
                                    </m:r>
                                    <m:r>
                                      <a:rPr lang="en-US" altLang="zh-TW" i="1">
                                        <a:latin typeface="Cambria Math" panose="02040503050406030204" pitchFamily="18" charset="0"/>
                                      </a:rPr>
                                      <m:t>𝑇</m:t>
                                    </m:r>
                                  </m:e>
                                </m:d>
                                <m:r>
                                  <a:rPr lang="en-US" altLang="zh-TW" i="1">
                                    <a:latin typeface="Cambria Math" panose="02040503050406030204" pitchFamily="18" charset="0"/>
                                  </a:rPr>
                                  <m:t>&gt;0</m:t>
                                </m:r>
                              </m:e>
                              <m:e>
                                <m:d>
                                  <m:dPr>
                                    <m:ctrlPr>
                                      <a:rPr lang="zh-TW" altLang="zh-TW" i="1">
                                        <a:latin typeface="Cambria Math" panose="02040503050406030204" pitchFamily="18" charset="0"/>
                                      </a:rPr>
                                    </m:ctrlPr>
                                  </m:dPr>
                                  <m:e>
                                    <m:r>
                                      <a:rPr lang="en-US" altLang="zh-TW" i="1">
                                        <a:latin typeface="Cambria Math" panose="02040503050406030204" pitchFamily="18" charset="0"/>
                                      </a:rPr>
                                      <m:t>1−</m:t>
                                    </m:r>
                                    <m:r>
                                      <a:rPr lang="en-US" altLang="zh-TW" i="1">
                                        <a:latin typeface="Cambria Math" panose="02040503050406030204" pitchFamily="18" charset="0"/>
                                      </a:rPr>
                                      <m:t>𝜔</m:t>
                                    </m:r>
                                  </m:e>
                                </m:d>
                                <m:d>
                                  <m:dPr>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𝛿</m:t>
                                        </m:r>
                                      </m:e>
                                      <m:sub>
                                        <m:r>
                                          <a:rPr lang="en-US" altLang="zh-TW" i="1">
                                            <a:latin typeface="Cambria Math" panose="02040503050406030204" pitchFamily="18" charset="0"/>
                                          </a:rPr>
                                          <m:t>𝑡</m:t>
                                        </m:r>
                                      </m:sub>
                                    </m:sSub>
                                  </m:e>
                                </m:d>
                                <m:r>
                                  <a:rPr lang="en-US" altLang="zh-TW" i="1">
                                    <a:latin typeface="Cambria Math" panose="02040503050406030204" pitchFamily="18" charset="0"/>
                                  </a:rPr>
                                  <m:t>, </m:t>
                                </m:r>
                                <m:r>
                                  <a:rPr lang="en-US" altLang="zh-TW" i="1">
                                    <a:latin typeface="Cambria Math" panose="02040503050406030204" pitchFamily="18" charset="0"/>
                                  </a:rPr>
                                  <m:t>𝐸</m:t>
                                </m:r>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m:t>
                                    </m:r>
                                    <m:r>
                                      <a:rPr lang="en-US" altLang="zh-TW" i="1">
                                        <a:latin typeface="Cambria Math" panose="02040503050406030204" pitchFamily="18" charset="0"/>
                                      </a:rPr>
                                      <m:t>𝑇</m:t>
                                    </m:r>
                                  </m:e>
                                </m:d>
                                <m:r>
                                  <a:rPr lang="en-US" altLang="zh-TW" i="1">
                                    <a:latin typeface="Cambria Math" panose="02040503050406030204" pitchFamily="18" charset="0"/>
                                  </a:rPr>
                                  <m:t>=0</m:t>
                                </m:r>
                              </m:e>
                            </m:eqArr>
                          </m:e>
                        </m:d>
                      </m:oMath>
                    </m:oMathPara>
                  </a14:m>
                  <a:endParaRPr lang="zh-TW" altLang="en-US" dirty="0">
                    <a:latin typeface="微軟正黑體" panose="020B0604030504040204" pitchFamily="34" charset="-120"/>
                    <a:ea typeface="微軟正黑體" panose="020B0604030504040204" pitchFamily="34" charset="-120"/>
                  </a:endParaRPr>
                </a:p>
              </p:txBody>
            </p:sp>
          </mc:Choice>
          <mc:Fallback xmlns="">
            <p:sp>
              <p:nvSpPr>
                <p:cNvPr id="85" name="矩形 84"/>
                <p:cNvSpPr>
                  <a:spLocks noRot="1" noChangeAspect="1" noMove="1" noResize="1" noEditPoints="1" noAdjustHandles="1" noChangeArrowheads="1" noChangeShapeType="1" noTextEdit="1"/>
                </p:cNvSpPr>
                <p:nvPr/>
              </p:nvSpPr>
              <p:spPr>
                <a:xfrm>
                  <a:off x="5349600" y="1750731"/>
                  <a:ext cx="6042300" cy="3561937"/>
                </a:xfrm>
                <a:prstGeom prst="rect">
                  <a:avLst/>
                </a:prstGeom>
                <a:blipFill>
                  <a:blip r:embed="rId6"/>
                  <a:stretch>
                    <a:fillRect l="-1511" t="-1022"/>
                  </a:stretch>
                </a:blipFill>
                <a:ln>
                  <a:solidFill>
                    <a:schemeClr val="accent6">
                      <a:lumMod val="60000"/>
                      <a:lumOff val="40000"/>
                    </a:schemeClr>
                  </a:solidFill>
                </a:ln>
              </p:spPr>
              <p:txBody>
                <a:bodyPr/>
                <a:lstStyle/>
                <a:p>
                  <a:r>
                    <a:rPr lang="zh-TW" altLang="en-US">
                      <a:noFill/>
                    </a:rPr>
                    <a:t> </a:t>
                  </a:r>
                </a:p>
              </p:txBody>
            </p:sp>
          </mc:Fallback>
        </mc:AlternateContent>
        <p:sp>
          <p:nvSpPr>
            <p:cNvPr id="101" name="文字方塊 100"/>
            <p:cNvSpPr txBox="1"/>
            <p:nvPr/>
          </p:nvSpPr>
          <p:spPr>
            <a:xfrm>
              <a:off x="5349600" y="714954"/>
              <a:ext cx="960519" cy="523220"/>
            </a:xfrm>
            <a:prstGeom prst="rect">
              <a:avLst/>
            </a:prstGeom>
            <a:noFill/>
          </p:spPr>
          <p:txBody>
            <a:bodyPr wrap="none" rtlCol="0">
              <a:spAutoFit/>
            </a:bodyPr>
            <a:lstStyle/>
            <a:p>
              <a:r>
                <a:rPr lang="en-US" altLang="zh-TW" sz="2800" dirty="0" smtClean="0">
                  <a:latin typeface="微軟正黑體" panose="020B0604030504040204" pitchFamily="34" charset="-120"/>
                  <a:ea typeface="微軟正黑體" panose="020B0604030504040204" pitchFamily="34" charset="-120"/>
                </a:rPr>
                <a:t>t = T</a:t>
              </a:r>
              <a:endParaRPr lang="zh-TW" altLang="en-US" sz="2800" dirty="0">
                <a:latin typeface="微軟正黑體" panose="020B0604030504040204" pitchFamily="34" charset="-120"/>
                <a:ea typeface="微軟正黑體" panose="020B0604030504040204" pitchFamily="34" charset="-120"/>
              </a:endParaRPr>
            </a:p>
          </p:txBody>
        </p:sp>
      </p:grpSp>
      <p:cxnSp>
        <p:nvCxnSpPr>
          <p:cNvPr id="96" name="直線接點 95"/>
          <p:cNvCxnSpPr>
            <a:stCxn id="107" idx="6"/>
            <a:endCxn id="59" idx="2"/>
          </p:cNvCxnSpPr>
          <p:nvPr/>
        </p:nvCxnSpPr>
        <p:spPr>
          <a:xfrm>
            <a:off x="2473423" y="2467512"/>
            <a:ext cx="283892" cy="2182015"/>
          </a:xfrm>
          <a:prstGeom prst="line">
            <a:avLst/>
          </a:prstGeom>
          <a:ln w="28575">
            <a:solidFill>
              <a:schemeClr val="accent6">
                <a:lumMod val="60000"/>
                <a:lumOff val="4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2" name="直線接點 101"/>
          <p:cNvCxnSpPr>
            <a:stCxn id="107" idx="6"/>
            <a:endCxn id="60" idx="2"/>
          </p:cNvCxnSpPr>
          <p:nvPr/>
        </p:nvCxnSpPr>
        <p:spPr>
          <a:xfrm>
            <a:off x="2473423" y="2467512"/>
            <a:ext cx="366799" cy="1741745"/>
          </a:xfrm>
          <a:prstGeom prst="line">
            <a:avLst/>
          </a:prstGeom>
          <a:ln w="28575">
            <a:solidFill>
              <a:schemeClr val="accent6">
                <a:lumMod val="60000"/>
                <a:lumOff val="40000"/>
              </a:schemeClr>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02694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3" name="群組 82"/>
          <p:cNvGrpSpPr/>
          <p:nvPr/>
        </p:nvGrpSpPr>
        <p:grpSpPr>
          <a:xfrm>
            <a:off x="-226442" y="519930"/>
            <a:ext cx="4865170" cy="5811570"/>
            <a:chOff x="4209486" y="528221"/>
            <a:chExt cx="4865170" cy="5811570"/>
          </a:xfrm>
        </p:grpSpPr>
        <p:grpSp>
          <p:nvGrpSpPr>
            <p:cNvPr id="4" name="群組 3"/>
            <p:cNvGrpSpPr/>
            <p:nvPr/>
          </p:nvGrpSpPr>
          <p:grpSpPr>
            <a:xfrm rot="653449">
              <a:off x="4209486" y="528221"/>
              <a:ext cx="4865170" cy="5811570"/>
              <a:chOff x="4030710" y="486464"/>
              <a:chExt cx="5556707" cy="6638158"/>
            </a:xfrm>
          </p:grpSpPr>
          <p:grpSp>
            <p:nvGrpSpPr>
              <p:cNvPr id="5" name="群組 4"/>
              <p:cNvGrpSpPr/>
              <p:nvPr/>
            </p:nvGrpSpPr>
            <p:grpSpPr>
              <a:xfrm rot="21172489">
                <a:off x="4030710" y="486464"/>
                <a:ext cx="5556707" cy="6638158"/>
                <a:chOff x="3987025" y="489184"/>
                <a:chExt cx="5556707" cy="6638158"/>
              </a:xfrm>
            </p:grpSpPr>
            <p:grpSp>
              <p:nvGrpSpPr>
                <p:cNvPr id="7" name="群組 6"/>
                <p:cNvGrpSpPr/>
                <p:nvPr/>
              </p:nvGrpSpPr>
              <p:grpSpPr>
                <a:xfrm rot="420000">
                  <a:off x="4565220" y="489184"/>
                  <a:ext cx="4978512" cy="719470"/>
                  <a:chOff x="1471409" y="953350"/>
                  <a:chExt cx="4978512" cy="1161469"/>
                </a:xfrm>
              </p:grpSpPr>
              <p:grpSp>
                <p:nvGrpSpPr>
                  <p:cNvPr id="13" name="群組 12"/>
                  <p:cNvGrpSpPr/>
                  <p:nvPr/>
                </p:nvGrpSpPr>
                <p:grpSpPr>
                  <a:xfrm>
                    <a:off x="1471409" y="953350"/>
                    <a:ext cx="4978512" cy="1134154"/>
                    <a:chOff x="1471409" y="953350"/>
                    <a:chExt cx="4978512" cy="1134154"/>
                  </a:xfrm>
                </p:grpSpPr>
                <p:grpSp>
                  <p:nvGrpSpPr>
                    <p:cNvPr id="15" name="群組 14"/>
                    <p:cNvGrpSpPr/>
                    <p:nvPr/>
                  </p:nvGrpSpPr>
                  <p:grpSpPr>
                    <a:xfrm>
                      <a:off x="1471409" y="953350"/>
                      <a:ext cx="4978512" cy="1134154"/>
                      <a:chOff x="3420137" y="2454278"/>
                      <a:chExt cx="4978512" cy="1451419"/>
                    </a:xfrm>
                  </p:grpSpPr>
                  <p:sp>
                    <p:nvSpPr>
                      <p:cNvPr id="17" name="文字方塊 16"/>
                      <p:cNvSpPr txBox="1"/>
                      <p:nvPr/>
                    </p:nvSpPr>
                    <p:spPr>
                      <a:xfrm>
                        <a:off x="3420137" y="3597920"/>
                        <a:ext cx="28886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TW" sz="1400" b="0" i="0" u="none" strike="noStrike" kern="0" cap="none" spc="0" normalizeH="0" baseline="0" noProof="0" dirty="0" smtClean="0">
                            <a:ln>
                              <a:noFill/>
                            </a:ln>
                            <a:solidFill>
                              <a:prstClr val="black"/>
                            </a:solidFill>
                            <a:effectLst/>
                            <a:uLnTx/>
                            <a:uFillTx/>
                          </a:rPr>
                          <a:t>0</a:t>
                        </a:r>
                        <a:endParaRPr kumimoji="0" lang="zh-TW" altLang="en-US" sz="1400" b="0" i="0" u="none" strike="noStrike" kern="0" cap="none" spc="0" normalizeH="0" baseline="0" noProof="0" dirty="0" smtClean="0">
                          <a:ln>
                            <a:noFill/>
                          </a:ln>
                          <a:solidFill>
                            <a:prstClr val="black"/>
                          </a:solidFill>
                          <a:effectLst/>
                          <a:uLnTx/>
                          <a:uFillTx/>
                        </a:endParaRPr>
                      </a:p>
                    </p:txBody>
                  </p:sp>
                  <p:cxnSp>
                    <p:nvCxnSpPr>
                      <p:cNvPr id="18" name="直線接點 17"/>
                      <p:cNvCxnSpPr/>
                      <p:nvPr/>
                    </p:nvCxnSpPr>
                    <p:spPr>
                      <a:xfrm rot="21180000">
                        <a:off x="3590946" y="2454278"/>
                        <a:ext cx="4622378" cy="1264351"/>
                      </a:xfrm>
                      <a:prstGeom prst="line">
                        <a:avLst/>
                      </a:prstGeom>
                      <a:noFill/>
                      <a:ln w="38100" cap="flat" cmpd="sng" algn="ctr">
                        <a:solidFill>
                          <a:sysClr val="windowText" lastClr="000000"/>
                        </a:solidFill>
                        <a:prstDash val="solid"/>
                        <a:miter lim="800000"/>
                      </a:ln>
                      <a:effectLst/>
                    </p:spPr>
                  </p:cxnSp>
                  <p:cxnSp>
                    <p:nvCxnSpPr>
                      <p:cNvPr id="19" name="直線接點 18"/>
                      <p:cNvCxnSpPr/>
                      <p:nvPr/>
                    </p:nvCxnSpPr>
                    <p:spPr>
                      <a:xfrm flipV="1">
                        <a:off x="3576309" y="2764791"/>
                        <a:ext cx="1" cy="741862"/>
                      </a:xfrm>
                      <a:prstGeom prst="line">
                        <a:avLst/>
                      </a:prstGeom>
                      <a:noFill/>
                      <a:ln w="38100" cap="flat" cmpd="sng" algn="ctr">
                        <a:solidFill>
                          <a:sysClr val="windowText" lastClr="000000"/>
                        </a:solidFill>
                        <a:prstDash val="solid"/>
                        <a:miter lim="800000"/>
                      </a:ln>
                      <a:effectLst/>
                    </p:spPr>
                  </p:cxnSp>
                  <p:cxnSp>
                    <p:nvCxnSpPr>
                      <p:cNvPr id="20" name="直線接點 19"/>
                      <p:cNvCxnSpPr/>
                      <p:nvPr/>
                    </p:nvCxnSpPr>
                    <p:spPr>
                      <a:xfrm flipV="1">
                        <a:off x="5902203" y="2764999"/>
                        <a:ext cx="1" cy="741860"/>
                      </a:xfrm>
                      <a:prstGeom prst="line">
                        <a:avLst/>
                      </a:prstGeom>
                      <a:noFill/>
                      <a:ln w="38100" cap="flat" cmpd="sng" algn="ctr">
                        <a:solidFill>
                          <a:sysClr val="windowText" lastClr="000000"/>
                        </a:solidFill>
                        <a:prstDash val="solid"/>
                        <a:miter lim="800000"/>
                      </a:ln>
                      <a:effectLst/>
                    </p:spPr>
                  </p:cxnSp>
                  <p:cxnSp>
                    <p:nvCxnSpPr>
                      <p:cNvPr id="21" name="直線接點 20"/>
                      <p:cNvCxnSpPr/>
                      <p:nvPr/>
                    </p:nvCxnSpPr>
                    <p:spPr>
                      <a:xfrm flipV="1">
                        <a:off x="8233140" y="2757941"/>
                        <a:ext cx="1" cy="741862"/>
                      </a:xfrm>
                      <a:prstGeom prst="line">
                        <a:avLst/>
                      </a:prstGeom>
                      <a:noFill/>
                      <a:ln w="38100" cap="flat" cmpd="sng" algn="ctr">
                        <a:solidFill>
                          <a:sysClr val="windowText" lastClr="000000"/>
                        </a:solidFill>
                        <a:prstDash val="solid"/>
                        <a:miter lim="800000"/>
                      </a:ln>
                      <a:effectLst/>
                    </p:spPr>
                  </p:cxnSp>
                  <mc:AlternateContent xmlns:mc="http://schemas.openxmlformats.org/markup-compatibility/2006" xmlns:a14="http://schemas.microsoft.com/office/drawing/2010/main">
                    <mc:Choice Requires="a14">
                      <p:sp>
                        <p:nvSpPr>
                          <p:cNvPr id="22" name="文字方塊 21"/>
                          <p:cNvSpPr txBox="1"/>
                          <p:nvPr/>
                        </p:nvSpPr>
                        <p:spPr>
                          <a:xfrm>
                            <a:off x="7958336" y="3465423"/>
                            <a:ext cx="440313" cy="30777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2</m:t>
                                  </m:r>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27" name="文字方塊 26"/>
                          <p:cNvSpPr txBox="1">
                            <a:spLocks noRot="1" noChangeAspect="1" noMove="1" noResize="1" noEditPoints="1" noAdjustHandles="1" noChangeArrowheads="1" noChangeShapeType="1" noTextEdit="1"/>
                          </p:cNvSpPr>
                          <p:nvPr/>
                        </p:nvSpPr>
                        <p:spPr>
                          <a:xfrm>
                            <a:off x="7958336" y="3465423"/>
                            <a:ext cx="440313" cy="307775"/>
                          </a:xfrm>
                          <a:prstGeom prst="rect">
                            <a:avLst/>
                          </a:prstGeom>
                          <a:blipFill>
                            <a:blip r:embed="rId4"/>
                            <a:stretch>
                              <a:fillRect b="-55882"/>
                            </a:stretch>
                          </a:blipFill>
                        </p:spPr>
                        <p:txBody>
                          <a:bodyPr/>
                          <a:lstStyle/>
                          <a:p>
                            <a:r>
                              <a:rPr lang="zh-TW" altLang="en-US">
                                <a:noFill/>
                              </a:rPr>
                              <a:t> </a:t>
                            </a:r>
                          </a:p>
                        </p:txBody>
                      </p:sp>
                    </mc:Fallback>
                  </mc:AlternateContent>
                </p:grpSp>
                <p:cxnSp>
                  <p:nvCxnSpPr>
                    <p:cNvPr id="16" name="直線接點 15"/>
                    <p:cNvCxnSpPr/>
                    <p:nvPr/>
                  </p:nvCxnSpPr>
                  <p:spPr>
                    <a:xfrm flipV="1">
                      <a:off x="5120862" y="1222641"/>
                      <a:ext cx="1" cy="579698"/>
                    </a:xfrm>
                    <a:prstGeom prst="line">
                      <a:avLst/>
                    </a:prstGeom>
                    <a:noFill/>
                    <a:ln w="38100" cap="flat" cmpd="sng" algn="ctr">
                      <a:solidFill>
                        <a:sysClr val="windowText" lastClr="000000"/>
                      </a:solidFill>
                      <a:prstDash val="solid"/>
                      <a:miter lim="800000"/>
                    </a:ln>
                    <a:effectLst/>
                  </p:spPr>
                </p:cxnSp>
              </p:grpSp>
              <mc:AlternateContent xmlns:mc="http://schemas.openxmlformats.org/markup-compatibility/2006" xmlns:a14="http://schemas.microsoft.com/office/drawing/2010/main">
                <mc:Choice Requires="a14">
                  <p:sp>
                    <p:nvSpPr>
                      <p:cNvPr id="14" name="文字方塊 13"/>
                      <p:cNvSpPr txBox="1"/>
                      <p:nvPr/>
                    </p:nvSpPr>
                    <p:spPr>
                      <a:xfrm>
                        <a:off x="3781674" y="1807043"/>
                        <a:ext cx="340927" cy="307776"/>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19" name="文字方塊 18"/>
                      <p:cNvSpPr txBox="1">
                        <a:spLocks noRot="1" noChangeAspect="1" noMove="1" noResize="1" noEditPoints="1" noAdjustHandles="1" noChangeArrowheads="1" noChangeShapeType="1" noTextEdit="1"/>
                      </p:cNvSpPr>
                      <p:nvPr/>
                    </p:nvSpPr>
                    <p:spPr>
                      <a:xfrm>
                        <a:off x="3781674" y="1807043"/>
                        <a:ext cx="340927" cy="307776"/>
                      </a:xfrm>
                      <a:prstGeom prst="rect">
                        <a:avLst/>
                      </a:prstGeom>
                      <a:blipFill>
                        <a:blip r:embed="rId5"/>
                        <a:stretch>
                          <a:fillRect b="-30769"/>
                        </a:stretch>
                      </a:blipFill>
                    </p:spPr>
                    <p:txBody>
                      <a:bodyPr/>
                      <a:lstStyle/>
                      <a:p>
                        <a:r>
                          <a:rPr lang="zh-TW" altLang="en-US">
                            <a:noFill/>
                          </a:rPr>
                          <a:t> </a:t>
                        </a:r>
                      </a:p>
                    </p:txBody>
                  </p:sp>
                </mc:Fallback>
              </mc:AlternateContent>
            </p:grpSp>
            <p:cxnSp>
              <p:nvCxnSpPr>
                <p:cNvPr id="8" name="直線接點 7"/>
                <p:cNvCxnSpPr/>
                <p:nvPr/>
              </p:nvCxnSpPr>
              <p:spPr>
                <a:xfrm flipV="1">
                  <a:off x="7459654" y="1477396"/>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9" name="直線接點 8"/>
                <p:cNvCxnSpPr/>
                <p:nvPr/>
              </p:nvCxnSpPr>
              <p:spPr>
                <a:xfrm flipV="1">
                  <a:off x="3987025" y="1101708"/>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0" name="直線接點 9"/>
                <p:cNvCxnSpPr/>
                <p:nvPr/>
              </p:nvCxnSpPr>
              <p:spPr>
                <a:xfrm rot="427511" flipV="1">
                  <a:off x="5438273" y="1213915"/>
                  <a:ext cx="59626"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1" name="直線接點 10"/>
                <p:cNvCxnSpPr/>
                <p:nvPr/>
              </p:nvCxnSpPr>
              <p:spPr>
                <a:xfrm rot="427511" flipV="1">
                  <a:off x="6600169" y="1348804"/>
                  <a:ext cx="43288"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2" name="直線接點 11"/>
                <p:cNvCxnSpPr/>
                <p:nvPr/>
              </p:nvCxnSpPr>
              <p:spPr>
                <a:xfrm rot="427511" flipV="1">
                  <a:off x="8954314" y="1727342"/>
                  <a:ext cx="12773" cy="5400000"/>
                </a:xfrm>
                <a:prstGeom prst="line">
                  <a:avLst/>
                </a:prstGeom>
                <a:noFill/>
                <a:ln w="12700" cap="flat" cmpd="sng" algn="ctr">
                  <a:solidFill>
                    <a:srgbClr val="E7E6E6">
                      <a:lumMod val="50000"/>
                    </a:srgbClr>
                  </a:solidFill>
                  <a:prstDash val="dash"/>
                  <a:round/>
                  <a:headEnd type="none" w="med" len="med"/>
                  <a:tailEnd type="none" w="med" len="med"/>
                </a:ln>
                <a:effectLst/>
              </p:spPr>
            </p:cxnSp>
          </p:grpSp>
          <p:cxnSp>
            <p:nvCxnSpPr>
              <p:cNvPr id="6" name="直線接點 5"/>
              <p:cNvCxnSpPr/>
              <p:nvPr/>
            </p:nvCxnSpPr>
            <p:spPr>
              <a:xfrm rot="21592489" flipV="1">
                <a:off x="5568045" y="610256"/>
                <a:ext cx="1" cy="359092"/>
              </a:xfrm>
              <a:prstGeom prst="line">
                <a:avLst/>
              </a:prstGeom>
              <a:noFill/>
              <a:ln w="38100" cap="flat" cmpd="sng" algn="ctr">
                <a:solidFill>
                  <a:sysClr val="windowText" lastClr="000000"/>
                </a:solidFill>
                <a:prstDash val="solid"/>
                <a:miter lim="800000"/>
              </a:ln>
              <a:effectLst/>
            </p:spPr>
          </p:cxnSp>
        </p:grpSp>
        <p:grpSp>
          <p:nvGrpSpPr>
            <p:cNvPr id="23" name="群組 22"/>
            <p:cNvGrpSpPr/>
            <p:nvPr/>
          </p:nvGrpSpPr>
          <p:grpSpPr>
            <a:xfrm rot="653449">
              <a:off x="4640237" y="1148019"/>
              <a:ext cx="2383043" cy="1191713"/>
              <a:chOff x="998283" y="3537266"/>
              <a:chExt cx="3301683" cy="1718959"/>
            </a:xfrm>
          </p:grpSpPr>
          <p:grpSp>
            <p:nvGrpSpPr>
              <p:cNvPr id="24" name="群組 23"/>
              <p:cNvGrpSpPr/>
              <p:nvPr/>
            </p:nvGrpSpPr>
            <p:grpSpPr>
              <a:xfrm>
                <a:off x="998283" y="3537266"/>
                <a:ext cx="3301683" cy="1718959"/>
                <a:chOff x="1022461" y="3622096"/>
                <a:chExt cx="3301683" cy="1718959"/>
              </a:xfrm>
            </p:grpSpPr>
            <p:grpSp>
              <p:nvGrpSpPr>
                <p:cNvPr id="27" name="群組 26"/>
                <p:cNvGrpSpPr/>
                <p:nvPr/>
              </p:nvGrpSpPr>
              <p:grpSpPr>
                <a:xfrm>
                  <a:off x="1052309" y="3848746"/>
                  <a:ext cx="3158935" cy="1376030"/>
                  <a:chOff x="1300891" y="5043955"/>
                  <a:chExt cx="3158935" cy="1376030"/>
                </a:xfrm>
              </p:grpSpPr>
              <p:grpSp>
                <p:nvGrpSpPr>
                  <p:cNvPr id="34" name="群組 33"/>
                  <p:cNvGrpSpPr/>
                  <p:nvPr/>
                </p:nvGrpSpPr>
                <p:grpSpPr>
                  <a:xfrm>
                    <a:off x="1300891" y="5043955"/>
                    <a:ext cx="3158935" cy="1376030"/>
                    <a:chOff x="1300891" y="5043955"/>
                    <a:chExt cx="3158935" cy="1376030"/>
                  </a:xfrm>
                </p:grpSpPr>
                <p:cxnSp>
                  <p:nvCxnSpPr>
                    <p:cNvPr id="36" name="直線接點 35"/>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37" name="直線接點 36"/>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38" name="直線接點 37"/>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39" name="直線接點 38"/>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35" name="直線接點 34"/>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28" name="群組 27"/>
                <p:cNvGrpSpPr/>
                <p:nvPr/>
              </p:nvGrpSpPr>
              <p:grpSpPr>
                <a:xfrm>
                  <a:off x="1022461" y="3622096"/>
                  <a:ext cx="3301683" cy="1718959"/>
                  <a:chOff x="1022461" y="3622096"/>
                  <a:chExt cx="3301683" cy="1718959"/>
                </a:xfrm>
              </p:grpSpPr>
              <p:grpSp>
                <p:nvGrpSpPr>
                  <p:cNvPr id="29" name="群組 28"/>
                  <p:cNvGrpSpPr/>
                  <p:nvPr/>
                </p:nvGrpSpPr>
                <p:grpSpPr>
                  <a:xfrm>
                    <a:off x="1022461" y="4259912"/>
                    <a:ext cx="3300311" cy="438588"/>
                    <a:chOff x="1022461" y="4259912"/>
                    <a:chExt cx="3300311" cy="438588"/>
                  </a:xfrm>
                </p:grpSpPr>
                <p:sp>
                  <p:nvSpPr>
                    <p:cNvPr id="32" name="橢圓 31"/>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3" name="橢圓 32"/>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30" name="橢圓 29"/>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1" name="橢圓 30"/>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25" name="橢圓 24"/>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26" name="橢圓 25"/>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40" name="群組 39"/>
            <p:cNvGrpSpPr/>
            <p:nvPr/>
          </p:nvGrpSpPr>
          <p:grpSpPr>
            <a:xfrm rot="653449">
              <a:off x="5396919" y="2503333"/>
              <a:ext cx="2383043" cy="1191713"/>
              <a:chOff x="998283" y="3537266"/>
              <a:chExt cx="3301683" cy="1718959"/>
            </a:xfrm>
          </p:grpSpPr>
          <p:grpSp>
            <p:nvGrpSpPr>
              <p:cNvPr id="41" name="群組 40"/>
              <p:cNvGrpSpPr/>
              <p:nvPr/>
            </p:nvGrpSpPr>
            <p:grpSpPr>
              <a:xfrm>
                <a:off x="998283" y="3537266"/>
                <a:ext cx="3301683" cy="1718959"/>
                <a:chOff x="1022461" y="3622096"/>
                <a:chExt cx="3301683" cy="1718959"/>
              </a:xfrm>
            </p:grpSpPr>
            <p:grpSp>
              <p:nvGrpSpPr>
                <p:cNvPr id="44" name="群組 43"/>
                <p:cNvGrpSpPr/>
                <p:nvPr/>
              </p:nvGrpSpPr>
              <p:grpSpPr>
                <a:xfrm>
                  <a:off x="1052309" y="3848746"/>
                  <a:ext cx="3158935" cy="1376030"/>
                  <a:chOff x="1300891" y="5043955"/>
                  <a:chExt cx="3158935" cy="1376030"/>
                </a:xfrm>
              </p:grpSpPr>
              <p:grpSp>
                <p:nvGrpSpPr>
                  <p:cNvPr id="51" name="群組 50"/>
                  <p:cNvGrpSpPr/>
                  <p:nvPr/>
                </p:nvGrpSpPr>
                <p:grpSpPr>
                  <a:xfrm>
                    <a:off x="1300891" y="5043955"/>
                    <a:ext cx="3158935" cy="1376030"/>
                    <a:chOff x="1300891" y="5043955"/>
                    <a:chExt cx="3158935" cy="1376030"/>
                  </a:xfrm>
                </p:grpSpPr>
                <p:cxnSp>
                  <p:nvCxnSpPr>
                    <p:cNvPr id="53" name="直線接點 52"/>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54" name="直線接點 53"/>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55" name="直線接點 54"/>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56" name="直線接點 55"/>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52" name="直線接點 51"/>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45" name="群組 44"/>
                <p:cNvGrpSpPr/>
                <p:nvPr/>
              </p:nvGrpSpPr>
              <p:grpSpPr>
                <a:xfrm>
                  <a:off x="1022461" y="3622096"/>
                  <a:ext cx="3301683" cy="1718959"/>
                  <a:chOff x="1022461" y="3622096"/>
                  <a:chExt cx="3301683" cy="1718959"/>
                </a:xfrm>
              </p:grpSpPr>
              <p:grpSp>
                <p:nvGrpSpPr>
                  <p:cNvPr id="46" name="群組 45"/>
                  <p:cNvGrpSpPr/>
                  <p:nvPr/>
                </p:nvGrpSpPr>
                <p:grpSpPr>
                  <a:xfrm>
                    <a:off x="1022461" y="4259912"/>
                    <a:ext cx="3300311" cy="438588"/>
                    <a:chOff x="1022461" y="4259912"/>
                    <a:chExt cx="3300311" cy="438588"/>
                  </a:xfrm>
                </p:grpSpPr>
                <p:sp>
                  <p:nvSpPr>
                    <p:cNvPr id="49" name="橢圓 48"/>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50" name="橢圓 49"/>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47" name="橢圓 46"/>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8" name="橢圓 47"/>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42" name="橢圓 41"/>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3" name="橢圓 42"/>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57" name="群組 56"/>
            <p:cNvGrpSpPr/>
            <p:nvPr/>
          </p:nvGrpSpPr>
          <p:grpSpPr>
            <a:xfrm rot="653449">
              <a:off x="6178651" y="3865564"/>
              <a:ext cx="2383043" cy="1191713"/>
              <a:chOff x="998283" y="3537266"/>
              <a:chExt cx="3301683" cy="1718959"/>
            </a:xfrm>
          </p:grpSpPr>
          <p:grpSp>
            <p:nvGrpSpPr>
              <p:cNvPr id="58" name="群組 57"/>
              <p:cNvGrpSpPr/>
              <p:nvPr/>
            </p:nvGrpSpPr>
            <p:grpSpPr>
              <a:xfrm>
                <a:off x="998283" y="3537266"/>
                <a:ext cx="3301683" cy="1718959"/>
                <a:chOff x="1022461" y="3622096"/>
                <a:chExt cx="3301683" cy="1718959"/>
              </a:xfrm>
            </p:grpSpPr>
            <p:grpSp>
              <p:nvGrpSpPr>
                <p:cNvPr id="61" name="群組 60"/>
                <p:cNvGrpSpPr/>
                <p:nvPr/>
              </p:nvGrpSpPr>
              <p:grpSpPr>
                <a:xfrm>
                  <a:off x="1052309" y="3848746"/>
                  <a:ext cx="3158935" cy="1376030"/>
                  <a:chOff x="1300891" y="5043955"/>
                  <a:chExt cx="3158935" cy="1376030"/>
                </a:xfrm>
              </p:grpSpPr>
              <p:grpSp>
                <p:nvGrpSpPr>
                  <p:cNvPr id="68" name="群組 67"/>
                  <p:cNvGrpSpPr/>
                  <p:nvPr/>
                </p:nvGrpSpPr>
                <p:grpSpPr>
                  <a:xfrm>
                    <a:off x="1300891" y="5043955"/>
                    <a:ext cx="3158935" cy="1376030"/>
                    <a:chOff x="1300891" y="5043955"/>
                    <a:chExt cx="3158935" cy="1376030"/>
                  </a:xfrm>
                </p:grpSpPr>
                <p:cxnSp>
                  <p:nvCxnSpPr>
                    <p:cNvPr id="70" name="直線接點 69"/>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71" name="直線接點 70"/>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72" name="直線接點 71"/>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73" name="直線接點 72"/>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69" name="直線接點 68"/>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62" name="群組 61"/>
                <p:cNvGrpSpPr/>
                <p:nvPr/>
              </p:nvGrpSpPr>
              <p:grpSpPr>
                <a:xfrm>
                  <a:off x="1022461" y="3622096"/>
                  <a:ext cx="3301683" cy="1718959"/>
                  <a:chOff x="1022461" y="3622096"/>
                  <a:chExt cx="3301683" cy="1718959"/>
                </a:xfrm>
              </p:grpSpPr>
              <p:grpSp>
                <p:nvGrpSpPr>
                  <p:cNvPr id="63" name="群組 62"/>
                  <p:cNvGrpSpPr/>
                  <p:nvPr/>
                </p:nvGrpSpPr>
                <p:grpSpPr>
                  <a:xfrm>
                    <a:off x="1022461" y="4259912"/>
                    <a:ext cx="3300311" cy="438588"/>
                    <a:chOff x="1022461" y="4259912"/>
                    <a:chExt cx="3300311" cy="438588"/>
                  </a:xfrm>
                </p:grpSpPr>
                <p:sp>
                  <p:nvSpPr>
                    <p:cNvPr id="66" name="橢圓 65"/>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7" name="橢圓 66"/>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64" name="橢圓 63"/>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5" name="橢圓 64"/>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59" name="橢圓 58"/>
              <p:cNvSpPr/>
              <p:nvPr/>
            </p:nvSpPr>
            <p:spPr>
              <a:xfrm>
                <a:off x="2459817" y="450715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0" name="橢圓 59"/>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74" name="群組 73"/>
            <p:cNvGrpSpPr/>
            <p:nvPr/>
          </p:nvGrpSpPr>
          <p:grpSpPr>
            <a:xfrm rot="653449">
              <a:off x="6994324" y="5320288"/>
              <a:ext cx="1353157" cy="733119"/>
              <a:chOff x="1041435" y="3646266"/>
              <a:chExt cx="1874785" cy="1057470"/>
            </a:xfrm>
          </p:grpSpPr>
          <p:grpSp>
            <p:nvGrpSpPr>
              <p:cNvPr id="75" name="群組 74"/>
              <p:cNvGrpSpPr/>
              <p:nvPr/>
            </p:nvGrpSpPr>
            <p:grpSpPr>
              <a:xfrm>
                <a:off x="1041435" y="3876792"/>
                <a:ext cx="1655375" cy="636744"/>
                <a:chOff x="1065613" y="3961622"/>
                <a:chExt cx="1655375" cy="636744"/>
              </a:xfrm>
            </p:grpSpPr>
            <p:grpSp>
              <p:nvGrpSpPr>
                <p:cNvPr id="78" name="群組 77"/>
                <p:cNvGrpSpPr/>
                <p:nvPr/>
              </p:nvGrpSpPr>
              <p:grpSpPr>
                <a:xfrm>
                  <a:off x="1065613" y="3961622"/>
                  <a:ext cx="1655375" cy="636744"/>
                  <a:chOff x="1314196" y="5156831"/>
                  <a:chExt cx="1655376" cy="636744"/>
                </a:xfrm>
              </p:grpSpPr>
              <p:cxnSp>
                <p:nvCxnSpPr>
                  <p:cNvPr id="80" name="直線接點 79"/>
                  <p:cNvCxnSpPr/>
                  <p:nvPr/>
                </p:nvCxnSpPr>
                <p:spPr>
                  <a:xfrm>
                    <a:off x="1314196" y="5480981"/>
                    <a:ext cx="1641909" cy="312594"/>
                  </a:xfrm>
                  <a:prstGeom prst="line">
                    <a:avLst/>
                  </a:prstGeom>
                  <a:noFill/>
                  <a:ln w="6350" cap="flat" cmpd="sng" algn="ctr">
                    <a:solidFill>
                      <a:sysClr val="windowText" lastClr="000000"/>
                    </a:solidFill>
                    <a:prstDash val="solid"/>
                    <a:miter lim="800000"/>
                  </a:ln>
                  <a:effectLst/>
                </p:spPr>
              </p:cxnSp>
              <p:cxnSp>
                <p:nvCxnSpPr>
                  <p:cNvPr id="82" name="直線接點 81"/>
                  <p:cNvCxnSpPr/>
                  <p:nvPr/>
                </p:nvCxnSpPr>
                <p:spPr>
                  <a:xfrm flipV="1">
                    <a:off x="1327747" y="5156831"/>
                    <a:ext cx="1641825" cy="311091"/>
                  </a:xfrm>
                  <a:prstGeom prst="line">
                    <a:avLst/>
                  </a:prstGeom>
                  <a:noFill/>
                  <a:ln w="6350" cap="flat" cmpd="sng" algn="ctr">
                    <a:solidFill>
                      <a:sysClr val="windowText" lastClr="000000"/>
                    </a:solidFill>
                    <a:prstDash val="solid"/>
                    <a:miter lim="800000"/>
                  </a:ln>
                  <a:effectLst/>
                </p:spPr>
              </p:cxnSp>
            </p:grpSp>
            <p:sp>
              <p:nvSpPr>
                <p:cNvPr id="79" name="橢圓 78"/>
                <p:cNvSpPr/>
                <p:nvPr/>
              </p:nvSpPr>
              <p:spPr>
                <a:xfrm>
                  <a:off x="1085685" y="4045244"/>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76" name="橢圓 75"/>
              <p:cNvSpPr/>
              <p:nvPr/>
            </p:nvSpPr>
            <p:spPr>
              <a:xfrm>
                <a:off x="2480811" y="4271738"/>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77" name="橢圓 76"/>
              <p:cNvSpPr/>
              <p:nvPr/>
            </p:nvSpPr>
            <p:spPr>
              <a:xfrm>
                <a:off x="2484220" y="3646266"/>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cxnSp>
        <p:nvCxnSpPr>
          <p:cNvPr id="127" name="直線單箭頭接點 126"/>
          <p:cNvCxnSpPr>
            <a:stCxn id="98" idx="1"/>
            <a:endCxn id="85" idx="1"/>
          </p:cNvCxnSpPr>
          <p:nvPr/>
        </p:nvCxnSpPr>
        <p:spPr>
          <a:xfrm>
            <a:off x="2680233" y="2034823"/>
            <a:ext cx="2669367" cy="1496877"/>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grpSp>
        <p:nvGrpSpPr>
          <p:cNvPr id="93" name="群組 92"/>
          <p:cNvGrpSpPr/>
          <p:nvPr/>
        </p:nvGrpSpPr>
        <p:grpSpPr>
          <a:xfrm>
            <a:off x="967313" y="2093567"/>
            <a:ext cx="374952" cy="981370"/>
            <a:chOff x="2588466" y="4769771"/>
            <a:chExt cx="374952" cy="981370"/>
          </a:xfrm>
        </p:grpSpPr>
        <p:cxnSp>
          <p:nvCxnSpPr>
            <p:cNvPr id="94" name="直線接點 93"/>
            <p:cNvCxnSpPr>
              <a:stCxn id="25" idx="4"/>
            </p:cNvCxnSpPr>
            <p:nvPr/>
          </p:nvCxnSpPr>
          <p:spPr>
            <a:xfrm flipH="1">
              <a:off x="2786227" y="4769771"/>
              <a:ext cx="177191" cy="798614"/>
            </a:xfrm>
            <a:prstGeom prst="line">
              <a:avLst/>
            </a:prstGeom>
            <a:ln w="57150">
              <a:solidFill>
                <a:srgbClr val="FF0000"/>
              </a:solidFill>
              <a:prstDash val="solid"/>
            </a:ln>
          </p:spPr>
          <p:style>
            <a:lnRef idx="1">
              <a:schemeClr val="accent1"/>
            </a:lnRef>
            <a:fillRef idx="0">
              <a:schemeClr val="accent1"/>
            </a:fillRef>
            <a:effectRef idx="0">
              <a:schemeClr val="accent1"/>
            </a:effectRef>
            <a:fontRef idx="minor">
              <a:schemeClr val="tx1"/>
            </a:fontRef>
          </p:style>
        </p:cxnSp>
        <p:sp>
          <p:nvSpPr>
            <p:cNvPr id="95" name="橢圓 94"/>
            <p:cNvSpPr/>
            <p:nvPr/>
          </p:nvSpPr>
          <p:spPr>
            <a:xfrm rot="1695298">
              <a:off x="2588466" y="5391141"/>
              <a:ext cx="360000" cy="36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90" name="群組 89"/>
          <p:cNvGrpSpPr/>
          <p:nvPr/>
        </p:nvGrpSpPr>
        <p:grpSpPr>
          <a:xfrm>
            <a:off x="-505917" y="1304691"/>
            <a:ext cx="3393138" cy="1512267"/>
            <a:chOff x="259854" y="2636835"/>
            <a:chExt cx="3393138" cy="1512267"/>
          </a:xfrm>
        </p:grpSpPr>
        <p:grpSp>
          <p:nvGrpSpPr>
            <p:cNvPr id="97" name="群組 96"/>
            <p:cNvGrpSpPr/>
            <p:nvPr/>
          </p:nvGrpSpPr>
          <p:grpSpPr>
            <a:xfrm>
              <a:off x="259854" y="2636835"/>
              <a:ext cx="3393138" cy="1512267"/>
              <a:chOff x="1583728" y="4085501"/>
              <a:chExt cx="3393138" cy="1512267"/>
            </a:xfrm>
          </p:grpSpPr>
          <p:sp>
            <p:nvSpPr>
              <p:cNvPr id="98" name="等腰三角形 97"/>
              <p:cNvSpPr/>
              <p:nvPr/>
            </p:nvSpPr>
            <p:spPr>
              <a:xfrm rot="10740000">
                <a:off x="1583728" y="4085501"/>
                <a:ext cx="3393138" cy="1512267"/>
              </a:xfrm>
              <a:prstGeom prst="triangle">
                <a:avLst>
                  <a:gd name="adj" fmla="val 12187"/>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99" name="橢圓 98"/>
              <p:cNvSpPr/>
              <p:nvPr/>
            </p:nvSpPr>
            <p:spPr>
              <a:xfrm rot="1695298">
                <a:off x="3370946" y="4131602"/>
                <a:ext cx="360000" cy="360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sp>
          <p:nvSpPr>
            <p:cNvPr id="107" name="橢圓 106"/>
            <p:cNvSpPr/>
            <p:nvPr/>
          </p:nvSpPr>
          <p:spPr>
            <a:xfrm rot="1695298">
              <a:off x="1973354" y="3076392"/>
              <a:ext cx="360000" cy="360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2" name="群組 1"/>
          <p:cNvGrpSpPr/>
          <p:nvPr/>
        </p:nvGrpSpPr>
        <p:grpSpPr>
          <a:xfrm>
            <a:off x="5349600" y="638754"/>
            <a:ext cx="6522360" cy="5834781"/>
            <a:chOff x="5349600" y="638754"/>
            <a:chExt cx="6522360" cy="5834781"/>
          </a:xfrm>
        </p:grpSpPr>
        <mc:AlternateContent xmlns:mc="http://schemas.openxmlformats.org/markup-compatibility/2006" xmlns:a14="http://schemas.microsoft.com/office/drawing/2010/main">
          <mc:Choice Requires="a14">
            <p:sp>
              <p:nvSpPr>
                <p:cNvPr id="85" name="矩形 84"/>
                <p:cNvSpPr/>
                <p:nvPr/>
              </p:nvSpPr>
              <p:spPr>
                <a:xfrm>
                  <a:off x="5349600" y="1628811"/>
                  <a:ext cx="6522360" cy="4844724"/>
                </a:xfrm>
                <a:prstGeom prst="rect">
                  <a:avLst/>
                </a:prstGeom>
                <a:ln>
                  <a:solidFill>
                    <a:schemeClr val="accent1"/>
                  </a:solidFill>
                </a:ln>
              </p:spPr>
              <p:txBody>
                <a:bodyPr wrap="square">
                  <a:spAutoFit/>
                </a:bodyPr>
                <a:lstStyle/>
                <a:p>
                  <a:r>
                    <a:rPr lang="zh-TW" altLang="zh-TW" sz="2400" dirty="0" smtClean="0">
                      <a:latin typeface="微軟正黑體" panose="020B0604030504040204" pitchFamily="34" charset="-120"/>
                      <a:ea typeface="微軟正黑體" panose="020B0604030504040204" pitchFamily="34" charset="-120"/>
                    </a:rPr>
                    <a:t>公司可提前贖回債券</a:t>
                  </a:r>
                  <a:endParaRPr lang="en-US" altLang="zh-TW" sz="2400" dirty="0" smtClean="0">
                    <a:latin typeface="微軟正黑體" panose="020B0604030504040204" pitchFamily="34" charset="-120"/>
                    <a:ea typeface="微軟正黑體" panose="020B0604030504040204" pitchFamily="34" charset="-120"/>
                  </a:endParaRPr>
                </a:p>
                <a:p>
                  <a:endParaRPr lang="en-US" altLang="zh-TW" sz="800" kern="100" spc="2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lvl="1"/>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𝑐𝑜𝑛</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𝐸</m:t>
                            </m:r>
                          </m:e>
                          <m:sub>
                            <m:f>
                              <m:fPr>
                                <m:ctrlPr>
                                  <a:rPr lang="en-US" altLang="zh-TW" sz="1600" i="1" smtClean="0">
                                    <a:latin typeface="Cambria Math" panose="02040503050406030204" pitchFamily="18" charset="0"/>
                                  </a:rPr>
                                </m:ctrlPr>
                              </m:fPr>
                              <m:num>
                                <m:r>
                                  <a:rPr lang="en-US" altLang="zh-TW" sz="1600" b="0" i="1" smtClean="0">
                                    <a:latin typeface="Cambria Math" panose="02040503050406030204" pitchFamily="18" charset="0"/>
                                  </a:rPr>
                                  <m:t>2</m:t>
                                </m:r>
                              </m:num>
                              <m:den>
                                <m:r>
                                  <a:rPr lang="en-US" altLang="zh-TW" sz="1600" b="0" i="1" smtClean="0">
                                    <a:latin typeface="Cambria Math" panose="02040503050406030204" pitchFamily="18" charset="0"/>
                                  </a:rPr>
                                  <m:t>3</m:t>
                                </m:r>
                              </m:den>
                            </m:f>
                            <m:r>
                              <a:rPr lang="en-US" altLang="zh-TW" sz="1600" b="0" i="1" smtClean="0">
                                <a:latin typeface="Cambria Math" panose="02040503050406030204" pitchFamily="18" charset="0"/>
                              </a:rPr>
                              <m:t>𝑇</m:t>
                            </m:r>
                          </m:sub>
                        </m:sSub>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𝑢</m:t>
                            </m:r>
                          </m:sub>
                        </m:sSub>
                        <m:r>
                          <a:rPr lang="en-US" altLang="zh-TW" sz="1600" i="1">
                            <a:latin typeface="Cambria Math" panose="02040503050406030204" pitchFamily="18" charset="0"/>
                          </a:rPr>
                          <m:t>∙</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𝑢</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en-US" altLang="zh-TW" sz="1600" i="1" smtClean="0">
                                    <a:latin typeface="Cambria Math" panose="02040503050406030204" pitchFamily="18" charset="0"/>
                                  </a:rPr>
                                </m:ctrlPr>
                              </m:fPr>
                              <m:num>
                                <m:r>
                                  <a:rPr lang="en-US" altLang="zh-TW" sz="1600" b="0" i="1" smtClean="0">
                                    <a:latin typeface="Cambria Math" panose="02040503050406030204" pitchFamily="18" charset="0"/>
                                  </a:rPr>
                                  <m:t>2</m:t>
                                </m:r>
                              </m:num>
                              <m:den>
                                <m:r>
                                  <a:rPr lang="en-US" altLang="zh-TW" sz="1600" b="0" i="1" smtClean="0">
                                    <a:latin typeface="Cambria Math" panose="02040503050406030204" pitchFamily="18" charset="0"/>
                                  </a:rPr>
                                  <m:t>3</m:t>
                                </m:r>
                              </m:den>
                            </m:f>
                            <m:r>
                              <a:rPr lang="en-US" altLang="zh-TW" sz="1600" b="0" i="1" smtClean="0">
                                <a:latin typeface="Cambria Math" panose="02040503050406030204" pitchFamily="18" charset="0"/>
                              </a:rPr>
                              <m:t>𝑇</m:t>
                            </m:r>
                          </m:e>
                        </m:d>
                        <m:r>
                          <a:rPr lang="en-US" altLang="zh-TW" sz="1600" i="1">
                            <a:latin typeface="Cambria Math" panose="02040503050406030204" pitchFamily="18" charset="0"/>
                          </a:rPr>
                          <m:t>+</m:t>
                        </m:r>
                      </m:oMath>
                    </m:oMathPara>
                  </a14:m>
                  <a:endParaRPr lang="en-US" altLang="zh-TW" sz="1600" i="1" dirty="0" smtClean="0">
                    <a:latin typeface="Cambria Math" panose="02040503050406030204" pitchFamily="18" charset="0"/>
                  </a:endParaRPr>
                </a:p>
                <a:p>
                  <a:pPr lvl="4"/>
                  <a14:m>
                    <m:oMathPara xmlns:m="http://schemas.openxmlformats.org/officeDocument/2006/math">
                      <m:oMathParaPr>
                        <m:jc m:val="left"/>
                      </m:oMathParaPr>
                      <m:oMath xmlns:m="http://schemas.openxmlformats.org/officeDocument/2006/math">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𝑑</m:t>
                            </m:r>
                          </m:sub>
                        </m:sSub>
                        <m:r>
                          <a:rPr lang="en-US" altLang="zh-TW" sz="1600" i="1">
                            <a:latin typeface="Cambria Math" panose="02040503050406030204" pitchFamily="18" charset="0"/>
                          </a:rPr>
                          <m:t>∙</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𝑑</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en-US" altLang="zh-TW" sz="1600" i="1" smtClean="0">
                                    <a:latin typeface="Cambria Math" panose="02040503050406030204" pitchFamily="18" charset="0"/>
                                  </a:rPr>
                                </m:ctrlPr>
                              </m:fPr>
                              <m:num>
                                <m:r>
                                  <a:rPr lang="en-US" altLang="zh-TW" sz="1600" b="0" i="1" smtClean="0">
                                    <a:latin typeface="Cambria Math" panose="02040503050406030204" pitchFamily="18" charset="0"/>
                                  </a:rPr>
                                  <m:t>2</m:t>
                                </m:r>
                              </m:num>
                              <m:den>
                                <m:r>
                                  <a:rPr lang="en-US" altLang="zh-TW" sz="1600" b="0" i="1" smtClean="0">
                                    <a:latin typeface="Cambria Math" panose="02040503050406030204" pitchFamily="18" charset="0"/>
                                  </a:rPr>
                                  <m:t>3</m:t>
                                </m:r>
                              </m:den>
                            </m:f>
                            <m:r>
                              <a:rPr lang="en-US" altLang="zh-TW" sz="1600" b="0" i="1" smtClean="0">
                                <a:latin typeface="Cambria Math" panose="02040503050406030204" pitchFamily="18" charset="0"/>
                              </a:rPr>
                              <m:t>𝑇</m:t>
                            </m:r>
                          </m:e>
                        </m:d>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𝑒</m:t>
                            </m:r>
                          </m:e>
                          <m:sup>
                            <m:r>
                              <a:rPr lang="en-US" altLang="zh-TW" sz="1600" i="1">
                                <a:latin typeface="Cambria Math" panose="02040503050406030204" pitchFamily="18" charset="0"/>
                              </a:rPr>
                              <m:t>−</m:t>
                            </m:r>
                            <m:r>
                              <a:rPr lang="en-US" altLang="zh-TW" sz="1600" i="1">
                                <a:latin typeface="Cambria Math" panose="02040503050406030204" pitchFamily="18" charset="0"/>
                              </a:rPr>
                              <m:t>𝑟</m:t>
                            </m:r>
                            <m:r>
                              <a:rPr lang="en-US" altLang="zh-TW" sz="1600" i="1">
                                <a:latin typeface="Cambria Math" panose="02040503050406030204" pitchFamily="18" charset="0"/>
                              </a:rPr>
                              <m:t>∆</m:t>
                            </m:r>
                            <m:r>
                              <a:rPr lang="en-US" altLang="zh-TW" sz="1600" i="1">
                                <a:latin typeface="Cambria Math" panose="02040503050406030204" pitchFamily="18" charset="0"/>
                              </a:rPr>
                              <m:t>𝑡</m:t>
                            </m:r>
                          </m:sup>
                        </m:sSup>
                      </m:oMath>
                    </m:oMathPara>
                  </a14:m>
                  <a:endParaRPr lang="en-US" altLang="zh-TW" sz="1600" i="1" dirty="0" smtClean="0">
                    <a:latin typeface="微軟正黑體" panose="020B0604030504040204" pitchFamily="34" charset="-120"/>
                    <a:ea typeface="微軟正黑體" panose="020B0604030504040204" pitchFamily="34" charset="-120"/>
                  </a:endParaRPr>
                </a:p>
                <a:p>
                  <a:pPr lvl="3"/>
                  <a:endParaRPr lang="en-US" altLang="zh-TW" sz="800" i="1" dirty="0" smtClean="0">
                    <a:latin typeface="微軟正黑體" panose="020B0604030504040204" pitchFamily="34" charset="-120"/>
                    <a:ea typeface="微軟正黑體" panose="020B0604030504040204" pitchFamily="34" charset="-120"/>
                  </a:endParaRPr>
                </a:p>
                <a:p>
                  <a:pPr lvl="1"/>
                  <a14:m>
                    <m:oMath xmlns:m="http://schemas.openxmlformats.org/officeDocument/2006/math">
                      <m:r>
                        <a:rPr lang="en-US" altLang="zh-TW" sz="1600" i="1">
                          <a:latin typeface="Cambria Math" panose="02040503050406030204" pitchFamily="18" charset="0"/>
                        </a:rPr>
                        <m:t>𝐷</m:t>
                      </m:r>
                      <m:d>
                        <m:dPr>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𝑢</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𝐶𝐵</m:t>
                          </m:r>
                        </m:e>
                        <m:sup>
                          <m:r>
                            <a:rPr lang="en-US" altLang="zh-TW" sz="1600" i="1">
                              <a:latin typeface="Cambria Math" panose="02040503050406030204" pitchFamily="18" charset="0"/>
                            </a:rPr>
                            <m:t>𝑛𝑒𝑤</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𝑢</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m:t>
                      </m:r>
                    </m:oMath>
                  </a14:m>
                  <a:r>
                    <a:rPr lang="en-US" altLang="zh-TW" sz="1600" dirty="0"/>
                    <a:t> </a:t>
                  </a:r>
                </a:p>
                <a:p>
                  <a:pPr lvl="4"/>
                  <a14:m>
                    <m:oMathPara xmlns:m="http://schemas.openxmlformats.org/officeDocument/2006/math">
                      <m:oMathParaPr>
                        <m:jc m:val="left"/>
                      </m:oMathParaPr>
                      <m:oMath xmlns:m="http://schemas.openxmlformats.org/officeDocument/2006/math">
                        <m:sSub>
                          <m:sSubPr>
                            <m:ctrlPr>
                              <a:rPr lang="zh-TW" altLang="zh-TW" sz="1600" i="1">
                                <a:latin typeface="Cambria Math" panose="02040503050406030204" pitchFamily="18" charset="0"/>
                              </a:rPr>
                            </m:ctrlPr>
                          </m:sSubPr>
                          <m:e>
                            <m:acc>
                              <m:accPr>
                                <m:chr m:val="̃"/>
                                <m:ctrlPr>
                                  <a:rPr lang="zh-TW" altLang="zh-TW" sz="1600" i="1">
                                    <a:latin typeface="Cambria Math" panose="02040503050406030204" pitchFamily="18" charset="0"/>
                                  </a:rPr>
                                </m:ctrlPr>
                              </m:accPr>
                              <m:e>
                                <m:r>
                                  <a:rPr lang="en-US" altLang="zh-TW" sz="1600" i="1">
                                    <a:latin typeface="Cambria Math" panose="02040503050406030204" pitchFamily="18" charset="0"/>
                                  </a:rPr>
                                  <m:t>𝑃</m:t>
                                </m:r>
                              </m:e>
                            </m:acc>
                          </m:e>
                          <m:sub>
                            <m:r>
                              <a:rPr lang="en-US" altLang="zh-TW" sz="1600" i="1">
                                <a:latin typeface="Cambria Math" panose="02040503050406030204" pitchFamily="18" charset="0"/>
                              </a:rPr>
                              <m:t>𝑑</m:t>
                            </m:r>
                          </m:sub>
                        </m:sSub>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𝐶𝐵</m:t>
                            </m:r>
                          </m:e>
                          <m:sup>
                            <m:r>
                              <a:rPr lang="en-US" altLang="zh-TW" sz="1600" i="1">
                                <a:latin typeface="Cambria Math" panose="02040503050406030204" pitchFamily="18" charset="0"/>
                              </a:rPr>
                              <m:t>𝑛𝑒𝑤</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𝑑</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𝑒</m:t>
                            </m:r>
                          </m:e>
                          <m:sup>
                            <m:r>
                              <a:rPr lang="en-US" altLang="zh-TW" sz="1600" i="1">
                                <a:latin typeface="Cambria Math" panose="02040503050406030204" pitchFamily="18" charset="0"/>
                              </a:rPr>
                              <m:t>−</m:t>
                            </m:r>
                            <m:r>
                              <a:rPr lang="en-US" altLang="zh-TW" sz="1600" i="1">
                                <a:latin typeface="Cambria Math" panose="02040503050406030204" pitchFamily="18" charset="0"/>
                              </a:rPr>
                              <m:t>𝑟</m:t>
                            </m:r>
                            <m:r>
                              <a:rPr lang="en-US" altLang="zh-TW" sz="1600" i="1">
                                <a:latin typeface="Cambria Math" panose="02040503050406030204" pitchFamily="18" charset="0"/>
                              </a:rPr>
                              <m:t>∆</m:t>
                            </m:r>
                            <m:r>
                              <a:rPr lang="en-US" altLang="zh-TW" sz="1600" i="1">
                                <a:latin typeface="Cambria Math" panose="02040503050406030204" pitchFamily="18" charset="0"/>
                              </a:rPr>
                              <m:t>𝑡</m:t>
                            </m:r>
                          </m:sup>
                        </m:sSup>
                      </m:oMath>
                    </m:oMathPara>
                  </a14:m>
                  <a:endParaRPr lang="en-US" altLang="zh-TW" sz="1600" i="1" dirty="0" smtClean="0">
                    <a:latin typeface="微軟正黑體" panose="020B0604030504040204" pitchFamily="34" charset="-120"/>
                    <a:ea typeface="微軟正黑體" panose="020B0604030504040204" pitchFamily="34" charset="-120"/>
                  </a:endParaRPr>
                </a:p>
                <a:p>
                  <a:pPr lvl="3"/>
                  <a:endParaRPr lang="en-US" altLang="zh-TW" sz="800" i="1"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𝑇</m:t>
                            </m:r>
                          </m:e>
                        </m:d>
                        <m:r>
                          <a:rPr lang="en-US" altLang="zh-TW" sz="1600" i="1">
                            <a:latin typeface="Cambria Math" panose="02040503050406030204" pitchFamily="18" charset="0"/>
                          </a:rPr>
                          <m:t>=</m:t>
                        </m:r>
                        <m:r>
                          <m:rPr>
                            <m:sty m:val="p"/>
                          </m:rPr>
                          <a:rPr lang="en-US" altLang="zh-TW" sz="1600">
                            <a:latin typeface="Cambria Math" panose="02040503050406030204" pitchFamily="18" charset="0"/>
                          </a:rPr>
                          <m:t>max</m:t>
                        </m:r>
                        <m:r>
                          <a:rPr lang="en-US" altLang="zh-TW" sz="1600" i="1">
                            <a:latin typeface="Cambria Math" panose="02040503050406030204" pitchFamily="18" charset="0"/>
                          </a:rPr>
                          <m:t>(</m:t>
                        </m:r>
                        <m:r>
                          <a:rPr lang="en-US" altLang="zh-TW" sz="1600" i="1">
                            <a:latin typeface="Cambria Math" panose="02040503050406030204" pitchFamily="18" charset="0"/>
                          </a:rPr>
                          <m:t>𝑐𝑜𝑛</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𝐸</m:t>
                            </m:r>
                          </m:e>
                          <m:sub>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sub>
                        </m:sSub>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𝛿</m:t>
                            </m:r>
                          </m:e>
                          <m:sub>
                            <m:r>
                              <a:rPr lang="en-US" altLang="zh-TW" sz="1600" i="1">
                                <a:latin typeface="Cambria Math" panose="02040503050406030204" pitchFamily="18" charset="0"/>
                              </a:rPr>
                              <m:t>𝑡</m:t>
                            </m:r>
                          </m:sub>
                        </m:sSub>
                        <m:r>
                          <a:rPr lang="en-US" altLang="zh-TW" sz="1600" i="1">
                            <a:latin typeface="Cambria Math" panose="02040503050406030204" pitchFamily="18" charset="0"/>
                          </a:rPr>
                          <m:t>+</m:t>
                        </m:r>
                        <m:d>
                          <m:dPr>
                            <m:ctrlPr>
                              <a:rPr lang="zh-TW" altLang="zh-TW" sz="1600" i="1">
                                <a:latin typeface="Cambria Math" panose="02040503050406030204" pitchFamily="18" charset="0"/>
                              </a:rPr>
                            </m:ctrlPr>
                          </m:dPr>
                          <m:e>
                            <m:r>
                              <a:rPr lang="en-US" altLang="zh-TW" sz="1600" i="1">
                                <a:latin typeface="Cambria Math" panose="02040503050406030204" pitchFamily="18" charset="0"/>
                              </a:rPr>
                              <m:t>1−</m:t>
                            </m:r>
                            <m:r>
                              <a:rPr lang="en-US" altLang="zh-TW" sz="1600" i="1">
                                <a:latin typeface="Cambria Math" panose="02040503050406030204" pitchFamily="18" charset="0"/>
                              </a:rPr>
                              <m:t>𝛾</m:t>
                            </m:r>
                          </m:e>
                        </m:d>
                        <m:r>
                          <a:rPr lang="en-US" altLang="zh-TW" sz="1600" i="1">
                            <a:latin typeface="Cambria Math" panose="02040503050406030204" pitchFamily="18" charset="0"/>
                          </a:rPr>
                          <m:t>𝐷</m:t>
                        </m:r>
                        <m:d>
                          <m:dPr>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f>
                              <m:fPr>
                                <m:ctrlPr>
                                  <a:rPr lang="zh-TW" altLang="zh-TW" sz="1600" i="1">
                                    <a:latin typeface="Cambria Math" panose="02040503050406030204" pitchFamily="18" charset="0"/>
                                  </a:rPr>
                                </m:ctrlPr>
                              </m:fPr>
                              <m:num>
                                <m:r>
                                  <a:rPr lang="en-US" altLang="zh-TW" sz="1600" i="1">
                                    <a:latin typeface="Cambria Math" panose="02040503050406030204" pitchFamily="18" charset="0"/>
                                  </a:rPr>
                                  <m:t>3</m:t>
                                </m:r>
                              </m:num>
                              <m:den>
                                <m:r>
                                  <a:rPr lang="en-US" altLang="zh-TW" sz="1600" i="1">
                                    <a:latin typeface="Cambria Math" panose="02040503050406030204" pitchFamily="18" charset="0"/>
                                  </a:rPr>
                                  <m:t>2</m:t>
                                </m:r>
                              </m:den>
                            </m:f>
                            <m:r>
                              <a:rPr lang="en-US" altLang="zh-TW" sz="1600" i="1">
                                <a:latin typeface="Cambria Math" panose="02040503050406030204" pitchFamily="18" charset="0"/>
                              </a:rPr>
                              <m:t>𝑇</m:t>
                            </m:r>
                          </m:e>
                        </m:d>
                        <m:r>
                          <a:rPr lang="en-US" altLang="zh-TW" sz="1600" i="1">
                            <a:latin typeface="Cambria Math" panose="02040503050406030204" pitchFamily="18" charset="0"/>
                          </a:rPr>
                          <m:t>−</m:t>
                        </m:r>
                      </m:oMath>
                    </m:oMathPara>
                  </a14:m>
                  <a:endParaRPr lang="en-US" altLang="zh-TW" sz="1600" i="1" dirty="0" smtClean="0"/>
                </a:p>
                <a:p>
                  <a:pPr lvl="4"/>
                  <a14:m>
                    <m:oMathPara xmlns:m="http://schemas.openxmlformats.org/officeDocument/2006/math">
                      <m:oMathParaPr>
                        <m:jc m:val="left"/>
                      </m:oMathParaPr>
                      <m:oMath xmlns:m="http://schemas.openxmlformats.org/officeDocument/2006/math">
                        <m:r>
                          <a:rPr lang="en-US" altLang="zh-TW" sz="1600" i="1">
                            <a:latin typeface="Cambria Math" panose="02040503050406030204" pitchFamily="18" charset="0"/>
                          </a:rPr>
                          <m:t>𝐾</m:t>
                        </m:r>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d>
                          <m:dPr>
                            <m:ctrlPr>
                              <a:rPr lang="zh-TW" altLang="zh-TW" sz="1600" i="1">
                                <a:latin typeface="Cambria Math" panose="02040503050406030204" pitchFamily="18" charset="0"/>
                              </a:rPr>
                            </m:ctrlPr>
                          </m:dPr>
                          <m:e>
                            <m:r>
                              <a:rPr lang="en-US" altLang="zh-TW" sz="1600" i="1">
                                <a:latin typeface="Cambria Math" panose="02040503050406030204" pitchFamily="18" charset="0"/>
                              </a:rPr>
                              <m:t>1−</m:t>
                            </m:r>
                            <m:r>
                              <a:rPr lang="en-US" altLang="zh-TW" sz="1600" i="1">
                                <a:latin typeface="Cambria Math" panose="02040503050406030204" pitchFamily="18" charset="0"/>
                              </a:rPr>
                              <m:t>𝜏</m:t>
                            </m:r>
                          </m:e>
                        </m:d>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𝐶</m:t>
                            </m:r>
                          </m:e>
                          <m:sub>
                            <m:r>
                              <a:rPr lang="en-US" altLang="zh-TW" sz="1600" i="1">
                                <a:latin typeface="Cambria Math" panose="02040503050406030204" pitchFamily="18" charset="0"/>
                              </a:rPr>
                              <m:t>𝑐</m:t>
                            </m:r>
                          </m:sub>
                        </m:sSub>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b="0" i="0" smtClean="0">
                            <a:latin typeface="Cambria Math" panose="02040503050406030204" pitchFamily="18" charset="0"/>
                          </a:rPr>
                          <m:t>,</m:t>
                        </m:r>
                        <m:r>
                          <a:rPr lang="en-US" altLang="zh-TW" sz="1600" i="1">
                            <a:latin typeface="Cambria Math" panose="02040503050406030204" pitchFamily="18" charset="0"/>
                          </a:rPr>
                          <m:t>𝑐𝑜𝑛</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𝐸</m:t>
                            </m:r>
                          </m:e>
                          <m:sub>
                            <m:r>
                              <a:rPr lang="en-US" altLang="zh-TW" sz="1600" i="1">
                                <a:latin typeface="Cambria Math" panose="02040503050406030204" pitchFamily="18" charset="0"/>
                              </a:rPr>
                              <m:t>𝑇</m:t>
                            </m:r>
                          </m:sub>
                        </m:sSub>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𝛿</m:t>
                            </m:r>
                          </m:e>
                          <m:sub>
                            <m:r>
                              <a:rPr lang="en-US" altLang="zh-TW" sz="1600" i="1">
                                <a:latin typeface="Cambria Math" panose="02040503050406030204" pitchFamily="18" charset="0"/>
                              </a:rPr>
                              <m:t>𝑡</m:t>
                            </m:r>
                          </m:sub>
                        </m:sSub>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d>
                          <m:dPr>
                            <m:ctrlPr>
                              <a:rPr lang="zh-TW" altLang="zh-TW" sz="1600" i="1">
                                <a:latin typeface="Cambria Math" panose="02040503050406030204" pitchFamily="18" charset="0"/>
                              </a:rPr>
                            </m:ctrlPr>
                          </m:dPr>
                          <m:e>
                            <m:r>
                              <a:rPr lang="en-US" altLang="zh-TW" sz="1600" i="1">
                                <a:latin typeface="Cambria Math" panose="02040503050406030204" pitchFamily="18" charset="0"/>
                              </a:rPr>
                              <m:t>1−</m:t>
                            </m:r>
                            <m:r>
                              <a:rPr lang="en-US" altLang="zh-TW" sz="1600" i="1">
                                <a:latin typeface="Cambria Math" panose="02040503050406030204" pitchFamily="18" charset="0"/>
                              </a:rPr>
                              <m:t>𝜏</m:t>
                            </m:r>
                          </m:e>
                        </m:d>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𝐶</m:t>
                            </m:r>
                          </m:e>
                          <m:sub>
                            <m:r>
                              <a:rPr lang="en-US" altLang="zh-TW" sz="1600" i="1">
                                <a:latin typeface="Cambria Math" panose="02040503050406030204" pitchFamily="18" charset="0"/>
                              </a:rPr>
                              <m:t>𝑐</m:t>
                            </m:r>
                          </m:sub>
                        </m:sSub>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,0)</m:t>
                        </m:r>
                      </m:oMath>
                    </m:oMathPara>
                  </a14:m>
                  <a:endParaRPr lang="en-US" altLang="zh-TW" sz="1600" dirty="0" smtClean="0">
                    <a:latin typeface="微軟正黑體" panose="020B0604030504040204" pitchFamily="34" charset="-120"/>
                    <a:ea typeface="微軟正黑體" panose="020B0604030504040204" pitchFamily="34" charset="-120"/>
                  </a:endParaRPr>
                </a:p>
                <a:p>
                  <a:pPr lvl="4"/>
                  <a:endParaRPr lang="en-US" altLang="zh-TW" sz="800" dirty="0" smtClean="0">
                    <a:latin typeface="微軟正黑體" panose="020B0604030504040204" pitchFamily="34" charset="-120"/>
                    <a:ea typeface="微軟正黑體" panose="020B0604030504040204" pitchFamily="34" charset="-120"/>
                  </a:endParaRPr>
                </a:p>
                <a:p>
                  <a:pPr lvl="1"/>
                  <a14:m>
                    <m:oMathPara xmlns:m="http://schemas.openxmlformats.org/officeDocument/2006/math">
                      <m:oMathParaPr>
                        <m:jc m:val="left"/>
                      </m:oMathParaPr>
                      <m:oMath xmlns:m="http://schemas.openxmlformats.org/officeDocument/2006/math">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𝐶𝐵</m:t>
                            </m:r>
                          </m:e>
                          <m:sup>
                            <m:r>
                              <a:rPr lang="en-US" altLang="zh-TW" sz="1600" i="1">
                                <a:latin typeface="Cambria Math" panose="02040503050406030204" pitchFamily="18" charset="0"/>
                              </a:rPr>
                              <m:t>𝑜𝑙𝑑</m:t>
                            </m:r>
                          </m:sup>
                        </m:sSup>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𝑇</m:t>
                            </m:r>
                          </m:e>
                        </m:d>
                        <m:r>
                          <a:rPr lang="en-US" altLang="zh-TW" sz="1600" i="1">
                            <a:latin typeface="Cambria Math" panose="02040503050406030204" pitchFamily="18" charset="0"/>
                          </a:rPr>
                          <m:t>=</m:t>
                        </m:r>
                        <m:d>
                          <m:dPr>
                            <m:begChr m:val="{"/>
                            <m:endChr m:val=""/>
                            <m:ctrlPr>
                              <a:rPr lang="zh-TW" altLang="zh-TW" sz="1600" i="1">
                                <a:latin typeface="Cambria Math" panose="02040503050406030204" pitchFamily="18" charset="0"/>
                              </a:rPr>
                            </m:ctrlPr>
                          </m:dPr>
                          <m:e>
                            <m:eqArr>
                              <m:eqArrPr>
                                <m:ctrlPr>
                                  <a:rPr lang="zh-TW" altLang="zh-TW" sz="1600" i="1">
                                    <a:latin typeface="Cambria Math" panose="02040503050406030204" pitchFamily="18" charset="0"/>
                                  </a:rPr>
                                </m:ctrlPr>
                              </m:eqArrPr>
                              <m:e>
                                <m:r>
                                  <a:rPr lang="en-US" altLang="zh-TW" sz="1600" i="1">
                                    <a:latin typeface="Cambria Math" panose="02040503050406030204" pitchFamily="18" charset="0"/>
                                  </a:rPr>
                                  <m:t>𝐾</m:t>
                                </m:r>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𝐶</m:t>
                                    </m:r>
                                  </m:e>
                                  <m:sub>
                                    <m:r>
                                      <a:rPr lang="en-US" altLang="zh-TW" sz="1600" i="1">
                                        <a:latin typeface="Cambria Math" panose="02040503050406030204" pitchFamily="18" charset="0"/>
                                      </a:rPr>
                                      <m:t>𝑐</m:t>
                                    </m:r>
                                  </m:sub>
                                </m:sSub>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 , </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𝑇</m:t>
                                    </m:r>
                                  </m:e>
                                </m:d>
                                <m:r>
                                  <a:rPr lang="en-US" altLang="zh-TW" sz="1600" i="1">
                                    <a:latin typeface="Cambria Math" panose="02040503050406030204" pitchFamily="18" charset="0"/>
                                  </a:rPr>
                                  <m:t>&gt;0</m:t>
                                </m:r>
                                <m:r>
                                  <a:rPr lang="zh-TW" altLang="zh-TW" sz="1600">
                                    <a:latin typeface="Cambria Math" panose="02040503050406030204" pitchFamily="18" charset="0"/>
                                  </a:rPr>
                                  <m:t>且</m:t>
                                </m:r>
                                <m:r>
                                  <a:rPr lang="en-US" altLang="zh-TW" sz="1600" i="1">
                                    <a:latin typeface="Cambria Math" panose="02040503050406030204" pitchFamily="18" charset="0"/>
                                  </a:rPr>
                                  <m:t>𝑐𝑎𝑙𝑙</m:t>
                                </m:r>
                                <m:r>
                                  <a:rPr lang="en-US" altLang="zh-TW" sz="1600" i="1">
                                    <a:latin typeface="Cambria Math" panose="02040503050406030204" pitchFamily="18" charset="0"/>
                                  </a:rPr>
                                  <m:t> </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e>
                              <m:e>
                                <m:r>
                                  <a:rPr lang="en-US" altLang="zh-TW" sz="1600" i="1">
                                    <a:latin typeface="Cambria Math" panose="02040503050406030204" pitchFamily="18" charset="0"/>
                                  </a:rPr>
                                  <m:t>𝑐𝑜𝑛</m:t>
                                </m:r>
                                <m:sSup>
                                  <m:sSupPr>
                                    <m:ctrlPr>
                                      <a:rPr lang="zh-TW" altLang="zh-TW" sz="1600" i="1">
                                        <a:latin typeface="Cambria Math" panose="02040503050406030204" pitchFamily="18" charset="0"/>
                                      </a:rPr>
                                    </m:ctrlPr>
                                  </m:sSupPr>
                                  <m:e>
                                    <m:r>
                                      <a:rPr lang="en-US" altLang="zh-TW" sz="1600" i="1">
                                        <a:latin typeface="Cambria Math" panose="02040503050406030204" pitchFamily="18" charset="0"/>
                                      </a:rPr>
                                      <m:t>𝐶𝐵</m:t>
                                    </m:r>
                                  </m:e>
                                  <m:sup>
                                    <m:r>
                                      <a:rPr lang="en-US" altLang="zh-TW" sz="1600" i="1">
                                        <a:latin typeface="Cambria Math" panose="02040503050406030204" pitchFamily="18" charset="0"/>
                                      </a:rPr>
                                      <m:t>𝑜𝑙𝑑</m:t>
                                    </m:r>
                                  </m:sup>
                                </m:sSup>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𝐹</m:t>
                                    </m:r>
                                  </m:e>
                                  <m:sub>
                                    <m:r>
                                      <a:rPr lang="en-US" altLang="zh-TW" sz="1600" i="1">
                                        <a:latin typeface="Cambria Math" panose="02040503050406030204" pitchFamily="18" charset="0"/>
                                      </a:rPr>
                                      <m:t>𝑐</m:t>
                                    </m:r>
                                  </m:sub>
                                </m:sSub>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𝐶</m:t>
                                    </m:r>
                                  </m:e>
                                  <m:sub>
                                    <m:r>
                                      <a:rPr lang="en-US" altLang="zh-TW" sz="1600" i="1">
                                        <a:latin typeface="Cambria Math" panose="02040503050406030204" pitchFamily="18" charset="0"/>
                                      </a:rPr>
                                      <m:t>𝑐</m:t>
                                    </m:r>
                                  </m:sub>
                                </m:sSub>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b="0" i="1" smtClean="0">
                                    <a:latin typeface="Cambria Math" panose="02040503050406030204" pitchFamily="18" charset="0"/>
                                  </a:rPr>
                                  <m:t>   </m:t>
                                </m:r>
                                <m:r>
                                  <a:rPr lang="en-US" altLang="zh-TW" sz="1600" i="1">
                                    <a:latin typeface="Cambria Math" panose="02040503050406030204" pitchFamily="18" charset="0"/>
                                  </a:rPr>
                                  <m:t>, </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𝑇</m:t>
                                    </m:r>
                                  </m:e>
                                </m:d>
                                <m:r>
                                  <a:rPr lang="en-US" altLang="zh-TW" sz="1600" i="1">
                                    <a:latin typeface="Cambria Math" panose="02040503050406030204" pitchFamily="18" charset="0"/>
                                  </a:rPr>
                                  <m:t>&gt;0</m:t>
                                </m:r>
                              </m:e>
                              <m:e>
                                <m:d>
                                  <m:dPr>
                                    <m:ctrlPr>
                                      <a:rPr lang="zh-TW" altLang="zh-TW" sz="1600" i="1">
                                        <a:latin typeface="Cambria Math" panose="02040503050406030204" pitchFamily="18" charset="0"/>
                                      </a:rPr>
                                    </m:ctrlPr>
                                  </m:dPr>
                                  <m:e>
                                    <m:r>
                                      <a:rPr lang="en-US" altLang="zh-TW" sz="1600" i="1">
                                        <a:latin typeface="Cambria Math" panose="02040503050406030204" pitchFamily="18" charset="0"/>
                                      </a:rPr>
                                      <m:t>1−</m:t>
                                    </m:r>
                                    <m:r>
                                      <a:rPr lang="en-US" altLang="zh-TW" sz="1600" i="1">
                                        <a:latin typeface="Cambria Math" panose="02040503050406030204" pitchFamily="18" charset="0"/>
                                      </a:rPr>
                                      <m:t>𝜔</m:t>
                                    </m:r>
                                  </m:e>
                                </m:d>
                                <m:d>
                                  <m:dPr>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sSub>
                                      <m:sSubPr>
                                        <m:ctrlPr>
                                          <a:rPr lang="zh-TW" altLang="zh-TW" sz="1600" i="1">
                                            <a:latin typeface="Cambria Math" panose="02040503050406030204" pitchFamily="18" charset="0"/>
                                          </a:rPr>
                                        </m:ctrlPr>
                                      </m:sSubPr>
                                      <m:e>
                                        <m:r>
                                          <a:rPr lang="en-US" altLang="zh-TW" sz="1600" i="1">
                                            <a:latin typeface="Cambria Math" panose="02040503050406030204" pitchFamily="18" charset="0"/>
                                          </a:rPr>
                                          <m:t>𝛿</m:t>
                                        </m:r>
                                      </m:e>
                                      <m:sub>
                                        <m:r>
                                          <a:rPr lang="en-US" altLang="zh-TW" sz="1600" i="1">
                                            <a:latin typeface="Cambria Math" panose="02040503050406030204" pitchFamily="18" charset="0"/>
                                          </a:rPr>
                                          <m:t>𝑡</m:t>
                                        </m:r>
                                      </m:sub>
                                    </m:sSub>
                                  </m:e>
                                </m:d>
                                <m:r>
                                  <a:rPr lang="en-US" altLang="zh-TW" sz="1600" b="0" i="1">
                                    <a:latin typeface="Cambria Math" panose="02040503050406030204" pitchFamily="18" charset="0"/>
                                  </a:rPr>
                                  <m:t>   </m:t>
                                </m:r>
                                <m:r>
                                  <a:rPr lang="en-US" altLang="zh-TW" sz="1600" i="1">
                                    <a:latin typeface="Cambria Math" panose="02040503050406030204" pitchFamily="18" charset="0"/>
                                  </a:rPr>
                                  <m:t>  , </m:t>
                                </m:r>
                                <m:r>
                                  <a:rPr lang="en-US" altLang="zh-TW" sz="1600" i="1">
                                    <a:latin typeface="Cambria Math" panose="02040503050406030204" pitchFamily="18" charset="0"/>
                                  </a:rPr>
                                  <m:t>𝐸</m:t>
                                </m:r>
                                <m:d>
                                  <m:dPr>
                                    <m:begChr m:val="["/>
                                    <m:endChr m:val="]"/>
                                    <m:ctrlPr>
                                      <a:rPr lang="zh-TW" altLang="zh-TW" sz="1600" i="1">
                                        <a:latin typeface="Cambria Math" panose="02040503050406030204" pitchFamily="18" charset="0"/>
                                      </a:rPr>
                                    </m:ctrlPr>
                                  </m:dPr>
                                  <m:e>
                                    <m:sSubSup>
                                      <m:sSubSupPr>
                                        <m:ctrlPr>
                                          <a:rPr lang="zh-TW" altLang="zh-TW" sz="1600" i="1">
                                            <a:latin typeface="Cambria Math" panose="02040503050406030204" pitchFamily="18" charset="0"/>
                                          </a:rPr>
                                        </m:ctrlPr>
                                      </m:sSubSupPr>
                                      <m:e>
                                        <m:r>
                                          <a:rPr lang="en-US" altLang="zh-TW" sz="1600" i="1">
                                            <a:latin typeface="Cambria Math" panose="02040503050406030204" pitchFamily="18" charset="0"/>
                                          </a:rPr>
                                          <m:t>𝑉</m:t>
                                        </m:r>
                                      </m:e>
                                      <m:sub>
                                        <m:r>
                                          <a:rPr lang="en-US" altLang="zh-TW" sz="1600" i="1">
                                            <a:latin typeface="Cambria Math" panose="02040503050406030204" pitchFamily="18" charset="0"/>
                                          </a:rPr>
                                          <m:t>𝑡</m:t>
                                        </m:r>
                                      </m:sub>
                                      <m:sup>
                                        <m:r>
                                          <a:rPr lang="en-US" altLang="zh-TW" sz="1600" i="1">
                                            <a:latin typeface="Cambria Math" panose="02040503050406030204" pitchFamily="18" charset="0"/>
                                          </a:rPr>
                                          <m:t>𝑈</m:t>
                                        </m:r>
                                      </m:sup>
                                    </m:sSubSup>
                                    <m:r>
                                      <a:rPr lang="en-US" altLang="zh-TW" sz="1600" i="1">
                                        <a:latin typeface="Cambria Math" panose="02040503050406030204" pitchFamily="18" charset="0"/>
                                      </a:rPr>
                                      <m:t>,</m:t>
                                    </m:r>
                                    <m:r>
                                      <a:rPr lang="en-US" altLang="zh-TW" sz="1600" i="1">
                                        <a:latin typeface="Cambria Math" panose="02040503050406030204" pitchFamily="18" charset="0"/>
                                      </a:rPr>
                                      <m:t>𝑡</m:t>
                                    </m:r>
                                    <m:r>
                                      <a:rPr lang="en-US" altLang="zh-TW" sz="1600" i="1">
                                        <a:latin typeface="Cambria Math" panose="02040503050406030204" pitchFamily="18" charset="0"/>
                                      </a:rPr>
                                      <m:t>,</m:t>
                                    </m:r>
                                    <m:r>
                                      <a:rPr lang="en-US" altLang="zh-TW" sz="1600" i="1">
                                        <a:latin typeface="Cambria Math" panose="02040503050406030204" pitchFamily="18" charset="0"/>
                                      </a:rPr>
                                      <m:t>𝑇</m:t>
                                    </m:r>
                                  </m:e>
                                </m:d>
                                <m:r>
                                  <a:rPr lang="en-US" altLang="zh-TW" sz="1600" i="1">
                                    <a:latin typeface="Cambria Math" panose="02040503050406030204" pitchFamily="18" charset="0"/>
                                  </a:rPr>
                                  <m:t>=0</m:t>
                                </m:r>
                              </m:e>
                            </m:eqArr>
                          </m:e>
                        </m:d>
                      </m:oMath>
                    </m:oMathPara>
                  </a14:m>
                  <a:endParaRPr lang="zh-TW" altLang="en-US" sz="1600" dirty="0">
                    <a:latin typeface="微軟正黑體" panose="020B0604030504040204" pitchFamily="34" charset="-120"/>
                    <a:ea typeface="微軟正黑體" panose="020B0604030504040204" pitchFamily="34" charset="-120"/>
                  </a:endParaRPr>
                </a:p>
              </p:txBody>
            </p:sp>
          </mc:Choice>
          <mc:Fallback xmlns="">
            <p:sp>
              <p:nvSpPr>
                <p:cNvPr id="85" name="矩形 84"/>
                <p:cNvSpPr>
                  <a:spLocks noRot="1" noChangeAspect="1" noMove="1" noResize="1" noEditPoints="1" noAdjustHandles="1" noChangeArrowheads="1" noChangeShapeType="1" noTextEdit="1"/>
                </p:cNvSpPr>
                <p:nvPr/>
              </p:nvSpPr>
              <p:spPr>
                <a:xfrm>
                  <a:off x="5349600" y="1628811"/>
                  <a:ext cx="6522360" cy="4844724"/>
                </a:xfrm>
                <a:prstGeom prst="rect">
                  <a:avLst/>
                </a:prstGeom>
                <a:blipFill>
                  <a:blip r:embed="rId6"/>
                  <a:stretch>
                    <a:fillRect l="-1399" t="-753"/>
                  </a:stretch>
                </a:blipFill>
                <a:ln>
                  <a:solidFill>
                    <a:schemeClr val="accent1"/>
                  </a:solidFill>
                </a:ln>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01" name="文字方塊 100"/>
                <p:cNvSpPr txBox="1"/>
                <p:nvPr/>
              </p:nvSpPr>
              <p:spPr>
                <a:xfrm>
                  <a:off x="5349600" y="638754"/>
                  <a:ext cx="1112805" cy="700705"/>
                </a:xfrm>
                <a:prstGeom prst="rect">
                  <a:avLst/>
                </a:prstGeom>
                <a:noFill/>
              </p:spPr>
              <p:txBody>
                <a:bodyPr wrap="none" rtlCol="0">
                  <a:spAutoFit/>
                </a:bodyPr>
                <a:lstStyle/>
                <a:p>
                  <a:r>
                    <a:rPr lang="en-US" altLang="zh-TW" sz="2800" dirty="0" smtClean="0">
                      <a:latin typeface="微軟正黑體" panose="020B0604030504040204" pitchFamily="34" charset="-120"/>
                      <a:ea typeface="微軟正黑體" panose="020B0604030504040204" pitchFamily="34" charset="-120"/>
                    </a:rPr>
                    <a:t>t = </a:t>
                  </a:r>
                  <a14:m>
                    <m:oMath xmlns:m="http://schemas.openxmlformats.org/officeDocument/2006/math">
                      <m:f>
                        <m:fPr>
                          <m:ctrlPr>
                            <a:rPr lang="en-US" altLang="zh-TW" sz="2800" i="1" smtClean="0">
                              <a:latin typeface="Cambria Math" panose="02040503050406030204" pitchFamily="18" charset="0"/>
                              <a:ea typeface="微軟正黑體" panose="020B0604030504040204" pitchFamily="34" charset="-120"/>
                            </a:rPr>
                          </m:ctrlPr>
                        </m:fPr>
                        <m:num>
                          <m:r>
                            <a:rPr lang="en-US" altLang="zh-TW" sz="2800" b="0" i="1" smtClean="0">
                              <a:latin typeface="Cambria Math" panose="02040503050406030204" pitchFamily="18" charset="0"/>
                              <a:ea typeface="微軟正黑體" panose="020B0604030504040204" pitchFamily="34" charset="-120"/>
                            </a:rPr>
                            <m:t>1</m:t>
                          </m:r>
                        </m:num>
                        <m:den>
                          <m:r>
                            <a:rPr lang="en-US" altLang="zh-TW" sz="2800" b="0" i="1" smtClean="0">
                              <a:latin typeface="Cambria Math" panose="02040503050406030204" pitchFamily="18" charset="0"/>
                              <a:ea typeface="微軟正黑體" panose="020B0604030504040204" pitchFamily="34" charset="-120"/>
                            </a:rPr>
                            <m:t>2</m:t>
                          </m:r>
                        </m:den>
                      </m:f>
                    </m:oMath>
                  </a14:m>
                  <a:r>
                    <a:rPr lang="en-US" altLang="zh-TW" sz="2800" dirty="0" smtClean="0">
                      <a:latin typeface="微軟正黑體" panose="020B0604030504040204" pitchFamily="34" charset="-120"/>
                      <a:ea typeface="微軟正黑體" panose="020B0604030504040204" pitchFamily="34" charset="-120"/>
                    </a:rPr>
                    <a:t>T</a:t>
                  </a:r>
                  <a:endParaRPr lang="zh-TW" altLang="en-US" sz="2800" dirty="0">
                    <a:latin typeface="微軟正黑體" panose="020B0604030504040204" pitchFamily="34" charset="-120"/>
                    <a:ea typeface="微軟正黑體" panose="020B0604030504040204" pitchFamily="34" charset="-120"/>
                  </a:endParaRPr>
                </a:p>
              </p:txBody>
            </p:sp>
          </mc:Choice>
          <mc:Fallback xmlns="">
            <p:sp>
              <p:nvSpPr>
                <p:cNvPr id="101" name="文字方塊 100"/>
                <p:cNvSpPr txBox="1">
                  <a:spLocks noRot="1" noChangeAspect="1" noMove="1" noResize="1" noEditPoints="1" noAdjustHandles="1" noChangeArrowheads="1" noChangeShapeType="1" noTextEdit="1"/>
                </p:cNvSpPr>
                <p:nvPr/>
              </p:nvSpPr>
              <p:spPr>
                <a:xfrm>
                  <a:off x="5349600" y="638754"/>
                  <a:ext cx="1112805" cy="700705"/>
                </a:xfrm>
                <a:prstGeom prst="rect">
                  <a:avLst/>
                </a:prstGeom>
                <a:blipFill>
                  <a:blip r:embed="rId7"/>
                  <a:stretch>
                    <a:fillRect l="-11538" r="-10440" b="-10435"/>
                  </a:stretch>
                </a:blipFill>
              </p:spPr>
              <p:txBody>
                <a:bodyPr/>
                <a:lstStyle/>
                <a:p>
                  <a:r>
                    <a:rPr lang="zh-TW" altLang="en-US">
                      <a:noFill/>
                    </a:rPr>
                    <a:t> </a:t>
                  </a:r>
                </a:p>
              </p:txBody>
            </p:sp>
          </mc:Fallback>
        </mc:AlternateContent>
      </p:grpSp>
      <p:cxnSp>
        <p:nvCxnSpPr>
          <p:cNvPr id="96" name="直線接點 95"/>
          <p:cNvCxnSpPr>
            <a:stCxn id="107" idx="6"/>
            <a:endCxn id="42" idx="2"/>
          </p:cNvCxnSpPr>
          <p:nvPr/>
        </p:nvCxnSpPr>
        <p:spPr>
          <a:xfrm>
            <a:off x="1546136" y="2009459"/>
            <a:ext cx="428010" cy="1262916"/>
          </a:xfrm>
          <a:prstGeom prst="line">
            <a:avLst/>
          </a:prstGeom>
          <a:ln w="28575">
            <a:solidFill>
              <a:schemeClr val="accent1"/>
            </a:solidFill>
            <a:prstDash val="sysDash"/>
          </a:ln>
        </p:spPr>
        <p:style>
          <a:lnRef idx="1">
            <a:schemeClr val="accent1"/>
          </a:lnRef>
          <a:fillRef idx="0">
            <a:schemeClr val="accent1"/>
          </a:fillRef>
          <a:effectRef idx="0">
            <a:schemeClr val="accent1"/>
          </a:effectRef>
          <a:fontRef idx="minor">
            <a:schemeClr val="tx1"/>
          </a:fontRef>
        </p:style>
      </p:cxnSp>
      <p:cxnSp>
        <p:nvCxnSpPr>
          <p:cNvPr id="100" name="直線接點 99"/>
          <p:cNvCxnSpPr>
            <a:stCxn id="107" idx="6"/>
            <a:endCxn id="43" idx="2"/>
          </p:cNvCxnSpPr>
          <p:nvPr/>
        </p:nvCxnSpPr>
        <p:spPr>
          <a:xfrm>
            <a:off x="1546136" y="2009459"/>
            <a:ext cx="512354" cy="837567"/>
          </a:xfrm>
          <a:prstGeom prst="line">
            <a:avLst/>
          </a:prstGeom>
          <a:ln w="28575">
            <a:solidFill>
              <a:schemeClr val="accent1"/>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38336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3" name="群組 82"/>
          <p:cNvGrpSpPr/>
          <p:nvPr/>
        </p:nvGrpSpPr>
        <p:grpSpPr>
          <a:xfrm>
            <a:off x="-226442" y="519930"/>
            <a:ext cx="4865170" cy="5811570"/>
            <a:chOff x="4209486" y="528221"/>
            <a:chExt cx="4865170" cy="5811570"/>
          </a:xfrm>
        </p:grpSpPr>
        <p:grpSp>
          <p:nvGrpSpPr>
            <p:cNvPr id="4" name="群組 3"/>
            <p:cNvGrpSpPr/>
            <p:nvPr/>
          </p:nvGrpSpPr>
          <p:grpSpPr>
            <a:xfrm rot="653449">
              <a:off x="4209486" y="528221"/>
              <a:ext cx="4865170" cy="5811570"/>
              <a:chOff x="4030710" y="486464"/>
              <a:chExt cx="5556707" cy="6638158"/>
            </a:xfrm>
          </p:grpSpPr>
          <p:grpSp>
            <p:nvGrpSpPr>
              <p:cNvPr id="5" name="群組 4"/>
              <p:cNvGrpSpPr/>
              <p:nvPr/>
            </p:nvGrpSpPr>
            <p:grpSpPr>
              <a:xfrm rot="21172489">
                <a:off x="4030710" y="486464"/>
                <a:ext cx="5556707" cy="6638158"/>
                <a:chOff x="3987025" y="489184"/>
                <a:chExt cx="5556707" cy="6638158"/>
              </a:xfrm>
            </p:grpSpPr>
            <p:grpSp>
              <p:nvGrpSpPr>
                <p:cNvPr id="7" name="群組 6"/>
                <p:cNvGrpSpPr/>
                <p:nvPr/>
              </p:nvGrpSpPr>
              <p:grpSpPr>
                <a:xfrm rot="420000">
                  <a:off x="4565220" y="489184"/>
                  <a:ext cx="4978512" cy="719470"/>
                  <a:chOff x="1471409" y="953350"/>
                  <a:chExt cx="4978512" cy="1161469"/>
                </a:xfrm>
              </p:grpSpPr>
              <p:grpSp>
                <p:nvGrpSpPr>
                  <p:cNvPr id="13" name="群組 12"/>
                  <p:cNvGrpSpPr/>
                  <p:nvPr/>
                </p:nvGrpSpPr>
                <p:grpSpPr>
                  <a:xfrm>
                    <a:off x="1471409" y="953350"/>
                    <a:ext cx="4978512" cy="1134154"/>
                    <a:chOff x="1471409" y="953350"/>
                    <a:chExt cx="4978512" cy="1134154"/>
                  </a:xfrm>
                </p:grpSpPr>
                <p:grpSp>
                  <p:nvGrpSpPr>
                    <p:cNvPr id="15" name="群組 14"/>
                    <p:cNvGrpSpPr/>
                    <p:nvPr/>
                  </p:nvGrpSpPr>
                  <p:grpSpPr>
                    <a:xfrm>
                      <a:off x="1471409" y="953350"/>
                      <a:ext cx="4978512" cy="1134154"/>
                      <a:chOff x="3420137" y="2454278"/>
                      <a:chExt cx="4978512" cy="1451419"/>
                    </a:xfrm>
                  </p:grpSpPr>
                  <p:sp>
                    <p:nvSpPr>
                      <p:cNvPr id="17" name="文字方塊 16"/>
                      <p:cNvSpPr txBox="1"/>
                      <p:nvPr/>
                    </p:nvSpPr>
                    <p:spPr>
                      <a:xfrm>
                        <a:off x="3420137" y="3597920"/>
                        <a:ext cx="28886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TW" sz="1400" b="0" i="0" u="none" strike="noStrike" kern="0" cap="none" spc="0" normalizeH="0" baseline="0" noProof="0" dirty="0" smtClean="0">
                            <a:ln>
                              <a:noFill/>
                            </a:ln>
                            <a:solidFill>
                              <a:prstClr val="black"/>
                            </a:solidFill>
                            <a:effectLst/>
                            <a:uLnTx/>
                            <a:uFillTx/>
                          </a:rPr>
                          <a:t>0</a:t>
                        </a:r>
                        <a:endParaRPr kumimoji="0" lang="zh-TW" altLang="en-US" sz="1400" b="0" i="0" u="none" strike="noStrike" kern="0" cap="none" spc="0" normalizeH="0" baseline="0" noProof="0" dirty="0" smtClean="0">
                          <a:ln>
                            <a:noFill/>
                          </a:ln>
                          <a:solidFill>
                            <a:prstClr val="black"/>
                          </a:solidFill>
                          <a:effectLst/>
                          <a:uLnTx/>
                          <a:uFillTx/>
                        </a:endParaRPr>
                      </a:p>
                    </p:txBody>
                  </p:sp>
                  <p:cxnSp>
                    <p:nvCxnSpPr>
                      <p:cNvPr id="18" name="直線接點 17"/>
                      <p:cNvCxnSpPr/>
                      <p:nvPr/>
                    </p:nvCxnSpPr>
                    <p:spPr>
                      <a:xfrm rot="21180000">
                        <a:off x="3590946" y="2454278"/>
                        <a:ext cx="4622378" cy="1264351"/>
                      </a:xfrm>
                      <a:prstGeom prst="line">
                        <a:avLst/>
                      </a:prstGeom>
                      <a:noFill/>
                      <a:ln w="38100" cap="flat" cmpd="sng" algn="ctr">
                        <a:solidFill>
                          <a:sysClr val="windowText" lastClr="000000"/>
                        </a:solidFill>
                        <a:prstDash val="solid"/>
                        <a:miter lim="800000"/>
                      </a:ln>
                      <a:effectLst/>
                    </p:spPr>
                  </p:cxnSp>
                  <p:cxnSp>
                    <p:nvCxnSpPr>
                      <p:cNvPr id="19" name="直線接點 18"/>
                      <p:cNvCxnSpPr/>
                      <p:nvPr/>
                    </p:nvCxnSpPr>
                    <p:spPr>
                      <a:xfrm flipV="1">
                        <a:off x="3576309" y="2764791"/>
                        <a:ext cx="1" cy="741862"/>
                      </a:xfrm>
                      <a:prstGeom prst="line">
                        <a:avLst/>
                      </a:prstGeom>
                      <a:noFill/>
                      <a:ln w="38100" cap="flat" cmpd="sng" algn="ctr">
                        <a:solidFill>
                          <a:sysClr val="windowText" lastClr="000000"/>
                        </a:solidFill>
                        <a:prstDash val="solid"/>
                        <a:miter lim="800000"/>
                      </a:ln>
                      <a:effectLst/>
                    </p:spPr>
                  </p:cxnSp>
                  <p:cxnSp>
                    <p:nvCxnSpPr>
                      <p:cNvPr id="20" name="直線接點 19"/>
                      <p:cNvCxnSpPr/>
                      <p:nvPr/>
                    </p:nvCxnSpPr>
                    <p:spPr>
                      <a:xfrm flipV="1">
                        <a:off x="5902203" y="2764999"/>
                        <a:ext cx="1" cy="741860"/>
                      </a:xfrm>
                      <a:prstGeom prst="line">
                        <a:avLst/>
                      </a:prstGeom>
                      <a:noFill/>
                      <a:ln w="38100" cap="flat" cmpd="sng" algn="ctr">
                        <a:solidFill>
                          <a:sysClr val="windowText" lastClr="000000"/>
                        </a:solidFill>
                        <a:prstDash val="solid"/>
                        <a:miter lim="800000"/>
                      </a:ln>
                      <a:effectLst/>
                    </p:spPr>
                  </p:cxnSp>
                  <p:cxnSp>
                    <p:nvCxnSpPr>
                      <p:cNvPr id="21" name="直線接點 20"/>
                      <p:cNvCxnSpPr/>
                      <p:nvPr/>
                    </p:nvCxnSpPr>
                    <p:spPr>
                      <a:xfrm flipV="1">
                        <a:off x="8233140" y="2757941"/>
                        <a:ext cx="1" cy="741862"/>
                      </a:xfrm>
                      <a:prstGeom prst="line">
                        <a:avLst/>
                      </a:prstGeom>
                      <a:noFill/>
                      <a:ln w="38100" cap="flat" cmpd="sng" algn="ctr">
                        <a:solidFill>
                          <a:sysClr val="windowText" lastClr="000000"/>
                        </a:solidFill>
                        <a:prstDash val="solid"/>
                        <a:miter lim="800000"/>
                      </a:ln>
                      <a:effectLst/>
                    </p:spPr>
                  </p:cxnSp>
                  <mc:AlternateContent xmlns:mc="http://schemas.openxmlformats.org/markup-compatibility/2006" xmlns:a14="http://schemas.microsoft.com/office/drawing/2010/main">
                    <mc:Choice Requires="a14">
                      <p:sp>
                        <p:nvSpPr>
                          <p:cNvPr id="22" name="文字方塊 21"/>
                          <p:cNvSpPr txBox="1"/>
                          <p:nvPr/>
                        </p:nvSpPr>
                        <p:spPr>
                          <a:xfrm>
                            <a:off x="7958336" y="3465423"/>
                            <a:ext cx="440313" cy="30777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2</m:t>
                                  </m:r>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27" name="文字方塊 26"/>
                          <p:cNvSpPr txBox="1">
                            <a:spLocks noRot="1" noChangeAspect="1" noMove="1" noResize="1" noEditPoints="1" noAdjustHandles="1" noChangeArrowheads="1" noChangeShapeType="1" noTextEdit="1"/>
                          </p:cNvSpPr>
                          <p:nvPr/>
                        </p:nvSpPr>
                        <p:spPr>
                          <a:xfrm>
                            <a:off x="7958336" y="3465423"/>
                            <a:ext cx="440313" cy="307775"/>
                          </a:xfrm>
                          <a:prstGeom prst="rect">
                            <a:avLst/>
                          </a:prstGeom>
                          <a:blipFill>
                            <a:blip r:embed="rId4"/>
                            <a:stretch>
                              <a:fillRect b="-55882"/>
                            </a:stretch>
                          </a:blipFill>
                        </p:spPr>
                        <p:txBody>
                          <a:bodyPr/>
                          <a:lstStyle/>
                          <a:p>
                            <a:r>
                              <a:rPr lang="zh-TW" altLang="en-US">
                                <a:noFill/>
                              </a:rPr>
                              <a:t> </a:t>
                            </a:r>
                          </a:p>
                        </p:txBody>
                      </p:sp>
                    </mc:Fallback>
                  </mc:AlternateContent>
                </p:grpSp>
                <p:cxnSp>
                  <p:nvCxnSpPr>
                    <p:cNvPr id="16" name="直線接點 15"/>
                    <p:cNvCxnSpPr/>
                    <p:nvPr/>
                  </p:nvCxnSpPr>
                  <p:spPr>
                    <a:xfrm flipV="1">
                      <a:off x="5120862" y="1222641"/>
                      <a:ext cx="1" cy="579698"/>
                    </a:xfrm>
                    <a:prstGeom prst="line">
                      <a:avLst/>
                    </a:prstGeom>
                    <a:noFill/>
                    <a:ln w="38100" cap="flat" cmpd="sng" algn="ctr">
                      <a:solidFill>
                        <a:sysClr val="windowText" lastClr="000000"/>
                      </a:solidFill>
                      <a:prstDash val="solid"/>
                      <a:miter lim="800000"/>
                    </a:ln>
                    <a:effectLst/>
                  </p:spPr>
                </p:cxnSp>
              </p:grpSp>
              <mc:AlternateContent xmlns:mc="http://schemas.openxmlformats.org/markup-compatibility/2006" xmlns:a14="http://schemas.microsoft.com/office/drawing/2010/main">
                <mc:Choice Requires="a14">
                  <p:sp>
                    <p:nvSpPr>
                      <p:cNvPr id="14" name="文字方塊 13"/>
                      <p:cNvSpPr txBox="1"/>
                      <p:nvPr/>
                    </p:nvSpPr>
                    <p:spPr>
                      <a:xfrm>
                        <a:off x="3781674" y="1807043"/>
                        <a:ext cx="340927" cy="307776"/>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TW" sz="1400" b="0" i="1" u="none" strike="noStrike" kern="0" cap="none" spc="0" normalizeH="0" baseline="0" noProof="0" dirty="0" smtClean="0">
                                  <a:ln>
                                    <a:noFill/>
                                  </a:ln>
                                  <a:solidFill>
                                    <a:prstClr val="black"/>
                                  </a:solidFill>
                                  <a:effectLst/>
                                  <a:uLnTx/>
                                  <a:uFillTx/>
                                  <a:latin typeface="Cambria Math" panose="02040503050406030204" pitchFamily="18" charset="0"/>
                                </a:rPr>
                                <m:t>𝑇</m:t>
                              </m:r>
                            </m:oMath>
                          </m:oMathPara>
                        </a14:m>
                        <a:endParaRPr kumimoji="0" lang="zh-TW" altLang="en-US" sz="1400" b="0" i="0" u="none" strike="noStrike" kern="0" cap="none" spc="0" normalizeH="0" baseline="0" noProof="0" dirty="0" smtClean="0">
                          <a:ln>
                            <a:noFill/>
                          </a:ln>
                          <a:solidFill>
                            <a:prstClr val="black"/>
                          </a:solidFill>
                          <a:effectLst/>
                          <a:uLnTx/>
                          <a:uFillTx/>
                        </a:endParaRPr>
                      </a:p>
                    </p:txBody>
                  </p:sp>
                </mc:Choice>
                <mc:Fallback xmlns="">
                  <p:sp>
                    <p:nvSpPr>
                      <p:cNvPr id="19" name="文字方塊 18"/>
                      <p:cNvSpPr txBox="1">
                        <a:spLocks noRot="1" noChangeAspect="1" noMove="1" noResize="1" noEditPoints="1" noAdjustHandles="1" noChangeArrowheads="1" noChangeShapeType="1" noTextEdit="1"/>
                      </p:cNvSpPr>
                      <p:nvPr/>
                    </p:nvSpPr>
                    <p:spPr>
                      <a:xfrm>
                        <a:off x="3781674" y="1807043"/>
                        <a:ext cx="340927" cy="307776"/>
                      </a:xfrm>
                      <a:prstGeom prst="rect">
                        <a:avLst/>
                      </a:prstGeom>
                      <a:blipFill>
                        <a:blip r:embed="rId5"/>
                        <a:stretch>
                          <a:fillRect b="-30769"/>
                        </a:stretch>
                      </a:blipFill>
                    </p:spPr>
                    <p:txBody>
                      <a:bodyPr/>
                      <a:lstStyle/>
                      <a:p>
                        <a:r>
                          <a:rPr lang="zh-TW" altLang="en-US">
                            <a:noFill/>
                          </a:rPr>
                          <a:t> </a:t>
                        </a:r>
                      </a:p>
                    </p:txBody>
                  </p:sp>
                </mc:Fallback>
              </mc:AlternateContent>
            </p:grpSp>
            <p:cxnSp>
              <p:nvCxnSpPr>
                <p:cNvPr id="8" name="直線接點 7"/>
                <p:cNvCxnSpPr/>
                <p:nvPr/>
              </p:nvCxnSpPr>
              <p:spPr>
                <a:xfrm flipV="1">
                  <a:off x="7459654" y="1477396"/>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9" name="直線接點 8"/>
                <p:cNvCxnSpPr/>
                <p:nvPr/>
              </p:nvCxnSpPr>
              <p:spPr>
                <a:xfrm flipV="1">
                  <a:off x="3987025" y="1101708"/>
                  <a:ext cx="649395"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0" name="直線接點 9"/>
                <p:cNvCxnSpPr/>
                <p:nvPr/>
              </p:nvCxnSpPr>
              <p:spPr>
                <a:xfrm rot="427511" flipV="1">
                  <a:off x="5438273" y="1213915"/>
                  <a:ext cx="59626"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1" name="直線接點 10"/>
                <p:cNvCxnSpPr/>
                <p:nvPr/>
              </p:nvCxnSpPr>
              <p:spPr>
                <a:xfrm rot="427511" flipV="1">
                  <a:off x="6600169" y="1348804"/>
                  <a:ext cx="43288" cy="5400000"/>
                </a:xfrm>
                <a:prstGeom prst="line">
                  <a:avLst/>
                </a:prstGeom>
                <a:noFill/>
                <a:ln w="12700" cap="flat" cmpd="sng" algn="ctr">
                  <a:solidFill>
                    <a:srgbClr val="E7E6E6">
                      <a:lumMod val="50000"/>
                    </a:srgbClr>
                  </a:solidFill>
                  <a:prstDash val="dash"/>
                  <a:round/>
                  <a:headEnd type="none" w="med" len="med"/>
                  <a:tailEnd type="none" w="med" len="med"/>
                </a:ln>
                <a:effectLst/>
              </p:spPr>
            </p:cxnSp>
            <p:cxnSp>
              <p:nvCxnSpPr>
                <p:cNvPr id="12" name="直線接點 11"/>
                <p:cNvCxnSpPr/>
                <p:nvPr/>
              </p:nvCxnSpPr>
              <p:spPr>
                <a:xfrm rot="427511" flipV="1">
                  <a:off x="8954314" y="1727342"/>
                  <a:ext cx="12773" cy="5400000"/>
                </a:xfrm>
                <a:prstGeom prst="line">
                  <a:avLst/>
                </a:prstGeom>
                <a:noFill/>
                <a:ln w="12700" cap="flat" cmpd="sng" algn="ctr">
                  <a:solidFill>
                    <a:srgbClr val="E7E6E6">
                      <a:lumMod val="50000"/>
                    </a:srgbClr>
                  </a:solidFill>
                  <a:prstDash val="dash"/>
                  <a:round/>
                  <a:headEnd type="none" w="med" len="med"/>
                  <a:tailEnd type="none" w="med" len="med"/>
                </a:ln>
                <a:effectLst/>
              </p:spPr>
            </p:cxnSp>
          </p:grpSp>
          <p:cxnSp>
            <p:nvCxnSpPr>
              <p:cNvPr id="6" name="直線接點 5"/>
              <p:cNvCxnSpPr/>
              <p:nvPr/>
            </p:nvCxnSpPr>
            <p:spPr>
              <a:xfrm rot="21592489" flipV="1">
                <a:off x="5568045" y="610256"/>
                <a:ext cx="1" cy="359092"/>
              </a:xfrm>
              <a:prstGeom prst="line">
                <a:avLst/>
              </a:prstGeom>
              <a:noFill/>
              <a:ln w="38100" cap="flat" cmpd="sng" algn="ctr">
                <a:solidFill>
                  <a:sysClr val="windowText" lastClr="000000"/>
                </a:solidFill>
                <a:prstDash val="solid"/>
                <a:miter lim="800000"/>
              </a:ln>
              <a:effectLst/>
            </p:spPr>
          </p:cxnSp>
        </p:grpSp>
        <p:grpSp>
          <p:nvGrpSpPr>
            <p:cNvPr id="23" name="群組 22"/>
            <p:cNvGrpSpPr/>
            <p:nvPr/>
          </p:nvGrpSpPr>
          <p:grpSpPr>
            <a:xfrm rot="653449">
              <a:off x="4640237" y="1148019"/>
              <a:ext cx="2383043" cy="1191713"/>
              <a:chOff x="998283" y="3537266"/>
              <a:chExt cx="3301683" cy="1718959"/>
            </a:xfrm>
          </p:grpSpPr>
          <p:grpSp>
            <p:nvGrpSpPr>
              <p:cNvPr id="24" name="群組 23"/>
              <p:cNvGrpSpPr/>
              <p:nvPr/>
            </p:nvGrpSpPr>
            <p:grpSpPr>
              <a:xfrm>
                <a:off x="998283" y="3537266"/>
                <a:ext cx="3301683" cy="1718959"/>
                <a:chOff x="1022461" y="3622096"/>
                <a:chExt cx="3301683" cy="1718959"/>
              </a:xfrm>
            </p:grpSpPr>
            <p:grpSp>
              <p:nvGrpSpPr>
                <p:cNvPr id="27" name="群組 26"/>
                <p:cNvGrpSpPr/>
                <p:nvPr/>
              </p:nvGrpSpPr>
              <p:grpSpPr>
                <a:xfrm>
                  <a:off x="1052309" y="3848746"/>
                  <a:ext cx="3158935" cy="1376030"/>
                  <a:chOff x="1300891" y="5043955"/>
                  <a:chExt cx="3158935" cy="1376030"/>
                </a:xfrm>
              </p:grpSpPr>
              <p:grpSp>
                <p:nvGrpSpPr>
                  <p:cNvPr id="34" name="群組 33"/>
                  <p:cNvGrpSpPr/>
                  <p:nvPr/>
                </p:nvGrpSpPr>
                <p:grpSpPr>
                  <a:xfrm>
                    <a:off x="1300891" y="5043955"/>
                    <a:ext cx="3158935" cy="1376030"/>
                    <a:chOff x="1300891" y="5043955"/>
                    <a:chExt cx="3158935" cy="1376030"/>
                  </a:xfrm>
                </p:grpSpPr>
                <p:cxnSp>
                  <p:nvCxnSpPr>
                    <p:cNvPr id="36" name="直線接點 35"/>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37" name="直線接點 36"/>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38" name="直線接點 37"/>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39" name="直線接點 38"/>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35" name="直線接點 34"/>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28" name="群組 27"/>
                <p:cNvGrpSpPr/>
                <p:nvPr/>
              </p:nvGrpSpPr>
              <p:grpSpPr>
                <a:xfrm>
                  <a:off x="1022461" y="3622096"/>
                  <a:ext cx="3301683" cy="1718959"/>
                  <a:chOff x="1022461" y="3622096"/>
                  <a:chExt cx="3301683" cy="1718959"/>
                </a:xfrm>
              </p:grpSpPr>
              <p:grpSp>
                <p:nvGrpSpPr>
                  <p:cNvPr id="29" name="群組 28"/>
                  <p:cNvGrpSpPr/>
                  <p:nvPr/>
                </p:nvGrpSpPr>
                <p:grpSpPr>
                  <a:xfrm>
                    <a:off x="1022461" y="4259912"/>
                    <a:ext cx="3300311" cy="438588"/>
                    <a:chOff x="1022461" y="4259912"/>
                    <a:chExt cx="3300311" cy="438588"/>
                  </a:xfrm>
                </p:grpSpPr>
                <p:sp>
                  <p:nvSpPr>
                    <p:cNvPr id="32" name="橢圓 31"/>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3" name="橢圓 32"/>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30" name="橢圓 29"/>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31" name="橢圓 30"/>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25" name="橢圓 24"/>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26" name="橢圓 25"/>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40" name="群組 39"/>
            <p:cNvGrpSpPr/>
            <p:nvPr/>
          </p:nvGrpSpPr>
          <p:grpSpPr>
            <a:xfrm rot="653449">
              <a:off x="5396919" y="2503333"/>
              <a:ext cx="2383043" cy="1191713"/>
              <a:chOff x="998283" y="3537266"/>
              <a:chExt cx="3301683" cy="1718959"/>
            </a:xfrm>
          </p:grpSpPr>
          <p:grpSp>
            <p:nvGrpSpPr>
              <p:cNvPr id="41" name="群組 40"/>
              <p:cNvGrpSpPr/>
              <p:nvPr/>
            </p:nvGrpSpPr>
            <p:grpSpPr>
              <a:xfrm>
                <a:off x="998283" y="3537266"/>
                <a:ext cx="3301683" cy="1718959"/>
                <a:chOff x="1022461" y="3622096"/>
                <a:chExt cx="3301683" cy="1718959"/>
              </a:xfrm>
            </p:grpSpPr>
            <p:grpSp>
              <p:nvGrpSpPr>
                <p:cNvPr id="44" name="群組 43"/>
                <p:cNvGrpSpPr/>
                <p:nvPr/>
              </p:nvGrpSpPr>
              <p:grpSpPr>
                <a:xfrm>
                  <a:off x="1052309" y="3848746"/>
                  <a:ext cx="3158935" cy="1376030"/>
                  <a:chOff x="1300891" y="5043955"/>
                  <a:chExt cx="3158935" cy="1376030"/>
                </a:xfrm>
              </p:grpSpPr>
              <p:grpSp>
                <p:nvGrpSpPr>
                  <p:cNvPr id="51" name="群組 50"/>
                  <p:cNvGrpSpPr/>
                  <p:nvPr/>
                </p:nvGrpSpPr>
                <p:grpSpPr>
                  <a:xfrm>
                    <a:off x="1300891" y="5043955"/>
                    <a:ext cx="3158935" cy="1376030"/>
                    <a:chOff x="1300891" y="5043955"/>
                    <a:chExt cx="3158935" cy="1376030"/>
                  </a:xfrm>
                </p:grpSpPr>
                <p:cxnSp>
                  <p:nvCxnSpPr>
                    <p:cNvPr id="53" name="直線接點 52"/>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54" name="直線接點 53"/>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55" name="直線接點 54"/>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56" name="直線接點 55"/>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52" name="直線接點 51"/>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45" name="群組 44"/>
                <p:cNvGrpSpPr/>
                <p:nvPr/>
              </p:nvGrpSpPr>
              <p:grpSpPr>
                <a:xfrm>
                  <a:off x="1022461" y="3622096"/>
                  <a:ext cx="3301683" cy="1718959"/>
                  <a:chOff x="1022461" y="3622096"/>
                  <a:chExt cx="3301683" cy="1718959"/>
                </a:xfrm>
              </p:grpSpPr>
              <p:grpSp>
                <p:nvGrpSpPr>
                  <p:cNvPr id="46" name="群組 45"/>
                  <p:cNvGrpSpPr/>
                  <p:nvPr/>
                </p:nvGrpSpPr>
                <p:grpSpPr>
                  <a:xfrm>
                    <a:off x="1022461" y="4259912"/>
                    <a:ext cx="3300311" cy="438588"/>
                    <a:chOff x="1022461" y="4259912"/>
                    <a:chExt cx="3300311" cy="438588"/>
                  </a:xfrm>
                </p:grpSpPr>
                <p:sp>
                  <p:nvSpPr>
                    <p:cNvPr id="49" name="橢圓 48"/>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50" name="橢圓 49"/>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47" name="橢圓 46"/>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8" name="橢圓 47"/>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42" name="橢圓 41"/>
              <p:cNvSpPr/>
              <p:nvPr/>
            </p:nvSpPr>
            <p:spPr>
              <a:xfrm>
                <a:off x="2453956" y="448640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43" name="橢圓 42"/>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57" name="群組 56"/>
            <p:cNvGrpSpPr/>
            <p:nvPr/>
          </p:nvGrpSpPr>
          <p:grpSpPr>
            <a:xfrm rot="653449">
              <a:off x="6178651" y="3865564"/>
              <a:ext cx="2383043" cy="1191713"/>
              <a:chOff x="998283" y="3537266"/>
              <a:chExt cx="3301683" cy="1718959"/>
            </a:xfrm>
          </p:grpSpPr>
          <p:grpSp>
            <p:nvGrpSpPr>
              <p:cNvPr id="58" name="群組 57"/>
              <p:cNvGrpSpPr/>
              <p:nvPr/>
            </p:nvGrpSpPr>
            <p:grpSpPr>
              <a:xfrm>
                <a:off x="998283" y="3537266"/>
                <a:ext cx="3301683" cy="1718959"/>
                <a:chOff x="1022461" y="3622096"/>
                <a:chExt cx="3301683" cy="1718959"/>
              </a:xfrm>
            </p:grpSpPr>
            <p:grpSp>
              <p:nvGrpSpPr>
                <p:cNvPr id="61" name="群組 60"/>
                <p:cNvGrpSpPr/>
                <p:nvPr/>
              </p:nvGrpSpPr>
              <p:grpSpPr>
                <a:xfrm>
                  <a:off x="1052309" y="3848746"/>
                  <a:ext cx="3158935" cy="1376030"/>
                  <a:chOff x="1300891" y="5043955"/>
                  <a:chExt cx="3158935" cy="1376030"/>
                </a:xfrm>
              </p:grpSpPr>
              <p:grpSp>
                <p:nvGrpSpPr>
                  <p:cNvPr id="68" name="群組 67"/>
                  <p:cNvGrpSpPr/>
                  <p:nvPr/>
                </p:nvGrpSpPr>
                <p:grpSpPr>
                  <a:xfrm>
                    <a:off x="1300891" y="5043955"/>
                    <a:ext cx="3158935" cy="1376030"/>
                    <a:chOff x="1300891" y="5043955"/>
                    <a:chExt cx="3158935" cy="1376030"/>
                  </a:xfrm>
                </p:grpSpPr>
                <p:cxnSp>
                  <p:nvCxnSpPr>
                    <p:cNvPr id="70" name="直線接點 69"/>
                    <p:cNvCxnSpPr/>
                    <p:nvPr/>
                  </p:nvCxnSpPr>
                  <p:spPr>
                    <a:xfrm flipV="1">
                      <a:off x="1300891" y="5043955"/>
                      <a:ext cx="3110387" cy="638635"/>
                    </a:xfrm>
                    <a:prstGeom prst="line">
                      <a:avLst/>
                    </a:prstGeom>
                    <a:noFill/>
                    <a:ln w="6350" cap="flat" cmpd="sng" algn="ctr">
                      <a:solidFill>
                        <a:sysClr val="windowText" lastClr="000000"/>
                      </a:solidFill>
                      <a:prstDash val="solid"/>
                      <a:miter lim="800000"/>
                    </a:ln>
                    <a:effectLst/>
                  </p:spPr>
                </p:cxnSp>
                <p:cxnSp>
                  <p:nvCxnSpPr>
                    <p:cNvPr id="71" name="直線接點 70"/>
                    <p:cNvCxnSpPr/>
                    <p:nvPr/>
                  </p:nvCxnSpPr>
                  <p:spPr>
                    <a:xfrm>
                      <a:off x="1341171" y="5653026"/>
                      <a:ext cx="3104542" cy="667238"/>
                    </a:xfrm>
                    <a:prstGeom prst="line">
                      <a:avLst/>
                    </a:prstGeom>
                    <a:noFill/>
                    <a:ln w="6350" cap="flat" cmpd="sng" algn="ctr">
                      <a:solidFill>
                        <a:sysClr val="windowText" lastClr="000000"/>
                      </a:solidFill>
                      <a:prstDash val="solid"/>
                      <a:miter lim="800000"/>
                    </a:ln>
                    <a:effectLst/>
                  </p:spPr>
                </p:cxnSp>
                <p:cxnSp>
                  <p:nvCxnSpPr>
                    <p:cNvPr id="72" name="直線接點 71"/>
                    <p:cNvCxnSpPr/>
                    <p:nvPr/>
                  </p:nvCxnSpPr>
                  <p:spPr>
                    <a:xfrm flipV="1">
                      <a:off x="2818151" y="5684724"/>
                      <a:ext cx="1622975" cy="326332"/>
                    </a:xfrm>
                    <a:prstGeom prst="line">
                      <a:avLst/>
                    </a:prstGeom>
                    <a:noFill/>
                    <a:ln w="6350" cap="flat" cmpd="sng" algn="ctr">
                      <a:solidFill>
                        <a:sysClr val="windowText" lastClr="000000"/>
                      </a:solidFill>
                      <a:prstDash val="solid"/>
                      <a:miter lim="800000"/>
                    </a:ln>
                    <a:effectLst/>
                  </p:spPr>
                </p:cxnSp>
                <p:cxnSp>
                  <p:nvCxnSpPr>
                    <p:cNvPr id="73" name="直線接點 72"/>
                    <p:cNvCxnSpPr/>
                    <p:nvPr/>
                  </p:nvCxnSpPr>
                  <p:spPr>
                    <a:xfrm>
                      <a:off x="4344264" y="6335254"/>
                      <a:ext cx="115562" cy="84731"/>
                    </a:xfrm>
                    <a:prstGeom prst="line">
                      <a:avLst/>
                    </a:prstGeom>
                    <a:noFill/>
                    <a:ln w="6350" cap="flat" cmpd="sng" algn="ctr">
                      <a:solidFill>
                        <a:sysClr val="windowText" lastClr="000000"/>
                      </a:solidFill>
                      <a:prstDash val="solid"/>
                      <a:miter lim="800000"/>
                    </a:ln>
                    <a:effectLst/>
                  </p:spPr>
                </p:cxnSp>
              </p:grpSp>
              <p:cxnSp>
                <p:nvCxnSpPr>
                  <p:cNvPr id="69" name="直線接點 68"/>
                  <p:cNvCxnSpPr/>
                  <p:nvPr/>
                </p:nvCxnSpPr>
                <p:spPr>
                  <a:xfrm>
                    <a:off x="2818151" y="5301995"/>
                    <a:ext cx="1603723" cy="368002"/>
                  </a:xfrm>
                  <a:prstGeom prst="line">
                    <a:avLst/>
                  </a:prstGeom>
                  <a:noFill/>
                  <a:ln w="6350" cap="flat" cmpd="sng" algn="ctr">
                    <a:solidFill>
                      <a:sysClr val="windowText" lastClr="000000"/>
                    </a:solidFill>
                    <a:prstDash val="solid"/>
                    <a:miter lim="800000"/>
                  </a:ln>
                  <a:effectLst/>
                </p:spPr>
              </p:cxnSp>
            </p:grpSp>
            <p:grpSp>
              <p:nvGrpSpPr>
                <p:cNvPr id="62" name="群組 61"/>
                <p:cNvGrpSpPr/>
                <p:nvPr/>
              </p:nvGrpSpPr>
              <p:grpSpPr>
                <a:xfrm>
                  <a:off x="1022461" y="3622096"/>
                  <a:ext cx="3301683" cy="1718959"/>
                  <a:chOff x="1022461" y="3622096"/>
                  <a:chExt cx="3301683" cy="1718959"/>
                </a:xfrm>
              </p:grpSpPr>
              <p:grpSp>
                <p:nvGrpSpPr>
                  <p:cNvPr id="63" name="群組 62"/>
                  <p:cNvGrpSpPr/>
                  <p:nvPr/>
                </p:nvGrpSpPr>
                <p:grpSpPr>
                  <a:xfrm>
                    <a:off x="1022461" y="4259912"/>
                    <a:ext cx="3300311" cy="438588"/>
                    <a:chOff x="1022461" y="4259912"/>
                    <a:chExt cx="3300311" cy="438588"/>
                  </a:xfrm>
                </p:grpSpPr>
                <p:sp>
                  <p:nvSpPr>
                    <p:cNvPr id="66" name="橢圓 65"/>
                    <p:cNvSpPr/>
                    <p:nvPr/>
                  </p:nvSpPr>
                  <p:spPr>
                    <a:xfrm>
                      <a:off x="1022461" y="4259912"/>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7" name="橢圓 66"/>
                    <p:cNvSpPr/>
                    <p:nvPr/>
                  </p:nvSpPr>
                  <p:spPr>
                    <a:xfrm>
                      <a:off x="3890772" y="426650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64" name="橢圓 63"/>
                  <p:cNvSpPr/>
                  <p:nvPr/>
                </p:nvSpPr>
                <p:spPr>
                  <a:xfrm>
                    <a:off x="3884556" y="4909055"/>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5" name="橢圓 64"/>
                  <p:cNvSpPr/>
                  <p:nvPr/>
                </p:nvSpPr>
                <p:spPr>
                  <a:xfrm>
                    <a:off x="3892144" y="3622096"/>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sp>
            <p:nvSpPr>
              <p:cNvPr id="59" name="橢圓 58"/>
              <p:cNvSpPr/>
              <p:nvPr/>
            </p:nvSpPr>
            <p:spPr>
              <a:xfrm>
                <a:off x="2459817" y="4507150"/>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60" name="橢圓 59"/>
              <p:cNvSpPr/>
              <p:nvPr/>
            </p:nvSpPr>
            <p:spPr>
              <a:xfrm>
                <a:off x="2457365" y="3860937"/>
                <a:ext cx="432000" cy="432000"/>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nvGrpSpPr>
            <p:cNvPr id="74" name="群組 73"/>
            <p:cNvGrpSpPr/>
            <p:nvPr/>
          </p:nvGrpSpPr>
          <p:grpSpPr>
            <a:xfrm rot="653449">
              <a:off x="6994324" y="5320288"/>
              <a:ext cx="1353157" cy="733119"/>
              <a:chOff x="1041435" y="3646266"/>
              <a:chExt cx="1874785" cy="1057470"/>
            </a:xfrm>
          </p:grpSpPr>
          <p:grpSp>
            <p:nvGrpSpPr>
              <p:cNvPr id="75" name="群組 74"/>
              <p:cNvGrpSpPr/>
              <p:nvPr/>
            </p:nvGrpSpPr>
            <p:grpSpPr>
              <a:xfrm>
                <a:off x="1041435" y="3876792"/>
                <a:ext cx="1655375" cy="636744"/>
                <a:chOff x="1065613" y="3961622"/>
                <a:chExt cx="1655375" cy="636744"/>
              </a:xfrm>
            </p:grpSpPr>
            <p:grpSp>
              <p:nvGrpSpPr>
                <p:cNvPr id="78" name="群組 77"/>
                <p:cNvGrpSpPr/>
                <p:nvPr/>
              </p:nvGrpSpPr>
              <p:grpSpPr>
                <a:xfrm>
                  <a:off x="1065613" y="3961622"/>
                  <a:ext cx="1655375" cy="636744"/>
                  <a:chOff x="1314196" y="5156831"/>
                  <a:chExt cx="1655376" cy="636744"/>
                </a:xfrm>
              </p:grpSpPr>
              <p:cxnSp>
                <p:nvCxnSpPr>
                  <p:cNvPr id="80" name="直線接點 79"/>
                  <p:cNvCxnSpPr/>
                  <p:nvPr/>
                </p:nvCxnSpPr>
                <p:spPr>
                  <a:xfrm>
                    <a:off x="1314196" y="5480981"/>
                    <a:ext cx="1641909" cy="312594"/>
                  </a:xfrm>
                  <a:prstGeom prst="line">
                    <a:avLst/>
                  </a:prstGeom>
                  <a:noFill/>
                  <a:ln w="6350" cap="flat" cmpd="sng" algn="ctr">
                    <a:solidFill>
                      <a:sysClr val="windowText" lastClr="000000"/>
                    </a:solidFill>
                    <a:prstDash val="solid"/>
                    <a:miter lim="800000"/>
                  </a:ln>
                  <a:effectLst/>
                </p:spPr>
              </p:cxnSp>
              <p:cxnSp>
                <p:nvCxnSpPr>
                  <p:cNvPr id="82" name="直線接點 81"/>
                  <p:cNvCxnSpPr/>
                  <p:nvPr/>
                </p:nvCxnSpPr>
                <p:spPr>
                  <a:xfrm flipV="1">
                    <a:off x="1327747" y="5156831"/>
                    <a:ext cx="1641825" cy="311091"/>
                  </a:xfrm>
                  <a:prstGeom prst="line">
                    <a:avLst/>
                  </a:prstGeom>
                  <a:noFill/>
                  <a:ln w="6350" cap="flat" cmpd="sng" algn="ctr">
                    <a:solidFill>
                      <a:sysClr val="windowText" lastClr="000000"/>
                    </a:solidFill>
                    <a:prstDash val="solid"/>
                    <a:miter lim="800000"/>
                  </a:ln>
                  <a:effectLst/>
                </p:spPr>
              </p:cxnSp>
            </p:grpSp>
            <p:sp>
              <p:nvSpPr>
                <p:cNvPr id="79" name="橢圓 78"/>
                <p:cNvSpPr/>
                <p:nvPr/>
              </p:nvSpPr>
              <p:spPr>
                <a:xfrm>
                  <a:off x="1085685" y="4045244"/>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sp>
            <p:nvSpPr>
              <p:cNvPr id="76" name="橢圓 75"/>
              <p:cNvSpPr/>
              <p:nvPr/>
            </p:nvSpPr>
            <p:spPr>
              <a:xfrm>
                <a:off x="2480811" y="4271738"/>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sp>
            <p:nvSpPr>
              <p:cNvPr id="77" name="橢圓 76"/>
              <p:cNvSpPr/>
              <p:nvPr/>
            </p:nvSpPr>
            <p:spPr>
              <a:xfrm>
                <a:off x="2484220" y="3646266"/>
                <a:ext cx="432000" cy="431998"/>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TW" altLang="en-US" sz="1800" b="0" i="0" u="none" strike="noStrike" kern="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endParaRPr>
              </a:p>
            </p:txBody>
          </p:sp>
        </p:grpSp>
      </p:grpSp>
      <p:cxnSp>
        <p:nvCxnSpPr>
          <p:cNvPr id="127" name="直線單箭頭接點 126"/>
          <p:cNvCxnSpPr>
            <a:stCxn id="98" idx="1"/>
            <a:endCxn id="85" idx="1"/>
          </p:cNvCxnSpPr>
          <p:nvPr/>
        </p:nvCxnSpPr>
        <p:spPr>
          <a:xfrm>
            <a:off x="2680233" y="2034823"/>
            <a:ext cx="2669367" cy="1116405"/>
          </a:xfrm>
          <a:prstGeom prst="straightConnector1">
            <a:avLst/>
          </a:prstGeom>
          <a:ln w="28575">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90" name="群組 89"/>
          <p:cNvGrpSpPr/>
          <p:nvPr/>
        </p:nvGrpSpPr>
        <p:grpSpPr>
          <a:xfrm>
            <a:off x="-505917" y="1304691"/>
            <a:ext cx="3393138" cy="1512267"/>
            <a:chOff x="259854" y="2636835"/>
            <a:chExt cx="3393138" cy="1512267"/>
          </a:xfrm>
        </p:grpSpPr>
        <p:sp>
          <p:nvSpPr>
            <p:cNvPr id="98" name="等腰三角形 97"/>
            <p:cNvSpPr/>
            <p:nvPr/>
          </p:nvSpPr>
          <p:spPr>
            <a:xfrm rot="10740000">
              <a:off x="259854" y="2636835"/>
              <a:ext cx="3393138" cy="1512267"/>
            </a:xfrm>
            <a:prstGeom prst="triangle">
              <a:avLst>
                <a:gd name="adj" fmla="val 12187"/>
              </a:avLst>
            </a:prstGeom>
            <a:noFill/>
            <a:ln w="2857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7" name="橢圓 106"/>
            <p:cNvSpPr/>
            <p:nvPr/>
          </p:nvSpPr>
          <p:spPr>
            <a:xfrm rot="1695298">
              <a:off x="984229" y="2679541"/>
              <a:ext cx="360000" cy="360000"/>
            </a:xfrm>
            <a:prstGeom prst="ellipse">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nvGrpSpPr>
          <p:cNvPr id="2" name="群組 1"/>
          <p:cNvGrpSpPr/>
          <p:nvPr/>
        </p:nvGrpSpPr>
        <p:grpSpPr>
          <a:xfrm>
            <a:off x="5349600" y="1583634"/>
            <a:ext cx="6522360" cy="2221331"/>
            <a:chOff x="5349600" y="714954"/>
            <a:chExt cx="6522360" cy="2221331"/>
          </a:xfrm>
        </p:grpSpPr>
        <mc:AlternateContent xmlns:mc="http://schemas.openxmlformats.org/markup-compatibility/2006" xmlns:a14="http://schemas.microsoft.com/office/drawing/2010/main">
          <mc:Choice Requires="a14">
            <p:sp>
              <p:nvSpPr>
                <p:cNvPr id="85" name="矩形 84"/>
                <p:cNvSpPr/>
                <p:nvPr/>
              </p:nvSpPr>
              <p:spPr>
                <a:xfrm>
                  <a:off x="5349600" y="1628811"/>
                  <a:ext cx="6522360" cy="1307474"/>
                </a:xfrm>
                <a:prstGeom prst="rect">
                  <a:avLst/>
                </a:prstGeom>
                <a:ln>
                  <a:solidFill>
                    <a:schemeClr val="accent2">
                      <a:lumMod val="60000"/>
                      <a:lumOff val="40000"/>
                    </a:schemeClr>
                  </a:solidFill>
                </a:ln>
              </p:spPr>
              <p:txBody>
                <a:bodyPr wrap="square">
                  <a:spAutoFit/>
                </a:bodyPr>
                <a:lstStyle/>
                <a:p>
                  <a:pPr/>
                  <a14:m>
                    <m:oMathPara xmlns:m="http://schemas.openxmlformats.org/officeDocument/2006/math">
                      <m:oMathParaPr>
                        <m:jc m:val="left"/>
                      </m:oMathParaPr>
                      <m:oMath xmlns:m="http://schemas.openxmlformats.org/officeDocument/2006/math">
                        <m:r>
                          <a:rPr lang="en-US" altLang="zh-TW" i="1">
                            <a:latin typeface="Cambria Math" panose="02040503050406030204" pitchFamily="18" charset="0"/>
                          </a:rPr>
                          <m:t>𝐸</m:t>
                        </m:r>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0</m:t>
                                </m:r>
                              </m:sub>
                              <m:sup>
                                <m:r>
                                  <a:rPr lang="en-US" altLang="zh-TW" i="1">
                                    <a:latin typeface="Cambria Math" panose="02040503050406030204" pitchFamily="18" charset="0"/>
                                  </a:rPr>
                                  <m:t>𝑈</m:t>
                                </m:r>
                              </m:sup>
                            </m:sSubSup>
                            <m:r>
                              <a:rPr lang="en-US" altLang="zh-TW" i="1">
                                <a:latin typeface="Cambria Math" panose="02040503050406030204" pitchFamily="18" charset="0"/>
                              </a:rPr>
                              <m:t>,0,</m:t>
                            </m:r>
                            <m:r>
                              <a:rPr lang="en-US" altLang="zh-TW" i="1">
                                <a:latin typeface="Cambria Math" panose="02040503050406030204" pitchFamily="18" charset="0"/>
                              </a:rPr>
                              <m:t>𝑇</m:t>
                            </m:r>
                          </m:e>
                        </m:d>
                        <m:r>
                          <a:rPr lang="en-US" altLang="zh-TW" i="1">
                            <a:latin typeface="Cambria Math" panose="02040503050406030204" pitchFamily="18" charset="0"/>
                          </a:rPr>
                          <m:t>=</m:t>
                        </m:r>
                        <m:d>
                          <m:dPr>
                            <m:ctrlPr>
                              <a:rPr lang="zh-TW" altLang="zh-TW" i="1">
                                <a:latin typeface="Cambria Math" panose="02040503050406030204" pitchFamily="18" charset="0"/>
                              </a:rPr>
                            </m:ctrlPr>
                          </m:dPr>
                          <m:e>
                            <m:sSub>
                              <m:sSubPr>
                                <m:ctrlPr>
                                  <a:rPr lang="zh-TW" altLang="zh-TW" i="1">
                                    <a:latin typeface="Cambria Math" panose="02040503050406030204" pitchFamily="18" charset="0"/>
                                  </a:rPr>
                                </m:ctrlPr>
                              </m:sSubPr>
                              <m:e>
                                <m:acc>
                                  <m:accPr>
                                    <m:chr m:val="̃"/>
                                    <m:ctrlPr>
                                      <a:rPr lang="zh-TW" altLang="zh-TW" i="1">
                                        <a:latin typeface="Cambria Math" panose="02040503050406030204" pitchFamily="18" charset="0"/>
                                      </a:rPr>
                                    </m:ctrlPr>
                                  </m:accPr>
                                  <m:e>
                                    <m:r>
                                      <a:rPr lang="en-US" altLang="zh-TW" i="1">
                                        <a:latin typeface="Cambria Math" panose="02040503050406030204" pitchFamily="18" charset="0"/>
                                      </a:rPr>
                                      <m:t>𝑃</m:t>
                                    </m:r>
                                  </m:e>
                                </m:acc>
                              </m:e>
                              <m:sub>
                                <m:r>
                                  <a:rPr lang="en-US" altLang="zh-TW" i="1">
                                    <a:latin typeface="Cambria Math" panose="02040503050406030204" pitchFamily="18" charset="0"/>
                                  </a:rPr>
                                  <m:t>𝑢</m:t>
                                </m:r>
                              </m:sub>
                            </m:sSub>
                            <m:r>
                              <a:rPr lang="en-US" altLang="zh-TW" i="1">
                                <a:latin typeface="Cambria Math" panose="02040503050406030204" pitchFamily="18" charset="0"/>
                              </a:rPr>
                              <m:t>∙</m:t>
                            </m:r>
                            <m:r>
                              <a:rPr lang="en-US" altLang="zh-TW" i="1">
                                <a:latin typeface="Cambria Math" panose="02040503050406030204" pitchFamily="18" charset="0"/>
                              </a:rPr>
                              <m:t>𝐸</m:t>
                            </m:r>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0</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𝑢</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m:t>
                                </m:r>
                                <m:r>
                                  <a:rPr lang="en-US" altLang="zh-TW" i="1">
                                    <a:latin typeface="Cambria Math" panose="02040503050406030204" pitchFamily="18" charset="0"/>
                                  </a:rPr>
                                  <m:t>𝑇</m:t>
                                </m:r>
                              </m:e>
                            </m:d>
                            <m:r>
                              <a:rPr lang="en-US" altLang="zh-TW" i="1">
                                <a:latin typeface="Cambria Math" panose="02040503050406030204" pitchFamily="18" charset="0"/>
                              </a:rPr>
                              <m:t>+</m:t>
                            </m:r>
                            <m:sSub>
                              <m:sSubPr>
                                <m:ctrlPr>
                                  <a:rPr lang="zh-TW" altLang="zh-TW" i="1">
                                    <a:latin typeface="Cambria Math" panose="02040503050406030204" pitchFamily="18" charset="0"/>
                                  </a:rPr>
                                </m:ctrlPr>
                              </m:sSubPr>
                              <m:e>
                                <m:acc>
                                  <m:accPr>
                                    <m:chr m:val="̃"/>
                                    <m:ctrlPr>
                                      <a:rPr lang="zh-TW" altLang="zh-TW" i="1">
                                        <a:latin typeface="Cambria Math" panose="02040503050406030204" pitchFamily="18" charset="0"/>
                                      </a:rPr>
                                    </m:ctrlPr>
                                  </m:accPr>
                                  <m:e>
                                    <m:r>
                                      <a:rPr lang="en-US" altLang="zh-TW" i="1">
                                        <a:latin typeface="Cambria Math" panose="02040503050406030204" pitchFamily="18" charset="0"/>
                                      </a:rPr>
                                      <m:t>𝑃</m:t>
                                    </m:r>
                                  </m:e>
                                </m:acc>
                              </m:e>
                              <m:sub>
                                <m:r>
                                  <a:rPr lang="en-US" altLang="zh-TW" i="1">
                                    <a:latin typeface="Cambria Math" panose="02040503050406030204" pitchFamily="18" charset="0"/>
                                  </a:rPr>
                                  <m:t>𝑑</m:t>
                                </m:r>
                              </m:sub>
                            </m:sSub>
                            <m:r>
                              <a:rPr lang="en-US" altLang="zh-TW" i="1">
                                <a:latin typeface="Cambria Math" panose="02040503050406030204" pitchFamily="18" charset="0"/>
                              </a:rPr>
                              <m:t>∙</m:t>
                            </m:r>
                            <m:r>
                              <a:rPr lang="en-US" altLang="zh-TW" i="1">
                                <a:latin typeface="Cambria Math" panose="02040503050406030204" pitchFamily="18" charset="0"/>
                              </a:rPr>
                              <m:t>𝐸</m:t>
                            </m:r>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0</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𝑑</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m:t>
                                </m:r>
                                <m:r>
                                  <a:rPr lang="en-US" altLang="zh-TW" i="1">
                                    <a:latin typeface="Cambria Math" panose="02040503050406030204" pitchFamily="18" charset="0"/>
                                  </a:rPr>
                                  <m:t>𝑇</m:t>
                                </m:r>
                              </m:e>
                            </m:d>
                          </m:e>
                        </m:d>
                        <m:sSup>
                          <m:sSupPr>
                            <m:ctrlPr>
                              <a:rPr lang="zh-TW" altLang="zh-TW" i="1">
                                <a:latin typeface="Cambria Math" panose="02040503050406030204" pitchFamily="18" charset="0"/>
                              </a:rPr>
                            </m:ctrlPr>
                          </m:sSupPr>
                          <m:e>
                            <m:r>
                              <a:rPr lang="en-US" altLang="zh-TW" i="1">
                                <a:latin typeface="Cambria Math" panose="02040503050406030204" pitchFamily="18" charset="0"/>
                              </a:rPr>
                              <m:t>𝑒</m:t>
                            </m:r>
                          </m:e>
                          <m:sup>
                            <m:r>
                              <a:rPr lang="en-US" altLang="zh-TW" i="1">
                                <a:latin typeface="Cambria Math" panose="02040503050406030204" pitchFamily="18" charset="0"/>
                              </a:rPr>
                              <m:t>−</m:t>
                            </m:r>
                            <m:r>
                              <a:rPr lang="en-US" altLang="zh-TW" i="1">
                                <a:latin typeface="Cambria Math" panose="02040503050406030204" pitchFamily="18" charset="0"/>
                              </a:rPr>
                              <m:t>𝑟</m:t>
                            </m:r>
                            <m:r>
                              <a:rPr lang="en-US" altLang="zh-TW" i="1">
                                <a:latin typeface="Cambria Math" panose="02040503050406030204" pitchFamily="18" charset="0"/>
                              </a:rPr>
                              <m:t>∆</m:t>
                            </m:r>
                            <m:r>
                              <a:rPr lang="en-US" altLang="zh-TW" i="1">
                                <a:latin typeface="Cambria Math" panose="02040503050406030204" pitchFamily="18" charset="0"/>
                              </a:rPr>
                              <m:t>𝑡</m:t>
                            </m:r>
                          </m:sup>
                        </m:sSup>
                      </m:oMath>
                    </m:oMathPara>
                  </a14:m>
                  <a:endParaRPr lang="en-US" altLang="zh-TW" dirty="0" smtClean="0">
                    <a:latin typeface="微軟正黑體" panose="020B0604030504040204" pitchFamily="34" charset="-120"/>
                    <a:ea typeface="微軟正黑體" panose="020B0604030504040204" pitchFamily="34" charset="-120"/>
                  </a:endParaRPr>
                </a:p>
                <a:p>
                  <a:endParaRPr lang="en-US" altLang="zh-TW" dirty="0" smtClean="0">
                    <a:latin typeface="微軟正黑體" panose="020B0604030504040204" pitchFamily="34" charset="-120"/>
                    <a:ea typeface="微軟正黑體" panose="020B0604030504040204" pitchFamily="34" charset="-120"/>
                  </a:endParaRPr>
                </a:p>
                <a:p>
                  <a14:m>
                    <m:oMath xmlns:m="http://schemas.openxmlformats.org/officeDocument/2006/math">
                      <m:sSup>
                        <m:sSupPr>
                          <m:ctrlPr>
                            <a:rPr lang="zh-TW" altLang="zh-TW" i="1">
                              <a:latin typeface="Cambria Math" panose="02040503050406030204" pitchFamily="18" charset="0"/>
                            </a:rPr>
                          </m:ctrlPr>
                        </m:sSupPr>
                        <m:e>
                          <m:r>
                            <a:rPr lang="en-US" altLang="zh-TW" i="1">
                              <a:latin typeface="Cambria Math" panose="02040503050406030204" pitchFamily="18" charset="0"/>
                            </a:rPr>
                            <m:t>𝐶𝐵</m:t>
                          </m:r>
                        </m:e>
                        <m:sup>
                          <m:r>
                            <a:rPr lang="en-US" altLang="zh-TW" i="1">
                              <a:latin typeface="Cambria Math" panose="02040503050406030204" pitchFamily="18" charset="0"/>
                            </a:rPr>
                            <m:t>𝑜𝑙𝑑</m:t>
                          </m:r>
                        </m:sup>
                      </m:sSup>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0</m:t>
                              </m:r>
                            </m:sub>
                            <m:sup>
                              <m:r>
                                <a:rPr lang="en-US" altLang="zh-TW" i="1">
                                  <a:latin typeface="Cambria Math" panose="02040503050406030204" pitchFamily="18" charset="0"/>
                                </a:rPr>
                                <m:t>𝑈</m:t>
                              </m:r>
                            </m:sup>
                          </m:sSubSup>
                          <m:r>
                            <a:rPr lang="en-US" altLang="zh-TW" i="1">
                              <a:latin typeface="Cambria Math" panose="02040503050406030204" pitchFamily="18" charset="0"/>
                            </a:rPr>
                            <m:t>,0,</m:t>
                          </m:r>
                          <m:r>
                            <a:rPr lang="en-US" altLang="zh-TW" i="1">
                              <a:latin typeface="Cambria Math" panose="02040503050406030204" pitchFamily="18" charset="0"/>
                            </a:rPr>
                            <m:t>𝑇</m:t>
                          </m:r>
                        </m:e>
                      </m:d>
                      <m:r>
                        <a:rPr lang="en-US" altLang="zh-TW" i="1">
                          <a:latin typeface="Cambria Math" panose="02040503050406030204" pitchFamily="18" charset="0"/>
                        </a:rPr>
                        <m:t>=(</m:t>
                      </m:r>
                      <m:sSub>
                        <m:sSubPr>
                          <m:ctrlPr>
                            <a:rPr lang="zh-TW" altLang="zh-TW" i="1">
                              <a:latin typeface="Cambria Math" panose="02040503050406030204" pitchFamily="18" charset="0"/>
                            </a:rPr>
                          </m:ctrlPr>
                        </m:sSubPr>
                        <m:e>
                          <m:acc>
                            <m:accPr>
                              <m:chr m:val="̃"/>
                              <m:ctrlPr>
                                <a:rPr lang="zh-TW" altLang="zh-TW" i="1">
                                  <a:latin typeface="Cambria Math" panose="02040503050406030204" pitchFamily="18" charset="0"/>
                                </a:rPr>
                              </m:ctrlPr>
                            </m:accPr>
                            <m:e>
                              <m:r>
                                <a:rPr lang="en-US" altLang="zh-TW" i="1">
                                  <a:latin typeface="Cambria Math" panose="02040503050406030204" pitchFamily="18" charset="0"/>
                                </a:rPr>
                                <m:t>𝑃</m:t>
                              </m:r>
                            </m:e>
                          </m:acc>
                        </m:e>
                        <m:sub>
                          <m:r>
                            <a:rPr lang="en-US" altLang="zh-TW" i="1">
                              <a:latin typeface="Cambria Math" panose="02040503050406030204" pitchFamily="18" charset="0"/>
                            </a:rPr>
                            <m:t>𝑢</m:t>
                          </m:r>
                        </m:sub>
                      </m:sSub>
                      <m:r>
                        <a:rPr lang="en-US" altLang="zh-TW" i="1">
                          <a:latin typeface="Cambria Math" panose="02040503050406030204" pitchFamily="18" charset="0"/>
                        </a:rPr>
                        <m:t>∙</m:t>
                      </m:r>
                      <m:sSup>
                        <m:sSupPr>
                          <m:ctrlPr>
                            <a:rPr lang="zh-TW" altLang="zh-TW" i="1">
                              <a:latin typeface="Cambria Math" panose="02040503050406030204" pitchFamily="18" charset="0"/>
                            </a:rPr>
                          </m:ctrlPr>
                        </m:sSupPr>
                        <m:e>
                          <m:r>
                            <a:rPr lang="en-US" altLang="zh-TW" i="1">
                              <a:latin typeface="Cambria Math" panose="02040503050406030204" pitchFamily="18" charset="0"/>
                            </a:rPr>
                            <m:t>𝐶𝐵</m:t>
                          </m:r>
                        </m:e>
                        <m:sup>
                          <m:r>
                            <a:rPr lang="en-US" altLang="zh-TW" i="1">
                              <a:latin typeface="Cambria Math" panose="02040503050406030204" pitchFamily="18" charset="0"/>
                            </a:rPr>
                            <m:t>𝑜𝑙𝑑</m:t>
                          </m:r>
                        </m:sup>
                      </m:sSup>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0</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𝑢</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m:t>
                          </m:r>
                          <m:r>
                            <a:rPr lang="en-US" altLang="zh-TW" i="1">
                              <a:latin typeface="Cambria Math" panose="02040503050406030204" pitchFamily="18" charset="0"/>
                            </a:rPr>
                            <m:t>𝑇</m:t>
                          </m:r>
                        </m:e>
                      </m:d>
                      <m:r>
                        <a:rPr lang="en-US" altLang="zh-TW" i="1">
                          <a:latin typeface="Cambria Math" panose="02040503050406030204" pitchFamily="18" charset="0"/>
                        </a:rPr>
                        <m:t>+                  </m:t>
                      </m:r>
                    </m:oMath>
                  </a14:m>
                  <a:r>
                    <a:rPr lang="en-US" altLang="zh-TW" dirty="0">
                      <a:latin typeface="微軟正黑體" panose="020B0604030504040204" pitchFamily="34" charset="-120"/>
                      <a:ea typeface="微軟正黑體" panose="020B0604030504040204" pitchFamily="34" charset="-120"/>
                    </a:rPr>
                    <a:t>                            </a:t>
                  </a:r>
                  <a:endParaRPr lang="en-US" altLang="zh-TW" dirty="0" smtClean="0">
                    <a:latin typeface="微軟正黑體" panose="020B0604030504040204" pitchFamily="34" charset="-120"/>
                    <a:ea typeface="微軟正黑體" panose="020B0604030504040204" pitchFamily="34" charset="-120"/>
                  </a:endParaRPr>
                </a:p>
                <a:p>
                  <a:pPr/>
                  <a14:m>
                    <m:oMathPara xmlns:m="http://schemas.openxmlformats.org/officeDocument/2006/math">
                      <m:oMathParaPr>
                        <m:jc m:val="centerGroup"/>
                      </m:oMathParaPr>
                      <m:oMath xmlns:m="http://schemas.openxmlformats.org/officeDocument/2006/math">
                        <m:sSub>
                          <m:sSubPr>
                            <m:ctrlPr>
                              <a:rPr lang="zh-TW" altLang="zh-TW" i="1">
                                <a:latin typeface="Cambria Math" panose="02040503050406030204" pitchFamily="18" charset="0"/>
                              </a:rPr>
                            </m:ctrlPr>
                          </m:sSubPr>
                          <m:e>
                            <m:acc>
                              <m:accPr>
                                <m:chr m:val="̃"/>
                                <m:ctrlPr>
                                  <a:rPr lang="zh-TW" altLang="zh-TW" i="1">
                                    <a:latin typeface="Cambria Math" panose="02040503050406030204" pitchFamily="18" charset="0"/>
                                  </a:rPr>
                                </m:ctrlPr>
                              </m:accPr>
                              <m:e>
                                <m:r>
                                  <a:rPr lang="en-US" altLang="zh-TW" i="1">
                                    <a:latin typeface="Cambria Math" panose="02040503050406030204" pitchFamily="18" charset="0"/>
                                  </a:rPr>
                                  <m:t>𝑃</m:t>
                                </m:r>
                              </m:e>
                            </m:acc>
                          </m:e>
                          <m:sub>
                            <m:r>
                              <a:rPr lang="en-US" altLang="zh-TW" i="1">
                                <a:latin typeface="Cambria Math" panose="02040503050406030204" pitchFamily="18" charset="0"/>
                              </a:rPr>
                              <m:t>𝑑</m:t>
                            </m:r>
                          </m:sub>
                        </m:sSub>
                        <m:r>
                          <a:rPr lang="en-US" altLang="zh-TW" i="1">
                            <a:latin typeface="Cambria Math" panose="02040503050406030204" pitchFamily="18" charset="0"/>
                          </a:rPr>
                          <m:t>∙</m:t>
                        </m:r>
                        <m:sSup>
                          <m:sSupPr>
                            <m:ctrlPr>
                              <a:rPr lang="zh-TW" altLang="zh-TW" i="1">
                                <a:latin typeface="Cambria Math" panose="02040503050406030204" pitchFamily="18" charset="0"/>
                              </a:rPr>
                            </m:ctrlPr>
                          </m:sSupPr>
                          <m:e>
                            <m:r>
                              <a:rPr lang="en-US" altLang="zh-TW" i="1">
                                <a:latin typeface="Cambria Math" panose="02040503050406030204" pitchFamily="18" charset="0"/>
                              </a:rPr>
                              <m:t>𝐶𝐵</m:t>
                            </m:r>
                          </m:e>
                          <m:sup>
                            <m:r>
                              <a:rPr lang="en-US" altLang="zh-TW" i="1">
                                <a:latin typeface="Cambria Math" panose="02040503050406030204" pitchFamily="18" charset="0"/>
                              </a:rPr>
                              <m:t>𝑜𝑙𝑑</m:t>
                            </m:r>
                          </m:sup>
                        </m:sSup>
                        <m:d>
                          <m:dPr>
                            <m:begChr m:val="["/>
                            <m:endChr m:val="]"/>
                            <m:ctrlPr>
                              <a:rPr lang="zh-TW" altLang="zh-TW" i="1">
                                <a:latin typeface="Cambria Math" panose="02040503050406030204" pitchFamily="18" charset="0"/>
                              </a:rPr>
                            </m:ctrlPr>
                          </m:dPr>
                          <m:e>
                            <m:sSubSup>
                              <m:sSubSupPr>
                                <m:ctrlPr>
                                  <a:rPr lang="zh-TW"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0</m:t>
                                </m:r>
                              </m:sub>
                              <m:sup>
                                <m:r>
                                  <a:rPr lang="en-US" altLang="zh-TW" i="1">
                                    <a:latin typeface="Cambria Math" panose="02040503050406030204" pitchFamily="18" charset="0"/>
                                  </a:rPr>
                                  <m:t>𝑈</m:t>
                                </m:r>
                              </m:sup>
                            </m:sSubSup>
                            <m:r>
                              <a:rPr lang="en-US" altLang="zh-TW" i="1">
                                <a:latin typeface="Cambria Math" panose="02040503050406030204" pitchFamily="18" charset="0"/>
                              </a:rPr>
                              <m:t>∙</m:t>
                            </m:r>
                            <m:r>
                              <a:rPr lang="en-US" altLang="zh-TW" i="1">
                                <a:latin typeface="Cambria Math" panose="02040503050406030204" pitchFamily="18" charset="0"/>
                              </a:rPr>
                              <m:t>𝑑</m:t>
                            </m:r>
                            <m:r>
                              <a:rPr lang="en-US" altLang="zh-TW" i="1">
                                <a:latin typeface="Cambria Math" panose="02040503050406030204" pitchFamily="18" charset="0"/>
                              </a:rPr>
                              <m:t>,∆</m:t>
                            </m:r>
                            <m:r>
                              <a:rPr lang="en-US" altLang="zh-TW" i="1">
                                <a:latin typeface="Cambria Math" panose="02040503050406030204" pitchFamily="18" charset="0"/>
                              </a:rPr>
                              <m:t>𝑡</m:t>
                            </m:r>
                            <m:r>
                              <a:rPr lang="en-US" altLang="zh-TW" i="1">
                                <a:latin typeface="Cambria Math" panose="02040503050406030204" pitchFamily="18" charset="0"/>
                              </a:rPr>
                              <m:t>,</m:t>
                            </m:r>
                            <m:r>
                              <a:rPr lang="en-US" altLang="zh-TW" i="1">
                                <a:latin typeface="Cambria Math" panose="02040503050406030204" pitchFamily="18" charset="0"/>
                              </a:rPr>
                              <m:t>𝑇</m:t>
                            </m:r>
                          </m:e>
                        </m:d>
                        <m:r>
                          <a:rPr lang="en-US" altLang="zh-TW" i="1">
                            <a:latin typeface="Cambria Math" panose="02040503050406030204" pitchFamily="18" charset="0"/>
                          </a:rPr>
                          <m:t>)</m:t>
                        </m:r>
                        <m:sSup>
                          <m:sSupPr>
                            <m:ctrlPr>
                              <a:rPr lang="zh-TW" altLang="zh-TW" i="1">
                                <a:latin typeface="Cambria Math" panose="02040503050406030204" pitchFamily="18" charset="0"/>
                              </a:rPr>
                            </m:ctrlPr>
                          </m:sSupPr>
                          <m:e>
                            <m:r>
                              <a:rPr lang="en-US" altLang="zh-TW" i="1">
                                <a:latin typeface="Cambria Math" panose="02040503050406030204" pitchFamily="18" charset="0"/>
                              </a:rPr>
                              <m:t>𝑒</m:t>
                            </m:r>
                          </m:e>
                          <m:sup>
                            <m:r>
                              <a:rPr lang="en-US" altLang="zh-TW" i="1">
                                <a:latin typeface="Cambria Math" panose="02040503050406030204" pitchFamily="18" charset="0"/>
                              </a:rPr>
                              <m:t>−</m:t>
                            </m:r>
                            <m:r>
                              <a:rPr lang="en-US" altLang="zh-TW" i="1">
                                <a:latin typeface="Cambria Math" panose="02040503050406030204" pitchFamily="18" charset="0"/>
                              </a:rPr>
                              <m:t>𝑟</m:t>
                            </m:r>
                            <m:r>
                              <a:rPr lang="en-US" altLang="zh-TW" i="1">
                                <a:latin typeface="Cambria Math" panose="02040503050406030204" pitchFamily="18" charset="0"/>
                              </a:rPr>
                              <m:t>∆</m:t>
                            </m:r>
                            <m:r>
                              <a:rPr lang="en-US" altLang="zh-TW" i="1">
                                <a:latin typeface="Cambria Math" panose="02040503050406030204" pitchFamily="18" charset="0"/>
                              </a:rPr>
                              <m:t>𝑡</m:t>
                            </m:r>
                          </m:sup>
                        </m:sSup>
                      </m:oMath>
                    </m:oMathPara>
                  </a14:m>
                  <a:endParaRPr lang="zh-TW" altLang="en-US" dirty="0">
                    <a:latin typeface="微軟正黑體" panose="020B0604030504040204" pitchFamily="34" charset="-120"/>
                    <a:ea typeface="微軟正黑體" panose="020B0604030504040204" pitchFamily="34" charset="-120"/>
                  </a:endParaRPr>
                </a:p>
              </p:txBody>
            </p:sp>
          </mc:Choice>
          <mc:Fallback xmlns="">
            <p:sp>
              <p:nvSpPr>
                <p:cNvPr id="85" name="矩形 84"/>
                <p:cNvSpPr>
                  <a:spLocks noRot="1" noChangeAspect="1" noMove="1" noResize="1" noEditPoints="1" noAdjustHandles="1" noChangeArrowheads="1" noChangeShapeType="1" noTextEdit="1"/>
                </p:cNvSpPr>
                <p:nvPr/>
              </p:nvSpPr>
              <p:spPr>
                <a:xfrm>
                  <a:off x="5349600" y="1628811"/>
                  <a:ext cx="6522360" cy="1307474"/>
                </a:xfrm>
                <a:prstGeom prst="rect">
                  <a:avLst/>
                </a:prstGeom>
                <a:blipFill>
                  <a:blip r:embed="rId6"/>
                  <a:stretch>
                    <a:fillRect b="-1389"/>
                  </a:stretch>
                </a:blipFill>
                <a:ln>
                  <a:solidFill>
                    <a:schemeClr val="accent2">
                      <a:lumMod val="60000"/>
                      <a:lumOff val="40000"/>
                    </a:schemeClr>
                  </a:solidFill>
                </a:ln>
              </p:spPr>
              <p:txBody>
                <a:bodyPr/>
                <a:lstStyle/>
                <a:p>
                  <a:r>
                    <a:rPr lang="zh-TW" altLang="en-US">
                      <a:noFill/>
                    </a:rPr>
                    <a:t> </a:t>
                  </a:r>
                </a:p>
              </p:txBody>
            </p:sp>
          </mc:Fallback>
        </mc:AlternateContent>
        <p:sp>
          <p:nvSpPr>
            <p:cNvPr id="101" name="文字方塊 100"/>
            <p:cNvSpPr txBox="1"/>
            <p:nvPr/>
          </p:nvSpPr>
          <p:spPr>
            <a:xfrm>
              <a:off x="5349600" y="714954"/>
              <a:ext cx="966931" cy="523220"/>
            </a:xfrm>
            <a:prstGeom prst="rect">
              <a:avLst/>
            </a:prstGeom>
            <a:noFill/>
          </p:spPr>
          <p:txBody>
            <a:bodyPr wrap="none" rtlCol="0">
              <a:spAutoFit/>
            </a:bodyPr>
            <a:lstStyle/>
            <a:p>
              <a:r>
                <a:rPr lang="en-US" altLang="zh-TW" sz="2800" dirty="0" smtClean="0">
                  <a:latin typeface="微軟正黑體" panose="020B0604030504040204" pitchFamily="34" charset="-120"/>
                  <a:ea typeface="微軟正黑體" panose="020B0604030504040204" pitchFamily="34" charset="-120"/>
                </a:rPr>
                <a:t>t = 0</a:t>
              </a:r>
              <a:endParaRPr lang="zh-TW" altLang="en-US" sz="2800" dirty="0">
                <a:latin typeface="微軟正黑體" panose="020B0604030504040204" pitchFamily="34" charset="-120"/>
                <a:ea typeface="微軟正黑體" panose="020B0604030504040204" pitchFamily="34" charset="-120"/>
              </a:endParaRPr>
            </a:p>
          </p:txBody>
        </p:sp>
      </p:grpSp>
    </p:spTree>
    <p:extLst>
      <p:ext uri="{BB962C8B-B14F-4D97-AF65-F5344CB8AC3E}">
        <p14:creationId xmlns:p14="http://schemas.microsoft.com/office/powerpoint/2010/main" val="31929022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3"/>
          <p:cNvSpPr txBox="1">
            <a:spLocks/>
          </p:cNvSpPr>
          <p:nvPr/>
        </p:nvSpPr>
        <p:spPr>
          <a:xfrm>
            <a:off x="492369" y="1336432"/>
            <a:ext cx="1885071" cy="199761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FFFFFF"/>
                </a:solidFill>
                <a:latin typeface="+mj-lt"/>
                <a:ea typeface="微軟正黑體" panose="020B0604030504040204" pitchFamily="34" charset="-120"/>
                <a:cs typeface="+mj-cs"/>
              </a:defRPr>
            </a:lvl1pPr>
          </a:lstStyle>
          <a:p>
            <a:r>
              <a:rPr lang="zh-TW" altLang="en-US" sz="6600" kern="2000" dirty="0" smtClean="0"/>
              <a:t>論文</a:t>
            </a:r>
            <a:r>
              <a:rPr lang="zh-TW" altLang="en-US" sz="6600" kern="2000" dirty="0"/>
              <a:t>延伸</a:t>
            </a:r>
          </a:p>
        </p:txBody>
      </p:sp>
      <p:grpSp>
        <p:nvGrpSpPr>
          <p:cNvPr id="2" name="群組 1"/>
          <p:cNvGrpSpPr/>
          <p:nvPr/>
        </p:nvGrpSpPr>
        <p:grpSpPr>
          <a:xfrm>
            <a:off x="3899268" y="2073443"/>
            <a:ext cx="5625732" cy="2066804"/>
            <a:chOff x="3899268" y="2073443"/>
            <a:chExt cx="5625732" cy="2066804"/>
          </a:xfrm>
        </p:grpSpPr>
        <p:grpSp>
          <p:nvGrpSpPr>
            <p:cNvPr id="17" name="群組 16"/>
            <p:cNvGrpSpPr/>
            <p:nvPr/>
          </p:nvGrpSpPr>
          <p:grpSpPr>
            <a:xfrm>
              <a:off x="3899268" y="2073443"/>
              <a:ext cx="5625732" cy="523590"/>
              <a:chOff x="3899268" y="2102664"/>
              <a:chExt cx="5625732" cy="523590"/>
            </a:xfrm>
          </p:grpSpPr>
          <p:pic>
            <p:nvPicPr>
              <p:cNvPr id="14" name="圖片 1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899268" y="2102664"/>
                <a:ext cx="603991" cy="523590"/>
              </a:xfrm>
              <a:prstGeom prst="rect">
                <a:avLst/>
              </a:prstGeom>
            </p:spPr>
          </p:pic>
          <p:sp>
            <p:nvSpPr>
              <p:cNvPr id="15" name="標題 1"/>
              <p:cNvSpPr txBox="1">
                <a:spLocks/>
              </p:cNvSpPr>
              <p:nvPr/>
            </p:nvSpPr>
            <p:spPr>
              <a:xfrm>
                <a:off x="4503258" y="2102664"/>
                <a:ext cx="5021742" cy="51818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微軟正黑體" panose="020B0604030504040204" pitchFamily="34" charset="-120"/>
                    <a:cs typeface="+mj-cs"/>
                  </a:defRPr>
                </a:lvl1pPr>
              </a:lstStyle>
              <a:p>
                <a:r>
                  <a:rPr lang="zh-TW" altLang="en-US" sz="3200" dirty="0"/>
                  <a:t>增加贖回點個數</a:t>
                </a:r>
                <a:endParaRPr lang="en-US" altLang="zh-TW" sz="3200" dirty="0"/>
              </a:p>
            </p:txBody>
          </p:sp>
        </p:grpSp>
        <p:grpSp>
          <p:nvGrpSpPr>
            <p:cNvPr id="18" name="群組 17"/>
            <p:cNvGrpSpPr/>
            <p:nvPr/>
          </p:nvGrpSpPr>
          <p:grpSpPr>
            <a:xfrm>
              <a:off x="3899268" y="3616657"/>
              <a:ext cx="4330332" cy="523590"/>
              <a:chOff x="3899268" y="2102664"/>
              <a:chExt cx="4330332" cy="523590"/>
            </a:xfrm>
          </p:grpSpPr>
          <p:pic>
            <p:nvPicPr>
              <p:cNvPr id="19" name="圖片 1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899268" y="2102664"/>
                <a:ext cx="603991" cy="523590"/>
              </a:xfrm>
              <a:prstGeom prst="rect">
                <a:avLst/>
              </a:prstGeom>
            </p:spPr>
          </p:pic>
          <p:sp>
            <p:nvSpPr>
              <p:cNvPr id="20" name="標題 1"/>
              <p:cNvSpPr txBox="1">
                <a:spLocks/>
              </p:cNvSpPr>
              <p:nvPr/>
            </p:nvSpPr>
            <p:spPr>
              <a:xfrm>
                <a:off x="4503258" y="2108066"/>
                <a:ext cx="3726342" cy="51818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微軟正黑體" panose="020B0604030504040204" pitchFamily="34" charset="-120"/>
                    <a:cs typeface="+mj-cs"/>
                  </a:defRPr>
                </a:lvl1pPr>
              </a:lstStyle>
              <a:p>
                <a:r>
                  <a:rPr lang="zh-TW" altLang="en-US" sz="2800" dirty="0"/>
                  <a:t>可贖回債券部分贖回</a:t>
                </a:r>
              </a:p>
            </p:txBody>
          </p:sp>
        </p:grpSp>
      </p:grpSp>
    </p:spTree>
    <p:extLst>
      <p:ext uri="{BB962C8B-B14F-4D97-AF65-F5344CB8AC3E}">
        <p14:creationId xmlns:p14="http://schemas.microsoft.com/office/powerpoint/2010/main" val="21858643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a:xfrm>
            <a:off x="149469" y="1336432"/>
            <a:ext cx="2814711" cy="1997612"/>
          </a:xfrm>
        </p:spPr>
        <p:txBody>
          <a:bodyPr vert="horz" lIns="91440" tIns="45720" rIns="91440" bIns="45720" rtlCol="0" anchor="ctr">
            <a:normAutofit/>
          </a:bodyPr>
          <a:lstStyle/>
          <a:p>
            <a:r>
              <a:rPr lang="en-US" altLang="zh-TW" sz="6600" dirty="0"/>
              <a:t>Outline</a:t>
            </a:r>
            <a:endParaRPr lang="zh-TW" altLang="en-US" sz="6600" kern="2000" dirty="0">
              <a:ea typeface="微軟正黑體" panose="020B0604030504040204" pitchFamily="34" charset="-120"/>
            </a:endParaRPr>
          </a:p>
        </p:txBody>
      </p:sp>
      <p:sp>
        <p:nvSpPr>
          <p:cNvPr id="5" name="投影片編號版面配置區 4"/>
          <p:cNvSpPr>
            <a:spLocks noGrp="1"/>
          </p:cNvSpPr>
          <p:nvPr>
            <p:ph type="sldNum" sz="quarter" idx="12"/>
          </p:nvPr>
        </p:nvSpPr>
        <p:spPr/>
        <p:txBody>
          <a:bodyPr/>
          <a:lstStyle/>
          <a:p>
            <a:endParaRPr lang="zh-TW" altLang="en-US" dirty="0"/>
          </a:p>
        </p:txBody>
      </p:sp>
      <p:grpSp>
        <p:nvGrpSpPr>
          <p:cNvPr id="11" name="群組 10"/>
          <p:cNvGrpSpPr/>
          <p:nvPr/>
        </p:nvGrpSpPr>
        <p:grpSpPr>
          <a:xfrm>
            <a:off x="3897020" y="2014578"/>
            <a:ext cx="3393906" cy="3590201"/>
            <a:chOff x="3897020" y="2014578"/>
            <a:chExt cx="3393906" cy="3590201"/>
          </a:xfrm>
        </p:grpSpPr>
        <p:pic>
          <p:nvPicPr>
            <p:cNvPr id="20" name="圖片 19"/>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899267" y="2102664"/>
              <a:ext cx="601744" cy="523590"/>
            </a:xfrm>
            <a:prstGeom prst="rect">
              <a:avLst/>
            </a:prstGeom>
          </p:spPr>
        </p:pic>
        <p:pic>
          <p:nvPicPr>
            <p:cNvPr id="21" name="圖片 20"/>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897020" y="3561241"/>
              <a:ext cx="603991" cy="523590"/>
            </a:xfrm>
            <a:prstGeom prst="rect">
              <a:avLst/>
            </a:prstGeom>
          </p:spPr>
        </p:pic>
        <p:pic>
          <p:nvPicPr>
            <p:cNvPr id="22" name="圖片 21"/>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897021" y="5019819"/>
              <a:ext cx="603991" cy="523590"/>
            </a:xfrm>
            <a:prstGeom prst="rect">
              <a:avLst/>
            </a:prstGeom>
          </p:spPr>
        </p:pic>
        <p:sp>
          <p:nvSpPr>
            <p:cNvPr id="8" name="矩形 7"/>
            <p:cNvSpPr/>
            <p:nvPr/>
          </p:nvSpPr>
          <p:spPr>
            <a:xfrm>
              <a:off x="4797936" y="2014578"/>
              <a:ext cx="2492990" cy="646331"/>
            </a:xfrm>
            <a:prstGeom prst="rect">
              <a:avLst/>
            </a:prstGeom>
          </p:spPr>
          <p:txBody>
            <a:bodyPr wrap="none">
              <a:spAutoFit/>
            </a:bodyPr>
            <a:lstStyle/>
            <a:p>
              <a:r>
                <a:rPr lang="zh-TW" altLang="en-US" sz="3600" dirty="0">
                  <a:latin typeface="微軟正黑體" panose="020B0604030504040204" pitchFamily="34" charset="-120"/>
                  <a:ea typeface="微軟正黑體" panose="020B0604030504040204" pitchFamily="34" charset="-120"/>
                </a:rPr>
                <a:t>可贖回債券</a:t>
              </a:r>
              <a:endParaRPr lang="en-US" altLang="zh-TW" sz="3600" dirty="0">
                <a:latin typeface="微軟正黑體" panose="020B0604030504040204" pitchFamily="34" charset="-120"/>
                <a:ea typeface="微軟正黑體" panose="020B0604030504040204" pitchFamily="34" charset="-120"/>
              </a:endParaRPr>
            </a:p>
          </p:txBody>
        </p:sp>
        <p:sp>
          <p:nvSpPr>
            <p:cNvPr id="9" name="矩形 8"/>
            <p:cNvSpPr/>
            <p:nvPr/>
          </p:nvSpPr>
          <p:spPr>
            <a:xfrm>
              <a:off x="4797936" y="3499870"/>
              <a:ext cx="2031325" cy="646331"/>
            </a:xfrm>
            <a:prstGeom prst="rect">
              <a:avLst/>
            </a:prstGeom>
          </p:spPr>
          <p:txBody>
            <a:bodyPr wrap="none">
              <a:spAutoFit/>
            </a:bodyPr>
            <a:lstStyle/>
            <a:p>
              <a:r>
                <a:rPr lang="zh-TW" altLang="en-US" sz="3600" dirty="0">
                  <a:latin typeface="微軟正黑體" panose="020B0604030504040204" pitchFamily="34" charset="-120"/>
                  <a:ea typeface="微軟正黑體" panose="020B0604030504040204" pitchFamily="34" charset="-120"/>
                </a:rPr>
                <a:t>模型介紹</a:t>
              </a:r>
              <a:endParaRPr lang="en-US" altLang="zh-TW" sz="3600" dirty="0">
                <a:latin typeface="微軟正黑體" panose="020B0604030504040204" pitchFamily="34" charset="-120"/>
                <a:ea typeface="微軟正黑體" panose="020B0604030504040204" pitchFamily="34" charset="-120"/>
              </a:endParaRPr>
            </a:p>
          </p:txBody>
        </p:sp>
        <p:sp>
          <p:nvSpPr>
            <p:cNvPr id="10" name="矩形 9"/>
            <p:cNvSpPr/>
            <p:nvPr/>
          </p:nvSpPr>
          <p:spPr>
            <a:xfrm>
              <a:off x="4797936" y="4958448"/>
              <a:ext cx="2031325" cy="646331"/>
            </a:xfrm>
            <a:prstGeom prst="rect">
              <a:avLst/>
            </a:prstGeom>
          </p:spPr>
          <p:txBody>
            <a:bodyPr wrap="none">
              <a:spAutoFit/>
            </a:bodyPr>
            <a:lstStyle/>
            <a:p>
              <a:r>
                <a:rPr lang="zh-TW" altLang="en-US" sz="3600" dirty="0">
                  <a:latin typeface="微軟正黑體" panose="020B0604030504040204" pitchFamily="34" charset="-120"/>
                  <a:ea typeface="微軟正黑體" panose="020B0604030504040204" pitchFamily="34" charset="-120"/>
                </a:rPr>
                <a:t>論文延伸</a:t>
              </a:r>
            </a:p>
          </p:txBody>
        </p:sp>
      </p:grpSp>
    </p:spTree>
    <p:extLst>
      <p:ext uri="{BB962C8B-B14F-4D97-AF65-F5344CB8AC3E}">
        <p14:creationId xmlns:p14="http://schemas.microsoft.com/office/powerpoint/2010/main" val="3688128520"/>
      </p:ext>
    </p:extLst>
  </p:cSld>
  <p:clrMapOvr>
    <a:masterClrMapping/>
  </p:clrMapOvr>
  <mc:AlternateContent xmlns:mc="http://schemas.openxmlformats.org/markup-compatibility/2006" xmlns:p14="http://schemas.microsoft.com/office/powerpoint/2010/main">
    <mc:Choice Requires="p14">
      <p:transition spd="slow" p14:dur="1500">
        <p14:conveyor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可贖回債券</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p:txBody>
          <a:bodyPr>
            <a:normAutofit fontScale="92500"/>
          </a:bodyPr>
          <a:lstStyle/>
          <a:p>
            <a:r>
              <a:rPr lang="zh-TW" altLang="en-US" sz="3600" dirty="0">
                <a:latin typeface="微軟正黑體" panose="020B0604030504040204" pitchFamily="34" charset="-120"/>
                <a:ea typeface="微軟正黑體" panose="020B0604030504040204" pitchFamily="34" charset="-120"/>
              </a:rPr>
              <a:t>債券發行人可以在債券到期日前的任何時間贖回，既提前向債券</a:t>
            </a:r>
            <a:r>
              <a:rPr lang="zh-TW" altLang="en-US" sz="3600" dirty="0" smtClean="0">
                <a:latin typeface="微軟正黑體" panose="020B0604030504040204" pitchFamily="34" charset="-120"/>
                <a:ea typeface="微軟正黑體" panose="020B0604030504040204" pitchFamily="34" charset="-120"/>
              </a:rPr>
              <a:t>持有人</a:t>
            </a:r>
            <a:r>
              <a:rPr lang="zh-TW" altLang="en-US" sz="3600" dirty="0">
                <a:latin typeface="微軟正黑體" panose="020B0604030504040204" pitchFamily="34" charset="-120"/>
                <a:ea typeface="微軟正黑體" panose="020B0604030504040204" pitchFamily="34" charset="-120"/>
              </a:rPr>
              <a:t>歸還本金和利息的一種</a:t>
            </a:r>
            <a:r>
              <a:rPr lang="zh-TW" altLang="en-US" sz="3600" dirty="0" smtClean="0">
                <a:latin typeface="微軟正黑體" panose="020B0604030504040204" pitchFamily="34" charset="-120"/>
                <a:ea typeface="微軟正黑體" panose="020B0604030504040204" pitchFamily="34" charset="-120"/>
              </a:rPr>
              <a:t>債券</a:t>
            </a:r>
            <a:endParaRPr lang="en-US" altLang="zh-TW" sz="3600" dirty="0">
              <a:latin typeface="微軟正黑體" panose="020B0604030504040204" pitchFamily="34" charset="-120"/>
              <a:ea typeface="微軟正黑體" panose="020B0604030504040204" pitchFamily="34" charset="-120"/>
            </a:endParaRPr>
          </a:p>
          <a:p>
            <a:r>
              <a:rPr lang="zh-TW" altLang="en-US" sz="3600" dirty="0" smtClean="0">
                <a:latin typeface="微軟正黑體" panose="020B0604030504040204" pitchFamily="34" charset="-120"/>
                <a:ea typeface="微軟正黑體" panose="020B0604030504040204" pitchFamily="34" charset="-120"/>
              </a:rPr>
              <a:t>贖回動機</a:t>
            </a:r>
            <a:r>
              <a:rPr lang="en-US" altLang="zh-TW" sz="3600" dirty="0" smtClean="0">
                <a:latin typeface="微軟正黑體" panose="020B0604030504040204" pitchFamily="34" charset="-120"/>
                <a:ea typeface="微軟正黑體" panose="020B0604030504040204" pitchFamily="34" charset="-120"/>
              </a:rPr>
              <a:t>:</a:t>
            </a:r>
            <a:r>
              <a:rPr lang="zh-TW" altLang="en-US" sz="3600" dirty="0" smtClean="0">
                <a:latin typeface="微軟正黑體" panose="020B0604030504040204" pitchFamily="34" charset="-120"/>
                <a:ea typeface="微軟正黑體" panose="020B0604030504040204" pitchFamily="34" charset="-120"/>
              </a:rPr>
              <a:t>利率</a:t>
            </a:r>
            <a:r>
              <a:rPr lang="zh-TW" altLang="en-US" sz="3600" dirty="0">
                <a:latin typeface="微軟正黑體" panose="020B0604030504040204" pitchFamily="34" charset="-120"/>
                <a:ea typeface="微軟正黑體" panose="020B0604030504040204" pitchFamily="34" charset="-120"/>
              </a:rPr>
              <a:t>下</a:t>
            </a:r>
            <a:r>
              <a:rPr lang="zh-TW" altLang="en-US" sz="3600" dirty="0" smtClean="0">
                <a:latin typeface="微軟正黑體" panose="020B0604030504040204" pitchFamily="34" charset="-120"/>
                <a:ea typeface="微軟正黑體" panose="020B0604030504040204" pitchFamily="34" charset="-120"/>
              </a:rPr>
              <a:t>調、公司狀況良好</a:t>
            </a:r>
            <a:r>
              <a:rPr lang="en-US" altLang="zh-TW" sz="3600" dirty="0" smtClean="0">
                <a:latin typeface="微軟正黑體" panose="020B0604030504040204" pitchFamily="34" charset="-120"/>
                <a:ea typeface="微軟正黑體" panose="020B0604030504040204" pitchFamily="34" charset="-120"/>
              </a:rPr>
              <a:t>/</a:t>
            </a:r>
            <a:r>
              <a:rPr lang="zh-TW" altLang="en-US" sz="3600" dirty="0" smtClean="0">
                <a:latin typeface="微軟正黑體" panose="020B0604030504040204" pitchFamily="34" charset="-120"/>
                <a:ea typeface="微軟正黑體" panose="020B0604030504040204" pitchFamily="34" charset="-120"/>
              </a:rPr>
              <a:t>差</a:t>
            </a:r>
            <a:endParaRPr lang="en-US" altLang="zh-TW" sz="3600" dirty="0" smtClean="0">
              <a:latin typeface="微軟正黑體" panose="020B0604030504040204" pitchFamily="34" charset="-120"/>
              <a:ea typeface="微軟正黑體" panose="020B0604030504040204" pitchFamily="34" charset="-120"/>
            </a:endParaRPr>
          </a:p>
          <a:p>
            <a:r>
              <a:rPr lang="zh-TW" altLang="en-US" sz="3600" dirty="0" smtClean="0">
                <a:latin typeface="微軟正黑體" panose="020B0604030504040204" pitchFamily="34" charset="-120"/>
                <a:ea typeface="微軟正黑體" panose="020B0604030504040204" pitchFamily="34" charset="-120"/>
              </a:rPr>
              <a:t>好處</a:t>
            </a:r>
            <a:r>
              <a:rPr lang="en-US" altLang="zh-TW" sz="3600" dirty="0" smtClean="0">
                <a:latin typeface="微軟正黑體" panose="020B0604030504040204" pitchFamily="34" charset="-120"/>
                <a:ea typeface="微軟正黑體" panose="020B0604030504040204" pitchFamily="34" charset="-120"/>
              </a:rPr>
              <a:t>:</a:t>
            </a:r>
            <a:r>
              <a:rPr lang="zh-TW" altLang="en-US" sz="3600" dirty="0" smtClean="0">
                <a:latin typeface="微軟正黑體" panose="020B0604030504040204" pitchFamily="34" charset="-120"/>
                <a:ea typeface="微軟正黑體" panose="020B0604030504040204" pitchFamily="34" charset="-120"/>
              </a:rPr>
              <a:t>規避投資風險、</a:t>
            </a:r>
            <a:r>
              <a:rPr lang="zh-TW" altLang="en-US" sz="3600" dirty="0">
                <a:latin typeface="微軟正黑體" panose="020B0604030504040204" pitchFamily="34" charset="-120"/>
                <a:ea typeface="微軟正黑體" panose="020B0604030504040204" pitchFamily="34" charset="-120"/>
              </a:rPr>
              <a:t>幫公司避險、</a:t>
            </a:r>
            <a:r>
              <a:rPr lang="zh-TW" altLang="en-US" sz="3600" dirty="0" smtClean="0">
                <a:latin typeface="微軟正黑體" panose="020B0604030504040204" pitchFamily="34" charset="-120"/>
                <a:ea typeface="微軟正黑體" panose="020B0604030504040204" pitchFamily="34" charset="-120"/>
              </a:rPr>
              <a:t>規避短債再</a:t>
            </a:r>
            <a:r>
              <a:rPr lang="zh-TW" altLang="en-US" sz="3600" dirty="0" smtClean="0">
                <a:latin typeface="微軟正黑體" panose="020B0604030504040204" pitchFamily="34" charset="-120"/>
                <a:ea typeface="微軟正黑體" panose="020B0604030504040204" pitchFamily="34" charset="-120"/>
              </a:rPr>
              <a:t>融資風險</a:t>
            </a:r>
            <a:endParaRPr lang="en-US" altLang="zh-TW" sz="3600" dirty="0" smtClean="0">
              <a:latin typeface="微軟正黑體" panose="020B0604030504040204" pitchFamily="34" charset="-120"/>
              <a:ea typeface="微軟正黑體" panose="020B0604030504040204" pitchFamily="34" charset="-120"/>
            </a:endParaRPr>
          </a:p>
          <a:p>
            <a:r>
              <a:rPr lang="zh-TW" altLang="en-US" sz="3600" dirty="0" smtClean="0">
                <a:latin typeface="微軟正黑體" panose="020B0604030504040204" pitchFamily="34" charset="-120"/>
                <a:ea typeface="微軟正黑體" panose="020B0604030504040204" pitchFamily="34" charset="-120"/>
              </a:rPr>
              <a:t>預期可觀察現象</a:t>
            </a:r>
            <a:r>
              <a:rPr lang="en-US" altLang="zh-TW" sz="3600" dirty="0" smtClean="0">
                <a:latin typeface="微軟正黑體" panose="020B0604030504040204" pitchFamily="34" charset="-120"/>
                <a:ea typeface="微軟正黑體" panose="020B0604030504040204" pitchFamily="34" charset="-120"/>
              </a:rPr>
              <a:t>:</a:t>
            </a:r>
          </a:p>
          <a:p>
            <a:pPr lvl="1"/>
            <a:r>
              <a:rPr lang="zh-TW" altLang="en-US" sz="3200" dirty="0" smtClean="0">
                <a:latin typeface="微軟正黑體" panose="020B0604030504040204" pitchFamily="34" charset="-120"/>
                <a:ea typeface="微軟正黑體" panose="020B0604030504040204" pitchFamily="34" charset="-120"/>
              </a:rPr>
              <a:t>最適舉債比例相較</a:t>
            </a:r>
            <a:r>
              <a:rPr lang="en-US" altLang="zh-TW" sz="3200" dirty="0" smtClean="0">
                <a:latin typeface="微軟正黑體" panose="020B0604030504040204" pitchFamily="34" charset="-120"/>
                <a:ea typeface="微軟正黑體" panose="020B0604030504040204" pitchFamily="34" charset="-120"/>
              </a:rPr>
              <a:t>straight bond </a:t>
            </a:r>
            <a:r>
              <a:rPr lang="zh-TW" altLang="en-US" sz="3200" dirty="0" smtClean="0">
                <a:latin typeface="微軟正黑體" panose="020B0604030504040204" pitchFamily="34" charset="-120"/>
                <a:ea typeface="微軟正黑體" panose="020B0604030504040204" pitchFamily="34" charset="-120"/>
              </a:rPr>
              <a:t>高</a:t>
            </a:r>
            <a:endParaRPr lang="en-US" altLang="zh-TW" sz="3200" dirty="0" smtClean="0">
              <a:latin typeface="微軟正黑體" panose="020B0604030504040204" pitchFamily="34" charset="-120"/>
              <a:ea typeface="微軟正黑體" panose="020B0604030504040204" pitchFamily="34" charset="-120"/>
            </a:endParaRPr>
          </a:p>
          <a:p>
            <a:pPr lvl="1"/>
            <a:r>
              <a:rPr lang="zh-TW" altLang="en-US" sz="3200" dirty="0" smtClean="0">
                <a:latin typeface="微軟正黑體" panose="020B0604030504040204" pitchFamily="34" charset="-120"/>
                <a:ea typeface="微軟正黑體" panose="020B0604030504040204" pitchFamily="34" charset="-120"/>
              </a:rPr>
              <a:t>短債到期再發行價格</a:t>
            </a:r>
            <a:r>
              <a:rPr lang="en-US" altLang="zh-TW" sz="3200" dirty="0" smtClean="0">
                <a:latin typeface="微軟正黑體" panose="020B0604030504040204" pitchFamily="34" charset="-120"/>
                <a:ea typeface="微軟正黑體" panose="020B0604030504040204" pitchFamily="34" charset="-120"/>
              </a:rPr>
              <a:t>&gt;</a:t>
            </a:r>
            <a:r>
              <a:rPr lang="zh-TW" altLang="en-US" sz="3200" dirty="0" smtClean="0">
                <a:latin typeface="微軟正黑體" panose="020B0604030504040204" pitchFamily="34" charset="-120"/>
                <a:ea typeface="微軟正黑體" panose="020B0604030504040204" pitchFamily="34" charset="-120"/>
              </a:rPr>
              <a:t>可贖回債贖回或到期再發行價格</a:t>
            </a:r>
            <a:endParaRPr lang="en-US" altLang="zh-TW" sz="3200" dirty="0" smtClean="0">
              <a:latin typeface="微軟正黑體" panose="020B0604030504040204" pitchFamily="34" charset="-120"/>
              <a:ea typeface="微軟正黑體" panose="020B0604030504040204" pitchFamily="34" charset="-120"/>
            </a:endParaRPr>
          </a:p>
          <a:p>
            <a:pPr lvl="1"/>
            <a:endParaRPr lang="en-US" altLang="zh-TW" sz="3200" dirty="0" smtClean="0">
              <a:latin typeface="微軟正黑體" panose="020B0604030504040204" pitchFamily="34" charset="-120"/>
              <a:ea typeface="微軟正黑體" panose="020B0604030504040204" pitchFamily="34" charset="-120"/>
            </a:endParaRPr>
          </a:p>
          <a:p>
            <a:pPr lvl="1"/>
            <a:endParaRPr lang="en-US" altLang="zh-TW" sz="3200" dirty="0" smtClean="0">
              <a:latin typeface="微軟正黑體" panose="020B0604030504040204" pitchFamily="34" charset="-120"/>
              <a:ea typeface="微軟正黑體" panose="020B0604030504040204" pitchFamily="34" charset="-120"/>
            </a:endParaRPr>
          </a:p>
          <a:p>
            <a:endParaRPr lang="zh-TW" altLang="en-US" sz="36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41500380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3"/>
          <p:cNvSpPr>
            <a:spLocks noGrp="1"/>
          </p:cNvSpPr>
          <p:nvPr>
            <p:ph type="title" idx="4294967295"/>
          </p:nvPr>
        </p:nvSpPr>
        <p:spPr>
          <a:xfrm>
            <a:off x="4179420" y="344220"/>
            <a:ext cx="3561545" cy="1181100"/>
          </a:xfrm>
        </p:spPr>
        <p:txBody>
          <a:bodyPr>
            <a:normAutofit/>
          </a:bodyPr>
          <a:lstStyle/>
          <a:p>
            <a:pPr algn="ctr"/>
            <a:r>
              <a:rPr lang="zh-TW" altLang="en-US" sz="4800" kern="2000" dirty="0" smtClean="0"/>
              <a:t>模型比</a:t>
            </a:r>
            <a:r>
              <a:rPr lang="zh-TW" altLang="en-US" sz="4800" kern="2000" dirty="0"/>
              <a:t>較</a:t>
            </a:r>
          </a:p>
        </p:txBody>
      </p:sp>
      <p:sp>
        <p:nvSpPr>
          <p:cNvPr id="8" name="橢圓 7"/>
          <p:cNvSpPr/>
          <p:nvPr/>
        </p:nvSpPr>
        <p:spPr>
          <a:xfrm>
            <a:off x="825500" y="1384300"/>
            <a:ext cx="1626561" cy="1632856"/>
          </a:xfrm>
          <a:prstGeom prst="ellips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smtClean="0">
                <a:ea typeface="微軟正黑體" panose="020B0604030504040204" pitchFamily="34" charset="-120"/>
              </a:rPr>
              <a:t>Merton</a:t>
            </a:r>
            <a:endParaRPr lang="zh-TW" altLang="en-US" sz="2000" dirty="0">
              <a:ea typeface="微軟正黑體" panose="020B0604030504040204" pitchFamily="34" charset="-120"/>
            </a:endParaRPr>
          </a:p>
        </p:txBody>
      </p:sp>
      <p:cxnSp>
        <p:nvCxnSpPr>
          <p:cNvPr id="3" name="直線接點 2"/>
          <p:cNvCxnSpPr>
            <a:endCxn id="18" idx="1"/>
          </p:cNvCxnSpPr>
          <p:nvPr/>
        </p:nvCxnSpPr>
        <p:spPr>
          <a:xfrm flipV="1">
            <a:off x="2719449" y="2289884"/>
            <a:ext cx="946032" cy="2054"/>
          </a:xfrm>
          <a:prstGeom prst="line">
            <a:avLst/>
          </a:prstGeom>
          <a:ln w="28575">
            <a:solidFill>
              <a:srgbClr val="595959"/>
            </a:solidFill>
            <a:prstDash val="sysDot"/>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3665481" y="1963477"/>
            <a:ext cx="7904219" cy="553998"/>
          </a:xfrm>
          <a:prstGeom prst="rect">
            <a:avLst/>
          </a:prstGeom>
        </p:spPr>
        <p:txBody>
          <a:bodyPr wrap="square">
            <a:spAutoFit/>
          </a:bodyPr>
          <a:lstStyle/>
          <a:p>
            <a:pPr>
              <a:lnSpc>
                <a:spcPct val="150000"/>
              </a:lnSpc>
            </a:pPr>
            <a:r>
              <a:rPr lang="zh-TW" altLang="en-US" sz="2000" dirty="0" smtClean="0">
                <a:latin typeface="微軟正黑體" panose="020B0604030504040204" pitchFamily="34" charset="-120"/>
                <a:ea typeface="微軟正黑體" panose="020B0604030504040204" pitchFamily="34" charset="-120"/>
              </a:rPr>
              <a:t>當債券到期或贖回就會消失，公司僅有發行新股的融資手段</a:t>
            </a:r>
            <a:endParaRPr lang="zh-TW" altLang="en-US" sz="2000" dirty="0">
              <a:latin typeface="微軟正黑體" panose="020B0604030504040204" pitchFamily="34" charset="-120"/>
              <a:ea typeface="微軟正黑體" panose="020B0604030504040204" pitchFamily="34" charset="-120"/>
            </a:endParaRPr>
          </a:p>
        </p:txBody>
      </p:sp>
      <p:sp>
        <p:nvSpPr>
          <p:cNvPr id="20" name="矩形 19"/>
          <p:cNvSpPr/>
          <p:nvPr/>
        </p:nvSpPr>
        <p:spPr>
          <a:xfrm>
            <a:off x="835790" y="4046052"/>
            <a:ext cx="7898777" cy="553998"/>
          </a:xfrm>
          <a:prstGeom prst="rect">
            <a:avLst/>
          </a:prstGeom>
        </p:spPr>
        <p:txBody>
          <a:bodyPr wrap="square">
            <a:spAutoFit/>
          </a:bodyPr>
          <a:lstStyle/>
          <a:p>
            <a:pPr>
              <a:lnSpc>
                <a:spcPct val="150000"/>
              </a:lnSpc>
            </a:pPr>
            <a:r>
              <a:rPr lang="zh-TW" altLang="en-US" sz="2000" dirty="0"/>
              <a:t>符合會計的永續經營</a:t>
            </a:r>
            <a:r>
              <a:rPr lang="zh-TW" altLang="en-US" sz="2000" dirty="0" smtClean="0"/>
              <a:t>假設，且公司可以發行新股及新債的融資</a:t>
            </a:r>
            <a:r>
              <a:rPr lang="zh-TW" altLang="en-US" sz="2000" dirty="0"/>
              <a:t>的</a:t>
            </a:r>
            <a:r>
              <a:rPr lang="zh-TW" altLang="en-US" sz="2000" dirty="0" smtClean="0"/>
              <a:t>手段</a:t>
            </a:r>
            <a:endParaRPr lang="en-US" altLang="zh-TW" sz="2000" dirty="0"/>
          </a:p>
        </p:txBody>
      </p:sp>
      <p:sp>
        <p:nvSpPr>
          <p:cNvPr id="9" name="橢圓 8"/>
          <p:cNvSpPr/>
          <p:nvPr/>
        </p:nvSpPr>
        <p:spPr>
          <a:xfrm>
            <a:off x="9943139" y="3514379"/>
            <a:ext cx="1626561" cy="1632856"/>
          </a:xfrm>
          <a:prstGeom prst="ellips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2000" dirty="0" err="1" smtClean="0">
                <a:ea typeface="微軟正黑體" panose="020B0604030504040204" pitchFamily="34" charset="-120"/>
              </a:rPr>
              <a:t>Leland</a:t>
            </a:r>
            <a:r>
              <a:rPr lang="en-US" altLang="zh-TW" sz="2000" dirty="0" err="1"/>
              <a:t>&amp;Toft</a:t>
            </a:r>
            <a:endParaRPr lang="zh-TW" altLang="en-US" sz="2000" dirty="0">
              <a:ea typeface="微軟正黑體" panose="020B0604030504040204" pitchFamily="34" charset="-120"/>
            </a:endParaRPr>
          </a:p>
        </p:txBody>
      </p:sp>
      <p:grpSp>
        <p:nvGrpSpPr>
          <p:cNvPr id="38" name="群組 37"/>
          <p:cNvGrpSpPr/>
          <p:nvPr/>
        </p:nvGrpSpPr>
        <p:grpSpPr>
          <a:xfrm>
            <a:off x="3431878" y="2764791"/>
            <a:ext cx="2660052" cy="1133724"/>
            <a:chOff x="3431878" y="2764791"/>
            <a:chExt cx="2660052" cy="1133724"/>
          </a:xfrm>
        </p:grpSpPr>
        <p:sp>
          <p:nvSpPr>
            <p:cNvPr id="17" name="文字方塊 16"/>
            <p:cNvSpPr txBox="1"/>
            <p:nvPr/>
          </p:nvSpPr>
          <p:spPr>
            <a:xfrm>
              <a:off x="3431878" y="3590738"/>
              <a:ext cx="288862" cy="307777"/>
            </a:xfrm>
            <a:prstGeom prst="rect">
              <a:avLst/>
            </a:prstGeom>
            <a:noFill/>
          </p:spPr>
          <p:txBody>
            <a:bodyPr wrap="none" rtlCol="0">
              <a:spAutoFit/>
            </a:bodyPr>
            <a:lstStyle/>
            <a:p>
              <a:r>
                <a:rPr lang="en-US" altLang="zh-TW" sz="1400" dirty="0" smtClean="0"/>
                <a:t>0</a:t>
              </a:r>
              <a:endParaRPr lang="zh-TW" altLang="en-US" sz="1400" dirty="0"/>
            </a:p>
          </p:txBody>
        </p:sp>
        <p:sp>
          <p:nvSpPr>
            <p:cNvPr id="26" name="文字方塊 25"/>
            <p:cNvSpPr txBox="1"/>
            <p:nvPr/>
          </p:nvSpPr>
          <p:spPr>
            <a:xfrm>
              <a:off x="5806274" y="3590738"/>
              <a:ext cx="285656" cy="307777"/>
            </a:xfrm>
            <a:prstGeom prst="rect">
              <a:avLst/>
            </a:prstGeom>
            <a:noFill/>
          </p:spPr>
          <p:txBody>
            <a:bodyPr wrap="none" rtlCol="0">
              <a:spAutoFit/>
            </a:bodyPr>
            <a:lstStyle/>
            <a:p>
              <a:r>
                <a:rPr lang="en-US" altLang="zh-TW" sz="1400" dirty="0"/>
                <a:t>T</a:t>
              </a:r>
              <a:endParaRPr lang="zh-TW" altLang="en-US" sz="1400" dirty="0"/>
            </a:p>
          </p:txBody>
        </p:sp>
        <mc:AlternateContent xmlns:mc="http://schemas.openxmlformats.org/markup-compatibility/2006" xmlns:a14="http://schemas.microsoft.com/office/drawing/2010/main">
          <mc:Choice Requires="a14">
            <p:sp>
              <p:nvSpPr>
                <p:cNvPr id="27" name="矩形 26"/>
                <p:cNvSpPr/>
                <p:nvPr/>
              </p:nvSpPr>
              <p:spPr>
                <a:xfrm>
                  <a:off x="3973172" y="3590738"/>
                  <a:ext cx="411844"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TW" altLang="en-US" sz="1400" i="1" dirty="0">
                            <a:latin typeface="Cambria Math" panose="02040503050406030204" pitchFamily="18" charset="0"/>
                          </a:rPr>
                          <m:t>∆</m:t>
                        </m:r>
                        <m:r>
                          <a:rPr lang="en-US" altLang="zh-TW" sz="1400" i="1" dirty="0">
                            <a:latin typeface="Cambria Math" panose="02040503050406030204" pitchFamily="18" charset="0"/>
                          </a:rPr>
                          <m:t>𝑡</m:t>
                        </m:r>
                      </m:oMath>
                    </m:oMathPara>
                  </a14:m>
                  <a:endParaRPr lang="zh-TW" altLang="en-US" sz="1400" dirty="0"/>
                </a:p>
              </p:txBody>
            </p:sp>
          </mc:Choice>
          <mc:Fallback xmlns="">
            <p:sp>
              <p:nvSpPr>
                <p:cNvPr id="27" name="矩形 26"/>
                <p:cNvSpPr>
                  <a:spLocks noRot="1" noChangeAspect="1" noMove="1" noResize="1" noEditPoints="1" noAdjustHandles="1" noChangeArrowheads="1" noChangeShapeType="1" noTextEdit="1"/>
                </p:cNvSpPr>
                <p:nvPr/>
              </p:nvSpPr>
              <p:spPr>
                <a:xfrm>
                  <a:off x="3973172" y="3590738"/>
                  <a:ext cx="411844" cy="307777"/>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28" name="矩形 27"/>
                <p:cNvSpPr/>
                <p:nvPr/>
              </p:nvSpPr>
              <p:spPr>
                <a:xfrm>
                  <a:off x="4514146" y="3578414"/>
                  <a:ext cx="511229"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zh-TW" sz="1400" i="1" dirty="0" smtClean="0">
                            <a:latin typeface="Cambria Math" panose="02040503050406030204" pitchFamily="18" charset="0"/>
                          </a:rPr>
                          <m:t>2</m:t>
                        </m:r>
                        <m:r>
                          <a:rPr lang="zh-TW" altLang="en-US" sz="1400" i="1" dirty="0">
                            <a:latin typeface="Cambria Math" panose="02040503050406030204" pitchFamily="18" charset="0"/>
                          </a:rPr>
                          <m:t>∆</m:t>
                        </m:r>
                        <m:r>
                          <a:rPr lang="en-US" altLang="zh-TW" sz="1400" i="1" dirty="0">
                            <a:latin typeface="Cambria Math" panose="02040503050406030204" pitchFamily="18" charset="0"/>
                          </a:rPr>
                          <m:t>𝑡</m:t>
                        </m:r>
                      </m:oMath>
                    </m:oMathPara>
                  </a14:m>
                  <a:endParaRPr lang="zh-TW" altLang="en-US" sz="1400" dirty="0"/>
                </a:p>
              </p:txBody>
            </p:sp>
          </mc:Choice>
          <mc:Fallback xmlns="">
            <p:sp>
              <p:nvSpPr>
                <p:cNvPr id="28" name="矩形 27"/>
                <p:cNvSpPr>
                  <a:spLocks noRot="1" noChangeAspect="1" noMove="1" noResize="1" noEditPoints="1" noAdjustHandles="1" noChangeArrowheads="1" noChangeShapeType="1" noTextEdit="1"/>
                </p:cNvSpPr>
                <p:nvPr/>
              </p:nvSpPr>
              <p:spPr>
                <a:xfrm>
                  <a:off x="4514146" y="3578414"/>
                  <a:ext cx="511229" cy="307777"/>
                </a:xfrm>
                <a:prstGeom prst="rect">
                  <a:avLst/>
                </a:prstGeom>
                <a:blipFill>
                  <a:blip r:embed="rId4"/>
                  <a:stretch>
                    <a:fillRect/>
                  </a:stretch>
                </a:blipFill>
              </p:spPr>
              <p:txBody>
                <a:bodyPr/>
                <a:lstStyle/>
                <a:p>
                  <a:r>
                    <a:rPr lang="zh-TW" altLang="en-US">
                      <a:noFill/>
                    </a:rPr>
                    <a:t> </a:t>
                  </a:r>
                </a:p>
              </p:txBody>
            </p:sp>
          </mc:Fallback>
        </mc:AlternateContent>
        <p:grpSp>
          <p:nvGrpSpPr>
            <p:cNvPr id="37" name="群組 36"/>
            <p:cNvGrpSpPr/>
            <p:nvPr/>
          </p:nvGrpSpPr>
          <p:grpSpPr>
            <a:xfrm>
              <a:off x="3576310" y="2764791"/>
              <a:ext cx="2372795" cy="741862"/>
              <a:chOff x="3665481" y="2843882"/>
              <a:chExt cx="1819842" cy="805627"/>
            </a:xfrm>
          </p:grpSpPr>
          <p:cxnSp>
            <p:nvCxnSpPr>
              <p:cNvPr id="6" name="直線接點 5"/>
              <p:cNvCxnSpPr>
                <a:endCxn id="39" idx="3"/>
              </p:cNvCxnSpPr>
              <p:nvPr/>
            </p:nvCxnSpPr>
            <p:spPr>
              <a:xfrm flipV="1">
                <a:off x="3665481" y="3218451"/>
                <a:ext cx="1819835" cy="26329"/>
              </a:xfrm>
              <a:prstGeom prst="line">
                <a:avLst/>
              </a:prstGeom>
              <a:ln w="38100"/>
            </p:spPr>
            <p:style>
              <a:lnRef idx="3">
                <a:schemeClr val="dk1"/>
              </a:lnRef>
              <a:fillRef idx="0">
                <a:schemeClr val="dk1"/>
              </a:fillRef>
              <a:effectRef idx="2">
                <a:schemeClr val="dk1"/>
              </a:effectRef>
              <a:fontRef idx="minor">
                <a:schemeClr val="tx1"/>
              </a:fontRef>
            </p:style>
          </p:cxnSp>
          <p:cxnSp>
            <p:nvCxnSpPr>
              <p:cNvPr id="13" name="直線接點 12"/>
              <p:cNvCxnSpPr/>
              <p:nvPr/>
            </p:nvCxnSpPr>
            <p:spPr>
              <a:xfrm flipV="1">
                <a:off x="3665481" y="2843882"/>
                <a:ext cx="1" cy="805627"/>
              </a:xfrm>
              <a:prstGeom prst="line">
                <a:avLst/>
              </a:prstGeom>
              <a:ln w="38100"/>
            </p:spPr>
            <p:style>
              <a:lnRef idx="3">
                <a:schemeClr val="dk1"/>
              </a:lnRef>
              <a:fillRef idx="0">
                <a:schemeClr val="dk1"/>
              </a:fillRef>
              <a:effectRef idx="2">
                <a:schemeClr val="dk1"/>
              </a:effectRef>
              <a:fontRef idx="minor">
                <a:schemeClr val="tx1"/>
              </a:fontRef>
            </p:style>
          </p:cxnSp>
          <p:cxnSp>
            <p:nvCxnSpPr>
              <p:cNvPr id="21" name="直線接點 20"/>
              <p:cNvCxnSpPr/>
              <p:nvPr/>
            </p:nvCxnSpPr>
            <p:spPr>
              <a:xfrm flipV="1">
                <a:off x="5485322" y="2843882"/>
                <a:ext cx="1" cy="805627"/>
              </a:xfrm>
              <a:prstGeom prst="line">
                <a:avLst/>
              </a:prstGeom>
              <a:ln w="38100"/>
            </p:spPr>
            <p:style>
              <a:lnRef idx="3">
                <a:schemeClr val="dk1"/>
              </a:lnRef>
              <a:fillRef idx="0">
                <a:schemeClr val="dk1"/>
              </a:fillRef>
              <a:effectRef idx="2">
                <a:schemeClr val="dk1"/>
              </a:effectRef>
              <a:fontRef idx="minor">
                <a:schemeClr val="tx1"/>
              </a:fontRef>
            </p:style>
          </p:cxnSp>
          <p:grpSp>
            <p:nvGrpSpPr>
              <p:cNvPr id="31" name="群組 30"/>
              <p:cNvGrpSpPr/>
              <p:nvPr/>
            </p:nvGrpSpPr>
            <p:grpSpPr>
              <a:xfrm>
                <a:off x="4120438" y="2954164"/>
                <a:ext cx="454963" cy="572915"/>
                <a:chOff x="4120438" y="2954164"/>
                <a:chExt cx="454963" cy="572915"/>
              </a:xfrm>
            </p:grpSpPr>
            <p:cxnSp>
              <p:nvCxnSpPr>
                <p:cNvPr id="22" name="直線接點 21"/>
                <p:cNvCxnSpPr/>
                <p:nvPr/>
              </p:nvCxnSpPr>
              <p:spPr>
                <a:xfrm flipV="1">
                  <a:off x="4120438" y="2954164"/>
                  <a:ext cx="1" cy="572915"/>
                </a:xfrm>
                <a:prstGeom prst="line">
                  <a:avLst/>
                </a:prstGeom>
                <a:ln w="38100"/>
              </p:spPr>
              <p:style>
                <a:lnRef idx="3">
                  <a:schemeClr val="dk1"/>
                </a:lnRef>
                <a:fillRef idx="0">
                  <a:schemeClr val="dk1"/>
                </a:fillRef>
                <a:effectRef idx="2">
                  <a:schemeClr val="dk1"/>
                </a:effectRef>
                <a:fontRef idx="minor">
                  <a:schemeClr val="tx1"/>
                </a:fontRef>
              </p:style>
            </p:cxnSp>
            <p:cxnSp>
              <p:nvCxnSpPr>
                <p:cNvPr id="30" name="直線接點 29"/>
                <p:cNvCxnSpPr/>
                <p:nvPr/>
              </p:nvCxnSpPr>
              <p:spPr>
                <a:xfrm flipV="1">
                  <a:off x="4575400" y="2954164"/>
                  <a:ext cx="1" cy="572915"/>
                </a:xfrm>
                <a:prstGeom prst="line">
                  <a:avLst/>
                </a:prstGeom>
                <a:ln w="38100"/>
              </p:spPr>
              <p:style>
                <a:lnRef idx="3">
                  <a:schemeClr val="dk1"/>
                </a:lnRef>
                <a:fillRef idx="0">
                  <a:schemeClr val="dk1"/>
                </a:fillRef>
                <a:effectRef idx="2">
                  <a:schemeClr val="dk1"/>
                </a:effectRef>
                <a:fontRef idx="minor">
                  <a:schemeClr val="tx1"/>
                </a:fontRef>
              </p:style>
            </p:cxnSp>
          </p:grpSp>
        </p:grpSp>
      </p:grpSp>
      <p:sp>
        <p:nvSpPr>
          <p:cNvPr id="39" name="矩形 38"/>
          <p:cNvSpPr/>
          <p:nvPr/>
        </p:nvSpPr>
        <p:spPr>
          <a:xfrm>
            <a:off x="3576302" y="3017156"/>
            <a:ext cx="2372793" cy="185113"/>
          </a:xfrm>
          <a:prstGeom prst="rect">
            <a:avLst/>
          </a:prstGeom>
          <a:solidFill>
            <a:schemeClr val="tx2">
              <a:lumMod val="60000"/>
              <a:lumOff val="40000"/>
            </a:schemeClr>
          </a:solid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nvGrpSpPr>
          <p:cNvPr id="60" name="群組 59"/>
          <p:cNvGrpSpPr/>
          <p:nvPr/>
        </p:nvGrpSpPr>
        <p:grpSpPr>
          <a:xfrm>
            <a:off x="3431878" y="5035230"/>
            <a:ext cx="4052379" cy="1133724"/>
            <a:chOff x="3431878" y="2764791"/>
            <a:chExt cx="4052379" cy="1133724"/>
          </a:xfrm>
        </p:grpSpPr>
        <p:sp>
          <p:nvSpPr>
            <p:cNvPr id="62" name="文字方塊 61"/>
            <p:cNvSpPr txBox="1"/>
            <p:nvPr/>
          </p:nvSpPr>
          <p:spPr>
            <a:xfrm>
              <a:off x="3431878" y="3590738"/>
              <a:ext cx="288862" cy="307777"/>
            </a:xfrm>
            <a:prstGeom prst="rect">
              <a:avLst/>
            </a:prstGeom>
            <a:noFill/>
          </p:spPr>
          <p:txBody>
            <a:bodyPr wrap="none" rtlCol="0">
              <a:spAutoFit/>
            </a:bodyPr>
            <a:lstStyle/>
            <a:p>
              <a:r>
                <a:rPr lang="en-US" altLang="zh-TW" sz="1400" dirty="0" smtClean="0"/>
                <a:t>0</a:t>
              </a:r>
              <a:endParaRPr lang="zh-TW" altLang="en-US" sz="1400" dirty="0"/>
            </a:p>
          </p:txBody>
        </p:sp>
        <p:sp>
          <p:nvSpPr>
            <p:cNvPr id="63" name="文字方塊 62"/>
            <p:cNvSpPr txBox="1"/>
            <p:nvPr/>
          </p:nvSpPr>
          <p:spPr>
            <a:xfrm>
              <a:off x="5806274" y="3590738"/>
              <a:ext cx="285656" cy="307777"/>
            </a:xfrm>
            <a:prstGeom prst="rect">
              <a:avLst/>
            </a:prstGeom>
            <a:noFill/>
          </p:spPr>
          <p:txBody>
            <a:bodyPr wrap="none" rtlCol="0">
              <a:spAutoFit/>
            </a:bodyPr>
            <a:lstStyle/>
            <a:p>
              <a:r>
                <a:rPr lang="en-US" altLang="zh-TW" sz="1400" dirty="0"/>
                <a:t>T</a:t>
              </a:r>
              <a:endParaRPr lang="zh-TW" altLang="en-US" sz="1400" dirty="0"/>
            </a:p>
          </p:txBody>
        </p:sp>
        <mc:AlternateContent xmlns:mc="http://schemas.openxmlformats.org/markup-compatibility/2006" xmlns:a14="http://schemas.microsoft.com/office/drawing/2010/main">
          <mc:Choice Requires="a14">
            <p:sp>
              <p:nvSpPr>
                <p:cNvPr id="64" name="矩形 63"/>
                <p:cNvSpPr/>
                <p:nvPr/>
              </p:nvSpPr>
              <p:spPr>
                <a:xfrm>
                  <a:off x="3973172" y="3590738"/>
                  <a:ext cx="411844"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TW" altLang="en-US" sz="1400" i="1" dirty="0">
                            <a:latin typeface="Cambria Math" panose="02040503050406030204" pitchFamily="18" charset="0"/>
                          </a:rPr>
                          <m:t>∆</m:t>
                        </m:r>
                        <m:r>
                          <a:rPr lang="en-US" altLang="zh-TW" sz="1400" i="1" dirty="0">
                            <a:latin typeface="Cambria Math" panose="02040503050406030204" pitchFamily="18" charset="0"/>
                          </a:rPr>
                          <m:t>𝑡</m:t>
                        </m:r>
                      </m:oMath>
                    </m:oMathPara>
                  </a14:m>
                  <a:endParaRPr lang="zh-TW" altLang="en-US" sz="1400" dirty="0"/>
                </a:p>
              </p:txBody>
            </p:sp>
          </mc:Choice>
          <mc:Fallback xmlns="">
            <p:sp>
              <p:nvSpPr>
                <p:cNvPr id="64" name="矩形 63"/>
                <p:cNvSpPr>
                  <a:spLocks noRot="1" noChangeAspect="1" noMove="1" noResize="1" noEditPoints="1" noAdjustHandles="1" noChangeArrowheads="1" noChangeShapeType="1" noTextEdit="1"/>
                </p:cNvSpPr>
                <p:nvPr/>
              </p:nvSpPr>
              <p:spPr>
                <a:xfrm>
                  <a:off x="3973172" y="3590738"/>
                  <a:ext cx="411844" cy="307777"/>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65" name="矩形 64"/>
                <p:cNvSpPr/>
                <p:nvPr/>
              </p:nvSpPr>
              <p:spPr>
                <a:xfrm>
                  <a:off x="4514146" y="3578414"/>
                  <a:ext cx="511229" cy="3077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zh-TW" sz="1400" i="1" dirty="0" smtClean="0">
                            <a:latin typeface="Cambria Math" panose="02040503050406030204" pitchFamily="18" charset="0"/>
                          </a:rPr>
                          <m:t>2</m:t>
                        </m:r>
                        <m:r>
                          <a:rPr lang="zh-TW" altLang="en-US" sz="1400" i="1" dirty="0">
                            <a:latin typeface="Cambria Math" panose="02040503050406030204" pitchFamily="18" charset="0"/>
                          </a:rPr>
                          <m:t>∆</m:t>
                        </m:r>
                        <m:r>
                          <a:rPr lang="en-US" altLang="zh-TW" sz="1400" i="1" dirty="0">
                            <a:latin typeface="Cambria Math" panose="02040503050406030204" pitchFamily="18" charset="0"/>
                          </a:rPr>
                          <m:t>𝑡</m:t>
                        </m:r>
                      </m:oMath>
                    </m:oMathPara>
                  </a14:m>
                  <a:endParaRPr lang="zh-TW" altLang="en-US" sz="1400" dirty="0"/>
                </a:p>
              </p:txBody>
            </p:sp>
          </mc:Choice>
          <mc:Fallback xmlns="">
            <p:sp>
              <p:nvSpPr>
                <p:cNvPr id="65" name="矩形 64"/>
                <p:cNvSpPr>
                  <a:spLocks noRot="1" noChangeAspect="1" noMove="1" noResize="1" noEditPoints="1" noAdjustHandles="1" noChangeArrowheads="1" noChangeShapeType="1" noTextEdit="1"/>
                </p:cNvSpPr>
                <p:nvPr/>
              </p:nvSpPr>
              <p:spPr>
                <a:xfrm>
                  <a:off x="4514146" y="3578414"/>
                  <a:ext cx="511229" cy="307777"/>
                </a:xfrm>
                <a:prstGeom prst="rect">
                  <a:avLst/>
                </a:prstGeom>
                <a:blipFill>
                  <a:blip r:embed="rId7"/>
                  <a:stretch>
                    <a:fillRect/>
                  </a:stretch>
                </a:blipFill>
              </p:spPr>
              <p:txBody>
                <a:bodyPr/>
                <a:lstStyle/>
                <a:p>
                  <a:r>
                    <a:rPr lang="zh-TW" altLang="en-US">
                      <a:noFill/>
                    </a:rPr>
                    <a:t> </a:t>
                  </a:r>
                </a:p>
              </p:txBody>
            </p:sp>
          </mc:Fallback>
        </mc:AlternateContent>
        <p:grpSp>
          <p:nvGrpSpPr>
            <p:cNvPr id="66" name="群組 65"/>
            <p:cNvGrpSpPr/>
            <p:nvPr/>
          </p:nvGrpSpPr>
          <p:grpSpPr>
            <a:xfrm>
              <a:off x="3576309" y="2764791"/>
              <a:ext cx="3814819" cy="741862"/>
              <a:chOff x="3665481" y="2843882"/>
              <a:chExt cx="2925819" cy="805627"/>
            </a:xfrm>
          </p:grpSpPr>
          <p:cxnSp>
            <p:nvCxnSpPr>
              <p:cNvPr id="69" name="直線接點 68"/>
              <p:cNvCxnSpPr/>
              <p:nvPr/>
            </p:nvCxnSpPr>
            <p:spPr>
              <a:xfrm>
                <a:off x="3665481" y="3244780"/>
                <a:ext cx="2925819" cy="1915"/>
              </a:xfrm>
              <a:prstGeom prst="line">
                <a:avLst/>
              </a:prstGeom>
              <a:ln w="38100"/>
            </p:spPr>
            <p:style>
              <a:lnRef idx="3">
                <a:schemeClr val="dk1"/>
              </a:lnRef>
              <a:fillRef idx="0">
                <a:schemeClr val="dk1"/>
              </a:fillRef>
              <a:effectRef idx="2">
                <a:schemeClr val="dk1"/>
              </a:effectRef>
              <a:fontRef idx="minor">
                <a:schemeClr val="tx1"/>
              </a:fontRef>
            </p:style>
          </p:cxnSp>
          <p:cxnSp>
            <p:nvCxnSpPr>
              <p:cNvPr id="70" name="直線接點 69"/>
              <p:cNvCxnSpPr/>
              <p:nvPr/>
            </p:nvCxnSpPr>
            <p:spPr>
              <a:xfrm flipV="1">
                <a:off x="3665481" y="2843882"/>
                <a:ext cx="1" cy="805627"/>
              </a:xfrm>
              <a:prstGeom prst="line">
                <a:avLst/>
              </a:prstGeom>
              <a:ln w="38100"/>
            </p:spPr>
            <p:style>
              <a:lnRef idx="3">
                <a:schemeClr val="dk1"/>
              </a:lnRef>
              <a:fillRef idx="0">
                <a:schemeClr val="dk1"/>
              </a:fillRef>
              <a:effectRef idx="2">
                <a:schemeClr val="dk1"/>
              </a:effectRef>
              <a:fontRef idx="minor">
                <a:schemeClr val="tx1"/>
              </a:fontRef>
            </p:style>
          </p:cxnSp>
          <p:cxnSp>
            <p:nvCxnSpPr>
              <p:cNvPr id="71" name="直線接點 70"/>
              <p:cNvCxnSpPr/>
              <p:nvPr/>
            </p:nvCxnSpPr>
            <p:spPr>
              <a:xfrm flipV="1">
                <a:off x="5485322" y="2843882"/>
                <a:ext cx="1" cy="805627"/>
              </a:xfrm>
              <a:prstGeom prst="line">
                <a:avLst/>
              </a:prstGeom>
              <a:ln w="38100"/>
            </p:spPr>
            <p:style>
              <a:lnRef idx="3">
                <a:schemeClr val="dk1"/>
              </a:lnRef>
              <a:fillRef idx="0">
                <a:schemeClr val="dk1"/>
              </a:fillRef>
              <a:effectRef idx="2">
                <a:schemeClr val="dk1"/>
              </a:effectRef>
              <a:fontRef idx="minor">
                <a:schemeClr val="tx1"/>
              </a:fontRef>
            </p:style>
          </p:cxnSp>
          <p:grpSp>
            <p:nvGrpSpPr>
              <p:cNvPr id="72" name="群組 71"/>
              <p:cNvGrpSpPr/>
              <p:nvPr/>
            </p:nvGrpSpPr>
            <p:grpSpPr>
              <a:xfrm>
                <a:off x="4120438" y="2954164"/>
                <a:ext cx="454963" cy="572915"/>
                <a:chOff x="4120438" y="2954164"/>
                <a:chExt cx="454963" cy="572915"/>
              </a:xfrm>
            </p:grpSpPr>
            <p:cxnSp>
              <p:nvCxnSpPr>
                <p:cNvPr id="76" name="直線接點 75"/>
                <p:cNvCxnSpPr/>
                <p:nvPr/>
              </p:nvCxnSpPr>
              <p:spPr>
                <a:xfrm flipV="1">
                  <a:off x="4120438" y="2954164"/>
                  <a:ext cx="1" cy="572915"/>
                </a:xfrm>
                <a:prstGeom prst="line">
                  <a:avLst/>
                </a:prstGeom>
                <a:ln w="38100"/>
              </p:spPr>
              <p:style>
                <a:lnRef idx="3">
                  <a:schemeClr val="dk1"/>
                </a:lnRef>
                <a:fillRef idx="0">
                  <a:schemeClr val="dk1"/>
                </a:fillRef>
                <a:effectRef idx="2">
                  <a:schemeClr val="dk1"/>
                </a:effectRef>
                <a:fontRef idx="minor">
                  <a:schemeClr val="tx1"/>
                </a:fontRef>
              </p:style>
            </p:cxnSp>
            <p:cxnSp>
              <p:nvCxnSpPr>
                <p:cNvPr id="77" name="直線接點 76"/>
                <p:cNvCxnSpPr/>
                <p:nvPr/>
              </p:nvCxnSpPr>
              <p:spPr>
                <a:xfrm flipV="1">
                  <a:off x="4575400" y="2954164"/>
                  <a:ext cx="1" cy="572915"/>
                </a:xfrm>
                <a:prstGeom prst="line">
                  <a:avLst/>
                </a:prstGeom>
                <a:ln w="38100"/>
              </p:spPr>
              <p:style>
                <a:lnRef idx="3">
                  <a:schemeClr val="dk1"/>
                </a:lnRef>
                <a:fillRef idx="0">
                  <a:schemeClr val="dk1"/>
                </a:fillRef>
                <a:effectRef idx="2">
                  <a:schemeClr val="dk1"/>
                </a:effectRef>
                <a:fontRef idx="minor">
                  <a:schemeClr val="tx1"/>
                </a:fontRef>
              </p:style>
            </p:cxnSp>
          </p:grpSp>
          <p:grpSp>
            <p:nvGrpSpPr>
              <p:cNvPr id="73" name="群組 72"/>
              <p:cNvGrpSpPr/>
              <p:nvPr/>
            </p:nvGrpSpPr>
            <p:grpSpPr>
              <a:xfrm>
                <a:off x="5940278" y="2954164"/>
                <a:ext cx="454963" cy="572915"/>
                <a:chOff x="4120438" y="2954164"/>
                <a:chExt cx="454963" cy="572915"/>
              </a:xfrm>
            </p:grpSpPr>
            <p:cxnSp>
              <p:nvCxnSpPr>
                <p:cNvPr id="74" name="直線接點 73"/>
                <p:cNvCxnSpPr/>
                <p:nvPr/>
              </p:nvCxnSpPr>
              <p:spPr>
                <a:xfrm flipV="1">
                  <a:off x="4120438" y="2954164"/>
                  <a:ext cx="1" cy="572915"/>
                </a:xfrm>
                <a:prstGeom prst="line">
                  <a:avLst/>
                </a:prstGeom>
                <a:ln w="38100"/>
              </p:spPr>
              <p:style>
                <a:lnRef idx="3">
                  <a:schemeClr val="dk1"/>
                </a:lnRef>
                <a:fillRef idx="0">
                  <a:schemeClr val="dk1"/>
                </a:fillRef>
                <a:effectRef idx="2">
                  <a:schemeClr val="dk1"/>
                </a:effectRef>
                <a:fontRef idx="minor">
                  <a:schemeClr val="tx1"/>
                </a:fontRef>
              </p:style>
            </p:cxnSp>
            <p:cxnSp>
              <p:nvCxnSpPr>
                <p:cNvPr id="75" name="直線接點 74"/>
                <p:cNvCxnSpPr/>
                <p:nvPr/>
              </p:nvCxnSpPr>
              <p:spPr>
                <a:xfrm flipV="1">
                  <a:off x="4575400" y="2954164"/>
                  <a:ext cx="1" cy="572915"/>
                </a:xfrm>
                <a:prstGeom prst="line">
                  <a:avLst/>
                </a:prstGeom>
                <a:ln w="38100"/>
              </p:spPr>
              <p:style>
                <a:lnRef idx="3">
                  <a:schemeClr val="dk1"/>
                </a:lnRef>
                <a:fillRef idx="0">
                  <a:schemeClr val="dk1"/>
                </a:fillRef>
                <a:effectRef idx="2">
                  <a:schemeClr val="dk1"/>
                </a:effectRef>
                <a:fontRef idx="minor">
                  <a:schemeClr val="tx1"/>
                </a:fontRef>
              </p:style>
            </p:cxnSp>
          </p:grpSp>
        </p:grpSp>
        <mc:AlternateContent xmlns:mc="http://schemas.openxmlformats.org/markup-compatibility/2006" xmlns:a14="http://schemas.microsoft.com/office/drawing/2010/main">
          <mc:Choice Requires="a14">
            <p:sp>
              <p:nvSpPr>
                <p:cNvPr id="67" name="矩形 66"/>
                <p:cNvSpPr/>
                <p:nvPr/>
              </p:nvSpPr>
              <p:spPr>
                <a:xfrm>
                  <a:off x="6240994" y="3578414"/>
                  <a:ext cx="602601" cy="307777"/>
                </a:xfrm>
                <a:prstGeom prst="rect">
                  <a:avLst/>
                </a:prstGeom>
              </p:spPr>
              <p:txBody>
                <a:bodyPr wrap="none">
                  <a:spAutoFit/>
                </a:bodyPr>
                <a:lstStyle/>
                <a:p>
                  <a:r>
                    <a:rPr lang="en-US" altLang="zh-TW" sz="1400" dirty="0" smtClean="0"/>
                    <a:t>T</a:t>
                  </a:r>
                  <a14:m>
                    <m:oMath xmlns:m="http://schemas.openxmlformats.org/officeDocument/2006/math">
                      <m:r>
                        <a:rPr lang="en-US" altLang="zh-TW" sz="1400" i="1" dirty="0">
                          <a:latin typeface="Cambria Math" panose="02040503050406030204" pitchFamily="18" charset="0"/>
                        </a:rPr>
                        <m:t>+</m:t>
                      </m:r>
                      <m:r>
                        <a:rPr lang="zh-TW" altLang="en-US" sz="1400" i="1" dirty="0">
                          <a:latin typeface="Cambria Math" panose="02040503050406030204" pitchFamily="18" charset="0"/>
                        </a:rPr>
                        <m:t>∆</m:t>
                      </m:r>
                      <m:r>
                        <a:rPr lang="en-US" altLang="zh-TW" sz="1400" i="1" dirty="0">
                          <a:latin typeface="Cambria Math" panose="02040503050406030204" pitchFamily="18" charset="0"/>
                        </a:rPr>
                        <m:t>𝑡</m:t>
                      </m:r>
                    </m:oMath>
                  </a14:m>
                  <a:endParaRPr lang="zh-TW" altLang="en-US" sz="1400" dirty="0"/>
                </a:p>
              </p:txBody>
            </p:sp>
          </mc:Choice>
          <mc:Fallback xmlns="">
            <p:sp>
              <p:nvSpPr>
                <p:cNvPr id="67" name="矩形 66"/>
                <p:cNvSpPr>
                  <a:spLocks noRot="1" noChangeAspect="1" noMove="1" noResize="1" noEditPoints="1" noAdjustHandles="1" noChangeArrowheads="1" noChangeShapeType="1" noTextEdit="1"/>
                </p:cNvSpPr>
                <p:nvPr/>
              </p:nvSpPr>
              <p:spPr>
                <a:xfrm>
                  <a:off x="6240994" y="3578414"/>
                  <a:ext cx="602601" cy="307777"/>
                </a:xfrm>
                <a:prstGeom prst="rect">
                  <a:avLst/>
                </a:prstGeom>
                <a:blipFill>
                  <a:blip r:embed="rId8"/>
                  <a:stretch>
                    <a:fillRect l="-3030" t="-3922" b="-17647"/>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68" name="矩形 67"/>
                <p:cNvSpPr/>
                <p:nvPr/>
              </p:nvSpPr>
              <p:spPr>
                <a:xfrm>
                  <a:off x="6782270" y="3575052"/>
                  <a:ext cx="701987" cy="307777"/>
                </a:xfrm>
                <a:prstGeom prst="rect">
                  <a:avLst/>
                </a:prstGeom>
              </p:spPr>
              <p:txBody>
                <a:bodyPr wrap="none">
                  <a:spAutoFit/>
                </a:bodyPr>
                <a:lstStyle/>
                <a:p>
                  <a:r>
                    <a:rPr lang="en-US" altLang="zh-TW" sz="1400" dirty="0" smtClean="0"/>
                    <a:t>T</a:t>
                  </a:r>
                  <a14:m>
                    <m:oMath xmlns:m="http://schemas.openxmlformats.org/officeDocument/2006/math">
                      <m:r>
                        <a:rPr lang="en-US" altLang="zh-TW" sz="1400" i="1" dirty="0">
                          <a:latin typeface="Cambria Math" panose="02040503050406030204" pitchFamily="18" charset="0"/>
                        </a:rPr>
                        <m:t>+</m:t>
                      </m:r>
                      <m:r>
                        <a:rPr lang="en-US" altLang="zh-TW" sz="1400" i="1" dirty="0" smtClean="0">
                          <a:latin typeface="Cambria Math" panose="02040503050406030204" pitchFamily="18" charset="0"/>
                        </a:rPr>
                        <m:t>2</m:t>
                      </m:r>
                      <m:r>
                        <a:rPr lang="zh-TW" altLang="en-US" sz="1400" i="1" dirty="0">
                          <a:latin typeface="Cambria Math" panose="02040503050406030204" pitchFamily="18" charset="0"/>
                        </a:rPr>
                        <m:t>∆</m:t>
                      </m:r>
                      <m:r>
                        <a:rPr lang="en-US" altLang="zh-TW" sz="1400" i="1" dirty="0">
                          <a:latin typeface="Cambria Math" panose="02040503050406030204" pitchFamily="18" charset="0"/>
                        </a:rPr>
                        <m:t>𝑡</m:t>
                      </m:r>
                    </m:oMath>
                  </a14:m>
                  <a:endParaRPr lang="zh-TW" altLang="en-US" sz="1400" dirty="0"/>
                </a:p>
              </p:txBody>
            </p:sp>
          </mc:Choice>
          <mc:Fallback xmlns="">
            <p:sp>
              <p:nvSpPr>
                <p:cNvPr id="68" name="矩形 67"/>
                <p:cNvSpPr>
                  <a:spLocks noRot="1" noChangeAspect="1" noMove="1" noResize="1" noEditPoints="1" noAdjustHandles="1" noChangeArrowheads="1" noChangeShapeType="1" noTextEdit="1"/>
                </p:cNvSpPr>
                <p:nvPr/>
              </p:nvSpPr>
              <p:spPr>
                <a:xfrm>
                  <a:off x="6782270" y="3575052"/>
                  <a:ext cx="701987" cy="307777"/>
                </a:xfrm>
                <a:prstGeom prst="rect">
                  <a:avLst/>
                </a:prstGeom>
                <a:blipFill>
                  <a:blip r:embed="rId6"/>
                  <a:stretch>
                    <a:fillRect l="-2609" t="-6000" b="-18000"/>
                  </a:stretch>
                </a:blipFill>
              </p:spPr>
              <p:txBody>
                <a:bodyPr/>
                <a:lstStyle/>
                <a:p>
                  <a:r>
                    <a:rPr lang="zh-TW" altLang="en-US">
                      <a:noFill/>
                    </a:rPr>
                    <a:t> </a:t>
                  </a:r>
                </a:p>
              </p:txBody>
            </p:sp>
          </mc:Fallback>
        </mc:AlternateContent>
      </p:grpSp>
      <p:sp>
        <p:nvSpPr>
          <p:cNvPr id="61" name="矩形 60"/>
          <p:cNvSpPr/>
          <p:nvPr/>
        </p:nvSpPr>
        <p:spPr>
          <a:xfrm>
            <a:off x="3576301" y="5287595"/>
            <a:ext cx="593201" cy="156238"/>
          </a:xfrm>
          <a:prstGeom prst="rect">
            <a:avLst/>
          </a:prstGeom>
          <a:solidFill>
            <a:schemeClr val="tx2">
              <a:lumMod val="60000"/>
              <a:lumOff val="40000"/>
            </a:schemeClr>
          </a:solid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8" name="矩形 77"/>
          <p:cNvSpPr/>
          <p:nvPr/>
        </p:nvSpPr>
        <p:spPr>
          <a:xfrm>
            <a:off x="4182966" y="5287596"/>
            <a:ext cx="579730" cy="156237"/>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9" name="矩形 78"/>
          <p:cNvSpPr/>
          <p:nvPr/>
        </p:nvSpPr>
        <p:spPr>
          <a:xfrm>
            <a:off x="4760470" y="5282900"/>
            <a:ext cx="1188623" cy="160933"/>
          </a:xfrm>
          <a:prstGeom prst="rect">
            <a:avLst/>
          </a:prstGeom>
          <a:solidFill>
            <a:schemeClr val="tx2">
              <a:lumMod val="50000"/>
            </a:schemeClr>
          </a:solidFill>
          <a:ln w="38100">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5" name="矩形 44"/>
          <p:cNvSpPr/>
          <p:nvPr/>
        </p:nvSpPr>
        <p:spPr>
          <a:xfrm>
            <a:off x="5949089" y="5287595"/>
            <a:ext cx="593201" cy="156238"/>
          </a:xfrm>
          <a:prstGeom prst="rect">
            <a:avLst/>
          </a:prstGeom>
          <a:solidFill>
            <a:schemeClr val="tx2">
              <a:lumMod val="60000"/>
              <a:lumOff val="40000"/>
            </a:schemeClr>
          </a:solidFill>
          <a:ln w="381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6" name="矩形 45"/>
          <p:cNvSpPr/>
          <p:nvPr/>
        </p:nvSpPr>
        <p:spPr>
          <a:xfrm>
            <a:off x="6549018" y="5287596"/>
            <a:ext cx="579730" cy="156237"/>
          </a:xfrm>
          <a:prstGeom prst="rect">
            <a:avLst/>
          </a:prstGeom>
          <a:solidFill>
            <a:schemeClr val="tx2">
              <a:lumMod val="75000"/>
            </a:schemeClr>
          </a:solidFill>
          <a:ln w="381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49" name="直線接點 48"/>
          <p:cNvCxnSpPr/>
          <p:nvPr/>
        </p:nvCxnSpPr>
        <p:spPr>
          <a:xfrm flipV="1">
            <a:off x="8734567" y="4320997"/>
            <a:ext cx="946032" cy="2054"/>
          </a:xfrm>
          <a:prstGeom prst="line">
            <a:avLst/>
          </a:prstGeom>
          <a:ln w="28575">
            <a:solidFill>
              <a:srgbClr val="595959"/>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2836939"/>
      </p:ext>
    </p:extLst>
  </p:cSld>
  <p:clrMapOvr>
    <a:masterClrMapping/>
  </p:clrMapOvr>
  <mc:AlternateContent xmlns:mc="http://schemas.openxmlformats.org/markup-compatibility/2006" xmlns:p14="http://schemas.microsoft.com/office/powerpoint/2010/main">
    <mc:Choice Requires="p14">
      <p:transition>
        <p14:pan dir="u"/>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3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61"/>
                                        </p:tgtEl>
                                        <p:attrNameLst>
                                          <p:attrName>style.visibility</p:attrName>
                                        </p:attrNameLst>
                                      </p:cBhvr>
                                      <p:to>
                                        <p:strVal val="hidden"/>
                                      </p:to>
                                    </p:set>
                                  </p:childTnLst>
                                </p:cTn>
                              </p:par>
                              <p:par>
                                <p:cTn id="43" presetID="10" presetClass="entr" presetSubtype="0" fill="hold" grpId="0" nodeType="withEffect">
                                  <p:stCondLst>
                                    <p:cond delay="0"/>
                                  </p:stCondLst>
                                  <p:childTnLst>
                                    <p:set>
                                      <p:cBhvr>
                                        <p:cTn id="44" dur="1" fill="hold">
                                          <p:stCondLst>
                                            <p:cond delay="0"/>
                                          </p:stCondLst>
                                        </p:cTn>
                                        <p:tgtEl>
                                          <p:spTgt spid="45"/>
                                        </p:tgtEl>
                                        <p:attrNameLst>
                                          <p:attrName>style.visibility</p:attrName>
                                        </p:attrNameLst>
                                      </p:cBhvr>
                                      <p:to>
                                        <p:strVal val="visible"/>
                                      </p:to>
                                    </p:set>
                                    <p:animEffect transition="in" filter="fade">
                                      <p:cBhvr>
                                        <p:cTn id="45" dur="500"/>
                                        <p:tgtEl>
                                          <p:spTgt spid="45"/>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xit" presetSubtype="0" fill="hold" grpId="1" nodeType="clickEffect">
                                  <p:stCondLst>
                                    <p:cond delay="0"/>
                                  </p:stCondLst>
                                  <p:childTnLst>
                                    <p:set>
                                      <p:cBhvr>
                                        <p:cTn id="49" dur="1" fill="hold">
                                          <p:stCondLst>
                                            <p:cond delay="0"/>
                                          </p:stCondLst>
                                        </p:cTn>
                                        <p:tgtEl>
                                          <p:spTgt spid="78"/>
                                        </p:tgtEl>
                                        <p:attrNameLst>
                                          <p:attrName>style.visibility</p:attrName>
                                        </p:attrNameLst>
                                      </p:cBhvr>
                                      <p:to>
                                        <p:strVal val="hidden"/>
                                      </p:to>
                                    </p:set>
                                  </p:childTnLst>
                                </p:cTn>
                              </p:par>
                              <p:par>
                                <p:cTn id="50" presetID="1" presetClass="entr" presetSubtype="0" fill="hold" grpId="0" nodeType="withEffect">
                                  <p:stCondLst>
                                    <p:cond delay="0"/>
                                  </p:stCondLst>
                                  <p:childTnLst>
                                    <p:set>
                                      <p:cBhvr>
                                        <p:cTn id="51"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8" grpId="0"/>
      <p:bldP spid="20" grpId="0"/>
      <p:bldP spid="9" grpId="0" animBg="1"/>
      <p:bldP spid="39" grpId="0" animBg="1"/>
      <p:bldP spid="39" grpId="1" animBg="1"/>
      <p:bldP spid="61" grpId="0" animBg="1"/>
      <p:bldP spid="61" grpId="1" animBg="1"/>
      <p:bldP spid="78" grpId="0" animBg="1"/>
      <p:bldP spid="78" grpId="1" animBg="1"/>
      <p:bldP spid="79" grpId="0" animBg="1"/>
      <p:bldP spid="45" grpId="0" animBg="1"/>
      <p:bldP spid="4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83171" y="395308"/>
            <a:ext cx="10515600" cy="1325563"/>
          </a:xfrm>
        </p:spPr>
        <p:txBody>
          <a:bodyPr/>
          <a:lstStyle/>
          <a:p>
            <a:r>
              <a:rPr lang="zh-TW" altLang="en-US" dirty="0">
                <a:ea typeface="微軟正黑體" panose="020B0604030504040204" pitchFamily="34" charset="-120"/>
              </a:rPr>
              <a:t>結構式信用</a:t>
            </a:r>
            <a:r>
              <a:rPr lang="zh-TW" altLang="en-US" dirty="0" smtClean="0">
                <a:ea typeface="微軟正黑體" panose="020B0604030504040204" pitchFamily="34" charset="-120"/>
              </a:rPr>
              <a:t>風險</a:t>
            </a:r>
            <a:endParaRPr lang="zh-TW" altLang="en-US" dirty="0"/>
          </a:p>
        </p:txBody>
      </p:sp>
      <p:grpSp>
        <p:nvGrpSpPr>
          <p:cNvPr id="153" name="群組 152"/>
          <p:cNvGrpSpPr/>
          <p:nvPr/>
        </p:nvGrpSpPr>
        <p:grpSpPr>
          <a:xfrm>
            <a:off x="1206612" y="1192324"/>
            <a:ext cx="5446868" cy="5225708"/>
            <a:chOff x="2138597" y="1152432"/>
            <a:chExt cx="5446868" cy="5225708"/>
          </a:xfrm>
        </p:grpSpPr>
        <p:grpSp>
          <p:nvGrpSpPr>
            <p:cNvPr id="134" name="群組 133"/>
            <p:cNvGrpSpPr/>
            <p:nvPr/>
          </p:nvGrpSpPr>
          <p:grpSpPr>
            <a:xfrm>
              <a:off x="2138597" y="1152432"/>
              <a:ext cx="5446868" cy="4470484"/>
              <a:chOff x="2138597" y="1152432"/>
              <a:chExt cx="5446868" cy="4470484"/>
            </a:xfrm>
          </p:grpSpPr>
          <p:grpSp>
            <p:nvGrpSpPr>
              <p:cNvPr id="131" name="群組 130"/>
              <p:cNvGrpSpPr/>
              <p:nvPr/>
            </p:nvGrpSpPr>
            <p:grpSpPr>
              <a:xfrm>
                <a:off x="2138597" y="1152432"/>
                <a:ext cx="5446868" cy="4470484"/>
                <a:chOff x="2138597" y="1152432"/>
                <a:chExt cx="5446868" cy="4470484"/>
              </a:xfrm>
            </p:grpSpPr>
            <p:grpSp>
              <p:nvGrpSpPr>
                <p:cNvPr id="124" name="群組 123"/>
                <p:cNvGrpSpPr/>
                <p:nvPr/>
              </p:nvGrpSpPr>
              <p:grpSpPr>
                <a:xfrm>
                  <a:off x="2138597" y="1690688"/>
                  <a:ext cx="5446868" cy="3399499"/>
                  <a:chOff x="2138597" y="1690688"/>
                  <a:chExt cx="5446868" cy="3399499"/>
                </a:xfrm>
              </p:grpSpPr>
              <p:grpSp>
                <p:nvGrpSpPr>
                  <p:cNvPr id="117" name="群組 116"/>
                  <p:cNvGrpSpPr/>
                  <p:nvPr/>
                </p:nvGrpSpPr>
                <p:grpSpPr>
                  <a:xfrm>
                    <a:off x="2138597" y="1690688"/>
                    <a:ext cx="4891790" cy="3399499"/>
                    <a:chOff x="5188640" y="4317099"/>
                    <a:chExt cx="3541574" cy="2406889"/>
                  </a:xfrm>
                </p:grpSpPr>
                <p:grpSp>
                  <p:nvGrpSpPr>
                    <p:cNvPr id="103" name="群組 102"/>
                    <p:cNvGrpSpPr/>
                    <p:nvPr/>
                  </p:nvGrpSpPr>
                  <p:grpSpPr>
                    <a:xfrm>
                      <a:off x="5440640" y="4558713"/>
                      <a:ext cx="3141395" cy="1887057"/>
                      <a:chOff x="5440640" y="4558713"/>
                      <a:chExt cx="3141395" cy="1887057"/>
                    </a:xfrm>
                  </p:grpSpPr>
                  <p:grpSp>
                    <p:nvGrpSpPr>
                      <p:cNvPr id="97" name="群組 96"/>
                      <p:cNvGrpSpPr/>
                      <p:nvPr/>
                    </p:nvGrpSpPr>
                    <p:grpSpPr>
                      <a:xfrm>
                        <a:off x="5440640" y="4558713"/>
                        <a:ext cx="3097534" cy="1887057"/>
                        <a:chOff x="5484501" y="4558713"/>
                        <a:chExt cx="3097534" cy="1887057"/>
                      </a:xfrm>
                    </p:grpSpPr>
                    <p:cxnSp>
                      <p:nvCxnSpPr>
                        <p:cNvPr id="94" name="直線接點 93"/>
                        <p:cNvCxnSpPr/>
                        <p:nvPr/>
                      </p:nvCxnSpPr>
                      <p:spPr>
                        <a:xfrm flipV="1">
                          <a:off x="5484501" y="4558713"/>
                          <a:ext cx="3097534" cy="98392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直線接點 95"/>
                        <p:cNvCxnSpPr/>
                        <p:nvPr/>
                      </p:nvCxnSpPr>
                      <p:spPr>
                        <a:xfrm>
                          <a:off x="5484501" y="5542642"/>
                          <a:ext cx="3097534" cy="903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99" name="直線接點 98"/>
                      <p:cNvCxnSpPr/>
                      <p:nvPr/>
                    </p:nvCxnSpPr>
                    <p:spPr>
                      <a:xfrm>
                        <a:off x="7033268" y="5050677"/>
                        <a:ext cx="1548767" cy="4919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直線接點 100"/>
                      <p:cNvCxnSpPr/>
                      <p:nvPr/>
                    </p:nvCxnSpPr>
                    <p:spPr>
                      <a:xfrm flipV="1">
                        <a:off x="7033268" y="5542642"/>
                        <a:ext cx="1548767" cy="4515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4" name="橢圓 103"/>
                    <p:cNvSpPr/>
                    <p:nvPr/>
                  </p:nvSpPr>
                  <p:spPr>
                    <a:xfrm>
                      <a:off x="5188640" y="5264424"/>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05" name="橢圓 104"/>
                    <p:cNvSpPr/>
                    <p:nvPr/>
                  </p:nvSpPr>
                  <p:spPr>
                    <a:xfrm>
                      <a:off x="8226214" y="5264424"/>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6" name="橢圓 105"/>
                    <p:cNvSpPr/>
                    <p:nvPr/>
                  </p:nvSpPr>
                  <p:spPr>
                    <a:xfrm>
                      <a:off x="8226214" y="4317099"/>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7" name="橢圓 106"/>
                    <p:cNvSpPr/>
                    <p:nvPr/>
                  </p:nvSpPr>
                  <p:spPr>
                    <a:xfrm>
                      <a:off x="8226214" y="6219988"/>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8" name="橢圓 107"/>
                    <p:cNvSpPr/>
                    <p:nvPr/>
                  </p:nvSpPr>
                  <p:spPr>
                    <a:xfrm>
                      <a:off x="6737407" y="5752592"/>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09" name="橢圓 108"/>
                    <p:cNvSpPr/>
                    <p:nvPr/>
                  </p:nvSpPr>
                  <p:spPr>
                    <a:xfrm>
                      <a:off x="6730238" y="4798678"/>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grpSp>
              <p:sp>
                <p:nvSpPr>
                  <p:cNvPr id="118" name="文字方塊 117"/>
                  <p:cNvSpPr txBox="1"/>
                  <p:nvPr/>
                </p:nvSpPr>
                <p:spPr>
                  <a:xfrm>
                    <a:off x="2257466" y="3047812"/>
                    <a:ext cx="851568" cy="646331"/>
                  </a:xfrm>
                  <a:prstGeom prst="rect">
                    <a:avLst/>
                  </a:prstGeom>
                  <a:noFill/>
                </p:spPr>
                <p:txBody>
                  <a:bodyPr wrap="square" rtlCol="0">
                    <a:spAutoFit/>
                  </a:bodyPr>
                  <a:lstStyle/>
                  <a:p>
                    <a:r>
                      <a:rPr lang="en-US" altLang="zh-TW" sz="3600" dirty="0" smtClean="0">
                        <a:latin typeface="微軟正黑體" panose="020B0604030504040204" pitchFamily="34" charset="-120"/>
                        <a:ea typeface="微軟正黑體" panose="020B0604030504040204" pitchFamily="34" charset="-120"/>
                      </a:rPr>
                      <a:t>A</a:t>
                    </a:r>
                    <a:endParaRPr lang="zh-TW" altLang="en-US" sz="3600" dirty="0">
                      <a:latin typeface="微軟正黑體" panose="020B0604030504040204" pitchFamily="34" charset="-120"/>
                      <a:ea typeface="微軟正黑體" panose="020B0604030504040204" pitchFamily="34" charset="-120"/>
                    </a:endParaRPr>
                  </a:p>
                </p:txBody>
              </p:sp>
              <p:sp>
                <p:nvSpPr>
                  <p:cNvPr id="119" name="文字方塊 118"/>
                  <p:cNvSpPr txBox="1"/>
                  <p:nvPr/>
                </p:nvSpPr>
                <p:spPr>
                  <a:xfrm>
                    <a:off x="4388414" y="2410256"/>
                    <a:ext cx="468398" cy="646331"/>
                  </a:xfrm>
                  <a:prstGeom prst="rect">
                    <a:avLst/>
                  </a:prstGeom>
                  <a:noFill/>
                </p:spPr>
                <p:txBody>
                  <a:bodyPr wrap="none" rtlCol="0">
                    <a:spAutoFit/>
                  </a:bodyPr>
                  <a:lstStyle/>
                  <a:p>
                    <a:r>
                      <a:rPr lang="en-US" altLang="zh-TW" sz="3600" dirty="0" smtClean="0">
                        <a:latin typeface="微軟正黑體" panose="020B0604030504040204" pitchFamily="34" charset="-120"/>
                        <a:ea typeface="微軟正黑體" panose="020B0604030504040204" pitchFamily="34" charset="-120"/>
                      </a:rPr>
                      <a:t>B</a:t>
                    </a:r>
                    <a:endParaRPr lang="zh-TW" altLang="en-US" sz="3600" dirty="0">
                      <a:latin typeface="微軟正黑體" panose="020B0604030504040204" pitchFamily="34" charset="-120"/>
                      <a:ea typeface="微軟正黑體" panose="020B0604030504040204" pitchFamily="34" charset="-120"/>
                    </a:endParaRPr>
                  </a:p>
                </p:txBody>
              </p:sp>
              <p:sp>
                <p:nvSpPr>
                  <p:cNvPr id="120" name="文字方塊 119"/>
                  <p:cNvSpPr txBox="1"/>
                  <p:nvPr/>
                </p:nvSpPr>
                <p:spPr>
                  <a:xfrm>
                    <a:off x="4375124" y="3760577"/>
                    <a:ext cx="447472" cy="646331"/>
                  </a:xfrm>
                  <a:prstGeom prst="rect">
                    <a:avLst/>
                  </a:prstGeom>
                  <a:noFill/>
                </p:spPr>
                <p:txBody>
                  <a:bodyPr wrap="square" rtlCol="0">
                    <a:spAutoFit/>
                  </a:bodyPr>
                  <a:lstStyle/>
                  <a:p>
                    <a:r>
                      <a:rPr lang="en-US" altLang="zh-TW" sz="3600" dirty="0" smtClean="0">
                        <a:latin typeface="微軟正黑體" panose="020B0604030504040204" pitchFamily="34" charset="-120"/>
                        <a:ea typeface="微軟正黑體" panose="020B0604030504040204" pitchFamily="34" charset="-120"/>
                      </a:rPr>
                      <a:t>C</a:t>
                    </a:r>
                    <a:endParaRPr lang="zh-TW" altLang="en-US" sz="3600" dirty="0">
                      <a:latin typeface="微軟正黑體" panose="020B0604030504040204" pitchFamily="34" charset="-120"/>
                      <a:ea typeface="微軟正黑體" panose="020B0604030504040204" pitchFamily="34" charset="-120"/>
                    </a:endParaRPr>
                  </a:p>
                </p:txBody>
              </p:sp>
              <p:sp>
                <p:nvSpPr>
                  <p:cNvPr id="121" name="文字方塊 120"/>
                  <p:cNvSpPr txBox="1"/>
                  <p:nvPr/>
                </p:nvSpPr>
                <p:spPr>
                  <a:xfrm>
                    <a:off x="6431967" y="1721439"/>
                    <a:ext cx="568568" cy="646331"/>
                  </a:xfrm>
                  <a:prstGeom prst="rect">
                    <a:avLst/>
                  </a:prstGeom>
                  <a:noFill/>
                </p:spPr>
                <p:txBody>
                  <a:bodyPr wrap="square" rtlCol="0">
                    <a:spAutoFit/>
                  </a:bodyPr>
                  <a:lstStyle/>
                  <a:p>
                    <a:r>
                      <a:rPr lang="en-US" altLang="zh-TW" sz="3600" dirty="0" smtClean="0">
                        <a:latin typeface="微軟正黑體" panose="020B0604030504040204" pitchFamily="34" charset="-120"/>
                        <a:ea typeface="微軟正黑體" panose="020B0604030504040204" pitchFamily="34" charset="-120"/>
                      </a:rPr>
                      <a:t>D</a:t>
                    </a:r>
                    <a:endParaRPr lang="zh-TW" altLang="en-US" sz="3600" dirty="0">
                      <a:latin typeface="微軟正黑體" panose="020B0604030504040204" pitchFamily="34" charset="-120"/>
                      <a:ea typeface="微軟正黑體" panose="020B0604030504040204" pitchFamily="34" charset="-120"/>
                    </a:endParaRPr>
                  </a:p>
                </p:txBody>
              </p:sp>
              <p:sp>
                <p:nvSpPr>
                  <p:cNvPr id="122" name="文字方塊 121"/>
                  <p:cNvSpPr txBox="1"/>
                  <p:nvPr/>
                </p:nvSpPr>
                <p:spPr>
                  <a:xfrm>
                    <a:off x="6454806" y="3071853"/>
                    <a:ext cx="1130659" cy="646331"/>
                  </a:xfrm>
                  <a:prstGeom prst="rect">
                    <a:avLst/>
                  </a:prstGeom>
                  <a:noFill/>
                </p:spPr>
                <p:txBody>
                  <a:bodyPr wrap="square" rtlCol="0">
                    <a:spAutoFit/>
                  </a:bodyPr>
                  <a:lstStyle/>
                  <a:p>
                    <a:r>
                      <a:rPr lang="en-US" altLang="zh-TW" sz="3600" dirty="0" smtClean="0">
                        <a:latin typeface="微軟正黑體" panose="020B0604030504040204" pitchFamily="34" charset="-120"/>
                        <a:ea typeface="微軟正黑體" panose="020B0604030504040204" pitchFamily="34" charset="-120"/>
                      </a:rPr>
                      <a:t>E</a:t>
                    </a:r>
                    <a:endParaRPr lang="zh-TW" altLang="en-US" sz="3600" dirty="0">
                      <a:latin typeface="微軟正黑體" panose="020B0604030504040204" pitchFamily="34" charset="-120"/>
                      <a:ea typeface="微軟正黑體" panose="020B0604030504040204" pitchFamily="34" charset="-120"/>
                    </a:endParaRPr>
                  </a:p>
                </p:txBody>
              </p:sp>
              <p:sp>
                <p:nvSpPr>
                  <p:cNvPr id="123" name="文字方塊 122"/>
                  <p:cNvSpPr txBox="1"/>
                  <p:nvPr/>
                </p:nvSpPr>
                <p:spPr>
                  <a:xfrm>
                    <a:off x="6463598" y="4431128"/>
                    <a:ext cx="426720" cy="646331"/>
                  </a:xfrm>
                  <a:prstGeom prst="rect">
                    <a:avLst/>
                  </a:prstGeom>
                  <a:noFill/>
                </p:spPr>
                <p:txBody>
                  <a:bodyPr wrap="none" rtlCol="0">
                    <a:spAutoFit/>
                  </a:bodyPr>
                  <a:lstStyle/>
                  <a:p>
                    <a:r>
                      <a:rPr lang="en-US" altLang="zh-TW" sz="3600" dirty="0" smtClean="0">
                        <a:latin typeface="微軟正黑體" panose="020B0604030504040204" pitchFamily="34" charset="-120"/>
                        <a:ea typeface="微軟正黑體" panose="020B0604030504040204" pitchFamily="34" charset="-120"/>
                      </a:rPr>
                      <a:t>F</a:t>
                    </a:r>
                    <a:endParaRPr lang="zh-TW" altLang="en-US" sz="3600" dirty="0">
                      <a:latin typeface="微軟正黑體" panose="020B0604030504040204" pitchFamily="34" charset="-120"/>
                      <a:ea typeface="微軟正黑體" panose="020B0604030504040204" pitchFamily="34" charset="-120"/>
                    </a:endParaRPr>
                  </a:p>
                </p:txBody>
              </p:sp>
            </p:grpSp>
            <mc:AlternateContent xmlns:mc="http://schemas.openxmlformats.org/markup-compatibility/2006" xmlns:a14="http://schemas.microsoft.com/office/drawing/2010/main">
              <mc:Choice Requires="a14">
                <p:sp>
                  <p:nvSpPr>
                    <p:cNvPr id="125" name="文字方塊 124"/>
                    <p:cNvSpPr txBox="1"/>
                    <p:nvPr/>
                  </p:nvSpPr>
                  <p:spPr>
                    <a:xfrm>
                      <a:off x="2261268" y="2567028"/>
                      <a:ext cx="463717"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TW" sz="2400" i="1" dirty="0" smtClean="0">
                                <a:latin typeface="Cambria Math" panose="02040503050406030204" pitchFamily="18" charset="0"/>
                              </a:rPr>
                              <m:t>𝑉</m:t>
                            </m:r>
                          </m:oMath>
                        </m:oMathPara>
                      </a14:m>
                      <a:endParaRPr lang="zh-TW" altLang="en-US" sz="2400" dirty="0">
                        <a:latin typeface="微軟正黑體" panose="020B0604030504040204" pitchFamily="34" charset="-120"/>
                        <a:ea typeface="微軟正黑體" panose="020B0604030504040204" pitchFamily="34" charset="-120"/>
                      </a:endParaRPr>
                    </a:p>
                  </p:txBody>
                </p:sp>
              </mc:Choice>
              <mc:Fallback xmlns="">
                <p:sp>
                  <p:nvSpPr>
                    <p:cNvPr id="125" name="文字方塊 124"/>
                    <p:cNvSpPr txBox="1">
                      <a:spLocks noRot="1" noChangeAspect="1" noMove="1" noResize="1" noEditPoints="1" noAdjustHandles="1" noChangeArrowheads="1" noChangeShapeType="1" noTextEdit="1"/>
                    </p:cNvSpPr>
                    <p:nvPr/>
                  </p:nvSpPr>
                  <p:spPr>
                    <a:xfrm>
                      <a:off x="2261268" y="2567028"/>
                      <a:ext cx="463717" cy="461665"/>
                    </a:xfrm>
                    <a:prstGeom prst="rect">
                      <a:avLst/>
                    </a:prstGeom>
                    <a:blipFill>
                      <a:blip r:embed="rId2"/>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26" name="文字方塊 125"/>
                    <p:cNvSpPr txBox="1"/>
                    <p:nvPr/>
                  </p:nvSpPr>
                  <p:spPr>
                    <a:xfrm>
                      <a:off x="4303607" y="1878763"/>
                      <a:ext cx="638123"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TW" sz="2400" i="1" dirty="0" smtClean="0">
                                <a:latin typeface="Cambria Math" panose="02040503050406030204" pitchFamily="18" charset="0"/>
                              </a:rPr>
                              <m:t>𝑉𝑢</m:t>
                            </m:r>
                          </m:oMath>
                        </m:oMathPara>
                      </a14:m>
                      <a:endParaRPr lang="zh-TW" altLang="en-US" sz="2400" dirty="0">
                        <a:latin typeface="微軟正黑體" panose="020B0604030504040204" pitchFamily="34" charset="-120"/>
                        <a:ea typeface="微軟正黑體" panose="020B0604030504040204" pitchFamily="34" charset="-120"/>
                      </a:endParaRPr>
                    </a:p>
                  </p:txBody>
                </p:sp>
              </mc:Choice>
              <mc:Fallback xmlns="">
                <p:sp>
                  <p:nvSpPr>
                    <p:cNvPr id="126" name="文字方塊 125"/>
                    <p:cNvSpPr txBox="1">
                      <a:spLocks noRot="1" noChangeAspect="1" noMove="1" noResize="1" noEditPoints="1" noAdjustHandles="1" noChangeArrowheads="1" noChangeShapeType="1" noTextEdit="1"/>
                    </p:cNvSpPr>
                    <p:nvPr/>
                  </p:nvSpPr>
                  <p:spPr>
                    <a:xfrm>
                      <a:off x="4303607" y="1878763"/>
                      <a:ext cx="638123" cy="461665"/>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27" name="文字方塊 126"/>
                    <p:cNvSpPr txBox="1"/>
                    <p:nvPr/>
                  </p:nvSpPr>
                  <p:spPr>
                    <a:xfrm>
                      <a:off x="4332325" y="4499241"/>
                      <a:ext cx="641651"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TW" sz="2400" b="0" i="1" smtClean="0">
                                <a:latin typeface="Cambria Math" panose="02040503050406030204" pitchFamily="18" charset="0"/>
                              </a:rPr>
                              <m:t>𝑉𝑑</m:t>
                            </m:r>
                          </m:oMath>
                        </m:oMathPara>
                      </a14:m>
                      <a:endParaRPr lang="zh-TW" altLang="en-US" sz="2400" dirty="0">
                        <a:latin typeface="微軟正黑體" panose="020B0604030504040204" pitchFamily="34" charset="-120"/>
                        <a:ea typeface="微軟正黑體" panose="020B0604030504040204" pitchFamily="34" charset="-120"/>
                      </a:endParaRPr>
                    </a:p>
                  </p:txBody>
                </p:sp>
              </mc:Choice>
              <mc:Fallback xmlns="">
                <p:sp>
                  <p:nvSpPr>
                    <p:cNvPr id="127" name="文字方塊 126"/>
                    <p:cNvSpPr txBox="1">
                      <a:spLocks noRot="1" noChangeAspect="1" noMove="1" noResize="1" noEditPoints="1" noAdjustHandles="1" noChangeArrowheads="1" noChangeShapeType="1" noTextEdit="1"/>
                    </p:cNvSpPr>
                    <p:nvPr/>
                  </p:nvSpPr>
                  <p:spPr>
                    <a:xfrm>
                      <a:off x="4332325" y="4499241"/>
                      <a:ext cx="641651" cy="461665"/>
                    </a:xfrm>
                    <a:prstGeom prst="rect">
                      <a:avLst/>
                    </a:prstGeom>
                    <a:blipFill>
                      <a:blip r:embed="rId4"/>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28" name="文字方塊 127"/>
                    <p:cNvSpPr txBox="1"/>
                    <p:nvPr/>
                  </p:nvSpPr>
                  <p:spPr>
                    <a:xfrm>
                      <a:off x="6334238" y="1152432"/>
                      <a:ext cx="780727"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US" altLang="zh-TW" sz="2400" i="1" dirty="0" smtClean="0">
                                    <a:latin typeface="Cambria Math" panose="02040503050406030204" pitchFamily="18" charset="0"/>
                                  </a:rPr>
                                </m:ctrlPr>
                              </m:sSupPr>
                              <m:e>
                                <m:r>
                                  <a:rPr lang="en-US" altLang="zh-TW" sz="2400" i="1" dirty="0">
                                    <a:latin typeface="Cambria Math" panose="02040503050406030204" pitchFamily="18" charset="0"/>
                                  </a:rPr>
                                  <m:t>𝑉𝑢</m:t>
                                </m:r>
                              </m:e>
                              <m:sup>
                                <m:r>
                                  <a:rPr lang="en-US" altLang="zh-TW" sz="2400" b="0" i="1" dirty="0" smtClean="0">
                                    <a:latin typeface="Cambria Math" panose="02040503050406030204" pitchFamily="18" charset="0"/>
                                  </a:rPr>
                                  <m:t>2</m:t>
                                </m:r>
                              </m:sup>
                            </m:sSup>
                          </m:oMath>
                        </m:oMathPara>
                      </a14:m>
                      <a:endParaRPr lang="zh-TW" altLang="en-US" sz="2400" dirty="0">
                        <a:latin typeface="微軟正黑體" panose="020B0604030504040204" pitchFamily="34" charset="-120"/>
                        <a:ea typeface="微軟正黑體" panose="020B0604030504040204" pitchFamily="34" charset="-120"/>
                      </a:endParaRPr>
                    </a:p>
                  </p:txBody>
                </p:sp>
              </mc:Choice>
              <mc:Fallback xmlns="">
                <p:sp>
                  <p:nvSpPr>
                    <p:cNvPr id="128" name="文字方塊 127"/>
                    <p:cNvSpPr txBox="1">
                      <a:spLocks noRot="1" noChangeAspect="1" noMove="1" noResize="1" noEditPoints="1" noAdjustHandles="1" noChangeArrowheads="1" noChangeShapeType="1" noTextEdit="1"/>
                    </p:cNvSpPr>
                    <p:nvPr/>
                  </p:nvSpPr>
                  <p:spPr>
                    <a:xfrm>
                      <a:off x="6334238" y="1152432"/>
                      <a:ext cx="780727" cy="461665"/>
                    </a:xfrm>
                    <a:prstGeom prst="rect">
                      <a:avLst/>
                    </a:prstGeom>
                    <a:blipFill>
                      <a:blip r:embed="rId5"/>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29" name="文字方塊 128"/>
                    <p:cNvSpPr txBox="1"/>
                    <p:nvPr/>
                  </p:nvSpPr>
                  <p:spPr>
                    <a:xfrm>
                      <a:off x="6332474" y="2574656"/>
                      <a:ext cx="463717"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TW" sz="2400" i="1" dirty="0" smtClean="0">
                                <a:latin typeface="Cambria Math" panose="02040503050406030204" pitchFamily="18" charset="0"/>
                              </a:rPr>
                              <m:t>𝑉</m:t>
                            </m:r>
                          </m:oMath>
                        </m:oMathPara>
                      </a14:m>
                      <a:endParaRPr lang="zh-TW" altLang="en-US" sz="2400" dirty="0">
                        <a:latin typeface="微軟正黑體" panose="020B0604030504040204" pitchFamily="34" charset="-120"/>
                        <a:ea typeface="微軟正黑體" panose="020B0604030504040204" pitchFamily="34" charset="-120"/>
                      </a:endParaRPr>
                    </a:p>
                  </p:txBody>
                </p:sp>
              </mc:Choice>
              <mc:Fallback xmlns="">
                <p:sp>
                  <p:nvSpPr>
                    <p:cNvPr id="129" name="文字方塊 128"/>
                    <p:cNvSpPr txBox="1">
                      <a:spLocks noRot="1" noChangeAspect="1" noMove="1" noResize="1" noEditPoints="1" noAdjustHandles="1" noChangeArrowheads="1" noChangeShapeType="1" noTextEdit="1"/>
                    </p:cNvSpPr>
                    <p:nvPr/>
                  </p:nvSpPr>
                  <p:spPr>
                    <a:xfrm>
                      <a:off x="6332474" y="2574656"/>
                      <a:ext cx="463717" cy="461665"/>
                    </a:xfrm>
                    <a:prstGeom prst="rect">
                      <a:avLst/>
                    </a:prstGeom>
                    <a:blipFill>
                      <a:blip r:embed="rId6"/>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30" name="文字方塊 129"/>
                    <p:cNvSpPr txBox="1"/>
                    <p:nvPr/>
                  </p:nvSpPr>
                  <p:spPr>
                    <a:xfrm>
                      <a:off x="6332474" y="5161251"/>
                      <a:ext cx="784254"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US" altLang="zh-TW" sz="2400" i="1" dirty="0" smtClean="0">
                                    <a:latin typeface="Cambria Math" panose="02040503050406030204" pitchFamily="18" charset="0"/>
                                  </a:rPr>
                                </m:ctrlPr>
                              </m:sSupPr>
                              <m:e>
                                <m:r>
                                  <a:rPr lang="en-US" altLang="zh-TW" sz="2400" i="1" dirty="0">
                                    <a:latin typeface="Cambria Math" panose="02040503050406030204" pitchFamily="18" charset="0"/>
                                  </a:rPr>
                                  <m:t>𝑉</m:t>
                                </m:r>
                                <m:r>
                                  <a:rPr lang="en-US" altLang="zh-TW" sz="2400" b="0" i="1" dirty="0" smtClean="0">
                                    <a:latin typeface="Cambria Math" panose="02040503050406030204" pitchFamily="18" charset="0"/>
                                  </a:rPr>
                                  <m:t>𝑑</m:t>
                                </m:r>
                              </m:e>
                              <m:sup>
                                <m:r>
                                  <a:rPr lang="en-US" altLang="zh-TW" sz="2400" b="0" i="1" dirty="0" smtClean="0">
                                    <a:latin typeface="Cambria Math" panose="02040503050406030204" pitchFamily="18" charset="0"/>
                                  </a:rPr>
                                  <m:t>2</m:t>
                                </m:r>
                              </m:sup>
                            </m:sSup>
                          </m:oMath>
                        </m:oMathPara>
                      </a14:m>
                      <a:endParaRPr lang="zh-TW" altLang="en-US" sz="2400" dirty="0">
                        <a:latin typeface="微軟正黑體" panose="020B0604030504040204" pitchFamily="34" charset="-120"/>
                        <a:ea typeface="微軟正黑體" panose="020B0604030504040204" pitchFamily="34" charset="-120"/>
                      </a:endParaRPr>
                    </a:p>
                  </p:txBody>
                </p:sp>
              </mc:Choice>
              <mc:Fallback xmlns="">
                <p:sp>
                  <p:nvSpPr>
                    <p:cNvPr id="130" name="文字方塊 129"/>
                    <p:cNvSpPr txBox="1">
                      <a:spLocks noRot="1" noChangeAspect="1" noMove="1" noResize="1" noEditPoints="1" noAdjustHandles="1" noChangeArrowheads="1" noChangeShapeType="1" noTextEdit="1"/>
                    </p:cNvSpPr>
                    <p:nvPr/>
                  </p:nvSpPr>
                  <p:spPr>
                    <a:xfrm>
                      <a:off x="6332474" y="5161251"/>
                      <a:ext cx="784254" cy="461665"/>
                    </a:xfrm>
                    <a:prstGeom prst="rect">
                      <a:avLst/>
                    </a:prstGeom>
                    <a:blipFill>
                      <a:blip r:embed="rId7"/>
                      <a:stretch>
                        <a:fillRect/>
                      </a:stretch>
                    </a:blipFill>
                  </p:spPr>
                  <p:txBody>
                    <a:bodyPr/>
                    <a:lstStyle/>
                    <a:p>
                      <a:r>
                        <a:rPr lang="zh-TW" altLang="en-US">
                          <a:noFill/>
                        </a:rPr>
                        <a:t> </a:t>
                      </a:r>
                    </a:p>
                  </p:txBody>
                </p:sp>
              </mc:Fallback>
            </mc:AlternateContent>
          </p:grpSp>
          <mc:AlternateContent xmlns:mc="http://schemas.openxmlformats.org/markup-compatibility/2006" xmlns:a14="http://schemas.microsoft.com/office/drawing/2010/main">
            <mc:Choice Requires="a14">
              <p:sp>
                <p:nvSpPr>
                  <p:cNvPr id="132" name="文字方塊 131"/>
                  <p:cNvSpPr txBox="1"/>
                  <p:nvPr/>
                </p:nvSpPr>
                <p:spPr>
                  <a:xfrm>
                    <a:off x="3287008" y="2735327"/>
                    <a:ext cx="456599"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altLang="zh-TW" i="1" dirty="0" smtClean="0">
                                  <a:latin typeface="Cambria Math" panose="02040503050406030204" pitchFamily="18" charset="0"/>
                                </a:rPr>
                              </m:ctrlPr>
                            </m:sSubPr>
                            <m:e>
                              <m:r>
                                <a:rPr lang="en-US" altLang="zh-TW" i="1" dirty="0">
                                  <a:latin typeface="Cambria Math" panose="02040503050406030204" pitchFamily="18" charset="0"/>
                                </a:rPr>
                                <m:t>𝑃</m:t>
                              </m:r>
                            </m:e>
                            <m:sub>
                              <m:r>
                                <a:rPr lang="en-US" altLang="zh-TW" i="1" dirty="0">
                                  <a:latin typeface="Cambria Math" panose="02040503050406030204" pitchFamily="18" charset="0"/>
                                </a:rPr>
                                <m:t>𝑢</m:t>
                              </m:r>
                            </m:sub>
                          </m:sSub>
                        </m:oMath>
                      </m:oMathPara>
                    </a14:m>
                    <a:endParaRPr lang="zh-TW" altLang="en-US" dirty="0"/>
                  </a:p>
                </p:txBody>
              </p:sp>
            </mc:Choice>
            <mc:Fallback xmlns="">
              <p:sp>
                <p:nvSpPr>
                  <p:cNvPr id="132" name="文字方塊 131"/>
                  <p:cNvSpPr txBox="1">
                    <a:spLocks noRot="1" noChangeAspect="1" noMove="1" noResize="1" noEditPoints="1" noAdjustHandles="1" noChangeArrowheads="1" noChangeShapeType="1" noTextEdit="1"/>
                  </p:cNvSpPr>
                  <p:nvPr/>
                </p:nvSpPr>
                <p:spPr>
                  <a:xfrm>
                    <a:off x="3287008" y="2735327"/>
                    <a:ext cx="456599" cy="369332"/>
                  </a:xfrm>
                  <a:prstGeom prst="rect">
                    <a:avLst/>
                  </a:prstGeom>
                  <a:blipFill>
                    <a:blip r:embed="rId8"/>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33" name="文字方塊 132"/>
                  <p:cNvSpPr txBox="1"/>
                  <p:nvPr/>
                </p:nvSpPr>
                <p:spPr>
                  <a:xfrm>
                    <a:off x="3287008" y="3738641"/>
                    <a:ext cx="47769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altLang="zh-TW" i="1" dirty="0" smtClean="0">
                                  <a:latin typeface="Cambria Math" panose="02040503050406030204" pitchFamily="18" charset="0"/>
                                </a:rPr>
                              </m:ctrlPr>
                            </m:sSubPr>
                            <m:e>
                              <m:r>
                                <a:rPr lang="en-US" altLang="zh-TW" b="0" i="1" dirty="0" smtClean="0">
                                  <a:latin typeface="Cambria Math" panose="02040503050406030204" pitchFamily="18" charset="0"/>
                                </a:rPr>
                                <m:t>𝑃</m:t>
                              </m:r>
                            </m:e>
                            <m:sub>
                              <m:r>
                                <a:rPr lang="en-US" altLang="zh-TW" b="0" i="1" dirty="0" smtClean="0">
                                  <a:latin typeface="Cambria Math" panose="02040503050406030204" pitchFamily="18" charset="0"/>
                                </a:rPr>
                                <m:t>𝑑</m:t>
                              </m:r>
                            </m:sub>
                          </m:sSub>
                        </m:oMath>
                      </m:oMathPara>
                    </a14:m>
                    <a:endParaRPr lang="zh-TW" altLang="en-US" dirty="0"/>
                  </a:p>
                </p:txBody>
              </p:sp>
            </mc:Choice>
            <mc:Fallback xmlns="">
              <p:sp>
                <p:nvSpPr>
                  <p:cNvPr id="133" name="文字方塊 132"/>
                  <p:cNvSpPr txBox="1">
                    <a:spLocks noRot="1" noChangeAspect="1" noMove="1" noResize="1" noEditPoints="1" noAdjustHandles="1" noChangeArrowheads="1" noChangeShapeType="1" noTextEdit="1"/>
                  </p:cNvSpPr>
                  <p:nvPr/>
                </p:nvSpPr>
                <p:spPr>
                  <a:xfrm>
                    <a:off x="3287008" y="3738641"/>
                    <a:ext cx="477695" cy="369332"/>
                  </a:xfrm>
                  <a:prstGeom prst="rect">
                    <a:avLst/>
                  </a:prstGeom>
                  <a:blipFill>
                    <a:blip r:embed="rId9"/>
                    <a:stretch>
                      <a:fillRect/>
                    </a:stretch>
                  </a:blipFill>
                </p:spPr>
                <p:txBody>
                  <a:bodyPr/>
                  <a:lstStyle/>
                  <a:p>
                    <a:r>
                      <a:rPr lang="zh-TW" altLang="en-US">
                        <a:noFill/>
                      </a:rPr>
                      <a:t> </a:t>
                    </a:r>
                  </a:p>
                </p:txBody>
              </p:sp>
            </mc:Fallback>
          </mc:AlternateContent>
        </p:grpSp>
        <p:grpSp>
          <p:nvGrpSpPr>
            <p:cNvPr id="151" name="群組 150"/>
            <p:cNvGrpSpPr/>
            <p:nvPr/>
          </p:nvGrpSpPr>
          <p:grpSpPr>
            <a:xfrm>
              <a:off x="2201975" y="5618480"/>
              <a:ext cx="4703730" cy="759660"/>
              <a:chOff x="2201975" y="5618480"/>
              <a:chExt cx="4703730" cy="759660"/>
            </a:xfrm>
          </p:grpSpPr>
          <p:grpSp>
            <p:nvGrpSpPr>
              <p:cNvPr id="135" name="群組 134"/>
              <p:cNvGrpSpPr/>
              <p:nvPr/>
            </p:nvGrpSpPr>
            <p:grpSpPr>
              <a:xfrm>
                <a:off x="2201975" y="5727979"/>
                <a:ext cx="4703730" cy="650161"/>
                <a:chOff x="1471409" y="1195762"/>
                <a:chExt cx="6457470" cy="1217431"/>
              </a:xfrm>
            </p:grpSpPr>
            <p:grpSp>
              <p:nvGrpSpPr>
                <p:cNvPr id="140" name="群組 139"/>
                <p:cNvGrpSpPr/>
                <p:nvPr/>
              </p:nvGrpSpPr>
              <p:grpSpPr>
                <a:xfrm>
                  <a:off x="1471409" y="1195762"/>
                  <a:ext cx="6457470" cy="1216570"/>
                  <a:chOff x="3420137" y="2764503"/>
                  <a:chExt cx="6457470" cy="1556891"/>
                </a:xfrm>
              </p:grpSpPr>
              <p:sp>
                <p:nvSpPr>
                  <p:cNvPr id="142" name="文字方塊 141"/>
                  <p:cNvSpPr txBox="1"/>
                  <p:nvPr/>
                </p:nvSpPr>
                <p:spPr>
                  <a:xfrm>
                    <a:off x="3420137" y="3597920"/>
                    <a:ext cx="288862" cy="307777"/>
                  </a:xfrm>
                  <a:prstGeom prst="rect">
                    <a:avLst/>
                  </a:prstGeom>
                  <a:noFill/>
                </p:spPr>
                <p:txBody>
                  <a:bodyPr wrap="none" rtlCol="0">
                    <a:spAutoFit/>
                  </a:bodyPr>
                  <a:lstStyle/>
                  <a:p>
                    <a:r>
                      <a:rPr lang="en-US" altLang="zh-TW" sz="1400" dirty="0" smtClean="0"/>
                      <a:t>0</a:t>
                    </a:r>
                    <a:endParaRPr lang="zh-TW" altLang="en-US" sz="1400" dirty="0"/>
                  </a:p>
                </p:txBody>
              </p:sp>
              <p:cxnSp>
                <p:nvCxnSpPr>
                  <p:cNvPr id="143" name="直線接點 142"/>
                  <p:cNvCxnSpPr/>
                  <p:nvPr/>
                </p:nvCxnSpPr>
                <p:spPr>
                  <a:xfrm>
                    <a:off x="3576309" y="3133958"/>
                    <a:ext cx="6060018" cy="25343"/>
                  </a:xfrm>
                  <a:prstGeom prst="line">
                    <a:avLst/>
                  </a:prstGeom>
                  <a:ln w="38100"/>
                </p:spPr>
                <p:style>
                  <a:lnRef idx="3">
                    <a:schemeClr val="dk1"/>
                  </a:lnRef>
                  <a:fillRef idx="0">
                    <a:schemeClr val="dk1"/>
                  </a:fillRef>
                  <a:effectRef idx="2">
                    <a:schemeClr val="dk1"/>
                  </a:effectRef>
                  <a:fontRef idx="minor">
                    <a:schemeClr val="tx1"/>
                  </a:fontRef>
                </p:style>
              </p:cxnSp>
              <p:cxnSp>
                <p:nvCxnSpPr>
                  <p:cNvPr id="144" name="直線接點 143"/>
                  <p:cNvCxnSpPr/>
                  <p:nvPr/>
                </p:nvCxnSpPr>
                <p:spPr>
                  <a:xfrm flipV="1">
                    <a:off x="3576309" y="2764791"/>
                    <a:ext cx="1" cy="741862"/>
                  </a:xfrm>
                  <a:prstGeom prst="line">
                    <a:avLst/>
                  </a:prstGeom>
                  <a:ln w="38100"/>
                </p:spPr>
                <p:style>
                  <a:lnRef idx="3">
                    <a:schemeClr val="dk1"/>
                  </a:lnRef>
                  <a:fillRef idx="0">
                    <a:schemeClr val="dk1"/>
                  </a:fillRef>
                  <a:effectRef idx="2">
                    <a:schemeClr val="dk1"/>
                  </a:effectRef>
                  <a:fontRef idx="minor">
                    <a:schemeClr val="tx1"/>
                  </a:fontRef>
                </p:style>
              </p:cxnSp>
              <p:cxnSp>
                <p:nvCxnSpPr>
                  <p:cNvPr id="145" name="直線接點 144"/>
                  <p:cNvCxnSpPr/>
                  <p:nvPr/>
                </p:nvCxnSpPr>
                <p:spPr>
                  <a:xfrm flipV="1">
                    <a:off x="6529152" y="2764503"/>
                    <a:ext cx="1" cy="741863"/>
                  </a:xfrm>
                  <a:prstGeom prst="line">
                    <a:avLst/>
                  </a:prstGeom>
                  <a:ln w="38100"/>
                </p:spPr>
                <p:style>
                  <a:lnRef idx="3">
                    <a:schemeClr val="dk1"/>
                  </a:lnRef>
                  <a:fillRef idx="0">
                    <a:schemeClr val="dk1"/>
                  </a:fillRef>
                  <a:effectRef idx="2">
                    <a:schemeClr val="dk1"/>
                  </a:effectRef>
                  <a:fontRef idx="minor">
                    <a:schemeClr val="tx1"/>
                  </a:fontRef>
                </p:style>
              </p:cxnSp>
              <p:cxnSp>
                <p:nvCxnSpPr>
                  <p:cNvPr id="146" name="直線接點 145"/>
                  <p:cNvCxnSpPr/>
                  <p:nvPr/>
                </p:nvCxnSpPr>
                <p:spPr>
                  <a:xfrm flipV="1">
                    <a:off x="9636327" y="2764791"/>
                    <a:ext cx="1" cy="741863"/>
                  </a:xfrm>
                  <a:prstGeom prst="line">
                    <a:avLst/>
                  </a:prstGeom>
                  <a:ln w="38100"/>
                </p:spPr>
                <p:style>
                  <a:lnRef idx="3">
                    <a:schemeClr val="dk1"/>
                  </a:lnRef>
                  <a:fillRef idx="0">
                    <a:schemeClr val="dk1"/>
                  </a:fillRef>
                  <a:effectRef idx="2">
                    <a:schemeClr val="dk1"/>
                  </a:effectRef>
                  <a:fontRef idx="minor">
                    <a:schemeClr val="tx1"/>
                  </a:fontRef>
                </p:style>
              </p:cxnSp>
              <mc:AlternateContent xmlns:mc="http://schemas.openxmlformats.org/markup-compatibility/2006" xmlns:a14="http://schemas.microsoft.com/office/drawing/2010/main">
                <mc:Choice Requires="a14">
                  <p:sp>
                    <p:nvSpPr>
                      <p:cNvPr id="147" name="文字方塊 146"/>
                      <p:cNvSpPr txBox="1"/>
                      <p:nvPr/>
                    </p:nvSpPr>
                    <p:spPr>
                      <a:xfrm>
                        <a:off x="9416171" y="3583862"/>
                        <a:ext cx="461436" cy="7375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TW" sz="1400" i="1" dirty="0">
                                  <a:latin typeface="Cambria Math" panose="02040503050406030204" pitchFamily="18" charset="0"/>
                                </a:rPr>
                                <m:t>𝑇</m:t>
                              </m:r>
                            </m:oMath>
                          </m:oMathPara>
                        </a14:m>
                        <a:endParaRPr lang="zh-TW" altLang="en-US" sz="1400" dirty="0"/>
                      </a:p>
                    </p:txBody>
                  </p:sp>
                </mc:Choice>
                <mc:Fallback xmlns="">
                  <p:sp>
                    <p:nvSpPr>
                      <p:cNvPr id="147" name="文字方塊 146"/>
                      <p:cNvSpPr txBox="1">
                        <a:spLocks noRot="1" noChangeAspect="1" noMove="1" noResize="1" noEditPoints="1" noAdjustHandles="1" noChangeArrowheads="1" noChangeShapeType="1" noTextEdit="1"/>
                      </p:cNvSpPr>
                      <p:nvPr/>
                    </p:nvSpPr>
                    <p:spPr>
                      <a:xfrm>
                        <a:off x="9416171" y="3583862"/>
                        <a:ext cx="461436" cy="737532"/>
                      </a:xfrm>
                      <a:prstGeom prst="rect">
                        <a:avLst/>
                      </a:prstGeom>
                      <a:blipFill>
                        <a:blip r:embed="rId10"/>
                        <a:stretch>
                          <a:fillRect/>
                        </a:stretch>
                      </a:blipFill>
                    </p:spPr>
                    <p:txBody>
                      <a:bodyPr/>
                      <a:lstStyle/>
                      <a:p>
                        <a:r>
                          <a:rPr lang="zh-TW" altLang="en-US">
                            <a:noFill/>
                          </a:rPr>
                          <a:t> </a:t>
                        </a:r>
                      </a:p>
                    </p:txBody>
                  </p:sp>
                </mc:Fallback>
              </mc:AlternateContent>
            </p:grpSp>
            <mc:AlternateContent xmlns:mc="http://schemas.openxmlformats.org/markup-compatibility/2006" xmlns:a14="http://schemas.microsoft.com/office/drawing/2010/main">
              <mc:Choice Requires="a14">
                <p:sp>
                  <p:nvSpPr>
                    <p:cNvPr id="137" name="文字方塊 136"/>
                    <p:cNvSpPr txBox="1"/>
                    <p:nvPr/>
                  </p:nvSpPr>
                  <p:spPr>
                    <a:xfrm>
                      <a:off x="4422438" y="1836879"/>
                      <a:ext cx="718915" cy="57631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TW" sz="1400" i="1" dirty="0" smtClean="0">
                                <a:latin typeface="Cambria Math" panose="02040503050406030204" pitchFamily="18" charset="0"/>
                              </a:rPr>
                              <m:t>𝑇</m:t>
                            </m:r>
                            <m:r>
                              <a:rPr lang="en-US" altLang="zh-TW" sz="1400" b="0" i="1" dirty="0" smtClean="0">
                                <a:latin typeface="Cambria Math" panose="02040503050406030204" pitchFamily="18" charset="0"/>
                              </a:rPr>
                              <m:t>/2</m:t>
                            </m:r>
                          </m:oMath>
                        </m:oMathPara>
                      </a14:m>
                      <a:endParaRPr lang="zh-TW" altLang="en-US" sz="1400" dirty="0"/>
                    </a:p>
                  </p:txBody>
                </p:sp>
              </mc:Choice>
              <mc:Fallback xmlns="">
                <p:sp>
                  <p:nvSpPr>
                    <p:cNvPr id="137" name="文字方塊 136"/>
                    <p:cNvSpPr txBox="1">
                      <a:spLocks noRot="1" noChangeAspect="1" noMove="1" noResize="1" noEditPoints="1" noAdjustHandles="1" noChangeArrowheads="1" noChangeShapeType="1" noTextEdit="1"/>
                    </p:cNvSpPr>
                    <p:nvPr/>
                  </p:nvSpPr>
                  <p:spPr>
                    <a:xfrm>
                      <a:off x="4422438" y="1836879"/>
                      <a:ext cx="718915" cy="576314"/>
                    </a:xfrm>
                    <a:prstGeom prst="rect">
                      <a:avLst/>
                    </a:prstGeom>
                    <a:blipFill>
                      <a:blip r:embed="rId11"/>
                      <a:stretch>
                        <a:fillRect b="-5882"/>
                      </a:stretch>
                    </a:blipFill>
                  </p:spPr>
                  <p:txBody>
                    <a:bodyPr/>
                    <a:lstStyle/>
                    <a:p>
                      <a:r>
                        <a:rPr lang="zh-TW" altLang="en-US">
                          <a:noFill/>
                        </a:rPr>
                        <a:t> </a:t>
                      </a:r>
                    </a:p>
                  </p:txBody>
                </p:sp>
              </mc:Fallback>
            </mc:AlternateContent>
          </p:grpSp>
          <mc:AlternateContent xmlns:mc="http://schemas.openxmlformats.org/markup-compatibility/2006" xmlns:a14="http://schemas.microsoft.com/office/drawing/2010/main">
            <mc:Choice Requires="a14">
              <p:sp>
                <p:nvSpPr>
                  <p:cNvPr id="149" name="文字方塊 148"/>
                  <p:cNvSpPr txBox="1"/>
                  <p:nvPr/>
                </p:nvSpPr>
                <p:spPr>
                  <a:xfrm>
                    <a:off x="3163000" y="5618480"/>
                    <a:ext cx="362855" cy="2616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zh-TW" altLang="en-US" sz="1100" i="1" smtClean="0">
                              <a:latin typeface="Cambria Math" panose="02040503050406030204" pitchFamily="18" charset="0"/>
                              <a:ea typeface="微軟正黑體" panose="020B0604030504040204" pitchFamily="34" charset="-120"/>
                            </a:rPr>
                            <m:t>∆</m:t>
                          </m:r>
                          <m:r>
                            <a:rPr lang="en-US" altLang="zh-TW" sz="1100" b="0" i="1" smtClean="0">
                              <a:latin typeface="Cambria Math" panose="02040503050406030204" pitchFamily="18" charset="0"/>
                              <a:ea typeface="微軟正黑體" panose="020B0604030504040204" pitchFamily="34" charset="-120"/>
                            </a:rPr>
                            <m:t>𝑡</m:t>
                          </m:r>
                        </m:oMath>
                      </m:oMathPara>
                    </a14:m>
                    <a:endParaRPr lang="zh-TW" altLang="en-US" sz="1100" dirty="0">
                      <a:latin typeface="微軟正黑體" panose="020B0604030504040204" pitchFamily="34" charset="-120"/>
                      <a:ea typeface="微軟正黑體" panose="020B0604030504040204" pitchFamily="34" charset="-120"/>
                    </a:endParaRPr>
                  </a:p>
                </p:txBody>
              </p:sp>
            </mc:Choice>
            <mc:Fallback xmlns="">
              <p:sp>
                <p:nvSpPr>
                  <p:cNvPr id="149" name="文字方塊 148"/>
                  <p:cNvSpPr txBox="1">
                    <a:spLocks noRot="1" noChangeAspect="1" noMove="1" noResize="1" noEditPoints="1" noAdjustHandles="1" noChangeArrowheads="1" noChangeShapeType="1" noTextEdit="1"/>
                  </p:cNvSpPr>
                  <p:nvPr/>
                </p:nvSpPr>
                <p:spPr>
                  <a:xfrm>
                    <a:off x="3163000" y="5618480"/>
                    <a:ext cx="362855" cy="261610"/>
                  </a:xfrm>
                  <a:prstGeom prst="rect">
                    <a:avLst/>
                  </a:prstGeom>
                  <a:blipFill>
                    <a:blip r:embed="rId12"/>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50" name="文字方塊 149"/>
                  <p:cNvSpPr txBox="1"/>
                  <p:nvPr/>
                </p:nvSpPr>
                <p:spPr>
                  <a:xfrm>
                    <a:off x="5416866" y="5634625"/>
                    <a:ext cx="362855" cy="2616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zh-TW" altLang="en-US" sz="1100" i="1" smtClean="0">
                              <a:latin typeface="Cambria Math" panose="02040503050406030204" pitchFamily="18" charset="0"/>
                              <a:ea typeface="微軟正黑體" panose="020B0604030504040204" pitchFamily="34" charset="-120"/>
                            </a:rPr>
                            <m:t>∆</m:t>
                          </m:r>
                          <m:r>
                            <a:rPr lang="en-US" altLang="zh-TW" sz="1100" b="0" i="1" smtClean="0">
                              <a:latin typeface="Cambria Math" panose="02040503050406030204" pitchFamily="18" charset="0"/>
                              <a:ea typeface="微軟正黑體" panose="020B0604030504040204" pitchFamily="34" charset="-120"/>
                            </a:rPr>
                            <m:t>𝑡</m:t>
                          </m:r>
                        </m:oMath>
                      </m:oMathPara>
                    </a14:m>
                    <a:endParaRPr lang="zh-TW" altLang="en-US" sz="1100" dirty="0">
                      <a:latin typeface="微軟正黑體" panose="020B0604030504040204" pitchFamily="34" charset="-120"/>
                      <a:ea typeface="微軟正黑體" panose="020B0604030504040204" pitchFamily="34" charset="-120"/>
                    </a:endParaRPr>
                  </a:p>
                </p:txBody>
              </p:sp>
            </mc:Choice>
            <mc:Fallback xmlns="">
              <p:sp>
                <p:nvSpPr>
                  <p:cNvPr id="150" name="文字方塊 149"/>
                  <p:cNvSpPr txBox="1">
                    <a:spLocks noRot="1" noChangeAspect="1" noMove="1" noResize="1" noEditPoints="1" noAdjustHandles="1" noChangeArrowheads="1" noChangeShapeType="1" noTextEdit="1"/>
                  </p:cNvSpPr>
                  <p:nvPr/>
                </p:nvSpPr>
                <p:spPr>
                  <a:xfrm>
                    <a:off x="5416866" y="5634625"/>
                    <a:ext cx="362855" cy="261610"/>
                  </a:xfrm>
                  <a:prstGeom prst="rect">
                    <a:avLst/>
                  </a:prstGeom>
                  <a:blipFill>
                    <a:blip r:embed="rId13"/>
                    <a:stretch>
                      <a:fillRect/>
                    </a:stretch>
                  </a:blipFill>
                </p:spPr>
                <p:txBody>
                  <a:bodyPr/>
                  <a:lstStyle/>
                  <a:p>
                    <a:r>
                      <a:rPr lang="zh-TW" altLang="en-US">
                        <a:noFill/>
                      </a:rPr>
                      <a:t> </a:t>
                    </a:r>
                  </a:p>
                </p:txBody>
              </p:sp>
            </mc:Fallback>
          </mc:AlternateContent>
        </p:grpSp>
      </p:grpSp>
      <mc:AlternateContent xmlns:mc="http://schemas.openxmlformats.org/markup-compatibility/2006" xmlns:a14="http://schemas.microsoft.com/office/drawing/2010/main">
        <mc:Choice Requires="a14">
          <p:sp>
            <p:nvSpPr>
              <p:cNvPr id="152" name="文字方塊 151"/>
              <p:cNvSpPr txBox="1"/>
              <p:nvPr/>
            </p:nvSpPr>
            <p:spPr>
              <a:xfrm>
                <a:off x="7595129" y="1192040"/>
                <a:ext cx="2624180" cy="1057662"/>
              </a:xfrm>
              <a:prstGeom prst="rect">
                <a:avLst/>
              </a:prstGeom>
              <a:noFill/>
            </p:spPr>
            <p:txBody>
              <a:bodyPr wrap="none" rtlCol="0">
                <a:spAutoFit/>
              </a:bodyPr>
              <a:lstStyle/>
              <a:p>
                <a:pPr>
                  <a:lnSpc>
                    <a:spcPct val="120000"/>
                  </a:lnSpc>
                </a:pPr>
                <a14:m>
                  <m:oMathPara xmlns:m="http://schemas.openxmlformats.org/officeDocument/2006/math">
                    <m:oMathParaPr>
                      <m:jc m:val="centerGroup"/>
                    </m:oMathParaPr>
                    <m:oMath xmlns:m="http://schemas.openxmlformats.org/officeDocument/2006/math">
                      <m:r>
                        <a:rPr lang="en-US" altLang="zh-TW" b="0" i="1" smtClean="0">
                          <a:latin typeface="Cambria Math" panose="02040503050406030204" pitchFamily="18" charset="0"/>
                        </a:rPr>
                        <m:t>𝑢</m:t>
                      </m:r>
                      <m:r>
                        <a:rPr lang="en-US" altLang="zh-TW" b="0" i="1" smtClean="0">
                          <a:latin typeface="Cambria Math" panose="02040503050406030204" pitchFamily="18" charset="0"/>
                        </a:rPr>
                        <m:t>=</m:t>
                      </m:r>
                      <m:sSup>
                        <m:sSupPr>
                          <m:ctrlPr>
                            <a:rPr lang="en-US" altLang="zh-TW" b="0" i="1" smtClean="0">
                              <a:latin typeface="Cambria Math" panose="02040503050406030204" pitchFamily="18" charset="0"/>
                            </a:rPr>
                          </m:ctrlPr>
                        </m:sSupPr>
                        <m:e>
                          <m:r>
                            <a:rPr lang="en-US" altLang="zh-TW" b="0" i="1" smtClean="0">
                              <a:latin typeface="Cambria Math" panose="02040503050406030204" pitchFamily="18" charset="0"/>
                            </a:rPr>
                            <m:t>𝑒</m:t>
                          </m:r>
                        </m:e>
                        <m:sup>
                          <m:r>
                            <a:rPr lang="zh-TW" altLang="en-US" b="0" i="1" smtClean="0">
                              <a:latin typeface="Cambria Math" panose="02040503050406030204" pitchFamily="18" charset="0"/>
                            </a:rPr>
                            <m:t>𝜎</m:t>
                          </m:r>
                          <m:rad>
                            <m:radPr>
                              <m:degHide m:val="on"/>
                              <m:ctrlPr>
                                <a:rPr lang="zh-TW" altLang="en-US" b="0" i="1" smtClean="0">
                                  <a:latin typeface="Cambria Math" panose="02040503050406030204" pitchFamily="18" charset="0"/>
                                </a:rPr>
                              </m:ctrlPr>
                            </m:radPr>
                            <m:deg/>
                            <m:e>
                              <m:r>
                                <a:rPr lang="zh-TW" altLang="en-US" b="0" i="1" smtClean="0">
                                  <a:latin typeface="Cambria Math" panose="02040503050406030204" pitchFamily="18" charset="0"/>
                                </a:rPr>
                                <m:t>∆</m:t>
                              </m:r>
                              <m:r>
                                <a:rPr lang="en-US" altLang="zh-TW" b="0" i="1" smtClean="0">
                                  <a:latin typeface="Cambria Math" panose="02040503050406030204" pitchFamily="18" charset="0"/>
                                </a:rPr>
                                <m:t>𝑡</m:t>
                              </m:r>
                            </m:e>
                          </m:rad>
                        </m:sup>
                      </m:sSup>
                      <m:r>
                        <a:rPr lang="en-US" altLang="zh-TW" b="0" i="1" smtClean="0">
                          <a:latin typeface="Cambria Math" panose="02040503050406030204" pitchFamily="18" charset="0"/>
                        </a:rPr>
                        <m:t>, </m:t>
                      </m:r>
                      <m:r>
                        <a:rPr lang="en-US" altLang="zh-TW" b="0" i="1" smtClean="0">
                          <a:latin typeface="Cambria Math" panose="02040503050406030204" pitchFamily="18" charset="0"/>
                        </a:rPr>
                        <m:t>𝑑</m:t>
                      </m:r>
                      <m:r>
                        <a:rPr lang="en-US" altLang="zh-TW" b="0" i="1" smtClean="0">
                          <a:latin typeface="Cambria Math" panose="02040503050406030204" pitchFamily="18" charset="0"/>
                        </a:rPr>
                        <m:t>=</m:t>
                      </m:r>
                      <m:sSup>
                        <m:sSupPr>
                          <m:ctrlPr>
                            <a:rPr lang="en-US" altLang="zh-TW" i="1">
                              <a:latin typeface="Cambria Math" panose="02040503050406030204" pitchFamily="18" charset="0"/>
                            </a:rPr>
                          </m:ctrlPr>
                        </m:sSupPr>
                        <m:e>
                          <m:r>
                            <a:rPr lang="en-US" altLang="zh-TW" i="1">
                              <a:latin typeface="Cambria Math" panose="02040503050406030204" pitchFamily="18" charset="0"/>
                            </a:rPr>
                            <m:t>𝑒</m:t>
                          </m:r>
                        </m:e>
                        <m:sup>
                          <m:r>
                            <a:rPr lang="en-US" altLang="zh-TW" b="0" i="1" smtClean="0">
                              <a:latin typeface="Cambria Math" panose="02040503050406030204" pitchFamily="18" charset="0"/>
                            </a:rPr>
                            <m:t>−</m:t>
                          </m:r>
                          <m:r>
                            <a:rPr lang="zh-TW" altLang="en-US" i="1">
                              <a:latin typeface="Cambria Math" panose="02040503050406030204" pitchFamily="18" charset="0"/>
                            </a:rPr>
                            <m:t>𝜎</m:t>
                          </m:r>
                          <m:rad>
                            <m:radPr>
                              <m:degHide m:val="on"/>
                              <m:ctrlPr>
                                <a:rPr lang="zh-TW" altLang="en-US" i="1">
                                  <a:latin typeface="Cambria Math" panose="02040503050406030204" pitchFamily="18" charset="0"/>
                                </a:rPr>
                              </m:ctrlPr>
                            </m:radPr>
                            <m:deg/>
                            <m:e>
                              <m:r>
                                <a:rPr lang="zh-TW" altLang="en-US" i="1">
                                  <a:latin typeface="Cambria Math" panose="02040503050406030204" pitchFamily="18" charset="0"/>
                                </a:rPr>
                                <m:t>∆</m:t>
                              </m:r>
                              <m:r>
                                <a:rPr lang="en-US" altLang="zh-TW" i="1">
                                  <a:latin typeface="Cambria Math" panose="02040503050406030204" pitchFamily="18" charset="0"/>
                                </a:rPr>
                                <m:t>𝑡</m:t>
                              </m:r>
                            </m:e>
                          </m:rad>
                        </m:sup>
                      </m:sSup>
                    </m:oMath>
                  </m:oMathPara>
                </a14:m>
                <a:endParaRPr lang="en-US" altLang="zh-TW" dirty="0" smtClean="0"/>
              </a:p>
              <a:p>
                <a:pPr>
                  <a:lnSpc>
                    <a:spcPct val="120000"/>
                  </a:lnSpc>
                </a:pPr>
                <a14:m>
                  <m:oMath xmlns:m="http://schemas.openxmlformats.org/officeDocument/2006/math">
                    <m:sSub>
                      <m:sSubPr>
                        <m:ctrlPr>
                          <a:rPr lang="en-US" altLang="zh-TW" i="1" smtClean="0">
                            <a:latin typeface="Cambria Math" panose="02040503050406030204" pitchFamily="18" charset="0"/>
                          </a:rPr>
                        </m:ctrlPr>
                      </m:sSubPr>
                      <m:e>
                        <m:r>
                          <a:rPr lang="en-US" altLang="zh-TW" b="0" i="1" smtClean="0">
                            <a:latin typeface="Cambria Math" panose="02040503050406030204" pitchFamily="18" charset="0"/>
                          </a:rPr>
                          <m:t>𝑃</m:t>
                        </m:r>
                      </m:e>
                      <m:sub>
                        <m:r>
                          <a:rPr lang="en-US" altLang="zh-TW" b="0" i="1" smtClean="0">
                            <a:latin typeface="Cambria Math" panose="02040503050406030204" pitchFamily="18" charset="0"/>
                          </a:rPr>
                          <m:t>𝑢</m:t>
                        </m:r>
                      </m:sub>
                    </m:sSub>
                    <m:r>
                      <a:rPr lang="en-US" altLang="zh-TW" b="0" i="1" smtClean="0">
                        <a:latin typeface="Cambria Math" panose="02040503050406030204" pitchFamily="18" charset="0"/>
                      </a:rPr>
                      <m:t>=</m:t>
                    </m:r>
                    <m:f>
                      <m:fPr>
                        <m:ctrlPr>
                          <a:rPr lang="en-US" altLang="zh-TW" b="0" i="1" smtClean="0">
                            <a:latin typeface="Cambria Math" panose="02040503050406030204" pitchFamily="18" charset="0"/>
                          </a:rPr>
                        </m:ctrlPr>
                      </m:fPr>
                      <m:num>
                        <m:sSup>
                          <m:sSupPr>
                            <m:ctrlPr>
                              <a:rPr lang="en-US" altLang="zh-TW" b="0" i="1" smtClean="0">
                                <a:latin typeface="Cambria Math" panose="02040503050406030204" pitchFamily="18" charset="0"/>
                              </a:rPr>
                            </m:ctrlPr>
                          </m:sSupPr>
                          <m:e>
                            <m:r>
                              <a:rPr lang="en-US" altLang="zh-TW" b="0" i="1" smtClean="0">
                                <a:latin typeface="Cambria Math" panose="02040503050406030204" pitchFamily="18" charset="0"/>
                              </a:rPr>
                              <m:t>𝑒</m:t>
                            </m:r>
                          </m:e>
                          <m:sup>
                            <m:sSub>
                              <m:sSubPr>
                                <m:ctrlPr>
                                  <a:rPr lang="en-US" altLang="zh-TW" b="0" i="1" smtClean="0">
                                    <a:latin typeface="Cambria Math" panose="02040503050406030204" pitchFamily="18" charset="0"/>
                                  </a:rPr>
                                </m:ctrlPr>
                              </m:sSubPr>
                              <m:e>
                                <m:r>
                                  <a:rPr lang="en-US" altLang="zh-TW" b="0" i="1" smtClean="0">
                                    <a:latin typeface="Cambria Math" panose="02040503050406030204" pitchFamily="18" charset="0"/>
                                  </a:rPr>
                                  <m:t>𝑟</m:t>
                                </m:r>
                              </m:e>
                              <m:sub>
                                <m:r>
                                  <a:rPr lang="en-US" altLang="zh-TW" b="0" i="1" smtClean="0">
                                    <a:latin typeface="Cambria Math" panose="02040503050406030204" pitchFamily="18" charset="0"/>
                                  </a:rPr>
                                  <m:t>𝑓</m:t>
                                </m:r>
                              </m:sub>
                            </m:sSub>
                            <m:r>
                              <a:rPr lang="en-US" altLang="zh-TW" b="0" i="0" smtClean="0">
                                <a:latin typeface="Cambria Math" panose="02040503050406030204" pitchFamily="18" charset="0"/>
                                <a:ea typeface="Cambria Math" panose="02040503050406030204" pitchFamily="18" charset="0"/>
                              </a:rPr>
                              <m:t>∆</m:t>
                            </m:r>
                            <m:r>
                              <m:rPr>
                                <m:sty m:val="p"/>
                              </m:rPr>
                              <a:rPr lang="en-US" altLang="zh-TW" b="0" i="0" smtClean="0">
                                <a:latin typeface="Cambria Math" panose="02040503050406030204" pitchFamily="18" charset="0"/>
                                <a:ea typeface="Cambria Math" panose="02040503050406030204" pitchFamily="18" charset="0"/>
                              </a:rPr>
                              <m:t>t</m:t>
                            </m:r>
                          </m:sup>
                        </m:sSup>
                        <m:r>
                          <a:rPr lang="en-US" altLang="zh-TW" b="0" i="1" smtClean="0">
                            <a:latin typeface="Cambria Math" panose="02040503050406030204" pitchFamily="18" charset="0"/>
                          </a:rPr>
                          <m:t>−</m:t>
                        </m:r>
                        <m:r>
                          <a:rPr lang="en-US" altLang="zh-TW" b="0" i="1" smtClean="0">
                            <a:latin typeface="Cambria Math" panose="02040503050406030204" pitchFamily="18" charset="0"/>
                          </a:rPr>
                          <m:t>𝑑</m:t>
                        </m:r>
                      </m:num>
                      <m:den>
                        <m:r>
                          <a:rPr lang="en-US" altLang="zh-TW" b="0" i="1" smtClean="0">
                            <a:latin typeface="Cambria Math" panose="02040503050406030204" pitchFamily="18" charset="0"/>
                          </a:rPr>
                          <m:t>𝑢</m:t>
                        </m:r>
                        <m:r>
                          <a:rPr lang="en-US" altLang="zh-TW" b="0" i="1" smtClean="0">
                            <a:latin typeface="Cambria Math" panose="02040503050406030204" pitchFamily="18" charset="0"/>
                          </a:rPr>
                          <m:t>−</m:t>
                        </m:r>
                        <m:r>
                          <a:rPr lang="en-US" altLang="zh-TW" b="0" i="1" smtClean="0">
                            <a:latin typeface="Cambria Math" panose="02040503050406030204" pitchFamily="18" charset="0"/>
                          </a:rPr>
                          <m:t>𝑑</m:t>
                        </m:r>
                      </m:den>
                    </m:f>
                  </m:oMath>
                </a14:m>
                <a:r>
                  <a:rPr lang="en-US" altLang="zh-TW" dirty="0" smtClean="0"/>
                  <a:t>, </a:t>
                </a:r>
                <a14:m>
                  <m:oMath xmlns:m="http://schemas.openxmlformats.org/officeDocument/2006/math">
                    <m:sSub>
                      <m:sSubPr>
                        <m:ctrlPr>
                          <a:rPr lang="en-US" altLang="zh-TW" i="1" dirty="0" smtClean="0">
                            <a:latin typeface="Cambria Math" panose="02040503050406030204" pitchFamily="18" charset="0"/>
                          </a:rPr>
                        </m:ctrlPr>
                      </m:sSubPr>
                      <m:e>
                        <m:r>
                          <a:rPr lang="en-US" altLang="zh-TW" b="0" i="1" dirty="0" smtClean="0">
                            <a:latin typeface="Cambria Math" panose="02040503050406030204" pitchFamily="18" charset="0"/>
                          </a:rPr>
                          <m:t>𝑃</m:t>
                        </m:r>
                      </m:e>
                      <m:sub>
                        <m:r>
                          <a:rPr lang="en-US" altLang="zh-TW" b="0" i="1" dirty="0" smtClean="0">
                            <a:latin typeface="Cambria Math" panose="02040503050406030204" pitchFamily="18" charset="0"/>
                          </a:rPr>
                          <m:t>𝑑</m:t>
                        </m:r>
                      </m:sub>
                    </m:sSub>
                    <m:r>
                      <a:rPr lang="en-US" altLang="zh-TW" b="0" i="1" dirty="0" smtClean="0">
                        <a:latin typeface="Cambria Math" panose="02040503050406030204" pitchFamily="18" charset="0"/>
                      </a:rPr>
                      <m:t>=1−</m:t>
                    </m:r>
                    <m:sSub>
                      <m:sSubPr>
                        <m:ctrlPr>
                          <a:rPr lang="en-US" altLang="zh-TW" b="0" i="1" dirty="0" smtClean="0">
                            <a:latin typeface="Cambria Math" panose="02040503050406030204" pitchFamily="18" charset="0"/>
                          </a:rPr>
                        </m:ctrlPr>
                      </m:sSubPr>
                      <m:e>
                        <m:r>
                          <a:rPr lang="en-US" altLang="zh-TW" b="0" i="1" dirty="0" smtClean="0">
                            <a:latin typeface="Cambria Math" panose="02040503050406030204" pitchFamily="18" charset="0"/>
                          </a:rPr>
                          <m:t>𝑃</m:t>
                        </m:r>
                      </m:e>
                      <m:sub>
                        <m:r>
                          <a:rPr lang="en-US" altLang="zh-TW" b="0" i="1" dirty="0" smtClean="0">
                            <a:latin typeface="Cambria Math" panose="02040503050406030204" pitchFamily="18" charset="0"/>
                          </a:rPr>
                          <m:t>𝑢</m:t>
                        </m:r>
                      </m:sub>
                    </m:sSub>
                  </m:oMath>
                </a14:m>
                <a:endParaRPr lang="zh-TW" altLang="en-US" dirty="0"/>
              </a:p>
            </p:txBody>
          </p:sp>
        </mc:Choice>
        <mc:Fallback xmlns="">
          <p:sp>
            <p:nvSpPr>
              <p:cNvPr id="152" name="文字方塊 151"/>
              <p:cNvSpPr txBox="1">
                <a:spLocks noRot="1" noChangeAspect="1" noMove="1" noResize="1" noEditPoints="1" noAdjustHandles="1" noChangeArrowheads="1" noChangeShapeType="1" noTextEdit="1"/>
              </p:cNvSpPr>
              <p:nvPr/>
            </p:nvSpPr>
            <p:spPr>
              <a:xfrm>
                <a:off x="7595129" y="1192040"/>
                <a:ext cx="2624180" cy="1057662"/>
              </a:xfrm>
              <a:prstGeom prst="rect">
                <a:avLst/>
              </a:prstGeom>
              <a:blipFill>
                <a:blip r:embed="rId14"/>
                <a:stretch>
                  <a:fillRect b="-1156"/>
                </a:stretch>
              </a:blipFill>
            </p:spPr>
            <p:txBody>
              <a:bodyPr/>
              <a:lstStyle/>
              <a:p>
                <a:r>
                  <a:rPr lang="zh-TW" altLang="en-US">
                    <a:noFill/>
                  </a:rPr>
                  <a:t> </a:t>
                </a:r>
              </a:p>
            </p:txBody>
          </p:sp>
        </mc:Fallback>
      </mc:AlternateContent>
      <p:grpSp>
        <p:nvGrpSpPr>
          <p:cNvPr id="167" name="群組 166"/>
          <p:cNvGrpSpPr/>
          <p:nvPr/>
        </p:nvGrpSpPr>
        <p:grpSpPr>
          <a:xfrm>
            <a:off x="5312569" y="1156872"/>
            <a:ext cx="5686106" cy="4520029"/>
            <a:chOff x="5312569" y="1156872"/>
            <a:chExt cx="5686106" cy="4520029"/>
          </a:xfrm>
        </p:grpSpPr>
        <p:sp>
          <p:nvSpPr>
            <p:cNvPr id="155" name="圓角矩形 154"/>
            <p:cNvSpPr/>
            <p:nvPr/>
          </p:nvSpPr>
          <p:spPr>
            <a:xfrm>
              <a:off x="5312569" y="1156872"/>
              <a:ext cx="877219" cy="1414880"/>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56" name="圓角矩形 155"/>
            <p:cNvSpPr/>
            <p:nvPr/>
          </p:nvSpPr>
          <p:spPr>
            <a:xfrm>
              <a:off x="5312569" y="4262021"/>
              <a:ext cx="877219" cy="1414880"/>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nvGrpSpPr>
            <p:cNvPr id="161" name="群組 160"/>
            <p:cNvGrpSpPr/>
            <p:nvPr/>
          </p:nvGrpSpPr>
          <p:grpSpPr>
            <a:xfrm>
              <a:off x="7648462" y="3434910"/>
              <a:ext cx="3350213" cy="1827607"/>
              <a:chOff x="7204569" y="3134490"/>
              <a:chExt cx="3350213" cy="1827607"/>
            </a:xfrm>
          </p:grpSpPr>
          <p:sp>
            <p:nvSpPr>
              <p:cNvPr id="158" name="圓角矩形 157"/>
              <p:cNvSpPr/>
              <p:nvPr/>
            </p:nvSpPr>
            <p:spPr>
              <a:xfrm>
                <a:off x="7204569" y="3134490"/>
                <a:ext cx="3350213" cy="1827607"/>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60" name="文字方塊 159"/>
              <p:cNvSpPr txBox="1"/>
              <p:nvPr/>
            </p:nvSpPr>
            <p:spPr>
              <a:xfrm>
                <a:off x="7285051" y="3207771"/>
                <a:ext cx="3212620" cy="1754326"/>
              </a:xfrm>
              <a:prstGeom prst="rect">
                <a:avLst/>
              </a:prstGeom>
              <a:noFill/>
            </p:spPr>
            <p:txBody>
              <a:bodyPr wrap="square" rtlCol="0">
                <a:spAutoFit/>
              </a:bodyPr>
              <a:lstStyle/>
              <a:p>
                <a:r>
                  <a:rPr lang="zh-TW" altLang="en-US" dirty="0" smtClean="0"/>
                  <a:t>信用評等好的公司所發行債券的票面利率會比信用評等差的公司來的低</a:t>
                </a:r>
                <a:endParaRPr lang="en-US" altLang="zh-TW" dirty="0" smtClean="0"/>
              </a:p>
              <a:p>
                <a:r>
                  <a:rPr lang="en-US" altLang="zh-TW" dirty="0" smtClean="0"/>
                  <a:t>=&gt;</a:t>
                </a:r>
                <a:r>
                  <a:rPr lang="zh-TW" altLang="en-US" dirty="0"/>
                  <a:t>信用評等好的</a:t>
                </a:r>
                <a:r>
                  <a:rPr lang="zh-TW" altLang="en-US" dirty="0" smtClean="0"/>
                  <a:t>公司</a:t>
                </a:r>
                <a:r>
                  <a:rPr lang="en-US" altLang="zh-TW" dirty="0" smtClean="0"/>
                  <a:t>(D)</a:t>
                </a:r>
                <a:r>
                  <a:rPr lang="zh-TW" altLang="en-US" dirty="0" smtClean="0"/>
                  <a:t>所募到的現金會多於</a:t>
                </a:r>
                <a:r>
                  <a:rPr lang="zh-TW" altLang="en-US" dirty="0"/>
                  <a:t>信用評等差的</a:t>
                </a:r>
                <a:r>
                  <a:rPr lang="zh-TW" altLang="en-US" dirty="0" smtClean="0"/>
                  <a:t>公司</a:t>
                </a:r>
                <a:r>
                  <a:rPr lang="en-US" altLang="zh-TW" dirty="0" smtClean="0"/>
                  <a:t>(F)</a:t>
                </a:r>
              </a:p>
            </p:txBody>
          </p:sp>
        </p:grpSp>
        <p:cxnSp>
          <p:nvCxnSpPr>
            <p:cNvPr id="163" name="直線單箭頭接點 162"/>
            <p:cNvCxnSpPr>
              <a:stCxn id="155" idx="3"/>
              <a:endCxn id="158" idx="1"/>
            </p:cNvCxnSpPr>
            <p:nvPr/>
          </p:nvCxnSpPr>
          <p:spPr>
            <a:xfrm>
              <a:off x="6189788" y="1864312"/>
              <a:ext cx="1458674" cy="248440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6" name="直線單箭頭接點 165"/>
            <p:cNvCxnSpPr>
              <a:stCxn id="156" idx="3"/>
              <a:endCxn id="158" idx="1"/>
            </p:cNvCxnSpPr>
            <p:nvPr/>
          </p:nvCxnSpPr>
          <p:spPr>
            <a:xfrm flipV="1">
              <a:off x="6189788" y="4348714"/>
              <a:ext cx="1458674" cy="62074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8998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7"/>
                                        </p:tgtEl>
                                        <p:attrNameLst>
                                          <p:attrName>style.visibility</p:attrName>
                                        </p:attrNameLst>
                                      </p:cBhvr>
                                      <p:to>
                                        <p:strVal val="visible"/>
                                      </p:to>
                                    </p:set>
                                    <p:anim calcmode="lin" valueType="num">
                                      <p:cBhvr additive="base">
                                        <p:cTn id="7" dur="500" fill="hold"/>
                                        <p:tgtEl>
                                          <p:spTgt spid="167"/>
                                        </p:tgtEl>
                                        <p:attrNameLst>
                                          <p:attrName>ppt_x</p:attrName>
                                        </p:attrNameLst>
                                      </p:cBhvr>
                                      <p:tavLst>
                                        <p:tav tm="0">
                                          <p:val>
                                            <p:strVal val="#ppt_x"/>
                                          </p:val>
                                        </p:tav>
                                        <p:tav tm="100000">
                                          <p:val>
                                            <p:strVal val="#ppt_x"/>
                                          </p:val>
                                        </p:tav>
                                      </p:tavLst>
                                    </p:anim>
                                    <p:anim calcmode="lin" valueType="num">
                                      <p:cBhvr additive="base">
                                        <p:cTn id="8" dur="500" fill="hold"/>
                                        <p:tgtEl>
                                          <p:spTgt spid="16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微軟正黑體" panose="020B0604030504040204" pitchFamily="34" charset="-120"/>
                <a:ea typeface="微軟正黑體" panose="020B0604030504040204" pitchFamily="34" charset="-120"/>
              </a:rPr>
              <a:t>森林結構</a:t>
            </a:r>
            <a:endParaRPr lang="zh-TW" altLang="en-US" dirty="0"/>
          </a:p>
        </p:txBody>
      </p:sp>
      <p:sp>
        <p:nvSpPr>
          <p:cNvPr id="3" name="內容版面配置區 2"/>
          <p:cNvSpPr>
            <a:spLocks noGrp="1"/>
          </p:cNvSpPr>
          <p:nvPr>
            <p:ph idx="1"/>
          </p:nvPr>
        </p:nvSpPr>
        <p:spPr/>
        <p:txBody>
          <a:bodyPr/>
          <a:lstStyle/>
          <a:p>
            <a:r>
              <a:rPr lang="zh-TW" altLang="zh-TW" dirty="0">
                <a:latin typeface="微軟正黑體" panose="020B0604030504040204" pitchFamily="34" charset="-120"/>
                <a:ea typeface="微軟正黑體" panose="020B0604030504040204" pitchFamily="34" charset="-120"/>
              </a:rPr>
              <a:t>該模型有別於單顆</a:t>
            </a:r>
            <a:r>
              <a:rPr lang="en-US" altLang="zh-TW" dirty="0">
                <a:latin typeface="微軟正黑體" panose="020B0604030504040204" pitchFamily="34" charset="-120"/>
                <a:ea typeface="微軟正黑體" panose="020B0604030504040204" pitchFamily="34" charset="-120"/>
              </a:rPr>
              <a:t>CRR</a:t>
            </a:r>
            <a:r>
              <a:rPr lang="zh-TW" altLang="zh-TW" dirty="0">
                <a:latin typeface="微軟正黑體" panose="020B0604030504040204" pitchFamily="34" charset="-120"/>
                <a:ea typeface="微軟正黑體" panose="020B0604030504040204" pitchFamily="34" charset="-120"/>
              </a:rPr>
              <a:t>樹，而是由多棵樹所組成的，稱之為森林結構，可以處理當債券提前贖回時所導致公司債權結構改變的問題，在公司不同的債權結構下，所對應到的樹也不同，因此，可以從森林結構當中去選擇公司最適債權結構的決策，使得公司股東價值最大化</a:t>
            </a:r>
            <a:r>
              <a:rPr lang="zh-TW" altLang="zh-TW" dirty="0" smtClean="0">
                <a:latin typeface="微軟正黑體" panose="020B0604030504040204" pitchFamily="34" charset="-120"/>
                <a:ea typeface="微軟正黑體" panose="020B0604030504040204" pitchFamily="34" charset="-120"/>
              </a:rPr>
              <a:t>。</a:t>
            </a:r>
            <a:endParaRPr lang="en-US" altLang="zh-TW" dirty="0" smtClean="0">
              <a:latin typeface="微軟正黑體" panose="020B0604030504040204" pitchFamily="34" charset="-120"/>
              <a:ea typeface="微軟正黑體" panose="020B0604030504040204" pitchFamily="34" charset="-120"/>
            </a:endParaRPr>
          </a:p>
          <a:p>
            <a:r>
              <a:rPr lang="zh-TW" altLang="zh-TW" dirty="0">
                <a:latin typeface="微軟正黑體" panose="020B0604030504040204" pitchFamily="34" charset="-120"/>
                <a:ea typeface="微軟正黑體" panose="020B0604030504040204" pitchFamily="34" charset="-120"/>
              </a:rPr>
              <a:t>以下用簡單的債權結構來表達森林結構的應用，以公司同時擁有兩張到期日和債息皆相同的債券，其中一張為可贖回債券，另一張為不可贖回債券為例</a:t>
            </a:r>
            <a:endParaRPr lang="zh-TW" altLang="en-US" dirty="0">
              <a:latin typeface="微軟正黑體" panose="020B0604030504040204" pitchFamily="34" charset="-120"/>
              <a:ea typeface="微軟正黑體" panose="020B0604030504040204" pitchFamily="34" charset="-120"/>
            </a:endParaRPr>
          </a:p>
        </p:txBody>
      </p:sp>
      <p:sp>
        <p:nvSpPr>
          <p:cNvPr id="4" name="圓角矩形 3"/>
          <p:cNvSpPr/>
          <p:nvPr/>
        </p:nvSpPr>
        <p:spPr>
          <a:xfrm>
            <a:off x="4026877" y="2215662"/>
            <a:ext cx="6365631" cy="404446"/>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153151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森林結構</a:t>
            </a:r>
            <a:endParaRPr lang="zh-TW" altLang="en-US" dirty="0">
              <a:latin typeface="微軟正黑體" panose="020B0604030504040204" pitchFamily="34" charset="-120"/>
              <a:ea typeface="微軟正黑體" panose="020B0604030504040204" pitchFamily="34" charset="-120"/>
            </a:endParaRPr>
          </a:p>
        </p:txBody>
      </p:sp>
      <p:grpSp>
        <p:nvGrpSpPr>
          <p:cNvPr id="131" name="群組 130"/>
          <p:cNvGrpSpPr/>
          <p:nvPr/>
        </p:nvGrpSpPr>
        <p:grpSpPr>
          <a:xfrm>
            <a:off x="2331851" y="1663084"/>
            <a:ext cx="5879808" cy="4908137"/>
            <a:chOff x="2331851" y="1663084"/>
            <a:chExt cx="5879808" cy="4908137"/>
          </a:xfrm>
        </p:grpSpPr>
        <p:grpSp>
          <p:nvGrpSpPr>
            <p:cNvPr id="126" name="群組 125"/>
            <p:cNvGrpSpPr/>
            <p:nvPr/>
          </p:nvGrpSpPr>
          <p:grpSpPr>
            <a:xfrm>
              <a:off x="2331851" y="1663084"/>
              <a:ext cx="5879808" cy="4908137"/>
              <a:chOff x="2331851" y="1663084"/>
              <a:chExt cx="5879808" cy="4908137"/>
            </a:xfrm>
          </p:grpSpPr>
          <p:grpSp>
            <p:nvGrpSpPr>
              <p:cNvPr id="83" name="群組 82"/>
              <p:cNvGrpSpPr/>
              <p:nvPr/>
            </p:nvGrpSpPr>
            <p:grpSpPr>
              <a:xfrm>
                <a:off x="2863568" y="5958269"/>
                <a:ext cx="4439374" cy="612952"/>
                <a:chOff x="2201975" y="5618480"/>
                <a:chExt cx="4703730" cy="759660"/>
              </a:xfrm>
            </p:grpSpPr>
            <p:grpSp>
              <p:nvGrpSpPr>
                <p:cNvPr id="84" name="群組 83"/>
                <p:cNvGrpSpPr/>
                <p:nvPr/>
              </p:nvGrpSpPr>
              <p:grpSpPr>
                <a:xfrm>
                  <a:off x="2201975" y="5727979"/>
                  <a:ext cx="4703730" cy="650161"/>
                  <a:chOff x="1471409" y="1195762"/>
                  <a:chExt cx="6457470" cy="1217431"/>
                </a:xfrm>
              </p:grpSpPr>
              <p:grpSp>
                <p:nvGrpSpPr>
                  <p:cNvPr id="87" name="群組 86"/>
                  <p:cNvGrpSpPr/>
                  <p:nvPr/>
                </p:nvGrpSpPr>
                <p:grpSpPr>
                  <a:xfrm>
                    <a:off x="1471409" y="1195762"/>
                    <a:ext cx="6457470" cy="1216570"/>
                    <a:chOff x="3420137" y="2764503"/>
                    <a:chExt cx="6457470" cy="1556891"/>
                  </a:xfrm>
                </p:grpSpPr>
                <p:sp>
                  <p:nvSpPr>
                    <p:cNvPr id="89" name="文字方塊 88"/>
                    <p:cNvSpPr txBox="1"/>
                    <p:nvPr/>
                  </p:nvSpPr>
                  <p:spPr>
                    <a:xfrm>
                      <a:off x="3420137" y="3597920"/>
                      <a:ext cx="288862" cy="307777"/>
                    </a:xfrm>
                    <a:prstGeom prst="rect">
                      <a:avLst/>
                    </a:prstGeom>
                    <a:noFill/>
                  </p:spPr>
                  <p:txBody>
                    <a:bodyPr wrap="none" rtlCol="0">
                      <a:spAutoFit/>
                    </a:bodyPr>
                    <a:lstStyle/>
                    <a:p>
                      <a:r>
                        <a:rPr lang="en-US" altLang="zh-TW" sz="1400" dirty="0" smtClean="0"/>
                        <a:t>0</a:t>
                      </a:r>
                      <a:endParaRPr lang="zh-TW" altLang="en-US" sz="1400" dirty="0"/>
                    </a:p>
                  </p:txBody>
                </p:sp>
                <p:cxnSp>
                  <p:nvCxnSpPr>
                    <p:cNvPr id="90" name="直線接點 89"/>
                    <p:cNvCxnSpPr/>
                    <p:nvPr/>
                  </p:nvCxnSpPr>
                  <p:spPr>
                    <a:xfrm>
                      <a:off x="3576309" y="3133958"/>
                      <a:ext cx="6060018" cy="25343"/>
                    </a:xfrm>
                    <a:prstGeom prst="line">
                      <a:avLst/>
                    </a:prstGeom>
                    <a:ln w="38100"/>
                  </p:spPr>
                  <p:style>
                    <a:lnRef idx="3">
                      <a:schemeClr val="dk1"/>
                    </a:lnRef>
                    <a:fillRef idx="0">
                      <a:schemeClr val="dk1"/>
                    </a:fillRef>
                    <a:effectRef idx="2">
                      <a:schemeClr val="dk1"/>
                    </a:effectRef>
                    <a:fontRef idx="minor">
                      <a:schemeClr val="tx1"/>
                    </a:fontRef>
                  </p:style>
                </p:cxnSp>
                <p:cxnSp>
                  <p:nvCxnSpPr>
                    <p:cNvPr id="91" name="直線接點 90"/>
                    <p:cNvCxnSpPr/>
                    <p:nvPr/>
                  </p:nvCxnSpPr>
                  <p:spPr>
                    <a:xfrm flipV="1">
                      <a:off x="3576309" y="2764791"/>
                      <a:ext cx="1" cy="741862"/>
                    </a:xfrm>
                    <a:prstGeom prst="line">
                      <a:avLst/>
                    </a:prstGeom>
                    <a:ln w="38100"/>
                  </p:spPr>
                  <p:style>
                    <a:lnRef idx="3">
                      <a:schemeClr val="dk1"/>
                    </a:lnRef>
                    <a:fillRef idx="0">
                      <a:schemeClr val="dk1"/>
                    </a:fillRef>
                    <a:effectRef idx="2">
                      <a:schemeClr val="dk1"/>
                    </a:effectRef>
                    <a:fontRef idx="minor">
                      <a:schemeClr val="tx1"/>
                    </a:fontRef>
                  </p:style>
                </p:cxnSp>
                <p:cxnSp>
                  <p:nvCxnSpPr>
                    <p:cNvPr id="92" name="直線接點 91"/>
                    <p:cNvCxnSpPr/>
                    <p:nvPr/>
                  </p:nvCxnSpPr>
                  <p:spPr>
                    <a:xfrm flipV="1">
                      <a:off x="6529152" y="2764503"/>
                      <a:ext cx="1" cy="741863"/>
                    </a:xfrm>
                    <a:prstGeom prst="line">
                      <a:avLst/>
                    </a:prstGeom>
                    <a:ln w="38100"/>
                  </p:spPr>
                  <p:style>
                    <a:lnRef idx="3">
                      <a:schemeClr val="dk1"/>
                    </a:lnRef>
                    <a:fillRef idx="0">
                      <a:schemeClr val="dk1"/>
                    </a:fillRef>
                    <a:effectRef idx="2">
                      <a:schemeClr val="dk1"/>
                    </a:effectRef>
                    <a:fontRef idx="minor">
                      <a:schemeClr val="tx1"/>
                    </a:fontRef>
                  </p:style>
                </p:cxnSp>
                <p:cxnSp>
                  <p:nvCxnSpPr>
                    <p:cNvPr id="93" name="直線接點 92"/>
                    <p:cNvCxnSpPr/>
                    <p:nvPr/>
                  </p:nvCxnSpPr>
                  <p:spPr>
                    <a:xfrm flipV="1">
                      <a:off x="9636327" y="2764791"/>
                      <a:ext cx="1" cy="741863"/>
                    </a:xfrm>
                    <a:prstGeom prst="line">
                      <a:avLst/>
                    </a:prstGeom>
                    <a:ln w="38100"/>
                  </p:spPr>
                  <p:style>
                    <a:lnRef idx="3">
                      <a:schemeClr val="dk1"/>
                    </a:lnRef>
                    <a:fillRef idx="0">
                      <a:schemeClr val="dk1"/>
                    </a:fillRef>
                    <a:effectRef idx="2">
                      <a:schemeClr val="dk1"/>
                    </a:effectRef>
                    <a:fontRef idx="minor">
                      <a:schemeClr val="tx1"/>
                    </a:fontRef>
                  </p:style>
                </p:cxnSp>
                <mc:AlternateContent xmlns:mc="http://schemas.openxmlformats.org/markup-compatibility/2006" xmlns:a14="http://schemas.microsoft.com/office/drawing/2010/main">
                  <mc:Choice Requires="a14">
                    <p:sp>
                      <p:nvSpPr>
                        <p:cNvPr id="94" name="文字方塊 93"/>
                        <p:cNvSpPr txBox="1"/>
                        <p:nvPr/>
                      </p:nvSpPr>
                      <p:spPr>
                        <a:xfrm>
                          <a:off x="9416171" y="3583862"/>
                          <a:ext cx="461436" cy="7375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TW" sz="1400" i="1" dirty="0">
                                    <a:latin typeface="Cambria Math" panose="02040503050406030204" pitchFamily="18" charset="0"/>
                                  </a:rPr>
                                  <m:t>𝑇</m:t>
                                </m:r>
                              </m:oMath>
                            </m:oMathPara>
                          </a14:m>
                          <a:endParaRPr lang="zh-TW" altLang="en-US" sz="1400" dirty="0"/>
                        </a:p>
                      </p:txBody>
                    </p:sp>
                  </mc:Choice>
                  <mc:Fallback xmlns="">
                    <p:sp>
                      <p:nvSpPr>
                        <p:cNvPr id="94" name="文字方塊 93"/>
                        <p:cNvSpPr txBox="1">
                          <a:spLocks noRot="1" noChangeAspect="1" noMove="1" noResize="1" noEditPoints="1" noAdjustHandles="1" noChangeArrowheads="1" noChangeShapeType="1" noTextEdit="1"/>
                        </p:cNvSpPr>
                        <p:nvPr/>
                      </p:nvSpPr>
                      <p:spPr>
                        <a:xfrm>
                          <a:off x="9416171" y="3583862"/>
                          <a:ext cx="461436" cy="737532"/>
                        </a:xfrm>
                        <a:prstGeom prst="rect">
                          <a:avLst/>
                        </a:prstGeom>
                        <a:blipFill>
                          <a:blip r:embed="rId2"/>
                          <a:stretch>
                            <a:fillRect b="-9756"/>
                          </a:stretch>
                        </a:blipFill>
                      </p:spPr>
                      <p:txBody>
                        <a:bodyPr/>
                        <a:lstStyle/>
                        <a:p>
                          <a:r>
                            <a:rPr lang="zh-TW" altLang="en-US">
                              <a:noFill/>
                            </a:rPr>
                            <a:t> </a:t>
                          </a:r>
                        </a:p>
                      </p:txBody>
                    </p:sp>
                  </mc:Fallback>
                </mc:AlternateContent>
              </p:grpSp>
              <mc:AlternateContent xmlns:mc="http://schemas.openxmlformats.org/markup-compatibility/2006" xmlns:a14="http://schemas.microsoft.com/office/drawing/2010/main">
                <mc:Choice Requires="a14">
                  <p:sp>
                    <p:nvSpPr>
                      <p:cNvPr id="88" name="文字方塊 87"/>
                      <p:cNvSpPr txBox="1"/>
                      <p:nvPr/>
                    </p:nvSpPr>
                    <p:spPr>
                      <a:xfrm>
                        <a:off x="4422438" y="1836879"/>
                        <a:ext cx="718915" cy="57631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zh-TW" sz="1400" i="1" dirty="0" smtClean="0">
                                  <a:latin typeface="Cambria Math" panose="02040503050406030204" pitchFamily="18" charset="0"/>
                                </a:rPr>
                                <m:t>𝑇</m:t>
                              </m:r>
                              <m:r>
                                <a:rPr lang="en-US" altLang="zh-TW" sz="1400" b="0" i="1" dirty="0" smtClean="0">
                                  <a:latin typeface="Cambria Math" panose="02040503050406030204" pitchFamily="18" charset="0"/>
                                </a:rPr>
                                <m:t>/2</m:t>
                              </m:r>
                            </m:oMath>
                          </m:oMathPara>
                        </a14:m>
                        <a:endParaRPr lang="zh-TW" altLang="en-US" sz="1400" dirty="0"/>
                      </a:p>
                    </p:txBody>
                  </p:sp>
                </mc:Choice>
                <mc:Fallback xmlns="">
                  <p:sp>
                    <p:nvSpPr>
                      <p:cNvPr id="88" name="文字方塊 87"/>
                      <p:cNvSpPr txBox="1">
                        <a:spLocks noRot="1" noChangeAspect="1" noMove="1" noResize="1" noEditPoints="1" noAdjustHandles="1" noChangeArrowheads="1" noChangeShapeType="1" noTextEdit="1"/>
                      </p:cNvSpPr>
                      <p:nvPr/>
                    </p:nvSpPr>
                    <p:spPr>
                      <a:xfrm>
                        <a:off x="4422438" y="1836879"/>
                        <a:ext cx="718915" cy="576314"/>
                      </a:xfrm>
                      <a:prstGeom prst="rect">
                        <a:avLst/>
                      </a:prstGeom>
                      <a:blipFill>
                        <a:blip r:embed="rId3"/>
                        <a:stretch>
                          <a:fillRect b="-31707"/>
                        </a:stretch>
                      </a:blipFill>
                    </p:spPr>
                    <p:txBody>
                      <a:bodyPr/>
                      <a:lstStyle/>
                      <a:p>
                        <a:r>
                          <a:rPr lang="zh-TW" altLang="en-US">
                            <a:noFill/>
                          </a:rPr>
                          <a:t> </a:t>
                        </a:r>
                      </a:p>
                    </p:txBody>
                  </p:sp>
                </mc:Fallback>
              </mc:AlternateContent>
            </p:grpSp>
            <mc:AlternateContent xmlns:mc="http://schemas.openxmlformats.org/markup-compatibility/2006" xmlns:a14="http://schemas.microsoft.com/office/drawing/2010/main">
              <mc:Choice Requires="a14">
                <p:sp>
                  <p:nvSpPr>
                    <p:cNvPr id="85" name="文字方塊 84"/>
                    <p:cNvSpPr txBox="1"/>
                    <p:nvPr/>
                  </p:nvSpPr>
                  <p:spPr>
                    <a:xfrm>
                      <a:off x="3163000" y="5618480"/>
                      <a:ext cx="362855" cy="2616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zh-TW" altLang="en-US" sz="1100" i="1" smtClean="0">
                                <a:latin typeface="Cambria Math" panose="02040503050406030204" pitchFamily="18" charset="0"/>
                                <a:ea typeface="微軟正黑體" panose="020B0604030504040204" pitchFamily="34" charset="-120"/>
                              </a:rPr>
                              <m:t>∆</m:t>
                            </m:r>
                            <m:r>
                              <a:rPr lang="en-US" altLang="zh-TW" sz="1100" b="0" i="1" smtClean="0">
                                <a:latin typeface="Cambria Math" panose="02040503050406030204" pitchFamily="18" charset="0"/>
                                <a:ea typeface="微軟正黑體" panose="020B0604030504040204" pitchFamily="34" charset="-120"/>
                              </a:rPr>
                              <m:t>𝑡</m:t>
                            </m:r>
                          </m:oMath>
                        </m:oMathPara>
                      </a14:m>
                      <a:endParaRPr lang="zh-TW" altLang="en-US" sz="1100" dirty="0">
                        <a:latin typeface="微軟正黑體" panose="020B0604030504040204" pitchFamily="34" charset="-120"/>
                        <a:ea typeface="微軟正黑體" panose="020B0604030504040204" pitchFamily="34" charset="-120"/>
                      </a:endParaRPr>
                    </a:p>
                  </p:txBody>
                </p:sp>
              </mc:Choice>
              <mc:Fallback xmlns="">
                <p:sp>
                  <p:nvSpPr>
                    <p:cNvPr id="85" name="文字方塊 84"/>
                    <p:cNvSpPr txBox="1">
                      <a:spLocks noRot="1" noChangeAspect="1" noMove="1" noResize="1" noEditPoints="1" noAdjustHandles="1" noChangeArrowheads="1" noChangeShapeType="1" noTextEdit="1"/>
                    </p:cNvSpPr>
                    <p:nvPr/>
                  </p:nvSpPr>
                  <p:spPr>
                    <a:xfrm>
                      <a:off x="3163000" y="5618480"/>
                      <a:ext cx="362855" cy="261610"/>
                    </a:xfrm>
                    <a:prstGeom prst="rect">
                      <a:avLst/>
                    </a:prstGeom>
                    <a:blipFill>
                      <a:blip r:embed="rId4"/>
                      <a:stretch>
                        <a:fillRect b="-8571"/>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86" name="文字方塊 85"/>
                    <p:cNvSpPr txBox="1"/>
                    <p:nvPr/>
                  </p:nvSpPr>
                  <p:spPr>
                    <a:xfrm>
                      <a:off x="5416866" y="5623729"/>
                      <a:ext cx="362855" cy="26161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zh-TW" altLang="en-US" sz="1100" i="1" smtClean="0">
                                <a:latin typeface="Cambria Math" panose="02040503050406030204" pitchFamily="18" charset="0"/>
                                <a:ea typeface="微軟正黑體" panose="020B0604030504040204" pitchFamily="34" charset="-120"/>
                              </a:rPr>
                              <m:t>∆</m:t>
                            </m:r>
                            <m:r>
                              <a:rPr lang="en-US" altLang="zh-TW" sz="1100" b="0" i="1" smtClean="0">
                                <a:latin typeface="Cambria Math" panose="02040503050406030204" pitchFamily="18" charset="0"/>
                                <a:ea typeface="微軟正黑體" panose="020B0604030504040204" pitchFamily="34" charset="-120"/>
                              </a:rPr>
                              <m:t>𝑡</m:t>
                            </m:r>
                          </m:oMath>
                        </m:oMathPara>
                      </a14:m>
                      <a:endParaRPr lang="zh-TW" altLang="en-US" sz="1100" dirty="0">
                        <a:latin typeface="微軟正黑體" panose="020B0604030504040204" pitchFamily="34" charset="-120"/>
                        <a:ea typeface="微軟正黑體" panose="020B0604030504040204" pitchFamily="34" charset="-120"/>
                      </a:endParaRPr>
                    </a:p>
                  </p:txBody>
                </p:sp>
              </mc:Choice>
              <mc:Fallback xmlns="">
                <p:sp>
                  <p:nvSpPr>
                    <p:cNvPr id="86" name="文字方塊 85"/>
                    <p:cNvSpPr txBox="1">
                      <a:spLocks noRot="1" noChangeAspect="1" noMove="1" noResize="1" noEditPoints="1" noAdjustHandles="1" noChangeArrowheads="1" noChangeShapeType="1" noTextEdit="1"/>
                    </p:cNvSpPr>
                    <p:nvPr/>
                  </p:nvSpPr>
                  <p:spPr>
                    <a:xfrm>
                      <a:off x="5416866" y="5623729"/>
                      <a:ext cx="362855" cy="261610"/>
                    </a:xfrm>
                    <a:prstGeom prst="rect">
                      <a:avLst/>
                    </a:prstGeom>
                    <a:blipFill>
                      <a:blip r:embed="rId5"/>
                      <a:stretch>
                        <a:fillRect b="-8571"/>
                      </a:stretch>
                    </a:blipFill>
                  </p:spPr>
                  <p:txBody>
                    <a:bodyPr/>
                    <a:lstStyle/>
                    <a:p>
                      <a:r>
                        <a:rPr lang="zh-TW" altLang="en-US">
                          <a:noFill/>
                        </a:rPr>
                        <a:t> </a:t>
                      </a:r>
                    </a:p>
                  </p:txBody>
                </p:sp>
              </mc:Fallback>
            </mc:AlternateContent>
          </p:grpSp>
          <p:grpSp>
            <p:nvGrpSpPr>
              <p:cNvPr id="125" name="群組 124"/>
              <p:cNvGrpSpPr/>
              <p:nvPr/>
            </p:nvGrpSpPr>
            <p:grpSpPr>
              <a:xfrm>
                <a:off x="2331851" y="1663084"/>
                <a:ext cx="5879808" cy="4148627"/>
                <a:chOff x="2331851" y="1658636"/>
                <a:chExt cx="6222358" cy="4706333"/>
              </a:xfrm>
            </p:grpSpPr>
            <p:grpSp>
              <p:nvGrpSpPr>
                <p:cNvPr id="119" name="群組 118"/>
                <p:cNvGrpSpPr/>
                <p:nvPr/>
              </p:nvGrpSpPr>
              <p:grpSpPr>
                <a:xfrm rot="456023">
                  <a:off x="2938065" y="1658636"/>
                  <a:ext cx="5616144" cy="4401589"/>
                  <a:chOff x="2929731" y="1816536"/>
                  <a:chExt cx="5616144" cy="4504396"/>
                </a:xfrm>
              </p:grpSpPr>
              <p:grpSp>
                <p:nvGrpSpPr>
                  <p:cNvPr id="22" name="群組 21"/>
                  <p:cNvGrpSpPr/>
                  <p:nvPr/>
                </p:nvGrpSpPr>
                <p:grpSpPr>
                  <a:xfrm>
                    <a:off x="2929731" y="1816536"/>
                    <a:ext cx="5338908" cy="1971109"/>
                    <a:chOff x="2138597" y="1575115"/>
                    <a:chExt cx="5213830" cy="3529038"/>
                  </a:xfrm>
                </p:grpSpPr>
                <p:grpSp>
                  <p:nvGrpSpPr>
                    <p:cNvPr id="29" name="群組 28"/>
                    <p:cNvGrpSpPr/>
                    <p:nvPr/>
                  </p:nvGrpSpPr>
                  <p:grpSpPr>
                    <a:xfrm>
                      <a:off x="2138597" y="1690688"/>
                      <a:ext cx="4891790" cy="3399499"/>
                      <a:chOff x="5188640" y="4317099"/>
                      <a:chExt cx="3541574" cy="2406889"/>
                    </a:xfrm>
                  </p:grpSpPr>
                  <p:grpSp>
                    <p:nvGrpSpPr>
                      <p:cNvPr id="36" name="群組 35"/>
                      <p:cNvGrpSpPr/>
                      <p:nvPr/>
                    </p:nvGrpSpPr>
                    <p:grpSpPr>
                      <a:xfrm>
                        <a:off x="5440640" y="4558713"/>
                        <a:ext cx="3141395" cy="1887057"/>
                        <a:chOff x="5440640" y="4558713"/>
                        <a:chExt cx="3141395" cy="1887057"/>
                      </a:xfrm>
                    </p:grpSpPr>
                    <p:grpSp>
                      <p:nvGrpSpPr>
                        <p:cNvPr id="43" name="群組 42"/>
                        <p:cNvGrpSpPr/>
                        <p:nvPr/>
                      </p:nvGrpSpPr>
                      <p:grpSpPr>
                        <a:xfrm>
                          <a:off x="5440640" y="4558713"/>
                          <a:ext cx="3097534" cy="1887057"/>
                          <a:chOff x="5484501" y="4558713"/>
                          <a:chExt cx="3097534" cy="1887057"/>
                        </a:xfrm>
                      </p:grpSpPr>
                      <p:cxnSp>
                        <p:nvCxnSpPr>
                          <p:cNvPr id="46" name="直線接點 45"/>
                          <p:cNvCxnSpPr/>
                          <p:nvPr/>
                        </p:nvCxnSpPr>
                        <p:spPr>
                          <a:xfrm flipV="1">
                            <a:off x="5484501" y="4558713"/>
                            <a:ext cx="3097534" cy="98392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線接點 46"/>
                          <p:cNvCxnSpPr/>
                          <p:nvPr/>
                        </p:nvCxnSpPr>
                        <p:spPr>
                          <a:xfrm>
                            <a:off x="5484501" y="5542642"/>
                            <a:ext cx="3097534" cy="903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44" name="直線接點 43"/>
                        <p:cNvCxnSpPr/>
                        <p:nvPr/>
                      </p:nvCxnSpPr>
                      <p:spPr>
                        <a:xfrm>
                          <a:off x="7033268" y="5050677"/>
                          <a:ext cx="1548767" cy="4919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直線接點 44"/>
                        <p:cNvCxnSpPr/>
                        <p:nvPr/>
                      </p:nvCxnSpPr>
                      <p:spPr>
                        <a:xfrm flipV="1">
                          <a:off x="7033268" y="5542642"/>
                          <a:ext cx="1548767" cy="4515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 name="橢圓 36"/>
                      <p:cNvSpPr/>
                      <p:nvPr/>
                    </p:nvSpPr>
                    <p:spPr>
                      <a:xfrm>
                        <a:off x="5188640" y="5264424"/>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dirty="0"/>
                      </a:p>
                    </p:txBody>
                  </p:sp>
                  <p:sp>
                    <p:nvSpPr>
                      <p:cNvPr id="38" name="橢圓 37"/>
                      <p:cNvSpPr/>
                      <p:nvPr/>
                    </p:nvSpPr>
                    <p:spPr>
                      <a:xfrm>
                        <a:off x="8226214" y="5264424"/>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a:p>
                    </p:txBody>
                  </p:sp>
                  <p:sp>
                    <p:nvSpPr>
                      <p:cNvPr id="39" name="橢圓 38"/>
                      <p:cNvSpPr/>
                      <p:nvPr/>
                    </p:nvSpPr>
                    <p:spPr>
                      <a:xfrm>
                        <a:off x="8226214" y="4317099"/>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a:p>
                    </p:txBody>
                  </p:sp>
                  <p:sp>
                    <p:nvSpPr>
                      <p:cNvPr id="40" name="橢圓 39"/>
                      <p:cNvSpPr/>
                      <p:nvPr/>
                    </p:nvSpPr>
                    <p:spPr>
                      <a:xfrm>
                        <a:off x="8226214" y="6219988"/>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a:p>
                    </p:txBody>
                  </p:sp>
                  <p:sp>
                    <p:nvSpPr>
                      <p:cNvPr id="41" name="橢圓 40"/>
                      <p:cNvSpPr/>
                      <p:nvPr/>
                    </p:nvSpPr>
                    <p:spPr>
                      <a:xfrm>
                        <a:off x="6737407" y="5752592"/>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dirty="0"/>
                      </a:p>
                    </p:txBody>
                  </p:sp>
                  <p:sp>
                    <p:nvSpPr>
                      <p:cNvPr id="42" name="橢圓 41"/>
                      <p:cNvSpPr/>
                      <p:nvPr/>
                    </p:nvSpPr>
                    <p:spPr>
                      <a:xfrm>
                        <a:off x="6730238" y="4798678"/>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dirty="0"/>
                      </a:p>
                    </p:txBody>
                  </p:sp>
                </p:grpSp>
                <p:sp>
                  <p:nvSpPr>
                    <p:cNvPr id="30" name="文字方塊 29"/>
                    <p:cNvSpPr txBox="1"/>
                    <p:nvPr/>
                  </p:nvSpPr>
                  <p:spPr>
                    <a:xfrm>
                      <a:off x="2260765" y="2924432"/>
                      <a:ext cx="851569" cy="826556"/>
                    </a:xfrm>
                    <a:prstGeom prst="rect">
                      <a:avLst/>
                    </a:prstGeom>
                    <a:noFill/>
                  </p:spPr>
                  <p:txBody>
                    <a:bodyPr wrap="square" rtlCol="0">
                      <a:spAutoFit/>
                    </a:bodyPr>
                    <a:lstStyle/>
                    <a:p>
                      <a:r>
                        <a:rPr lang="en-US" altLang="zh-TW" sz="2400" dirty="0" smtClean="0">
                          <a:latin typeface="微軟正黑體" panose="020B0604030504040204" pitchFamily="34" charset="-120"/>
                          <a:ea typeface="微軟正黑體" panose="020B0604030504040204" pitchFamily="34" charset="-120"/>
                        </a:rPr>
                        <a:t>A</a:t>
                      </a:r>
                      <a:endParaRPr lang="zh-TW" altLang="en-US" sz="2400" dirty="0">
                        <a:latin typeface="微軟正黑體" panose="020B0604030504040204" pitchFamily="34" charset="-120"/>
                        <a:ea typeface="微軟正黑體" panose="020B0604030504040204" pitchFamily="34" charset="-120"/>
                      </a:endParaRPr>
                    </a:p>
                  </p:txBody>
                </p:sp>
                <p:sp>
                  <p:nvSpPr>
                    <p:cNvPr id="31" name="文字方塊 30"/>
                    <p:cNvSpPr txBox="1"/>
                    <p:nvPr/>
                  </p:nvSpPr>
                  <p:spPr>
                    <a:xfrm>
                      <a:off x="4408524" y="2248189"/>
                      <a:ext cx="365062" cy="826556"/>
                    </a:xfrm>
                    <a:prstGeom prst="rect">
                      <a:avLst/>
                    </a:prstGeom>
                    <a:noFill/>
                  </p:spPr>
                  <p:txBody>
                    <a:bodyPr wrap="none" rtlCol="0">
                      <a:spAutoFit/>
                    </a:bodyPr>
                    <a:lstStyle/>
                    <a:p>
                      <a:r>
                        <a:rPr lang="en-US" altLang="zh-TW" sz="2400" dirty="0" smtClean="0">
                          <a:latin typeface="微軟正黑體" panose="020B0604030504040204" pitchFamily="34" charset="-120"/>
                          <a:ea typeface="微軟正黑體" panose="020B0604030504040204" pitchFamily="34" charset="-120"/>
                        </a:rPr>
                        <a:t>B</a:t>
                      </a:r>
                      <a:endParaRPr lang="zh-TW" altLang="en-US" sz="2400" dirty="0">
                        <a:latin typeface="微軟正黑體" panose="020B0604030504040204" pitchFamily="34" charset="-120"/>
                        <a:ea typeface="微軟正黑體" panose="020B0604030504040204" pitchFamily="34" charset="-120"/>
                      </a:endParaRPr>
                    </a:p>
                  </p:txBody>
                </p:sp>
                <p:sp>
                  <p:nvSpPr>
                    <p:cNvPr id="32" name="文字方塊 31"/>
                    <p:cNvSpPr txBox="1"/>
                    <p:nvPr/>
                  </p:nvSpPr>
                  <p:spPr>
                    <a:xfrm>
                      <a:off x="4414810" y="3634737"/>
                      <a:ext cx="447472" cy="826556"/>
                    </a:xfrm>
                    <a:prstGeom prst="rect">
                      <a:avLst/>
                    </a:prstGeom>
                    <a:noFill/>
                  </p:spPr>
                  <p:txBody>
                    <a:bodyPr wrap="square" rtlCol="0">
                      <a:spAutoFit/>
                    </a:bodyPr>
                    <a:lstStyle/>
                    <a:p>
                      <a:r>
                        <a:rPr lang="en-US" altLang="zh-TW" sz="2400" dirty="0" smtClean="0">
                          <a:latin typeface="微軟正黑體" panose="020B0604030504040204" pitchFamily="34" charset="-120"/>
                          <a:ea typeface="微軟正黑體" panose="020B0604030504040204" pitchFamily="34" charset="-120"/>
                        </a:rPr>
                        <a:t>C</a:t>
                      </a:r>
                      <a:endParaRPr lang="zh-TW" altLang="en-US" sz="2400" dirty="0">
                        <a:latin typeface="微軟正黑體" panose="020B0604030504040204" pitchFamily="34" charset="-120"/>
                        <a:ea typeface="微軟正黑體" panose="020B0604030504040204" pitchFamily="34" charset="-120"/>
                      </a:endParaRPr>
                    </a:p>
                  </p:txBody>
                </p:sp>
                <p:sp>
                  <p:nvSpPr>
                    <p:cNvPr id="33" name="文字方塊 32"/>
                    <p:cNvSpPr txBox="1"/>
                    <p:nvPr/>
                  </p:nvSpPr>
                  <p:spPr>
                    <a:xfrm>
                      <a:off x="6477834" y="1575115"/>
                      <a:ext cx="568568" cy="826556"/>
                    </a:xfrm>
                    <a:prstGeom prst="rect">
                      <a:avLst/>
                    </a:prstGeom>
                    <a:noFill/>
                  </p:spPr>
                  <p:txBody>
                    <a:bodyPr wrap="square" rtlCol="0">
                      <a:spAutoFit/>
                    </a:bodyPr>
                    <a:lstStyle/>
                    <a:p>
                      <a:r>
                        <a:rPr lang="en-US" altLang="zh-TW" sz="2400" dirty="0" smtClean="0">
                          <a:latin typeface="微軟正黑體" panose="020B0604030504040204" pitchFamily="34" charset="-120"/>
                          <a:ea typeface="微軟正黑體" panose="020B0604030504040204" pitchFamily="34" charset="-120"/>
                        </a:rPr>
                        <a:t>D</a:t>
                      </a:r>
                      <a:endParaRPr lang="zh-TW" altLang="en-US" sz="2400" dirty="0">
                        <a:latin typeface="微軟正黑體" panose="020B0604030504040204" pitchFamily="34" charset="-120"/>
                        <a:ea typeface="微軟正黑體" panose="020B0604030504040204" pitchFamily="34" charset="-120"/>
                      </a:endParaRPr>
                    </a:p>
                  </p:txBody>
                </p:sp>
                <p:sp>
                  <p:nvSpPr>
                    <p:cNvPr id="34" name="文字方塊 33"/>
                    <p:cNvSpPr txBox="1"/>
                    <p:nvPr/>
                  </p:nvSpPr>
                  <p:spPr>
                    <a:xfrm>
                      <a:off x="6501515" y="2952177"/>
                      <a:ext cx="850912" cy="826557"/>
                    </a:xfrm>
                    <a:prstGeom prst="rect">
                      <a:avLst/>
                    </a:prstGeom>
                    <a:noFill/>
                  </p:spPr>
                  <p:txBody>
                    <a:bodyPr wrap="square" rtlCol="0">
                      <a:spAutoFit/>
                    </a:bodyPr>
                    <a:lstStyle/>
                    <a:p>
                      <a:r>
                        <a:rPr lang="en-US" altLang="zh-TW" sz="2400" dirty="0" smtClean="0">
                          <a:latin typeface="微軟正黑體" panose="020B0604030504040204" pitchFamily="34" charset="-120"/>
                          <a:ea typeface="微軟正黑體" panose="020B0604030504040204" pitchFamily="34" charset="-120"/>
                        </a:rPr>
                        <a:t>E</a:t>
                      </a:r>
                      <a:endParaRPr lang="zh-TW" altLang="en-US" sz="2400" dirty="0">
                        <a:latin typeface="微軟正黑體" panose="020B0604030504040204" pitchFamily="34" charset="-120"/>
                        <a:ea typeface="微軟正黑體" panose="020B0604030504040204" pitchFamily="34" charset="-120"/>
                      </a:endParaRPr>
                    </a:p>
                  </p:txBody>
                </p:sp>
                <p:sp>
                  <p:nvSpPr>
                    <p:cNvPr id="35" name="文字方塊 34"/>
                    <p:cNvSpPr txBox="1"/>
                    <p:nvPr/>
                  </p:nvSpPr>
                  <p:spPr>
                    <a:xfrm>
                      <a:off x="6509106" y="4277597"/>
                      <a:ext cx="338451" cy="826556"/>
                    </a:xfrm>
                    <a:prstGeom prst="rect">
                      <a:avLst/>
                    </a:prstGeom>
                    <a:noFill/>
                  </p:spPr>
                  <p:txBody>
                    <a:bodyPr wrap="none" rtlCol="0">
                      <a:spAutoFit/>
                    </a:bodyPr>
                    <a:lstStyle/>
                    <a:p>
                      <a:r>
                        <a:rPr lang="en-US" altLang="zh-TW" sz="2400" dirty="0" smtClean="0">
                          <a:latin typeface="微軟正黑體" panose="020B0604030504040204" pitchFamily="34" charset="-120"/>
                          <a:ea typeface="微軟正黑體" panose="020B0604030504040204" pitchFamily="34" charset="-120"/>
                        </a:rPr>
                        <a:t>F</a:t>
                      </a:r>
                      <a:endParaRPr lang="zh-TW" altLang="en-US" sz="2400" dirty="0">
                        <a:latin typeface="微軟正黑體" panose="020B0604030504040204" pitchFamily="34" charset="-120"/>
                        <a:ea typeface="微軟正黑體" panose="020B0604030504040204" pitchFamily="34" charset="-120"/>
                      </a:endParaRPr>
                    </a:p>
                  </p:txBody>
                </p:sp>
              </p:grpSp>
              <p:grpSp>
                <p:nvGrpSpPr>
                  <p:cNvPr id="49" name="群組 48"/>
                  <p:cNvGrpSpPr/>
                  <p:nvPr/>
                </p:nvGrpSpPr>
                <p:grpSpPr>
                  <a:xfrm>
                    <a:off x="2929731" y="4377071"/>
                    <a:ext cx="5616144" cy="1943861"/>
                    <a:chOff x="2138597" y="1603063"/>
                    <a:chExt cx="5484571" cy="3512023"/>
                  </a:xfrm>
                </p:grpSpPr>
                <p:grpSp>
                  <p:nvGrpSpPr>
                    <p:cNvPr id="62" name="群組 61"/>
                    <p:cNvGrpSpPr/>
                    <p:nvPr/>
                  </p:nvGrpSpPr>
                  <p:grpSpPr>
                    <a:xfrm>
                      <a:off x="2138597" y="1690688"/>
                      <a:ext cx="4891790" cy="3399499"/>
                      <a:chOff x="5188640" y="4317099"/>
                      <a:chExt cx="3541574" cy="2406889"/>
                    </a:xfrm>
                  </p:grpSpPr>
                  <p:grpSp>
                    <p:nvGrpSpPr>
                      <p:cNvPr id="69" name="群組 68"/>
                      <p:cNvGrpSpPr/>
                      <p:nvPr/>
                    </p:nvGrpSpPr>
                    <p:grpSpPr>
                      <a:xfrm>
                        <a:off x="5440640" y="4558713"/>
                        <a:ext cx="3141395" cy="1887057"/>
                        <a:chOff x="5440640" y="4558713"/>
                        <a:chExt cx="3141395" cy="1887057"/>
                      </a:xfrm>
                    </p:grpSpPr>
                    <p:grpSp>
                      <p:nvGrpSpPr>
                        <p:cNvPr id="76" name="群組 75"/>
                        <p:cNvGrpSpPr/>
                        <p:nvPr/>
                      </p:nvGrpSpPr>
                      <p:grpSpPr>
                        <a:xfrm>
                          <a:off x="5440640" y="4558713"/>
                          <a:ext cx="3097534" cy="1887057"/>
                          <a:chOff x="5484501" y="4558713"/>
                          <a:chExt cx="3097534" cy="1887057"/>
                        </a:xfrm>
                      </p:grpSpPr>
                      <p:cxnSp>
                        <p:nvCxnSpPr>
                          <p:cNvPr id="79" name="直線接點 78"/>
                          <p:cNvCxnSpPr/>
                          <p:nvPr/>
                        </p:nvCxnSpPr>
                        <p:spPr>
                          <a:xfrm flipV="1">
                            <a:off x="5484501" y="4558713"/>
                            <a:ext cx="3097534" cy="98392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直線接點 79"/>
                          <p:cNvCxnSpPr/>
                          <p:nvPr/>
                        </p:nvCxnSpPr>
                        <p:spPr>
                          <a:xfrm>
                            <a:off x="5484501" y="5542642"/>
                            <a:ext cx="3097534" cy="9031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77" name="直線接點 76"/>
                        <p:cNvCxnSpPr/>
                        <p:nvPr/>
                      </p:nvCxnSpPr>
                      <p:spPr>
                        <a:xfrm>
                          <a:off x="7033268" y="5050677"/>
                          <a:ext cx="1548767" cy="4919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線接點 77"/>
                        <p:cNvCxnSpPr/>
                        <p:nvPr/>
                      </p:nvCxnSpPr>
                      <p:spPr>
                        <a:xfrm flipV="1">
                          <a:off x="7033268" y="5542642"/>
                          <a:ext cx="1548767" cy="4515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0" name="橢圓 69"/>
                      <p:cNvSpPr/>
                      <p:nvPr/>
                    </p:nvSpPr>
                    <p:spPr>
                      <a:xfrm>
                        <a:off x="5188640" y="5264424"/>
                        <a:ext cx="504000" cy="50400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dirty="0"/>
                      </a:p>
                    </p:txBody>
                  </p:sp>
                  <p:sp>
                    <p:nvSpPr>
                      <p:cNvPr id="71" name="橢圓 70"/>
                      <p:cNvSpPr/>
                      <p:nvPr/>
                    </p:nvSpPr>
                    <p:spPr>
                      <a:xfrm>
                        <a:off x="8226214" y="5264424"/>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a:p>
                    </p:txBody>
                  </p:sp>
                  <p:sp>
                    <p:nvSpPr>
                      <p:cNvPr id="72" name="橢圓 71"/>
                      <p:cNvSpPr/>
                      <p:nvPr/>
                    </p:nvSpPr>
                    <p:spPr>
                      <a:xfrm>
                        <a:off x="8226214" y="4317099"/>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a:p>
                    </p:txBody>
                  </p:sp>
                  <p:sp>
                    <p:nvSpPr>
                      <p:cNvPr id="73" name="橢圓 72"/>
                      <p:cNvSpPr/>
                      <p:nvPr/>
                    </p:nvSpPr>
                    <p:spPr>
                      <a:xfrm>
                        <a:off x="8226214" y="6219988"/>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a:p>
                    </p:txBody>
                  </p:sp>
                  <p:sp>
                    <p:nvSpPr>
                      <p:cNvPr id="74" name="橢圓 73"/>
                      <p:cNvSpPr/>
                      <p:nvPr/>
                    </p:nvSpPr>
                    <p:spPr>
                      <a:xfrm>
                        <a:off x="6737407" y="5752592"/>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dirty="0"/>
                      </a:p>
                    </p:txBody>
                  </p:sp>
                  <p:sp>
                    <p:nvSpPr>
                      <p:cNvPr id="75" name="橢圓 74"/>
                      <p:cNvSpPr/>
                      <p:nvPr/>
                    </p:nvSpPr>
                    <p:spPr>
                      <a:xfrm>
                        <a:off x="6730238" y="4798678"/>
                        <a:ext cx="504000" cy="5040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dirty="0"/>
                      </a:p>
                    </p:txBody>
                  </p:sp>
                </p:grpSp>
                <p:sp>
                  <p:nvSpPr>
                    <p:cNvPr id="63" name="文字方塊 62"/>
                    <p:cNvSpPr txBox="1"/>
                    <p:nvPr/>
                  </p:nvSpPr>
                  <p:spPr>
                    <a:xfrm>
                      <a:off x="2270192" y="2918428"/>
                      <a:ext cx="851568" cy="834102"/>
                    </a:xfrm>
                    <a:prstGeom prst="rect">
                      <a:avLst/>
                    </a:prstGeom>
                    <a:noFill/>
                  </p:spPr>
                  <p:txBody>
                    <a:bodyPr wrap="square" rtlCol="0">
                      <a:spAutoFit/>
                    </a:bodyPr>
                    <a:lstStyle/>
                    <a:p>
                      <a:r>
                        <a:rPr lang="en-US" altLang="zh-TW" sz="2400" dirty="0" smtClean="0">
                          <a:latin typeface="微軟正黑體" panose="020B0604030504040204" pitchFamily="34" charset="-120"/>
                          <a:ea typeface="微軟正黑體" panose="020B0604030504040204" pitchFamily="34" charset="-120"/>
                        </a:rPr>
                        <a:t>A’</a:t>
                      </a:r>
                      <a:endParaRPr lang="zh-TW" altLang="en-US" sz="2400" dirty="0">
                        <a:latin typeface="微軟正黑體" panose="020B0604030504040204" pitchFamily="34" charset="-120"/>
                        <a:ea typeface="微軟正黑體" panose="020B0604030504040204" pitchFamily="34" charset="-120"/>
                      </a:endParaRPr>
                    </a:p>
                  </p:txBody>
                </p:sp>
                <p:sp>
                  <p:nvSpPr>
                    <p:cNvPr id="64" name="文字方塊 63"/>
                    <p:cNvSpPr txBox="1"/>
                    <p:nvPr/>
                  </p:nvSpPr>
                  <p:spPr>
                    <a:xfrm>
                      <a:off x="4416329" y="2241876"/>
                      <a:ext cx="665629" cy="834102"/>
                    </a:xfrm>
                    <a:prstGeom prst="rect">
                      <a:avLst/>
                    </a:prstGeom>
                    <a:noFill/>
                  </p:spPr>
                  <p:txBody>
                    <a:bodyPr wrap="none" rtlCol="0">
                      <a:spAutoFit/>
                    </a:bodyPr>
                    <a:lstStyle/>
                    <a:p>
                      <a:r>
                        <a:rPr lang="en-US" altLang="zh-TW" sz="2400" dirty="0" smtClean="0">
                          <a:latin typeface="微軟正黑體" panose="020B0604030504040204" pitchFamily="34" charset="-120"/>
                          <a:ea typeface="微軟正黑體" panose="020B0604030504040204" pitchFamily="34" charset="-120"/>
                        </a:rPr>
                        <a:t>B’</a:t>
                      </a:r>
                      <a:endParaRPr lang="zh-TW" altLang="en-US" sz="2400" dirty="0">
                        <a:latin typeface="微軟正黑體" panose="020B0604030504040204" pitchFamily="34" charset="-120"/>
                        <a:ea typeface="微軟正黑體" panose="020B0604030504040204" pitchFamily="34" charset="-120"/>
                      </a:endParaRPr>
                    </a:p>
                  </p:txBody>
                </p:sp>
                <p:sp>
                  <p:nvSpPr>
                    <p:cNvPr id="65" name="文字方塊 64"/>
                    <p:cNvSpPr txBox="1"/>
                    <p:nvPr/>
                  </p:nvSpPr>
                  <p:spPr>
                    <a:xfrm>
                      <a:off x="4412406" y="3612914"/>
                      <a:ext cx="447472" cy="834102"/>
                    </a:xfrm>
                    <a:prstGeom prst="rect">
                      <a:avLst/>
                    </a:prstGeom>
                    <a:noFill/>
                  </p:spPr>
                  <p:txBody>
                    <a:bodyPr wrap="square" rtlCol="0">
                      <a:spAutoFit/>
                    </a:bodyPr>
                    <a:lstStyle/>
                    <a:p>
                      <a:r>
                        <a:rPr lang="en-US" altLang="zh-TW" sz="2400" dirty="0" smtClean="0">
                          <a:latin typeface="微軟正黑體" panose="020B0604030504040204" pitchFamily="34" charset="-120"/>
                          <a:ea typeface="微軟正黑體" panose="020B0604030504040204" pitchFamily="34" charset="-120"/>
                        </a:rPr>
                        <a:t>C’</a:t>
                      </a:r>
                      <a:endParaRPr lang="zh-TW" altLang="en-US" sz="2400" dirty="0">
                        <a:latin typeface="微軟正黑體" panose="020B0604030504040204" pitchFamily="34" charset="-120"/>
                        <a:ea typeface="微軟正黑體" panose="020B0604030504040204" pitchFamily="34" charset="-120"/>
                      </a:endParaRPr>
                    </a:p>
                  </p:txBody>
                </p:sp>
                <p:sp>
                  <p:nvSpPr>
                    <p:cNvPr id="66" name="文字方塊 65"/>
                    <p:cNvSpPr txBox="1"/>
                    <p:nvPr/>
                  </p:nvSpPr>
                  <p:spPr>
                    <a:xfrm>
                      <a:off x="6479878" y="1603063"/>
                      <a:ext cx="568568" cy="834102"/>
                    </a:xfrm>
                    <a:prstGeom prst="rect">
                      <a:avLst/>
                    </a:prstGeom>
                    <a:noFill/>
                  </p:spPr>
                  <p:txBody>
                    <a:bodyPr wrap="square" rtlCol="0">
                      <a:spAutoFit/>
                    </a:bodyPr>
                    <a:lstStyle/>
                    <a:p>
                      <a:r>
                        <a:rPr lang="en-US" altLang="zh-TW" sz="2400" dirty="0" smtClean="0">
                          <a:latin typeface="微軟正黑體" panose="020B0604030504040204" pitchFamily="34" charset="-120"/>
                          <a:ea typeface="微軟正黑體" panose="020B0604030504040204" pitchFamily="34" charset="-120"/>
                        </a:rPr>
                        <a:t>D’</a:t>
                      </a:r>
                      <a:endParaRPr lang="zh-TW" altLang="en-US" sz="2400" dirty="0">
                        <a:latin typeface="微軟正黑體" panose="020B0604030504040204" pitchFamily="34" charset="-120"/>
                        <a:ea typeface="微軟正黑體" panose="020B0604030504040204" pitchFamily="34" charset="-120"/>
                      </a:endParaRPr>
                    </a:p>
                  </p:txBody>
                </p:sp>
                <p:sp>
                  <p:nvSpPr>
                    <p:cNvPr id="67" name="文字方塊 66"/>
                    <p:cNvSpPr txBox="1"/>
                    <p:nvPr/>
                  </p:nvSpPr>
                  <p:spPr>
                    <a:xfrm>
                      <a:off x="6492509" y="2937635"/>
                      <a:ext cx="1130659" cy="834102"/>
                    </a:xfrm>
                    <a:prstGeom prst="rect">
                      <a:avLst/>
                    </a:prstGeom>
                    <a:noFill/>
                  </p:spPr>
                  <p:txBody>
                    <a:bodyPr wrap="square" rtlCol="0">
                      <a:spAutoFit/>
                    </a:bodyPr>
                    <a:lstStyle/>
                    <a:p>
                      <a:r>
                        <a:rPr lang="en-US" altLang="zh-TW" sz="2400" dirty="0" smtClean="0">
                          <a:latin typeface="微軟正黑體" panose="020B0604030504040204" pitchFamily="34" charset="-120"/>
                          <a:ea typeface="微軟正黑體" panose="020B0604030504040204" pitchFamily="34" charset="-120"/>
                        </a:rPr>
                        <a:t>E’</a:t>
                      </a:r>
                      <a:endParaRPr lang="zh-TW" altLang="en-US" sz="2400" dirty="0">
                        <a:latin typeface="微軟正黑體" panose="020B0604030504040204" pitchFamily="34" charset="-120"/>
                        <a:ea typeface="微軟正黑體" panose="020B0604030504040204" pitchFamily="34" charset="-120"/>
                      </a:endParaRPr>
                    </a:p>
                  </p:txBody>
                </p:sp>
                <p:sp>
                  <p:nvSpPr>
                    <p:cNvPr id="68" name="文字方塊 67"/>
                    <p:cNvSpPr txBox="1"/>
                    <p:nvPr/>
                  </p:nvSpPr>
                  <p:spPr>
                    <a:xfrm>
                      <a:off x="6502923" y="4280984"/>
                      <a:ext cx="639016" cy="834102"/>
                    </a:xfrm>
                    <a:prstGeom prst="rect">
                      <a:avLst/>
                    </a:prstGeom>
                    <a:noFill/>
                  </p:spPr>
                  <p:txBody>
                    <a:bodyPr wrap="none" rtlCol="0">
                      <a:spAutoFit/>
                    </a:bodyPr>
                    <a:lstStyle/>
                    <a:p>
                      <a:r>
                        <a:rPr lang="en-US" altLang="zh-TW" sz="2400" dirty="0" smtClean="0">
                          <a:latin typeface="微軟正黑體" panose="020B0604030504040204" pitchFamily="34" charset="-120"/>
                          <a:ea typeface="微軟正黑體" panose="020B0604030504040204" pitchFamily="34" charset="-120"/>
                        </a:rPr>
                        <a:t>F’</a:t>
                      </a:r>
                      <a:endParaRPr lang="zh-TW" altLang="en-US" sz="2400" dirty="0">
                        <a:latin typeface="微軟正黑體" panose="020B0604030504040204" pitchFamily="34" charset="-120"/>
                        <a:ea typeface="微軟正黑體" panose="020B0604030504040204" pitchFamily="34" charset="-120"/>
                      </a:endParaRPr>
                    </a:p>
                  </p:txBody>
                </p:sp>
              </p:grpSp>
            </p:grpSp>
            <p:sp>
              <p:nvSpPr>
                <p:cNvPr id="123" name="流程圖: 資料 122"/>
                <p:cNvSpPr/>
                <p:nvPr/>
              </p:nvSpPr>
              <p:spPr>
                <a:xfrm>
                  <a:off x="2708535" y="1880802"/>
                  <a:ext cx="5684744" cy="2035426"/>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00"/>
                    <a:gd name="connsiteY0" fmla="*/ 10000 h 10000"/>
                    <a:gd name="connsiteX1" fmla="*/ 2000 w 10000"/>
                    <a:gd name="connsiteY1" fmla="*/ 0 h 10000"/>
                    <a:gd name="connsiteX2" fmla="*/ 10000 w 10000"/>
                    <a:gd name="connsiteY2" fmla="*/ 0 h 10000"/>
                    <a:gd name="connsiteX3" fmla="*/ 9413 w 10000"/>
                    <a:gd name="connsiteY3" fmla="*/ 9914 h 10000"/>
                    <a:gd name="connsiteX4" fmla="*/ 0 w 10000"/>
                    <a:gd name="connsiteY4" fmla="*/ 10000 h 10000"/>
                    <a:gd name="connsiteX0" fmla="*/ 0 w 10000"/>
                    <a:gd name="connsiteY0" fmla="*/ 10000 h 10000"/>
                    <a:gd name="connsiteX1" fmla="*/ 1384 w 10000"/>
                    <a:gd name="connsiteY1" fmla="*/ 43 h 10000"/>
                    <a:gd name="connsiteX2" fmla="*/ 10000 w 10000"/>
                    <a:gd name="connsiteY2" fmla="*/ 0 h 10000"/>
                    <a:gd name="connsiteX3" fmla="*/ 9413 w 10000"/>
                    <a:gd name="connsiteY3" fmla="*/ 9914 h 10000"/>
                    <a:gd name="connsiteX4" fmla="*/ 0 w 10000"/>
                    <a:gd name="connsiteY4" fmla="*/ 10000 h 10000"/>
                    <a:gd name="connsiteX0" fmla="*/ 0 w 9160"/>
                    <a:gd name="connsiteY0" fmla="*/ 9615 h 9914"/>
                    <a:gd name="connsiteX1" fmla="*/ 544 w 9160"/>
                    <a:gd name="connsiteY1" fmla="*/ 43 h 9914"/>
                    <a:gd name="connsiteX2" fmla="*/ 9160 w 9160"/>
                    <a:gd name="connsiteY2" fmla="*/ 0 h 9914"/>
                    <a:gd name="connsiteX3" fmla="*/ 8573 w 9160"/>
                    <a:gd name="connsiteY3" fmla="*/ 9914 h 9914"/>
                    <a:gd name="connsiteX4" fmla="*/ 0 w 9160"/>
                    <a:gd name="connsiteY4" fmla="*/ 9615 h 9914"/>
                    <a:gd name="connsiteX0" fmla="*/ 0 w 9969"/>
                    <a:gd name="connsiteY0" fmla="*/ 10000 h 10000"/>
                    <a:gd name="connsiteX1" fmla="*/ 563 w 9969"/>
                    <a:gd name="connsiteY1" fmla="*/ 43 h 10000"/>
                    <a:gd name="connsiteX2" fmla="*/ 9969 w 9969"/>
                    <a:gd name="connsiteY2" fmla="*/ 0 h 10000"/>
                    <a:gd name="connsiteX3" fmla="*/ 9328 w 9969"/>
                    <a:gd name="connsiteY3" fmla="*/ 10000 h 10000"/>
                    <a:gd name="connsiteX4" fmla="*/ 0 w 9969"/>
                    <a:gd name="connsiteY4" fmla="*/ 10000 h 10000"/>
                    <a:gd name="connsiteX0" fmla="*/ 0 w 9908"/>
                    <a:gd name="connsiteY0" fmla="*/ 10000 h 10000"/>
                    <a:gd name="connsiteX1" fmla="*/ 565 w 9908"/>
                    <a:gd name="connsiteY1" fmla="*/ 43 h 10000"/>
                    <a:gd name="connsiteX2" fmla="*/ 9908 w 9908"/>
                    <a:gd name="connsiteY2" fmla="*/ 0 h 10000"/>
                    <a:gd name="connsiteX3" fmla="*/ 9357 w 9908"/>
                    <a:gd name="connsiteY3" fmla="*/ 10000 h 10000"/>
                    <a:gd name="connsiteX4" fmla="*/ 0 w 9908"/>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8" h="10000">
                      <a:moveTo>
                        <a:pt x="0" y="10000"/>
                      </a:moveTo>
                      <a:cubicBezTo>
                        <a:pt x="199" y="6782"/>
                        <a:pt x="366" y="3262"/>
                        <a:pt x="565" y="43"/>
                      </a:cubicBezTo>
                      <a:lnTo>
                        <a:pt x="9908" y="0"/>
                      </a:lnTo>
                      <a:cubicBezTo>
                        <a:pt x="9693" y="3334"/>
                        <a:pt x="9572" y="6666"/>
                        <a:pt x="9357" y="10000"/>
                      </a:cubicBezTo>
                      <a:lnTo>
                        <a:pt x="0" y="10000"/>
                      </a:lnTo>
                      <a:close/>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24" name="流程圖: 資料 122"/>
                <p:cNvSpPr/>
                <p:nvPr/>
              </p:nvSpPr>
              <p:spPr>
                <a:xfrm>
                  <a:off x="2331851" y="4329543"/>
                  <a:ext cx="5684744" cy="2035426"/>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10000"/>
                    <a:gd name="connsiteY0" fmla="*/ 10000 h 10000"/>
                    <a:gd name="connsiteX1" fmla="*/ 2000 w 10000"/>
                    <a:gd name="connsiteY1" fmla="*/ 0 h 10000"/>
                    <a:gd name="connsiteX2" fmla="*/ 10000 w 10000"/>
                    <a:gd name="connsiteY2" fmla="*/ 0 h 10000"/>
                    <a:gd name="connsiteX3" fmla="*/ 9413 w 10000"/>
                    <a:gd name="connsiteY3" fmla="*/ 9914 h 10000"/>
                    <a:gd name="connsiteX4" fmla="*/ 0 w 10000"/>
                    <a:gd name="connsiteY4" fmla="*/ 10000 h 10000"/>
                    <a:gd name="connsiteX0" fmla="*/ 0 w 10000"/>
                    <a:gd name="connsiteY0" fmla="*/ 10000 h 10000"/>
                    <a:gd name="connsiteX1" fmla="*/ 1384 w 10000"/>
                    <a:gd name="connsiteY1" fmla="*/ 43 h 10000"/>
                    <a:gd name="connsiteX2" fmla="*/ 10000 w 10000"/>
                    <a:gd name="connsiteY2" fmla="*/ 0 h 10000"/>
                    <a:gd name="connsiteX3" fmla="*/ 9413 w 10000"/>
                    <a:gd name="connsiteY3" fmla="*/ 9914 h 10000"/>
                    <a:gd name="connsiteX4" fmla="*/ 0 w 10000"/>
                    <a:gd name="connsiteY4" fmla="*/ 10000 h 10000"/>
                    <a:gd name="connsiteX0" fmla="*/ 0 w 9160"/>
                    <a:gd name="connsiteY0" fmla="*/ 9615 h 9914"/>
                    <a:gd name="connsiteX1" fmla="*/ 544 w 9160"/>
                    <a:gd name="connsiteY1" fmla="*/ 43 h 9914"/>
                    <a:gd name="connsiteX2" fmla="*/ 9160 w 9160"/>
                    <a:gd name="connsiteY2" fmla="*/ 0 h 9914"/>
                    <a:gd name="connsiteX3" fmla="*/ 8573 w 9160"/>
                    <a:gd name="connsiteY3" fmla="*/ 9914 h 9914"/>
                    <a:gd name="connsiteX4" fmla="*/ 0 w 9160"/>
                    <a:gd name="connsiteY4" fmla="*/ 9615 h 9914"/>
                    <a:gd name="connsiteX0" fmla="*/ 0 w 9969"/>
                    <a:gd name="connsiteY0" fmla="*/ 10000 h 10000"/>
                    <a:gd name="connsiteX1" fmla="*/ 563 w 9969"/>
                    <a:gd name="connsiteY1" fmla="*/ 43 h 10000"/>
                    <a:gd name="connsiteX2" fmla="*/ 9969 w 9969"/>
                    <a:gd name="connsiteY2" fmla="*/ 0 h 10000"/>
                    <a:gd name="connsiteX3" fmla="*/ 9328 w 9969"/>
                    <a:gd name="connsiteY3" fmla="*/ 10000 h 10000"/>
                    <a:gd name="connsiteX4" fmla="*/ 0 w 9969"/>
                    <a:gd name="connsiteY4" fmla="*/ 10000 h 10000"/>
                    <a:gd name="connsiteX0" fmla="*/ 0 w 9908"/>
                    <a:gd name="connsiteY0" fmla="*/ 10000 h 10000"/>
                    <a:gd name="connsiteX1" fmla="*/ 565 w 9908"/>
                    <a:gd name="connsiteY1" fmla="*/ 43 h 10000"/>
                    <a:gd name="connsiteX2" fmla="*/ 9908 w 9908"/>
                    <a:gd name="connsiteY2" fmla="*/ 0 h 10000"/>
                    <a:gd name="connsiteX3" fmla="*/ 9357 w 9908"/>
                    <a:gd name="connsiteY3" fmla="*/ 10000 h 10000"/>
                    <a:gd name="connsiteX4" fmla="*/ 0 w 9908"/>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8" h="10000">
                      <a:moveTo>
                        <a:pt x="0" y="10000"/>
                      </a:moveTo>
                      <a:cubicBezTo>
                        <a:pt x="199" y="6782"/>
                        <a:pt x="366" y="3262"/>
                        <a:pt x="565" y="43"/>
                      </a:cubicBezTo>
                      <a:lnTo>
                        <a:pt x="9908" y="0"/>
                      </a:lnTo>
                      <a:cubicBezTo>
                        <a:pt x="9693" y="3334"/>
                        <a:pt x="9572" y="6666"/>
                        <a:pt x="9357" y="10000"/>
                      </a:cubicBezTo>
                      <a:lnTo>
                        <a:pt x="0" y="10000"/>
                      </a:lnTo>
                      <a:close/>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cxnSp>
          <p:nvCxnSpPr>
            <p:cNvPr id="130" name="直線接點 129"/>
            <p:cNvCxnSpPr>
              <a:stCxn id="42" idx="6"/>
              <a:endCxn id="72" idx="2"/>
            </p:cNvCxnSpPr>
            <p:nvPr/>
          </p:nvCxnSpPr>
          <p:spPr>
            <a:xfrm>
              <a:off x="5821270" y="2240000"/>
              <a:ext cx="1067746" cy="2021956"/>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grpSp>
      <p:sp>
        <p:nvSpPr>
          <p:cNvPr id="132" name="矩形 131"/>
          <p:cNvSpPr/>
          <p:nvPr/>
        </p:nvSpPr>
        <p:spPr>
          <a:xfrm>
            <a:off x="706885" y="4583949"/>
            <a:ext cx="1709749" cy="646331"/>
          </a:xfrm>
          <a:prstGeom prst="rect">
            <a:avLst/>
          </a:prstGeom>
        </p:spPr>
        <p:txBody>
          <a:bodyPr wrap="square">
            <a:spAutoFit/>
          </a:bodyPr>
          <a:lstStyle/>
          <a:p>
            <a:r>
              <a:rPr lang="zh-TW" altLang="zh-TW" kern="100" spc="20" dirty="0">
                <a:latin typeface="微軟正黑體" panose="020B0604030504040204" pitchFamily="34" charset="-120"/>
                <a:ea typeface="微軟正黑體" panose="020B0604030504040204" pitchFamily="34" charset="-120"/>
                <a:cs typeface="Times New Roman" panose="02020603050405020304" pitchFamily="18" charset="0"/>
              </a:rPr>
              <a:t>公司僅有一張不可贖回債券</a:t>
            </a:r>
            <a:endParaRPr lang="zh-TW" altLang="en-US" dirty="0">
              <a:latin typeface="微軟正黑體" panose="020B0604030504040204" pitchFamily="34" charset="-120"/>
              <a:ea typeface="微軟正黑體" panose="020B0604030504040204" pitchFamily="34" charset="-120"/>
            </a:endParaRPr>
          </a:p>
        </p:txBody>
      </p:sp>
      <p:sp>
        <p:nvSpPr>
          <p:cNvPr id="133" name="矩形 132"/>
          <p:cNvSpPr/>
          <p:nvPr/>
        </p:nvSpPr>
        <p:spPr>
          <a:xfrm>
            <a:off x="170547" y="2485911"/>
            <a:ext cx="2508527" cy="4636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chemeClr val="tx1"/>
                </a:solidFill>
                <a:latin typeface="微軟正黑體" panose="020B0604030504040204" pitchFamily="34" charset="-120"/>
                <a:ea typeface="微軟正黑體" panose="020B0604030504040204" pitchFamily="34" charset="-120"/>
              </a:rPr>
              <a:t>公司有一張可贖回債券及一張</a:t>
            </a:r>
            <a:r>
              <a:rPr lang="zh-TW" altLang="en-US" dirty="0">
                <a:solidFill>
                  <a:schemeClr val="tx1"/>
                </a:solidFill>
                <a:latin typeface="微軟正黑體" panose="020B0604030504040204" pitchFamily="34" charset="-120"/>
                <a:ea typeface="微軟正黑體" panose="020B0604030504040204" pitchFamily="34" charset="-120"/>
              </a:rPr>
              <a:t>不</a:t>
            </a:r>
            <a:r>
              <a:rPr lang="zh-TW" altLang="en-US" dirty="0" smtClean="0">
                <a:solidFill>
                  <a:schemeClr val="tx1"/>
                </a:solidFill>
                <a:latin typeface="微軟正黑體" panose="020B0604030504040204" pitchFamily="34" charset="-120"/>
                <a:ea typeface="微軟正黑體" panose="020B0604030504040204" pitchFamily="34" charset="-120"/>
              </a:rPr>
              <a:t>可</a:t>
            </a:r>
            <a:r>
              <a:rPr lang="zh-TW" altLang="en-US">
                <a:solidFill>
                  <a:schemeClr val="tx1"/>
                </a:solidFill>
                <a:latin typeface="微軟正黑體" panose="020B0604030504040204" pitchFamily="34" charset="-120"/>
                <a:ea typeface="微軟正黑體" panose="020B0604030504040204" pitchFamily="34" charset="-120"/>
              </a:rPr>
              <a:t>贖回</a:t>
            </a:r>
            <a:r>
              <a:rPr lang="zh-TW" altLang="en-US" smtClean="0">
                <a:solidFill>
                  <a:schemeClr val="tx1"/>
                </a:solidFill>
                <a:latin typeface="微軟正黑體" panose="020B0604030504040204" pitchFamily="34" charset="-120"/>
                <a:ea typeface="微軟正黑體" panose="020B0604030504040204" pitchFamily="34" charset="-120"/>
              </a:rPr>
              <a:t>債券</a:t>
            </a:r>
            <a:endParaRPr lang="zh-TW" altLang="en-US" dirty="0">
              <a:solidFill>
                <a:schemeClr val="tx1"/>
              </a:solidFill>
              <a:latin typeface="微軟正黑體" panose="020B0604030504040204" pitchFamily="34" charset="-120"/>
              <a:ea typeface="微軟正黑體" panose="020B0604030504040204" pitchFamily="34" charset="-120"/>
            </a:endParaRPr>
          </a:p>
        </p:txBody>
      </p:sp>
      <p:grpSp>
        <p:nvGrpSpPr>
          <p:cNvPr id="138" name="群組 137"/>
          <p:cNvGrpSpPr/>
          <p:nvPr/>
        </p:nvGrpSpPr>
        <p:grpSpPr>
          <a:xfrm>
            <a:off x="7809970" y="2363767"/>
            <a:ext cx="4637820" cy="2078995"/>
            <a:chOff x="7809970" y="2363767"/>
            <a:chExt cx="4637820" cy="2078995"/>
          </a:xfrm>
        </p:grpSpPr>
        <mc:AlternateContent xmlns:mc="http://schemas.openxmlformats.org/markup-compatibility/2006" xmlns:a14="http://schemas.microsoft.com/office/drawing/2010/main">
          <mc:Choice Requires="a14">
            <p:sp>
              <p:nvSpPr>
                <p:cNvPr id="135" name="矩形 134"/>
                <p:cNvSpPr/>
                <p:nvPr/>
              </p:nvSpPr>
              <p:spPr>
                <a:xfrm>
                  <a:off x="8046484" y="2363767"/>
                  <a:ext cx="3946842" cy="50327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altLang="zh-TW" sz="1200" i="1" smtClean="0">
                            <a:latin typeface="Cambria Math" panose="02040503050406030204" pitchFamily="18" charset="0"/>
                          </a:rPr>
                          <m:t>h𝑜𝑙𝑑</m:t>
                        </m:r>
                        <m:r>
                          <a:rPr lang="en-US" altLang="zh-TW" sz="1200" i="1" smtClean="0">
                            <a:latin typeface="Cambria Math" panose="02040503050406030204" pitchFamily="18" charset="0"/>
                          </a:rPr>
                          <m:t>(</m:t>
                        </m:r>
                        <m:f>
                          <m:fPr>
                            <m:ctrlPr>
                              <a:rPr lang="zh-TW" altLang="zh-TW" sz="1200" i="1">
                                <a:latin typeface="Cambria Math" panose="02040503050406030204" pitchFamily="18" charset="0"/>
                              </a:rPr>
                            </m:ctrlPr>
                          </m:fPr>
                          <m:num>
                            <m:r>
                              <a:rPr lang="en-US" altLang="zh-TW" sz="1200" i="1">
                                <a:latin typeface="Cambria Math" panose="02040503050406030204" pitchFamily="18" charset="0"/>
                              </a:rPr>
                              <m:t>𝑇</m:t>
                            </m:r>
                          </m:num>
                          <m:den>
                            <m:r>
                              <a:rPr lang="en-US" altLang="zh-TW" sz="1200" i="1">
                                <a:latin typeface="Cambria Math" panose="02040503050406030204" pitchFamily="18" charset="0"/>
                              </a:rPr>
                              <m:t>2</m:t>
                            </m:r>
                          </m:den>
                        </m:f>
                        <m:r>
                          <a:rPr lang="en-US" altLang="zh-TW" sz="1200" i="1">
                            <a:latin typeface="Cambria Math" panose="02040503050406030204" pitchFamily="18" charset="0"/>
                          </a:rPr>
                          <m:t>,</m:t>
                        </m:r>
                        <m:r>
                          <a:rPr lang="en-US" altLang="zh-TW" sz="1200" i="1">
                            <a:latin typeface="Cambria Math" panose="02040503050406030204" pitchFamily="18" charset="0"/>
                          </a:rPr>
                          <m:t>𝑣</m:t>
                        </m:r>
                        <m:d>
                          <m:dPr>
                            <m:ctrlPr>
                              <a:rPr lang="zh-TW" altLang="zh-TW" sz="1200" i="1">
                                <a:latin typeface="Cambria Math" panose="02040503050406030204" pitchFamily="18" charset="0"/>
                              </a:rPr>
                            </m:ctrlPr>
                          </m:dPr>
                          <m:e>
                            <m:r>
                              <a:rPr lang="en-US" altLang="zh-TW" sz="1200" i="1">
                                <a:latin typeface="Cambria Math" panose="02040503050406030204" pitchFamily="18" charset="0"/>
                              </a:rPr>
                              <m:t>𝐵</m:t>
                            </m:r>
                          </m:e>
                        </m:d>
                        <m:r>
                          <a:rPr lang="en-US" altLang="zh-TW" sz="1200" i="1">
                            <a:latin typeface="Cambria Math" panose="02040503050406030204" pitchFamily="18" charset="0"/>
                          </a:rPr>
                          <m:t>)=</m:t>
                        </m:r>
                        <m:sSup>
                          <m:sSupPr>
                            <m:ctrlPr>
                              <a:rPr lang="zh-TW" altLang="zh-TW" sz="1200" i="1">
                                <a:latin typeface="Cambria Math" panose="02040503050406030204" pitchFamily="18" charset="0"/>
                              </a:rPr>
                            </m:ctrlPr>
                          </m:sSupPr>
                          <m:e>
                            <m:r>
                              <a:rPr lang="en-US" altLang="zh-TW" sz="1200" i="1">
                                <a:latin typeface="Cambria Math" panose="02040503050406030204" pitchFamily="18" charset="0"/>
                              </a:rPr>
                              <m:t>𝑒</m:t>
                            </m:r>
                          </m:e>
                          <m:sup>
                            <m:r>
                              <a:rPr lang="en-US" altLang="zh-TW" sz="1200" i="1">
                                <a:latin typeface="Cambria Math" panose="02040503050406030204" pitchFamily="18" charset="0"/>
                              </a:rPr>
                              <m:t>−</m:t>
                            </m:r>
                            <m:r>
                              <a:rPr lang="en-US" altLang="zh-TW" sz="1200" i="1">
                                <a:latin typeface="Cambria Math" panose="02040503050406030204" pitchFamily="18" charset="0"/>
                              </a:rPr>
                              <m:t>𝑟</m:t>
                            </m:r>
                            <m:r>
                              <a:rPr lang="en-US" altLang="zh-TW" sz="1200" i="1" smtClean="0">
                                <a:latin typeface="Cambria Math" panose="02040503050406030204" pitchFamily="18" charset="0"/>
                                <a:ea typeface="Cambria Math" panose="02040503050406030204" pitchFamily="18" charset="0"/>
                              </a:rPr>
                              <m:t>∆</m:t>
                            </m:r>
                            <m:r>
                              <a:rPr lang="en-US" altLang="zh-TW" sz="1200" b="0" i="1" smtClean="0">
                                <a:latin typeface="Cambria Math" panose="02040503050406030204" pitchFamily="18" charset="0"/>
                                <a:ea typeface="Cambria Math" panose="02040503050406030204" pitchFamily="18" charset="0"/>
                              </a:rPr>
                              <m:t>𝑡</m:t>
                            </m:r>
                          </m:sup>
                        </m:sSup>
                        <m:d>
                          <m:dPr>
                            <m:begChr m:val="["/>
                            <m:endChr m:val="]"/>
                            <m:ctrlPr>
                              <a:rPr lang="zh-TW" altLang="zh-TW" sz="1200" i="1">
                                <a:latin typeface="Cambria Math" panose="02040503050406030204" pitchFamily="18" charset="0"/>
                              </a:rPr>
                            </m:ctrlPr>
                          </m:dPr>
                          <m:e>
                            <m:sSub>
                              <m:sSubPr>
                                <m:ctrlPr>
                                  <a:rPr lang="zh-TW" altLang="zh-TW" sz="1200" i="1">
                                    <a:latin typeface="Cambria Math" panose="02040503050406030204" pitchFamily="18" charset="0"/>
                                  </a:rPr>
                                </m:ctrlPr>
                              </m:sSubPr>
                              <m:e>
                                <m:acc>
                                  <m:accPr>
                                    <m:chr m:val="̃"/>
                                    <m:ctrlPr>
                                      <a:rPr lang="zh-TW" altLang="zh-TW" sz="1200" i="1">
                                        <a:latin typeface="Cambria Math" panose="02040503050406030204" pitchFamily="18" charset="0"/>
                                      </a:rPr>
                                    </m:ctrlPr>
                                  </m:accPr>
                                  <m:e>
                                    <m:r>
                                      <a:rPr lang="en-US" altLang="zh-TW" sz="1200" i="1">
                                        <a:latin typeface="Cambria Math" panose="02040503050406030204" pitchFamily="18" charset="0"/>
                                      </a:rPr>
                                      <m:t>𝑃</m:t>
                                    </m:r>
                                  </m:e>
                                </m:acc>
                              </m:e>
                              <m:sub>
                                <m:r>
                                  <a:rPr lang="en-US" altLang="zh-TW" sz="1200" i="1">
                                    <a:latin typeface="Cambria Math" panose="02040503050406030204" pitchFamily="18" charset="0"/>
                                  </a:rPr>
                                  <m:t>𝑢</m:t>
                                </m:r>
                              </m:sub>
                            </m:sSub>
                            <m:r>
                              <a:rPr lang="en-US" altLang="zh-TW" sz="1200" i="1">
                                <a:latin typeface="Cambria Math" panose="02040503050406030204" pitchFamily="18" charset="0"/>
                              </a:rPr>
                              <m:t>𝑓</m:t>
                            </m:r>
                            <m:r>
                              <a:rPr lang="en-US" altLang="zh-TW" sz="1200" i="1">
                                <a:latin typeface="Cambria Math" panose="02040503050406030204" pitchFamily="18" charset="0"/>
                              </a:rPr>
                              <m:t>(</m:t>
                            </m:r>
                            <m:f>
                              <m:fPr>
                                <m:ctrlPr>
                                  <a:rPr lang="zh-TW" altLang="zh-TW" sz="1200" i="1">
                                    <a:latin typeface="Cambria Math" panose="02040503050406030204" pitchFamily="18" charset="0"/>
                                  </a:rPr>
                                </m:ctrlPr>
                              </m:fPr>
                              <m:num>
                                <m:r>
                                  <a:rPr lang="en-US" altLang="zh-TW" sz="1200" i="1">
                                    <a:latin typeface="Cambria Math" panose="02040503050406030204" pitchFamily="18" charset="0"/>
                                  </a:rPr>
                                  <m:t>𝑇</m:t>
                                </m:r>
                              </m:num>
                              <m:den>
                                <m:r>
                                  <a:rPr lang="en-US" altLang="zh-TW" sz="1200" i="1">
                                    <a:latin typeface="Cambria Math" panose="02040503050406030204" pitchFamily="18" charset="0"/>
                                  </a:rPr>
                                  <m:t>2</m:t>
                                </m:r>
                              </m:den>
                            </m:f>
                            <m:r>
                              <a:rPr lang="en-US" altLang="zh-TW" sz="1200" i="1">
                                <a:latin typeface="Cambria Math" panose="02040503050406030204" pitchFamily="18" charset="0"/>
                              </a:rPr>
                              <m:t>,</m:t>
                            </m:r>
                            <m:r>
                              <a:rPr lang="en-US" altLang="zh-TW" sz="1200" i="1">
                                <a:latin typeface="Cambria Math" panose="02040503050406030204" pitchFamily="18" charset="0"/>
                              </a:rPr>
                              <m:t>𝑣</m:t>
                            </m:r>
                            <m:d>
                              <m:dPr>
                                <m:ctrlPr>
                                  <a:rPr lang="zh-TW" altLang="zh-TW" sz="1200" i="1">
                                    <a:latin typeface="Cambria Math" panose="02040503050406030204" pitchFamily="18" charset="0"/>
                                  </a:rPr>
                                </m:ctrlPr>
                              </m:dPr>
                              <m:e>
                                <m:r>
                                  <a:rPr lang="en-US" altLang="zh-TW" sz="1200" i="1">
                                    <a:latin typeface="Cambria Math" panose="02040503050406030204" pitchFamily="18" charset="0"/>
                                  </a:rPr>
                                  <m:t>𝐷</m:t>
                                </m:r>
                              </m:e>
                            </m:d>
                            <m:r>
                              <a:rPr lang="en-US" altLang="zh-TW" sz="1200" i="1">
                                <a:latin typeface="Cambria Math" panose="02040503050406030204" pitchFamily="18" charset="0"/>
                              </a:rPr>
                              <m:t>)+</m:t>
                            </m:r>
                            <m:sSub>
                              <m:sSubPr>
                                <m:ctrlPr>
                                  <a:rPr lang="zh-TW" altLang="zh-TW" sz="1200" i="1">
                                    <a:latin typeface="Cambria Math" panose="02040503050406030204" pitchFamily="18" charset="0"/>
                                  </a:rPr>
                                </m:ctrlPr>
                              </m:sSubPr>
                              <m:e>
                                <m:acc>
                                  <m:accPr>
                                    <m:chr m:val="̃"/>
                                    <m:ctrlPr>
                                      <a:rPr lang="zh-TW" altLang="zh-TW" sz="1200" i="1">
                                        <a:latin typeface="Cambria Math" panose="02040503050406030204" pitchFamily="18" charset="0"/>
                                      </a:rPr>
                                    </m:ctrlPr>
                                  </m:accPr>
                                  <m:e>
                                    <m:r>
                                      <a:rPr lang="en-US" altLang="zh-TW" sz="1200" i="1">
                                        <a:latin typeface="Cambria Math" panose="02040503050406030204" pitchFamily="18" charset="0"/>
                                      </a:rPr>
                                      <m:t>𝑃</m:t>
                                    </m:r>
                                  </m:e>
                                </m:acc>
                              </m:e>
                              <m:sub>
                                <m:r>
                                  <a:rPr lang="en-US" altLang="zh-TW" sz="1200" i="1">
                                    <a:latin typeface="Cambria Math" panose="02040503050406030204" pitchFamily="18" charset="0"/>
                                  </a:rPr>
                                  <m:t>𝑑</m:t>
                                </m:r>
                              </m:sub>
                            </m:sSub>
                            <m:r>
                              <a:rPr lang="en-US" altLang="zh-TW" sz="1200" i="1">
                                <a:latin typeface="Cambria Math" panose="02040503050406030204" pitchFamily="18" charset="0"/>
                              </a:rPr>
                              <m:t>𝑓</m:t>
                            </m:r>
                            <m:r>
                              <a:rPr lang="en-US" altLang="zh-TW" sz="1200" i="1">
                                <a:latin typeface="Cambria Math" panose="02040503050406030204" pitchFamily="18" charset="0"/>
                              </a:rPr>
                              <m:t>(</m:t>
                            </m:r>
                            <m:f>
                              <m:fPr>
                                <m:ctrlPr>
                                  <a:rPr lang="zh-TW" altLang="zh-TW" sz="1200" i="1">
                                    <a:latin typeface="Cambria Math" panose="02040503050406030204" pitchFamily="18" charset="0"/>
                                  </a:rPr>
                                </m:ctrlPr>
                              </m:fPr>
                              <m:num>
                                <m:r>
                                  <a:rPr lang="en-US" altLang="zh-TW" sz="1200" i="1">
                                    <a:latin typeface="Cambria Math" panose="02040503050406030204" pitchFamily="18" charset="0"/>
                                  </a:rPr>
                                  <m:t>𝑇</m:t>
                                </m:r>
                              </m:num>
                              <m:den>
                                <m:r>
                                  <a:rPr lang="en-US" altLang="zh-TW" sz="1200" i="1">
                                    <a:latin typeface="Cambria Math" panose="02040503050406030204" pitchFamily="18" charset="0"/>
                                  </a:rPr>
                                  <m:t>2</m:t>
                                </m:r>
                              </m:den>
                            </m:f>
                            <m:r>
                              <a:rPr lang="en-US" altLang="zh-TW" sz="1200" i="1">
                                <a:latin typeface="Cambria Math" panose="02040503050406030204" pitchFamily="18" charset="0"/>
                              </a:rPr>
                              <m:t>,</m:t>
                            </m:r>
                            <m:r>
                              <a:rPr lang="en-US" altLang="zh-TW" sz="1200" i="1">
                                <a:latin typeface="Cambria Math" panose="02040503050406030204" pitchFamily="18" charset="0"/>
                              </a:rPr>
                              <m:t>𝑣</m:t>
                            </m:r>
                            <m:d>
                              <m:dPr>
                                <m:ctrlPr>
                                  <a:rPr lang="zh-TW" altLang="zh-TW" sz="1200" i="1">
                                    <a:latin typeface="Cambria Math" panose="02040503050406030204" pitchFamily="18" charset="0"/>
                                  </a:rPr>
                                </m:ctrlPr>
                              </m:dPr>
                              <m:e>
                                <m:r>
                                  <a:rPr lang="en-US" altLang="zh-TW" sz="1200" i="1">
                                    <a:latin typeface="Cambria Math" panose="02040503050406030204" pitchFamily="18" charset="0"/>
                                  </a:rPr>
                                  <m:t>𝐸</m:t>
                                </m:r>
                              </m:e>
                            </m:d>
                            <m:r>
                              <a:rPr lang="en-US" altLang="zh-TW" sz="1200" i="1">
                                <a:latin typeface="Cambria Math" panose="02040503050406030204" pitchFamily="18" charset="0"/>
                              </a:rPr>
                              <m:t>)</m:t>
                            </m:r>
                          </m:e>
                        </m:d>
                      </m:oMath>
                    </m:oMathPara>
                  </a14:m>
                  <a:endParaRPr lang="zh-TW" altLang="en-US" sz="1200" dirty="0">
                    <a:latin typeface="微軟正黑體" panose="020B0604030504040204" pitchFamily="34" charset="-120"/>
                    <a:ea typeface="微軟正黑體" panose="020B0604030504040204" pitchFamily="34" charset="-120"/>
                  </a:endParaRPr>
                </a:p>
              </p:txBody>
            </p:sp>
          </mc:Choice>
          <mc:Fallback xmlns="">
            <p:sp>
              <p:nvSpPr>
                <p:cNvPr id="135" name="矩形 134"/>
                <p:cNvSpPr>
                  <a:spLocks noRot="1" noChangeAspect="1" noMove="1" noResize="1" noEditPoints="1" noAdjustHandles="1" noChangeArrowheads="1" noChangeShapeType="1" noTextEdit="1"/>
                </p:cNvSpPr>
                <p:nvPr/>
              </p:nvSpPr>
              <p:spPr>
                <a:xfrm>
                  <a:off x="8046484" y="2363767"/>
                  <a:ext cx="3946842" cy="503279"/>
                </a:xfrm>
                <a:prstGeom prst="rect">
                  <a:avLst/>
                </a:prstGeom>
                <a:blipFill>
                  <a:blip r:embed="rId6"/>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36" name="矩形 135"/>
                <p:cNvSpPr/>
                <p:nvPr/>
              </p:nvSpPr>
              <p:spPr>
                <a:xfrm>
                  <a:off x="7809970" y="3029937"/>
                  <a:ext cx="4637820" cy="968983"/>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altLang="zh-TW" sz="1200" i="1" smtClean="0">
                            <a:latin typeface="Cambria Math" panose="02040503050406030204" pitchFamily="18" charset="0"/>
                          </a:rPr>
                          <m:t>𝑐𝑎𝑙𝑙</m:t>
                        </m:r>
                        <m:d>
                          <m:dPr>
                            <m:ctrlPr>
                              <a:rPr lang="en-US" altLang="zh-TW" sz="1200" i="1">
                                <a:latin typeface="Cambria Math" panose="02040503050406030204" pitchFamily="18" charset="0"/>
                              </a:rPr>
                            </m:ctrlPr>
                          </m:dPr>
                          <m:e>
                            <m:f>
                              <m:fPr>
                                <m:ctrlPr>
                                  <a:rPr lang="zh-TW" altLang="zh-TW" sz="1200" i="1">
                                    <a:latin typeface="Cambria Math" panose="02040503050406030204" pitchFamily="18" charset="0"/>
                                  </a:rPr>
                                </m:ctrlPr>
                              </m:fPr>
                              <m:num>
                                <m:r>
                                  <a:rPr lang="en-US" altLang="zh-TW" sz="1200" i="1">
                                    <a:latin typeface="Cambria Math" panose="02040503050406030204" pitchFamily="18" charset="0"/>
                                  </a:rPr>
                                  <m:t>𝑇</m:t>
                                </m:r>
                              </m:num>
                              <m:den>
                                <m:r>
                                  <a:rPr lang="en-US" altLang="zh-TW" sz="1200" i="1">
                                    <a:latin typeface="Cambria Math" panose="02040503050406030204" pitchFamily="18" charset="0"/>
                                  </a:rPr>
                                  <m:t>2</m:t>
                                </m:r>
                              </m:den>
                            </m:f>
                            <m:r>
                              <a:rPr lang="en-US" altLang="zh-TW" sz="1200" i="1">
                                <a:latin typeface="Cambria Math" panose="02040503050406030204" pitchFamily="18" charset="0"/>
                              </a:rPr>
                              <m:t>,</m:t>
                            </m:r>
                            <m:r>
                              <a:rPr lang="en-US" altLang="zh-TW" sz="1200" i="1">
                                <a:latin typeface="Cambria Math" panose="02040503050406030204" pitchFamily="18" charset="0"/>
                              </a:rPr>
                              <m:t>𝑣</m:t>
                            </m:r>
                            <m:d>
                              <m:dPr>
                                <m:ctrlPr>
                                  <a:rPr lang="zh-TW" altLang="zh-TW" sz="1200" i="1">
                                    <a:latin typeface="Cambria Math" panose="02040503050406030204" pitchFamily="18" charset="0"/>
                                  </a:rPr>
                                </m:ctrlPr>
                              </m:dPr>
                              <m:e>
                                <m:r>
                                  <a:rPr lang="en-US" altLang="zh-TW" sz="1200" i="1">
                                    <a:latin typeface="Cambria Math" panose="02040503050406030204" pitchFamily="18" charset="0"/>
                                  </a:rPr>
                                  <m:t>𝐵</m:t>
                                </m:r>
                              </m:e>
                            </m:d>
                          </m:e>
                        </m:d>
                        <m:r>
                          <a:rPr lang="en-US" altLang="zh-TW" sz="1200">
                            <a:latin typeface="Cambria Math" panose="02040503050406030204" pitchFamily="18" charset="0"/>
                          </a:rPr>
                          <m:t>=</m:t>
                        </m:r>
                        <m:sSup>
                          <m:sSupPr>
                            <m:ctrlPr>
                              <a:rPr lang="zh-TW" altLang="zh-TW" sz="1200" i="1">
                                <a:latin typeface="Cambria Math" panose="02040503050406030204" pitchFamily="18" charset="0"/>
                              </a:rPr>
                            </m:ctrlPr>
                          </m:sSupPr>
                          <m:e>
                            <m:r>
                              <a:rPr lang="en-US" altLang="zh-TW" sz="1200" i="1">
                                <a:latin typeface="Cambria Math" panose="02040503050406030204" pitchFamily="18" charset="0"/>
                              </a:rPr>
                              <m:t>𝑒</m:t>
                            </m:r>
                          </m:e>
                          <m:sup>
                            <m:r>
                              <a:rPr lang="en-US" altLang="zh-TW" sz="1200" i="1">
                                <a:latin typeface="Cambria Math" panose="02040503050406030204" pitchFamily="18" charset="0"/>
                              </a:rPr>
                              <m:t>−</m:t>
                            </m:r>
                            <m:r>
                              <a:rPr lang="en-US" altLang="zh-TW" sz="1200" i="1">
                                <a:latin typeface="Cambria Math" panose="02040503050406030204" pitchFamily="18" charset="0"/>
                              </a:rPr>
                              <m:t>𝑟</m:t>
                            </m:r>
                            <m:r>
                              <a:rPr lang="en-US" altLang="zh-TW" sz="1200" i="1" smtClean="0">
                                <a:latin typeface="Cambria Math" panose="02040503050406030204" pitchFamily="18" charset="0"/>
                                <a:ea typeface="Cambria Math" panose="02040503050406030204" pitchFamily="18" charset="0"/>
                              </a:rPr>
                              <m:t>∆</m:t>
                            </m:r>
                            <m:r>
                              <a:rPr lang="en-US" altLang="zh-TW" sz="1200" b="0" i="1" smtClean="0">
                                <a:latin typeface="Cambria Math" panose="02040503050406030204" pitchFamily="18" charset="0"/>
                                <a:ea typeface="Cambria Math" panose="02040503050406030204" pitchFamily="18" charset="0"/>
                              </a:rPr>
                              <m:t>𝑡</m:t>
                            </m:r>
                          </m:sup>
                        </m:sSup>
                        <m:d>
                          <m:dPr>
                            <m:begChr m:val="["/>
                            <m:endChr m:val="]"/>
                            <m:ctrlPr>
                              <a:rPr lang="zh-TW" altLang="zh-TW" sz="1200" i="1">
                                <a:latin typeface="Cambria Math" panose="02040503050406030204" pitchFamily="18" charset="0"/>
                              </a:rPr>
                            </m:ctrlPr>
                          </m:dPr>
                          <m:e>
                            <m:sSub>
                              <m:sSubPr>
                                <m:ctrlPr>
                                  <a:rPr lang="zh-TW" altLang="zh-TW" sz="1200" i="1">
                                    <a:latin typeface="Cambria Math" panose="02040503050406030204" pitchFamily="18" charset="0"/>
                                  </a:rPr>
                                </m:ctrlPr>
                              </m:sSubPr>
                              <m:e>
                                <m:acc>
                                  <m:accPr>
                                    <m:chr m:val="̃"/>
                                    <m:ctrlPr>
                                      <a:rPr lang="zh-TW" altLang="zh-TW" sz="1200" i="1">
                                        <a:latin typeface="Cambria Math" panose="02040503050406030204" pitchFamily="18" charset="0"/>
                                      </a:rPr>
                                    </m:ctrlPr>
                                  </m:accPr>
                                  <m:e>
                                    <m:r>
                                      <a:rPr lang="en-US" altLang="zh-TW" sz="1200" i="1">
                                        <a:latin typeface="Cambria Math" panose="02040503050406030204" pitchFamily="18" charset="0"/>
                                      </a:rPr>
                                      <m:t>𝑃</m:t>
                                    </m:r>
                                  </m:e>
                                </m:acc>
                              </m:e>
                              <m:sub>
                                <m:r>
                                  <a:rPr lang="en-US" altLang="zh-TW" sz="1200" i="1">
                                    <a:latin typeface="Cambria Math" panose="02040503050406030204" pitchFamily="18" charset="0"/>
                                  </a:rPr>
                                  <m:t>𝑢</m:t>
                                </m:r>
                              </m:sub>
                            </m:sSub>
                            <m:r>
                              <a:rPr lang="en-US" altLang="zh-TW" sz="1200" i="1">
                                <a:latin typeface="Cambria Math" panose="02040503050406030204" pitchFamily="18" charset="0"/>
                              </a:rPr>
                              <m:t>𝑓</m:t>
                            </m:r>
                            <m:d>
                              <m:dPr>
                                <m:ctrlPr>
                                  <a:rPr lang="en-US" altLang="zh-TW" sz="1200" i="1">
                                    <a:latin typeface="Cambria Math" panose="02040503050406030204" pitchFamily="18" charset="0"/>
                                  </a:rPr>
                                </m:ctrlPr>
                              </m:dPr>
                              <m:e>
                                <m:f>
                                  <m:fPr>
                                    <m:ctrlPr>
                                      <a:rPr lang="zh-TW" altLang="zh-TW" sz="1200" i="1">
                                        <a:latin typeface="Cambria Math" panose="02040503050406030204" pitchFamily="18" charset="0"/>
                                      </a:rPr>
                                    </m:ctrlPr>
                                  </m:fPr>
                                  <m:num>
                                    <m:r>
                                      <a:rPr lang="en-US" altLang="zh-TW" sz="1200" i="1">
                                        <a:latin typeface="Cambria Math" panose="02040503050406030204" pitchFamily="18" charset="0"/>
                                      </a:rPr>
                                      <m:t>𝑇</m:t>
                                    </m:r>
                                  </m:num>
                                  <m:den>
                                    <m:r>
                                      <a:rPr lang="en-US" altLang="zh-TW" sz="1200" i="1">
                                        <a:latin typeface="Cambria Math" panose="02040503050406030204" pitchFamily="18" charset="0"/>
                                      </a:rPr>
                                      <m:t>2</m:t>
                                    </m:r>
                                  </m:den>
                                </m:f>
                                <m:r>
                                  <a:rPr lang="en-US" altLang="zh-TW" sz="1200" i="1">
                                    <a:latin typeface="Cambria Math" panose="02040503050406030204" pitchFamily="18" charset="0"/>
                                  </a:rPr>
                                  <m:t>,</m:t>
                                </m:r>
                                <m:r>
                                  <a:rPr lang="en-US" altLang="zh-TW" sz="1200" i="1">
                                    <a:latin typeface="Cambria Math" panose="02040503050406030204" pitchFamily="18" charset="0"/>
                                  </a:rPr>
                                  <m:t>𝑣</m:t>
                                </m:r>
                                <m:d>
                                  <m:dPr>
                                    <m:ctrlPr>
                                      <a:rPr lang="zh-TW" altLang="zh-TW" sz="1200" i="1">
                                        <a:latin typeface="Cambria Math" panose="02040503050406030204" pitchFamily="18" charset="0"/>
                                      </a:rPr>
                                    </m:ctrlPr>
                                  </m:dPr>
                                  <m:e>
                                    <m:sSup>
                                      <m:sSupPr>
                                        <m:ctrlPr>
                                          <a:rPr lang="zh-TW" altLang="zh-TW" sz="1200" i="1">
                                            <a:latin typeface="Cambria Math" panose="02040503050406030204" pitchFamily="18" charset="0"/>
                                          </a:rPr>
                                        </m:ctrlPr>
                                      </m:sSupPr>
                                      <m:e>
                                        <m:r>
                                          <a:rPr lang="en-US" altLang="zh-TW" sz="1200" i="1">
                                            <a:latin typeface="Cambria Math" panose="02040503050406030204" pitchFamily="18" charset="0"/>
                                          </a:rPr>
                                          <m:t>𝐷</m:t>
                                        </m:r>
                                      </m:e>
                                      <m:sup>
                                        <m:r>
                                          <a:rPr lang="en-US" altLang="zh-TW" sz="1200" i="1">
                                            <a:latin typeface="Cambria Math" panose="02040503050406030204" pitchFamily="18" charset="0"/>
                                          </a:rPr>
                                          <m:t>′</m:t>
                                        </m:r>
                                      </m:sup>
                                    </m:sSup>
                                  </m:e>
                                </m:d>
                              </m:e>
                            </m:d>
                            <m:r>
                              <a:rPr lang="en-US" altLang="zh-TW" sz="1200" i="1">
                                <a:latin typeface="Cambria Math" panose="02040503050406030204" pitchFamily="18" charset="0"/>
                              </a:rPr>
                              <m:t>+</m:t>
                            </m:r>
                            <m:sSub>
                              <m:sSubPr>
                                <m:ctrlPr>
                                  <a:rPr lang="zh-TW" altLang="zh-TW" sz="1200" i="1">
                                    <a:latin typeface="Cambria Math" panose="02040503050406030204" pitchFamily="18" charset="0"/>
                                  </a:rPr>
                                </m:ctrlPr>
                              </m:sSubPr>
                              <m:e>
                                <m:acc>
                                  <m:accPr>
                                    <m:chr m:val="̃"/>
                                    <m:ctrlPr>
                                      <a:rPr lang="zh-TW" altLang="zh-TW" sz="1200" i="1">
                                        <a:latin typeface="Cambria Math" panose="02040503050406030204" pitchFamily="18" charset="0"/>
                                      </a:rPr>
                                    </m:ctrlPr>
                                  </m:accPr>
                                  <m:e>
                                    <m:r>
                                      <a:rPr lang="en-US" altLang="zh-TW" sz="1200" i="1">
                                        <a:latin typeface="Cambria Math" panose="02040503050406030204" pitchFamily="18" charset="0"/>
                                      </a:rPr>
                                      <m:t>𝑃</m:t>
                                    </m:r>
                                  </m:e>
                                </m:acc>
                              </m:e>
                              <m:sub>
                                <m:r>
                                  <a:rPr lang="en-US" altLang="zh-TW" sz="1200" i="1">
                                    <a:latin typeface="Cambria Math" panose="02040503050406030204" pitchFamily="18" charset="0"/>
                                  </a:rPr>
                                  <m:t>𝑑</m:t>
                                </m:r>
                              </m:sub>
                            </m:sSub>
                            <m:r>
                              <a:rPr lang="en-US" altLang="zh-TW" sz="1200" i="1">
                                <a:latin typeface="Cambria Math" panose="02040503050406030204" pitchFamily="18" charset="0"/>
                              </a:rPr>
                              <m:t>𝑓</m:t>
                            </m:r>
                            <m:d>
                              <m:dPr>
                                <m:ctrlPr>
                                  <a:rPr lang="en-US" altLang="zh-TW" sz="1200" i="1">
                                    <a:latin typeface="Cambria Math" panose="02040503050406030204" pitchFamily="18" charset="0"/>
                                  </a:rPr>
                                </m:ctrlPr>
                              </m:dPr>
                              <m:e>
                                <m:f>
                                  <m:fPr>
                                    <m:ctrlPr>
                                      <a:rPr lang="zh-TW" altLang="zh-TW" sz="1200" i="1">
                                        <a:latin typeface="Cambria Math" panose="02040503050406030204" pitchFamily="18" charset="0"/>
                                      </a:rPr>
                                    </m:ctrlPr>
                                  </m:fPr>
                                  <m:num>
                                    <m:r>
                                      <a:rPr lang="en-US" altLang="zh-TW" sz="1200" i="1">
                                        <a:latin typeface="Cambria Math" panose="02040503050406030204" pitchFamily="18" charset="0"/>
                                      </a:rPr>
                                      <m:t>𝑇</m:t>
                                    </m:r>
                                  </m:num>
                                  <m:den>
                                    <m:r>
                                      <a:rPr lang="en-US" altLang="zh-TW" sz="1200" i="1">
                                        <a:latin typeface="Cambria Math" panose="02040503050406030204" pitchFamily="18" charset="0"/>
                                      </a:rPr>
                                      <m:t>2</m:t>
                                    </m:r>
                                  </m:den>
                                </m:f>
                                <m:r>
                                  <a:rPr lang="en-US" altLang="zh-TW" sz="1200" i="1">
                                    <a:latin typeface="Cambria Math" panose="02040503050406030204" pitchFamily="18" charset="0"/>
                                  </a:rPr>
                                  <m:t>,</m:t>
                                </m:r>
                                <m:r>
                                  <a:rPr lang="en-US" altLang="zh-TW" sz="1200" i="1">
                                    <a:latin typeface="Cambria Math" panose="02040503050406030204" pitchFamily="18" charset="0"/>
                                  </a:rPr>
                                  <m:t>𝑣</m:t>
                                </m:r>
                                <m:d>
                                  <m:dPr>
                                    <m:ctrlPr>
                                      <a:rPr lang="zh-TW" altLang="zh-TW" sz="1200" i="1">
                                        <a:latin typeface="Cambria Math" panose="02040503050406030204" pitchFamily="18" charset="0"/>
                                      </a:rPr>
                                    </m:ctrlPr>
                                  </m:dPr>
                                  <m:e>
                                    <m:sSup>
                                      <m:sSupPr>
                                        <m:ctrlPr>
                                          <a:rPr lang="zh-TW" altLang="zh-TW" sz="1200" i="1">
                                            <a:latin typeface="Cambria Math" panose="02040503050406030204" pitchFamily="18" charset="0"/>
                                          </a:rPr>
                                        </m:ctrlPr>
                                      </m:sSupPr>
                                      <m:e>
                                        <m:r>
                                          <a:rPr lang="en-US" altLang="zh-TW" sz="1200" i="1">
                                            <a:latin typeface="Cambria Math" panose="02040503050406030204" pitchFamily="18" charset="0"/>
                                          </a:rPr>
                                          <m:t>𝐸</m:t>
                                        </m:r>
                                      </m:e>
                                      <m:sup>
                                        <m:r>
                                          <a:rPr lang="en-US" altLang="zh-TW" sz="1200" i="1">
                                            <a:latin typeface="Cambria Math" panose="02040503050406030204" pitchFamily="18" charset="0"/>
                                          </a:rPr>
                                          <m:t>′</m:t>
                                        </m:r>
                                      </m:sup>
                                    </m:sSup>
                                  </m:e>
                                </m:d>
                              </m:e>
                            </m:d>
                          </m:e>
                        </m:d>
                      </m:oMath>
                    </m:oMathPara>
                  </a14:m>
                  <a:endParaRPr lang="en-US" altLang="zh-TW" sz="1200" i="1" dirty="0" smtClean="0">
                    <a:latin typeface="微軟正黑體" panose="020B0604030504040204" pitchFamily="34" charset="-120"/>
                    <a:ea typeface="微軟正黑體" panose="020B0604030504040204" pitchFamily="34" charset="-120"/>
                  </a:endParaRPr>
                </a:p>
                <a:p>
                  <a:pPr>
                    <a:lnSpc>
                      <a:spcPct val="250000"/>
                    </a:lnSpc>
                  </a:pPr>
                  <a14:m>
                    <m:oMathPara xmlns:m="http://schemas.openxmlformats.org/officeDocument/2006/math">
                      <m:oMathParaPr>
                        <m:jc m:val="centerGroup"/>
                      </m:oMathParaPr>
                      <m:oMath xmlns:m="http://schemas.openxmlformats.org/officeDocument/2006/math">
                        <m:r>
                          <a:rPr lang="en-US" altLang="zh-TW" sz="1200" i="1">
                            <a:latin typeface="Cambria Math" panose="02040503050406030204" pitchFamily="18" charset="0"/>
                          </a:rPr>
                          <m:t>−</m:t>
                        </m:r>
                        <m:r>
                          <a:rPr lang="en-US" altLang="zh-TW" sz="1200" i="1">
                            <a:latin typeface="Cambria Math" panose="02040503050406030204" pitchFamily="18" charset="0"/>
                          </a:rPr>
                          <m:t>𝐾</m:t>
                        </m:r>
                        <m:r>
                          <a:rPr lang="en-US" altLang="zh-TW" sz="1200" i="1">
                            <a:latin typeface="Cambria Math" panose="02040503050406030204" pitchFamily="18" charset="0"/>
                          </a:rPr>
                          <m:t>−</m:t>
                        </m:r>
                        <m:r>
                          <m:rPr>
                            <m:sty m:val="p"/>
                          </m:rPr>
                          <a:rPr lang="en-US" altLang="zh-TW" sz="1200">
                            <a:latin typeface="Cambria Math" panose="02040503050406030204" pitchFamily="18" charset="0"/>
                          </a:rPr>
                          <m:t>accrued</m:t>
                        </m:r>
                        <m:r>
                          <a:rPr lang="en-US" altLang="zh-TW" sz="1200">
                            <a:latin typeface="Cambria Math" panose="02040503050406030204" pitchFamily="18" charset="0"/>
                          </a:rPr>
                          <m:t> </m:t>
                        </m:r>
                        <m:r>
                          <m:rPr>
                            <m:sty m:val="p"/>
                          </m:rPr>
                          <a:rPr lang="en-US" altLang="zh-TW" sz="1200">
                            <a:latin typeface="Cambria Math" panose="02040503050406030204" pitchFamily="18" charset="0"/>
                          </a:rPr>
                          <m:t>interest</m:t>
                        </m:r>
                      </m:oMath>
                    </m:oMathPara>
                  </a14:m>
                  <a:endParaRPr lang="zh-TW" altLang="en-US" sz="1200" dirty="0">
                    <a:latin typeface="微軟正黑體" panose="020B0604030504040204" pitchFamily="34" charset="-120"/>
                    <a:ea typeface="微軟正黑體" panose="020B0604030504040204" pitchFamily="34" charset="-120"/>
                  </a:endParaRPr>
                </a:p>
              </p:txBody>
            </p:sp>
          </mc:Choice>
          <mc:Fallback xmlns="">
            <p:sp>
              <p:nvSpPr>
                <p:cNvPr id="136" name="矩形 135"/>
                <p:cNvSpPr>
                  <a:spLocks noRot="1" noChangeAspect="1" noMove="1" noResize="1" noEditPoints="1" noAdjustHandles="1" noChangeArrowheads="1" noChangeShapeType="1" noTextEdit="1"/>
                </p:cNvSpPr>
                <p:nvPr/>
              </p:nvSpPr>
              <p:spPr>
                <a:xfrm>
                  <a:off x="7809970" y="3029937"/>
                  <a:ext cx="4637820" cy="968983"/>
                </a:xfrm>
                <a:prstGeom prst="rect">
                  <a:avLst/>
                </a:prstGeom>
                <a:blipFill>
                  <a:blip r:embed="rId7"/>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37" name="矩形 136"/>
                <p:cNvSpPr/>
                <p:nvPr/>
              </p:nvSpPr>
              <p:spPr>
                <a:xfrm>
                  <a:off x="8102119" y="3935444"/>
                  <a:ext cx="3500823" cy="507318"/>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d>
                          <m:dPr>
                            <m:begChr m:val=""/>
                            <m:ctrlPr>
                              <a:rPr lang="zh-TW" altLang="en-US" sz="1200" i="1" smtClean="0">
                                <a:latin typeface="Cambria Math" panose="02040503050406030204" pitchFamily="18" charset="0"/>
                              </a:rPr>
                            </m:ctrlPr>
                          </m:dPr>
                          <m:e>
                            <m:r>
                              <a:rPr lang="zh-TW" altLang="en-US" sz="1200" i="1">
                                <a:latin typeface="Cambria Math" panose="02040503050406030204" pitchFamily="18" charset="0"/>
                              </a:rPr>
                              <m:t>𝑓</m:t>
                            </m:r>
                            <m:d>
                              <m:dPr>
                                <m:ctrlPr>
                                  <a:rPr lang="zh-TW" altLang="en-US" sz="1200" i="1">
                                    <a:latin typeface="Cambria Math" panose="02040503050406030204" pitchFamily="18" charset="0"/>
                                  </a:rPr>
                                </m:ctrlPr>
                              </m:dPr>
                              <m:e>
                                <m:f>
                                  <m:fPr>
                                    <m:ctrlPr>
                                      <a:rPr lang="zh-TW" altLang="en-US" sz="1200" i="1">
                                        <a:latin typeface="Cambria Math" panose="02040503050406030204" pitchFamily="18" charset="0"/>
                                      </a:rPr>
                                    </m:ctrlPr>
                                  </m:fPr>
                                  <m:num>
                                    <m:r>
                                      <a:rPr lang="zh-TW" altLang="en-US" sz="1200" i="1">
                                        <a:latin typeface="Cambria Math" panose="02040503050406030204" pitchFamily="18" charset="0"/>
                                      </a:rPr>
                                      <m:t>𝑇</m:t>
                                    </m:r>
                                  </m:num>
                                  <m:den>
                                    <m:r>
                                      <a:rPr lang="zh-TW" altLang="en-US" sz="1200" i="0">
                                        <a:latin typeface="Cambria Math" panose="02040503050406030204" pitchFamily="18" charset="0"/>
                                      </a:rPr>
                                      <m:t>2</m:t>
                                    </m:r>
                                  </m:den>
                                </m:f>
                                <m:r>
                                  <a:rPr lang="zh-TW" altLang="en-US" sz="1200" i="0">
                                    <a:latin typeface="Cambria Math" panose="02040503050406030204" pitchFamily="18" charset="0"/>
                                  </a:rPr>
                                  <m:t>,</m:t>
                                </m:r>
                                <m:r>
                                  <a:rPr lang="zh-TW" altLang="en-US" sz="1200" i="1">
                                    <a:latin typeface="Cambria Math" panose="02040503050406030204" pitchFamily="18" charset="0"/>
                                  </a:rPr>
                                  <m:t>𝑣</m:t>
                                </m:r>
                                <m:d>
                                  <m:dPr>
                                    <m:ctrlPr>
                                      <a:rPr lang="zh-TW" altLang="en-US" sz="1200" i="1">
                                        <a:latin typeface="Cambria Math" panose="02040503050406030204" pitchFamily="18" charset="0"/>
                                      </a:rPr>
                                    </m:ctrlPr>
                                  </m:dPr>
                                  <m:e>
                                    <m:r>
                                      <a:rPr lang="zh-TW" altLang="en-US" sz="1200" i="1">
                                        <a:latin typeface="Cambria Math" panose="02040503050406030204" pitchFamily="18" charset="0"/>
                                      </a:rPr>
                                      <m:t>𝐵</m:t>
                                    </m:r>
                                  </m:e>
                                </m:d>
                              </m:e>
                            </m:d>
                            <m:r>
                              <a:rPr lang="zh-TW" altLang="en-US" sz="1200" i="0">
                                <a:latin typeface="Cambria Math" panose="02040503050406030204" pitchFamily="18" charset="0"/>
                              </a:rPr>
                              <m:t>=</m:t>
                            </m:r>
                            <m:r>
                              <a:rPr lang="zh-TW" altLang="en-US" sz="1200" i="1">
                                <a:latin typeface="Cambria Math" panose="02040503050406030204" pitchFamily="18" charset="0"/>
                              </a:rPr>
                              <m:t>𝑚𝑎𝑥</m:t>
                            </m:r>
                            <m:r>
                              <a:rPr lang="zh-TW" altLang="en-US" sz="1200" i="0">
                                <a:latin typeface="Cambria Math" panose="02040503050406030204" pitchFamily="18" charset="0"/>
                              </a:rPr>
                              <m:t>(</m:t>
                            </m:r>
                            <m:r>
                              <a:rPr lang="zh-TW" altLang="en-US" sz="1200" i="1">
                                <a:latin typeface="Cambria Math" panose="02040503050406030204" pitchFamily="18" charset="0"/>
                              </a:rPr>
                              <m:t>h𝑜𝑙𝑑</m:t>
                            </m:r>
                            <m:r>
                              <a:rPr lang="zh-TW" altLang="en-US" sz="1200" i="0">
                                <a:latin typeface="Cambria Math" panose="02040503050406030204" pitchFamily="18" charset="0"/>
                              </a:rPr>
                              <m:t>(</m:t>
                            </m:r>
                            <m:f>
                              <m:fPr>
                                <m:ctrlPr>
                                  <a:rPr lang="zh-TW" altLang="en-US" sz="1200" i="1">
                                    <a:latin typeface="Cambria Math" panose="02040503050406030204" pitchFamily="18" charset="0"/>
                                  </a:rPr>
                                </m:ctrlPr>
                              </m:fPr>
                              <m:num>
                                <m:r>
                                  <a:rPr lang="zh-TW" altLang="en-US" sz="1200" i="1">
                                    <a:latin typeface="Cambria Math" panose="02040503050406030204" pitchFamily="18" charset="0"/>
                                  </a:rPr>
                                  <m:t>𝑇</m:t>
                                </m:r>
                              </m:num>
                              <m:den>
                                <m:r>
                                  <a:rPr lang="zh-TW" altLang="en-US" sz="1200" i="0">
                                    <a:latin typeface="Cambria Math" panose="02040503050406030204" pitchFamily="18" charset="0"/>
                                  </a:rPr>
                                  <m:t>2</m:t>
                                </m:r>
                              </m:den>
                            </m:f>
                            <m:r>
                              <a:rPr lang="zh-TW" altLang="en-US" sz="1200" i="0">
                                <a:latin typeface="Cambria Math" panose="02040503050406030204" pitchFamily="18" charset="0"/>
                              </a:rPr>
                              <m:t>,</m:t>
                            </m:r>
                            <m:r>
                              <a:rPr lang="zh-TW" altLang="en-US" sz="1200" i="1">
                                <a:latin typeface="Cambria Math" panose="02040503050406030204" pitchFamily="18" charset="0"/>
                              </a:rPr>
                              <m:t>𝑣</m:t>
                            </m:r>
                            <m:d>
                              <m:dPr>
                                <m:ctrlPr>
                                  <a:rPr lang="zh-TW" altLang="en-US" sz="1200" i="1">
                                    <a:latin typeface="Cambria Math" panose="02040503050406030204" pitchFamily="18" charset="0"/>
                                  </a:rPr>
                                </m:ctrlPr>
                              </m:dPr>
                              <m:e>
                                <m:r>
                                  <a:rPr lang="zh-TW" altLang="en-US" sz="1200" i="1">
                                    <a:latin typeface="Cambria Math" panose="02040503050406030204" pitchFamily="18" charset="0"/>
                                  </a:rPr>
                                  <m:t>𝐵</m:t>
                                </m:r>
                              </m:e>
                            </m:d>
                            <m:r>
                              <a:rPr lang="zh-TW" altLang="en-US" sz="1200" i="0">
                                <a:latin typeface="Cambria Math" panose="02040503050406030204" pitchFamily="18" charset="0"/>
                              </a:rPr>
                              <m:t>),</m:t>
                            </m:r>
                            <m:r>
                              <a:rPr lang="zh-TW" altLang="en-US" sz="1200" i="1">
                                <a:latin typeface="Cambria Math" panose="02040503050406030204" pitchFamily="18" charset="0"/>
                              </a:rPr>
                              <m:t>𝑐𝑎𝑙𝑙</m:t>
                            </m:r>
                            <m:r>
                              <a:rPr lang="zh-TW" altLang="en-US" sz="1200" i="0">
                                <a:latin typeface="Cambria Math" panose="02040503050406030204" pitchFamily="18" charset="0"/>
                              </a:rPr>
                              <m:t>(</m:t>
                            </m:r>
                            <m:f>
                              <m:fPr>
                                <m:ctrlPr>
                                  <a:rPr lang="zh-TW" altLang="en-US" sz="1200" i="1">
                                    <a:latin typeface="Cambria Math" panose="02040503050406030204" pitchFamily="18" charset="0"/>
                                  </a:rPr>
                                </m:ctrlPr>
                              </m:fPr>
                              <m:num>
                                <m:r>
                                  <a:rPr lang="zh-TW" altLang="en-US" sz="1200" i="1">
                                    <a:latin typeface="Cambria Math" panose="02040503050406030204" pitchFamily="18" charset="0"/>
                                  </a:rPr>
                                  <m:t>𝑇</m:t>
                                </m:r>
                              </m:num>
                              <m:den>
                                <m:r>
                                  <a:rPr lang="zh-TW" altLang="en-US" sz="1200" i="0">
                                    <a:latin typeface="Cambria Math" panose="02040503050406030204" pitchFamily="18" charset="0"/>
                                  </a:rPr>
                                  <m:t>2</m:t>
                                </m:r>
                              </m:den>
                            </m:f>
                            <m:r>
                              <a:rPr lang="zh-TW" altLang="en-US" sz="1200" i="0">
                                <a:latin typeface="Cambria Math" panose="02040503050406030204" pitchFamily="18" charset="0"/>
                              </a:rPr>
                              <m:t>,</m:t>
                            </m:r>
                            <m:r>
                              <a:rPr lang="zh-TW" altLang="en-US" sz="1200" i="1">
                                <a:latin typeface="Cambria Math" panose="02040503050406030204" pitchFamily="18" charset="0"/>
                              </a:rPr>
                              <m:t>𝑣</m:t>
                            </m:r>
                            <m:d>
                              <m:dPr>
                                <m:ctrlPr>
                                  <a:rPr lang="zh-TW" altLang="en-US" sz="1200" i="1">
                                    <a:latin typeface="Cambria Math" panose="02040503050406030204" pitchFamily="18" charset="0"/>
                                  </a:rPr>
                                </m:ctrlPr>
                              </m:dPr>
                              <m:e>
                                <m:r>
                                  <a:rPr lang="zh-TW" altLang="en-US" sz="1200" i="1">
                                    <a:latin typeface="Cambria Math" panose="02040503050406030204" pitchFamily="18" charset="0"/>
                                  </a:rPr>
                                  <m:t>𝐵</m:t>
                                </m:r>
                              </m:e>
                            </m:d>
                            <m:r>
                              <a:rPr lang="zh-TW" altLang="en-US" sz="1200" i="0">
                                <a:latin typeface="Cambria Math" panose="02040503050406030204" pitchFamily="18" charset="0"/>
                              </a:rPr>
                              <m:t>)</m:t>
                            </m:r>
                          </m:e>
                        </m:d>
                      </m:oMath>
                    </m:oMathPara>
                  </a14:m>
                  <a:endParaRPr lang="zh-TW" altLang="en-US" sz="1200" dirty="0">
                    <a:latin typeface="微軟正黑體" panose="020B0604030504040204" pitchFamily="34" charset="-120"/>
                    <a:ea typeface="微軟正黑體" panose="020B0604030504040204" pitchFamily="34" charset="-120"/>
                  </a:endParaRPr>
                </a:p>
              </p:txBody>
            </p:sp>
          </mc:Choice>
          <mc:Fallback xmlns="">
            <p:sp>
              <p:nvSpPr>
                <p:cNvPr id="137" name="矩形 136"/>
                <p:cNvSpPr>
                  <a:spLocks noRot="1" noChangeAspect="1" noMove="1" noResize="1" noEditPoints="1" noAdjustHandles="1" noChangeArrowheads="1" noChangeShapeType="1" noTextEdit="1"/>
                </p:cNvSpPr>
                <p:nvPr/>
              </p:nvSpPr>
              <p:spPr>
                <a:xfrm>
                  <a:off x="8102119" y="3935444"/>
                  <a:ext cx="3500823" cy="507318"/>
                </a:xfrm>
                <a:prstGeom prst="rect">
                  <a:avLst/>
                </a:prstGeom>
                <a:blipFill>
                  <a:blip r:embed="rId8"/>
                  <a:stretch>
                    <a:fillRect t="-179518" r="-26132" b="-261446"/>
                  </a:stretch>
                </a:blipFill>
              </p:spPr>
              <p:txBody>
                <a:bodyPr/>
                <a:lstStyle/>
                <a:p>
                  <a:r>
                    <a:rPr lang="zh-TW" altLang="en-US">
                      <a:noFill/>
                    </a:rPr>
                    <a:t> </a:t>
                  </a:r>
                </a:p>
              </p:txBody>
            </p:sp>
          </mc:Fallback>
        </mc:AlternateContent>
      </p:grpSp>
      <p:cxnSp>
        <p:nvCxnSpPr>
          <p:cNvPr id="81" name="直線接點 80"/>
          <p:cNvCxnSpPr>
            <a:stCxn id="42" idx="6"/>
            <a:endCxn id="71" idx="2"/>
          </p:cNvCxnSpPr>
          <p:nvPr/>
        </p:nvCxnSpPr>
        <p:spPr>
          <a:xfrm>
            <a:off x="5821270" y="2240000"/>
            <a:ext cx="983374" cy="2654263"/>
          </a:xfrm>
          <a:prstGeom prst="line">
            <a:avLst/>
          </a:prstGeom>
          <a:ln w="28575">
            <a:prstDash val="sysDash"/>
          </a:ln>
        </p:spPr>
        <p:style>
          <a:lnRef idx="1">
            <a:schemeClr val="accent1"/>
          </a:lnRef>
          <a:fillRef idx="0">
            <a:schemeClr val="accent1"/>
          </a:fillRef>
          <a:effectRef idx="0">
            <a:schemeClr val="accent1"/>
          </a:effectRef>
          <a:fontRef idx="minor">
            <a:schemeClr val="tx1"/>
          </a:fontRef>
        </p:style>
      </p:cxnSp>
      <p:cxnSp>
        <p:nvCxnSpPr>
          <p:cNvPr id="82" name="直線接點 81"/>
          <p:cNvCxnSpPr>
            <a:stCxn id="42" idx="2"/>
            <a:endCxn id="75" idx="2"/>
          </p:cNvCxnSpPr>
          <p:nvPr/>
        </p:nvCxnSpPr>
        <p:spPr>
          <a:xfrm flipH="1">
            <a:off x="4864290" y="2150906"/>
            <a:ext cx="289292" cy="2168041"/>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54086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3"/>
          <p:cNvSpPr txBox="1">
            <a:spLocks/>
          </p:cNvSpPr>
          <p:nvPr/>
        </p:nvSpPr>
        <p:spPr>
          <a:xfrm>
            <a:off x="492369" y="1336432"/>
            <a:ext cx="1885071" cy="199761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FFFFFF"/>
                </a:solidFill>
                <a:latin typeface="+mj-lt"/>
                <a:ea typeface="微軟正黑體" panose="020B0604030504040204" pitchFamily="34" charset="-120"/>
                <a:cs typeface="+mj-cs"/>
              </a:defRPr>
            </a:lvl1pPr>
          </a:lstStyle>
          <a:p>
            <a:r>
              <a:rPr lang="zh-TW" altLang="en-US" sz="6600" kern="2000" dirty="0" smtClean="0"/>
              <a:t>模型假設</a:t>
            </a:r>
            <a:endParaRPr lang="zh-TW" altLang="en-US" sz="6600" kern="2000" dirty="0"/>
          </a:p>
        </p:txBody>
      </p:sp>
      <mc:AlternateContent xmlns:mc="http://schemas.openxmlformats.org/markup-compatibility/2006" xmlns:a14="http://schemas.microsoft.com/office/drawing/2010/main">
        <mc:Choice Requires="a14">
          <p:sp>
            <p:nvSpPr>
              <p:cNvPr id="6" name="文字方塊 5"/>
              <p:cNvSpPr txBox="1"/>
              <p:nvPr/>
            </p:nvSpPr>
            <p:spPr>
              <a:xfrm>
                <a:off x="4878239" y="2902244"/>
                <a:ext cx="2260299" cy="498085"/>
              </a:xfrm>
              <a:prstGeom prst="rect">
                <a:avLst/>
              </a:prstGeom>
              <a:noFill/>
            </p:spPr>
            <p:txBody>
              <a:bodyPr wrap="none" lIns="0" tIns="0" rIns="0" bIns="0" rtlCol="0">
                <a:spAutoFit/>
              </a:bodyPr>
              <a:lstStyle/>
              <a:p>
                <a14:m>
                  <m:oMath xmlns:m="http://schemas.openxmlformats.org/officeDocument/2006/math">
                    <m:f>
                      <m:fPr>
                        <m:ctrlPr>
                          <a:rPr lang="en-US" altLang="zh-TW" i="1" smtClean="0">
                            <a:latin typeface="Cambria Math" panose="02040503050406030204" pitchFamily="18" charset="0"/>
                          </a:rPr>
                        </m:ctrlPr>
                      </m:fPr>
                      <m:num>
                        <m:r>
                          <a:rPr lang="en-US" altLang="zh-TW" b="0" i="1" smtClean="0">
                            <a:latin typeface="Cambria Math" panose="02040503050406030204" pitchFamily="18" charset="0"/>
                          </a:rPr>
                          <m:t>𝑑</m:t>
                        </m:r>
                        <m:sSubSup>
                          <m:sSubSupPr>
                            <m:ctrlPr>
                              <a:rPr lang="en-US" altLang="zh-TW" b="0" i="1" smtClean="0">
                                <a:latin typeface="Cambria Math" panose="02040503050406030204" pitchFamily="18" charset="0"/>
                              </a:rPr>
                            </m:ctrlPr>
                          </m:sSubSupPr>
                          <m:e>
                            <m:r>
                              <a:rPr lang="en-US" altLang="zh-TW" b="0" i="1" smtClean="0">
                                <a:latin typeface="Cambria Math" panose="02040503050406030204" pitchFamily="18" charset="0"/>
                              </a:rPr>
                              <m:t>𝑉</m:t>
                            </m:r>
                          </m:e>
                          <m:sub>
                            <m:r>
                              <a:rPr lang="en-US" altLang="zh-TW" b="0" i="1" smtClean="0">
                                <a:latin typeface="Cambria Math" panose="02040503050406030204" pitchFamily="18" charset="0"/>
                              </a:rPr>
                              <m:t>𝑡</m:t>
                            </m:r>
                          </m:sub>
                          <m:sup>
                            <m:r>
                              <a:rPr lang="en-US" altLang="zh-TW" b="0" i="1" smtClean="0">
                                <a:latin typeface="Cambria Math" panose="02040503050406030204" pitchFamily="18" charset="0"/>
                              </a:rPr>
                              <m:t>𝑈</m:t>
                            </m:r>
                          </m:sup>
                        </m:sSubSup>
                      </m:num>
                      <m:den>
                        <m:sSubSup>
                          <m:sSubSupPr>
                            <m:ctrlPr>
                              <a:rPr lang="en-US" altLang="zh-TW" i="1">
                                <a:latin typeface="Cambria Math" panose="02040503050406030204" pitchFamily="18" charset="0"/>
                              </a:rPr>
                            </m:ctrlPr>
                          </m:sSubSupPr>
                          <m:e>
                            <m:r>
                              <a:rPr lang="en-US" altLang="zh-TW" i="1">
                                <a:latin typeface="Cambria Math" panose="02040503050406030204" pitchFamily="18" charset="0"/>
                              </a:rPr>
                              <m:t>𝑉</m:t>
                            </m:r>
                          </m:e>
                          <m:sub>
                            <m:r>
                              <a:rPr lang="en-US" altLang="zh-TW" i="1">
                                <a:latin typeface="Cambria Math" panose="02040503050406030204" pitchFamily="18" charset="0"/>
                              </a:rPr>
                              <m:t>𝑡</m:t>
                            </m:r>
                          </m:sub>
                          <m:sup>
                            <m:r>
                              <a:rPr lang="en-US" altLang="zh-TW" i="1">
                                <a:latin typeface="Cambria Math" panose="02040503050406030204" pitchFamily="18" charset="0"/>
                              </a:rPr>
                              <m:t>𝑈</m:t>
                            </m:r>
                          </m:sup>
                        </m:sSubSup>
                      </m:den>
                    </m:f>
                    <m:r>
                      <a:rPr lang="en-US" altLang="zh-TW" b="0" i="1" smtClean="0">
                        <a:latin typeface="Cambria Math" panose="02040503050406030204" pitchFamily="18" charset="0"/>
                      </a:rPr>
                      <m:t>=</m:t>
                    </m:r>
                    <m:d>
                      <m:dPr>
                        <m:ctrlPr>
                          <a:rPr lang="en-US" altLang="zh-TW" b="0" i="1" smtClean="0">
                            <a:latin typeface="Cambria Math" panose="02040503050406030204" pitchFamily="18" charset="0"/>
                          </a:rPr>
                        </m:ctrlPr>
                      </m:dPr>
                      <m:e>
                        <m:r>
                          <a:rPr lang="en-US" altLang="zh-TW" b="0" i="1" smtClean="0">
                            <a:latin typeface="Cambria Math" panose="02040503050406030204" pitchFamily="18" charset="0"/>
                          </a:rPr>
                          <m:t>𝑟</m:t>
                        </m:r>
                        <m:r>
                          <a:rPr lang="en-US" altLang="zh-TW" b="0" i="1" smtClean="0">
                            <a:latin typeface="Cambria Math" panose="02040503050406030204" pitchFamily="18" charset="0"/>
                          </a:rPr>
                          <m:t>−</m:t>
                        </m:r>
                        <m:r>
                          <a:rPr lang="en-US" altLang="zh-TW" b="0" i="1" smtClean="0">
                            <a:latin typeface="Cambria Math" panose="02040503050406030204" pitchFamily="18" charset="0"/>
                          </a:rPr>
                          <m:t>𝑞</m:t>
                        </m:r>
                      </m:e>
                    </m:d>
                    <m:r>
                      <a:rPr lang="en-US" altLang="zh-TW" b="0" i="1" smtClean="0">
                        <a:latin typeface="Cambria Math" panose="02040503050406030204" pitchFamily="18" charset="0"/>
                      </a:rPr>
                      <m:t>𝑑𝑡</m:t>
                    </m:r>
                    <m:r>
                      <a:rPr lang="en-US" altLang="zh-TW" b="0" i="1" smtClean="0">
                        <a:latin typeface="Cambria Math" panose="02040503050406030204" pitchFamily="18" charset="0"/>
                      </a:rPr>
                      <m:t>+</m:t>
                    </m:r>
                    <m:r>
                      <a:rPr lang="zh-TW" altLang="en-US" b="0" i="1" smtClean="0">
                        <a:latin typeface="Cambria Math" panose="02040503050406030204" pitchFamily="18" charset="0"/>
                      </a:rPr>
                      <m:t>𝜎</m:t>
                    </m:r>
                    <m:r>
                      <a:rPr lang="en-US" altLang="zh-TW" b="0" i="1" smtClean="0">
                        <a:latin typeface="Cambria Math" panose="02040503050406030204" pitchFamily="18" charset="0"/>
                      </a:rPr>
                      <m:t>𝑑</m:t>
                    </m:r>
                  </m:oMath>
                </a14:m>
                <a:r>
                  <a:rPr lang="en-US" altLang="zh-TW" dirty="0" smtClean="0"/>
                  <a:t>z</a:t>
                </a:r>
                <a:endParaRPr lang="zh-TW" altLang="en-US" dirty="0"/>
              </a:p>
            </p:txBody>
          </p:sp>
        </mc:Choice>
        <mc:Fallback xmlns="">
          <p:sp>
            <p:nvSpPr>
              <p:cNvPr id="6" name="文字方塊 5"/>
              <p:cNvSpPr txBox="1">
                <a:spLocks noRot="1" noChangeAspect="1" noMove="1" noResize="1" noEditPoints="1" noAdjustHandles="1" noChangeArrowheads="1" noChangeShapeType="1" noTextEdit="1"/>
              </p:cNvSpPr>
              <p:nvPr/>
            </p:nvSpPr>
            <p:spPr>
              <a:xfrm>
                <a:off x="4878239" y="2902244"/>
                <a:ext cx="2260299" cy="498085"/>
              </a:xfrm>
              <a:prstGeom prst="rect">
                <a:avLst/>
              </a:prstGeom>
              <a:blipFill>
                <a:blip r:embed="rId3"/>
                <a:stretch>
                  <a:fillRect r="-5391" b="-6098"/>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2" name="矩形 11"/>
              <p:cNvSpPr/>
              <p:nvPr/>
            </p:nvSpPr>
            <p:spPr>
              <a:xfrm>
                <a:off x="4871122" y="4421639"/>
                <a:ext cx="2030236" cy="37645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zh-TW" altLang="en-US" i="1">
                              <a:latin typeface="Cambria Math" panose="02040503050406030204" pitchFamily="18" charset="0"/>
                            </a:rPr>
                          </m:ctrlPr>
                        </m:sSubPr>
                        <m:e>
                          <m:r>
                            <a:rPr lang="zh-TW" altLang="en-US" i="1">
                              <a:latin typeface="Cambria Math" panose="02040503050406030204" pitchFamily="18" charset="0"/>
                            </a:rPr>
                            <m:t>𝛿</m:t>
                          </m:r>
                        </m:e>
                        <m:sub>
                          <m:r>
                            <a:rPr lang="zh-TW" altLang="en-US" i="1">
                              <a:latin typeface="Cambria Math" panose="02040503050406030204" pitchFamily="18" charset="0"/>
                            </a:rPr>
                            <m:t>𝑡</m:t>
                          </m:r>
                        </m:sub>
                      </m:sSub>
                      <m:r>
                        <a:rPr lang="zh-TW" altLang="en-US" i="0">
                          <a:latin typeface="Cambria Math" panose="02040503050406030204" pitchFamily="18" charset="0"/>
                        </a:rPr>
                        <m:t>=</m:t>
                      </m:r>
                      <m:sSubSup>
                        <m:sSubSupPr>
                          <m:ctrlPr>
                            <a:rPr lang="zh-TW" altLang="en-US" i="1">
                              <a:latin typeface="Cambria Math" panose="02040503050406030204" pitchFamily="18" charset="0"/>
                            </a:rPr>
                          </m:ctrlPr>
                        </m:sSubSupPr>
                        <m:e>
                          <m:r>
                            <a:rPr lang="zh-TW" altLang="en-US" i="1">
                              <a:latin typeface="Cambria Math" panose="02040503050406030204" pitchFamily="18" charset="0"/>
                            </a:rPr>
                            <m:t>𝑉</m:t>
                          </m:r>
                        </m:e>
                        <m:sub>
                          <m:r>
                            <a:rPr lang="zh-TW" altLang="en-US" i="1">
                              <a:latin typeface="Cambria Math" panose="02040503050406030204" pitchFamily="18" charset="0"/>
                            </a:rPr>
                            <m:t>𝑡</m:t>
                          </m:r>
                        </m:sub>
                        <m:sup>
                          <m:r>
                            <a:rPr lang="zh-TW" altLang="en-US" i="1">
                              <a:latin typeface="Cambria Math" panose="02040503050406030204" pitchFamily="18" charset="0"/>
                            </a:rPr>
                            <m:t>𝑈</m:t>
                          </m:r>
                        </m:sup>
                      </m:sSubSup>
                      <m:sSup>
                        <m:sSupPr>
                          <m:ctrlPr>
                            <a:rPr lang="zh-TW" altLang="en-US" i="1">
                              <a:latin typeface="Cambria Math" panose="02040503050406030204" pitchFamily="18" charset="0"/>
                            </a:rPr>
                          </m:ctrlPr>
                        </m:sSupPr>
                        <m:e>
                          <m:r>
                            <a:rPr lang="zh-TW" altLang="en-US" i="1">
                              <a:latin typeface="Cambria Math" panose="02040503050406030204" pitchFamily="18" charset="0"/>
                            </a:rPr>
                            <m:t>𝑒</m:t>
                          </m:r>
                        </m:e>
                        <m:sup>
                          <m:r>
                            <a:rPr lang="zh-TW" altLang="en-US" i="1">
                              <a:latin typeface="Cambria Math" panose="02040503050406030204" pitchFamily="18" charset="0"/>
                            </a:rPr>
                            <m:t>𝑞</m:t>
                          </m:r>
                          <m:r>
                            <a:rPr lang="zh-TW" altLang="en-US" i="0">
                              <a:latin typeface="Cambria Math" panose="02040503050406030204" pitchFamily="18" charset="0"/>
                            </a:rPr>
                            <m:t>∆</m:t>
                          </m:r>
                          <m:r>
                            <a:rPr lang="zh-TW" altLang="en-US" i="1">
                              <a:latin typeface="Cambria Math" panose="02040503050406030204" pitchFamily="18" charset="0"/>
                            </a:rPr>
                            <m:t>𝑡</m:t>
                          </m:r>
                        </m:sup>
                      </m:sSup>
                      <m:r>
                        <a:rPr lang="zh-TW" altLang="en-US" i="0">
                          <a:latin typeface="Cambria Math" panose="02040503050406030204" pitchFamily="18" charset="0"/>
                        </a:rPr>
                        <m:t>−</m:t>
                      </m:r>
                      <m:sSubSup>
                        <m:sSubSupPr>
                          <m:ctrlPr>
                            <a:rPr lang="zh-TW" altLang="en-US" i="1">
                              <a:latin typeface="Cambria Math" panose="02040503050406030204" pitchFamily="18" charset="0"/>
                            </a:rPr>
                          </m:ctrlPr>
                        </m:sSubSupPr>
                        <m:e>
                          <m:r>
                            <a:rPr lang="zh-TW" altLang="en-US" i="1">
                              <a:latin typeface="Cambria Math" panose="02040503050406030204" pitchFamily="18" charset="0"/>
                            </a:rPr>
                            <m:t>𝑉</m:t>
                          </m:r>
                        </m:e>
                        <m:sub>
                          <m:r>
                            <a:rPr lang="zh-TW" altLang="en-US" i="1">
                              <a:latin typeface="Cambria Math" panose="02040503050406030204" pitchFamily="18" charset="0"/>
                            </a:rPr>
                            <m:t>𝑡</m:t>
                          </m:r>
                        </m:sub>
                        <m:sup>
                          <m:r>
                            <a:rPr lang="zh-TW" altLang="en-US" i="1">
                              <a:latin typeface="Cambria Math" panose="02040503050406030204" pitchFamily="18" charset="0"/>
                            </a:rPr>
                            <m:t>𝑈</m:t>
                          </m:r>
                        </m:sup>
                      </m:sSubSup>
                    </m:oMath>
                  </m:oMathPara>
                </a14:m>
                <a:endParaRPr lang="zh-TW" altLang="en-US" dirty="0"/>
              </a:p>
            </p:txBody>
          </p:sp>
        </mc:Choice>
        <mc:Fallback xmlns="">
          <p:sp>
            <p:nvSpPr>
              <p:cNvPr id="12" name="矩形 11"/>
              <p:cNvSpPr>
                <a:spLocks noRot="1" noChangeAspect="1" noMove="1" noResize="1" noEditPoints="1" noAdjustHandles="1" noChangeArrowheads="1" noChangeShapeType="1" noTextEdit="1"/>
              </p:cNvSpPr>
              <p:nvPr/>
            </p:nvSpPr>
            <p:spPr>
              <a:xfrm>
                <a:off x="4871122" y="4421639"/>
                <a:ext cx="2030236" cy="376450"/>
              </a:xfrm>
              <a:prstGeom prst="rect">
                <a:avLst/>
              </a:prstGeom>
              <a:blipFill>
                <a:blip r:embed="rId4"/>
                <a:stretch>
                  <a:fillRect b="-3226"/>
                </a:stretch>
              </a:blipFill>
            </p:spPr>
            <p:txBody>
              <a:bodyPr/>
              <a:lstStyle/>
              <a:p>
                <a:r>
                  <a:rPr lang="zh-TW" altLang="en-US">
                    <a:noFill/>
                  </a:rPr>
                  <a:t> </a:t>
                </a:r>
              </a:p>
            </p:txBody>
          </p:sp>
        </mc:Fallback>
      </mc:AlternateContent>
      <p:grpSp>
        <p:nvGrpSpPr>
          <p:cNvPr id="17" name="群組 16"/>
          <p:cNvGrpSpPr/>
          <p:nvPr/>
        </p:nvGrpSpPr>
        <p:grpSpPr>
          <a:xfrm>
            <a:off x="3899268" y="2102664"/>
            <a:ext cx="5625732" cy="583252"/>
            <a:chOff x="3899268" y="2102664"/>
            <a:chExt cx="5625732" cy="583252"/>
          </a:xfrm>
        </p:grpSpPr>
        <p:pic>
          <p:nvPicPr>
            <p:cNvPr id="14" name="圖片 13"/>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3899268" y="2102664"/>
              <a:ext cx="603991" cy="523590"/>
            </a:xfrm>
            <a:prstGeom prst="rect">
              <a:avLst/>
            </a:prstGeom>
          </p:spPr>
        </p:pic>
        <p:sp>
          <p:nvSpPr>
            <p:cNvPr id="15" name="標題 1"/>
            <p:cNvSpPr txBox="1">
              <a:spLocks/>
            </p:cNvSpPr>
            <p:nvPr/>
          </p:nvSpPr>
          <p:spPr>
            <a:xfrm>
              <a:off x="4277716" y="2108066"/>
              <a:ext cx="5247284" cy="577850"/>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微軟正黑體" panose="020B0604030504040204" pitchFamily="34" charset="-120"/>
                  <a:cs typeface="+mj-cs"/>
                </a:defRPr>
              </a:lvl1pPr>
            </a:lstStyle>
            <a:p>
              <a:pPr algn="ctr"/>
              <a:r>
                <a:rPr lang="zh-TW" altLang="en-US" sz="2800" dirty="0" smtClean="0"/>
                <a:t>假設沒有舉債的公司資產服從隨機過程</a:t>
              </a:r>
              <a:endParaRPr lang="zh-TW" altLang="en-US" sz="2800" dirty="0"/>
            </a:p>
          </p:txBody>
        </p:sp>
      </p:grpSp>
      <p:grpSp>
        <p:nvGrpSpPr>
          <p:cNvPr id="18" name="群組 17"/>
          <p:cNvGrpSpPr/>
          <p:nvPr/>
        </p:nvGrpSpPr>
        <p:grpSpPr>
          <a:xfrm>
            <a:off x="3899268" y="3616657"/>
            <a:ext cx="3860431" cy="583252"/>
            <a:chOff x="3899268" y="2102664"/>
            <a:chExt cx="3860431" cy="583252"/>
          </a:xfrm>
        </p:grpSpPr>
        <p:pic>
          <p:nvPicPr>
            <p:cNvPr id="19" name="圖片 18"/>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3899268" y="2102664"/>
              <a:ext cx="603991" cy="523590"/>
            </a:xfrm>
            <a:prstGeom prst="rect">
              <a:avLst/>
            </a:prstGeom>
          </p:spPr>
        </p:pic>
        <p:sp>
          <p:nvSpPr>
            <p:cNvPr id="20" name="標題 1"/>
            <p:cNvSpPr txBox="1">
              <a:spLocks/>
            </p:cNvSpPr>
            <p:nvPr/>
          </p:nvSpPr>
          <p:spPr>
            <a:xfrm>
              <a:off x="4503258" y="2108066"/>
              <a:ext cx="3256441" cy="577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微軟正黑體" panose="020B0604030504040204" pitchFamily="34" charset="-120"/>
                  <a:cs typeface="+mj-cs"/>
                </a:defRPr>
              </a:lvl1pPr>
            </a:lstStyle>
            <a:p>
              <a:r>
                <a:rPr lang="zh-TW" altLang="en-US" sz="2000" dirty="0" smtClean="0"/>
                <a:t>公司的</a:t>
              </a:r>
              <a:r>
                <a:rPr lang="en-US" altLang="zh-TW" sz="2000" dirty="0" smtClean="0"/>
                <a:t>payout</a:t>
              </a:r>
              <a:endParaRPr lang="zh-TW" altLang="en-US" sz="2000" dirty="0"/>
            </a:p>
          </p:txBody>
        </p:sp>
      </p:grpSp>
      <p:grpSp>
        <p:nvGrpSpPr>
          <p:cNvPr id="21" name="群組 20"/>
          <p:cNvGrpSpPr/>
          <p:nvPr/>
        </p:nvGrpSpPr>
        <p:grpSpPr>
          <a:xfrm>
            <a:off x="3897021" y="5019819"/>
            <a:ext cx="3860431" cy="583252"/>
            <a:chOff x="3899268" y="2102664"/>
            <a:chExt cx="3860431" cy="583252"/>
          </a:xfrm>
        </p:grpSpPr>
        <p:pic>
          <p:nvPicPr>
            <p:cNvPr id="22" name="圖片 21"/>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3899268" y="2102664"/>
              <a:ext cx="603991" cy="523590"/>
            </a:xfrm>
            <a:prstGeom prst="rect">
              <a:avLst/>
            </a:prstGeom>
          </p:spPr>
        </p:pic>
        <p:sp>
          <p:nvSpPr>
            <p:cNvPr id="23" name="標題 1"/>
            <p:cNvSpPr txBox="1">
              <a:spLocks/>
            </p:cNvSpPr>
            <p:nvPr/>
          </p:nvSpPr>
          <p:spPr>
            <a:xfrm>
              <a:off x="4503258" y="2108066"/>
              <a:ext cx="3256441" cy="577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微軟正黑體" panose="020B0604030504040204" pitchFamily="34" charset="-120"/>
                  <a:cs typeface="+mj-cs"/>
                </a:defRPr>
              </a:lvl1pPr>
            </a:lstStyle>
            <a:p>
              <a:r>
                <a:rPr lang="zh-TW" altLang="en-US" sz="2000" dirty="0" smtClean="0"/>
                <a:t>公司破產</a:t>
              </a:r>
              <a:endParaRPr lang="zh-TW" altLang="en-US" sz="2000" dirty="0"/>
            </a:p>
          </p:txBody>
        </p:sp>
      </p:grpSp>
      <p:sp>
        <p:nvSpPr>
          <p:cNvPr id="24" name="矩形 23"/>
          <p:cNvSpPr/>
          <p:nvPr/>
        </p:nvSpPr>
        <p:spPr>
          <a:xfrm>
            <a:off x="4501011" y="5617999"/>
            <a:ext cx="6096000" cy="646331"/>
          </a:xfrm>
          <a:prstGeom prst="rect">
            <a:avLst/>
          </a:prstGeom>
        </p:spPr>
        <p:txBody>
          <a:bodyPr>
            <a:spAutoFit/>
          </a:bodyPr>
          <a:lstStyle/>
          <a:p>
            <a:r>
              <a:rPr lang="zh-TW" altLang="en-US" dirty="0" smtClean="0"/>
              <a:t>在股東價值第一次為零時破產</a:t>
            </a:r>
            <a:endParaRPr lang="en-US" altLang="zh-TW" dirty="0" smtClean="0"/>
          </a:p>
          <a:p>
            <a:r>
              <a:rPr lang="zh-TW" altLang="en-US" dirty="0" smtClean="0"/>
              <a:t>當破產時立即清算，並扣除破產成本</a:t>
            </a:r>
            <a:endParaRPr lang="en-US" altLang="zh-TW" dirty="0"/>
          </a:p>
        </p:txBody>
      </p:sp>
    </p:spTree>
    <p:extLst>
      <p:ext uri="{BB962C8B-B14F-4D97-AF65-F5344CB8AC3E}">
        <p14:creationId xmlns:p14="http://schemas.microsoft.com/office/powerpoint/2010/main" val="3006630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P spid="2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3"/>
          <p:cNvSpPr txBox="1">
            <a:spLocks/>
          </p:cNvSpPr>
          <p:nvPr/>
        </p:nvSpPr>
        <p:spPr>
          <a:xfrm>
            <a:off x="492369" y="1336432"/>
            <a:ext cx="1885071" cy="199761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rgbClr val="FFFFFF"/>
                </a:solidFill>
                <a:latin typeface="+mj-lt"/>
                <a:ea typeface="微軟正黑體" panose="020B0604030504040204" pitchFamily="34" charset="-120"/>
                <a:cs typeface="+mj-cs"/>
              </a:defRPr>
            </a:lvl1pPr>
          </a:lstStyle>
          <a:p>
            <a:r>
              <a:rPr lang="zh-TW" altLang="en-US" sz="6600" kern="2000" dirty="0" smtClean="0"/>
              <a:t>模型設</a:t>
            </a:r>
            <a:r>
              <a:rPr lang="zh-TW" altLang="en-US" sz="6600" kern="2000" dirty="0"/>
              <a:t>定</a:t>
            </a:r>
            <a:endParaRPr lang="en-US" altLang="zh-TW" sz="6600" kern="2000" dirty="0" smtClean="0"/>
          </a:p>
        </p:txBody>
      </p:sp>
      <p:grpSp>
        <p:nvGrpSpPr>
          <p:cNvPr id="10" name="群組 9"/>
          <p:cNvGrpSpPr/>
          <p:nvPr/>
        </p:nvGrpSpPr>
        <p:grpSpPr>
          <a:xfrm>
            <a:off x="3897021" y="5019819"/>
            <a:ext cx="4688179" cy="1073066"/>
            <a:chOff x="3897021" y="5019819"/>
            <a:chExt cx="4688179" cy="1073066"/>
          </a:xfrm>
        </p:grpSpPr>
        <p:grpSp>
          <p:nvGrpSpPr>
            <p:cNvPr id="21" name="群組 20"/>
            <p:cNvGrpSpPr/>
            <p:nvPr/>
          </p:nvGrpSpPr>
          <p:grpSpPr>
            <a:xfrm>
              <a:off x="3897021" y="5019819"/>
              <a:ext cx="4688179" cy="583252"/>
              <a:chOff x="3899268" y="2102664"/>
              <a:chExt cx="4688179" cy="583252"/>
            </a:xfrm>
          </p:grpSpPr>
          <p:pic>
            <p:nvPicPr>
              <p:cNvPr id="22" name="圖片 21"/>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899268" y="2102664"/>
                <a:ext cx="603991" cy="523590"/>
              </a:xfrm>
              <a:prstGeom prst="rect">
                <a:avLst/>
              </a:prstGeom>
            </p:spPr>
          </p:pic>
          <mc:AlternateContent xmlns:mc="http://schemas.openxmlformats.org/markup-compatibility/2006" xmlns:a14="http://schemas.microsoft.com/office/drawing/2010/main">
            <mc:Choice Requires="a14">
              <p:sp>
                <p:nvSpPr>
                  <p:cNvPr id="23" name="標題 1"/>
                  <p:cNvSpPr txBox="1">
                    <a:spLocks/>
                  </p:cNvSpPr>
                  <p:nvPr/>
                </p:nvSpPr>
                <p:spPr>
                  <a:xfrm>
                    <a:off x="4503258" y="2108066"/>
                    <a:ext cx="4084189" cy="5778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微軟正黑體" panose="020B0604030504040204" pitchFamily="34" charset="-120"/>
                        <a:cs typeface="+mj-cs"/>
                      </a:defRPr>
                    </a:lvl1pPr>
                  </a:lstStyle>
                  <a:p>
                    <a:r>
                      <a:rPr lang="zh-TW" altLang="zh-TW" sz="2000" dirty="0" smtClean="0"/>
                      <a:t>在最後一個贖回點</a:t>
                    </a:r>
                    <a:r>
                      <a:rPr lang="en-US" altLang="zh-TW" sz="2000" dirty="0" smtClean="0"/>
                      <a:t>(</a:t>
                    </a:r>
                    <a14:m>
                      <m:oMath xmlns:m="http://schemas.openxmlformats.org/officeDocument/2006/math">
                        <m:f>
                          <m:fPr>
                            <m:ctrlPr>
                              <a:rPr lang="zh-TW" altLang="zh-TW" sz="2000" i="1" spc="20">
                                <a:latin typeface="Cambria Math" panose="02040503050406030204" pitchFamily="18" charset="0"/>
                                <a:ea typeface="Cambria Math" panose="02040503050406030204" pitchFamily="18" charset="0"/>
                              </a:rPr>
                            </m:ctrlPr>
                          </m:fPr>
                          <m:num>
                            <m:r>
                              <a:rPr lang="en-US" altLang="zh-TW" sz="2000" b="0" i="1" spc="20" smtClean="0">
                                <a:latin typeface="Cambria Math" panose="02040503050406030204" pitchFamily="18" charset="0"/>
                                <a:ea typeface="Cambria Math" panose="02040503050406030204" pitchFamily="18" charset="0"/>
                              </a:rPr>
                              <m:t>3</m:t>
                            </m:r>
                            <m:r>
                              <a:rPr lang="en-US" altLang="zh-TW" sz="2000" i="1" kern="100" spc="20">
                                <a:latin typeface="Cambria Math" panose="02040503050406030204" pitchFamily="18" charset="0"/>
                                <a:ea typeface="標楷體" panose="03000509000000000000" pitchFamily="65" charset="-120"/>
                                <a:cs typeface="Times New Roman" panose="02020603050405020304" pitchFamily="18" charset="0"/>
                              </a:rPr>
                              <m:t>𝑇</m:t>
                            </m:r>
                          </m:num>
                          <m:den>
                            <m:r>
                              <a:rPr lang="en-US" altLang="zh-TW" sz="2000" i="1" kern="100" spc="20">
                                <a:latin typeface="Cambria Math" panose="02040503050406030204" pitchFamily="18" charset="0"/>
                                <a:ea typeface="標楷體" panose="03000509000000000000" pitchFamily="65" charset="-120"/>
                                <a:cs typeface="Times New Roman" panose="02020603050405020304" pitchFamily="18" charset="0"/>
                              </a:rPr>
                              <m:t>2</m:t>
                            </m:r>
                          </m:den>
                        </m:f>
                      </m:oMath>
                    </a14:m>
                    <a:r>
                      <a:rPr lang="en-US" altLang="zh-TW" sz="2000" dirty="0" smtClean="0"/>
                      <a:t>)</a:t>
                    </a:r>
                    <a:r>
                      <a:rPr lang="zh-TW" altLang="en-US" sz="2000" dirty="0" smtClean="0"/>
                      <a:t>到期或贖回</a:t>
                    </a:r>
                    <a:endParaRPr lang="zh-TW" altLang="en-US" sz="2000" dirty="0">
                      <a:latin typeface="微軟正黑體" panose="020B0604030504040204" pitchFamily="34" charset="-120"/>
                    </a:endParaRPr>
                  </a:p>
                </p:txBody>
              </p:sp>
            </mc:Choice>
            <mc:Fallback xmlns="">
              <p:sp>
                <p:nvSpPr>
                  <p:cNvPr id="23" name="標題 1"/>
                  <p:cNvSpPr txBox="1">
                    <a:spLocks noRot="1" noChangeAspect="1" noMove="1" noResize="1" noEditPoints="1" noAdjustHandles="1" noChangeArrowheads="1" noChangeShapeType="1" noTextEdit="1"/>
                  </p:cNvSpPr>
                  <p:nvPr/>
                </p:nvSpPr>
                <p:spPr>
                  <a:xfrm>
                    <a:off x="4503258" y="2108066"/>
                    <a:ext cx="4084189" cy="577850"/>
                  </a:xfrm>
                  <a:prstGeom prst="rect">
                    <a:avLst/>
                  </a:prstGeom>
                  <a:blipFill>
                    <a:blip r:embed="rId4"/>
                    <a:stretch>
                      <a:fillRect l="-1493" b="-1053"/>
                    </a:stretch>
                  </a:blipFill>
                </p:spPr>
                <p:txBody>
                  <a:bodyPr/>
                  <a:lstStyle/>
                  <a:p>
                    <a:r>
                      <a:rPr lang="zh-TW" altLang="en-US">
                        <a:noFill/>
                      </a:rPr>
                      <a:t> </a:t>
                    </a:r>
                  </a:p>
                </p:txBody>
              </p:sp>
            </mc:Fallback>
          </mc:AlternateContent>
        </p:grpSp>
        <mc:AlternateContent xmlns:mc="http://schemas.openxmlformats.org/markup-compatibility/2006" xmlns:a14="http://schemas.microsoft.com/office/drawing/2010/main">
          <mc:Choice Requires="a14">
            <p:sp>
              <p:nvSpPr>
                <p:cNvPr id="24" name="矩形 23"/>
                <p:cNvSpPr/>
                <p:nvPr/>
              </p:nvSpPr>
              <p:spPr>
                <a:xfrm>
                  <a:off x="4636635" y="5603071"/>
                  <a:ext cx="3563489" cy="489814"/>
                </a:xfrm>
                <a:prstGeom prst="rect">
                  <a:avLst/>
                </a:prstGeom>
              </p:spPr>
              <p:txBody>
                <a:bodyPr wrap="square">
                  <a:spAutoFit/>
                </a:bodyPr>
                <a:lstStyle/>
                <a:p>
                  <a:r>
                    <a:rPr lang="zh-TW" altLang="zh-TW" dirty="0">
                      <a:latin typeface="微軟正黑體" panose="020B0604030504040204" pitchFamily="34" charset="-120"/>
                      <a:ea typeface="微軟正黑體" panose="020B0604030504040204" pitchFamily="34" charset="-120"/>
                    </a:rPr>
                    <a:t>發行一張</a:t>
                  </a:r>
                  <a14:m>
                    <m:oMath xmlns:m="http://schemas.openxmlformats.org/officeDocument/2006/math">
                      <m:f>
                        <m:fPr>
                          <m:ctrlPr>
                            <a:rPr lang="zh-TW" altLang="zh-TW" i="1">
                              <a:latin typeface="Cambria Math" panose="02040503050406030204" pitchFamily="18" charset="0"/>
                            </a:rPr>
                          </m:ctrlPr>
                        </m:fPr>
                        <m:num>
                          <m:r>
                            <a:rPr lang="en-US" altLang="zh-TW" i="1">
                              <a:latin typeface="Cambria Math" panose="02040503050406030204" pitchFamily="18" charset="0"/>
                            </a:rPr>
                            <m:t>𝑇</m:t>
                          </m:r>
                        </m:num>
                        <m:den>
                          <m:r>
                            <a:rPr lang="en-US" altLang="zh-TW" i="1">
                              <a:latin typeface="Cambria Math" panose="02040503050406030204" pitchFamily="18" charset="0"/>
                            </a:rPr>
                            <m:t>2</m:t>
                          </m:r>
                        </m:den>
                      </m:f>
                    </m:oMath>
                  </a14:m>
                  <a:r>
                    <a:rPr lang="zh-TW" altLang="zh-TW" dirty="0">
                      <a:latin typeface="微軟正黑體" panose="020B0604030504040204" pitchFamily="34" charset="-120"/>
                      <a:ea typeface="微軟正黑體" panose="020B0604030504040204" pitchFamily="34" charset="-120"/>
                    </a:rPr>
                    <a:t>年期的不可贖回債券</a:t>
                  </a:r>
                  <a:endParaRPr lang="en-US" altLang="zh-TW" dirty="0">
                    <a:latin typeface="微軟正黑體" panose="020B0604030504040204" pitchFamily="34" charset="-120"/>
                    <a:ea typeface="微軟正黑體" panose="020B0604030504040204" pitchFamily="34" charset="-120"/>
                  </a:endParaRPr>
                </a:p>
              </p:txBody>
            </p:sp>
          </mc:Choice>
          <mc:Fallback xmlns="">
            <p:sp>
              <p:nvSpPr>
                <p:cNvPr id="24" name="矩形 23"/>
                <p:cNvSpPr>
                  <a:spLocks noRot="1" noChangeAspect="1" noMove="1" noResize="1" noEditPoints="1" noAdjustHandles="1" noChangeArrowheads="1" noChangeShapeType="1" noTextEdit="1"/>
                </p:cNvSpPr>
                <p:nvPr/>
              </p:nvSpPr>
              <p:spPr>
                <a:xfrm>
                  <a:off x="4636635" y="5603071"/>
                  <a:ext cx="3563489" cy="489814"/>
                </a:xfrm>
                <a:prstGeom prst="rect">
                  <a:avLst/>
                </a:prstGeom>
                <a:blipFill>
                  <a:blip r:embed="rId5"/>
                  <a:stretch>
                    <a:fillRect l="-1541" b="-7500"/>
                  </a:stretch>
                </a:blipFill>
              </p:spPr>
              <p:txBody>
                <a:bodyPr/>
                <a:lstStyle/>
                <a:p>
                  <a:r>
                    <a:rPr lang="zh-TW" altLang="en-US">
                      <a:noFill/>
                    </a:rPr>
                    <a:t> </a:t>
                  </a:r>
                </a:p>
              </p:txBody>
            </p:sp>
          </mc:Fallback>
        </mc:AlternateContent>
      </p:grpSp>
      <p:sp>
        <p:nvSpPr>
          <p:cNvPr id="2" name="文字方塊 1"/>
          <p:cNvSpPr txBox="1"/>
          <p:nvPr/>
        </p:nvSpPr>
        <p:spPr>
          <a:xfrm>
            <a:off x="10313377" y="4421639"/>
            <a:ext cx="184731" cy="369332"/>
          </a:xfrm>
          <a:prstGeom prst="rect">
            <a:avLst/>
          </a:prstGeom>
          <a:noFill/>
        </p:spPr>
        <p:txBody>
          <a:bodyPr wrap="none" rtlCol="0">
            <a:spAutoFit/>
          </a:bodyPr>
          <a:lstStyle/>
          <a:p>
            <a:endParaRPr lang="zh-TW" altLang="en-US"/>
          </a:p>
        </p:txBody>
      </p:sp>
      <p:grpSp>
        <p:nvGrpSpPr>
          <p:cNvPr id="11" name="群組 10"/>
          <p:cNvGrpSpPr/>
          <p:nvPr/>
        </p:nvGrpSpPr>
        <p:grpSpPr>
          <a:xfrm>
            <a:off x="3899267" y="2075534"/>
            <a:ext cx="6962521" cy="1079590"/>
            <a:chOff x="3899267" y="2075534"/>
            <a:chExt cx="6962521" cy="1079590"/>
          </a:xfrm>
        </p:grpSpPr>
        <p:grpSp>
          <p:nvGrpSpPr>
            <p:cNvPr id="17" name="群組 16"/>
            <p:cNvGrpSpPr/>
            <p:nvPr/>
          </p:nvGrpSpPr>
          <p:grpSpPr>
            <a:xfrm>
              <a:off x="3899267" y="2075534"/>
              <a:ext cx="6962521" cy="577850"/>
              <a:chOff x="3899268" y="2075534"/>
              <a:chExt cx="5743689" cy="577850"/>
            </a:xfrm>
          </p:grpSpPr>
          <p:pic>
            <p:nvPicPr>
              <p:cNvPr id="14" name="圖片 13"/>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899268" y="2102664"/>
                <a:ext cx="496405" cy="523590"/>
              </a:xfrm>
              <a:prstGeom prst="rect">
                <a:avLst/>
              </a:prstGeom>
            </p:spPr>
          </p:pic>
          <p:sp>
            <p:nvSpPr>
              <p:cNvPr id="15" name="標題 1"/>
              <p:cNvSpPr txBox="1">
                <a:spLocks/>
              </p:cNvSpPr>
              <p:nvPr/>
            </p:nvSpPr>
            <p:spPr>
              <a:xfrm>
                <a:off x="4395673" y="2075534"/>
                <a:ext cx="5247284" cy="577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微軟正黑體" panose="020B0604030504040204" pitchFamily="34" charset="-120"/>
                    <a:cs typeface="+mj-cs"/>
                  </a:defRPr>
                </a:lvl1pPr>
              </a:lstStyle>
              <a:p>
                <a:r>
                  <a:rPr lang="zh-TW" altLang="zh-TW" sz="2000" dirty="0">
                    <a:latin typeface="微軟正黑體" panose="020B0604030504040204" pitchFamily="34" charset="-120"/>
                  </a:rPr>
                  <a:t>公司發行一張債券能夠不斷地贖回再舉或到期再舉</a:t>
                </a:r>
                <a:endParaRPr lang="zh-TW" altLang="en-US" sz="2000" dirty="0">
                  <a:latin typeface="微軟正黑體" panose="020B0604030504040204" pitchFamily="34" charset="-120"/>
                </a:endParaRPr>
              </a:p>
            </p:txBody>
          </p:sp>
        </p:grpSp>
        <p:sp>
          <p:nvSpPr>
            <p:cNvPr id="3" name="矩形 2"/>
            <p:cNvSpPr/>
            <p:nvPr/>
          </p:nvSpPr>
          <p:spPr>
            <a:xfrm>
              <a:off x="4636635" y="2785792"/>
              <a:ext cx="4529445" cy="369332"/>
            </a:xfrm>
            <a:prstGeom prst="rect">
              <a:avLst/>
            </a:prstGeom>
          </p:spPr>
          <p:txBody>
            <a:bodyPr wrap="none">
              <a:spAutoFit/>
            </a:bodyPr>
            <a:lstStyle/>
            <a:p>
              <a:r>
                <a:rPr lang="zh-TW" altLang="zh-TW" kern="100" spc="20" dirty="0">
                  <a:latin typeface="微軟正黑體" panose="020B0604030504040204" pitchFamily="34" charset="-120"/>
                  <a:ea typeface="微軟正黑體" panose="020B0604030504040204" pitchFamily="34" charset="-120"/>
                  <a:cs typeface="Times New Roman" panose="02020603050405020304" pitchFamily="18" charset="0"/>
                </a:rPr>
                <a:t>以時間長度為一張</a:t>
              </a:r>
              <a:r>
                <a:rPr lang="en-US" altLang="zh-TW" kern="100" spc="20" dirty="0">
                  <a:latin typeface="微軟正黑體" panose="020B0604030504040204" pitchFamily="34" charset="-120"/>
                  <a:ea typeface="微軟正黑體" panose="020B0604030504040204" pitchFamily="34" charset="-120"/>
                </a:rPr>
                <a:t>T</a:t>
              </a:r>
              <a:r>
                <a:rPr lang="zh-TW" altLang="zh-TW" kern="100" spc="20" dirty="0">
                  <a:latin typeface="微軟正黑體" panose="020B0604030504040204" pitchFamily="34" charset="-120"/>
                  <a:ea typeface="微軟正黑體" panose="020B0604030504040204" pitchFamily="34" charset="-120"/>
                  <a:cs typeface="Times New Roman" panose="02020603050405020304" pitchFamily="18" charset="0"/>
                </a:rPr>
                <a:t>年期債券的兩倍做舉例</a:t>
              </a:r>
              <a:endParaRPr lang="zh-TW" altLang="en-US" dirty="0">
                <a:latin typeface="微軟正黑體" panose="020B0604030504040204" pitchFamily="34" charset="-120"/>
                <a:ea typeface="微軟正黑體" panose="020B0604030504040204" pitchFamily="34" charset="-120"/>
              </a:endParaRPr>
            </a:p>
          </p:txBody>
        </p:sp>
      </p:grpSp>
      <p:grpSp>
        <p:nvGrpSpPr>
          <p:cNvPr id="9" name="群組 8"/>
          <p:cNvGrpSpPr/>
          <p:nvPr/>
        </p:nvGrpSpPr>
        <p:grpSpPr>
          <a:xfrm>
            <a:off x="3899268" y="3616657"/>
            <a:ext cx="4889786" cy="1063378"/>
            <a:chOff x="3899268" y="3616657"/>
            <a:chExt cx="4889786" cy="1063378"/>
          </a:xfrm>
        </p:grpSpPr>
        <p:grpSp>
          <p:nvGrpSpPr>
            <p:cNvPr id="7" name="群組 6"/>
            <p:cNvGrpSpPr/>
            <p:nvPr/>
          </p:nvGrpSpPr>
          <p:grpSpPr>
            <a:xfrm>
              <a:off x="3899268" y="3616657"/>
              <a:ext cx="3860431" cy="583252"/>
              <a:chOff x="3899268" y="3616657"/>
              <a:chExt cx="3860431" cy="583252"/>
            </a:xfrm>
          </p:grpSpPr>
          <p:grpSp>
            <p:nvGrpSpPr>
              <p:cNvPr id="18" name="群組 17"/>
              <p:cNvGrpSpPr/>
              <p:nvPr/>
            </p:nvGrpSpPr>
            <p:grpSpPr>
              <a:xfrm>
                <a:off x="3899268" y="3616657"/>
                <a:ext cx="3860431" cy="583252"/>
                <a:chOff x="3899268" y="2102664"/>
                <a:chExt cx="3860431" cy="583252"/>
              </a:xfrm>
            </p:grpSpPr>
            <p:pic>
              <p:nvPicPr>
                <p:cNvPr id="19" name="圖片 18"/>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899268" y="2102664"/>
                  <a:ext cx="603991" cy="523590"/>
                </a:xfrm>
                <a:prstGeom prst="rect">
                  <a:avLst/>
                </a:prstGeom>
              </p:spPr>
            </p:pic>
            <p:sp>
              <p:nvSpPr>
                <p:cNvPr id="20" name="標題 1"/>
                <p:cNvSpPr txBox="1">
                  <a:spLocks/>
                </p:cNvSpPr>
                <p:nvPr/>
              </p:nvSpPr>
              <p:spPr>
                <a:xfrm>
                  <a:off x="4503258" y="2108066"/>
                  <a:ext cx="3256441" cy="5778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微軟正黑體" panose="020B0604030504040204" pitchFamily="34" charset="-120"/>
                      <a:cs typeface="+mj-cs"/>
                    </a:defRPr>
                  </a:lvl1pPr>
                </a:lstStyle>
                <a:p>
                  <a:endParaRPr lang="zh-TW" altLang="en-US" sz="2000" dirty="0">
                    <a:latin typeface="微軟正黑體" panose="020B0604030504040204" pitchFamily="34" charset="-120"/>
                  </a:endParaRPr>
                </a:p>
              </p:txBody>
            </p:sp>
          </p:grpSp>
          <mc:AlternateContent xmlns:mc="http://schemas.openxmlformats.org/markup-compatibility/2006" xmlns:a14="http://schemas.microsoft.com/office/drawing/2010/main">
            <mc:Choice Requires="a14">
              <p:sp>
                <p:nvSpPr>
                  <p:cNvPr id="4" name="矩形 3"/>
                  <p:cNvSpPr/>
                  <p:nvPr/>
                </p:nvSpPr>
                <p:spPr>
                  <a:xfrm>
                    <a:off x="4501011" y="3642305"/>
                    <a:ext cx="3157083" cy="527773"/>
                  </a:xfrm>
                  <a:prstGeom prst="rect">
                    <a:avLst/>
                  </a:prstGeom>
                </p:spPr>
                <p:txBody>
                  <a:bodyPr wrap="none">
                    <a:spAutoFit/>
                  </a:bodyPr>
                  <a:lstStyle/>
                  <a:p>
                    <a:r>
                      <a:rPr lang="zh-TW" altLang="zh-TW" sz="2000" kern="100" spc="20" dirty="0">
                        <a:latin typeface="微軟正黑體" panose="020B0604030504040204" pitchFamily="34" charset="-120"/>
                        <a:ea typeface="微軟正黑體" panose="020B0604030504040204" pitchFamily="34" charset="-120"/>
                        <a:cs typeface="Times New Roman" panose="02020603050405020304" pitchFamily="18" charset="0"/>
                      </a:rPr>
                      <a:t>允許債券</a:t>
                    </a:r>
                    <a:r>
                      <a:rPr lang="zh-TW" altLang="en-US" sz="2000" kern="100" spc="20" dirty="0">
                        <a:latin typeface="微軟正黑體" panose="020B0604030504040204" pitchFamily="34" charset="-120"/>
                        <a:ea typeface="微軟正黑體" panose="020B0604030504040204" pitchFamily="34" charset="-120"/>
                        <a:cs typeface="Times New Roman" panose="02020603050405020304" pitchFamily="18" charset="0"/>
                      </a:rPr>
                      <a:t>在</a:t>
                    </a:r>
                    <a14:m>
                      <m:oMath xmlns:m="http://schemas.openxmlformats.org/officeDocument/2006/math">
                        <m:f>
                          <m:fPr>
                            <m:ctrlPr>
                              <a:rPr lang="zh-TW" altLang="zh-TW" sz="2000" i="1" spc="20">
                                <a:effectLst/>
                                <a:latin typeface="Cambria Math" panose="02040503050406030204" pitchFamily="18" charset="0"/>
                                <a:ea typeface="Cambria Math" panose="02040503050406030204" pitchFamily="18" charset="0"/>
                              </a:rPr>
                            </m:ctrlPr>
                          </m:fPr>
                          <m:num>
                            <m:r>
                              <a:rPr lang="en-US" altLang="zh-TW" sz="2000" i="1" kern="100" spc="20">
                                <a:latin typeface="Cambria Math" panose="02040503050406030204" pitchFamily="18" charset="0"/>
                                <a:ea typeface="標楷體" panose="03000509000000000000" pitchFamily="65" charset="-120"/>
                                <a:cs typeface="Times New Roman" panose="02020603050405020304" pitchFamily="18" charset="0"/>
                              </a:rPr>
                              <m:t>𝑇</m:t>
                            </m:r>
                          </m:num>
                          <m:den>
                            <m:r>
                              <a:rPr lang="en-US" altLang="zh-TW" sz="2000" i="1" kern="100" spc="20">
                                <a:latin typeface="Cambria Math" panose="02040503050406030204" pitchFamily="18" charset="0"/>
                                <a:ea typeface="標楷體" panose="03000509000000000000" pitchFamily="65" charset="-120"/>
                                <a:cs typeface="Times New Roman" panose="02020603050405020304" pitchFamily="18" charset="0"/>
                              </a:rPr>
                              <m:t>2</m:t>
                            </m:r>
                          </m:den>
                        </m:f>
                      </m:oMath>
                    </a14:m>
                    <a:r>
                      <a:rPr lang="zh-TW" altLang="zh-TW" sz="2000" kern="100" spc="20" dirty="0">
                        <a:latin typeface="微軟正黑體" panose="020B0604030504040204" pitchFamily="34" charset="-120"/>
                        <a:ea typeface="微軟正黑體" panose="020B0604030504040204" pitchFamily="34" charset="-120"/>
                        <a:cs typeface="Times New Roman" panose="02020603050405020304" pitchFamily="18" charset="0"/>
                      </a:rPr>
                      <a:t>時能提前贖回</a:t>
                    </a:r>
                    <a:endParaRPr lang="zh-TW" altLang="en-US" sz="2000" dirty="0">
                      <a:latin typeface="微軟正黑體" panose="020B0604030504040204" pitchFamily="34" charset="-120"/>
                      <a:ea typeface="微軟正黑體" panose="020B0604030504040204" pitchFamily="34" charset="-120"/>
                    </a:endParaRPr>
                  </a:p>
                </p:txBody>
              </p:sp>
            </mc:Choice>
            <mc:Fallback xmlns="">
              <p:sp>
                <p:nvSpPr>
                  <p:cNvPr id="4" name="矩形 3"/>
                  <p:cNvSpPr>
                    <a:spLocks noRot="1" noChangeAspect="1" noMove="1" noResize="1" noEditPoints="1" noAdjustHandles="1" noChangeArrowheads="1" noChangeShapeType="1" noTextEdit="1"/>
                  </p:cNvSpPr>
                  <p:nvPr/>
                </p:nvSpPr>
                <p:spPr>
                  <a:xfrm>
                    <a:off x="4501011" y="3642305"/>
                    <a:ext cx="3157083" cy="527773"/>
                  </a:xfrm>
                  <a:prstGeom prst="rect">
                    <a:avLst/>
                  </a:prstGeom>
                  <a:blipFill>
                    <a:blip r:embed="rId6"/>
                    <a:stretch>
                      <a:fillRect l="-1931" r="-965" b="-6897"/>
                    </a:stretch>
                  </a:blipFill>
                </p:spPr>
                <p:txBody>
                  <a:bodyPr/>
                  <a:lstStyle/>
                  <a:p>
                    <a:r>
                      <a:rPr lang="zh-TW" altLang="en-US">
                        <a:noFill/>
                      </a:rPr>
                      <a:t> </a:t>
                    </a:r>
                  </a:p>
                </p:txBody>
              </p:sp>
            </mc:Fallback>
          </mc:AlternateContent>
        </p:grpSp>
        <p:sp>
          <p:nvSpPr>
            <p:cNvPr id="8" name="矩形 7"/>
            <p:cNvSpPr/>
            <p:nvPr/>
          </p:nvSpPr>
          <p:spPr>
            <a:xfrm>
              <a:off x="4636635" y="4310703"/>
              <a:ext cx="4152419" cy="369332"/>
            </a:xfrm>
            <a:prstGeom prst="rect">
              <a:avLst/>
            </a:prstGeom>
          </p:spPr>
          <p:txBody>
            <a:bodyPr wrap="none">
              <a:spAutoFit/>
            </a:bodyPr>
            <a:lstStyle/>
            <a:p>
              <a:r>
                <a:rPr lang="zh-TW" altLang="zh-TW" kern="100" spc="20" dirty="0">
                  <a:latin typeface="微軟正黑體" panose="020B0604030504040204" pitchFamily="34" charset="-120"/>
                  <a:ea typeface="微軟正黑體" panose="020B0604030504040204" pitchFamily="34" charset="-120"/>
                  <a:cs typeface="Times New Roman" panose="02020603050405020304" pitchFamily="18" charset="0"/>
                </a:rPr>
                <a:t>每一張債券都有一個提前贖回的時間點</a:t>
              </a:r>
              <a:endParaRPr lang="zh-TW" altLang="en-US" dirty="0">
                <a:latin typeface="微軟正黑體" panose="020B0604030504040204" pitchFamily="34" charset="-120"/>
                <a:ea typeface="微軟正黑體" panose="020B0604030504040204" pitchFamily="34" charset="-120"/>
              </a:endParaRPr>
            </a:p>
          </p:txBody>
        </p:sp>
      </p:grpSp>
    </p:spTree>
    <p:extLst>
      <p:ext uri="{BB962C8B-B14F-4D97-AF65-F5344CB8AC3E}">
        <p14:creationId xmlns:p14="http://schemas.microsoft.com/office/powerpoint/2010/main" val="3458691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1608</TotalTime>
  <Words>1315</Words>
  <Application>Microsoft Office PowerPoint</Application>
  <PresentationFormat>寬螢幕</PresentationFormat>
  <Paragraphs>293</Paragraphs>
  <Slides>19</Slides>
  <Notes>7</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19</vt:i4>
      </vt:variant>
    </vt:vector>
  </HeadingPairs>
  <TitlesOfParts>
    <vt:vector size="28" baseType="lpstr">
      <vt:lpstr>微軟正黑體</vt:lpstr>
      <vt:lpstr>新細明體</vt:lpstr>
      <vt:lpstr>標楷體</vt:lpstr>
      <vt:lpstr>Arial</vt:lpstr>
      <vt:lpstr>Calibri</vt:lpstr>
      <vt:lpstr>Calibri Light</vt:lpstr>
      <vt:lpstr>Cambria Math</vt:lpstr>
      <vt:lpstr>Times New Roman</vt:lpstr>
      <vt:lpstr>Office 佈景主題</vt:lpstr>
      <vt:lpstr>Callable Bond</vt:lpstr>
      <vt:lpstr>Outline</vt:lpstr>
      <vt:lpstr>可贖回債券</vt:lpstr>
      <vt:lpstr>模型比較</vt:lpstr>
      <vt:lpstr>結構式信用風險</vt:lpstr>
      <vt:lpstr>森林結構</vt:lpstr>
      <vt:lpstr>森林結構</vt:lpstr>
      <vt:lpstr>PowerPoint 簡報</vt:lpstr>
      <vt:lpstr>PowerPoint 簡報</vt:lpstr>
      <vt:lpstr>參數 介紹</vt:lpstr>
      <vt:lpstr>研究 方法</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Callable Bond</dc:title>
  <dc:creator>游雅萱</dc:creator>
  <cp:lastModifiedBy>雅萱 游</cp:lastModifiedBy>
  <cp:revision>34</cp:revision>
  <dcterms:created xsi:type="dcterms:W3CDTF">2020-01-05T18:52:00Z</dcterms:created>
  <dcterms:modified xsi:type="dcterms:W3CDTF">2020-01-14T11:13:40Z</dcterms:modified>
</cp:coreProperties>
</file>