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66" r:id="rId4"/>
    <p:sldId id="276" r:id="rId5"/>
    <p:sldId id="272" r:id="rId6"/>
    <p:sldId id="273" r:id="rId7"/>
    <p:sldId id="275" r:id="rId8"/>
    <p:sldId id="274" r:id="rId9"/>
    <p:sldId id="277" r:id="rId10"/>
    <p:sldId id="265" r:id="rId11"/>
    <p:sldId id="267" r:id="rId12"/>
    <p:sldId id="268" r:id="rId13"/>
    <p:sldId id="278" r:id="rId14"/>
    <p:sldId id="264" r:id="rId15"/>
    <p:sldId id="458" r:id="rId16"/>
    <p:sldId id="459" r:id="rId1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60E3DD-812E-4200-BC77-6E4DE2FFA649}" v="136" dt="2019-05-29T04:19:39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鈺婷 傅" userId="7461a9b590792941" providerId="LiveId" clId="{FC60E3DD-812E-4200-BC77-6E4DE2FFA649}"/>
    <pc:docChg chg="custSel addSld delSld modSld">
      <pc:chgData name="鈺婷 傅" userId="7461a9b590792941" providerId="LiveId" clId="{FC60E3DD-812E-4200-BC77-6E4DE2FFA649}" dt="2019-05-29T04:19:39.422" v="135"/>
      <pc:docMkLst>
        <pc:docMk/>
      </pc:docMkLst>
      <pc:sldChg chg="modSp del">
        <pc:chgData name="鈺婷 傅" userId="7461a9b590792941" providerId="LiveId" clId="{FC60E3DD-812E-4200-BC77-6E4DE2FFA649}" dt="2019-05-29T04:19:36.536" v="134" actId="2696"/>
        <pc:sldMkLst>
          <pc:docMk/>
          <pc:sldMk cId="1302969511" sldId="257"/>
        </pc:sldMkLst>
        <pc:spChg chg="mod">
          <ac:chgData name="鈺婷 傅" userId="7461a9b590792941" providerId="LiveId" clId="{FC60E3DD-812E-4200-BC77-6E4DE2FFA649}" dt="2019-05-13T13:34:47.062" v="133"/>
          <ac:spMkLst>
            <pc:docMk/>
            <pc:sldMk cId="1302969511" sldId="257"/>
            <ac:spMk id="5" creationId="{945C0776-93F7-4CFA-9D43-F2ED8FD14B6B}"/>
          </ac:spMkLst>
        </pc:spChg>
      </pc:sldChg>
      <pc:sldChg chg="addSp delSp modSp add">
        <pc:chgData name="鈺婷 傅" userId="7461a9b590792941" providerId="LiveId" clId="{FC60E3DD-812E-4200-BC77-6E4DE2FFA649}" dt="2019-05-13T06:27:12.205" v="76" actId="20577"/>
        <pc:sldMkLst>
          <pc:docMk/>
          <pc:sldMk cId="3020000111" sldId="264"/>
        </pc:sldMkLst>
        <pc:spChg chg="mod">
          <ac:chgData name="鈺婷 傅" userId="7461a9b590792941" providerId="LiveId" clId="{FC60E3DD-812E-4200-BC77-6E4DE2FFA649}" dt="2019-05-13T06:27:12.205" v="76" actId="20577"/>
          <ac:spMkLst>
            <pc:docMk/>
            <pc:sldMk cId="3020000111" sldId="264"/>
            <ac:spMk id="3" creationId="{4AC694F3-E2E4-4B97-B935-0A71B68D68E2}"/>
          </ac:spMkLst>
        </pc:spChg>
        <pc:picChg chg="del">
          <ac:chgData name="鈺婷 傅" userId="7461a9b590792941" providerId="LiveId" clId="{FC60E3DD-812E-4200-BC77-6E4DE2FFA649}" dt="2019-05-13T06:17:52.472" v="3" actId="478"/>
          <ac:picMkLst>
            <pc:docMk/>
            <pc:sldMk cId="3020000111" sldId="264"/>
            <ac:picMk id="2" creationId="{C13D130F-45BE-42D3-8E19-5347B4A2A1D9}"/>
          </ac:picMkLst>
        </pc:picChg>
        <pc:picChg chg="add mod">
          <ac:chgData name="鈺婷 傅" userId="7461a9b590792941" providerId="LiveId" clId="{FC60E3DD-812E-4200-BC77-6E4DE2FFA649}" dt="2019-05-13T06:18:57.938" v="9" actId="1076"/>
          <ac:picMkLst>
            <pc:docMk/>
            <pc:sldMk cId="3020000111" sldId="264"/>
            <ac:picMk id="4" creationId="{E38CDAA2-565C-40D9-8DDF-4C8071D5FB13}"/>
          </ac:picMkLst>
        </pc:picChg>
      </pc:sldChg>
      <pc:sldChg chg="add">
        <pc:chgData name="鈺婷 傅" userId="7461a9b590792941" providerId="LiveId" clId="{FC60E3DD-812E-4200-BC77-6E4DE2FFA649}" dt="2019-05-13T06:16:54.923" v="0"/>
        <pc:sldMkLst>
          <pc:docMk/>
          <pc:sldMk cId="768779801" sldId="265"/>
        </pc:sldMkLst>
      </pc:sldChg>
      <pc:sldChg chg="add">
        <pc:chgData name="鈺婷 傅" userId="7461a9b590792941" providerId="LiveId" clId="{FC60E3DD-812E-4200-BC77-6E4DE2FFA649}" dt="2019-05-13T06:16:54.923" v="0"/>
        <pc:sldMkLst>
          <pc:docMk/>
          <pc:sldMk cId="3122647884" sldId="266"/>
        </pc:sldMkLst>
      </pc:sldChg>
      <pc:sldChg chg="add">
        <pc:chgData name="鈺婷 傅" userId="7461a9b590792941" providerId="LiveId" clId="{FC60E3DD-812E-4200-BC77-6E4DE2FFA649}" dt="2019-05-13T06:16:54.923" v="0"/>
        <pc:sldMkLst>
          <pc:docMk/>
          <pc:sldMk cId="1194467177" sldId="267"/>
        </pc:sldMkLst>
      </pc:sldChg>
      <pc:sldChg chg="add">
        <pc:chgData name="鈺婷 傅" userId="7461a9b590792941" providerId="LiveId" clId="{FC60E3DD-812E-4200-BC77-6E4DE2FFA649}" dt="2019-05-13T06:16:54.923" v="0"/>
        <pc:sldMkLst>
          <pc:docMk/>
          <pc:sldMk cId="2229222618" sldId="268"/>
        </pc:sldMkLst>
      </pc:sldChg>
      <pc:sldChg chg="add">
        <pc:chgData name="鈺婷 傅" userId="7461a9b590792941" providerId="LiveId" clId="{FC60E3DD-812E-4200-BC77-6E4DE2FFA649}" dt="2019-05-13T06:16:54.923" v="0"/>
        <pc:sldMkLst>
          <pc:docMk/>
          <pc:sldMk cId="3555590115" sldId="272"/>
        </pc:sldMkLst>
      </pc:sldChg>
      <pc:sldChg chg="add">
        <pc:chgData name="鈺婷 傅" userId="7461a9b590792941" providerId="LiveId" clId="{FC60E3DD-812E-4200-BC77-6E4DE2FFA649}" dt="2019-05-13T06:16:54.923" v="0"/>
        <pc:sldMkLst>
          <pc:docMk/>
          <pc:sldMk cId="734775692" sldId="273"/>
        </pc:sldMkLst>
      </pc:sldChg>
      <pc:sldChg chg="add modTransition">
        <pc:chgData name="鈺婷 傅" userId="7461a9b590792941" providerId="LiveId" clId="{FC60E3DD-812E-4200-BC77-6E4DE2FFA649}" dt="2019-05-13T06:17:06.918" v="2"/>
        <pc:sldMkLst>
          <pc:docMk/>
          <pc:sldMk cId="2730478772" sldId="274"/>
        </pc:sldMkLst>
      </pc:sldChg>
      <pc:sldChg chg="add modTransition">
        <pc:chgData name="鈺婷 傅" userId="7461a9b590792941" providerId="LiveId" clId="{FC60E3DD-812E-4200-BC77-6E4DE2FFA649}" dt="2019-05-13T06:17:04.104" v="1"/>
        <pc:sldMkLst>
          <pc:docMk/>
          <pc:sldMk cId="2666809927" sldId="275"/>
        </pc:sldMkLst>
      </pc:sldChg>
      <pc:sldChg chg="add">
        <pc:chgData name="鈺婷 傅" userId="7461a9b590792941" providerId="LiveId" clId="{FC60E3DD-812E-4200-BC77-6E4DE2FFA649}" dt="2019-05-13T06:16:54.923" v="0"/>
        <pc:sldMkLst>
          <pc:docMk/>
          <pc:sldMk cId="2547525641" sldId="276"/>
        </pc:sldMkLst>
      </pc:sldChg>
      <pc:sldChg chg="add">
        <pc:chgData name="鈺婷 傅" userId="7461a9b590792941" providerId="LiveId" clId="{FC60E3DD-812E-4200-BC77-6E4DE2FFA649}" dt="2019-05-13T06:16:54.923" v="0"/>
        <pc:sldMkLst>
          <pc:docMk/>
          <pc:sldMk cId="1247098147" sldId="277"/>
        </pc:sldMkLst>
      </pc:sldChg>
      <pc:sldChg chg="add">
        <pc:chgData name="鈺婷 傅" userId="7461a9b590792941" providerId="LiveId" clId="{FC60E3DD-812E-4200-BC77-6E4DE2FFA649}" dt="2019-05-13T06:16:54.923" v="0"/>
        <pc:sldMkLst>
          <pc:docMk/>
          <pc:sldMk cId="3134506653" sldId="278"/>
        </pc:sldMkLst>
      </pc:sldChg>
      <pc:sldChg chg="add">
        <pc:chgData name="鈺婷 傅" userId="7461a9b590792941" providerId="LiveId" clId="{FC60E3DD-812E-4200-BC77-6E4DE2FFA649}" dt="2019-05-29T04:19:39.422" v="135"/>
        <pc:sldMkLst>
          <pc:docMk/>
          <pc:sldMk cId="366283274" sldId="458"/>
        </pc:sldMkLst>
      </pc:sldChg>
      <pc:sldChg chg="add">
        <pc:chgData name="鈺婷 傅" userId="7461a9b590792941" providerId="LiveId" clId="{FC60E3DD-812E-4200-BC77-6E4DE2FFA649}" dt="2019-05-29T04:19:39.422" v="135"/>
        <pc:sldMkLst>
          <pc:docMk/>
          <pc:sldMk cId="0" sldId="4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A26489-A709-4A80-9063-D267173F1499}" type="datetimeFigureOut">
              <a:rPr lang="zh-TW" altLang="en-US" smtClean="0"/>
              <a:t>2019/5/29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32B7-6044-45F0-B8A2-93B04E8A97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1853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B73C32-EEEA-48B4-A898-F557FFF56A81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638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So, the cost at any given period is the expected cost from t to t + 1 along with the expected cost from t + 1 onwards.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B73C32-EEEA-48B4-A898-F557FFF56A81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5973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B73C32-EEEA-48B4-A898-F557FFF56A81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0528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B73C32-EEEA-48B4-A898-F557FFF56A81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7573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then repeatedly apply (3) to obtain cost-to-go values successively closer to the present.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B73C32-EEEA-48B4-A898-F557FFF56A81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3200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B73C32-EEEA-48B4-A898-F557FFF56A81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4397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g54a311cc4e_3_9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6" name="Google Shape;466;g54a311cc4e_3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5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g54a311cc4e_3_9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6" name="Google Shape;466;g54a311cc4e_3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4C38A7-0DFD-474F-A179-AB465B245E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E54DF49-DE38-4598-A956-12D5FD9391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971A66-F956-4744-830B-819CEDAE0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4233-9B87-4213-905E-540BD2F449E4}" type="datetimeFigureOut">
              <a:rPr lang="zh-TW" altLang="en-US" smtClean="0"/>
              <a:t>2019/5/29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33B7D37-9D33-49B8-8EBC-474A0332F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F806D40-72C8-400E-ACD5-EB275487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6E70-6311-4602-8114-19A045935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7944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F165-8B72-495F-8A91-61DFDB45A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9CE75FA-B3CE-4543-8B7F-73D724BA1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23C32C5-790D-45A0-8F7C-2A0D22D17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4233-9B87-4213-905E-540BD2F449E4}" type="datetimeFigureOut">
              <a:rPr lang="zh-TW" altLang="en-US" smtClean="0"/>
              <a:t>2019/5/29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007CF4E-8E61-42E4-B101-037D4AFC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356B95E-7F24-42C8-A1EC-53BE47722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6E70-6311-4602-8114-19A045935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809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79E594A-1D2F-4B4F-B962-DF7CE50B04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AAFA04D-D8AD-4453-8851-9DE8479522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41E7E63-8828-42C8-B9EC-1F32C6D26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4233-9B87-4213-905E-540BD2F449E4}" type="datetimeFigureOut">
              <a:rPr lang="zh-TW" altLang="en-US" smtClean="0"/>
              <a:t>2019/5/29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678E562-BC65-4A7D-8BE6-2F9AFBBC7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E2ECC5E-E735-4E2D-B78C-4D101D8BE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6E70-6311-4602-8114-19A045935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985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D49DB5-23E5-48BF-AB45-E02F3CA85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E598410-6172-4870-A0C8-CF242E3F4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>
              <a:defRPr baseline="0">
                <a:latin typeface="Times New Roman" panose="02020603050405020304" pitchFamily="18" charset="0"/>
                <a:ea typeface="標楷體" panose="03000509000000000000" pitchFamily="65" charset="-120"/>
              </a:defRPr>
            </a:lvl2pPr>
            <a:lvl3pPr>
              <a:defRPr baseline="0">
                <a:latin typeface="Times New Roman" panose="02020603050405020304" pitchFamily="18" charset="0"/>
                <a:ea typeface="標楷體" panose="03000509000000000000" pitchFamily="65" charset="-120"/>
              </a:defRPr>
            </a:lvl3pPr>
            <a:lvl4pPr>
              <a:defRPr baseline="0">
                <a:latin typeface="Times New Roman" panose="02020603050405020304" pitchFamily="18" charset="0"/>
                <a:ea typeface="標楷體" panose="03000509000000000000" pitchFamily="65" charset="-120"/>
              </a:defRPr>
            </a:lvl4pPr>
            <a:lvl5pPr>
              <a:defRPr baseline="0">
                <a:latin typeface="Times New Roman" panose="02020603050405020304" pitchFamily="18" charset="0"/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BDF674A-42F4-414B-859B-3ED2E9D75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</a:lstStyle>
          <a:p>
            <a:fld id="{759E4233-9B87-4213-905E-540BD2F449E4}" type="datetimeFigureOut">
              <a:rPr lang="zh-TW" altLang="en-US" smtClean="0"/>
              <a:pPr/>
              <a:t>2019/5/29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9638599-6E63-4970-B5C6-308885D82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09533F7-94D4-4513-AF2E-E45C01FF1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</a:lstStyle>
          <a:p>
            <a:fld id="{E2D46E70-6311-4602-8114-19A04593565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0282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0C7AF7E-FEA2-4F23-88B1-44B2A427A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AC42FEF-67F6-45A9-B49A-60F0F1E04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A7507B1-64B2-4A32-A177-DC49BE9DB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4233-9B87-4213-905E-540BD2F449E4}" type="datetimeFigureOut">
              <a:rPr lang="zh-TW" altLang="en-US" smtClean="0"/>
              <a:t>2019/5/29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ECBC3E-B32C-4A8C-B46E-A59D1F11F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6DE2C68-F46E-4A44-982F-7F604A94F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6E70-6311-4602-8114-19A045935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767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789961-B3BD-450B-BF50-2C5BA1FDB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EDD6D6-7C40-4A9E-AEFF-691F5249BD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2E22207-8951-4534-A867-324ED720EB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7CAD8F5-30B9-42A3-B0B0-F9957B32F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4233-9B87-4213-905E-540BD2F449E4}" type="datetimeFigureOut">
              <a:rPr lang="zh-TW" altLang="en-US" smtClean="0"/>
              <a:t>2019/5/29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D7B6014-FE22-4D17-ADDD-1595D95F7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3BC3662-E59B-47A3-AE8D-80FCF879B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6E70-6311-4602-8114-19A045935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4326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DBE41E-01C1-4532-8EC9-6F3426E08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7BD3E16-3954-4822-8602-9B2BDC2E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473770C-7A15-4518-9055-F6FBF41AD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BA9BDE2-0902-4655-B4B9-9CBC47F35F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1590277-3619-46F1-9060-CCE6EB7B08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738E0FF-1E85-4F24-9714-58D872A33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4233-9B87-4213-905E-540BD2F449E4}" type="datetimeFigureOut">
              <a:rPr lang="zh-TW" altLang="en-US" smtClean="0"/>
              <a:t>2019/5/29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E063E27-9F35-4217-8662-B5E237AE7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384E81FA-0BE6-4B6A-98D1-7CC075327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6E70-6311-4602-8114-19A045935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711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F84BB5-A1C3-4656-976F-D96F7B51E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73951FA-F906-4376-9073-C7E1388B9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4233-9B87-4213-905E-540BD2F449E4}" type="datetimeFigureOut">
              <a:rPr lang="zh-TW" altLang="en-US" smtClean="0"/>
              <a:t>2019/5/29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827F522-389B-4108-A73E-F348DC8AE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D225B89-220F-480A-A361-621606578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6E70-6311-4602-8114-19A045935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7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51DD674-1D24-4B61-8432-E3D4651E4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4233-9B87-4213-905E-540BD2F449E4}" type="datetimeFigureOut">
              <a:rPr lang="zh-TW" altLang="en-US" smtClean="0"/>
              <a:t>2019/5/29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360D025-AA18-4797-8DB2-79C577313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AEBBDFD-2378-4F80-B9D7-7E409B398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6E70-6311-4602-8114-19A045935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2831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53611B-D1EB-47E1-BFCB-7D6997A34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1A8D600-96C5-4F54-8392-BCCFFF47B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3861D7F-D64B-43FD-86A9-B8804EC97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D938F6E-CDB7-4B25-B0EA-019BA5DE3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4233-9B87-4213-905E-540BD2F449E4}" type="datetimeFigureOut">
              <a:rPr lang="zh-TW" altLang="en-US" smtClean="0"/>
              <a:t>2019/5/29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9931134-498A-4CD6-B63D-6C071837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64751CB-BC74-4177-800C-140C1DF6F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6E70-6311-4602-8114-19A045935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5679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91150-6611-483E-BD1C-F55E32BB2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71C8610C-D945-4C73-80AB-6B35D966FA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9AB5C46-EAE7-4040-BE87-4BCBD437C8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6E69299-5AD0-40A6-884A-3E511EAB3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4233-9B87-4213-905E-540BD2F449E4}" type="datetimeFigureOut">
              <a:rPr lang="zh-TW" altLang="en-US" smtClean="0"/>
              <a:t>2019/5/29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0E31A38-10C0-4E03-8445-38D07DA5D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50C2825-E6CD-4A0E-8E3D-0D8317566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6E70-6311-4602-8114-19A045935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11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F0C048E-106A-4AA1-A12F-9AEC9AF43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237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A51503A-416E-4327-8666-BA05622FB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61E91F6-B74F-49A1-8944-FD1DB54EE8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</a:lstStyle>
          <a:p>
            <a:fld id="{759E4233-9B87-4213-905E-540BD2F449E4}" type="datetimeFigureOut">
              <a:rPr lang="zh-TW" altLang="en-US" smtClean="0"/>
              <a:pPr/>
              <a:t>2019/5/29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E4AF0D7-C96C-4F9C-863C-89BB091EA1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7299E76-0291-40AE-8959-7B2AEA4018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</a:lstStyle>
          <a:p>
            <a:fld id="{E2D46E70-6311-4602-8114-19A04593565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213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18" Type="http://schemas.openxmlformats.org/officeDocument/2006/relationships/image" Target="../media/image29.png"/><Relationship Id="rId26" Type="http://schemas.openxmlformats.org/officeDocument/2006/relationships/image" Target="../media/image37.png"/><Relationship Id="rId3" Type="http://schemas.openxmlformats.org/officeDocument/2006/relationships/image" Target="../media/image14.png"/><Relationship Id="rId21" Type="http://schemas.openxmlformats.org/officeDocument/2006/relationships/image" Target="../media/image32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17" Type="http://schemas.openxmlformats.org/officeDocument/2006/relationships/image" Target="../media/image28.png"/><Relationship Id="rId25" Type="http://schemas.openxmlformats.org/officeDocument/2006/relationships/image" Target="../media/image3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7.png"/><Relationship Id="rId20" Type="http://schemas.openxmlformats.org/officeDocument/2006/relationships/image" Target="../media/image31.png"/><Relationship Id="rId29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24" Type="http://schemas.openxmlformats.org/officeDocument/2006/relationships/image" Target="../media/image35.png"/><Relationship Id="rId5" Type="http://schemas.openxmlformats.org/officeDocument/2006/relationships/image" Target="../media/image16.png"/><Relationship Id="rId15" Type="http://schemas.openxmlformats.org/officeDocument/2006/relationships/image" Target="../media/image26.png"/><Relationship Id="rId23" Type="http://schemas.openxmlformats.org/officeDocument/2006/relationships/image" Target="../media/image34.png"/><Relationship Id="rId28" Type="http://schemas.openxmlformats.org/officeDocument/2006/relationships/image" Target="../media/image39.png"/><Relationship Id="rId10" Type="http://schemas.openxmlformats.org/officeDocument/2006/relationships/image" Target="../media/image21.png"/><Relationship Id="rId19" Type="http://schemas.openxmlformats.org/officeDocument/2006/relationships/image" Target="../media/image30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Relationship Id="rId22" Type="http://schemas.openxmlformats.org/officeDocument/2006/relationships/image" Target="../media/image33.png"/><Relationship Id="rId27" Type="http://schemas.openxmlformats.org/officeDocument/2006/relationships/image" Target="../media/image3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6338962-4C23-4615-843C-F148044A22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94804"/>
            <a:ext cx="9144000" cy="2915159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dirty="0"/>
              <a:t>Optimal Rebalancing</a:t>
            </a:r>
            <a:br>
              <a:rPr lang="en-US" altLang="zh-TW" dirty="0"/>
            </a:br>
            <a:r>
              <a:rPr lang="en-US" altLang="zh-TW" dirty="0"/>
              <a:t>for Institutional Portfolios</a:t>
            </a:r>
            <a:endParaRPr lang="zh-TW" altLang="en-US" dirty="0"/>
          </a:p>
        </p:txBody>
      </p:sp>
      <p:sp>
        <p:nvSpPr>
          <p:cNvPr id="4" name="副標題 2">
            <a:extLst>
              <a:ext uri="{FF2B5EF4-FFF2-40B4-BE49-F238E27FC236}">
                <a16:creationId xmlns:a16="http://schemas.microsoft.com/office/drawing/2014/main" id="{0CC710F7-27CC-42EA-B2F4-4E77ADD073CD}"/>
              </a:ext>
            </a:extLst>
          </p:cNvPr>
          <p:cNvSpPr>
            <a:spLocks noGrp="1"/>
          </p:cNvSpPr>
          <p:nvPr/>
        </p:nvSpPr>
        <p:spPr>
          <a:xfrm>
            <a:off x="1524000" y="3648684"/>
            <a:ext cx="9144000" cy="26899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傅鈺婷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指導教授：戴天時 教授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論文作者：</a:t>
            </a:r>
            <a:r>
              <a:rPr lang="en-US" altLang="zh-TW" dirty="0"/>
              <a:t>Walter Sun, Ayres Fan, Li-Wei Chen, Tom </a:t>
            </a:r>
            <a:r>
              <a:rPr lang="en-US" altLang="zh-TW" dirty="0" err="1"/>
              <a:t>Schouwenaars</a:t>
            </a:r>
            <a:r>
              <a:rPr lang="en-US" altLang="zh-TW" dirty="0"/>
              <a:t>, Marius A. </a:t>
            </a:r>
            <a:r>
              <a:rPr lang="en-US" altLang="zh-TW" dirty="0" err="1"/>
              <a:t>Albota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710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AC694F3-E2E4-4B97-B935-0A71B68D6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dirty="0"/>
              <a:t>Furthermore, not rebalancing leads to the portfolio deviating from the optimal portfolio, resulting in a lower utility for the investor. </a:t>
            </a:r>
          </a:p>
          <a:p>
            <a:pPr>
              <a:lnSpc>
                <a:spcPct val="150000"/>
              </a:lnSpc>
            </a:pPr>
            <a:r>
              <a:rPr lang="en-US" altLang="zh-TW" dirty="0"/>
              <a:t>This leads to an increase in sub-optimality costs.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TW" dirty="0"/>
              <a:t>The </a:t>
            </a:r>
            <a:r>
              <a:rPr lang="en-US" altLang="zh-TW" dirty="0">
                <a:solidFill>
                  <a:srgbClr val="FF0000"/>
                </a:solidFill>
              </a:rPr>
              <a:t>utility shortfall</a:t>
            </a:r>
            <a:r>
              <a:rPr lang="en-US" altLang="zh-TW" dirty="0"/>
              <a:t> in comparison to having a perfectly balanced optimal portfolio – measured in </a:t>
            </a:r>
            <a:r>
              <a:rPr lang="en-US" altLang="zh-TW" i="1" dirty="0"/>
              <a:t>bps</a:t>
            </a:r>
            <a:r>
              <a:rPr lang="en-US" altLang="zh-TW" dirty="0"/>
              <a:t>.</a:t>
            </a:r>
          </a:p>
        </p:txBody>
      </p:sp>
      <p:sp>
        <p:nvSpPr>
          <p:cNvPr id="6" name="標題 1">
            <a:extLst>
              <a:ext uri="{FF2B5EF4-FFF2-40B4-BE49-F238E27FC236}">
                <a16:creationId xmlns:a16="http://schemas.microsoft.com/office/drawing/2014/main" id="{053CF8B5-3763-42ED-8D3B-B4E188B5B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8748"/>
            <a:ext cx="10515600" cy="1325563"/>
          </a:xfrm>
        </p:spPr>
        <p:txBody>
          <a:bodyPr/>
          <a:lstStyle/>
          <a:p>
            <a:r>
              <a:rPr lang="en-US" altLang="zh-TW" dirty="0"/>
              <a:t>Sub-optimality Costs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68779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AC694F3-E2E4-4B97-B935-0A71B68D68E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TW" dirty="0"/>
                  <a:t>These are modeled using </a:t>
                </a:r>
                <a:r>
                  <a:rPr lang="en-US" altLang="zh-TW" dirty="0">
                    <a:solidFill>
                      <a:srgbClr val="FF0000"/>
                    </a:solidFill>
                  </a:rPr>
                  <a:t>Certainty Equivalent Costs</a:t>
                </a:r>
                <a:r>
                  <a:rPr lang="zh-TW" altLang="en-US" dirty="0"/>
                  <a:t>：</a:t>
                </a:r>
                <a:endParaRPr lang="en-US" altLang="zh-TW" dirty="0"/>
              </a:p>
              <a:p>
                <a:pPr>
                  <a:lnSpc>
                    <a:spcPct val="150000"/>
                  </a:lnSpc>
                </a:pPr>
                <a:endParaRPr lang="en-US" altLang="zh-TW" dirty="0"/>
              </a:p>
              <a:p>
                <a:pPr lvl="1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𝐶𝐸</m:t>
                        </m:r>
                      </m:sub>
                    </m:sSub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TW" b="0" i="0" smtClean="0">
                            <a:latin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𝑈</m:t>
                                </m:r>
                              </m:e>
                              <m:sub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zh-TW" altLang="en-US" b="0" i="1" smtClean="0">
                                        <a:latin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  <m:sup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p>
                                </m:sSup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 , </m:t>
                                </m:r>
                                <m:sSup>
                                  <m:sSup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p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p>
                                </m:sSup>
                                <m:r>
                                  <m:rPr>
                                    <m:sty m:val="p"/>
                                  </m:rPr>
                                  <a:rPr lang="el-GR" altLang="zh-TW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Λ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</m:d>
                          </m:e>
                        </m:d>
                      </m:e>
                    </m:func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altLang="zh-TW" b="0" dirty="0"/>
              </a:p>
              <a:p>
                <a:pPr lvl="1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en-US" altLang="zh-TW" dirty="0"/>
                  <a:t> set of target portfolio weights </a:t>
                </a:r>
                <a14:m>
                  <m:oMath xmlns:m="http://schemas.openxmlformats.org/officeDocument/2006/math"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={</m:t>
                    </m:r>
                    <m:sSubSup>
                      <m:sSub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,…,</m:t>
                    </m:r>
                    <m:sSubSup>
                      <m:sSub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altLang="zh-TW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AC694F3-E2E4-4B97-B935-0A71B68D68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標題 1">
            <a:extLst>
              <a:ext uri="{FF2B5EF4-FFF2-40B4-BE49-F238E27FC236}">
                <a16:creationId xmlns:a16="http://schemas.microsoft.com/office/drawing/2014/main" id="{053CF8B5-3763-42ED-8D3B-B4E188B5B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8748"/>
            <a:ext cx="10515600" cy="1325563"/>
          </a:xfrm>
        </p:spPr>
        <p:txBody>
          <a:bodyPr/>
          <a:lstStyle/>
          <a:p>
            <a:r>
              <a:rPr lang="en-US" altLang="zh-TW" dirty="0"/>
              <a:t>Sub-optimality Costs</a:t>
            </a:r>
            <a:endParaRPr lang="zh-TW" altLang="en-US" dirty="0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414121E3-C371-4DEB-890B-666F68DBB1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1237" y="2616629"/>
            <a:ext cx="4289526" cy="598665"/>
          </a:xfrm>
          <a:prstGeom prst="rect">
            <a:avLst/>
          </a:prstGeom>
        </p:spPr>
      </p:pic>
      <p:grpSp>
        <p:nvGrpSpPr>
          <p:cNvPr id="9" name="群組 8">
            <a:extLst>
              <a:ext uri="{FF2B5EF4-FFF2-40B4-BE49-F238E27FC236}">
                <a16:creationId xmlns:a16="http://schemas.microsoft.com/office/drawing/2014/main" id="{7D1B1977-3ADE-4C38-B5BB-B97978D55286}"/>
              </a:ext>
            </a:extLst>
          </p:cNvPr>
          <p:cNvGrpSpPr/>
          <p:nvPr/>
        </p:nvGrpSpPr>
        <p:grpSpPr>
          <a:xfrm>
            <a:off x="1289407" y="4892265"/>
            <a:ext cx="6951356" cy="1284698"/>
            <a:chOff x="1047136" y="4822723"/>
            <a:chExt cx="6951356" cy="12846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文字方塊 3">
                  <a:extLst>
                    <a:ext uri="{FF2B5EF4-FFF2-40B4-BE49-F238E27FC236}">
                      <a16:creationId xmlns:a16="http://schemas.microsoft.com/office/drawing/2014/main" id="{9243DDCD-967F-48FA-9C23-98EEACF87618}"/>
                    </a:ext>
                  </a:extLst>
                </p:cNvPr>
                <p:cNvSpPr txBox="1"/>
                <p:nvPr/>
              </p:nvSpPr>
              <p:spPr>
                <a:xfrm>
                  <a:off x="1047136" y="4822723"/>
                  <a:ext cx="3343864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d>
                          <m:dPr>
                            <m:ctrlP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zh-TW" altLang="en-US" sz="2800" b="0" i="1" smtClean="0">
                                <a:latin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p>
                              <m:sSupPr>
                                <m:ctrlP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TW" altLang="en-US" sz="2800" b="0" i="1" smtClean="0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 ,</m:t>
                        </m:r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={</m:t>
                        </m:r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}</m:t>
                        </m:r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4" name="文字方塊 3">
                  <a:extLst>
                    <a:ext uri="{FF2B5EF4-FFF2-40B4-BE49-F238E27FC236}">
                      <a16:creationId xmlns:a16="http://schemas.microsoft.com/office/drawing/2014/main" id="{9243DDCD-967F-48FA-9C23-98EEACF8761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7136" y="4822723"/>
                  <a:ext cx="3343864" cy="43088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矩形 4">
                  <a:extLst>
                    <a:ext uri="{FF2B5EF4-FFF2-40B4-BE49-F238E27FC236}">
                      <a16:creationId xmlns:a16="http://schemas.microsoft.com/office/drawing/2014/main" id="{69CEDFB3-196E-4CEF-8A57-C0075A8C9229}"/>
                    </a:ext>
                  </a:extLst>
                </p:cNvPr>
                <p:cNvSpPr/>
                <p:nvPr/>
              </p:nvSpPr>
              <p:spPr>
                <a:xfrm>
                  <a:off x="4968367" y="4822723"/>
                  <a:ext cx="2747547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𝑞</m:t>
                      </m:r>
                    </m:oMath>
                  </a14:m>
                  <a:r>
                    <a:rPr lang="zh-TW" alt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zh-TW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indicates quadratic</a:t>
                  </a:r>
                  <a:endParaRPr lang="zh-TW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" name="矩形 4">
                  <a:extLst>
                    <a:ext uri="{FF2B5EF4-FFF2-40B4-BE49-F238E27FC236}">
                      <a16:creationId xmlns:a16="http://schemas.microsoft.com/office/drawing/2014/main" id="{69CEDFB3-196E-4CEF-8A57-C0075A8C922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8367" y="4822723"/>
                  <a:ext cx="2747547" cy="461665"/>
                </a:xfrm>
                <a:prstGeom prst="rect">
                  <a:avLst/>
                </a:prstGeom>
                <a:blipFill>
                  <a:blip r:embed="rId5"/>
                  <a:stretch>
                    <a:fillRect l="-667" t="-10667" r="-2222" b="-30667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矩形 6">
                  <a:extLst>
                    <a:ext uri="{FF2B5EF4-FFF2-40B4-BE49-F238E27FC236}">
                      <a16:creationId xmlns:a16="http://schemas.microsoft.com/office/drawing/2014/main" id="{48393717-1E28-4E10-A241-1631EED2E003}"/>
                    </a:ext>
                  </a:extLst>
                </p:cNvPr>
                <p:cNvSpPr/>
                <p:nvPr/>
              </p:nvSpPr>
              <p:spPr>
                <a:xfrm>
                  <a:off x="4968367" y="5253610"/>
                  <a:ext cx="3030125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𝑙</m:t>
                      </m:r>
                    </m:oMath>
                  </a14:m>
                  <a:r>
                    <a:rPr lang="en-US" altLang="zh-TW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indicates logarithmic</a:t>
                  </a:r>
                  <a:endParaRPr lang="zh-TW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" name="矩形 6">
                  <a:extLst>
                    <a:ext uri="{FF2B5EF4-FFF2-40B4-BE49-F238E27FC236}">
                      <a16:creationId xmlns:a16="http://schemas.microsoft.com/office/drawing/2014/main" id="{48393717-1E28-4E10-A241-1631EED2E00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8367" y="5253610"/>
                  <a:ext cx="3030125" cy="461665"/>
                </a:xfrm>
                <a:prstGeom prst="rect">
                  <a:avLst/>
                </a:prstGeom>
                <a:blipFill>
                  <a:blip r:embed="rId6"/>
                  <a:stretch>
                    <a:fillRect l="-604" t="-10526" r="-1006" b="-28947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矩形 7">
                  <a:extLst>
                    <a:ext uri="{FF2B5EF4-FFF2-40B4-BE49-F238E27FC236}">
                      <a16:creationId xmlns:a16="http://schemas.microsoft.com/office/drawing/2014/main" id="{639F553E-3A43-420A-AB44-6B06468E0B3C}"/>
                    </a:ext>
                  </a:extLst>
                </p:cNvPr>
                <p:cNvSpPr/>
                <p:nvPr/>
              </p:nvSpPr>
              <p:spPr>
                <a:xfrm>
                  <a:off x="4968366" y="5645756"/>
                  <a:ext cx="237494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𝑝</m:t>
                      </m:r>
                    </m:oMath>
                  </a14:m>
                  <a:r>
                    <a:rPr lang="en-US" altLang="zh-TW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indicates power</a:t>
                  </a:r>
                  <a:endParaRPr lang="zh-TW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" name="矩形 7">
                  <a:extLst>
                    <a:ext uri="{FF2B5EF4-FFF2-40B4-BE49-F238E27FC236}">
                      <a16:creationId xmlns:a16="http://schemas.microsoft.com/office/drawing/2014/main" id="{639F553E-3A43-420A-AB44-6B06468E0B3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8366" y="5645756"/>
                  <a:ext cx="2374946" cy="461665"/>
                </a:xfrm>
                <a:prstGeom prst="rect">
                  <a:avLst/>
                </a:prstGeom>
                <a:blipFill>
                  <a:blip r:embed="rId7"/>
                  <a:stretch>
                    <a:fillRect l="-771" t="-10667" r="-3085" b="-30667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194467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>
            <a:extLst>
              <a:ext uri="{FF2B5EF4-FFF2-40B4-BE49-F238E27FC236}">
                <a16:creationId xmlns:a16="http://schemas.microsoft.com/office/drawing/2014/main" id="{053CF8B5-3763-42ED-8D3B-B4E188B5B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8748"/>
            <a:ext cx="10515600" cy="1325563"/>
          </a:xfrm>
        </p:spPr>
        <p:txBody>
          <a:bodyPr/>
          <a:lstStyle/>
          <a:p>
            <a:r>
              <a:rPr lang="en-US" altLang="zh-TW" dirty="0"/>
              <a:t>Certainty Equivalent </a:t>
            </a:r>
            <a:r>
              <a:rPr lang="en-US" altLang="zh-TW"/>
              <a:t>Cost </a:t>
            </a:r>
            <a:endParaRPr lang="zh-TW" altLang="en-US" dirty="0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3FA34A16-D98C-4C44-9F65-CB9150566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" y="3197020"/>
            <a:ext cx="10896600" cy="2686050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F136201E-67F3-497C-A3A2-7EE11C5713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699" y="1794847"/>
            <a:ext cx="6643405" cy="889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222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>
            <a:extLst>
              <a:ext uri="{FF2B5EF4-FFF2-40B4-BE49-F238E27FC236}">
                <a16:creationId xmlns:a16="http://schemas.microsoft.com/office/drawing/2014/main" id="{053CF8B5-3763-42ED-8D3B-B4E188B5B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8748"/>
            <a:ext cx="10515600" cy="1325563"/>
          </a:xfrm>
        </p:spPr>
        <p:txBody>
          <a:bodyPr/>
          <a:lstStyle/>
          <a:p>
            <a:r>
              <a:rPr lang="en-US" altLang="zh-TW" dirty="0"/>
              <a:t>Certainty Equivalent </a:t>
            </a:r>
            <a:r>
              <a:rPr lang="en-US" altLang="zh-TW"/>
              <a:t>Cost 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F136201E-67F3-497C-A3A2-7EE11C5713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9" y="1794847"/>
            <a:ext cx="6643405" cy="889359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31503AB5-AC28-40C4-AA9F-8757F066422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9345" b="17405"/>
          <a:stretch/>
        </p:blipFill>
        <p:spPr>
          <a:xfrm>
            <a:off x="647699" y="2814742"/>
            <a:ext cx="8763000" cy="294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506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AC694F3-E2E4-4B97-B935-0A71B68D68E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52258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TW" dirty="0"/>
                  <a:t>Transaction costs of rebalancing can be modeled as</a:t>
                </a:r>
                <a:r>
                  <a:rPr lang="zh-TW" altLang="en-US" dirty="0"/>
                  <a:t>：</a:t>
                </a:r>
                <a:endParaRPr lang="en-US" altLang="zh-TW" dirty="0"/>
              </a:p>
              <a:p>
                <a:pPr>
                  <a:lnSpc>
                    <a:spcPct val="150000"/>
                  </a:lnSpc>
                </a:pPr>
                <a:endParaRPr lang="en-US" altLang="zh-TW" dirty="0"/>
              </a:p>
              <a:p>
                <a:pPr lvl="1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en-US" altLang="zh-TW" b="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C</m:t>
                    </m:r>
                  </m:oMath>
                </a14:m>
                <a:r>
                  <a:rPr lang="en-US" altLang="zh-TW" dirty="0"/>
                  <a:t> are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the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costs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of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the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assets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in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the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portfolio.</a:t>
                </a:r>
              </a:p>
              <a:p>
                <a:pPr lvl="1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/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dirty="0"/>
                  <a:t>the weight of we want to go to another portfolio</a:t>
                </a:r>
              </a:p>
              <a:p>
                <a:pPr lvl="1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en-US" altLang="zh-TW" b="0" dirty="0"/>
                  <a:t>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zh-TW" altLang="en-US" dirty="0"/>
                  <a:t> </a:t>
                </a:r>
                <a:r>
                  <a:rPr lang="en-US" altLang="zh-TW" dirty="0"/>
                  <a:t>the weight of </a:t>
                </a:r>
                <a:r>
                  <a:rPr lang="en-US" altLang="zh-TW" dirty="0">
                    <a:solidFill>
                      <a:srgbClr val="FF0000"/>
                    </a:solidFill>
                  </a:rPr>
                  <a:t>current portfolio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AC694F3-E2E4-4B97-B935-0A71B68D68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52258"/>
                <a:ext cx="10515600" cy="4351338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標題 1">
            <a:extLst>
              <a:ext uri="{FF2B5EF4-FFF2-40B4-BE49-F238E27FC236}">
                <a16:creationId xmlns:a16="http://schemas.microsoft.com/office/drawing/2014/main" id="{053CF8B5-3763-42ED-8D3B-B4E188B5B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8748"/>
            <a:ext cx="10515600" cy="1325563"/>
          </a:xfrm>
        </p:spPr>
        <p:txBody>
          <a:bodyPr/>
          <a:lstStyle/>
          <a:p>
            <a:r>
              <a:rPr lang="en-US" altLang="zh-TW" dirty="0"/>
              <a:t>Transaction Costs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E38CDAA2-565C-40D9-8DDF-4C8071D5FB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273" y="2494626"/>
            <a:ext cx="3761454" cy="934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000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5414ACD-968A-4BA7-9734-412529FCF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使用動態方程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ECA0199-35F8-49D7-B479-76DB94342F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r>
              <a:rPr lang="en-US" altLang="zh-TW" sz="3200" dirty="0"/>
              <a:t>Leland</a:t>
            </a:r>
            <a:endParaRPr lang="zh-TW" altLang="en-US" sz="3200" dirty="0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8967B568-B657-4FFB-AC65-29649FEA92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ctr">
            <a:normAutofit/>
          </a:bodyPr>
          <a:lstStyle/>
          <a:p>
            <a:r>
              <a:rPr lang="en-US" altLang="zh-TW" sz="3200" dirty="0"/>
              <a:t>Sun</a:t>
            </a:r>
            <a:endParaRPr lang="zh-TW" altLang="en-US" sz="3200" dirty="0"/>
          </a:p>
        </p:txBody>
      </p: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82C509AF-22E0-4D37-8F50-74F921DB7A64}"/>
              </a:ext>
            </a:extLst>
          </p:cNvPr>
          <p:cNvCxnSpPr/>
          <p:nvPr/>
        </p:nvCxnSpPr>
        <p:spPr>
          <a:xfrm>
            <a:off x="5880844" y="1595335"/>
            <a:ext cx="0" cy="5040000"/>
          </a:xfrm>
          <a:prstGeom prst="line">
            <a:avLst/>
          </a:prstGeom>
          <a:ln w="57150">
            <a:solidFill>
              <a:srgbClr val="4797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D77745C-4F21-484A-89B1-C670410CEA9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>
                <a:solidFill>
                  <a:srgbClr val="FF0000"/>
                </a:solidFill>
              </a:rPr>
              <a:t>連續時間（</a:t>
            </a:r>
            <a:r>
              <a:rPr lang="en-US" altLang="zh-TW" dirty="0">
                <a:solidFill>
                  <a:srgbClr val="FF0000"/>
                </a:solidFill>
              </a:rPr>
              <a:t>continuous-time</a:t>
            </a:r>
            <a:r>
              <a:rPr lang="zh-TW" altLang="en-US" dirty="0">
                <a:solidFill>
                  <a:srgbClr val="FF0000"/>
                </a:solidFill>
              </a:rPr>
              <a:t>）</a:t>
            </a:r>
            <a:r>
              <a:rPr lang="zh-TW" altLang="en-US" dirty="0"/>
              <a:t>的最佳化問題</a:t>
            </a:r>
            <a:endParaRPr lang="en-US" altLang="zh-TW" dirty="0"/>
          </a:p>
          <a:p>
            <a:pPr>
              <a:lnSpc>
                <a:spcPct val="150000"/>
              </a:lnSpc>
            </a:pPr>
            <a:r>
              <a:rPr lang="zh-TW" altLang="en-US" dirty="0"/>
              <a:t>漢彌爾頓</a:t>
            </a:r>
            <a:r>
              <a:rPr lang="en-US" altLang="zh-TW" dirty="0"/>
              <a:t>-</a:t>
            </a:r>
            <a:r>
              <a:rPr lang="zh-TW" altLang="en-US" dirty="0"/>
              <a:t>雅各比</a:t>
            </a:r>
            <a:r>
              <a:rPr lang="en-US" altLang="zh-TW" dirty="0"/>
              <a:t>-</a:t>
            </a:r>
            <a:r>
              <a:rPr lang="zh-TW" altLang="en-US" dirty="0"/>
              <a:t>貝爾曼方程（</a:t>
            </a:r>
            <a:r>
              <a:rPr lang="en-US" altLang="zh-TW" dirty="0"/>
              <a:t>Hamilton–Jacobi–Bellman Equation, HJB Equation</a:t>
            </a:r>
            <a:r>
              <a:rPr lang="zh-TW" altLang="en-US" dirty="0"/>
              <a:t>）。</a:t>
            </a:r>
          </a:p>
        </p:txBody>
      </p:sp>
      <p:sp>
        <p:nvSpPr>
          <p:cNvPr id="10" name="內容版面配置區 9">
            <a:extLst>
              <a:ext uri="{FF2B5EF4-FFF2-40B4-BE49-F238E27FC236}">
                <a16:creationId xmlns:a16="http://schemas.microsoft.com/office/drawing/2014/main" id="{2D8AF0BB-27E6-4249-AA95-A51E648666F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>
                <a:solidFill>
                  <a:srgbClr val="FF0000"/>
                </a:solidFill>
              </a:rPr>
              <a:t>離散時間（</a:t>
            </a:r>
            <a:r>
              <a:rPr lang="en-US" altLang="zh-TW" dirty="0">
                <a:solidFill>
                  <a:srgbClr val="FF0000"/>
                </a:solidFill>
              </a:rPr>
              <a:t>discrete-time</a:t>
            </a:r>
            <a:r>
              <a:rPr lang="zh-TW" altLang="en-US" dirty="0">
                <a:solidFill>
                  <a:srgbClr val="FF0000"/>
                </a:solidFill>
              </a:rPr>
              <a:t>）</a:t>
            </a:r>
            <a:r>
              <a:rPr lang="zh-TW" altLang="en-US" dirty="0"/>
              <a:t>的最佳化問題</a:t>
            </a:r>
            <a:endParaRPr lang="en-US" altLang="zh-TW" dirty="0"/>
          </a:p>
          <a:p>
            <a:pPr>
              <a:lnSpc>
                <a:spcPct val="150000"/>
              </a:lnSpc>
            </a:pPr>
            <a:r>
              <a:rPr lang="zh-TW" altLang="en-US" dirty="0"/>
              <a:t>貝爾曼方程</a:t>
            </a:r>
            <a:r>
              <a:rPr lang="en-US" altLang="zh-TW" dirty="0"/>
              <a:t>(Bellman Equation)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6283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5414ACD-968A-4BA7-9734-412529FCF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使用動態方程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ECA0199-35F8-49D7-B479-76DB94342F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r>
              <a:rPr lang="en-US" altLang="zh-TW" sz="3200" dirty="0"/>
              <a:t>Leland</a:t>
            </a:r>
            <a:endParaRPr lang="zh-TW" altLang="en-US" sz="3200" dirty="0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8967B568-B657-4FFB-AC65-29649FEA92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ctr">
            <a:normAutofit/>
          </a:bodyPr>
          <a:lstStyle/>
          <a:p>
            <a:r>
              <a:rPr lang="en-US" altLang="zh-TW" sz="3200" dirty="0"/>
              <a:t>Sun</a:t>
            </a:r>
            <a:endParaRPr lang="zh-TW" altLang="en-US" sz="3200" dirty="0"/>
          </a:p>
        </p:txBody>
      </p:sp>
      <p:pic>
        <p:nvPicPr>
          <p:cNvPr id="8" name="內容版面配置區 7">
            <a:extLst>
              <a:ext uri="{FF2B5EF4-FFF2-40B4-BE49-F238E27FC236}">
                <a16:creationId xmlns:a16="http://schemas.microsoft.com/office/drawing/2014/main" id="{D11C6DEB-7B7B-46B9-A0AA-8F9FD33C468E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172200" y="3157827"/>
            <a:ext cx="5183188" cy="2379083"/>
          </a:xfrm>
          <a:prstGeom prst="rect">
            <a:avLst/>
          </a:prstGeom>
        </p:spPr>
      </p:pic>
      <p:pic>
        <p:nvPicPr>
          <p:cNvPr id="9" name="Google Shape;468;p38">
            <a:extLst>
              <a:ext uri="{FF2B5EF4-FFF2-40B4-BE49-F238E27FC236}">
                <a16:creationId xmlns:a16="http://schemas.microsoft.com/office/drawing/2014/main" id="{1B5D479A-B59D-4325-9FCB-8531757DFED8}"/>
              </a:ext>
            </a:extLst>
          </p:cNvPr>
          <p:cNvPicPr preferRelativeResize="0">
            <a:picLocks noGrp="1"/>
          </p:cNvPicPr>
          <p:nvPr>
            <p:ph sz="half" idx="2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509047" y="2662852"/>
            <a:ext cx="5157787" cy="336903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864A1656-EC9E-4036-A6FF-B504615D4A29}"/>
              </a:ext>
            </a:extLst>
          </p:cNvPr>
          <p:cNvSpPr/>
          <p:nvPr/>
        </p:nvSpPr>
        <p:spPr>
          <a:xfrm>
            <a:off x="3309512" y="1681163"/>
            <a:ext cx="1923963" cy="734549"/>
          </a:xfrm>
          <a:prstGeom prst="rect">
            <a:avLst/>
          </a:prstGeom>
          <a:solidFill>
            <a:schemeClr val="bg1"/>
          </a:solidFill>
          <a:ln w="28575">
            <a:solidFill>
              <a:srgbClr val="0B7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求解邊界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94618D8D-1DB2-4DF5-BD06-6CC3856A866D}"/>
              </a:ext>
            </a:extLst>
          </p:cNvPr>
          <p:cNvSpPr/>
          <p:nvPr/>
        </p:nvSpPr>
        <p:spPr>
          <a:xfrm>
            <a:off x="9181776" y="1725844"/>
            <a:ext cx="2170436" cy="734549"/>
          </a:xfrm>
          <a:prstGeom prst="rect">
            <a:avLst/>
          </a:prstGeom>
          <a:solidFill>
            <a:schemeClr val="bg1"/>
          </a:solidFill>
          <a:ln w="28575">
            <a:solidFill>
              <a:srgbClr val="0B7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求解調整量</a:t>
            </a:r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D0C84E1A-109C-45FD-8A22-92DE9CF80BD7}"/>
              </a:ext>
            </a:extLst>
          </p:cNvPr>
          <p:cNvCxnSpPr/>
          <p:nvPr/>
        </p:nvCxnSpPr>
        <p:spPr>
          <a:xfrm>
            <a:off x="5880844" y="1595335"/>
            <a:ext cx="0" cy="5040000"/>
          </a:xfrm>
          <a:prstGeom prst="line">
            <a:avLst/>
          </a:prstGeom>
          <a:ln w="57150">
            <a:solidFill>
              <a:srgbClr val="4797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>
            <a:extLst>
              <a:ext uri="{FF2B5EF4-FFF2-40B4-BE49-F238E27FC236}">
                <a16:creationId xmlns:a16="http://schemas.microsoft.com/office/drawing/2014/main" id="{669C7BE5-5B87-4807-9728-34B1F5DC1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Rebalancing Strategies</a:t>
            </a:r>
            <a:endParaRPr lang="zh-TW" altLang="en-US" dirty="0"/>
          </a:p>
        </p:txBody>
      </p:sp>
      <p:sp>
        <p:nvSpPr>
          <p:cNvPr id="8" name="內容版面配置區 7">
            <a:extLst>
              <a:ext uri="{FF2B5EF4-FFF2-40B4-BE49-F238E27FC236}">
                <a16:creationId xmlns:a16="http://schemas.microsoft.com/office/drawing/2014/main" id="{56FD23BB-FB9B-40A2-B8AC-1ED143D36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11649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TW" dirty="0"/>
              <a:t>Applying the concept of </a:t>
            </a:r>
            <a:r>
              <a:rPr lang="en-US" altLang="zh-TW" dirty="0">
                <a:solidFill>
                  <a:srgbClr val="FF0000"/>
                </a:solidFill>
              </a:rPr>
              <a:t>certainty-equivalents</a:t>
            </a:r>
            <a:r>
              <a:rPr lang="en-US" altLang="zh-TW" dirty="0"/>
              <a:t> to create risk-adjusted returns that allow us to </a:t>
            </a:r>
            <a:r>
              <a:rPr lang="en-US" altLang="zh-TW" dirty="0">
                <a:solidFill>
                  <a:srgbClr val="FF0000"/>
                </a:solidFill>
              </a:rPr>
              <a:t>convert tracking error into a dollar-denominated cost</a:t>
            </a:r>
            <a:r>
              <a:rPr lang="en-US" altLang="zh-TW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zh-TW" dirty="0"/>
              <a:t>Optimal policy trades only when </a:t>
            </a:r>
            <a:r>
              <a:rPr lang="en-US" altLang="zh-TW" dirty="0">
                <a:solidFill>
                  <a:srgbClr val="FF0000"/>
                </a:solidFill>
              </a:rPr>
              <a:t>the</a:t>
            </a:r>
            <a:r>
              <a:rPr lang="zh-TW" altLang="en-US" dirty="0">
                <a:solidFill>
                  <a:srgbClr val="FF0000"/>
                </a:solidFill>
              </a:rPr>
              <a:t> </a:t>
            </a:r>
            <a:r>
              <a:rPr lang="en-US" altLang="zh-TW" dirty="0">
                <a:solidFill>
                  <a:srgbClr val="FF0000"/>
                </a:solidFill>
              </a:rPr>
              <a:t>expected cost of trading is less than the expected cost of</a:t>
            </a:r>
            <a:r>
              <a:rPr lang="zh-TW" altLang="en-US" dirty="0">
                <a:solidFill>
                  <a:srgbClr val="FF0000"/>
                </a:solidFill>
              </a:rPr>
              <a:t> </a:t>
            </a:r>
            <a:r>
              <a:rPr lang="en-US" altLang="zh-TW" dirty="0">
                <a:solidFill>
                  <a:srgbClr val="FF0000"/>
                </a:solidFill>
              </a:rPr>
              <a:t>doing nothing</a:t>
            </a:r>
            <a:r>
              <a:rPr lang="en-US" altLang="zh-TW" dirty="0"/>
              <a:t>, evaluating costs over the next period</a:t>
            </a:r>
            <a:r>
              <a:rPr lang="zh-TW" altLang="en-US" dirty="0"/>
              <a:t> </a:t>
            </a:r>
            <a:r>
              <a:rPr lang="en-US" altLang="zh-TW" dirty="0"/>
              <a:t>and all future periods.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62376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AC694F3-E2E4-4B97-B935-0A71B68D68E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TW" dirty="0"/>
                  <a:t>The state transition is defined by an arbitrary function h</a:t>
                </a:r>
                <a:r>
                  <a:rPr lang="zh-TW" altLang="en-US" dirty="0"/>
                  <a:t>：</a:t>
                </a:r>
                <a:endParaRPr lang="en-US" altLang="zh-TW" dirty="0"/>
              </a:p>
              <a:p>
                <a:pPr>
                  <a:lnSpc>
                    <a:spcPct val="150000"/>
                  </a:lnSpc>
                </a:pPr>
                <a:endParaRPr lang="en-US" altLang="zh-TW" dirty="0"/>
              </a:p>
              <a:p>
                <a:pPr lvl="1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dirty="0"/>
                  <a:t> is our state</a:t>
                </a:r>
              </a:p>
              <a:p>
                <a:pPr lvl="1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dirty="0"/>
                  <a:t> is our policy</a:t>
                </a:r>
              </a:p>
              <a:p>
                <a:pPr lvl="1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dirty="0"/>
                  <a:t> is the state uncertainty.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AC694F3-E2E4-4B97-B935-0A71B68D68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標題 1">
            <a:extLst>
              <a:ext uri="{FF2B5EF4-FFF2-40B4-BE49-F238E27FC236}">
                <a16:creationId xmlns:a16="http://schemas.microsoft.com/office/drawing/2014/main" id="{053CF8B5-3763-42ED-8D3B-B4E188B5B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8748"/>
            <a:ext cx="10515600" cy="1325563"/>
          </a:xfrm>
        </p:spPr>
        <p:txBody>
          <a:bodyPr/>
          <a:lstStyle/>
          <a:p>
            <a:r>
              <a:rPr lang="en-US" altLang="zh-TW" dirty="0"/>
              <a:t>Dynamic Model – Bellman Equation</a:t>
            </a:r>
            <a:endParaRPr lang="zh-TW" altLang="en-US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3803B934-1E3C-477B-80F8-2429DCEC79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3775" y="2667000"/>
            <a:ext cx="512445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647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>
            <a:extLst>
              <a:ext uri="{FF2B5EF4-FFF2-40B4-BE49-F238E27FC236}">
                <a16:creationId xmlns:a16="http://schemas.microsoft.com/office/drawing/2014/main" id="{053CF8B5-3763-42ED-8D3B-B4E188B5B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9419"/>
            <a:ext cx="10515600" cy="1325563"/>
          </a:xfrm>
        </p:spPr>
        <p:txBody>
          <a:bodyPr/>
          <a:lstStyle/>
          <a:p>
            <a:r>
              <a:rPr lang="en-US" altLang="zh-TW" dirty="0"/>
              <a:t>Dynamic Model – Bellman Equation</a:t>
            </a:r>
            <a:endParaRPr lang="zh-TW" altLang="en-US" dirty="0"/>
          </a:p>
        </p:txBody>
      </p:sp>
      <p:grpSp>
        <p:nvGrpSpPr>
          <p:cNvPr id="67" name="群組 66">
            <a:extLst>
              <a:ext uri="{FF2B5EF4-FFF2-40B4-BE49-F238E27FC236}">
                <a16:creationId xmlns:a16="http://schemas.microsoft.com/office/drawing/2014/main" id="{99159895-629F-4538-B650-150C33B78400}"/>
              </a:ext>
            </a:extLst>
          </p:cNvPr>
          <p:cNvGrpSpPr/>
          <p:nvPr/>
        </p:nvGrpSpPr>
        <p:grpSpPr>
          <a:xfrm>
            <a:off x="576112" y="2577283"/>
            <a:ext cx="11039776" cy="2320165"/>
            <a:chOff x="636128" y="2577283"/>
            <a:chExt cx="11039776" cy="2320165"/>
          </a:xfrm>
        </p:grpSpPr>
        <p:grpSp>
          <p:nvGrpSpPr>
            <p:cNvPr id="41" name="群組 40">
              <a:extLst>
                <a:ext uri="{FF2B5EF4-FFF2-40B4-BE49-F238E27FC236}">
                  <a16:creationId xmlns:a16="http://schemas.microsoft.com/office/drawing/2014/main" id="{E1261628-5F86-4F6D-95D2-8B64FADCCB25}"/>
                </a:ext>
              </a:extLst>
            </p:cNvPr>
            <p:cNvGrpSpPr/>
            <p:nvPr/>
          </p:nvGrpSpPr>
          <p:grpSpPr>
            <a:xfrm>
              <a:off x="636128" y="2577283"/>
              <a:ext cx="10919743" cy="1142131"/>
              <a:chOff x="159026" y="2685437"/>
              <a:chExt cx="10919743" cy="1142131"/>
            </a:xfrm>
          </p:grpSpPr>
          <p:grpSp>
            <p:nvGrpSpPr>
              <p:cNvPr id="33" name="群組 32">
                <a:extLst>
                  <a:ext uri="{FF2B5EF4-FFF2-40B4-BE49-F238E27FC236}">
                    <a16:creationId xmlns:a16="http://schemas.microsoft.com/office/drawing/2014/main" id="{2D1584AE-7DF7-4BE5-9490-45B26B630759}"/>
                  </a:ext>
                </a:extLst>
              </p:cNvPr>
              <p:cNvGrpSpPr/>
              <p:nvPr/>
            </p:nvGrpSpPr>
            <p:grpSpPr>
              <a:xfrm>
                <a:off x="1504334" y="2685437"/>
                <a:ext cx="9458634" cy="560438"/>
                <a:chOff x="1120876" y="2685437"/>
                <a:chExt cx="9458634" cy="560438"/>
              </a:xfrm>
            </p:grpSpPr>
            <p:cxnSp>
              <p:nvCxnSpPr>
                <p:cNvPr id="7" name="直線接點 6">
                  <a:extLst>
                    <a:ext uri="{FF2B5EF4-FFF2-40B4-BE49-F238E27FC236}">
                      <a16:creationId xmlns:a16="http://schemas.microsoft.com/office/drawing/2014/main" id="{A854B230-A6D0-4234-BCB8-6917A5EAB746}"/>
                    </a:ext>
                  </a:extLst>
                </p:cNvPr>
                <p:cNvCxnSpPr/>
                <p:nvPr/>
              </p:nvCxnSpPr>
              <p:spPr>
                <a:xfrm>
                  <a:off x="1130710" y="2949677"/>
                  <a:ext cx="94488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直線接點 8">
                  <a:extLst>
                    <a:ext uri="{FF2B5EF4-FFF2-40B4-BE49-F238E27FC236}">
                      <a16:creationId xmlns:a16="http://schemas.microsoft.com/office/drawing/2014/main" id="{6638D9C4-F578-4A12-A002-61A6D13773CC}"/>
                    </a:ext>
                  </a:extLst>
                </p:cNvPr>
                <p:cNvCxnSpPr/>
                <p:nvPr/>
              </p:nvCxnSpPr>
              <p:spPr>
                <a:xfrm>
                  <a:off x="1120876" y="2685437"/>
                  <a:ext cx="0" cy="560438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直線接點 9">
                  <a:extLst>
                    <a:ext uri="{FF2B5EF4-FFF2-40B4-BE49-F238E27FC236}">
                      <a16:creationId xmlns:a16="http://schemas.microsoft.com/office/drawing/2014/main" id="{909B3978-7AA4-473F-A94C-464268920BA1}"/>
                    </a:ext>
                  </a:extLst>
                </p:cNvPr>
                <p:cNvCxnSpPr/>
                <p:nvPr/>
              </p:nvCxnSpPr>
              <p:spPr>
                <a:xfrm>
                  <a:off x="1899264" y="2685437"/>
                  <a:ext cx="0" cy="560438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線接點 10">
                  <a:extLst>
                    <a:ext uri="{FF2B5EF4-FFF2-40B4-BE49-F238E27FC236}">
                      <a16:creationId xmlns:a16="http://schemas.microsoft.com/office/drawing/2014/main" id="{7E49906A-3D85-402E-BFF4-B9032BE7DC94}"/>
                    </a:ext>
                  </a:extLst>
                </p:cNvPr>
                <p:cNvCxnSpPr/>
                <p:nvPr/>
              </p:nvCxnSpPr>
              <p:spPr>
                <a:xfrm>
                  <a:off x="2677652" y="2685437"/>
                  <a:ext cx="0" cy="560438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直線接點 11">
                  <a:extLst>
                    <a:ext uri="{FF2B5EF4-FFF2-40B4-BE49-F238E27FC236}">
                      <a16:creationId xmlns:a16="http://schemas.microsoft.com/office/drawing/2014/main" id="{1D12D859-EBB1-4D27-BFCA-01BA7F01BD96}"/>
                    </a:ext>
                  </a:extLst>
                </p:cNvPr>
                <p:cNvCxnSpPr/>
                <p:nvPr/>
              </p:nvCxnSpPr>
              <p:spPr>
                <a:xfrm>
                  <a:off x="3456040" y="2685437"/>
                  <a:ext cx="0" cy="560438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直線接點 12">
                  <a:extLst>
                    <a:ext uri="{FF2B5EF4-FFF2-40B4-BE49-F238E27FC236}">
                      <a16:creationId xmlns:a16="http://schemas.microsoft.com/office/drawing/2014/main" id="{79F5A392-5A39-43DE-BA92-1C6566A58A3F}"/>
                    </a:ext>
                  </a:extLst>
                </p:cNvPr>
                <p:cNvCxnSpPr/>
                <p:nvPr/>
              </p:nvCxnSpPr>
              <p:spPr>
                <a:xfrm>
                  <a:off x="4234428" y="2685437"/>
                  <a:ext cx="0" cy="560438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直線接點 13">
                  <a:extLst>
                    <a:ext uri="{FF2B5EF4-FFF2-40B4-BE49-F238E27FC236}">
                      <a16:creationId xmlns:a16="http://schemas.microsoft.com/office/drawing/2014/main" id="{0921B527-AE2D-467C-8E62-16BA9B764689}"/>
                    </a:ext>
                  </a:extLst>
                </p:cNvPr>
                <p:cNvCxnSpPr/>
                <p:nvPr/>
              </p:nvCxnSpPr>
              <p:spPr>
                <a:xfrm>
                  <a:off x="9791307" y="2685437"/>
                  <a:ext cx="0" cy="560438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直線接點 14">
                  <a:extLst>
                    <a:ext uri="{FF2B5EF4-FFF2-40B4-BE49-F238E27FC236}">
                      <a16:creationId xmlns:a16="http://schemas.microsoft.com/office/drawing/2014/main" id="{1CDF2F70-7EC4-42A8-BB21-BB17C6F8AAF7}"/>
                    </a:ext>
                  </a:extLst>
                </p:cNvPr>
                <p:cNvCxnSpPr/>
                <p:nvPr/>
              </p:nvCxnSpPr>
              <p:spPr>
                <a:xfrm>
                  <a:off x="10569697" y="2685437"/>
                  <a:ext cx="0" cy="560438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文字方塊 33">
                    <a:extLst>
                      <a:ext uri="{FF2B5EF4-FFF2-40B4-BE49-F238E27FC236}">
                        <a16:creationId xmlns:a16="http://schemas.microsoft.com/office/drawing/2014/main" id="{9A2E0B6D-FF15-4672-BA6F-D4FF318343DA}"/>
                      </a:ext>
                    </a:extLst>
                  </p:cNvPr>
                  <p:cNvSpPr txBox="1"/>
                  <p:nvPr/>
                </p:nvSpPr>
                <p:spPr>
                  <a:xfrm>
                    <a:off x="159026" y="3394017"/>
                    <a:ext cx="1489831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𝑡𝑖𝑚𝑒</m:t>
                          </m:r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oMath>
                      </m:oMathPara>
                    </a14:m>
                    <a:endParaRPr lang="zh-TW" altLang="en-US" sz="2800" dirty="0"/>
                  </a:p>
                </p:txBody>
              </p:sp>
            </mc:Choice>
            <mc:Fallback xmlns="">
              <p:sp>
                <p:nvSpPr>
                  <p:cNvPr id="34" name="文字方塊 33">
                    <a:extLst>
                      <a:ext uri="{FF2B5EF4-FFF2-40B4-BE49-F238E27FC236}">
                        <a16:creationId xmlns:a16="http://schemas.microsoft.com/office/drawing/2014/main" id="{9A2E0B6D-FF15-4672-BA6F-D4FF318343D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9026" y="3394017"/>
                    <a:ext cx="1489831" cy="430887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TW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文字方塊 34">
                    <a:extLst>
                      <a:ext uri="{FF2B5EF4-FFF2-40B4-BE49-F238E27FC236}">
                        <a16:creationId xmlns:a16="http://schemas.microsoft.com/office/drawing/2014/main" id="{D33D3317-B695-45EA-93EB-C810F8B10A26}"/>
                      </a:ext>
                    </a:extLst>
                  </p:cNvPr>
                  <p:cNvSpPr txBox="1"/>
                  <p:nvPr/>
                </p:nvSpPr>
                <p:spPr>
                  <a:xfrm>
                    <a:off x="2142459" y="3396681"/>
                    <a:ext cx="280526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zh-TW" altLang="en-US" sz="2800" dirty="0"/>
                  </a:p>
                </p:txBody>
              </p:sp>
            </mc:Choice>
            <mc:Fallback xmlns="">
              <p:sp>
                <p:nvSpPr>
                  <p:cNvPr id="35" name="文字方塊 34">
                    <a:extLst>
                      <a:ext uri="{FF2B5EF4-FFF2-40B4-BE49-F238E27FC236}">
                        <a16:creationId xmlns:a16="http://schemas.microsoft.com/office/drawing/2014/main" id="{D33D3317-B695-45EA-93EB-C810F8B10A2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42459" y="3396681"/>
                    <a:ext cx="280526" cy="430887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TW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文字方塊 35">
                    <a:extLst>
                      <a:ext uri="{FF2B5EF4-FFF2-40B4-BE49-F238E27FC236}">
                        <a16:creationId xmlns:a16="http://schemas.microsoft.com/office/drawing/2014/main" id="{D897B7BC-9C16-4B5C-9DAF-76CDED2F98AE}"/>
                      </a:ext>
                    </a:extLst>
                  </p:cNvPr>
                  <p:cNvSpPr txBox="1"/>
                  <p:nvPr/>
                </p:nvSpPr>
                <p:spPr>
                  <a:xfrm>
                    <a:off x="2916587" y="3396678"/>
                    <a:ext cx="280526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oMath>
                      </m:oMathPara>
                    </a14:m>
                    <a:endParaRPr lang="zh-TW" altLang="en-US" sz="2800" dirty="0"/>
                  </a:p>
                </p:txBody>
              </p:sp>
            </mc:Choice>
            <mc:Fallback xmlns="">
              <p:sp>
                <p:nvSpPr>
                  <p:cNvPr id="36" name="文字方塊 35">
                    <a:extLst>
                      <a:ext uri="{FF2B5EF4-FFF2-40B4-BE49-F238E27FC236}">
                        <a16:creationId xmlns:a16="http://schemas.microsoft.com/office/drawing/2014/main" id="{D897B7BC-9C16-4B5C-9DAF-76CDED2F98A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16587" y="3396678"/>
                    <a:ext cx="280526" cy="430887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TW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文字方塊 36">
                    <a:extLst>
                      <a:ext uri="{FF2B5EF4-FFF2-40B4-BE49-F238E27FC236}">
                        <a16:creationId xmlns:a16="http://schemas.microsoft.com/office/drawing/2014/main" id="{4737D052-6900-45AF-97FA-86083ABE4AE7}"/>
                      </a:ext>
                    </a:extLst>
                  </p:cNvPr>
                  <p:cNvSpPr txBox="1"/>
                  <p:nvPr/>
                </p:nvSpPr>
                <p:spPr>
                  <a:xfrm>
                    <a:off x="3697105" y="3396679"/>
                    <a:ext cx="280526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oMath>
                      </m:oMathPara>
                    </a14:m>
                    <a:endParaRPr lang="zh-TW" altLang="en-US" sz="2800" dirty="0"/>
                  </a:p>
                </p:txBody>
              </p:sp>
            </mc:Choice>
            <mc:Fallback xmlns="">
              <p:sp>
                <p:nvSpPr>
                  <p:cNvPr id="37" name="文字方塊 36">
                    <a:extLst>
                      <a:ext uri="{FF2B5EF4-FFF2-40B4-BE49-F238E27FC236}">
                        <a16:creationId xmlns:a16="http://schemas.microsoft.com/office/drawing/2014/main" id="{4737D052-6900-45AF-97FA-86083ABE4AE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97105" y="3396679"/>
                    <a:ext cx="280526" cy="430887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TW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文字方塊 37">
                    <a:extLst>
                      <a:ext uri="{FF2B5EF4-FFF2-40B4-BE49-F238E27FC236}">
                        <a16:creationId xmlns:a16="http://schemas.microsoft.com/office/drawing/2014/main" id="{0F4BE99A-17E9-45C3-BED3-54278257B97E}"/>
                      </a:ext>
                    </a:extLst>
                  </p:cNvPr>
                  <p:cNvSpPr txBox="1"/>
                  <p:nvPr/>
                </p:nvSpPr>
                <p:spPr>
                  <a:xfrm>
                    <a:off x="4477623" y="3396679"/>
                    <a:ext cx="280526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oMath>
                      </m:oMathPara>
                    </a14:m>
                    <a:endParaRPr lang="zh-TW" altLang="en-US" sz="2800" dirty="0"/>
                  </a:p>
                </p:txBody>
              </p:sp>
            </mc:Choice>
            <mc:Fallback xmlns="">
              <p:sp>
                <p:nvSpPr>
                  <p:cNvPr id="38" name="文字方塊 37">
                    <a:extLst>
                      <a:ext uri="{FF2B5EF4-FFF2-40B4-BE49-F238E27FC236}">
                        <a16:creationId xmlns:a16="http://schemas.microsoft.com/office/drawing/2014/main" id="{0F4BE99A-17E9-45C3-BED3-54278257B97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77623" y="3396679"/>
                    <a:ext cx="280526" cy="430887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TW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文字方塊 38">
                    <a:extLst>
                      <a:ext uri="{FF2B5EF4-FFF2-40B4-BE49-F238E27FC236}">
                        <a16:creationId xmlns:a16="http://schemas.microsoft.com/office/drawing/2014/main" id="{C15754F3-DBF2-4A31-8A28-A18E67098706}"/>
                      </a:ext>
                    </a:extLst>
                  </p:cNvPr>
                  <p:cNvSpPr txBox="1"/>
                  <p:nvPr/>
                </p:nvSpPr>
                <p:spPr>
                  <a:xfrm>
                    <a:off x="10847167" y="3394018"/>
                    <a:ext cx="231602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oMath>
                      </m:oMathPara>
                    </a14:m>
                    <a:endParaRPr lang="zh-TW" altLang="en-US" sz="2800" dirty="0"/>
                  </a:p>
                </p:txBody>
              </p:sp>
            </mc:Choice>
            <mc:Fallback xmlns="">
              <p:sp>
                <p:nvSpPr>
                  <p:cNvPr id="39" name="文字方塊 38">
                    <a:extLst>
                      <a:ext uri="{FF2B5EF4-FFF2-40B4-BE49-F238E27FC236}">
                        <a16:creationId xmlns:a16="http://schemas.microsoft.com/office/drawing/2014/main" id="{C15754F3-DBF2-4A31-8A28-A18E6709870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847167" y="3394018"/>
                    <a:ext cx="231602" cy="430887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TW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文字方塊 39">
                    <a:extLst>
                      <a:ext uri="{FF2B5EF4-FFF2-40B4-BE49-F238E27FC236}">
                        <a16:creationId xmlns:a16="http://schemas.microsoft.com/office/drawing/2014/main" id="{AC039D01-78FE-4263-837D-EF8D9B678582}"/>
                      </a:ext>
                    </a:extLst>
                  </p:cNvPr>
                  <p:cNvSpPr txBox="1"/>
                  <p:nvPr/>
                </p:nvSpPr>
                <p:spPr>
                  <a:xfrm>
                    <a:off x="9748574" y="3396677"/>
                    <a:ext cx="857607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oMath>
                      </m:oMathPara>
                    </a14:m>
                    <a:endParaRPr lang="zh-TW" altLang="en-US" sz="2800" dirty="0"/>
                  </a:p>
                </p:txBody>
              </p:sp>
            </mc:Choice>
            <mc:Fallback xmlns="">
              <p:sp>
                <p:nvSpPr>
                  <p:cNvPr id="40" name="文字方塊 39">
                    <a:extLst>
                      <a:ext uri="{FF2B5EF4-FFF2-40B4-BE49-F238E27FC236}">
                        <a16:creationId xmlns:a16="http://schemas.microsoft.com/office/drawing/2014/main" id="{AC039D01-78FE-4263-837D-EF8D9B67858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748574" y="3396677"/>
                    <a:ext cx="857607" cy="430887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TW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文字方塊 41">
                  <a:extLst>
                    <a:ext uri="{FF2B5EF4-FFF2-40B4-BE49-F238E27FC236}">
                      <a16:creationId xmlns:a16="http://schemas.microsoft.com/office/drawing/2014/main" id="{E6A35B79-594A-4F53-A719-407E681F16F4}"/>
                    </a:ext>
                  </a:extLst>
                </p:cNvPr>
                <p:cNvSpPr txBox="1"/>
                <p:nvPr/>
              </p:nvSpPr>
              <p:spPr>
                <a:xfrm>
                  <a:off x="1740586" y="3786380"/>
                  <a:ext cx="501484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42" name="文字方塊 41">
                  <a:extLst>
                    <a:ext uri="{FF2B5EF4-FFF2-40B4-BE49-F238E27FC236}">
                      <a16:creationId xmlns:a16="http://schemas.microsoft.com/office/drawing/2014/main" id="{E6A35B79-594A-4F53-A719-407E681F16F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40586" y="3786380"/>
                  <a:ext cx="501484" cy="430887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文字方塊 42">
                  <a:extLst>
                    <a:ext uri="{FF2B5EF4-FFF2-40B4-BE49-F238E27FC236}">
                      <a16:creationId xmlns:a16="http://schemas.microsoft.com/office/drawing/2014/main" id="{0CAEFBDE-7B6B-45F3-A51A-2DDC1C5B5A0A}"/>
                    </a:ext>
                  </a:extLst>
                </p:cNvPr>
                <p:cNvSpPr txBox="1"/>
                <p:nvPr/>
              </p:nvSpPr>
              <p:spPr>
                <a:xfrm>
                  <a:off x="3277578" y="3786380"/>
                  <a:ext cx="501484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43" name="文字方塊 42">
                  <a:extLst>
                    <a:ext uri="{FF2B5EF4-FFF2-40B4-BE49-F238E27FC236}">
                      <a16:creationId xmlns:a16="http://schemas.microsoft.com/office/drawing/2014/main" id="{0CAEFBDE-7B6B-45F3-A51A-2DDC1C5B5A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77578" y="3786380"/>
                  <a:ext cx="501484" cy="430887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文字方塊 43">
                  <a:extLst>
                    <a:ext uri="{FF2B5EF4-FFF2-40B4-BE49-F238E27FC236}">
                      <a16:creationId xmlns:a16="http://schemas.microsoft.com/office/drawing/2014/main" id="{5760B301-9B24-4399-ABD9-5E3888F10BC7}"/>
                    </a:ext>
                  </a:extLst>
                </p:cNvPr>
                <p:cNvSpPr txBox="1"/>
                <p:nvPr/>
              </p:nvSpPr>
              <p:spPr>
                <a:xfrm>
                  <a:off x="2513218" y="3786380"/>
                  <a:ext cx="493212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44" name="文字方塊 43">
                  <a:extLst>
                    <a:ext uri="{FF2B5EF4-FFF2-40B4-BE49-F238E27FC236}">
                      <a16:creationId xmlns:a16="http://schemas.microsoft.com/office/drawing/2014/main" id="{5760B301-9B24-4399-ABD9-5E3888F10BC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3218" y="3786380"/>
                  <a:ext cx="493212" cy="430887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文字方塊 44">
                  <a:extLst>
                    <a:ext uri="{FF2B5EF4-FFF2-40B4-BE49-F238E27FC236}">
                      <a16:creationId xmlns:a16="http://schemas.microsoft.com/office/drawing/2014/main" id="{5BDE7957-7894-41E8-AD55-AD1D23A1B397}"/>
                    </a:ext>
                  </a:extLst>
                </p:cNvPr>
                <p:cNvSpPr txBox="1"/>
                <p:nvPr/>
              </p:nvSpPr>
              <p:spPr>
                <a:xfrm>
                  <a:off x="4849664" y="3786380"/>
                  <a:ext cx="490647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45" name="文字方塊 44">
                  <a:extLst>
                    <a:ext uri="{FF2B5EF4-FFF2-40B4-BE49-F238E27FC236}">
                      <a16:creationId xmlns:a16="http://schemas.microsoft.com/office/drawing/2014/main" id="{5BDE7957-7894-41E8-AD55-AD1D23A1B39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49664" y="3786380"/>
                  <a:ext cx="490647" cy="430887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文字方塊 45">
                  <a:extLst>
                    <a:ext uri="{FF2B5EF4-FFF2-40B4-BE49-F238E27FC236}">
                      <a16:creationId xmlns:a16="http://schemas.microsoft.com/office/drawing/2014/main" id="{B57FC435-A63B-41A4-8962-75783A2B8CC5}"/>
                    </a:ext>
                  </a:extLst>
                </p:cNvPr>
                <p:cNvSpPr txBox="1"/>
                <p:nvPr/>
              </p:nvSpPr>
              <p:spPr>
                <a:xfrm>
                  <a:off x="4063621" y="3786380"/>
                  <a:ext cx="501484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46" name="文字方塊 45">
                  <a:extLst>
                    <a:ext uri="{FF2B5EF4-FFF2-40B4-BE49-F238E27FC236}">
                      <a16:creationId xmlns:a16="http://schemas.microsoft.com/office/drawing/2014/main" id="{B57FC435-A63B-41A4-8962-75783A2B8CC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63621" y="3786380"/>
                  <a:ext cx="501484" cy="430887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文字方塊 46">
                  <a:extLst>
                    <a:ext uri="{FF2B5EF4-FFF2-40B4-BE49-F238E27FC236}">
                      <a16:creationId xmlns:a16="http://schemas.microsoft.com/office/drawing/2014/main" id="{7794F276-9F1A-4A6F-A8D3-5C38A2B824CF}"/>
                    </a:ext>
                  </a:extLst>
                </p:cNvPr>
                <p:cNvSpPr txBox="1"/>
                <p:nvPr/>
              </p:nvSpPr>
              <p:spPr>
                <a:xfrm>
                  <a:off x="10244512" y="3786380"/>
                  <a:ext cx="814710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47" name="文字方塊 46">
                  <a:extLst>
                    <a:ext uri="{FF2B5EF4-FFF2-40B4-BE49-F238E27FC236}">
                      <a16:creationId xmlns:a16="http://schemas.microsoft.com/office/drawing/2014/main" id="{7794F276-9F1A-4A6F-A8D3-5C38A2B824C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44512" y="3786380"/>
                  <a:ext cx="814710" cy="430887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文字方塊 47">
                  <a:extLst>
                    <a:ext uri="{FF2B5EF4-FFF2-40B4-BE49-F238E27FC236}">
                      <a16:creationId xmlns:a16="http://schemas.microsoft.com/office/drawing/2014/main" id="{002774DD-D287-40B6-B287-CED12A0E8B6F}"/>
                    </a:ext>
                  </a:extLst>
                </p:cNvPr>
                <p:cNvSpPr txBox="1"/>
                <p:nvPr/>
              </p:nvSpPr>
              <p:spPr>
                <a:xfrm>
                  <a:off x="11204236" y="3786380"/>
                  <a:ext cx="471668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48" name="文字方塊 47">
                  <a:extLst>
                    <a:ext uri="{FF2B5EF4-FFF2-40B4-BE49-F238E27FC236}">
                      <a16:creationId xmlns:a16="http://schemas.microsoft.com/office/drawing/2014/main" id="{002774DD-D287-40B6-B287-CED12A0E8B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204236" y="3786380"/>
                  <a:ext cx="471668" cy="430887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文字方塊 55">
                  <a:extLst>
                    <a:ext uri="{FF2B5EF4-FFF2-40B4-BE49-F238E27FC236}">
                      <a16:creationId xmlns:a16="http://schemas.microsoft.com/office/drawing/2014/main" id="{5767CEAF-D8EE-4626-90DC-425235A4CFD4}"/>
                    </a:ext>
                  </a:extLst>
                </p:cNvPr>
                <p:cNvSpPr txBox="1"/>
                <p:nvPr/>
              </p:nvSpPr>
              <p:spPr>
                <a:xfrm>
                  <a:off x="1763419" y="4446162"/>
                  <a:ext cx="455702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56" name="文字方塊 55">
                  <a:extLst>
                    <a:ext uri="{FF2B5EF4-FFF2-40B4-BE49-F238E27FC236}">
                      <a16:creationId xmlns:a16="http://schemas.microsoft.com/office/drawing/2014/main" id="{5767CEAF-D8EE-4626-90DC-425235A4CF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63419" y="4446162"/>
                  <a:ext cx="455702" cy="430887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文字方塊 56">
                  <a:extLst>
                    <a:ext uri="{FF2B5EF4-FFF2-40B4-BE49-F238E27FC236}">
                      <a16:creationId xmlns:a16="http://schemas.microsoft.com/office/drawing/2014/main" id="{D1AE000E-C4BB-42F3-A5D4-99EB91D68B90}"/>
                    </a:ext>
                  </a:extLst>
                </p:cNvPr>
                <p:cNvSpPr txBox="1"/>
                <p:nvPr/>
              </p:nvSpPr>
              <p:spPr>
                <a:xfrm>
                  <a:off x="3305255" y="4446162"/>
                  <a:ext cx="455702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57" name="文字方塊 56">
                  <a:extLst>
                    <a:ext uri="{FF2B5EF4-FFF2-40B4-BE49-F238E27FC236}">
                      <a16:creationId xmlns:a16="http://schemas.microsoft.com/office/drawing/2014/main" id="{D1AE000E-C4BB-42F3-A5D4-99EB91D68B9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5255" y="4446162"/>
                  <a:ext cx="455702" cy="430887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文字方塊 57">
                  <a:extLst>
                    <a:ext uri="{FF2B5EF4-FFF2-40B4-BE49-F238E27FC236}">
                      <a16:creationId xmlns:a16="http://schemas.microsoft.com/office/drawing/2014/main" id="{8C9E5688-40D5-493B-802A-B13FD94CF772}"/>
                    </a:ext>
                  </a:extLst>
                </p:cNvPr>
                <p:cNvSpPr txBox="1"/>
                <p:nvPr/>
              </p:nvSpPr>
              <p:spPr>
                <a:xfrm>
                  <a:off x="2536109" y="4446162"/>
                  <a:ext cx="447430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58" name="文字方塊 57">
                  <a:extLst>
                    <a:ext uri="{FF2B5EF4-FFF2-40B4-BE49-F238E27FC236}">
                      <a16:creationId xmlns:a16="http://schemas.microsoft.com/office/drawing/2014/main" id="{8C9E5688-40D5-493B-802A-B13FD94CF77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109" y="4446162"/>
                  <a:ext cx="447430" cy="430887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文字方塊 58">
                  <a:extLst>
                    <a:ext uri="{FF2B5EF4-FFF2-40B4-BE49-F238E27FC236}">
                      <a16:creationId xmlns:a16="http://schemas.microsoft.com/office/drawing/2014/main" id="{A9DF901B-77F7-47D8-A66D-A95606180628}"/>
                    </a:ext>
                  </a:extLst>
                </p:cNvPr>
                <p:cNvSpPr txBox="1"/>
                <p:nvPr/>
              </p:nvSpPr>
              <p:spPr>
                <a:xfrm>
                  <a:off x="4867136" y="4446162"/>
                  <a:ext cx="455702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59" name="文字方塊 58">
                  <a:extLst>
                    <a:ext uri="{FF2B5EF4-FFF2-40B4-BE49-F238E27FC236}">
                      <a16:creationId xmlns:a16="http://schemas.microsoft.com/office/drawing/2014/main" id="{A9DF901B-77F7-47D8-A66D-A9560618062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7136" y="4446162"/>
                  <a:ext cx="455702" cy="430887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文字方塊 59">
                  <a:extLst>
                    <a:ext uri="{FF2B5EF4-FFF2-40B4-BE49-F238E27FC236}">
                      <a16:creationId xmlns:a16="http://schemas.microsoft.com/office/drawing/2014/main" id="{3998A6FC-1E95-4221-9FC0-72622C123CFA}"/>
                    </a:ext>
                  </a:extLst>
                </p:cNvPr>
                <p:cNvSpPr txBox="1"/>
                <p:nvPr/>
              </p:nvSpPr>
              <p:spPr>
                <a:xfrm>
                  <a:off x="4089912" y="4446162"/>
                  <a:ext cx="455702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60" name="文字方塊 59">
                  <a:extLst>
                    <a:ext uri="{FF2B5EF4-FFF2-40B4-BE49-F238E27FC236}">
                      <a16:creationId xmlns:a16="http://schemas.microsoft.com/office/drawing/2014/main" id="{3998A6FC-1E95-4221-9FC0-72622C123CF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89912" y="4446162"/>
                  <a:ext cx="455702" cy="430887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文字方塊 60">
                  <a:extLst>
                    <a:ext uri="{FF2B5EF4-FFF2-40B4-BE49-F238E27FC236}">
                      <a16:creationId xmlns:a16="http://schemas.microsoft.com/office/drawing/2014/main" id="{E2097934-344E-429E-AD0B-2467B94DBF00}"/>
                    </a:ext>
                  </a:extLst>
                </p:cNvPr>
                <p:cNvSpPr txBox="1"/>
                <p:nvPr/>
              </p:nvSpPr>
              <p:spPr>
                <a:xfrm>
                  <a:off x="10267403" y="4446162"/>
                  <a:ext cx="768928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61" name="文字方塊 60">
                  <a:extLst>
                    <a:ext uri="{FF2B5EF4-FFF2-40B4-BE49-F238E27FC236}">
                      <a16:creationId xmlns:a16="http://schemas.microsoft.com/office/drawing/2014/main" id="{E2097934-344E-429E-AD0B-2467B94DBF0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67403" y="4446162"/>
                  <a:ext cx="768928" cy="430887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文字方塊 61">
                  <a:extLst>
                    <a:ext uri="{FF2B5EF4-FFF2-40B4-BE49-F238E27FC236}">
                      <a16:creationId xmlns:a16="http://schemas.microsoft.com/office/drawing/2014/main" id="{95D5B320-3FDA-43F3-848C-2F007F702C95}"/>
                    </a:ext>
                  </a:extLst>
                </p:cNvPr>
                <p:cNvSpPr txBox="1"/>
                <p:nvPr/>
              </p:nvSpPr>
              <p:spPr>
                <a:xfrm>
                  <a:off x="11227127" y="4446162"/>
                  <a:ext cx="425886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62" name="文字方塊 61">
                  <a:extLst>
                    <a:ext uri="{FF2B5EF4-FFF2-40B4-BE49-F238E27FC236}">
                      <a16:creationId xmlns:a16="http://schemas.microsoft.com/office/drawing/2014/main" id="{95D5B320-3FDA-43F3-848C-2F007F702C9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227127" y="4446162"/>
                  <a:ext cx="425886" cy="430887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4" name="文字方塊 63">
              <a:extLst>
                <a:ext uri="{FF2B5EF4-FFF2-40B4-BE49-F238E27FC236}">
                  <a16:creationId xmlns:a16="http://schemas.microsoft.com/office/drawing/2014/main" id="{34D29E09-D2BD-465D-B24F-ED9B4875CC19}"/>
                </a:ext>
              </a:extLst>
            </p:cNvPr>
            <p:cNvSpPr txBox="1"/>
            <p:nvPr/>
          </p:nvSpPr>
          <p:spPr>
            <a:xfrm>
              <a:off x="7097013" y="3137721"/>
              <a:ext cx="100540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……</a:t>
              </a:r>
              <a:endParaRPr lang="zh-TW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文字方塊 64">
              <a:extLst>
                <a:ext uri="{FF2B5EF4-FFF2-40B4-BE49-F238E27FC236}">
                  <a16:creationId xmlns:a16="http://schemas.microsoft.com/office/drawing/2014/main" id="{D4F2F343-BFEB-449D-9B58-852765A61720}"/>
                </a:ext>
              </a:extLst>
            </p:cNvPr>
            <p:cNvSpPr txBox="1"/>
            <p:nvPr/>
          </p:nvSpPr>
          <p:spPr>
            <a:xfrm>
              <a:off x="7097012" y="3724089"/>
              <a:ext cx="100540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……</a:t>
              </a:r>
              <a:endParaRPr lang="zh-TW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6" name="文字方塊 65">
              <a:extLst>
                <a:ext uri="{FF2B5EF4-FFF2-40B4-BE49-F238E27FC236}">
                  <a16:creationId xmlns:a16="http://schemas.microsoft.com/office/drawing/2014/main" id="{92FFAAC3-4BA7-4769-8095-BD760BD40808}"/>
                </a:ext>
              </a:extLst>
            </p:cNvPr>
            <p:cNvSpPr txBox="1"/>
            <p:nvPr/>
          </p:nvSpPr>
          <p:spPr>
            <a:xfrm>
              <a:off x="7097012" y="4312673"/>
              <a:ext cx="100540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……</a:t>
              </a:r>
              <a:endParaRPr lang="zh-TW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文字方塊 67">
                <a:extLst>
                  <a:ext uri="{FF2B5EF4-FFF2-40B4-BE49-F238E27FC236}">
                    <a16:creationId xmlns:a16="http://schemas.microsoft.com/office/drawing/2014/main" id="{F792A0BF-AF0E-481E-B600-1C5898AC23C0}"/>
                  </a:ext>
                </a:extLst>
              </p:cNvPr>
              <p:cNvSpPr txBox="1"/>
              <p:nvPr/>
            </p:nvSpPr>
            <p:spPr>
              <a:xfrm>
                <a:off x="721925" y="5162187"/>
                <a:ext cx="50969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TW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p>
                          <m:r>
                            <a:rPr lang="en-US" altLang="zh-TW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zh-TW" alt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8" name="文字方塊 67">
                <a:extLst>
                  <a:ext uri="{FF2B5EF4-FFF2-40B4-BE49-F238E27FC236}">
                    <a16:creationId xmlns:a16="http://schemas.microsoft.com/office/drawing/2014/main" id="{F792A0BF-AF0E-481E-B600-1C5898AC23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925" y="5162187"/>
                <a:ext cx="509691" cy="430887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橢圓 70">
            <a:extLst>
              <a:ext uri="{FF2B5EF4-FFF2-40B4-BE49-F238E27FC236}">
                <a16:creationId xmlns:a16="http://schemas.microsoft.com/office/drawing/2014/main" id="{B32D9DFE-AD11-4409-9B16-8207AA45F75E}"/>
              </a:ext>
            </a:extLst>
          </p:cNvPr>
          <p:cNvSpPr/>
          <p:nvPr/>
        </p:nvSpPr>
        <p:spPr>
          <a:xfrm>
            <a:off x="1629032" y="3746939"/>
            <a:ext cx="584775" cy="58477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3" name="接點: 肘形 72">
            <a:extLst>
              <a:ext uri="{FF2B5EF4-FFF2-40B4-BE49-F238E27FC236}">
                <a16:creationId xmlns:a16="http://schemas.microsoft.com/office/drawing/2014/main" id="{AF3136E5-AF97-4AFA-A426-AE96E52C332E}"/>
              </a:ext>
            </a:extLst>
          </p:cNvPr>
          <p:cNvCxnSpPr>
            <a:stCxn id="71" idx="2"/>
            <a:endCxn id="68" idx="0"/>
          </p:cNvCxnSpPr>
          <p:nvPr/>
        </p:nvCxnSpPr>
        <p:spPr>
          <a:xfrm rot="10800000" flipV="1">
            <a:off x="976772" y="4039327"/>
            <a:ext cx="652261" cy="1122860"/>
          </a:xfrm>
          <a:prstGeom prst="bentConnector2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接點: 肘形 74">
            <a:extLst>
              <a:ext uri="{FF2B5EF4-FFF2-40B4-BE49-F238E27FC236}">
                <a16:creationId xmlns:a16="http://schemas.microsoft.com/office/drawing/2014/main" id="{AD2756EA-1F38-4A03-AD82-4867DA61E032}"/>
              </a:ext>
            </a:extLst>
          </p:cNvPr>
          <p:cNvCxnSpPr>
            <a:stCxn id="68" idx="3"/>
            <a:endCxn id="56" idx="2"/>
          </p:cNvCxnSpPr>
          <p:nvPr/>
        </p:nvCxnSpPr>
        <p:spPr>
          <a:xfrm flipV="1">
            <a:off x="1231616" y="4877049"/>
            <a:ext cx="699638" cy="500582"/>
          </a:xfrm>
          <a:prstGeom prst="bentConnector2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矩形: 圓角 75">
            <a:extLst>
              <a:ext uri="{FF2B5EF4-FFF2-40B4-BE49-F238E27FC236}">
                <a16:creationId xmlns:a16="http://schemas.microsoft.com/office/drawing/2014/main" id="{FF52431C-96AE-4A49-B3C6-4CBEDD20E83C}"/>
              </a:ext>
            </a:extLst>
          </p:cNvPr>
          <p:cNvSpPr/>
          <p:nvPr/>
        </p:nvSpPr>
        <p:spPr>
          <a:xfrm>
            <a:off x="1376178" y="5593261"/>
            <a:ext cx="1675258" cy="659409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不用調整</a:t>
            </a:r>
          </a:p>
        </p:txBody>
      </p:sp>
      <p:sp>
        <p:nvSpPr>
          <p:cNvPr id="80" name="矩形: 圓角 79">
            <a:extLst>
              <a:ext uri="{FF2B5EF4-FFF2-40B4-BE49-F238E27FC236}">
                <a16:creationId xmlns:a16="http://schemas.microsoft.com/office/drawing/2014/main" id="{A086BE45-B14B-4BE0-90C8-D7A6AA4D0141}"/>
              </a:ext>
            </a:extLst>
          </p:cNvPr>
          <p:cNvSpPr/>
          <p:nvPr/>
        </p:nvSpPr>
        <p:spPr>
          <a:xfrm>
            <a:off x="1862179" y="5593261"/>
            <a:ext cx="1675258" cy="65940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需要調整</a:t>
            </a:r>
          </a:p>
        </p:txBody>
      </p:sp>
      <p:sp>
        <p:nvSpPr>
          <p:cNvPr id="82" name="橢圓 81">
            <a:extLst>
              <a:ext uri="{FF2B5EF4-FFF2-40B4-BE49-F238E27FC236}">
                <a16:creationId xmlns:a16="http://schemas.microsoft.com/office/drawing/2014/main" id="{8C8EB9F0-4E9E-4879-93A5-BAF16C0FC2C8}"/>
              </a:ext>
            </a:extLst>
          </p:cNvPr>
          <p:cNvSpPr/>
          <p:nvPr/>
        </p:nvSpPr>
        <p:spPr>
          <a:xfrm>
            <a:off x="2407420" y="4412671"/>
            <a:ext cx="584775" cy="584775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矩形: 圓角 82">
                <a:extLst>
                  <a:ext uri="{FF2B5EF4-FFF2-40B4-BE49-F238E27FC236}">
                    <a16:creationId xmlns:a16="http://schemas.microsoft.com/office/drawing/2014/main" id="{5A77D1CC-C5D3-48EE-96FF-D3A869C0E467}"/>
                  </a:ext>
                </a:extLst>
              </p:cNvPr>
              <p:cNvSpPr/>
              <p:nvPr/>
            </p:nvSpPr>
            <p:spPr>
              <a:xfrm>
                <a:off x="4457588" y="5593074"/>
                <a:ext cx="1675258" cy="659409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標楷體" panose="03000509000000000000" pitchFamily="65" charset="-12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標楷體" panose="03000509000000000000" pitchFamily="65" charset="-120"/>
                            </a:rPr>
                            <m:t>𝑤</m:t>
                          </m:r>
                        </m:e>
                        <m:sub>
                          <m:r>
                            <a:rPr lang="en-US" altLang="zh-TW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標楷體" panose="03000509000000000000" pitchFamily="65" charset="-120"/>
                            </a:rPr>
                            <m:t>1</m:t>
                          </m:r>
                        </m:sub>
                      </m:sSub>
                      <m:r>
                        <a:rPr lang="en-US" altLang="zh-TW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標楷體" panose="03000509000000000000" pitchFamily="65" charset="-120"/>
                        </a:rPr>
                        <m:t>+</m:t>
                      </m:r>
                      <m:sSub>
                        <m:sSubPr>
                          <m:ctrlPr>
                            <a:rPr lang="en-US" altLang="zh-TW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標楷體" panose="03000509000000000000" pitchFamily="65" charset="-12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標楷體" panose="03000509000000000000" pitchFamily="65" charset="-120"/>
                            </a:rPr>
                            <m:t>𝑢</m:t>
                          </m:r>
                        </m:e>
                        <m:sub>
                          <m:r>
                            <a:rPr lang="en-US" altLang="zh-TW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標楷體" panose="03000509000000000000" pitchFamily="65" charset="-12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zh-TW" altLang="en-US" sz="2800" dirty="0">
                  <a:solidFill>
                    <a:srgbClr val="0070C0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endParaRPr>
              </a:p>
            </p:txBody>
          </p:sp>
        </mc:Choice>
        <mc:Fallback xmlns="">
          <p:sp>
            <p:nvSpPr>
              <p:cNvPr id="83" name="矩形: 圓角 82">
                <a:extLst>
                  <a:ext uri="{FF2B5EF4-FFF2-40B4-BE49-F238E27FC236}">
                    <a16:creationId xmlns:a16="http://schemas.microsoft.com/office/drawing/2014/main" id="{5A77D1CC-C5D3-48EE-96FF-D3A869C0E4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7588" y="5593074"/>
                <a:ext cx="1675258" cy="659409"/>
              </a:xfrm>
              <a:prstGeom prst="roundRect">
                <a:avLst/>
              </a:prstGeom>
              <a:blipFill>
                <a:blip r:embed="rId25"/>
                <a:stretch>
                  <a:fillRect/>
                </a:stretch>
              </a:blipFill>
              <a:ln w="28575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5" name="直線單箭頭接點 84">
            <a:extLst>
              <a:ext uri="{FF2B5EF4-FFF2-40B4-BE49-F238E27FC236}">
                <a16:creationId xmlns:a16="http://schemas.microsoft.com/office/drawing/2014/main" id="{C3B45DD4-F7A3-45FB-8DEE-A4C0F02E4C7F}"/>
              </a:ext>
            </a:extLst>
          </p:cNvPr>
          <p:cNvCxnSpPr>
            <a:cxnSpLocks/>
          </p:cNvCxnSpPr>
          <p:nvPr/>
        </p:nvCxnSpPr>
        <p:spPr>
          <a:xfrm flipV="1">
            <a:off x="3537437" y="5922685"/>
            <a:ext cx="920151" cy="187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接點: 肘形 86">
            <a:extLst>
              <a:ext uri="{FF2B5EF4-FFF2-40B4-BE49-F238E27FC236}">
                <a16:creationId xmlns:a16="http://schemas.microsoft.com/office/drawing/2014/main" id="{F06E9E88-9AFD-47E2-9F21-85BB41E237C9}"/>
              </a:ext>
            </a:extLst>
          </p:cNvPr>
          <p:cNvCxnSpPr>
            <a:cxnSpLocks/>
            <a:stCxn id="83" idx="0"/>
            <a:endCxn id="88" idx="6"/>
          </p:cNvCxnSpPr>
          <p:nvPr/>
        </p:nvCxnSpPr>
        <p:spPr>
          <a:xfrm rot="16200000" flipV="1">
            <a:off x="3985131" y="4282988"/>
            <a:ext cx="291538" cy="2328634"/>
          </a:xfrm>
          <a:prstGeom prst="bent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橢圓 87">
                <a:extLst>
                  <a:ext uri="{FF2B5EF4-FFF2-40B4-BE49-F238E27FC236}">
                    <a16:creationId xmlns:a16="http://schemas.microsoft.com/office/drawing/2014/main" id="{D95A4BB2-B43D-40A3-B735-16C55156A129}"/>
                  </a:ext>
                </a:extLst>
              </p:cNvPr>
              <p:cNvSpPr/>
              <p:nvPr/>
            </p:nvSpPr>
            <p:spPr>
              <a:xfrm>
                <a:off x="2381808" y="5009148"/>
                <a:ext cx="584775" cy="584775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altLang="zh-TW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altLang="zh-TW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</m:oMath>
                  </m:oMathPara>
                </a14:m>
                <a:endParaRPr lang="zh-TW" altLang="en-US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8" name="橢圓 87">
                <a:extLst>
                  <a:ext uri="{FF2B5EF4-FFF2-40B4-BE49-F238E27FC236}">
                    <a16:creationId xmlns:a16="http://schemas.microsoft.com/office/drawing/2014/main" id="{D95A4BB2-B43D-40A3-B735-16C55156A1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1808" y="5009148"/>
                <a:ext cx="584775" cy="584775"/>
              </a:xfrm>
              <a:prstGeom prst="ellipse">
                <a:avLst/>
              </a:prstGeom>
              <a:blipFill>
                <a:blip r:embed="rId26"/>
                <a:stretch>
                  <a:fillRect/>
                </a:stretch>
              </a:blipFill>
              <a:ln w="28575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8" name="矩形: 圓角 97">
            <a:extLst>
              <a:ext uri="{FF2B5EF4-FFF2-40B4-BE49-F238E27FC236}">
                <a16:creationId xmlns:a16="http://schemas.microsoft.com/office/drawing/2014/main" id="{6009E074-4A60-4371-8341-C8A83C178175}"/>
              </a:ext>
            </a:extLst>
          </p:cNvPr>
          <p:cNvSpPr/>
          <p:nvPr/>
        </p:nvSpPr>
        <p:spPr>
          <a:xfrm>
            <a:off x="2213807" y="5599584"/>
            <a:ext cx="2075815" cy="65940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不需要調整</a:t>
            </a:r>
          </a:p>
        </p:txBody>
      </p:sp>
      <p:sp>
        <p:nvSpPr>
          <p:cNvPr id="99" name="橢圓 98">
            <a:extLst>
              <a:ext uri="{FF2B5EF4-FFF2-40B4-BE49-F238E27FC236}">
                <a16:creationId xmlns:a16="http://schemas.microsoft.com/office/drawing/2014/main" id="{1F5A8DBB-45D4-470C-8C3C-2279A4E3F6A2}"/>
              </a:ext>
            </a:extLst>
          </p:cNvPr>
          <p:cNvSpPr/>
          <p:nvPr/>
        </p:nvSpPr>
        <p:spPr>
          <a:xfrm>
            <a:off x="3172837" y="4412671"/>
            <a:ext cx="584775" cy="584775"/>
          </a:xfrm>
          <a:prstGeom prst="ellips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矩形: 圓角 99">
                <a:extLst>
                  <a:ext uri="{FF2B5EF4-FFF2-40B4-BE49-F238E27FC236}">
                    <a16:creationId xmlns:a16="http://schemas.microsoft.com/office/drawing/2014/main" id="{E2D2C62C-F436-487A-9AF7-C9A0F8FBAD3E}"/>
                  </a:ext>
                </a:extLst>
              </p:cNvPr>
              <p:cNvSpPr/>
              <p:nvPr/>
            </p:nvSpPr>
            <p:spPr>
              <a:xfrm>
                <a:off x="5223005" y="5593074"/>
                <a:ext cx="1675258" cy="659409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標楷體" panose="03000509000000000000" pitchFamily="65" charset="-12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標楷體" panose="03000509000000000000" pitchFamily="65" charset="-120"/>
                            </a:rPr>
                            <m:t>𝑤</m:t>
                          </m:r>
                        </m:e>
                        <m:sub>
                          <m:r>
                            <a:rPr lang="en-US" altLang="zh-TW" sz="28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標楷體" panose="03000509000000000000" pitchFamily="65" charset="-120"/>
                            </a:rPr>
                            <m:t>2</m:t>
                          </m:r>
                        </m:sub>
                      </m:sSub>
                      <m:r>
                        <a:rPr lang="en-US" altLang="zh-TW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標楷體" panose="03000509000000000000" pitchFamily="65" charset="-120"/>
                        </a:rPr>
                        <m:t>+</m:t>
                      </m:r>
                      <m:sSub>
                        <m:sSubPr>
                          <m:ctrlPr>
                            <a:rPr lang="en-US" altLang="zh-TW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標楷體" panose="03000509000000000000" pitchFamily="65" charset="-12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標楷體" panose="03000509000000000000" pitchFamily="65" charset="-120"/>
                            </a:rPr>
                            <m:t>𝑢</m:t>
                          </m:r>
                        </m:e>
                        <m:sub>
                          <m:r>
                            <a:rPr lang="en-US" altLang="zh-TW" sz="28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標楷體" panose="03000509000000000000" pitchFamily="65" charset="-12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zh-TW" altLang="en-US" sz="2800" dirty="0">
                  <a:solidFill>
                    <a:srgbClr val="00B050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endParaRPr>
              </a:p>
            </p:txBody>
          </p:sp>
        </mc:Choice>
        <mc:Fallback xmlns="">
          <p:sp>
            <p:nvSpPr>
              <p:cNvPr id="100" name="矩形: 圓角 99">
                <a:extLst>
                  <a:ext uri="{FF2B5EF4-FFF2-40B4-BE49-F238E27FC236}">
                    <a16:creationId xmlns:a16="http://schemas.microsoft.com/office/drawing/2014/main" id="{E2D2C62C-F436-487A-9AF7-C9A0F8FBAD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005" y="5593074"/>
                <a:ext cx="1675258" cy="659409"/>
              </a:xfrm>
              <a:prstGeom prst="roundRect">
                <a:avLst/>
              </a:prstGeom>
              <a:blipFill>
                <a:blip r:embed="rId27"/>
                <a:stretch>
                  <a:fillRect/>
                </a:stretch>
              </a:blipFill>
              <a:ln w="28575"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1" name="直線單箭頭接點 100">
            <a:extLst>
              <a:ext uri="{FF2B5EF4-FFF2-40B4-BE49-F238E27FC236}">
                <a16:creationId xmlns:a16="http://schemas.microsoft.com/office/drawing/2014/main" id="{1E75266D-6471-4854-AA1A-0F3C26587AC7}"/>
              </a:ext>
            </a:extLst>
          </p:cNvPr>
          <p:cNvCxnSpPr>
            <a:cxnSpLocks/>
          </p:cNvCxnSpPr>
          <p:nvPr/>
        </p:nvCxnSpPr>
        <p:spPr>
          <a:xfrm flipV="1">
            <a:off x="4302854" y="5922685"/>
            <a:ext cx="920151" cy="187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接點: 肘形 101">
            <a:extLst>
              <a:ext uri="{FF2B5EF4-FFF2-40B4-BE49-F238E27FC236}">
                <a16:creationId xmlns:a16="http://schemas.microsoft.com/office/drawing/2014/main" id="{24918052-EE53-4F86-A05C-06CB85D5D401}"/>
              </a:ext>
            </a:extLst>
          </p:cNvPr>
          <p:cNvCxnSpPr>
            <a:cxnSpLocks/>
            <a:stCxn id="100" idx="0"/>
            <a:endCxn id="103" idx="6"/>
          </p:cNvCxnSpPr>
          <p:nvPr/>
        </p:nvCxnSpPr>
        <p:spPr>
          <a:xfrm rot="16200000" flipV="1">
            <a:off x="4750548" y="4282988"/>
            <a:ext cx="291538" cy="2328634"/>
          </a:xfrm>
          <a:prstGeom prst="bentConnector2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橢圓 102">
                <a:extLst>
                  <a:ext uri="{FF2B5EF4-FFF2-40B4-BE49-F238E27FC236}">
                    <a16:creationId xmlns:a16="http://schemas.microsoft.com/office/drawing/2014/main" id="{DCFF4C1D-8C55-4F23-8D49-9646DCF2A68E}"/>
                  </a:ext>
                </a:extLst>
              </p:cNvPr>
              <p:cNvSpPr/>
              <p:nvPr/>
            </p:nvSpPr>
            <p:spPr>
              <a:xfrm>
                <a:off x="3147225" y="5009148"/>
                <a:ext cx="584775" cy="584775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8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altLang="zh-TW" sz="28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US" altLang="zh-TW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</m:oMath>
                  </m:oMathPara>
                </a14:m>
                <a:endParaRPr lang="zh-TW" altLang="en-US" sz="28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03" name="橢圓 102">
                <a:extLst>
                  <a:ext uri="{FF2B5EF4-FFF2-40B4-BE49-F238E27FC236}">
                    <a16:creationId xmlns:a16="http://schemas.microsoft.com/office/drawing/2014/main" id="{DCFF4C1D-8C55-4F23-8D49-9646DCF2A6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7225" y="5009148"/>
                <a:ext cx="584775" cy="584775"/>
              </a:xfrm>
              <a:prstGeom prst="ellipse">
                <a:avLst/>
              </a:prstGeom>
              <a:blipFill>
                <a:blip r:embed="rId28"/>
                <a:stretch>
                  <a:fillRect/>
                </a:stretch>
              </a:blipFill>
              <a:ln w="28575"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62B6BE1D-20F6-444C-9171-1CBA052F019A}"/>
              </a:ext>
            </a:extLst>
          </p:cNvPr>
          <p:cNvCxnSpPr>
            <a:cxnSpLocks/>
            <a:stCxn id="103" idx="7"/>
            <a:endCxn id="46" idx="2"/>
          </p:cNvCxnSpPr>
          <p:nvPr/>
        </p:nvCxnSpPr>
        <p:spPr>
          <a:xfrm flipV="1">
            <a:off x="3646362" y="4217267"/>
            <a:ext cx="607985" cy="877519"/>
          </a:xfrm>
          <a:prstGeom prst="straightConnector1">
            <a:avLst/>
          </a:prstGeom>
          <a:ln w="57150">
            <a:solidFill>
              <a:srgbClr val="D468F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矩形: 圓角 62">
                <a:extLst>
                  <a:ext uri="{FF2B5EF4-FFF2-40B4-BE49-F238E27FC236}">
                    <a16:creationId xmlns:a16="http://schemas.microsoft.com/office/drawing/2014/main" id="{EC9EA9A1-77C0-403E-A0F9-C8F02D02EF2B}"/>
                  </a:ext>
                </a:extLst>
              </p:cNvPr>
              <p:cNvSpPr/>
              <p:nvPr/>
            </p:nvSpPr>
            <p:spPr>
              <a:xfrm>
                <a:off x="4717138" y="2394302"/>
                <a:ext cx="6353067" cy="2644895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D468F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>
                  <a:lnSpc>
                    <a:spcPct val="120000"/>
                  </a:lnSpc>
                </a:pPr>
                <a:r>
                  <a:rPr lang="en-US" altLang="zh-TW" sz="2400" dirty="0">
                    <a:solidFill>
                      <a:srgbClr val="D468F2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Assuming normal returns in the process noise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400" dirty="0">
                    <a:solidFill>
                      <a:srgbClr val="D468F2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, we use a simple multiplicative dynamic model so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smtClean="0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𝑤</m:t>
                        </m:r>
                      </m:e>
                      <m:sub>
                        <m:r>
                          <a:rPr lang="en-US" altLang="zh-TW" sz="2400" b="0" i="1" smtClean="0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𝑡</m:t>
                        </m:r>
                        <m:r>
                          <a:rPr lang="en-US" altLang="zh-TW" sz="2400" b="0" i="1" smtClean="0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+1</m:t>
                        </m:r>
                      </m:sub>
                    </m:sSub>
                    <m:r>
                      <a:rPr lang="en-US" altLang="zh-TW" sz="2400" b="0" i="1" smtClean="0">
                        <a:solidFill>
                          <a:srgbClr val="D468F2"/>
                        </a:solidFill>
                        <a:latin typeface="Cambria Math" panose="02040503050406030204" pitchFamily="18" charset="0"/>
                        <a:ea typeface="標楷體" panose="03000509000000000000" pitchFamily="65" charset="-120"/>
                      </a:rPr>
                      <m:t>=(1+</m:t>
                    </m:r>
                    <m:sSub>
                      <m:sSubPr>
                        <m:ctrlP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sz="2400" b="0" i="1" smtClean="0">
                        <a:solidFill>
                          <a:srgbClr val="D468F2"/>
                        </a:solidFill>
                        <a:latin typeface="Cambria Math" panose="02040503050406030204" pitchFamily="18" charset="0"/>
                      </a:rPr>
                      <m:t>)(</m:t>
                    </m:r>
                    <m:sSub>
                      <m:sSubPr>
                        <m:ctrlPr>
                          <a:rPr lang="en-US" altLang="zh-TW" sz="2400" b="0" i="1" smtClean="0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TW" sz="2400" b="0" i="1" smtClean="0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sz="2400" b="0" i="1" smtClean="0">
                        <a:solidFill>
                          <a:srgbClr val="D468F2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sz="2400" b="0" i="1" smtClean="0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altLang="zh-TW" sz="2400" b="0" i="1" smtClean="0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sz="2400" b="0" i="1" smtClean="0">
                        <a:solidFill>
                          <a:srgbClr val="D468F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400" dirty="0">
                    <a:solidFill>
                      <a:srgbClr val="D468F2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, although in general,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𝑤</m:t>
                        </m:r>
                      </m:e>
                      <m:sub>
                        <m: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𝑡</m:t>
                        </m:r>
                        <m: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+1</m:t>
                        </m:r>
                      </m:sub>
                    </m:sSub>
                  </m:oMath>
                </a14:m>
                <a:r>
                  <a:rPr lang="en-US" altLang="zh-TW" sz="2400" dirty="0">
                    <a:solidFill>
                      <a:srgbClr val="D468F2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 can be an arbitrary function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𝑤</m:t>
                        </m:r>
                      </m:e>
                      <m:sub>
                        <m: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400" dirty="0">
                    <a:solidFill>
                      <a:srgbClr val="D468F2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𝑢</m:t>
                        </m:r>
                      </m:e>
                      <m:sub>
                        <m: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400" dirty="0">
                    <a:solidFill>
                      <a:srgbClr val="D468F2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zh-TW" sz="2400" i="1">
                            <a:solidFill>
                              <a:srgbClr val="D468F2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400" dirty="0">
                    <a:solidFill>
                      <a:srgbClr val="D468F2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.</a:t>
                </a:r>
                <a:endParaRPr lang="zh-TW" altLang="en-US" sz="2400" dirty="0">
                  <a:solidFill>
                    <a:srgbClr val="D468F2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endParaRPr>
              </a:p>
            </p:txBody>
          </p:sp>
        </mc:Choice>
        <mc:Fallback xmlns="">
          <p:sp>
            <p:nvSpPr>
              <p:cNvPr id="63" name="矩形: 圓角 62">
                <a:extLst>
                  <a:ext uri="{FF2B5EF4-FFF2-40B4-BE49-F238E27FC236}">
                    <a16:creationId xmlns:a16="http://schemas.microsoft.com/office/drawing/2014/main" id="{EC9EA9A1-77C0-403E-A0F9-C8F02D02EF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7138" y="2394302"/>
                <a:ext cx="6353067" cy="2644895"/>
              </a:xfrm>
              <a:prstGeom prst="roundRect">
                <a:avLst/>
              </a:prstGeom>
              <a:blipFill>
                <a:blip r:embed="rId29"/>
                <a:stretch>
                  <a:fillRect/>
                </a:stretch>
              </a:blipFill>
              <a:ln w="28575">
                <a:solidFill>
                  <a:srgbClr val="D468F2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752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1" grpId="0" animBg="1"/>
      <p:bldP spid="76" grpId="0" animBg="1"/>
      <p:bldP spid="76" grpId="1" animBg="1"/>
      <p:bldP spid="80" grpId="0" animBg="1"/>
      <p:bldP spid="80" grpId="1" animBg="1"/>
      <p:bldP spid="82" grpId="0" animBg="1"/>
      <p:bldP spid="82" grpId="1" animBg="1"/>
      <p:bldP spid="83" grpId="0" animBg="1"/>
      <p:bldP spid="83" grpId="1" animBg="1"/>
      <p:bldP spid="88" grpId="0" animBg="1"/>
      <p:bldP spid="88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3" grpId="0" animBg="1"/>
      <p:bldP spid="6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AC694F3-E2E4-4B97-B935-0A71B68D68E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TW" dirty="0"/>
                  <a:t>Cost-to-go function</a:t>
                </a:r>
                <a:r>
                  <a:rPr lang="zh-TW" altLang="en-US" dirty="0"/>
                  <a:t>：</a:t>
                </a:r>
                <a:endParaRPr lang="en-US" altLang="zh-TW" dirty="0"/>
              </a:p>
              <a:p>
                <a:pPr>
                  <a:lnSpc>
                    <a:spcPct val="150000"/>
                  </a:lnSpc>
                </a:pPr>
                <a:endParaRPr lang="en-US" altLang="zh-TW" dirty="0"/>
              </a:p>
              <a:p>
                <a:pPr lvl="1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en-US" altLang="zh-TW" dirty="0"/>
                  <a:t>G function is the cost for the current period </a:t>
                </a:r>
              </a:p>
              <a:p>
                <a:pPr lvl="1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b="0" i="0" smtClean="0">
                            <a:latin typeface="Cambria Math" panose="02040503050406030204" pitchFamily="18" charset="0"/>
                          </a:rPr>
                          <m:t>J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dirty="0"/>
                  <a:t> is the so-called cost-to-go function ; the expected future cost from t onwards given all future decisions</a:t>
                </a: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AC694F3-E2E4-4B97-B935-0A71B68D68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r="-121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標題 1">
            <a:extLst>
              <a:ext uri="{FF2B5EF4-FFF2-40B4-BE49-F238E27FC236}">
                <a16:creationId xmlns:a16="http://schemas.microsoft.com/office/drawing/2014/main" id="{053CF8B5-3763-42ED-8D3B-B4E188B5B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8748"/>
            <a:ext cx="10515600" cy="1325563"/>
          </a:xfrm>
        </p:spPr>
        <p:txBody>
          <a:bodyPr/>
          <a:lstStyle/>
          <a:p>
            <a:r>
              <a:rPr lang="en-US" altLang="zh-TW" dirty="0"/>
              <a:t>Dynamic Model – Bellman Equation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4A1A46B6-40E2-4D6D-B2C7-BA48FA9CB0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0" y="2600530"/>
            <a:ext cx="8001000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590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AC694F3-E2E4-4B97-B935-0A71B68D68E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TW" dirty="0"/>
                  <a:t>At each time t, the optimal strategy is to choose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dirty="0"/>
                  <a:t> such that the cost is minimized</a:t>
                </a:r>
                <a:r>
                  <a:rPr lang="zh-TW" altLang="en-US" dirty="0"/>
                  <a:t>：</a:t>
                </a:r>
                <a:endParaRPr lang="en-US" altLang="zh-TW" dirty="0"/>
              </a:p>
              <a:p>
                <a:pPr marL="457200" lvl="1" indent="0">
                  <a:lnSpc>
                    <a:spcPct val="150000"/>
                  </a:lnSpc>
                  <a:buNone/>
                </a:pPr>
                <a:endParaRPr lang="en-US" altLang="zh-TW" dirty="0"/>
              </a:p>
              <a:p>
                <a:pPr lvl="1">
                  <a:lnSpc>
                    <a:spcPct val="250000"/>
                  </a:lnSpc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altLang="zh-TW" b="0" i="0" smtClean="0">
                            <a:latin typeface="Cambria Math" panose="02040503050406030204" pitchFamily="18" charset="0"/>
                          </a:rPr>
                          <m:t>J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altLang="zh-TW" dirty="0"/>
                  <a:t> is the discrete-time Bellman Equation</a:t>
                </a: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AC694F3-E2E4-4B97-B935-0A71B68D68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r="-162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標題 1">
            <a:extLst>
              <a:ext uri="{FF2B5EF4-FFF2-40B4-BE49-F238E27FC236}">
                <a16:creationId xmlns:a16="http://schemas.microsoft.com/office/drawing/2014/main" id="{053CF8B5-3763-42ED-8D3B-B4E188B5B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8748"/>
            <a:ext cx="10515600" cy="1325563"/>
          </a:xfrm>
        </p:spPr>
        <p:txBody>
          <a:bodyPr/>
          <a:lstStyle/>
          <a:p>
            <a:r>
              <a:rPr lang="en-US" altLang="zh-TW" dirty="0"/>
              <a:t>Dynamic Model – Bellman Equation</a:t>
            </a:r>
            <a:endParaRPr lang="zh-TW" altLang="en-US" dirty="0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DCD266CA-6BF3-44A6-B922-E3D5433BA5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0662" y="3140809"/>
            <a:ext cx="9210675" cy="90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775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AC694F3-E2E4-4B97-B935-0A71B68D68E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TW" dirty="0"/>
                  <a:t>Assuming convergence, this recursion approaches a fixed point such that</a:t>
                </a:r>
              </a:p>
              <a:p>
                <a:pPr lvl="1">
                  <a:lnSpc>
                    <a:spcPct val="150000"/>
                  </a:lnSpc>
                </a:pPr>
                <a:endParaRPr lang="en-US" altLang="zh-TW" dirty="0"/>
              </a:p>
              <a:p>
                <a:r>
                  <a:rPr lang="en-US" altLang="zh-TW" dirty="0"/>
                  <a:t>The challenge is therefore to determine the cost-to-go values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</a:rPr>
                          <m:t>J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w</m:t>
                    </m:r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dirty="0"/>
                  <a:t> </a:t>
                </a: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AC694F3-E2E4-4B97-B935-0A71B68D68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標題 1">
            <a:extLst>
              <a:ext uri="{FF2B5EF4-FFF2-40B4-BE49-F238E27FC236}">
                <a16:creationId xmlns:a16="http://schemas.microsoft.com/office/drawing/2014/main" id="{053CF8B5-3763-42ED-8D3B-B4E188B5B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8748"/>
            <a:ext cx="10515600" cy="1325563"/>
          </a:xfrm>
        </p:spPr>
        <p:txBody>
          <a:bodyPr/>
          <a:lstStyle/>
          <a:p>
            <a:r>
              <a:rPr lang="en-US" altLang="zh-TW" dirty="0"/>
              <a:t>Dynamic Model – Bellman Equation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B55FA6FC-6A2C-4E39-AC80-AC0216AFDF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2812" y="2762897"/>
            <a:ext cx="5286375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809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AC694F3-E2E4-4B97-B935-0A71B68D68E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693627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en-US" altLang="zh-TW" dirty="0"/>
                  <a:t>We can determine the cost-to-go values using a technique called </a:t>
                </a:r>
                <a:r>
                  <a:rPr lang="en-US" altLang="zh-TW" dirty="0">
                    <a:solidFill>
                      <a:srgbClr val="FF0000"/>
                    </a:solidFill>
                  </a:rPr>
                  <a:t>value iteration</a:t>
                </a:r>
                <a:r>
                  <a:rPr lang="en-US" altLang="zh-TW" dirty="0"/>
                  <a:t>. </a:t>
                </a:r>
              </a:p>
              <a:p>
                <a:pPr>
                  <a:lnSpc>
                    <a:spcPct val="140000"/>
                  </a:lnSpc>
                </a:pPr>
                <a:r>
                  <a:rPr lang="en-US" altLang="zh-TW" dirty="0"/>
                  <a:t>The idea behind </a:t>
                </a:r>
                <a:r>
                  <a:rPr lang="en-US" altLang="zh-TW" dirty="0">
                    <a:solidFill>
                      <a:srgbClr val="FF0000"/>
                    </a:solidFill>
                  </a:rPr>
                  <a:t>value iteration</a:t>
                </a:r>
                <a:r>
                  <a:rPr lang="en-US" altLang="zh-TW" dirty="0"/>
                  <a:t> is to choose an arbitrary set of cost-to-go values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</a:rPr>
                          <m:t>J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dirty="0"/>
                  <a:t> for some time t that we imagine to be very far in the future.</a:t>
                </a:r>
              </a:p>
              <a:p>
                <a:pPr>
                  <a:lnSpc>
                    <a:spcPct val="140000"/>
                  </a:lnSpc>
                </a:pPr>
                <a:r>
                  <a:rPr lang="en-US" altLang="zh-TW" dirty="0"/>
                  <a:t>After a sufficient number of iterations, we will approach a steady-state, and the cost-to-go values should converge to the optimal values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</a:rPr>
                          <m:t>J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TW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dirty="0"/>
                  <a:t> .</a:t>
                </a: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AC694F3-E2E4-4B97-B935-0A71B68D68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693627"/>
              </a:xfrm>
              <a:blipFill>
                <a:blip r:embed="rId3"/>
                <a:stretch>
                  <a:fillRect l="-1043" r="-214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標題 1">
            <a:extLst>
              <a:ext uri="{FF2B5EF4-FFF2-40B4-BE49-F238E27FC236}">
                <a16:creationId xmlns:a16="http://schemas.microsoft.com/office/drawing/2014/main" id="{053CF8B5-3763-42ED-8D3B-B4E188B5B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9419"/>
            <a:ext cx="10515600" cy="1325563"/>
          </a:xfrm>
        </p:spPr>
        <p:txBody>
          <a:bodyPr/>
          <a:lstStyle/>
          <a:p>
            <a:r>
              <a:rPr lang="en-US" altLang="zh-TW" dirty="0"/>
              <a:t>Dynamic Model – Bellman Equation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30478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AC694F3-E2E4-4B97-B935-0A71B68D6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93627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en-US" altLang="zh-TW" dirty="0"/>
              <a:t>To apply dynamic programming, we must specify the cost function in the Bellman Equation. </a:t>
            </a:r>
          </a:p>
          <a:p>
            <a:pPr>
              <a:lnSpc>
                <a:spcPct val="140000"/>
              </a:lnSpc>
            </a:pPr>
            <a:r>
              <a:rPr lang="en-US" altLang="zh-TW" dirty="0"/>
              <a:t>In our</a:t>
            </a:r>
            <a:r>
              <a:rPr lang="zh-TW" altLang="en-US" dirty="0"/>
              <a:t> </a:t>
            </a:r>
            <a:r>
              <a:rPr lang="en-US" altLang="zh-TW" dirty="0"/>
              <a:t>case, we write:</a:t>
            </a:r>
          </a:p>
        </p:txBody>
      </p:sp>
      <p:sp>
        <p:nvSpPr>
          <p:cNvPr id="6" name="標題 1">
            <a:extLst>
              <a:ext uri="{FF2B5EF4-FFF2-40B4-BE49-F238E27FC236}">
                <a16:creationId xmlns:a16="http://schemas.microsoft.com/office/drawing/2014/main" id="{053CF8B5-3763-42ED-8D3B-B4E188B5B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090"/>
            <a:ext cx="10515600" cy="1325563"/>
          </a:xfrm>
        </p:spPr>
        <p:txBody>
          <a:bodyPr/>
          <a:lstStyle/>
          <a:p>
            <a:r>
              <a:rPr lang="en-US" altLang="zh-TW" dirty="0"/>
              <a:t>Dynamic Model – Bellman Equation</a:t>
            </a:r>
            <a:endParaRPr lang="zh-TW" altLang="en-US" dirty="0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57AB976A-7D86-45FD-A996-A8E4E35839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0287" y="3853349"/>
            <a:ext cx="7591425" cy="638175"/>
          </a:xfrm>
          <a:prstGeom prst="rect">
            <a:avLst/>
          </a:prstGeom>
        </p:spPr>
      </p:pic>
      <p:sp>
        <p:nvSpPr>
          <p:cNvPr id="4" name="矩形: 圓角 3">
            <a:extLst>
              <a:ext uri="{FF2B5EF4-FFF2-40B4-BE49-F238E27FC236}">
                <a16:creationId xmlns:a16="http://schemas.microsoft.com/office/drawing/2014/main" id="{D9A26A91-D637-4BC5-A978-34F3B51771A2}"/>
              </a:ext>
            </a:extLst>
          </p:cNvPr>
          <p:cNvSpPr/>
          <p:nvPr/>
        </p:nvSpPr>
        <p:spPr>
          <a:xfrm>
            <a:off x="6095999" y="3823391"/>
            <a:ext cx="1160207" cy="77674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E1C906F-FC77-4D76-83EE-C35A71466259}"/>
              </a:ext>
            </a:extLst>
          </p:cNvPr>
          <p:cNvCxnSpPr>
            <a:cxnSpLocks/>
            <a:stCxn id="4" idx="2"/>
            <a:endCxn id="8" idx="0"/>
          </p:cNvCxnSpPr>
          <p:nvPr/>
        </p:nvCxnSpPr>
        <p:spPr>
          <a:xfrm flipH="1">
            <a:off x="6676102" y="4600139"/>
            <a:ext cx="1" cy="713979"/>
          </a:xfrm>
          <a:prstGeom prst="straightConnector1">
            <a:avLst/>
          </a:prstGeom>
          <a:ln w="190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51353414-A7EE-4193-9F00-956D326AFAB4}"/>
              </a:ext>
            </a:extLst>
          </p:cNvPr>
          <p:cNvSpPr/>
          <p:nvPr/>
        </p:nvSpPr>
        <p:spPr>
          <a:xfrm>
            <a:off x="5250425" y="5314118"/>
            <a:ext cx="2851353" cy="776748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rgbClr val="0070C0"/>
                </a:solidFill>
              </a:rPr>
              <a:t>Transaction Costs</a:t>
            </a:r>
            <a:endParaRPr lang="zh-TW" altLang="en-US" sz="2800" dirty="0">
              <a:solidFill>
                <a:srgbClr val="0070C0"/>
              </a:solidFill>
            </a:endParaRPr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42E6761B-AD14-4235-BBCF-EA355FBDF8DF}"/>
              </a:ext>
            </a:extLst>
          </p:cNvPr>
          <p:cNvSpPr/>
          <p:nvPr/>
        </p:nvSpPr>
        <p:spPr>
          <a:xfrm>
            <a:off x="7752735" y="3823391"/>
            <a:ext cx="2138977" cy="776748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B3B47188-2720-4AD6-9080-932DA08378D0}"/>
              </a:ext>
            </a:extLst>
          </p:cNvPr>
          <p:cNvCxnSpPr>
            <a:cxnSpLocks/>
          </p:cNvCxnSpPr>
          <p:nvPr/>
        </p:nvCxnSpPr>
        <p:spPr>
          <a:xfrm flipH="1" flipV="1">
            <a:off x="8822223" y="3430170"/>
            <a:ext cx="1" cy="396000"/>
          </a:xfrm>
          <a:prstGeom prst="straightConnector1">
            <a:avLst/>
          </a:prstGeom>
          <a:ln w="190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A3D6D8AF-B5A8-4174-84A1-B79765FB85C8}"/>
              </a:ext>
            </a:extLst>
          </p:cNvPr>
          <p:cNvSpPr/>
          <p:nvPr/>
        </p:nvSpPr>
        <p:spPr>
          <a:xfrm>
            <a:off x="7181580" y="2635346"/>
            <a:ext cx="3281285" cy="776748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rgbClr val="92D050"/>
                </a:solidFill>
              </a:rPr>
              <a:t>Sub-optimality Costs</a:t>
            </a:r>
            <a:endParaRPr lang="zh-TW" altLang="en-US" sz="2800" dirty="0">
              <a:solidFill>
                <a:srgbClr val="92D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文字方塊 23">
                <a:extLst>
                  <a:ext uri="{FF2B5EF4-FFF2-40B4-BE49-F238E27FC236}">
                    <a16:creationId xmlns:a16="http://schemas.microsoft.com/office/drawing/2014/main" id="{051EC565-D0F9-4757-8810-598279622B8F}"/>
                  </a:ext>
                </a:extLst>
              </p:cNvPr>
              <p:cNvSpPr txBox="1"/>
              <p:nvPr/>
            </p:nvSpPr>
            <p:spPr>
              <a:xfrm>
                <a:off x="223519" y="4997489"/>
                <a:ext cx="4832605" cy="9611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z="2800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𝜖</m:t>
                      </m:r>
                      <m:d>
                        <m:dPr>
                          <m:ctrlPr>
                            <a:rPr lang="en-US" altLang="zh-TW" sz="2800" b="0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8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8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altLang="zh-TW" sz="28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2800" b="0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28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8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altLang="zh-TW" sz="28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altLang="zh-TW" sz="2800" b="0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altLang="zh-TW" sz="2800" b="0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28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8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0 ,</m:t>
                              </m:r>
                              <m:sSub>
                                <m:sSubPr>
                                  <m:ctrlPr>
                                    <a:rPr lang="en-US" altLang="zh-TW" sz="2800" b="0" i="1" smtClean="0">
                                      <a:solidFill>
                                        <a:srgbClr val="92D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800" b="0" i="1" smtClean="0">
                                      <a:solidFill>
                                        <a:srgbClr val="92D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solidFill>
                                        <a:srgbClr val="92D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sz="2800" b="0" i="1" smtClean="0">
                                      <a:solidFill>
                                        <a:srgbClr val="92D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800" b="0" i="1" smtClean="0">
                                      <a:solidFill>
                                        <a:srgbClr val="92D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solidFill>
                                        <a:srgbClr val="92D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altLang="zh-TW" sz="2800" b="0" i="1" smtClean="0">
                                      <a:solidFill>
                                        <a:srgbClr val="92D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800" b="0" i="1" smtClean="0">
                                      <a:solidFill>
                                        <a:srgbClr val="92D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p>
                                  <m:r>
                                    <a:rPr lang="en-US" altLang="zh-TW" sz="2800" b="0" i="1" smtClean="0">
                                      <a:solidFill>
                                        <a:srgbClr val="92D05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n-US" altLang="zh-TW" sz="28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&gt;0 , </m:t>
                              </m:r>
                              <m:r>
                                <a:rPr lang="en-US" altLang="zh-TW" sz="28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altLang="zh-TW" sz="28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altLang="zh-TW" sz="2800" b="0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sz="2800" dirty="0">
                  <a:solidFill>
                    <a:srgbClr val="92D050"/>
                  </a:solidFill>
                </a:endParaRPr>
              </a:p>
            </p:txBody>
          </p:sp>
        </mc:Choice>
        <mc:Fallback xmlns="">
          <p:sp>
            <p:nvSpPr>
              <p:cNvPr id="24" name="文字方塊 23">
                <a:extLst>
                  <a:ext uri="{FF2B5EF4-FFF2-40B4-BE49-F238E27FC236}">
                    <a16:creationId xmlns:a16="http://schemas.microsoft.com/office/drawing/2014/main" id="{051EC565-D0F9-4757-8810-598279622B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519" y="4997489"/>
                <a:ext cx="4832605" cy="9611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709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8" grpId="0" animBg="1"/>
      <p:bldP spid="22" grpId="0" animBg="1"/>
      <p:bldP spid="24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677</Words>
  <Application>Microsoft Office PowerPoint</Application>
  <PresentationFormat>寬螢幕</PresentationFormat>
  <Paragraphs>111</Paragraphs>
  <Slides>16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4" baseType="lpstr">
      <vt:lpstr>新細明體</vt:lpstr>
      <vt:lpstr>標楷體</vt:lpstr>
      <vt:lpstr>Arial</vt:lpstr>
      <vt:lpstr>Calibri</vt:lpstr>
      <vt:lpstr>Cambria Math</vt:lpstr>
      <vt:lpstr>Times New Roman</vt:lpstr>
      <vt:lpstr>Wingdings</vt:lpstr>
      <vt:lpstr>Office 佈景主題</vt:lpstr>
      <vt:lpstr>Optimal Rebalancing for Institutional Portfolios</vt:lpstr>
      <vt:lpstr>Rebalancing Strategies</vt:lpstr>
      <vt:lpstr>Dynamic Model – Bellman Equation</vt:lpstr>
      <vt:lpstr>Dynamic Model – Bellman Equation</vt:lpstr>
      <vt:lpstr>Dynamic Model – Bellman Equation</vt:lpstr>
      <vt:lpstr>Dynamic Model – Bellman Equation</vt:lpstr>
      <vt:lpstr>Dynamic Model – Bellman Equation</vt:lpstr>
      <vt:lpstr>Dynamic Model – Bellman Equation</vt:lpstr>
      <vt:lpstr>Dynamic Model – Bellman Equation</vt:lpstr>
      <vt:lpstr>Sub-optimality Costs</vt:lpstr>
      <vt:lpstr>Sub-optimality Costs</vt:lpstr>
      <vt:lpstr>Certainty Equivalent Cost </vt:lpstr>
      <vt:lpstr>Certainty Equivalent Cost </vt:lpstr>
      <vt:lpstr>Transaction Costs</vt:lpstr>
      <vt:lpstr>使用動態方程</vt:lpstr>
      <vt:lpstr>使用動態方程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鈺婷 傅</dc:creator>
  <cp:lastModifiedBy>鈺婷 傅</cp:lastModifiedBy>
  <cp:revision>4</cp:revision>
  <dcterms:created xsi:type="dcterms:W3CDTF">2019-05-13T05:03:35Z</dcterms:created>
  <dcterms:modified xsi:type="dcterms:W3CDTF">2019-05-29T04:19:46Z</dcterms:modified>
</cp:coreProperties>
</file>