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0" r:id="rId3"/>
    <p:sldId id="265" r:id="rId4"/>
    <p:sldId id="266" r:id="rId5"/>
    <p:sldId id="267" r:id="rId6"/>
    <p:sldId id="257" r:id="rId7"/>
    <p:sldId id="259" r:id="rId8"/>
    <p:sldId id="268" r:id="rId9"/>
    <p:sldId id="273" r:id="rId10"/>
    <p:sldId id="269" r:id="rId11"/>
    <p:sldId id="270" r:id="rId12"/>
    <p:sldId id="274" r:id="rId13"/>
    <p:sldId id="271" r:id="rId14"/>
    <p:sldId id="272" r:id="rId15"/>
    <p:sldId id="275" r:id="rId16"/>
    <p:sldId id="276" r:id="rId17"/>
    <p:sldId id="277" r:id="rId18"/>
    <p:sldId id="283" r:id="rId19"/>
    <p:sldId id="278" r:id="rId20"/>
    <p:sldId id="279" r:id="rId21"/>
    <p:sldId id="280" r:id="rId22"/>
    <p:sldId id="281" r:id="rId23"/>
    <p:sldId id="285" r:id="rId24"/>
    <p:sldId id="282" r:id="rId25"/>
    <p:sldId id="290" r:id="rId26"/>
    <p:sldId id="286" r:id="rId27"/>
    <p:sldId id="287" r:id="rId28"/>
    <p:sldId id="288" r:id="rId29"/>
    <p:sldId id="289" r:id="rId30"/>
    <p:sldId id="293" r:id="rId31"/>
    <p:sldId id="291" r:id="rId32"/>
    <p:sldId id="292" r:id="rId3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0"/>
    <p:restoredTop sz="94648"/>
  </p:normalViewPr>
  <p:slideViewPr>
    <p:cSldViewPr snapToGrid="0" snapToObjects="1">
      <p:cViewPr varScale="1">
        <p:scale>
          <a:sx n="110" d="100"/>
          <a:sy n="110"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CD7DC-960A-DF41-8F60-5F01AC62C608}" type="datetimeFigureOut">
              <a:rPr kumimoji="1" lang="zh-TW" altLang="en-US" smtClean="0"/>
              <a:t>2018/4/30</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E9099-06B3-5B4B-ABC9-8D0D4D70300C}" type="slidenum">
              <a:rPr kumimoji="1" lang="zh-TW" altLang="en-US" smtClean="0"/>
              <a:t>‹#›</a:t>
            </a:fld>
            <a:endParaRPr kumimoji="1" lang="zh-TW" altLang="en-US"/>
          </a:p>
        </p:txBody>
      </p:sp>
    </p:spTree>
    <p:extLst>
      <p:ext uri="{BB962C8B-B14F-4D97-AF65-F5344CB8AC3E}">
        <p14:creationId xmlns:p14="http://schemas.microsoft.com/office/powerpoint/2010/main" val="131374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ECBE9099-06B3-5B4B-ABC9-8D0D4D70300C}" type="slidenum">
              <a:rPr kumimoji="1" lang="zh-TW" altLang="en-US" smtClean="0"/>
              <a:t>3</a:t>
            </a:fld>
            <a:endParaRPr kumimoji="1" lang="zh-TW" altLang="en-US"/>
          </a:p>
        </p:txBody>
      </p:sp>
    </p:spTree>
    <p:extLst>
      <p:ext uri="{BB962C8B-B14F-4D97-AF65-F5344CB8AC3E}">
        <p14:creationId xmlns:p14="http://schemas.microsoft.com/office/powerpoint/2010/main" val="329158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20DBEB-D982-4940-BD16-B5063E245439}"/>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A9B5B3F2-B7E8-164E-A805-9AA2474C8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按一下以編輯母片副標題樣式</a:t>
            </a:r>
          </a:p>
        </p:txBody>
      </p:sp>
      <p:sp>
        <p:nvSpPr>
          <p:cNvPr id="4" name="日期版面配置區 3">
            <a:extLst>
              <a:ext uri="{FF2B5EF4-FFF2-40B4-BE49-F238E27FC236}">
                <a16:creationId xmlns:a16="http://schemas.microsoft.com/office/drawing/2014/main" id="{661D268F-99B7-6D42-98F5-6A1E3B734D50}"/>
              </a:ext>
            </a:extLst>
          </p:cNvPr>
          <p:cNvSpPr>
            <a:spLocks noGrp="1"/>
          </p:cNvSpPr>
          <p:nvPr>
            <p:ph type="dt" sz="half" idx="10"/>
          </p:nvPr>
        </p:nvSpPr>
        <p:spPr/>
        <p:txBody>
          <a:bodyPr/>
          <a:lstStyle/>
          <a:p>
            <a:fld id="{BF05A377-0923-DF46-9E96-BA6811B71B76}" type="datetime1">
              <a:rPr kumimoji="1" lang="zh-TW" altLang="en-US" smtClean="0"/>
              <a:t>2018/4/30</a:t>
            </a:fld>
            <a:endParaRPr kumimoji="1" lang="zh-TW" altLang="en-US"/>
          </a:p>
        </p:txBody>
      </p:sp>
      <p:sp>
        <p:nvSpPr>
          <p:cNvPr id="5" name="頁尾版面配置區 4">
            <a:extLst>
              <a:ext uri="{FF2B5EF4-FFF2-40B4-BE49-F238E27FC236}">
                <a16:creationId xmlns:a16="http://schemas.microsoft.com/office/drawing/2014/main" id="{7E5DB8B9-A961-244E-B149-4930A1111F2C}"/>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90FEE9EE-1190-ED40-B376-42BD0D214146}"/>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201820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85E960-4E06-F440-91CD-5A1A3E0F78F4}"/>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FAD74481-CB79-7F4A-B309-3F8297B474A4}"/>
              </a:ext>
            </a:extLst>
          </p:cNvPr>
          <p:cNvSpPr>
            <a:spLocks noGrp="1"/>
          </p:cNvSpPr>
          <p:nvPr>
            <p:ph type="body" orient="vert" idx="1"/>
          </p:nvPr>
        </p:nvSpPr>
        <p:spPr/>
        <p:txBody>
          <a:bodyPr vert="eaVert"/>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9758689D-4915-4745-AD4A-692D59C32381}"/>
              </a:ext>
            </a:extLst>
          </p:cNvPr>
          <p:cNvSpPr>
            <a:spLocks noGrp="1"/>
          </p:cNvSpPr>
          <p:nvPr>
            <p:ph type="dt" sz="half" idx="10"/>
          </p:nvPr>
        </p:nvSpPr>
        <p:spPr/>
        <p:txBody>
          <a:bodyPr/>
          <a:lstStyle/>
          <a:p>
            <a:fld id="{D4BD4704-D112-4046-A825-3889415473F3}" type="datetime1">
              <a:rPr kumimoji="1" lang="zh-TW" altLang="en-US" smtClean="0"/>
              <a:t>2018/4/30</a:t>
            </a:fld>
            <a:endParaRPr kumimoji="1" lang="zh-TW" altLang="en-US"/>
          </a:p>
        </p:txBody>
      </p:sp>
      <p:sp>
        <p:nvSpPr>
          <p:cNvPr id="5" name="頁尾版面配置區 4">
            <a:extLst>
              <a:ext uri="{FF2B5EF4-FFF2-40B4-BE49-F238E27FC236}">
                <a16:creationId xmlns:a16="http://schemas.microsoft.com/office/drawing/2014/main" id="{0E5F0CB4-9A15-454E-B079-8044A940F571}"/>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7B5D1739-DC96-FA44-BF36-AAA26A96541B}"/>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62777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a:extLst>
              <a:ext uri="{FF2B5EF4-FFF2-40B4-BE49-F238E27FC236}">
                <a16:creationId xmlns:a16="http://schemas.microsoft.com/office/drawing/2014/main" id="{80985DDD-C405-FB41-A82E-AB81E3D0E98E}"/>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50A4D8A5-4517-384E-B845-073CA2AF1646}"/>
              </a:ext>
            </a:extLst>
          </p:cNvPr>
          <p:cNvSpPr>
            <a:spLocks noGrp="1"/>
          </p:cNvSpPr>
          <p:nvPr>
            <p:ph type="body" orient="vert" idx="1"/>
          </p:nvPr>
        </p:nvSpPr>
        <p:spPr>
          <a:xfrm>
            <a:off x="838200" y="365125"/>
            <a:ext cx="7734300" cy="5811838"/>
          </a:xfrm>
        </p:spPr>
        <p:txBody>
          <a:bodyPr vert="eaVert"/>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387D2E21-98ED-0644-893B-6A8E25C86A9D}"/>
              </a:ext>
            </a:extLst>
          </p:cNvPr>
          <p:cNvSpPr>
            <a:spLocks noGrp="1"/>
          </p:cNvSpPr>
          <p:nvPr>
            <p:ph type="dt" sz="half" idx="10"/>
          </p:nvPr>
        </p:nvSpPr>
        <p:spPr/>
        <p:txBody>
          <a:bodyPr/>
          <a:lstStyle/>
          <a:p>
            <a:fld id="{AA2FC53A-F1FC-CA42-8F18-FE3763309198}" type="datetime1">
              <a:rPr kumimoji="1" lang="zh-TW" altLang="en-US" smtClean="0"/>
              <a:t>2018/4/30</a:t>
            </a:fld>
            <a:endParaRPr kumimoji="1" lang="zh-TW" altLang="en-US"/>
          </a:p>
        </p:txBody>
      </p:sp>
      <p:sp>
        <p:nvSpPr>
          <p:cNvPr id="5" name="頁尾版面配置區 4">
            <a:extLst>
              <a:ext uri="{FF2B5EF4-FFF2-40B4-BE49-F238E27FC236}">
                <a16:creationId xmlns:a16="http://schemas.microsoft.com/office/drawing/2014/main" id="{E9BA53B0-C8C0-8249-AE54-FC1571EA960F}"/>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A8CE1E65-F39C-3F4E-A141-56713BDB7D73}"/>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327416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E0375B-3904-AC41-AEB8-17FA2884F81D}"/>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5B145903-4215-474C-8FCD-8A61976F5E9F}"/>
              </a:ext>
            </a:extLst>
          </p:cNvPr>
          <p:cNvSpPr>
            <a:spLocks noGrp="1"/>
          </p:cNvSpPr>
          <p:nvPr>
            <p:ph idx="1"/>
          </p:nvPr>
        </p:nvSpPr>
        <p:spPr/>
        <p:txBody>
          <a:bodyPr/>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CE1FFD3E-EA8A-9244-A52A-5C9FF88DB038}"/>
              </a:ext>
            </a:extLst>
          </p:cNvPr>
          <p:cNvSpPr>
            <a:spLocks noGrp="1"/>
          </p:cNvSpPr>
          <p:nvPr>
            <p:ph type="dt" sz="half" idx="10"/>
          </p:nvPr>
        </p:nvSpPr>
        <p:spPr/>
        <p:txBody>
          <a:bodyPr/>
          <a:lstStyle/>
          <a:p>
            <a:fld id="{84D3FE02-8A19-BD4A-BF2A-413CB73BF6BA}" type="datetime1">
              <a:rPr kumimoji="1" lang="zh-TW" altLang="en-US" smtClean="0"/>
              <a:t>2018/4/30</a:t>
            </a:fld>
            <a:endParaRPr kumimoji="1" lang="zh-TW" altLang="en-US"/>
          </a:p>
        </p:txBody>
      </p:sp>
      <p:sp>
        <p:nvSpPr>
          <p:cNvPr id="5" name="頁尾版面配置區 4">
            <a:extLst>
              <a:ext uri="{FF2B5EF4-FFF2-40B4-BE49-F238E27FC236}">
                <a16:creationId xmlns:a16="http://schemas.microsoft.com/office/drawing/2014/main" id="{8C3E0C70-1625-9A41-8C40-2AC35AE3C71D}"/>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FF574B28-D652-714B-BF7D-F17D26601B14}"/>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251230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1FF543-7083-8D4E-A9E3-BEF54830E2A5}"/>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91D5EC6E-7611-6E43-A8E0-FBEB4641B3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編輯母片文字樣式</a:t>
            </a:r>
          </a:p>
        </p:txBody>
      </p:sp>
      <p:sp>
        <p:nvSpPr>
          <p:cNvPr id="4" name="日期版面配置區 3">
            <a:extLst>
              <a:ext uri="{FF2B5EF4-FFF2-40B4-BE49-F238E27FC236}">
                <a16:creationId xmlns:a16="http://schemas.microsoft.com/office/drawing/2014/main" id="{BECAB8C3-278B-8846-9CE4-23DC17077D0E}"/>
              </a:ext>
            </a:extLst>
          </p:cNvPr>
          <p:cNvSpPr>
            <a:spLocks noGrp="1"/>
          </p:cNvSpPr>
          <p:nvPr>
            <p:ph type="dt" sz="half" idx="10"/>
          </p:nvPr>
        </p:nvSpPr>
        <p:spPr/>
        <p:txBody>
          <a:bodyPr/>
          <a:lstStyle/>
          <a:p>
            <a:fld id="{65D33573-D2D9-664E-B56B-517FCBB93299}" type="datetime1">
              <a:rPr kumimoji="1" lang="zh-TW" altLang="en-US" smtClean="0"/>
              <a:t>2018/4/30</a:t>
            </a:fld>
            <a:endParaRPr kumimoji="1" lang="zh-TW" altLang="en-US"/>
          </a:p>
        </p:txBody>
      </p:sp>
      <p:sp>
        <p:nvSpPr>
          <p:cNvPr id="5" name="頁尾版面配置區 4">
            <a:extLst>
              <a:ext uri="{FF2B5EF4-FFF2-40B4-BE49-F238E27FC236}">
                <a16:creationId xmlns:a16="http://schemas.microsoft.com/office/drawing/2014/main" id="{85A8EB43-F9F1-4947-986E-91AE2080A6FE}"/>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A0C1C05A-318D-3E40-83E2-39F228B8F339}"/>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151364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20642A-6EB1-7441-AC08-EE0A67001B1A}"/>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FC8602A0-EE65-324A-9806-B9C04C94DABE}"/>
              </a:ext>
            </a:extLst>
          </p:cNvPr>
          <p:cNvSpPr>
            <a:spLocks noGrp="1"/>
          </p:cNvSpPr>
          <p:nvPr>
            <p:ph sz="half" idx="1"/>
          </p:nvPr>
        </p:nvSpPr>
        <p:spPr>
          <a:xfrm>
            <a:off x="838200" y="1825625"/>
            <a:ext cx="5181600" cy="4351338"/>
          </a:xfrm>
        </p:spPr>
        <p:txBody>
          <a:bodyPr/>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0722E988-83EF-4B4E-9D48-D75178AC13BE}"/>
              </a:ext>
            </a:extLst>
          </p:cNvPr>
          <p:cNvSpPr>
            <a:spLocks noGrp="1"/>
          </p:cNvSpPr>
          <p:nvPr>
            <p:ph sz="half" idx="2"/>
          </p:nvPr>
        </p:nvSpPr>
        <p:spPr>
          <a:xfrm>
            <a:off x="6172200" y="1825625"/>
            <a:ext cx="5181600" cy="4351338"/>
          </a:xfrm>
        </p:spPr>
        <p:txBody>
          <a:bodyPr/>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B25B4E67-11C8-7941-BDBE-0D2F64E7F1FA}"/>
              </a:ext>
            </a:extLst>
          </p:cNvPr>
          <p:cNvSpPr>
            <a:spLocks noGrp="1"/>
          </p:cNvSpPr>
          <p:nvPr>
            <p:ph type="dt" sz="half" idx="10"/>
          </p:nvPr>
        </p:nvSpPr>
        <p:spPr/>
        <p:txBody>
          <a:bodyPr/>
          <a:lstStyle/>
          <a:p>
            <a:fld id="{0F03B306-6091-1049-B9D6-F991E3EBB1DD}" type="datetime1">
              <a:rPr kumimoji="1" lang="zh-TW" altLang="en-US" smtClean="0"/>
              <a:t>2018/4/30</a:t>
            </a:fld>
            <a:endParaRPr kumimoji="1" lang="zh-TW" altLang="en-US"/>
          </a:p>
        </p:txBody>
      </p:sp>
      <p:sp>
        <p:nvSpPr>
          <p:cNvPr id="6" name="頁尾版面配置區 5">
            <a:extLst>
              <a:ext uri="{FF2B5EF4-FFF2-40B4-BE49-F238E27FC236}">
                <a16:creationId xmlns:a16="http://schemas.microsoft.com/office/drawing/2014/main" id="{C4BEC61A-78E9-004D-834B-2ABB793D0DDE}"/>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22E2BE40-DDB2-2F4E-A99D-32BD58CA6E10}"/>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4126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BEBB30-D9F0-814A-96AE-7DAD6DC49084}"/>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6492D622-EEF3-504C-BE1D-7854176B4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編輯母片文字樣式</a:t>
            </a:r>
          </a:p>
        </p:txBody>
      </p:sp>
      <p:sp>
        <p:nvSpPr>
          <p:cNvPr id="4" name="內容版面配置區 3">
            <a:extLst>
              <a:ext uri="{FF2B5EF4-FFF2-40B4-BE49-F238E27FC236}">
                <a16:creationId xmlns:a16="http://schemas.microsoft.com/office/drawing/2014/main" id="{4077F834-8877-0C45-803E-7FE5C3A59FCD}"/>
              </a:ext>
            </a:extLst>
          </p:cNvPr>
          <p:cNvSpPr>
            <a:spLocks noGrp="1"/>
          </p:cNvSpPr>
          <p:nvPr>
            <p:ph sz="half" idx="2"/>
          </p:nvPr>
        </p:nvSpPr>
        <p:spPr>
          <a:xfrm>
            <a:off x="839788" y="2505075"/>
            <a:ext cx="5157787" cy="3684588"/>
          </a:xfrm>
        </p:spPr>
        <p:txBody>
          <a:bodyPr/>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6DA9F453-70C7-5F42-BF71-5911940E3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編輯母片文字樣式</a:t>
            </a:r>
          </a:p>
        </p:txBody>
      </p:sp>
      <p:sp>
        <p:nvSpPr>
          <p:cNvPr id="6" name="內容版面配置區 5">
            <a:extLst>
              <a:ext uri="{FF2B5EF4-FFF2-40B4-BE49-F238E27FC236}">
                <a16:creationId xmlns:a16="http://schemas.microsoft.com/office/drawing/2014/main" id="{BB1B7E12-F7D9-254E-9690-2C87A5280CCD}"/>
              </a:ext>
            </a:extLst>
          </p:cNvPr>
          <p:cNvSpPr>
            <a:spLocks noGrp="1"/>
          </p:cNvSpPr>
          <p:nvPr>
            <p:ph sz="quarter" idx="4"/>
          </p:nvPr>
        </p:nvSpPr>
        <p:spPr>
          <a:xfrm>
            <a:off x="6172200" y="2505075"/>
            <a:ext cx="5183188" cy="3684588"/>
          </a:xfrm>
        </p:spPr>
        <p:txBody>
          <a:bodyPr/>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F9792F2D-949F-414B-B3AF-9EF9FFAABF7A}"/>
              </a:ext>
            </a:extLst>
          </p:cNvPr>
          <p:cNvSpPr>
            <a:spLocks noGrp="1"/>
          </p:cNvSpPr>
          <p:nvPr>
            <p:ph type="dt" sz="half" idx="10"/>
          </p:nvPr>
        </p:nvSpPr>
        <p:spPr/>
        <p:txBody>
          <a:bodyPr/>
          <a:lstStyle/>
          <a:p>
            <a:fld id="{692C3368-403B-B44D-936D-5575F5677A89}" type="datetime1">
              <a:rPr kumimoji="1" lang="zh-TW" altLang="en-US" smtClean="0"/>
              <a:t>2018/4/30</a:t>
            </a:fld>
            <a:endParaRPr kumimoji="1" lang="zh-TW" altLang="en-US"/>
          </a:p>
        </p:txBody>
      </p:sp>
      <p:sp>
        <p:nvSpPr>
          <p:cNvPr id="8" name="頁尾版面配置區 7">
            <a:extLst>
              <a:ext uri="{FF2B5EF4-FFF2-40B4-BE49-F238E27FC236}">
                <a16:creationId xmlns:a16="http://schemas.microsoft.com/office/drawing/2014/main" id="{6A66FE5E-189A-5A47-A967-F5A601191BD8}"/>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2FBEECE7-3AA4-7C46-9A01-5FCEBC06EA98}"/>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370353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959B8B-8780-B64E-A258-C0FDC794D2B2}"/>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DBA2A494-16AD-614C-A275-5D3001AB45D9}"/>
              </a:ext>
            </a:extLst>
          </p:cNvPr>
          <p:cNvSpPr>
            <a:spLocks noGrp="1"/>
          </p:cNvSpPr>
          <p:nvPr>
            <p:ph type="dt" sz="half" idx="10"/>
          </p:nvPr>
        </p:nvSpPr>
        <p:spPr/>
        <p:txBody>
          <a:bodyPr/>
          <a:lstStyle/>
          <a:p>
            <a:fld id="{EF1A580D-EB39-3A46-9BEF-19B7475878D5}" type="datetime1">
              <a:rPr kumimoji="1" lang="zh-TW" altLang="en-US" smtClean="0"/>
              <a:t>2018/4/30</a:t>
            </a:fld>
            <a:endParaRPr kumimoji="1" lang="zh-TW" altLang="en-US"/>
          </a:p>
        </p:txBody>
      </p:sp>
      <p:sp>
        <p:nvSpPr>
          <p:cNvPr id="4" name="頁尾版面配置區 3">
            <a:extLst>
              <a:ext uri="{FF2B5EF4-FFF2-40B4-BE49-F238E27FC236}">
                <a16:creationId xmlns:a16="http://schemas.microsoft.com/office/drawing/2014/main" id="{4166F5C8-50F0-3741-8656-A12BFB5F5675}"/>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7D973EDA-6225-2743-B626-43AFA12AE244}"/>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374106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71E3546-344E-734B-8B29-EB4783BC85AF}"/>
              </a:ext>
            </a:extLst>
          </p:cNvPr>
          <p:cNvSpPr>
            <a:spLocks noGrp="1"/>
          </p:cNvSpPr>
          <p:nvPr>
            <p:ph type="dt" sz="half" idx="10"/>
          </p:nvPr>
        </p:nvSpPr>
        <p:spPr/>
        <p:txBody>
          <a:bodyPr/>
          <a:lstStyle/>
          <a:p>
            <a:fld id="{8BBF866A-4256-4E46-87E3-93981ED741DA}" type="datetime1">
              <a:rPr kumimoji="1" lang="zh-TW" altLang="en-US" smtClean="0"/>
              <a:t>2018/4/30</a:t>
            </a:fld>
            <a:endParaRPr kumimoji="1" lang="zh-TW" altLang="en-US"/>
          </a:p>
        </p:txBody>
      </p:sp>
      <p:sp>
        <p:nvSpPr>
          <p:cNvPr id="3" name="頁尾版面配置區 2">
            <a:extLst>
              <a:ext uri="{FF2B5EF4-FFF2-40B4-BE49-F238E27FC236}">
                <a16:creationId xmlns:a16="http://schemas.microsoft.com/office/drawing/2014/main" id="{520BC68B-A884-DB45-9443-257EB4BFF9AC}"/>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F26B314C-71F4-544C-A1ED-8E996C2A72C7}"/>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20154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6ED232-B661-5243-9649-A27AA65370B3}"/>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9393A8EB-619A-7542-ABF2-D41ED5614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ACB0C16C-51B5-DC40-8851-8E31D6D6B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編輯母片文字樣式</a:t>
            </a:r>
          </a:p>
        </p:txBody>
      </p:sp>
      <p:sp>
        <p:nvSpPr>
          <p:cNvPr id="5" name="日期版面配置區 4">
            <a:extLst>
              <a:ext uri="{FF2B5EF4-FFF2-40B4-BE49-F238E27FC236}">
                <a16:creationId xmlns:a16="http://schemas.microsoft.com/office/drawing/2014/main" id="{6B5286DF-C262-AF4B-BCEE-5DC52DA38C54}"/>
              </a:ext>
            </a:extLst>
          </p:cNvPr>
          <p:cNvSpPr>
            <a:spLocks noGrp="1"/>
          </p:cNvSpPr>
          <p:nvPr>
            <p:ph type="dt" sz="half" idx="10"/>
          </p:nvPr>
        </p:nvSpPr>
        <p:spPr/>
        <p:txBody>
          <a:bodyPr/>
          <a:lstStyle/>
          <a:p>
            <a:fld id="{41BF5169-9B48-7E4C-8BD9-F87F8191E1E9}" type="datetime1">
              <a:rPr kumimoji="1" lang="zh-TW" altLang="en-US" smtClean="0"/>
              <a:t>2018/4/30</a:t>
            </a:fld>
            <a:endParaRPr kumimoji="1" lang="zh-TW" altLang="en-US"/>
          </a:p>
        </p:txBody>
      </p:sp>
      <p:sp>
        <p:nvSpPr>
          <p:cNvPr id="6" name="頁尾版面配置區 5">
            <a:extLst>
              <a:ext uri="{FF2B5EF4-FFF2-40B4-BE49-F238E27FC236}">
                <a16:creationId xmlns:a16="http://schemas.microsoft.com/office/drawing/2014/main" id="{5E487333-1F54-B24D-888C-8BA4E3363DB7}"/>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C8D3584F-FF68-134B-B45D-DB8E59527A67}"/>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41573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AF7EAD-C1EB-E946-8200-73DD22166785}"/>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E5E00370-FB91-8346-A0D4-F59ABA1AA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78CAF46F-3DBA-534E-B1F1-C1F2C3D00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編輯母片文字樣式</a:t>
            </a:r>
          </a:p>
        </p:txBody>
      </p:sp>
      <p:sp>
        <p:nvSpPr>
          <p:cNvPr id="5" name="日期版面配置區 4">
            <a:extLst>
              <a:ext uri="{FF2B5EF4-FFF2-40B4-BE49-F238E27FC236}">
                <a16:creationId xmlns:a16="http://schemas.microsoft.com/office/drawing/2014/main" id="{ED21ACBB-7C5E-0142-AC62-0AFE35A185FF}"/>
              </a:ext>
            </a:extLst>
          </p:cNvPr>
          <p:cNvSpPr>
            <a:spLocks noGrp="1"/>
          </p:cNvSpPr>
          <p:nvPr>
            <p:ph type="dt" sz="half" idx="10"/>
          </p:nvPr>
        </p:nvSpPr>
        <p:spPr/>
        <p:txBody>
          <a:bodyPr/>
          <a:lstStyle/>
          <a:p>
            <a:fld id="{A101ED9D-EF4D-5447-B37A-526F28FC655B}" type="datetime1">
              <a:rPr kumimoji="1" lang="zh-TW" altLang="en-US" smtClean="0"/>
              <a:t>2018/4/30</a:t>
            </a:fld>
            <a:endParaRPr kumimoji="1" lang="zh-TW" altLang="en-US"/>
          </a:p>
        </p:txBody>
      </p:sp>
      <p:sp>
        <p:nvSpPr>
          <p:cNvPr id="6" name="頁尾版面配置區 5">
            <a:extLst>
              <a:ext uri="{FF2B5EF4-FFF2-40B4-BE49-F238E27FC236}">
                <a16:creationId xmlns:a16="http://schemas.microsoft.com/office/drawing/2014/main" id="{767D2B4F-AE67-4B46-8001-23A4CFA0F990}"/>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E0A0C375-17ED-D646-A042-A993A0D7961E}"/>
              </a:ext>
            </a:extLst>
          </p:cNvPr>
          <p:cNvSpPr>
            <a:spLocks noGrp="1"/>
          </p:cNvSpPr>
          <p:nvPr>
            <p:ph type="sldNum" sz="quarter" idx="12"/>
          </p:nvPr>
        </p:nvSpPr>
        <p:spPr/>
        <p:txBody>
          <a:body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83743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4795D58-3E72-B84D-AEC4-FE0018FC6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FFA96F44-DE1F-2441-9A30-F2912E0D3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3993B3C0-668A-9F47-A3DC-6BBFDCB69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CC1FF-CB67-7E44-A1AE-98FADA1861F9}" type="datetime1">
              <a:rPr kumimoji="1" lang="zh-TW" altLang="en-US" smtClean="0"/>
              <a:t>2018/4/30</a:t>
            </a:fld>
            <a:endParaRPr kumimoji="1" lang="zh-TW" altLang="en-US"/>
          </a:p>
        </p:txBody>
      </p:sp>
      <p:sp>
        <p:nvSpPr>
          <p:cNvPr id="5" name="頁尾版面配置區 4">
            <a:extLst>
              <a:ext uri="{FF2B5EF4-FFF2-40B4-BE49-F238E27FC236}">
                <a16:creationId xmlns:a16="http://schemas.microsoft.com/office/drawing/2014/main" id="{98FF1D1D-C822-1842-A9D4-8BFE4423B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id="{886ADA18-1BCD-4942-9EA7-340B30182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151A0-3A29-FF42-A1DD-25EF01E526CD}" type="slidenum">
              <a:rPr kumimoji="1" lang="zh-TW" altLang="en-US" smtClean="0"/>
              <a:t>‹#›</a:t>
            </a:fld>
            <a:endParaRPr kumimoji="1" lang="zh-TW" altLang="en-US"/>
          </a:p>
        </p:txBody>
      </p:sp>
    </p:spTree>
    <p:extLst>
      <p:ext uri="{BB962C8B-B14F-4D97-AF65-F5344CB8AC3E}">
        <p14:creationId xmlns:p14="http://schemas.microsoft.com/office/powerpoint/2010/main" val="324030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8E595B-5C8A-C447-AD5E-3699A6B49A76}"/>
              </a:ext>
            </a:extLst>
          </p:cNvPr>
          <p:cNvSpPr>
            <a:spLocks noGrp="1"/>
          </p:cNvSpPr>
          <p:nvPr>
            <p:ph type="ctrTitle"/>
          </p:nvPr>
        </p:nvSpPr>
        <p:spPr/>
        <p:txBody>
          <a:bodyPr/>
          <a:lstStyle/>
          <a:p>
            <a:r>
              <a:rPr lang="en-US" altLang="zh-TW" b="1" dirty="0">
                <a:latin typeface="Arial" panose="020B0604020202020204" pitchFamily="34" charset="0"/>
                <a:ea typeface="Heiti TC Medium" pitchFamily="2" charset="-128"/>
                <a:cs typeface="Arial" panose="020B0604020202020204" pitchFamily="34" charset="0"/>
              </a:rPr>
              <a:t>4.4 </a:t>
            </a:r>
            <a:r>
              <a:rPr lang="en-US" altLang="zh-TW" b="1" dirty="0" err="1">
                <a:latin typeface="Arial" panose="020B0604020202020204" pitchFamily="34" charset="0"/>
                <a:ea typeface="Heiti TC Medium" pitchFamily="2" charset="-128"/>
                <a:cs typeface="Arial" panose="020B0604020202020204" pitchFamily="34" charset="0"/>
              </a:rPr>
              <a:t>Itô-Doeblin</a:t>
            </a:r>
            <a:r>
              <a:rPr lang="en-US" altLang="zh-TW" b="1" dirty="0">
                <a:latin typeface="Arial" panose="020B0604020202020204" pitchFamily="34" charset="0"/>
                <a:ea typeface="Heiti TC Medium" pitchFamily="2" charset="-128"/>
                <a:cs typeface="Arial" panose="020B0604020202020204" pitchFamily="34" charset="0"/>
              </a:rPr>
              <a:t> Formula</a:t>
            </a:r>
            <a:endParaRPr kumimoji="1" lang="zh-TW" altLang="en-US" dirty="0">
              <a:latin typeface="Arial" panose="020B0604020202020204" pitchFamily="34" charset="0"/>
              <a:ea typeface="Heiti TC Medium" pitchFamily="2" charset="-128"/>
              <a:cs typeface="Arial" panose="020B0604020202020204" pitchFamily="34" charset="0"/>
            </a:endParaRPr>
          </a:p>
        </p:txBody>
      </p:sp>
      <p:sp>
        <p:nvSpPr>
          <p:cNvPr id="3" name="副標題 2">
            <a:extLst>
              <a:ext uri="{FF2B5EF4-FFF2-40B4-BE49-F238E27FC236}">
                <a16:creationId xmlns:a16="http://schemas.microsoft.com/office/drawing/2014/main" id="{7FC78B96-1FED-1B4A-9555-DB41EAC7748A}"/>
              </a:ext>
            </a:extLst>
          </p:cNvPr>
          <p:cNvSpPr>
            <a:spLocks noGrp="1"/>
          </p:cNvSpPr>
          <p:nvPr>
            <p:ph type="subTitle" idx="1"/>
          </p:nvPr>
        </p:nvSpPr>
        <p:spPr>
          <a:xfrm>
            <a:off x="1524000" y="4108665"/>
            <a:ext cx="9144000" cy="1655762"/>
          </a:xfrm>
        </p:spPr>
        <p:txBody>
          <a:bodyPr/>
          <a:lstStyle/>
          <a:p>
            <a:r>
              <a:rPr kumimoji="1" lang="en-US" altLang="zh-TW" dirty="0">
                <a:latin typeface="Heiti TC Medium" pitchFamily="2" charset="-128"/>
                <a:ea typeface="Heiti TC Medium" pitchFamily="2" charset="-128"/>
              </a:rPr>
              <a:t>0653943 </a:t>
            </a:r>
            <a:r>
              <a:rPr kumimoji="1" lang="zh-Hant" altLang="en-US" dirty="0">
                <a:latin typeface="Heiti TC Medium" pitchFamily="2" charset="-128"/>
                <a:ea typeface="Heiti TC Medium" pitchFamily="2" charset="-128"/>
              </a:rPr>
              <a:t>賴彥儒</a:t>
            </a:r>
            <a:endParaRPr kumimoji="1" lang="zh-TW" altLang="en-US" dirty="0">
              <a:latin typeface="Heiti TC Medium" pitchFamily="2" charset="-128"/>
              <a:ea typeface="Heiti TC Medium" pitchFamily="2" charset="-128"/>
            </a:endParaRPr>
          </a:p>
        </p:txBody>
      </p:sp>
      <p:sp>
        <p:nvSpPr>
          <p:cNvPr id="4" name="投影片編號版面配置區 3">
            <a:extLst>
              <a:ext uri="{FF2B5EF4-FFF2-40B4-BE49-F238E27FC236}">
                <a16:creationId xmlns:a16="http://schemas.microsoft.com/office/drawing/2014/main" id="{DE553DFE-196D-2C4B-B9CE-0B5C810B20F1}"/>
              </a:ext>
            </a:extLst>
          </p:cNvPr>
          <p:cNvSpPr>
            <a:spLocks noGrp="1"/>
          </p:cNvSpPr>
          <p:nvPr>
            <p:ph type="sldNum" sz="quarter" idx="12"/>
          </p:nvPr>
        </p:nvSpPr>
        <p:spPr/>
        <p:txBody>
          <a:bodyPr/>
          <a:lstStyle/>
          <a:p>
            <a:fld id="{289151A0-3A29-FF42-A1DD-25EF01E526CD}" type="slidenum">
              <a:rPr kumimoji="1" lang="zh-TW" altLang="en-US" smtClean="0"/>
              <a:t>1</a:t>
            </a:fld>
            <a:endParaRPr kumimoji="1" lang="zh-TW" altLang="en-US"/>
          </a:p>
        </p:txBody>
      </p:sp>
    </p:spTree>
    <p:extLst>
      <p:ext uri="{BB962C8B-B14F-4D97-AF65-F5344CB8AC3E}">
        <p14:creationId xmlns:p14="http://schemas.microsoft.com/office/powerpoint/2010/main" val="378917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B16EB5-3E95-BB4E-84AF-0AE6FEB64D4A}"/>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motion(2)</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67A04D0-FBA6-9E48-B17A-E7CB63BC1F20}"/>
                  </a:ext>
                </a:extLst>
              </p:cNvPr>
              <p:cNvSpPr>
                <a:spLocks noGrp="1"/>
              </p:cNvSpPr>
              <p:nvPr>
                <p:ph idx="1"/>
              </p:nvPr>
            </p:nvSpPr>
            <p:spPr/>
            <p:txBody>
              <a:bodyPr>
                <a:normAutofit lnSpcReduction="10000"/>
              </a:bodyPr>
              <a:lstStyle/>
              <a:p>
                <a:r>
                  <a:rPr kumimoji="1" lang="en-US" altLang="zh-TW" dirty="0"/>
                  <a:t>Fix </a:t>
                </a:r>
                <a14:m>
                  <m:oMath xmlns:m="http://schemas.openxmlformats.org/officeDocument/2006/math">
                    <m:r>
                      <a:rPr kumimoji="1" lang="en-US" altLang="zh-TW" b="0" i="1" smtClean="0">
                        <a:latin typeface="Cambria Math" panose="02040503050406030204" pitchFamily="18" charset="0"/>
                      </a:rPr>
                      <m:t>𝑇</m:t>
                    </m:r>
                    <m:r>
                      <a:rPr kumimoji="1" lang="en-US" altLang="zh-TW" b="0" i="1" smtClean="0">
                        <a:latin typeface="Cambria Math" panose="02040503050406030204" pitchFamily="18" charset="0"/>
                      </a:rPr>
                      <m:t>&gt;0</m:t>
                    </m:r>
                    <m:r>
                      <a:rPr kumimoji="1" lang="en-US" altLang="zh-TW" b="0" i="0" smtClean="0">
                        <a:latin typeface="Cambria Math" panose="02040503050406030204" pitchFamily="18" charset="0"/>
                      </a:rPr>
                      <m:t>, </m:t>
                    </m:r>
                  </m:oMath>
                </a14:m>
                <a:r>
                  <a:rPr kumimoji="1" lang="en-US" altLang="zh-TW" dirty="0"/>
                  <a:t>and let </a:t>
                </a:r>
                <a14:m>
                  <m:oMath xmlns:m="http://schemas.openxmlformats.org/officeDocument/2006/math">
                    <m:nary>
                      <m:naryPr>
                        <m:chr m:val="∏"/>
                        <m:subHide m:val="on"/>
                        <m:supHide m:val="on"/>
                        <m:ctrlPr>
                          <a:rPr kumimoji="1" lang="en-US" altLang="zh-TW" i="1" smtClean="0">
                            <a:latin typeface="Cambria Math" panose="02040503050406030204" pitchFamily="18" charset="0"/>
                          </a:rPr>
                        </m:ctrlPr>
                      </m:naryPr>
                      <m:sub/>
                      <m:sup/>
                      <m:e>
                        <m:r>
                          <a:rPr kumimoji="1" lang="en-US" altLang="zh-TW" b="0" i="1" smtClean="0">
                            <a:latin typeface="Cambria Math" panose="02040503050406030204" pitchFamily="18" charset="0"/>
                          </a:rPr>
                          <m:t>=</m:t>
                        </m:r>
                      </m:e>
                    </m:nary>
                    <m:d>
                      <m:dPr>
                        <m:begChr m:val="{"/>
                        <m:endChr m:val="}"/>
                        <m:ctrlPr>
                          <a:rPr kumimoji="1" lang="en-US" altLang="zh-TW" b="0" i="1" smtClean="0">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b="0" i="1" smtClean="0">
                                <a:latin typeface="Cambria Math" panose="02040503050406030204" pitchFamily="18" charset="0"/>
                              </a:rPr>
                              <m:t>0</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b="0" i="1" smtClean="0">
                                <a:latin typeface="Cambria Math" panose="02040503050406030204" pitchFamily="18" charset="0"/>
                              </a:rPr>
                              <m:t>1</m:t>
                            </m:r>
                          </m:sub>
                        </m:sSub>
                        <m:r>
                          <a:rPr kumimoji="1" lang="en-US" altLang="zh-TW" i="1">
                            <a:latin typeface="Cambria Math" panose="02040503050406030204" pitchFamily="18" charset="0"/>
                          </a:rPr>
                          <m:t>,</m:t>
                        </m:r>
                        <m:r>
                          <a:rPr kumimoji="1" lang="en-US" altLang="zh-TW" b="0" i="1" smtClean="0">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b="0" i="1" smtClean="0">
                                <a:latin typeface="Cambria Math" panose="02040503050406030204" pitchFamily="18" charset="0"/>
                              </a:rPr>
                              <m:t>𝑛</m:t>
                            </m:r>
                          </m:sub>
                        </m:sSub>
                      </m:e>
                    </m:d>
                  </m:oMath>
                </a14:m>
                <a:r>
                  <a:rPr kumimoji="1" lang="en-US" altLang="zh-TW" dirty="0"/>
                  <a:t> be a partition of </a:t>
                </a:r>
                <a14:m>
                  <m:oMath xmlns:m="http://schemas.openxmlformats.org/officeDocument/2006/math">
                    <m:r>
                      <a:rPr kumimoji="1" lang="en-US" altLang="zh-TW" b="0" i="1" smtClean="0">
                        <a:latin typeface="Cambria Math" panose="02040503050406030204" pitchFamily="18" charset="0"/>
                      </a:rPr>
                      <m:t>[0,</m:t>
                    </m:r>
                    <m:r>
                      <a:rPr kumimoji="1" lang="en-US" altLang="zh-TW" b="0" i="1" smtClean="0">
                        <a:latin typeface="Cambria Math" panose="02040503050406030204" pitchFamily="18" charset="0"/>
                      </a:rPr>
                      <m:t>𝑇</m:t>
                    </m:r>
                    <m:r>
                      <a:rPr kumimoji="1" lang="en-US" altLang="zh-TW" b="0" i="1" smtClean="0">
                        <a:latin typeface="Cambria Math" panose="02040503050406030204" pitchFamily="18" charset="0"/>
                      </a:rPr>
                      <m:t>]</m:t>
                    </m:r>
                  </m:oMath>
                </a14:m>
                <a:endParaRPr kumimoji="1" lang="en-US" altLang="zh-TW" dirty="0"/>
              </a:p>
              <a:p>
                <a:pPr marL="0" indent="0">
                  <a:buNone/>
                </a:pPr>
                <a:r>
                  <a:rPr kumimoji="1" lang="en-US" altLang="zh-TW" sz="100" dirty="0"/>
                  <a:t> </a:t>
                </a:r>
                <a:endParaRPr kumimoji="1" lang="en-US" altLang="zh-TW" dirty="0"/>
              </a:p>
              <a:p>
                <a:r>
                  <a:rPr lang="en-US" altLang="zh-TW" dirty="0">
                    <a:cs typeface="Arial" panose="020B0604020202020204" pitchFamily="34" charset="0"/>
                  </a:rPr>
                  <a:t>We are interested in the difference between </a:t>
                </a:r>
                <a14:m>
                  <m:oMath xmlns:m="http://schemas.openxmlformats.org/officeDocument/2006/math">
                    <m:r>
                      <a:rPr lang="en-US" altLang="zh-TW" b="0" i="1" smtClean="0">
                        <a:latin typeface="Cambria Math" panose="02040503050406030204" pitchFamily="18" charset="0"/>
                        <a:cs typeface="Arial" panose="020B0604020202020204" pitchFamily="34" charset="0"/>
                      </a:rPr>
                      <m:t>𝑓</m:t>
                    </m:r>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𝑊</m:t>
                    </m:r>
                    <m:r>
                      <a:rPr lang="en-US" altLang="zh-TW" b="0" i="1" smtClean="0">
                        <a:latin typeface="Cambria Math" panose="02040503050406030204" pitchFamily="18" charset="0"/>
                        <a:cs typeface="Arial" panose="020B0604020202020204" pitchFamily="34" charset="0"/>
                      </a:rPr>
                      <m:t>(0)</m:t>
                    </m:r>
                  </m:oMath>
                </a14:m>
                <a:r>
                  <a:rPr lang="en-US" altLang="zh-TW" dirty="0">
                    <a:cs typeface="Arial" panose="020B0604020202020204" pitchFamily="34" charset="0"/>
                  </a:rPr>
                  <a:t>) and </a:t>
                </a:r>
                <a14:m>
                  <m:oMath xmlns:m="http://schemas.openxmlformats.org/officeDocument/2006/math">
                    <m:r>
                      <a:rPr lang="en-US" altLang="zh-TW" i="1">
                        <a:latin typeface="Cambria Math" panose="02040503050406030204" pitchFamily="18" charset="0"/>
                        <a:cs typeface="Arial" panose="020B0604020202020204" pitchFamily="34" charset="0"/>
                      </a:rPr>
                      <m:t>𝑓</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r>
                          <a:rPr lang="en-US" altLang="zh-TW" b="0" i="1" smtClean="0">
                            <a:latin typeface="Cambria Math" panose="02040503050406030204" pitchFamily="18" charset="0"/>
                            <a:cs typeface="Arial" panose="020B0604020202020204" pitchFamily="34" charset="0"/>
                          </a:rPr>
                          <m:t>𝑇</m:t>
                        </m:r>
                      </m:e>
                    </m:d>
                    <m:r>
                      <a:rPr lang="en-US" altLang="zh-TW" b="0" i="1" smtClean="0">
                        <a:latin typeface="Cambria Math" panose="02040503050406030204" pitchFamily="18" charset="0"/>
                        <a:cs typeface="Arial" panose="020B0604020202020204" pitchFamily="34" charset="0"/>
                      </a:rPr>
                      <m:t>)</m:t>
                    </m:r>
                  </m:oMath>
                </a14:m>
                <a:r>
                  <a:rPr lang="en-US" altLang="zh-TW" dirty="0">
                    <a:cs typeface="Arial" panose="020B0604020202020204" pitchFamily="34" charset="0"/>
                  </a:rPr>
                  <a:t> </a:t>
                </a:r>
              </a:p>
              <a:p>
                <a:pPr marL="0" indent="0">
                  <a:buNone/>
                </a:pPr>
                <a:r>
                  <a:rPr kumimoji="1" lang="en-US" altLang="zh-TW" sz="100" dirty="0"/>
                  <a:t> </a:t>
                </a:r>
              </a:p>
              <a:p>
                <a:pPr marL="0" indent="0">
                  <a:buNone/>
                </a:pPr>
                <a:r>
                  <a:rPr kumimoji="1" lang="en-US" altLang="zh-TW" sz="100" dirty="0"/>
                  <a:t> </a:t>
                </a:r>
                <a:endParaRPr lang="en-US" altLang="zh-TW" dirty="0">
                  <a:cs typeface="Arial" panose="020B0604020202020204" pitchFamily="34" charset="0"/>
                </a:endParaRPr>
              </a:p>
              <a:p>
                <a:r>
                  <a:rPr lang="en-US" altLang="zh-TW" dirty="0">
                    <a:cs typeface="Arial" panose="020B0604020202020204" pitchFamily="34" charset="0"/>
                  </a:rPr>
                  <a:t>This change in </a:t>
                </a:r>
                <a14:m>
                  <m:oMath xmlns:m="http://schemas.openxmlformats.org/officeDocument/2006/math">
                    <m:r>
                      <a:rPr lang="en-US" altLang="zh-TW" i="1">
                        <a:latin typeface="Cambria Math" panose="02040503050406030204" pitchFamily="18" charset="0"/>
                        <a:cs typeface="Arial" panose="020B0604020202020204" pitchFamily="34" charset="0"/>
                      </a:rPr>
                      <m:t>𝑓</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r>
                          <a:rPr lang="en-US" altLang="zh-TW" i="1">
                            <a:latin typeface="Cambria Math" panose="02040503050406030204" pitchFamily="18" charset="0"/>
                            <a:cs typeface="Arial" panose="020B0604020202020204" pitchFamily="34" charset="0"/>
                          </a:rPr>
                          <m:t>𝑇</m:t>
                        </m:r>
                      </m:e>
                    </m:d>
                    <m:r>
                      <a:rPr lang="en-US" altLang="zh-TW" i="1">
                        <a:latin typeface="Cambria Math" panose="02040503050406030204" pitchFamily="18" charset="0"/>
                        <a:cs typeface="Arial" panose="020B0604020202020204" pitchFamily="34" charset="0"/>
                      </a:rPr>
                      <m:t>)</m:t>
                    </m:r>
                  </m:oMath>
                </a14:m>
                <a:r>
                  <a:rPr lang="en-US" altLang="zh-TW" dirty="0">
                    <a:cs typeface="Arial" panose="020B0604020202020204" pitchFamily="34" charset="0"/>
                  </a:rPr>
                  <a:t> ) between times </a:t>
                </a:r>
                <a14:m>
                  <m:oMath xmlns:m="http://schemas.openxmlformats.org/officeDocument/2006/math">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rPr>
                      <m:t>=0</m:t>
                    </m:r>
                  </m:oMath>
                </a14:m>
                <a:r>
                  <a:rPr lang="en-US" altLang="zh-TW" dirty="0">
                    <a:cs typeface="Arial" panose="020B0604020202020204" pitchFamily="34" charset="0"/>
                  </a:rPr>
                  <a:t> and </a:t>
                </a:r>
                <a14:m>
                  <m:oMath xmlns:m="http://schemas.openxmlformats.org/officeDocument/2006/math">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𝑇</m:t>
                    </m:r>
                  </m:oMath>
                </a14:m>
                <a:r>
                  <a:rPr lang="en-US" altLang="zh-TW" dirty="0">
                    <a:cs typeface="Arial" panose="020B0604020202020204" pitchFamily="34" charset="0"/>
                  </a:rPr>
                  <a:t> can be written as sum of the changes in </a:t>
                </a:r>
                <a14:m>
                  <m:oMath xmlns:m="http://schemas.openxmlformats.org/officeDocument/2006/math">
                    <m:r>
                      <a:rPr lang="en-US" altLang="zh-TW" i="1">
                        <a:latin typeface="Cambria Math" panose="02040503050406030204" pitchFamily="18" charset="0"/>
                        <a:cs typeface="Arial" panose="020B0604020202020204" pitchFamily="34" charset="0"/>
                      </a:rPr>
                      <m:t>𝑓</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r>
                          <a:rPr lang="en-US" altLang="zh-TW" i="1">
                            <a:latin typeface="Cambria Math" panose="02040503050406030204" pitchFamily="18" charset="0"/>
                            <a:cs typeface="Arial" panose="020B0604020202020204" pitchFamily="34" charset="0"/>
                          </a:rPr>
                          <m:t>𝑇</m:t>
                        </m:r>
                      </m:e>
                    </m:d>
                    <m:r>
                      <a:rPr lang="en-US" altLang="zh-TW" i="1">
                        <a:latin typeface="Cambria Math" panose="02040503050406030204" pitchFamily="18" charset="0"/>
                        <a:cs typeface="Arial" panose="020B0604020202020204" pitchFamily="34" charset="0"/>
                      </a:rPr>
                      <m:t>)</m:t>
                    </m:r>
                  </m:oMath>
                </a14:m>
                <a:r>
                  <a:rPr lang="en-US" altLang="zh-TW" dirty="0">
                    <a:cs typeface="Arial" panose="020B0604020202020204" pitchFamily="34" charset="0"/>
                  </a:rPr>
                  <a:t> over each of the subintervals</a:t>
                </a:r>
                <a:r>
                  <a:rPr kumimoji="1" lang="en-US" altLang="zh-TW" dirty="0"/>
                  <a:t> </a:t>
                </a:r>
                <a14:m>
                  <m:oMath xmlns:m="http://schemas.openxmlformats.org/officeDocument/2006/math">
                    <m:sSub>
                      <m:sSubPr>
                        <m:ctrlPr>
                          <a:rPr kumimoji="1" lang="en-US" altLang="zh-TW" i="1">
                            <a:latin typeface="Cambria Math" panose="02040503050406030204" pitchFamily="18" charset="0"/>
                          </a:rPr>
                        </m:ctrlPr>
                      </m:sSubPr>
                      <m:e>
                        <m:r>
                          <a:rPr kumimoji="1" lang="en-US" altLang="zh-TW" b="0" i="1" smtClean="0">
                            <a:latin typeface="Cambria Math" panose="02040503050406030204" pitchFamily="18" charset="0"/>
                          </a:rPr>
                          <m:t>[</m:t>
                        </m:r>
                        <m:r>
                          <a:rPr kumimoji="1" lang="en-US" altLang="zh-TW" i="1">
                            <a:latin typeface="Cambria Math" panose="02040503050406030204" pitchFamily="18" charset="0"/>
                          </a:rPr>
                          <m:t>𝑡</m:t>
                        </m:r>
                      </m:e>
                      <m:sub>
                        <m:r>
                          <a:rPr kumimoji="1" lang="en-US" altLang="zh-TW" b="0" i="1" smtClean="0">
                            <a:latin typeface="Cambria Math" panose="02040503050406030204" pitchFamily="18" charset="0"/>
                          </a:rPr>
                          <m:t>𝑗</m:t>
                        </m:r>
                      </m:sub>
                    </m:sSub>
                    <m:r>
                      <a:rPr kumimoji="1" lang="en-US" altLang="zh-TW" b="0" i="1" smtClean="0">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b="0" i="1" smtClean="0">
                            <a:latin typeface="Cambria Math" panose="02040503050406030204" pitchFamily="18" charset="0"/>
                          </a:rPr>
                          <m:t>𝑗</m:t>
                        </m:r>
                        <m:r>
                          <a:rPr kumimoji="1" lang="en-US" altLang="zh-TW" b="0" i="1" smtClean="0">
                            <a:latin typeface="Cambria Math" panose="02040503050406030204" pitchFamily="18" charset="0"/>
                          </a:rPr>
                          <m:t>+1</m:t>
                        </m:r>
                      </m:sub>
                    </m:sSub>
                    <m:r>
                      <a:rPr kumimoji="1" lang="en-US" altLang="zh-TW" b="0" i="1" smtClean="0">
                        <a:latin typeface="Cambria Math" panose="02040503050406030204" pitchFamily="18" charset="0"/>
                      </a:rPr>
                      <m:t>]</m:t>
                    </m:r>
                  </m:oMath>
                </a14:m>
                <a:r>
                  <a:rPr lang="en-US" altLang="zh-TW" dirty="0">
                    <a:cs typeface="Arial" panose="020B0604020202020204" pitchFamily="34" charset="0"/>
                  </a:rPr>
                  <a:t>.</a:t>
                </a:r>
              </a:p>
              <a:p>
                <a:pPr marL="0" indent="0">
                  <a:buNone/>
                </a:pPr>
                <a:endParaRPr lang="en-US" altLang="zh-TW" dirty="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cs typeface="Arial" panose="020B0604020202020204" pitchFamily="34" charset="0"/>
                        </a:rPr>
                        <m:t>𝑓</m:t>
                      </m:r>
                      <m:d>
                        <m:dPr>
                          <m:ctrlPr>
                            <a:rPr lang="en-US" altLang="zh-TW" b="0" i="1" smtClean="0">
                              <a:latin typeface="Cambria Math" panose="02040503050406030204" pitchFamily="18" charset="0"/>
                              <a:cs typeface="Arial" panose="020B0604020202020204" pitchFamily="34" charset="0"/>
                            </a:rPr>
                          </m:ctrlPr>
                        </m:dPr>
                        <m:e>
                          <m:r>
                            <a:rPr lang="en-US" altLang="zh-TW" b="0" i="1" smtClean="0">
                              <a:latin typeface="Cambria Math" panose="02040503050406030204" pitchFamily="18" charset="0"/>
                              <a:cs typeface="Arial" panose="020B0604020202020204" pitchFamily="34" charset="0"/>
                            </a:rPr>
                            <m:t>𝑊</m:t>
                          </m:r>
                          <m:d>
                            <m:dPr>
                              <m:ctrlPr>
                                <a:rPr lang="en-US" altLang="zh-TW" b="0" i="1" smtClean="0">
                                  <a:latin typeface="Cambria Math" panose="02040503050406030204" pitchFamily="18" charset="0"/>
                                  <a:cs typeface="Arial" panose="020B0604020202020204" pitchFamily="34" charset="0"/>
                                </a:rPr>
                              </m:ctrlPr>
                            </m:dPr>
                            <m:e>
                              <m:r>
                                <a:rPr lang="en-US" altLang="zh-TW" b="0" i="1" smtClean="0">
                                  <a:latin typeface="Cambria Math" panose="02040503050406030204" pitchFamily="18" charset="0"/>
                                  <a:cs typeface="Arial" panose="020B0604020202020204" pitchFamily="34" charset="0"/>
                                </a:rPr>
                                <m:t>𝑇</m:t>
                              </m:r>
                            </m:e>
                          </m:d>
                        </m:e>
                      </m:d>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𝑓</m:t>
                      </m:r>
                      <m:d>
                        <m:dPr>
                          <m:ctrlPr>
                            <a:rPr lang="en-US" altLang="zh-TW" b="0" i="1" smtClean="0">
                              <a:latin typeface="Cambria Math" panose="02040503050406030204" pitchFamily="18" charset="0"/>
                              <a:cs typeface="Arial" panose="020B0604020202020204" pitchFamily="34" charset="0"/>
                            </a:rPr>
                          </m:ctrlPr>
                        </m:dPr>
                        <m:e>
                          <m:r>
                            <a:rPr lang="en-US" altLang="zh-TW" b="0" i="1" smtClean="0">
                              <a:latin typeface="Cambria Math" panose="02040503050406030204" pitchFamily="18" charset="0"/>
                              <a:cs typeface="Arial" panose="020B0604020202020204" pitchFamily="34" charset="0"/>
                            </a:rPr>
                            <m:t>𝑊</m:t>
                          </m:r>
                          <m:d>
                            <m:dPr>
                              <m:ctrlPr>
                                <a:rPr lang="en-US" altLang="zh-TW" b="0" i="1" smtClean="0">
                                  <a:latin typeface="Cambria Math" panose="02040503050406030204" pitchFamily="18" charset="0"/>
                                  <a:cs typeface="Arial" panose="020B0604020202020204" pitchFamily="34" charset="0"/>
                                </a:rPr>
                              </m:ctrlPr>
                            </m:dPr>
                            <m:e>
                              <m:r>
                                <a:rPr lang="en-US" altLang="zh-TW" b="0" i="1" smtClean="0">
                                  <a:latin typeface="Cambria Math" panose="02040503050406030204" pitchFamily="18" charset="0"/>
                                  <a:cs typeface="Arial" panose="020B0604020202020204" pitchFamily="34" charset="0"/>
                                </a:rPr>
                                <m:t>0</m:t>
                              </m:r>
                            </m:e>
                          </m:d>
                        </m:e>
                      </m:d>
                      <m:r>
                        <a:rPr lang="en-US" altLang="zh-TW" b="0" i="1" smtClean="0">
                          <a:latin typeface="Cambria Math" panose="02040503050406030204" pitchFamily="18" charset="0"/>
                          <a:cs typeface="Arial" panose="020B0604020202020204" pitchFamily="34" charset="0"/>
                        </a:rPr>
                        <m:t>=</m:t>
                      </m:r>
                      <m:nary>
                        <m:naryPr>
                          <m:chr m:val="∑"/>
                          <m:ctrlPr>
                            <a:rPr lang="en-US" altLang="zh-TW" b="0" i="1" smtClean="0">
                              <a:latin typeface="Cambria Math" panose="02040503050406030204" pitchFamily="18" charset="0"/>
                              <a:cs typeface="Arial" panose="020B0604020202020204" pitchFamily="34" charset="0"/>
                            </a:rPr>
                          </m:ctrlPr>
                        </m:naryPr>
                        <m:sub>
                          <m:r>
                            <m:rPr>
                              <m:brk m:alnAt="23"/>
                            </m:rPr>
                            <a:rPr lang="en-US" altLang="zh-TW" b="0" i="1" smtClean="0">
                              <a:latin typeface="Cambria Math" panose="02040503050406030204" pitchFamily="18" charset="0"/>
                              <a:cs typeface="Arial" panose="020B0604020202020204" pitchFamily="34" charset="0"/>
                            </a:rPr>
                            <m:t>𝑗</m:t>
                          </m:r>
                          <m:r>
                            <a:rPr lang="en-US" altLang="zh-TW" b="0" i="1" smtClean="0">
                              <a:latin typeface="Cambria Math" panose="02040503050406030204" pitchFamily="18" charset="0"/>
                              <a:cs typeface="Arial" panose="020B0604020202020204" pitchFamily="34" charset="0"/>
                            </a:rPr>
                            <m:t>=0</m:t>
                          </m:r>
                        </m:sub>
                        <m:sup>
                          <m:r>
                            <a:rPr lang="en-US" altLang="zh-TW" b="0" i="1" smtClean="0">
                              <a:latin typeface="Cambria Math" panose="02040503050406030204" pitchFamily="18" charset="0"/>
                              <a:cs typeface="Arial" panose="020B0604020202020204" pitchFamily="34" charset="0"/>
                            </a:rPr>
                            <m:t>𝑛</m:t>
                          </m:r>
                          <m:r>
                            <a:rPr lang="en-US" altLang="zh-TW" b="0" i="1" smtClean="0">
                              <a:latin typeface="Cambria Math" panose="02040503050406030204" pitchFamily="18" charset="0"/>
                              <a:cs typeface="Arial" panose="020B0604020202020204" pitchFamily="34" charset="0"/>
                            </a:rPr>
                            <m:t>−1</m:t>
                          </m:r>
                        </m:sup>
                        <m:e>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𝑓</m:t>
                          </m:r>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b="0" i="1" smtClean="0">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b="0" i="1" smtClean="0">
                              <a:latin typeface="Cambria Math" panose="02040503050406030204" pitchFamily="18" charset="0"/>
                            </a:rPr>
                            <m:t>)</m:t>
                          </m:r>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𝑓</m:t>
                          </m:r>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𝑊</m:t>
                          </m:r>
                          <m:d>
                            <m:dPr>
                              <m:ctrlPr>
                                <a:rPr lang="en-US" altLang="zh-TW" b="0" i="1" smtClean="0">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lang="en-US" altLang="zh-TW" b="0" i="1" smtClean="0">
                              <a:latin typeface="Cambria Math" panose="02040503050406030204" pitchFamily="18" charset="0"/>
                              <a:cs typeface="Arial" panose="020B0604020202020204" pitchFamily="34" charset="0"/>
                            </a:rPr>
                            <m:t>)]</m:t>
                          </m:r>
                        </m:e>
                      </m:nary>
                    </m:oMath>
                  </m:oMathPara>
                </a14:m>
                <a:endParaRPr lang="en-US" altLang="zh-TW" dirty="0">
                  <a:cs typeface="Arial" panose="020B0604020202020204" pitchFamily="34" charset="0"/>
                </a:endParaRPr>
              </a:p>
              <a:p>
                <a:endParaRPr kumimoji="1" lang="zh-TW" altLang="en-US" dirty="0"/>
              </a:p>
            </p:txBody>
          </p:sp>
        </mc:Choice>
        <mc:Fallback xmlns="">
          <p:sp>
            <p:nvSpPr>
              <p:cNvPr id="3" name="內容版面配置區 2">
                <a:extLst>
                  <a:ext uri="{FF2B5EF4-FFF2-40B4-BE49-F238E27FC236}">
                    <a16:creationId xmlns:a16="http://schemas.microsoft.com/office/drawing/2014/main" id="{C67A04D0-FBA6-9E48-B17A-E7CB63BC1F20}"/>
                  </a:ext>
                </a:extLst>
              </p:cNvPr>
              <p:cNvSpPr>
                <a:spLocks noGrp="1" noRot="1" noChangeAspect="1" noMove="1" noResize="1" noEditPoints="1" noAdjustHandles="1" noChangeArrowheads="1" noChangeShapeType="1" noTextEdit="1"/>
              </p:cNvSpPr>
              <p:nvPr>
                <p:ph idx="1"/>
              </p:nvPr>
            </p:nvSpPr>
            <p:spPr>
              <a:blipFill>
                <a:blip r:embed="rId2"/>
                <a:stretch>
                  <a:fillRect l="-965" t="-17544" b="-4152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398A9B7-AE00-CB46-AE4F-B29DBF01704E}"/>
              </a:ext>
            </a:extLst>
          </p:cNvPr>
          <p:cNvSpPr>
            <a:spLocks noGrp="1"/>
          </p:cNvSpPr>
          <p:nvPr>
            <p:ph type="sldNum" sz="quarter" idx="12"/>
          </p:nvPr>
        </p:nvSpPr>
        <p:spPr/>
        <p:txBody>
          <a:bodyPr/>
          <a:lstStyle/>
          <a:p>
            <a:fld id="{289151A0-3A29-FF42-A1DD-25EF01E526CD}" type="slidenum">
              <a:rPr kumimoji="1" lang="zh-TW" altLang="en-US" smtClean="0"/>
              <a:t>10</a:t>
            </a:fld>
            <a:endParaRPr kumimoji="1" lang="zh-TW" altLang="en-US"/>
          </a:p>
        </p:txBody>
      </p:sp>
    </p:spTree>
    <p:extLst>
      <p:ext uri="{BB962C8B-B14F-4D97-AF65-F5344CB8AC3E}">
        <p14:creationId xmlns:p14="http://schemas.microsoft.com/office/powerpoint/2010/main" val="24459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B16EB5-3E95-BB4E-84AF-0AE6FEB64D4A}"/>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motion(3)</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67A04D0-FBA6-9E48-B17A-E7CB63BC1F20}"/>
                  </a:ext>
                </a:extLst>
              </p:cNvPr>
              <p:cNvSpPr>
                <a:spLocks noGrp="1"/>
              </p:cNvSpPr>
              <p:nvPr>
                <p:ph idx="1"/>
              </p:nvPr>
            </p:nvSpPr>
            <p:spPr>
              <a:xfrm>
                <a:off x="204716" y="1825625"/>
                <a:ext cx="11668836" cy="4351338"/>
              </a:xfrm>
            </p:spPr>
            <p:txBody>
              <a:bodyPr/>
              <a:lstStyle/>
              <a:p>
                <a:pPr marL="0" indent="0">
                  <a:buNone/>
                </a:pPr>
                <a14:m>
                  <m:oMathPara xmlns:m="http://schemas.openxmlformats.org/officeDocument/2006/math">
                    <m:oMathParaPr>
                      <m:jc m:val="left"/>
                    </m:oMathParaPr>
                    <m:oMath xmlns:m="http://schemas.openxmlformats.org/officeDocument/2006/math">
                      <m:nary>
                        <m:naryPr>
                          <m:chr m:val="∑"/>
                          <m:ctrlPr>
                            <a:rPr lang="en-US" altLang="zh-TW" i="1" smtClean="0">
                              <a:latin typeface="Cambria Math" panose="02040503050406030204" pitchFamily="18" charset="0"/>
                              <a:cs typeface="Arial" panose="020B0604020202020204" pitchFamily="34" charset="0"/>
                            </a:rPr>
                          </m:ctrlPr>
                        </m:naryPr>
                        <m:sub>
                          <m:r>
                            <m:rPr>
                              <m:brk m:alnAt="23"/>
                            </m:rPr>
                            <a:rPr lang="en-US" altLang="zh-TW" i="1">
                              <a:latin typeface="Cambria Math" panose="02040503050406030204" pitchFamily="18" charset="0"/>
                              <a:cs typeface="Arial" panose="020B0604020202020204" pitchFamily="34" charset="0"/>
                            </a:rPr>
                            <m:t>𝑗</m:t>
                          </m:r>
                          <m:r>
                            <a:rPr lang="en-US" altLang="zh-TW" i="1">
                              <a:latin typeface="Cambria Math" panose="02040503050406030204" pitchFamily="18" charset="0"/>
                              <a:cs typeface="Arial" panose="020B0604020202020204" pitchFamily="34" charset="0"/>
                            </a:rPr>
                            <m:t>=0</m:t>
                          </m:r>
                        </m:sub>
                        <m:sup>
                          <m:r>
                            <a:rPr lang="en-US" altLang="zh-TW" i="1">
                              <a:latin typeface="Cambria Math" panose="02040503050406030204" pitchFamily="18" charset="0"/>
                              <a:cs typeface="Arial" panose="020B0604020202020204" pitchFamily="34" charset="0"/>
                            </a:rPr>
                            <m:t>𝑛</m:t>
                          </m:r>
                          <m:r>
                            <a:rPr lang="en-US" altLang="zh-TW" i="1">
                              <a:latin typeface="Cambria Math" panose="02040503050406030204" pitchFamily="18" charset="0"/>
                              <a:cs typeface="Arial" panose="020B0604020202020204" pitchFamily="34" charset="0"/>
                            </a:rPr>
                            <m:t>−1</m:t>
                          </m:r>
                        </m:sup>
                        <m:e>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𝑓</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𝑓</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lang="en-US" altLang="zh-TW" i="1">
                              <a:latin typeface="Cambria Math" panose="02040503050406030204" pitchFamily="18" charset="0"/>
                              <a:cs typeface="Arial" panose="020B0604020202020204" pitchFamily="34" charset="0"/>
                            </a:rPr>
                            <m:t>)]</m:t>
                          </m:r>
                        </m:e>
                      </m:nary>
                    </m:oMath>
                  </m:oMathPara>
                </a14:m>
                <a:endParaRPr kumimoji="1" lang="en-US" altLang="zh-TW" dirty="0"/>
              </a:p>
              <a:p>
                <a:pPr marL="0" indent="0">
                  <a:buNone/>
                </a:pPr>
                <a:endParaRPr kumimoji="1" lang="en-US" altLang="zh-TW" sz="700" dirty="0"/>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cs typeface="Arial" panose="020B0604020202020204" pitchFamily="34" charset="0"/>
                        </a:rPr>
                        <m:t>=</m:t>
                      </m:r>
                      <m:nary>
                        <m:naryPr>
                          <m:chr m:val="∑"/>
                          <m:ctrlPr>
                            <a:rPr lang="en-US" altLang="zh-TW" i="1" smtClean="0">
                              <a:latin typeface="Cambria Math" panose="02040503050406030204" pitchFamily="18" charset="0"/>
                              <a:cs typeface="Arial" panose="020B0604020202020204" pitchFamily="34" charset="0"/>
                            </a:rPr>
                          </m:ctrlPr>
                        </m:naryPr>
                        <m:sub>
                          <m:r>
                            <m:rPr>
                              <m:brk m:alnAt="23"/>
                            </m:rPr>
                            <a:rPr lang="en-US" altLang="zh-TW" i="1">
                              <a:latin typeface="Cambria Math" panose="02040503050406030204" pitchFamily="18" charset="0"/>
                              <a:cs typeface="Arial" panose="020B0604020202020204" pitchFamily="34" charset="0"/>
                            </a:rPr>
                            <m:t>𝑗</m:t>
                          </m:r>
                          <m:r>
                            <a:rPr lang="en-US" altLang="zh-TW" i="1">
                              <a:latin typeface="Cambria Math" panose="02040503050406030204" pitchFamily="18" charset="0"/>
                              <a:cs typeface="Arial" panose="020B0604020202020204" pitchFamily="34" charset="0"/>
                            </a:rPr>
                            <m:t>=0</m:t>
                          </m:r>
                        </m:sub>
                        <m:sup>
                          <m:r>
                            <a:rPr lang="en-US" altLang="zh-TW" i="1">
                              <a:latin typeface="Cambria Math" panose="02040503050406030204" pitchFamily="18" charset="0"/>
                              <a:cs typeface="Arial" panose="020B0604020202020204" pitchFamily="34" charset="0"/>
                            </a:rPr>
                            <m:t>𝑛</m:t>
                          </m:r>
                          <m:r>
                            <a:rPr lang="en-US" altLang="zh-TW" i="1">
                              <a:latin typeface="Cambria Math" panose="02040503050406030204" pitchFamily="18" charset="0"/>
                              <a:cs typeface="Arial" panose="020B0604020202020204" pitchFamily="34" charset="0"/>
                            </a:rPr>
                            <m:t>−1</m:t>
                          </m:r>
                        </m:sup>
                        <m:e>
                          <m:r>
                            <a:rPr lang="en-US" altLang="zh-TW" b="0" i="1" smtClean="0">
                              <a:latin typeface="Cambria Math" panose="02040503050406030204" pitchFamily="18" charset="0"/>
                              <a:cs typeface="Arial" panose="020B0604020202020204" pitchFamily="34" charset="0"/>
                            </a:rPr>
                            <m:t>𝑓</m:t>
                          </m:r>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𝑊</m:t>
                          </m:r>
                          <m:r>
                            <a:rPr lang="en-US" altLang="zh-TW" b="0" i="1" smtClean="0">
                              <a:latin typeface="Cambria Math" panose="02040503050406030204" pitchFamily="18" charset="0"/>
                              <a:cs typeface="Arial" panose="020B0604020202020204" pitchFamily="34"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r>
                            <a:rPr lang="en-US" altLang="zh-TW" b="0" i="1" smtClean="0">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lang="en-US" altLang="zh-TW" i="1" smtClean="0">
                              <a:latin typeface="Cambria Math" panose="02040503050406030204" pitchFamily="18" charset="0"/>
                              <a:cs typeface="Arial" panose="020B0604020202020204" pitchFamily="34" charset="0"/>
                            </a:rPr>
                            <m:t> </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kumimoji="1" lang="en-US" altLang="zh-TW" b="0" i="1" smtClean="0">
                              <a:latin typeface="Cambria Math" panose="02040503050406030204" pitchFamily="18" charset="0"/>
                            </a:rPr>
                            <m:t>]</m:t>
                          </m:r>
                        </m:e>
                      </m:nary>
                      <m:r>
                        <a:rPr lang="en-US" altLang="zh-TW" b="0" i="1" smtClean="0">
                          <a:latin typeface="Cambria Math" panose="02040503050406030204" pitchFamily="18" charset="0"/>
                          <a:cs typeface="Arial" panose="020B0604020202020204" pitchFamily="34" charset="0"/>
                        </a:rPr>
                        <m:t>+</m:t>
                      </m:r>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TW" i="1">
                              <a:latin typeface="Cambria Math" panose="02040503050406030204" pitchFamily="18" charset="0"/>
                            </a:rPr>
                            <m:t>2</m:t>
                          </m:r>
                        </m:den>
                      </m:f>
                      <m:nary>
                        <m:naryPr>
                          <m:chr m:val="∑"/>
                          <m:ctrlPr>
                            <a:rPr lang="en-US" altLang="zh-TW" i="1">
                              <a:latin typeface="Cambria Math" panose="02040503050406030204" pitchFamily="18" charset="0"/>
                              <a:cs typeface="Arial" panose="020B0604020202020204" pitchFamily="34" charset="0"/>
                            </a:rPr>
                          </m:ctrlPr>
                        </m:naryPr>
                        <m:sub>
                          <m:r>
                            <m:rPr>
                              <m:brk m:alnAt="23"/>
                            </m:rPr>
                            <a:rPr lang="en-US" altLang="zh-TW" i="1">
                              <a:latin typeface="Cambria Math" panose="02040503050406030204" pitchFamily="18" charset="0"/>
                              <a:cs typeface="Arial" panose="020B0604020202020204" pitchFamily="34" charset="0"/>
                            </a:rPr>
                            <m:t>𝑗</m:t>
                          </m:r>
                          <m:r>
                            <a:rPr lang="en-US" altLang="zh-TW" i="1">
                              <a:latin typeface="Cambria Math" panose="02040503050406030204" pitchFamily="18" charset="0"/>
                              <a:cs typeface="Arial" panose="020B0604020202020204" pitchFamily="34" charset="0"/>
                            </a:rPr>
                            <m:t>=0</m:t>
                          </m:r>
                        </m:sub>
                        <m:sup>
                          <m:r>
                            <a:rPr lang="en-US" altLang="zh-TW" i="1">
                              <a:latin typeface="Cambria Math" panose="02040503050406030204" pitchFamily="18" charset="0"/>
                              <a:cs typeface="Arial" panose="020B0604020202020204" pitchFamily="34" charset="0"/>
                            </a:rPr>
                            <m:t>𝑛</m:t>
                          </m:r>
                          <m:r>
                            <a:rPr lang="en-US" altLang="zh-TW" i="1">
                              <a:latin typeface="Cambria Math" panose="02040503050406030204" pitchFamily="18" charset="0"/>
                              <a:cs typeface="Arial" panose="020B0604020202020204" pitchFamily="34" charset="0"/>
                            </a:rPr>
                            <m:t>−1</m:t>
                          </m:r>
                        </m:sup>
                        <m:e>
                          <m:r>
                            <a:rPr lang="en-US" altLang="zh-TW" i="1">
                              <a:latin typeface="Cambria Math" panose="02040503050406030204" pitchFamily="18" charset="0"/>
                              <a:cs typeface="Arial" panose="020B0604020202020204" pitchFamily="34" charset="0"/>
                            </a:rPr>
                            <m:t>𝑓</m:t>
                          </m:r>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r>
                            <a:rPr lang="en-US" altLang="zh-TW" i="1">
                              <a:latin typeface="Cambria Math" panose="02040503050406030204" pitchFamily="18" charset="0"/>
                              <a:cs typeface="Arial" panose="020B0604020202020204" pitchFamily="34"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r>
                            <a:rPr lang="en-US" altLang="zh-TW" i="1">
                              <a:latin typeface="Cambria Math" panose="02040503050406030204" pitchFamily="18" charset="0"/>
                              <a:cs typeface="Arial" panose="020B0604020202020204" pitchFamily="34" charset="0"/>
                            </a:rPr>
                            <m:t>))</m:t>
                          </m:r>
                          <m:sSup>
                            <m:sSupPr>
                              <m:ctrlPr>
                                <a:rPr lang="en-US" altLang="zh-TW" i="1" smtClean="0">
                                  <a:latin typeface="Cambria Math" panose="02040503050406030204" pitchFamily="18" charset="0"/>
                                  <a:cs typeface="Arial" panose="020B0604020202020204" pitchFamily="34" charset="0"/>
                                </a:rPr>
                              </m:ctrlPr>
                            </m:sSupPr>
                            <m:e>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lang="en-US" altLang="zh-TW" i="1">
                                  <a:latin typeface="Cambria Math" panose="02040503050406030204" pitchFamily="18" charset="0"/>
                                  <a:cs typeface="Arial" panose="020B0604020202020204" pitchFamily="34" charset="0"/>
                                </a:rPr>
                                <m:t> −</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kumimoji="1" lang="en-US" altLang="zh-TW" b="0" i="1" smtClean="0">
                                  <a:latin typeface="Cambria Math" panose="02040503050406030204" pitchFamily="18" charset="0"/>
                                </a:rPr>
                                <m:t>]</m:t>
                              </m:r>
                            </m:e>
                            <m:sup>
                              <m:r>
                                <a:rPr lang="en-US" altLang="zh-TW" b="0" i="1" smtClean="0">
                                  <a:latin typeface="Cambria Math" panose="02040503050406030204" pitchFamily="18" charset="0"/>
                                  <a:cs typeface="Arial" panose="020B0604020202020204" pitchFamily="34" charset="0"/>
                                </a:rPr>
                                <m:t>2</m:t>
                              </m:r>
                            </m:sup>
                          </m:sSup>
                        </m:e>
                      </m:nary>
                    </m:oMath>
                  </m:oMathPara>
                </a14:m>
                <a:endParaRPr lang="en-US" altLang="zh-TW" dirty="0">
                  <a:cs typeface="Arial" panose="020B0604020202020204" pitchFamily="34" charset="0"/>
                </a:endParaRPr>
              </a:p>
              <a:p>
                <a:pPr marL="0" indent="0">
                  <a:buNone/>
                </a:pPr>
                <a:endParaRPr lang="en-US" altLang="zh-TW" dirty="0">
                  <a:cs typeface="Arial" panose="020B0604020202020204" pitchFamily="34" charset="0"/>
                </a:endParaRPr>
              </a:p>
              <a:p>
                <a:pPr marL="0" indent="0">
                  <a:buNone/>
                </a:pPr>
                <a:r>
                  <a:rPr lang="en-US" altLang="zh-TW" sz="900" dirty="0">
                    <a:cs typeface="Arial" panose="020B0604020202020204" pitchFamily="34" charset="0"/>
                  </a:rPr>
                  <a:t> </a:t>
                </a:r>
                <a:endParaRPr lang="en-US" altLang="zh-TW" dirty="0">
                  <a:cs typeface="Arial" panose="020B0604020202020204" pitchFamily="34" charset="0"/>
                </a:endParaRPr>
              </a:p>
              <a:p>
                <a:pPr marL="0" indent="0">
                  <a:buNone/>
                </a:pPr>
                <a:endParaRPr lang="en-US" altLang="zh-TW" dirty="0">
                  <a:cs typeface="Arial" panose="020B0604020202020204" pitchFamily="34" charset="0"/>
                </a:endParaRPr>
              </a:p>
              <a:p>
                <a:pPr marL="0" indent="0">
                  <a:buNone/>
                </a:pPr>
                <a:endParaRPr kumimoji="1" lang="en-US" altLang="zh-TW" dirty="0"/>
              </a:p>
              <a:p>
                <a:pPr marL="0" indent="0">
                  <a:buNone/>
                </a:pPr>
                <a:endParaRPr kumimoji="1" lang="zh-TW" altLang="en-US" dirty="0"/>
              </a:p>
            </p:txBody>
          </p:sp>
        </mc:Choice>
        <mc:Fallback xmlns="">
          <p:sp>
            <p:nvSpPr>
              <p:cNvPr id="3" name="內容版面配置區 2">
                <a:extLst>
                  <a:ext uri="{FF2B5EF4-FFF2-40B4-BE49-F238E27FC236}">
                    <a16:creationId xmlns:a16="http://schemas.microsoft.com/office/drawing/2014/main" id="{C67A04D0-FBA6-9E48-B17A-E7CB63BC1F20}"/>
                  </a:ext>
                </a:extLst>
              </p:cNvPr>
              <p:cNvSpPr>
                <a:spLocks noGrp="1" noRot="1" noChangeAspect="1" noMove="1" noResize="1" noEditPoints="1" noAdjustHandles="1" noChangeArrowheads="1" noChangeShapeType="1" noTextEdit="1"/>
              </p:cNvSpPr>
              <p:nvPr>
                <p:ph idx="1"/>
              </p:nvPr>
            </p:nvSpPr>
            <p:spPr>
              <a:xfrm>
                <a:off x="204716" y="1825625"/>
                <a:ext cx="11668836" cy="4351338"/>
              </a:xfrm>
              <a:blipFill>
                <a:blip r:embed="rId2"/>
                <a:stretch>
                  <a:fillRect l="-10435" t="-33041" b="-6433"/>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F63E61C5-82A6-9549-B968-900C79FFFDEE}"/>
              </a:ext>
            </a:extLst>
          </p:cNvPr>
          <p:cNvSpPr txBox="1"/>
          <p:nvPr/>
        </p:nvSpPr>
        <p:spPr>
          <a:xfrm>
            <a:off x="11081347" y="4125948"/>
            <a:ext cx="792205" cy="369332"/>
          </a:xfrm>
          <a:prstGeom prst="rect">
            <a:avLst/>
          </a:prstGeom>
          <a:noFill/>
        </p:spPr>
        <p:txBody>
          <a:bodyPr wrap="none" rtlCol="0">
            <a:spAutoFit/>
          </a:bodyPr>
          <a:lstStyle/>
          <a:p>
            <a:r>
              <a:rPr kumimoji="1" lang="en-US" altLang="zh-TW" dirty="0"/>
              <a:t>(4.4.5)</a:t>
            </a:r>
            <a:endParaRPr kumimoji="1" lang="zh-TW" altLang="en-US" dirty="0"/>
          </a:p>
        </p:txBody>
      </p:sp>
      <p:sp>
        <p:nvSpPr>
          <p:cNvPr id="5" name="投影片編號版面配置區 4">
            <a:extLst>
              <a:ext uri="{FF2B5EF4-FFF2-40B4-BE49-F238E27FC236}">
                <a16:creationId xmlns:a16="http://schemas.microsoft.com/office/drawing/2014/main" id="{F5E14CC8-27CB-C442-B080-8A951DA83324}"/>
              </a:ext>
            </a:extLst>
          </p:cNvPr>
          <p:cNvSpPr>
            <a:spLocks noGrp="1"/>
          </p:cNvSpPr>
          <p:nvPr>
            <p:ph type="sldNum" sz="quarter" idx="12"/>
          </p:nvPr>
        </p:nvSpPr>
        <p:spPr/>
        <p:txBody>
          <a:bodyPr/>
          <a:lstStyle/>
          <a:p>
            <a:fld id="{289151A0-3A29-FF42-A1DD-25EF01E526CD}" type="slidenum">
              <a:rPr kumimoji="1" lang="zh-TW" altLang="en-US" smtClean="0"/>
              <a:t>11</a:t>
            </a:fld>
            <a:endParaRPr kumimoji="1" lang="zh-TW" altLang="en-US"/>
          </a:p>
        </p:txBody>
      </p:sp>
    </p:spTree>
    <p:extLst>
      <p:ext uri="{BB962C8B-B14F-4D97-AF65-F5344CB8AC3E}">
        <p14:creationId xmlns:p14="http://schemas.microsoft.com/office/powerpoint/2010/main" val="194056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50CDFE-9327-E346-9574-15A220021041}"/>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motion(4)</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A66D6EC-47AE-5640-8560-D9E0F1B8615B}"/>
                  </a:ext>
                </a:extLst>
              </p:cNvPr>
              <p:cNvSpPr>
                <a:spLocks noGrp="1"/>
              </p:cNvSpPr>
              <p:nvPr>
                <p:ph idx="1"/>
              </p:nvPr>
            </p:nvSpPr>
            <p:spPr>
              <a:xfrm>
                <a:off x="300251" y="1825625"/>
                <a:ext cx="11709779" cy="4351338"/>
              </a:xfrm>
            </p:spPr>
            <p:txBody>
              <a:bodyPr/>
              <a:lstStyle/>
              <a:p>
                <a:r>
                  <a:rPr lang="en-US" altLang="zh-TW" dirty="0"/>
                  <a:t>For the function </a:t>
                </a:r>
                <a14:m>
                  <m:oMath xmlns:m="http://schemas.openxmlformats.org/officeDocument/2006/math">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2</m:t>
                        </m:r>
                      </m:den>
                    </m:f>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2</m:t>
                        </m:r>
                      </m:sup>
                    </m:sSup>
                  </m:oMath>
                </a14:m>
                <a:r>
                  <a:rPr lang="en-US" altLang="zh-TW" dirty="0"/>
                  <a:t>,the right-hand side of (4.4.5) is</a:t>
                </a:r>
                <a:endParaRPr kumimoji="1" lang="en-US" altLang="zh-TW" dirty="0"/>
              </a:p>
              <a:p>
                <a:pPr marL="0" indent="0">
                  <a:buNone/>
                </a:pPr>
                <a14:m>
                  <m:oMathPara xmlns:m="http://schemas.openxmlformats.org/officeDocument/2006/math">
                    <m:oMathParaPr>
                      <m:jc m:val="centerGroup"/>
                    </m:oMathParaPr>
                    <m:oMath xmlns:m="http://schemas.openxmlformats.org/officeDocument/2006/math">
                      <m:nary>
                        <m:naryPr>
                          <m:chr m:val="∑"/>
                          <m:ctrlPr>
                            <a:rPr lang="en-US" altLang="zh-TW" i="1">
                              <a:latin typeface="Cambria Math" panose="02040503050406030204" pitchFamily="18" charset="0"/>
                              <a:cs typeface="Arial" panose="020B0604020202020204" pitchFamily="34" charset="0"/>
                            </a:rPr>
                          </m:ctrlPr>
                        </m:naryPr>
                        <m:sub>
                          <m:r>
                            <m:rPr>
                              <m:brk m:alnAt="23"/>
                            </m:rPr>
                            <a:rPr lang="en-US" altLang="zh-TW" i="1">
                              <a:latin typeface="Cambria Math" panose="02040503050406030204" pitchFamily="18" charset="0"/>
                              <a:cs typeface="Arial" panose="020B0604020202020204" pitchFamily="34" charset="0"/>
                            </a:rPr>
                            <m:t>𝑗</m:t>
                          </m:r>
                          <m:r>
                            <a:rPr lang="en-US" altLang="zh-TW" i="1">
                              <a:latin typeface="Cambria Math" panose="02040503050406030204" pitchFamily="18" charset="0"/>
                              <a:cs typeface="Arial" panose="020B0604020202020204" pitchFamily="34" charset="0"/>
                            </a:rPr>
                            <m:t>=0</m:t>
                          </m:r>
                        </m:sub>
                        <m:sup>
                          <m:r>
                            <a:rPr lang="en-US" altLang="zh-TW" i="1">
                              <a:latin typeface="Cambria Math" panose="02040503050406030204" pitchFamily="18" charset="0"/>
                              <a:cs typeface="Arial" panose="020B0604020202020204" pitchFamily="34" charset="0"/>
                            </a:rPr>
                            <m:t>𝑛</m:t>
                          </m:r>
                          <m:r>
                            <a:rPr lang="en-US" altLang="zh-TW" i="1">
                              <a:latin typeface="Cambria Math" panose="02040503050406030204" pitchFamily="18" charset="0"/>
                              <a:cs typeface="Arial" panose="020B0604020202020204" pitchFamily="34" charset="0"/>
                            </a:rPr>
                            <m:t>−1</m:t>
                          </m:r>
                        </m:sup>
                        <m:e>
                          <m:r>
                            <a:rPr lang="en-US" altLang="zh-TW" i="1">
                              <a:latin typeface="Cambria Math" panose="02040503050406030204" pitchFamily="18" charset="0"/>
                              <a:cs typeface="Arial" panose="020B0604020202020204" pitchFamily="34" charset="0"/>
                            </a:rPr>
                            <m:t>𝑊</m:t>
                          </m:r>
                          <m:r>
                            <a:rPr lang="en-US" altLang="zh-TW" i="1">
                              <a:latin typeface="Cambria Math" panose="02040503050406030204" pitchFamily="18" charset="0"/>
                              <a:cs typeface="Arial" panose="020B0604020202020204" pitchFamily="34"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lang="en-US" altLang="zh-TW" i="1">
                              <a:latin typeface="Cambria Math" panose="02040503050406030204" pitchFamily="18" charset="0"/>
                              <a:cs typeface="Arial" panose="020B0604020202020204" pitchFamily="34" charset="0"/>
                            </a:rPr>
                            <m:t> −</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e>
                      </m:nary>
                      <m:r>
                        <a:rPr lang="en-US" altLang="zh-TW" i="1">
                          <a:latin typeface="Cambria Math" panose="02040503050406030204" pitchFamily="18" charset="0"/>
                          <a:cs typeface="Arial" panose="020B0604020202020204" pitchFamily="34" charset="0"/>
                        </a:rPr>
                        <m:t>+</m:t>
                      </m:r>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TW" i="1">
                              <a:latin typeface="Cambria Math" panose="02040503050406030204" pitchFamily="18" charset="0"/>
                            </a:rPr>
                            <m:t>2</m:t>
                          </m:r>
                        </m:den>
                      </m:f>
                      <m:nary>
                        <m:naryPr>
                          <m:chr m:val="∑"/>
                          <m:ctrlPr>
                            <a:rPr lang="en-US" altLang="zh-TW" i="1">
                              <a:latin typeface="Cambria Math" panose="02040503050406030204" pitchFamily="18" charset="0"/>
                              <a:cs typeface="Arial" panose="020B0604020202020204" pitchFamily="34" charset="0"/>
                            </a:rPr>
                          </m:ctrlPr>
                        </m:naryPr>
                        <m:sub>
                          <m:r>
                            <m:rPr>
                              <m:brk m:alnAt="23"/>
                            </m:rPr>
                            <a:rPr lang="en-US" altLang="zh-TW" i="1">
                              <a:latin typeface="Cambria Math" panose="02040503050406030204" pitchFamily="18" charset="0"/>
                              <a:cs typeface="Arial" panose="020B0604020202020204" pitchFamily="34" charset="0"/>
                            </a:rPr>
                            <m:t>𝑗</m:t>
                          </m:r>
                          <m:r>
                            <a:rPr lang="en-US" altLang="zh-TW" i="1">
                              <a:latin typeface="Cambria Math" panose="02040503050406030204" pitchFamily="18" charset="0"/>
                              <a:cs typeface="Arial" panose="020B0604020202020204" pitchFamily="34" charset="0"/>
                            </a:rPr>
                            <m:t>=0</m:t>
                          </m:r>
                        </m:sub>
                        <m:sup>
                          <m:r>
                            <a:rPr lang="en-US" altLang="zh-TW" i="1">
                              <a:latin typeface="Cambria Math" panose="02040503050406030204" pitchFamily="18" charset="0"/>
                              <a:cs typeface="Arial" panose="020B0604020202020204" pitchFamily="34" charset="0"/>
                            </a:rPr>
                            <m:t>𝑛</m:t>
                          </m:r>
                          <m:r>
                            <a:rPr lang="en-US" altLang="zh-TW" i="1">
                              <a:latin typeface="Cambria Math" panose="02040503050406030204" pitchFamily="18" charset="0"/>
                              <a:cs typeface="Arial" panose="020B0604020202020204" pitchFamily="34" charset="0"/>
                            </a:rPr>
                            <m:t>−1</m:t>
                          </m:r>
                        </m:sup>
                        <m:e>
                          <m:sSup>
                            <m:sSupPr>
                              <m:ctrlPr>
                                <a:rPr lang="en-US" altLang="zh-TW" i="1">
                                  <a:latin typeface="Cambria Math" panose="02040503050406030204" pitchFamily="18" charset="0"/>
                                  <a:cs typeface="Arial" panose="020B0604020202020204" pitchFamily="34" charset="0"/>
                                </a:rPr>
                              </m:ctrlPr>
                            </m:sSupPr>
                            <m:e>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lang="en-US" altLang="zh-TW" i="1">
                                  <a:latin typeface="Cambria Math" panose="02040503050406030204" pitchFamily="18" charset="0"/>
                                  <a:cs typeface="Arial" panose="020B0604020202020204" pitchFamily="34" charset="0"/>
                                </a:rPr>
                                <m:t> −</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e>
                            <m:sup>
                              <m:r>
                                <a:rPr lang="en-US" altLang="zh-TW" i="1">
                                  <a:latin typeface="Cambria Math" panose="02040503050406030204" pitchFamily="18" charset="0"/>
                                  <a:cs typeface="Arial" panose="020B0604020202020204" pitchFamily="34" charset="0"/>
                                </a:rPr>
                                <m:t>2</m:t>
                              </m:r>
                            </m:sup>
                          </m:sSup>
                        </m:e>
                      </m:nary>
                    </m:oMath>
                  </m:oMathPara>
                </a14:m>
                <a:endParaRPr kumimoji="1" lang="en-US" altLang="zh-TW" dirty="0"/>
              </a:p>
              <a:p>
                <a:pPr marL="0" indent="0">
                  <a:buNone/>
                </a:pPr>
                <a:endParaRPr kumimoji="1" lang="en-US" altLang="zh-TW" dirty="0"/>
              </a:p>
              <a:p>
                <a:pPr marL="0" indent="0">
                  <a:buNone/>
                </a:pPr>
                <a:r>
                  <a:rPr lang="en-US" altLang="zh-TW" dirty="0">
                    <a:cs typeface="Arial" panose="020B0604020202020204" pitchFamily="34" charset="0"/>
                  </a:rPr>
                  <a:t>Is the(4.4.4) form </a:t>
                </a:r>
                <a14:m>
                  <m:oMath xmlns:m="http://schemas.openxmlformats.org/officeDocument/2006/math">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kumimoji="1" lang="en-US" altLang="zh-TW" i="1">
                            <a:latin typeface="Cambria Math" panose="02040503050406030204" pitchFamily="18" charset="0"/>
                          </a:rPr>
                          <m:t>𝑓</m:t>
                        </m:r>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r>
                      <a:rPr kumimoji="1" lang="en-US" altLang="zh-TW" i="1">
                        <a:latin typeface="Cambria Math" panose="02040503050406030204" pitchFamily="18" charset="0"/>
                      </a:rPr>
                      <m:t> </m:t>
                    </m:r>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TW" i="1">
                            <a:latin typeface="Cambria Math" panose="02040503050406030204" pitchFamily="18" charset="0"/>
                          </a:rPr>
                          <m:t>2</m:t>
                        </m:r>
                      </m:den>
                    </m:f>
                    <m:sSup>
                      <m:sSupPr>
                        <m:ctrlPr>
                          <a:rPr kumimoji="1" lang="en-US" altLang="zh-TW" i="1">
                            <a:latin typeface="Cambria Math" panose="02040503050406030204" pitchFamily="18" charset="0"/>
                          </a:rPr>
                        </m:ctrlPr>
                      </m:sSup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r>
                          <a:rPr kumimoji="1" lang="en-US" altLang="zh-TW" i="1">
                            <a:latin typeface="Cambria Math" panose="02040503050406030204" pitchFamily="18" charset="0"/>
                          </a:rPr>
                          <m:t>)</m:t>
                        </m:r>
                      </m:e>
                      <m:sup>
                        <m:r>
                          <a:rPr kumimoji="1" lang="en-US" altLang="zh-TW" i="1">
                            <a:latin typeface="Cambria Math" panose="02040503050406030204" pitchFamily="18" charset="0"/>
                          </a:rPr>
                          <m:t>2</m:t>
                        </m:r>
                      </m:sup>
                    </m:sSup>
                  </m:oMath>
                </a14:m>
                <a:endParaRPr kumimoji="1" lang="zh-TW" altLang="en-US" dirty="0"/>
              </a:p>
            </p:txBody>
          </p:sp>
        </mc:Choice>
        <mc:Fallback xmlns="">
          <p:sp>
            <p:nvSpPr>
              <p:cNvPr id="3" name="內容版面配置區 2">
                <a:extLst>
                  <a:ext uri="{FF2B5EF4-FFF2-40B4-BE49-F238E27FC236}">
                    <a16:creationId xmlns:a16="http://schemas.microsoft.com/office/drawing/2014/main" id="{1A66D6EC-47AE-5640-8560-D9E0F1B8615B}"/>
                  </a:ext>
                </a:extLst>
              </p:cNvPr>
              <p:cNvSpPr>
                <a:spLocks noGrp="1" noRot="1" noChangeAspect="1" noMove="1" noResize="1" noEditPoints="1" noAdjustHandles="1" noChangeArrowheads="1" noChangeShapeType="1" noTextEdit="1"/>
              </p:cNvSpPr>
              <p:nvPr>
                <p:ph idx="1"/>
              </p:nvPr>
            </p:nvSpPr>
            <p:spPr>
              <a:xfrm>
                <a:off x="300251" y="1825625"/>
                <a:ext cx="11709779" cy="4351338"/>
              </a:xfrm>
              <a:blipFill>
                <a:blip r:embed="rId2"/>
                <a:stretch>
                  <a:fillRect l="-1193" t="-2076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40467F6-0D10-D84F-8F36-7E440B480086}"/>
              </a:ext>
            </a:extLst>
          </p:cNvPr>
          <p:cNvSpPr>
            <a:spLocks noGrp="1"/>
          </p:cNvSpPr>
          <p:nvPr>
            <p:ph type="sldNum" sz="quarter" idx="12"/>
          </p:nvPr>
        </p:nvSpPr>
        <p:spPr/>
        <p:txBody>
          <a:bodyPr/>
          <a:lstStyle/>
          <a:p>
            <a:fld id="{289151A0-3A29-FF42-A1DD-25EF01E526CD}" type="slidenum">
              <a:rPr kumimoji="1" lang="zh-TW" altLang="en-US" smtClean="0"/>
              <a:t>12</a:t>
            </a:fld>
            <a:endParaRPr kumimoji="1" lang="zh-TW" altLang="en-US"/>
          </a:p>
        </p:txBody>
      </p:sp>
      <p:sp>
        <p:nvSpPr>
          <p:cNvPr id="5" name="文字方塊 4">
            <a:extLst>
              <a:ext uri="{FF2B5EF4-FFF2-40B4-BE49-F238E27FC236}">
                <a16:creationId xmlns:a16="http://schemas.microsoft.com/office/drawing/2014/main" id="{BD02CA39-F9CA-A948-A497-E5D88449588D}"/>
              </a:ext>
            </a:extLst>
          </p:cNvPr>
          <p:cNvSpPr txBox="1"/>
          <p:nvPr/>
        </p:nvSpPr>
        <p:spPr>
          <a:xfrm>
            <a:off x="10740788" y="2838734"/>
            <a:ext cx="792205" cy="369332"/>
          </a:xfrm>
          <a:prstGeom prst="rect">
            <a:avLst/>
          </a:prstGeom>
          <a:noFill/>
        </p:spPr>
        <p:txBody>
          <a:bodyPr wrap="none" rtlCol="0">
            <a:spAutoFit/>
          </a:bodyPr>
          <a:lstStyle/>
          <a:p>
            <a:r>
              <a:rPr kumimoji="1" lang="en-US" altLang="zh-TW" dirty="0"/>
              <a:t>(4.4.6)</a:t>
            </a:r>
            <a:endParaRPr kumimoji="1" lang="zh-TW" altLang="en-US" dirty="0"/>
          </a:p>
        </p:txBody>
      </p:sp>
    </p:spTree>
    <p:extLst>
      <p:ext uri="{BB962C8B-B14F-4D97-AF65-F5344CB8AC3E}">
        <p14:creationId xmlns:p14="http://schemas.microsoft.com/office/powerpoint/2010/main" val="69705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B16EB5-3E95-BB4E-84AF-0AE6FEB64D4A}"/>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motion(5)</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67A04D0-FBA6-9E48-B17A-E7CB63BC1F20}"/>
                  </a:ext>
                </a:extLst>
              </p:cNvPr>
              <p:cNvSpPr>
                <a:spLocks noGrp="1"/>
              </p:cNvSpPr>
              <p:nvPr>
                <p:ph idx="1"/>
              </p:nvPr>
            </p:nvSpPr>
            <p:spPr>
              <a:xfrm>
                <a:off x="382137" y="1825625"/>
                <a:ext cx="11809863" cy="4351338"/>
              </a:xfrm>
            </p:spPr>
            <p:txBody>
              <a:bodyPr/>
              <a:lstStyle/>
              <a:p>
                <a:r>
                  <a:rPr kumimoji="1" lang="en-US" altLang="zh-TW" dirty="0"/>
                  <a:t>Then let </a:t>
                </a:r>
                <a14:m>
                  <m:oMath xmlns:m="http://schemas.openxmlformats.org/officeDocument/2006/math">
                    <m:r>
                      <a:rPr kumimoji="1" lang="en-US" altLang="zh-TW" b="0" i="0" smtClean="0">
                        <a:latin typeface="Cambria Math" panose="02040503050406030204" pitchFamily="18" charset="0"/>
                        <a:ea typeface="Cambria Math" panose="02040503050406030204" pitchFamily="18" charset="0"/>
                      </a:rPr>
                      <m:t>||</m:t>
                    </m:r>
                    <m:r>
                      <m:rPr>
                        <m:sty m:val="p"/>
                      </m:rPr>
                      <a:rPr kumimoji="1" lang="el-GR" altLang="zh-TW" i="1">
                        <a:latin typeface="Cambria Math" panose="02040503050406030204" pitchFamily="18" charset="0"/>
                        <a:ea typeface="Cambria Math" panose="02040503050406030204" pitchFamily="18" charset="0"/>
                      </a:rPr>
                      <m:t>Π</m:t>
                    </m:r>
                    <m:r>
                      <a:rPr kumimoji="1" lang="en-US" altLang="zh-TW" b="0" i="0" smtClean="0">
                        <a:latin typeface="Cambria Math" panose="02040503050406030204" pitchFamily="18" charset="0"/>
                        <a:ea typeface="Cambria Math" panose="02040503050406030204" pitchFamily="18" charset="0"/>
                      </a:rPr>
                      <m:t>||</m:t>
                    </m:r>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ea typeface="Cambria Math" panose="02040503050406030204" pitchFamily="18" charset="0"/>
                      </a:rPr>
                      <m:t>0</m:t>
                    </m:r>
                  </m:oMath>
                </a14:m>
                <a:endParaRPr kumimoji="1" lang="zh-TW" altLang="en-US" dirty="0"/>
              </a:p>
              <a:p>
                <a:pPr marL="0" indent="0">
                  <a:buNone/>
                </a:pPr>
                <a14:m>
                  <m:oMathPara xmlns:m="http://schemas.openxmlformats.org/officeDocument/2006/math">
                    <m:oMathParaPr>
                      <m:jc m:val="left"/>
                    </m:oMathParaPr>
                    <m:oMath xmlns:m="http://schemas.openxmlformats.org/officeDocument/2006/math">
                      <m:nary>
                        <m:naryPr>
                          <m:chr m:val="∑"/>
                          <m:ctrlPr>
                            <a:rPr lang="en-US" altLang="zh-TW" sz="2400" i="1">
                              <a:latin typeface="Cambria Math" panose="02040503050406030204" pitchFamily="18" charset="0"/>
                              <a:cs typeface="Arial" panose="020B0604020202020204" pitchFamily="34" charset="0"/>
                            </a:rPr>
                          </m:ctrlPr>
                        </m:naryPr>
                        <m:sub>
                          <m:r>
                            <m:rPr>
                              <m:brk m:alnAt="23"/>
                            </m:rPr>
                            <a:rPr lang="en-US" altLang="zh-TW" sz="2400" i="1">
                              <a:latin typeface="Cambria Math" panose="02040503050406030204" pitchFamily="18" charset="0"/>
                              <a:cs typeface="Arial" panose="020B0604020202020204" pitchFamily="34" charset="0"/>
                            </a:rPr>
                            <m:t>𝑗</m:t>
                          </m:r>
                          <m:r>
                            <a:rPr lang="en-US" altLang="zh-TW" sz="2400" i="1">
                              <a:latin typeface="Cambria Math" panose="02040503050406030204" pitchFamily="18" charset="0"/>
                              <a:cs typeface="Arial" panose="020B0604020202020204" pitchFamily="34" charset="0"/>
                            </a:rPr>
                            <m:t>=0</m:t>
                          </m:r>
                        </m:sub>
                        <m:sup>
                          <m:r>
                            <a:rPr lang="en-US" altLang="zh-TW" sz="2400" i="1">
                              <a:latin typeface="Cambria Math" panose="02040503050406030204" pitchFamily="18" charset="0"/>
                              <a:cs typeface="Arial" panose="020B0604020202020204" pitchFamily="34" charset="0"/>
                            </a:rPr>
                            <m:t>𝑛</m:t>
                          </m:r>
                          <m:r>
                            <a:rPr lang="en-US" altLang="zh-TW" sz="2400" i="1">
                              <a:latin typeface="Cambria Math" panose="02040503050406030204" pitchFamily="18" charset="0"/>
                              <a:cs typeface="Arial" panose="020B0604020202020204" pitchFamily="34" charset="0"/>
                            </a:rPr>
                            <m:t>−1</m:t>
                          </m:r>
                        </m:sup>
                        <m:e>
                          <m:r>
                            <a:rPr lang="en-US" altLang="zh-TW" sz="2400" i="1">
                              <a:latin typeface="Cambria Math" panose="02040503050406030204" pitchFamily="18" charset="0"/>
                              <a:cs typeface="Arial" panose="020B0604020202020204" pitchFamily="34" charset="0"/>
                            </a:rPr>
                            <m:t>[</m:t>
                          </m:r>
                          <m:r>
                            <a:rPr lang="en-US" altLang="zh-TW" sz="2400" i="1">
                              <a:latin typeface="Cambria Math" panose="02040503050406030204" pitchFamily="18" charset="0"/>
                              <a:cs typeface="Arial" panose="020B0604020202020204" pitchFamily="34" charset="0"/>
                            </a:rPr>
                            <m:t>𝑓</m:t>
                          </m:r>
                          <m:r>
                            <a:rPr lang="en-US" altLang="zh-TW" sz="2400" i="1">
                              <a:latin typeface="Cambria Math" panose="02040503050406030204" pitchFamily="18" charset="0"/>
                              <a:cs typeface="Arial" panose="020B0604020202020204" pitchFamily="34" charset="0"/>
                            </a:rPr>
                            <m:t>(</m:t>
                          </m:r>
                          <m:r>
                            <a:rPr lang="en-US" altLang="zh-TW" sz="2400" i="1">
                              <a:latin typeface="Cambria Math" panose="02040503050406030204" pitchFamily="18" charset="0"/>
                              <a:cs typeface="Arial" panose="020B0604020202020204" pitchFamily="34" charset="0"/>
                            </a:rPr>
                            <m:t>𝑊</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m:t>
                              </m:r>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r>
                            <a:rPr kumimoji="1" lang="en-US" altLang="zh-TW" sz="2400" i="1">
                              <a:latin typeface="Cambria Math" panose="02040503050406030204" pitchFamily="18" charset="0"/>
                            </a:rPr>
                            <m:t>)</m:t>
                          </m:r>
                          <m:r>
                            <a:rPr lang="en-US" altLang="zh-TW" sz="2400" i="1">
                              <a:latin typeface="Cambria Math" panose="02040503050406030204" pitchFamily="18" charset="0"/>
                              <a:cs typeface="Arial" panose="020B0604020202020204" pitchFamily="34" charset="0"/>
                            </a:rPr>
                            <m:t>)−</m:t>
                          </m:r>
                          <m:r>
                            <a:rPr lang="en-US" altLang="zh-TW" sz="2400" i="1">
                              <a:latin typeface="Cambria Math" panose="02040503050406030204" pitchFamily="18" charset="0"/>
                              <a:cs typeface="Arial" panose="020B0604020202020204" pitchFamily="34" charset="0"/>
                            </a:rPr>
                            <m:t>𝑓</m:t>
                          </m:r>
                          <m:r>
                            <a:rPr lang="en-US" altLang="zh-TW" sz="2400" i="1">
                              <a:latin typeface="Cambria Math" panose="02040503050406030204" pitchFamily="18" charset="0"/>
                              <a:cs typeface="Arial" panose="020B0604020202020204" pitchFamily="34" charset="0"/>
                            </a:rPr>
                            <m:t>(</m:t>
                          </m:r>
                          <m:r>
                            <a:rPr lang="en-US" altLang="zh-TW" sz="2400" i="1">
                              <a:latin typeface="Cambria Math" panose="02040503050406030204" pitchFamily="18" charset="0"/>
                              <a:cs typeface="Arial" panose="020B0604020202020204" pitchFamily="34" charset="0"/>
                            </a:rPr>
                            <m:t>𝑊</m:t>
                          </m:r>
                          <m:r>
                            <a:rPr lang="en-US" altLang="zh-TW" sz="2400" b="0" i="1" smtClean="0">
                              <a:latin typeface="Cambria Math" panose="02040503050406030204" pitchFamily="18" charset="0"/>
                              <a:cs typeface="Arial" panose="020B0604020202020204" pitchFamily="34"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kumimoji="1" lang="en-US" altLang="zh-TW" sz="2400" b="0" i="1" smtClean="0">
                              <a:latin typeface="Cambria Math" panose="02040503050406030204" pitchFamily="18" charset="0"/>
                            </a:rPr>
                            <m:t>)</m:t>
                          </m:r>
                          <m:r>
                            <a:rPr lang="en-US" altLang="zh-TW" sz="2400" i="1">
                              <a:latin typeface="Cambria Math" panose="02040503050406030204" pitchFamily="18" charset="0"/>
                              <a:cs typeface="Arial" panose="020B0604020202020204" pitchFamily="34" charset="0"/>
                            </a:rPr>
                            <m:t>)]</m:t>
                          </m:r>
                        </m:e>
                      </m:nary>
                    </m:oMath>
                  </m:oMathPara>
                </a14:m>
                <a:endParaRPr lang="en-US" altLang="zh-TW" sz="2400" i="1" dirty="0">
                  <a:latin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left"/>
                    </m:oMathParaPr>
                    <m:oMath xmlns:m="http://schemas.openxmlformats.org/officeDocument/2006/math">
                      <m:r>
                        <a:rPr lang="en-US" altLang="zh-TW" sz="2400" i="1">
                          <a:latin typeface="Cambria Math" panose="02040503050406030204" pitchFamily="18" charset="0"/>
                          <a:cs typeface="Arial" panose="020B0604020202020204" pitchFamily="34" charset="0"/>
                        </a:rPr>
                        <m:t>=</m:t>
                      </m:r>
                      <m:func>
                        <m:funcPr>
                          <m:ctrlPr>
                            <a:rPr lang="en-US" altLang="zh-TW" sz="2400" i="1" smtClean="0">
                              <a:latin typeface="Cambria Math" panose="02040503050406030204" pitchFamily="18" charset="0"/>
                              <a:cs typeface="Arial" panose="020B0604020202020204" pitchFamily="34" charset="0"/>
                            </a:rPr>
                          </m:ctrlPr>
                        </m:funcPr>
                        <m:fName>
                          <m:limLow>
                            <m:limLowPr>
                              <m:ctrlPr>
                                <a:rPr lang="en-US" altLang="zh-TW" sz="2400" i="1" smtClean="0">
                                  <a:latin typeface="Cambria Math" panose="02040503050406030204" pitchFamily="18" charset="0"/>
                                  <a:cs typeface="Arial" panose="020B0604020202020204" pitchFamily="34" charset="0"/>
                                </a:rPr>
                              </m:ctrlPr>
                            </m:limLowPr>
                            <m:e>
                              <m:r>
                                <m:rPr>
                                  <m:sty m:val="p"/>
                                </m:rPr>
                                <a:rPr lang="en-US" altLang="zh-TW" sz="2400" i="0" smtClean="0">
                                  <a:latin typeface="Cambria Math" panose="02040503050406030204" pitchFamily="18" charset="0"/>
                                  <a:cs typeface="Arial" panose="020B0604020202020204" pitchFamily="34"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r>
                                <m:rPr>
                                  <m:nor/>
                                </m:rPr>
                                <a:rPr kumimoji="1" lang="zh-TW" altLang="en-US" sz="2400" dirty="0"/>
                                <m:t> </m:t>
                              </m:r>
                            </m:lim>
                          </m:limLow>
                        </m:fName>
                        <m:e>
                          <m:nary>
                            <m:naryPr>
                              <m:chr m:val="∑"/>
                              <m:ctrlPr>
                                <a:rPr lang="en-US" altLang="zh-TW" sz="2400" i="1">
                                  <a:latin typeface="Cambria Math" panose="02040503050406030204" pitchFamily="18" charset="0"/>
                                  <a:cs typeface="Arial" panose="020B0604020202020204" pitchFamily="34" charset="0"/>
                                </a:rPr>
                              </m:ctrlPr>
                            </m:naryPr>
                            <m:sub>
                              <m:r>
                                <m:rPr>
                                  <m:brk m:alnAt="23"/>
                                </m:rPr>
                                <a:rPr lang="en-US" altLang="zh-TW" sz="2400" i="1">
                                  <a:latin typeface="Cambria Math" panose="02040503050406030204" pitchFamily="18" charset="0"/>
                                  <a:cs typeface="Arial" panose="020B0604020202020204" pitchFamily="34" charset="0"/>
                                </a:rPr>
                                <m:t>𝑗</m:t>
                              </m:r>
                              <m:r>
                                <a:rPr lang="en-US" altLang="zh-TW" sz="2400" i="1">
                                  <a:latin typeface="Cambria Math" panose="02040503050406030204" pitchFamily="18" charset="0"/>
                                  <a:cs typeface="Arial" panose="020B0604020202020204" pitchFamily="34" charset="0"/>
                                </a:rPr>
                                <m:t>=0</m:t>
                              </m:r>
                            </m:sub>
                            <m:sup>
                              <m:r>
                                <a:rPr lang="en-US" altLang="zh-TW" sz="2400" i="1">
                                  <a:latin typeface="Cambria Math" panose="02040503050406030204" pitchFamily="18" charset="0"/>
                                  <a:cs typeface="Arial" panose="020B0604020202020204" pitchFamily="34" charset="0"/>
                                </a:rPr>
                                <m:t>𝑛</m:t>
                              </m:r>
                              <m:r>
                                <a:rPr lang="en-US" altLang="zh-TW" sz="2400" i="1">
                                  <a:latin typeface="Cambria Math" panose="02040503050406030204" pitchFamily="18" charset="0"/>
                                  <a:cs typeface="Arial" panose="020B0604020202020204" pitchFamily="34" charset="0"/>
                                </a:rPr>
                                <m:t>−1</m:t>
                              </m:r>
                            </m:sup>
                            <m:e>
                              <m:r>
                                <a:rPr lang="en-US" altLang="zh-TW" sz="2400" b="0" i="1" smtClean="0">
                                  <a:latin typeface="Cambria Math" panose="02040503050406030204" pitchFamily="18" charset="0"/>
                                  <a:cs typeface="Arial" panose="020B0604020202020204" pitchFamily="34" charset="0"/>
                                </a:rPr>
                                <m:t>𝑊</m:t>
                              </m:r>
                              <m:r>
                                <a:rPr lang="en-US" altLang="zh-TW" sz="2400" b="0" i="1" smtClean="0">
                                  <a:latin typeface="Cambria Math" panose="02040503050406030204" pitchFamily="18" charset="0"/>
                                  <a:cs typeface="Arial" panose="020B0604020202020204" pitchFamily="34"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lang="en-US" altLang="zh-TW" sz="2400" b="0" i="1" smtClean="0">
                                  <a:latin typeface="Cambria Math" panose="02040503050406030204" pitchFamily="18" charset="0"/>
                                  <a:cs typeface="Arial" panose="020B0604020202020204" pitchFamily="34" charset="0"/>
                                </a:rPr>
                                <m:t>)[</m:t>
                              </m:r>
                              <m:r>
                                <a:rPr lang="en-US" altLang="zh-TW" sz="2400" i="1">
                                  <a:latin typeface="Cambria Math" panose="02040503050406030204" pitchFamily="18" charset="0"/>
                                  <a:cs typeface="Arial" panose="020B0604020202020204" pitchFamily="34" charset="0"/>
                                </a:rPr>
                                <m:t>𝑊</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m:t>
                                  </m:r>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r>
                                <a:rPr kumimoji="1" lang="en-US" altLang="zh-TW" sz="2400" i="1">
                                  <a:latin typeface="Cambria Math" panose="02040503050406030204" pitchFamily="18" charset="0"/>
                                </a:rPr>
                                <m:t>)</m:t>
                              </m:r>
                              <m:r>
                                <a:rPr lang="en-US" altLang="zh-TW" sz="2400" i="1">
                                  <a:latin typeface="Cambria Math" panose="02040503050406030204" pitchFamily="18" charset="0"/>
                                  <a:cs typeface="Arial" panose="020B0604020202020204" pitchFamily="34" charset="0"/>
                                </a:rPr>
                                <m:t> −</m:t>
                              </m:r>
                              <m:r>
                                <a:rPr lang="en-US" altLang="zh-TW" sz="2400" i="1">
                                  <a:latin typeface="Cambria Math" panose="02040503050406030204" pitchFamily="18" charset="0"/>
                                  <a:cs typeface="Arial" panose="020B0604020202020204" pitchFamily="34" charset="0"/>
                                </a:rPr>
                                <m:t>𝑊</m:t>
                              </m:r>
                              <m:d>
                                <m:dPr>
                                  <m:ctrlPr>
                                    <a:rPr lang="en-US" altLang="zh-TW" sz="2400" i="1">
                                      <a:latin typeface="Cambria Math" panose="02040503050406030204" pitchFamily="18" charset="0"/>
                                      <a:cs typeface="Arial" panose="020B0604020202020204" pitchFamily="34"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r>
                                <a:rPr kumimoji="1" lang="en-US" altLang="zh-TW" sz="2400" i="1">
                                  <a:latin typeface="Cambria Math" panose="02040503050406030204" pitchFamily="18" charset="0"/>
                                </a:rPr>
                                <m:t>]</m:t>
                              </m:r>
                            </m:e>
                          </m:nary>
                        </m:e>
                      </m:func>
                      <m:r>
                        <a:rPr lang="en-US" altLang="zh-TW" sz="2400" i="1">
                          <a:latin typeface="Cambria Math" panose="02040503050406030204" pitchFamily="18" charset="0"/>
                          <a:cs typeface="Arial" panose="020B0604020202020204" pitchFamily="34" charset="0"/>
                        </a:rPr>
                        <m:t>+</m:t>
                      </m:r>
                      <m:func>
                        <m:funcPr>
                          <m:ctrlPr>
                            <a:rPr lang="en-US" altLang="zh-TW" sz="2400" i="1">
                              <a:latin typeface="Cambria Math" panose="02040503050406030204" pitchFamily="18" charset="0"/>
                              <a:cs typeface="Arial" panose="020B0604020202020204" pitchFamily="34" charset="0"/>
                            </a:rPr>
                          </m:ctrlPr>
                        </m:funcPr>
                        <m:fName>
                          <m:limLow>
                            <m:limLowPr>
                              <m:ctrlPr>
                                <a:rPr lang="en-US" altLang="zh-TW" sz="2400" i="1">
                                  <a:latin typeface="Cambria Math" panose="02040503050406030204" pitchFamily="18" charset="0"/>
                                  <a:cs typeface="Arial" panose="020B0604020202020204" pitchFamily="34" charset="0"/>
                                </a:rPr>
                              </m:ctrlPr>
                            </m:limLowPr>
                            <m:e>
                              <m:r>
                                <m:rPr>
                                  <m:sty m:val="p"/>
                                </m:rPr>
                                <a:rPr lang="en-US" altLang="zh-TW" sz="2400">
                                  <a:latin typeface="Cambria Math" panose="02040503050406030204" pitchFamily="18" charset="0"/>
                                  <a:cs typeface="Arial" panose="020B0604020202020204" pitchFamily="34"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r>
                                <m:rPr>
                                  <m:nor/>
                                </m:rPr>
                                <a:rPr kumimoji="1" lang="zh-TW" altLang="en-US" sz="2400" dirty="0"/>
                                <m:t> </m:t>
                              </m:r>
                            </m:lim>
                          </m:limLow>
                        </m:fName>
                        <m:e>
                          <m:f>
                            <m:fPr>
                              <m:ctrlPr>
                                <a:rPr kumimoji="1" lang="en-US" altLang="zh-TW" sz="2400" i="1">
                                  <a:latin typeface="Cambria Math" panose="02040503050406030204" pitchFamily="18" charset="0"/>
                                </a:rPr>
                              </m:ctrlPr>
                            </m:fPr>
                            <m:num>
                              <m:r>
                                <a:rPr kumimoji="1" lang="en-US" altLang="zh-TW" sz="2400" i="1">
                                  <a:latin typeface="Cambria Math" panose="02040503050406030204" pitchFamily="18" charset="0"/>
                                </a:rPr>
                                <m:t>1</m:t>
                              </m:r>
                            </m:num>
                            <m:den>
                              <m:r>
                                <a:rPr kumimoji="1" lang="en-US" altLang="zh-TW" sz="2400" i="1">
                                  <a:latin typeface="Cambria Math" panose="02040503050406030204" pitchFamily="18" charset="0"/>
                                </a:rPr>
                                <m:t>2</m:t>
                              </m:r>
                            </m:den>
                          </m:f>
                          <m:nary>
                            <m:naryPr>
                              <m:chr m:val="∑"/>
                              <m:ctrlPr>
                                <a:rPr lang="en-US" altLang="zh-TW" sz="2400" i="1">
                                  <a:latin typeface="Cambria Math" panose="02040503050406030204" pitchFamily="18" charset="0"/>
                                  <a:cs typeface="Arial" panose="020B0604020202020204" pitchFamily="34" charset="0"/>
                                </a:rPr>
                              </m:ctrlPr>
                            </m:naryPr>
                            <m:sub>
                              <m:r>
                                <m:rPr>
                                  <m:brk m:alnAt="23"/>
                                </m:rPr>
                                <a:rPr lang="en-US" altLang="zh-TW" sz="2400" i="1">
                                  <a:latin typeface="Cambria Math" panose="02040503050406030204" pitchFamily="18" charset="0"/>
                                  <a:cs typeface="Arial" panose="020B0604020202020204" pitchFamily="34" charset="0"/>
                                </a:rPr>
                                <m:t>𝑗</m:t>
                              </m:r>
                              <m:r>
                                <a:rPr lang="en-US" altLang="zh-TW" sz="2400" i="1">
                                  <a:latin typeface="Cambria Math" panose="02040503050406030204" pitchFamily="18" charset="0"/>
                                  <a:cs typeface="Arial" panose="020B0604020202020204" pitchFamily="34" charset="0"/>
                                </a:rPr>
                                <m:t>=0</m:t>
                              </m:r>
                            </m:sub>
                            <m:sup>
                              <m:r>
                                <a:rPr lang="en-US" altLang="zh-TW" sz="2400" i="1">
                                  <a:latin typeface="Cambria Math" panose="02040503050406030204" pitchFamily="18" charset="0"/>
                                  <a:cs typeface="Arial" panose="020B0604020202020204" pitchFamily="34" charset="0"/>
                                </a:rPr>
                                <m:t>𝑛</m:t>
                              </m:r>
                              <m:r>
                                <a:rPr lang="en-US" altLang="zh-TW" sz="2400" i="1">
                                  <a:latin typeface="Cambria Math" panose="02040503050406030204" pitchFamily="18" charset="0"/>
                                  <a:cs typeface="Arial" panose="020B0604020202020204" pitchFamily="34" charset="0"/>
                                </a:rPr>
                                <m:t>−1</m:t>
                              </m:r>
                            </m:sup>
                            <m:e>
                              <m:sSup>
                                <m:sSupPr>
                                  <m:ctrlPr>
                                    <a:rPr lang="en-US" altLang="zh-TW" sz="2400" i="1">
                                      <a:latin typeface="Cambria Math" panose="02040503050406030204" pitchFamily="18" charset="0"/>
                                      <a:cs typeface="Arial" panose="020B0604020202020204" pitchFamily="34" charset="0"/>
                                    </a:rPr>
                                  </m:ctrlPr>
                                </m:sSupPr>
                                <m:e>
                                  <m:r>
                                    <a:rPr lang="en-US" altLang="zh-TW" sz="2400" i="1">
                                      <a:latin typeface="Cambria Math" panose="02040503050406030204" pitchFamily="18" charset="0"/>
                                      <a:cs typeface="Arial" panose="020B0604020202020204" pitchFamily="34" charset="0"/>
                                    </a:rPr>
                                    <m:t>[</m:t>
                                  </m:r>
                                  <m:r>
                                    <a:rPr lang="en-US" altLang="zh-TW" sz="2400" i="1">
                                      <a:latin typeface="Cambria Math" panose="02040503050406030204" pitchFamily="18" charset="0"/>
                                      <a:cs typeface="Arial" panose="020B0604020202020204" pitchFamily="34" charset="0"/>
                                    </a:rPr>
                                    <m:t>𝑊</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m:t>
                                      </m:r>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r>
                                    <a:rPr kumimoji="1" lang="en-US" altLang="zh-TW" sz="2400" i="1">
                                      <a:latin typeface="Cambria Math" panose="02040503050406030204" pitchFamily="18" charset="0"/>
                                    </a:rPr>
                                    <m:t>)</m:t>
                                  </m:r>
                                  <m:r>
                                    <a:rPr lang="en-US" altLang="zh-TW" sz="2400" i="1">
                                      <a:latin typeface="Cambria Math" panose="02040503050406030204" pitchFamily="18" charset="0"/>
                                      <a:cs typeface="Arial" panose="020B0604020202020204" pitchFamily="34" charset="0"/>
                                    </a:rPr>
                                    <m:t> −</m:t>
                                  </m:r>
                                  <m:r>
                                    <a:rPr lang="en-US" altLang="zh-TW" sz="2400" i="1">
                                      <a:latin typeface="Cambria Math" panose="02040503050406030204" pitchFamily="18" charset="0"/>
                                      <a:cs typeface="Arial" panose="020B0604020202020204" pitchFamily="34" charset="0"/>
                                    </a:rPr>
                                    <m:t>𝑊</m:t>
                                  </m:r>
                                  <m:d>
                                    <m:dPr>
                                      <m:ctrlPr>
                                        <a:rPr lang="en-US" altLang="zh-TW" sz="2400" i="1">
                                          <a:latin typeface="Cambria Math" panose="02040503050406030204" pitchFamily="18" charset="0"/>
                                          <a:cs typeface="Arial" panose="020B0604020202020204" pitchFamily="34"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r>
                                    <a:rPr kumimoji="1" lang="en-US" altLang="zh-TW" sz="2400" i="1">
                                      <a:latin typeface="Cambria Math" panose="02040503050406030204" pitchFamily="18" charset="0"/>
                                    </a:rPr>
                                    <m:t>]</m:t>
                                  </m:r>
                                </m:e>
                                <m:sup>
                                  <m:r>
                                    <a:rPr lang="en-US" altLang="zh-TW" sz="2400" i="1">
                                      <a:latin typeface="Cambria Math" panose="02040503050406030204" pitchFamily="18" charset="0"/>
                                      <a:cs typeface="Arial" panose="020B0604020202020204" pitchFamily="34" charset="0"/>
                                    </a:rPr>
                                    <m:t>2</m:t>
                                  </m:r>
                                </m:sup>
                              </m:sSup>
                            </m:e>
                          </m:nary>
                        </m:e>
                      </m:func>
                    </m:oMath>
                  </m:oMathPara>
                </a14:m>
                <a:endParaRPr kumimoji="1" lang="en-US" altLang="zh-TW" sz="24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kumimoji="1" lang="en-US" altLang="zh-TW" sz="2000" b="0" i="1" smtClean="0">
                          <a:latin typeface="Cambria Math" panose="02040503050406030204" pitchFamily="18" charset="0"/>
                        </a:rPr>
                        <m:t>=</m:t>
                      </m:r>
                      <m:nary>
                        <m:naryPr>
                          <m:ctrlPr>
                            <a:rPr kumimoji="1" lang="en-US" altLang="zh-TW" sz="2000" b="0" i="1" smtClean="0">
                              <a:latin typeface="Cambria Math" panose="02040503050406030204" pitchFamily="18" charset="0"/>
                            </a:rPr>
                          </m:ctrlPr>
                        </m:naryPr>
                        <m:sub>
                          <m:r>
                            <m:rPr>
                              <m:brk m:alnAt="23"/>
                            </m:rPr>
                            <a:rPr kumimoji="1" lang="en-US" altLang="zh-TW" sz="2000" b="0" i="1" smtClean="0">
                              <a:latin typeface="Cambria Math" panose="02040503050406030204" pitchFamily="18" charset="0"/>
                            </a:rPr>
                            <m:t>0</m:t>
                          </m:r>
                        </m:sub>
                        <m:sup>
                          <m:r>
                            <a:rPr kumimoji="1" lang="en-US" altLang="zh-TW" sz="2000" b="0" i="1" smtClean="0">
                              <a:latin typeface="Cambria Math" panose="02040503050406030204" pitchFamily="18" charset="0"/>
                            </a:rPr>
                            <m:t>𝑇</m:t>
                          </m:r>
                        </m:sup>
                        <m:e>
                          <m:r>
                            <a:rPr kumimoji="1" lang="en-US" altLang="zh-TW" sz="2000" b="0" i="1" smtClean="0">
                              <a:latin typeface="Cambria Math" panose="02040503050406030204" pitchFamily="18" charset="0"/>
                            </a:rPr>
                            <m:t>𝑊</m:t>
                          </m:r>
                          <m:d>
                            <m:dPr>
                              <m:ctrlPr>
                                <a:rPr kumimoji="1" lang="en-US" altLang="zh-TW" sz="2000" b="0" i="1" smtClean="0">
                                  <a:latin typeface="Cambria Math" panose="02040503050406030204" pitchFamily="18" charset="0"/>
                                </a:rPr>
                              </m:ctrlPr>
                            </m:dPr>
                            <m:e>
                              <m:r>
                                <a:rPr kumimoji="1" lang="en-US" altLang="zh-TW" sz="2000" b="0" i="1" smtClean="0">
                                  <a:latin typeface="Cambria Math" panose="02040503050406030204" pitchFamily="18" charset="0"/>
                                </a:rPr>
                                <m:t>𝑡</m:t>
                              </m:r>
                            </m:e>
                          </m:d>
                          <m:r>
                            <a:rPr kumimoji="1" lang="en-US" altLang="zh-TW" sz="2000" b="0" i="1" smtClean="0">
                              <a:latin typeface="Cambria Math" panose="02040503050406030204" pitchFamily="18" charset="0"/>
                            </a:rPr>
                            <m:t>𝑑𝑊</m:t>
                          </m:r>
                          <m:r>
                            <a:rPr kumimoji="1" lang="en-US" altLang="zh-TW" sz="2000" b="0" i="1" smtClean="0">
                              <a:latin typeface="Cambria Math" panose="02040503050406030204" pitchFamily="18" charset="0"/>
                            </a:rPr>
                            <m:t>(</m:t>
                          </m:r>
                          <m:r>
                            <a:rPr kumimoji="1" lang="en-US" altLang="zh-TW" sz="2000" b="0" i="1" smtClean="0">
                              <a:latin typeface="Cambria Math" panose="02040503050406030204" pitchFamily="18" charset="0"/>
                            </a:rPr>
                            <m:t>𝑡</m:t>
                          </m:r>
                          <m:r>
                            <a:rPr kumimoji="1" lang="en-US" altLang="zh-TW" sz="2000" b="0" i="1" smtClean="0">
                              <a:latin typeface="Cambria Math" panose="02040503050406030204" pitchFamily="18" charset="0"/>
                            </a:rPr>
                            <m:t>)</m:t>
                          </m:r>
                        </m:e>
                      </m:nary>
                      <m:r>
                        <a:rPr kumimoji="1" lang="en-US" altLang="zh-TW" sz="2000" b="0" i="1" smtClean="0">
                          <a:latin typeface="Cambria Math" panose="02040503050406030204" pitchFamily="18" charset="0"/>
                        </a:rPr>
                        <m:t>+</m:t>
                      </m:r>
                      <m:f>
                        <m:fPr>
                          <m:ctrlPr>
                            <a:rPr kumimoji="1" lang="en-US" altLang="zh-TW" sz="2000" b="0" i="1" smtClean="0">
                              <a:latin typeface="Cambria Math" panose="02040503050406030204" pitchFamily="18" charset="0"/>
                            </a:rPr>
                          </m:ctrlPr>
                        </m:fPr>
                        <m:num>
                          <m:r>
                            <a:rPr kumimoji="1" lang="en-US" altLang="zh-TW" sz="2000" b="0" i="1" smtClean="0">
                              <a:latin typeface="Cambria Math" panose="02040503050406030204" pitchFamily="18" charset="0"/>
                            </a:rPr>
                            <m:t>1</m:t>
                          </m:r>
                        </m:num>
                        <m:den>
                          <m:r>
                            <a:rPr kumimoji="1" lang="en-US" altLang="zh-TW" sz="2000" b="0" i="1" smtClean="0">
                              <a:latin typeface="Cambria Math" panose="02040503050406030204" pitchFamily="18" charset="0"/>
                            </a:rPr>
                            <m:t>2</m:t>
                          </m:r>
                        </m:den>
                      </m:f>
                      <m:r>
                        <a:rPr kumimoji="1" lang="en-US" altLang="zh-TW" sz="2000" b="0" i="1" smtClean="0">
                          <a:latin typeface="Cambria Math" panose="02040503050406030204" pitchFamily="18" charset="0"/>
                        </a:rPr>
                        <m:t>𝑇</m:t>
                      </m:r>
                      <m:r>
                        <a:rPr kumimoji="1" lang="en-US" altLang="zh-TW" sz="2000" b="0" i="1" smtClean="0">
                          <a:latin typeface="Cambria Math" panose="02040503050406030204" pitchFamily="18" charset="0"/>
                        </a:rPr>
                        <m:t>=</m:t>
                      </m:r>
                      <m:nary>
                        <m:naryPr>
                          <m:ctrlPr>
                            <a:rPr kumimoji="1" lang="en-US" altLang="zh-TW" sz="2400" b="1" i="1">
                              <a:latin typeface="Cambria Math" panose="02040503050406030204" pitchFamily="18" charset="0"/>
                            </a:rPr>
                          </m:ctrlPr>
                        </m:naryPr>
                        <m:sub>
                          <m:r>
                            <m:rPr>
                              <m:brk m:alnAt="23"/>
                            </m:rPr>
                            <a:rPr kumimoji="1" lang="en-US" altLang="zh-TW" sz="2400" b="1" i="1">
                              <a:latin typeface="Cambria Math" panose="02040503050406030204" pitchFamily="18" charset="0"/>
                            </a:rPr>
                            <m:t>𝟎</m:t>
                          </m:r>
                        </m:sub>
                        <m:sup>
                          <m:r>
                            <a:rPr kumimoji="1" lang="en-US" altLang="zh-TW" sz="2400" b="1" i="1">
                              <a:latin typeface="Cambria Math" panose="02040503050406030204" pitchFamily="18" charset="0"/>
                            </a:rPr>
                            <m:t>𝑻</m:t>
                          </m:r>
                        </m:sup>
                        <m:e>
                          <m:r>
                            <a:rPr kumimoji="1" lang="en-US" altLang="zh-TW" sz="2400" b="1" i="1" smtClean="0">
                              <a:latin typeface="Cambria Math" panose="02040503050406030204" pitchFamily="18" charset="0"/>
                            </a:rPr>
                            <m:t>𝒇</m:t>
                          </m:r>
                          <m:r>
                            <a:rPr kumimoji="1" lang="en-US" altLang="zh-TW" sz="2400" b="1" i="1" smtClean="0">
                              <a:latin typeface="Cambria Math" panose="02040503050406030204" pitchFamily="18" charset="0"/>
                            </a:rPr>
                            <m:t>′(</m:t>
                          </m:r>
                          <m:r>
                            <a:rPr kumimoji="1" lang="en-US" altLang="zh-TW" sz="2400" b="1" i="1">
                              <a:latin typeface="Cambria Math" panose="02040503050406030204" pitchFamily="18" charset="0"/>
                            </a:rPr>
                            <m:t>𝑾</m:t>
                          </m:r>
                          <m:d>
                            <m:dPr>
                              <m:ctrlPr>
                                <a:rPr kumimoji="1" lang="en-US" altLang="zh-TW" sz="2400" b="1" i="1">
                                  <a:latin typeface="Cambria Math" panose="02040503050406030204" pitchFamily="18" charset="0"/>
                                </a:rPr>
                              </m:ctrlPr>
                            </m:dPr>
                            <m:e>
                              <m:r>
                                <a:rPr kumimoji="1" lang="en-US" altLang="zh-TW" sz="2400" b="1" i="1">
                                  <a:latin typeface="Cambria Math" panose="02040503050406030204" pitchFamily="18" charset="0"/>
                                </a:rPr>
                                <m:t>𝒕</m:t>
                              </m:r>
                            </m:e>
                          </m:d>
                          <m:r>
                            <a:rPr kumimoji="1" lang="en-US" altLang="zh-TW" sz="2400" b="1" i="1" smtClean="0">
                              <a:latin typeface="Cambria Math" panose="02040503050406030204" pitchFamily="18" charset="0"/>
                            </a:rPr>
                            <m:t>)</m:t>
                          </m:r>
                          <m:r>
                            <a:rPr kumimoji="1" lang="en-US" altLang="zh-TW" sz="2400" b="1" i="1">
                              <a:latin typeface="Cambria Math" panose="02040503050406030204" pitchFamily="18" charset="0"/>
                            </a:rPr>
                            <m:t>𝒅𝑾</m:t>
                          </m:r>
                          <m:r>
                            <a:rPr kumimoji="1" lang="en-US" altLang="zh-TW" sz="2400" b="1" i="1">
                              <a:latin typeface="Cambria Math" panose="02040503050406030204" pitchFamily="18" charset="0"/>
                            </a:rPr>
                            <m:t>(</m:t>
                          </m:r>
                          <m:r>
                            <a:rPr kumimoji="1" lang="en-US" altLang="zh-TW" sz="2400" b="1" i="1">
                              <a:latin typeface="Cambria Math" panose="02040503050406030204" pitchFamily="18" charset="0"/>
                            </a:rPr>
                            <m:t>𝒕</m:t>
                          </m:r>
                          <m:r>
                            <a:rPr kumimoji="1" lang="en-US" altLang="zh-TW" sz="2400" b="1" i="1">
                              <a:latin typeface="Cambria Math" panose="02040503050406030204" pitchFamily="18" charset="0"/>
                            </a:rPr>
                            <m:t>)</m:t>
                          </m:r>
                        </m:e>
                      </m:nary>
                      <m:r>
                        <a:rPr kumimoji="1" lang="en-US" altLang="zh-TW" sz="2400" b="1" i="1">
                          <a:latin typeface="Cambria Math" panose="02040503050406030204" pitchFamily="18" charset="0"/>
                        </a:rPr>
                        <m:t>+</m:t>
                      </m:r>
                      <m:f>
                        <m:fPr>
                          <m:ctrlPr>
                            <a:rPr kumimoji="1" lang="en-US" altLang="zh-TW" sz="2400" b="1" i="1">
                              <a:latin typeface="Cambria Math" panose="02040503050406030204" pitchFamily="18" charset="0"/>
                            </a:rPr>
                          </m:ctrlPr>
                        </m:fPr>
                        <m:num>
                          <m:r>
                            <a:rPr kumimoji="1" lang="en-US" altLang="zh-TW" sz="2400" b="1" i="1">
                              <a:latin typeface="Cambria Math" panose="02040503050406030204" pitchFamily="18" charset="0"/>
                            </a:rPr>
                            <m:t>𝟏</m:t>
                          </m:r>
                        </m:num>
                        <m:den>
                          <m:r>
                            <a:rPr kumimoji="1" lang="en-US" altLang="zh-TW" sz="2400" b="1" i="1">
                              <a:latin typeface="Cambria Math" panose="02040503050406030204" pitchFamily="18" charset="0"/>
                            </a:rPr>
                            <m:t>𝟐</m:t>
                          </m:r>
                        </m:den>
                      </m:f>
                      <m:nary>
                        <m:naryPr>
                          <m:ctrlPr>
                            <a:rPr kumimoji="1" lang="en-US" altLang="zh-TW" sz="2400" b="1" i="1">
                              <a:latin typeface="Cambria Math" panose="02040503050406030204" pitchFamily="18" charset="0"/>
                            </a:rPr>
                          </m:ctrlPr>
                        </m:naryPr>
                        <m:sub>
                          <m:r>
                            <m:rPr>
                              <m:brk m:alnAt="23"/>
                            </m:rPr>
                            <a:rPr kumimoji="1" lang="en-US" altLang="zh-TW" sz="2400" b="1" i="1">
                              <a:latin typeface="Cambria Math" panose="02040503050406030204" pitchFamily="18" charset="0"/>
                            </a:rPr>
                            <m:t>𝟎</m:t>
                          </m:r>
                        </m:sub>
                        <m:sup>
                          <m:r>
                            <a:rPr kumimoji="1" lang="en-US" altLang="zh-TW" sz="2400" b="1" i="1">
                              <a:latin typeface="Cambria Math" panose="02040503050406030204" pitchFamily="18" charset="0"/>
                            </a:rPr>
                            <m:t>𝑻</m:t>
                          </m:r>
                        </m:sup>
                        <m:e>
                          <m:r>
                            <a:rPr kumimoji="1" lang="en-US" altLang="zh-TW" sz="2400" b="1" i="1" smtClean="0">
                              <a:latin typeface="Cambria Math" panose="02040503050406030204" pitchFamily="18" charset="0"/>
                            </a:rPr>
                            <m:t>𝒇</m:t>
                          </m:r>
                          <m:r>
                            <a:rPr kumimoji="1" lang="en-US" altLang="zh-TW" sz="2400" b="1" i="1" smtClean="0">
                              <a:latin typeface="Cambria Math" panose="02040503050406030204" pitchFamily="18" charset="0"/>
                            </a:rPr>
                            <m:t>′′(</m:t>
                          </m:r>
                          <m:r>
                            <a:rPr kumimoji="1" lang="en-US" altLang="zh-TW" sz="2400" b="1" i="1">
                              <a:latin typeface="Cambria Math" panose="02040503050406030204" pitchFamily="18" charset="0"/>
                            </a:rPr>
                            <m:t>𝑾</m:t>
                          </m:r>
                          <m:d>
                            <m:dPr>
                              <m:ctrlPr>
                                <a:rPr kumimoji="1" lang="en-US" altLang="zh-TW" sz="2400" b="1" i="1">
                                  <a:latin typeface="Cambria Math" panose="02040503050406030204" pitchFamily="18" charset="0"/>
                                </a:rPr>
                              </m:ctrlPr>
                            </m:dPr>
                            <m:e>
                              <m:r>
                                <a:rPr kumimoji="1" lang="en-US" altLang="zh-TW" sz="2400" b="1" i="1">
                                  <a:latin typeface="Cambria Math" panose="02040503050406030204" pitchFamily="18" charset="0"/>
                                </a:rPr>
                                <m:t>𝒕</m:t>
                              </m:r>
                            </m:e>
                          </m:d>
                          <m:r>
                            <a:rPr kumimoji="1" lang="en-US" altLang="zh-TW" sz="2400" b="1" i="1" smtClean="0">
                              <a:latin typeface="Cambria Math" panose="02040503050406030204" pitchFamily="18" charset="0"/>
                            </a:rPr>
                            <m:t>)</m:t>
                          </m:r>
                          <m:r>
                            <a:rPr kumimoji="1" lang="en-US" altLang="zh-TW" sz="2400" b="1" i="1">
                              <a:latin typeface="Cambria Math" panose="02040503050406030204" pitchFamily="18" charset="0"/>
                            </a:rPr>
                            <m:t>𝒅𝒕</m:t>
                          </m:r>
                        </m:e>
                      </m:nary>
                    </m:oMath>
                  </m:oMathPara>
                </a14:m>
                <a:endParaRPr kumimoji="1" lang="en-US" altLang="zh-TW" b="1" dirty="0"/>
              </a:p>
              <a:p>
                <a:pPr marL="0" indent="0">
                  <a:buNone/>
                </a:pPr>
                <a:endParaRPr kumimoji="1" lang="en-US" altLang="zh-TW" b="1" dirty="0"/>
              </a:p>
              <a:p>
                <a:pPr marL="0" indent="0">
                  <a:buNone/>
                </a:pPr>
                <a:r>
                  <a:rPr kumimoji="1" lang="en-US" altLang="zh-TW" dirty="0"/>
                  <a:t>is the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a:t>
                </a:r>
                <a14:m>
                  <m:oMath xmlns:m="http://schemas.openxmlformats.org/officeDocument/2006/math">
                    <m:r>
                      <a:rPr lang="en-US" altLang="zh-TW" i="1">
                        <a:latin typeface="Cambria Math" panose="02040503050406030204" pitchFamily="18" charset="0"/>
                      </a:rPr>
                      <m:t>𝑓</m:t>
                    </m:r>
                    <m:d>
                      <m:dPr>
                        <m:ctrlPr>
                          <a:rPr lang="en-US" altLang="zh-TW" i="1">
                            <a:latin typeface="Cambria Math" panose="02040503050406030204" pitchFamily="18" charset="0"/>
                          </a:rPr>
                        </m:ctrlPr>
                      </m:dPr>
                      <m:e>
                        <m:r>
                          <a:rPr lang="en-US" altLang="zh-TW" i="1">
                            <a:latin typeface="Cambria Math" panose="02040503050406030204" pitchFamily="18" charset="0"/>
                          </a:rPr>
                          <m:t>𝑥</m:t>
                        </m:r>
                      </m:e>
                    </m:d>
                    <m:r>
                      <a:rPr lang="en-US" altLang="zh-TW" i="1">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2</m:t>
                        </m:r>
                      </m:den>
                    </m:f>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2</m:t>
                        </m:r>
                      </m:sup>
                    </m:sSup>
                  </m:oMath>
                </a14:m>
                <a:endParaRPr kumimoji="1" lang="zh-TW" altLang="en-US" dirty="0"/>
              </a:p>
            </p:txBody>
          </p:sp>
        </mc:Choice>
        <mc:Fallback xmlns="">
          <p:sp>
            <p:nvSpPr>
              <p:cNvPr id="3" name="內容版面配置區 2">
                <a:extLst>
                  <a:ext uri="{FF2B5EF4-FFF2-40B4-BE49-F238E27FC236}">
                    <a16:creationId xmlns:a16="http://schemas.microsoft.com/office/drawing/2014/main" id="{C67A04D0-FBA6-9E48-B17A-E7CB63BC1F20}"/>
                  </a:ext>
                </a:extLst>
              </p:cNvPr>
              <p:cNvSpPr>
                <a:spLocks noGrp="1" noRot="1" noChangeAspect="1" noMove="1" noResize="1" noEditPoints="1" noAdjustHandles="1" noChangeArrowheads="1" noChangeShapeType="1" noTextEdit="1"/>
              </p:cNvSpPr>
              <p:nvPr>
                <p:ph idx="1"/>
              </p:nvPr>
            </p:nvSpPr>
            <p:spPr>
              <a:xfrm>
                <a:off x="382137" y="1825625"/>
                <a:ext cx="11809863" cy="4351338"/>
              </a:xfrm>
              <a:blipFill>
                <a:blip r:embed="rId2"/>
                <a:stretch>
                  <a:fillRect l="-8808" t="-19883" b="-23977"/>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985B7EC6-6058-F54A-AD8E-4F6C4BA92EEE}"/>
              </a:ext>
            </a:extLst>
          </p:cNvPr>
          <p:cNvSpPr txBox="1"/>
          <p:nvPr/>
        </p:nvSpPr>
        <p:spPr>
          <a:xfrm>
            <a:off x="8529850" y="4353636"/>
            <a:ext cx="792205" cy="369332"/>
          </a:xfrm>
          <a:prstGeom prst="rect">
            <a:avLst/>
          </a:prstGeom>
          <a:noFill/>
        </p:spPr>
        <p:txBody>
          <a:bodyPr wrap="none" rtlCol="0">
            <a:spAutoFit/>
          </a:bodyPr>
          <a:lstStyle/>
          <a:p>
            <a:r>
              <a:rPr kumimoji="1" lang="en-US" altLang="zh-TW" dirty="0"/>
              <a:t>(4.4.7)</a:t>
            </a:r>
            <a:endParaRPr kumimoji="1" lang="zh-TW" altLang="en-US" dirty="0"/>
          </a:p>
        </p:txBody>
      </p:sp>
      <p:sp>
        <p:nvSpPr>
          <p:cNvPr id="5" name="投影片編號版面配置區 4">
            <a:extLst>
              <a:ext uri="{FF2B5EF4-FFF2-40B4-BE49-F238E27FC236}">
                <a16:creationId xmlns:a16="http://schemas.microsoft.com/office/drawing/2014/main" id="{5362BC21-22CB-6043-80EE-219A3DE80B3D}"/>
              </a:ext>
            </a:extLst>
          </p:cNvPr>
          <p:cNvSpPr>
            <a:spLocks noGrp="1"/>
          </p:cNvSpPr>
          <p:nvPr>
            <p:ph type="sldNum" sz="quarter" idx="12"/>
          </p:nvPr>
        </p:nvSpPr>
        <p:spPr/>
        <p:txBody>
          <a:bodyPr/>
          <a:lstStyle/>
          <a:p>
            <a:fld id="{289151A0-3A29-FF42-A1DD-25EF01E526CD}" type="slidenum">
              <a:rPr kumimoji="1" lang="zh-TW" altLang="en-US" smtClean="0"/>
              <a:t>13</a:t>
            </a:fld>
            <a:endParaRPr kumimoji="1" lang="zh-TW" altLang="en-US"/>
          </a:p>
        </p:txBody>
      </p:sp>
    </p:spTree>
    <p:extLst>
      <p:ext uri="{BB962C8B-B14F-4D97-AF65-F5344CB8AC3E}">
        <p14:creationId xmlns:p14="http://schemas.microsoft.com/office/powerpoint/2010/main" val="217649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B16EB5-3E95-BB4E-84AF-0AE6FEB64D4A}"/>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motion(6)</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67A04D0-FBA6-9E48-B17A-E7CB63BC1F20}"/>
                  </a:ext>
                </a:extLst>
              </p:cNvPr>
              <p:cNvSpPr>
                <a:spLocks noGrp="1"/>
              </p:cNvSpPr>
              <p:nvPr>
                <p:ph idx="1"/>
              </p:nvPr>
            </p:nvSpPr>
            <p:spPr>
              <a:xfrm>
                <a:off x="423081" y="1825625"/>
                <a:ext cx="11409528" cy="4351338"/>
              </a:xfrm>
            </p:spPr>
            <p:txBody>
              <a:bodyPr>
                <a:normAutofit lnSpcReduction="10000"/>
              </a:bodyPr>
              <a:lstStyle/>
              <a:p>
                <a:r>
                  <a:rPr kumimoji="1" lang="en-US" altLang="zh-TW" dirty="0"/>
                  <a:t>For general function </a:t>
                </a:r>
                <a14:m>
                  <m:oMath xmlns:m="http://schemas.openxmlformats.org/officeDocument/2006/math">
                    <m:r>
                      <a:rPr kumimoji="1" lang="en-US" altLang="zh-TW" b="0" i="1" smtClean="0">
                        <a:latin typeface="Cambria Math" panose="02040503050406030204" pitchFamily="18" charset="0"/>
                      </a:rPr>
                      <m:t>𝑓</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𝑥</m:t>
                    </m:r>
                    <m:r>
                      <a:rPr kumimoji="1" lang="en-US" altLang="zh-TW" b="0" i="1" smtClean="0">
                        <a:latin typeface="Cambria Math" panose="02040503050406030204" pitchFamily="18" charset="0"/>
                      </a:rPr>
                      <m:t>)</m:t>
                    </m:r>
                  </m:oMath>
                </a14:m>
                <a:r>
                  <a:rPr kumimoji="1" lang="en-US" altLang="zh-TW" dirty="0"/>
                  <a:t>, (4.4.4) might be </a:t>
                </a:r>
              </a:p>
              <a:p>
                <a:pPr marL="0" indent="0">
                  <a:buNone/>
                </a:pPr>
                <a14:m>
                  <m:oMathPara xmlns:m="http://schemas.openxmlformats.org/officeDocument/2006/math">
                    <m:oMathParaPr>
                      <m:jc m:val="left"/>
                    </m:oMathParaPr>
                    <m:oMath xmlns:m="http://schemas.openxmlformats.org/officeDocument/2006/math">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kumimoji="1" lang="en-US" altLang="zh-TW" i="1">
                              <a:latin typeface="Cambria Math" panose="02040503050406030204" pitchFamily="18" charset="0"/>
                            </a:rPr>
                            <m:t>𝑓</m:t>
                          </m:r>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oMath>
                  </m:oMathPara>
                </a14:m>
                <a:endParaRPr kumimoji="1" lang="en-US" altLang="zh-TW" i="1" dirty="0">
                  <a:latin typeface="Cambria Math" panose="02040503050406030204" pitchFamily="18" charset="0"/>
                </a:endParaRPr>
              </a:p>
              <a:p>
                <a:pPr marL="0" indent="0">
                  <a:buNone/>
                </a:pPr>
                <a14:m>
                  <m:oMath xmlns:m="http://schemas.openxmlformats.org/officeDocument/2006/math">
                    <m:r>
                      <a:rPr kumimoji="1" lang="en-US" altLang="zh-TW" i="1">
                        <a:latin typeface="Cambria Math" panose="02040503050406030204" pitchFamily="18" charset="0"/>
                      </a:rPr>
                      <m:t>=</m:t>
                    </m:r>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𝑓</m:t>
                        </m:r>
                      </m:e>
                      <m:sup>
                        <m:r>
                          <a:rPr kumimoji="1" lang="en-US" altLang="zh-TW" i="1">
                            <a:latin typeface="Cambria Math" panose="02040503050406030204" pitchFamily="18" charset="0"/>
                          </a:rPr>
                          <m:t>′</m:t>
                        </m:r>
                      </m:sup>
                    </m:sSup>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TW" i="1">
                            <a:latin typeface="Cambria Math" panose="02040503050406030204" pitchFamily="18" charset="0"/>
                          </a:rPr>
                          <m:t>2</m:t>
                        </m:r>
                        <m:r>
                          <a:rPr kumimoji="1" lang="en-US" altLang="zh-TW" b="0" i="1" smtClean="0">
                            <a:latin typeface="Cambria Math" panose="02040503050406030204" pitchFamily="18" charset="0"/>
                          </a:rPr>
                          <m:t>!</m:t>
                        </m:r>
                      </m:den>
                    </m:f>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𝑓</m:t>
                        </m:r>
                        <m:r>
                          <a:rPr kumimoji="1" lang="en-US" altLang="zh-TW" i="1">
                            <a:latin typeface="Cambria Math" panose="02040503050406030204" pitchFamily="18" charset="0"/>
                          </a:rPr>
                          <m:t>′′</m:t>
                        </m:r>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r>
                          <a:rPr kumimoji="1" lang="en-US" altLang="zh-TW" i="1">
                            <a:latin typeface="Cambria Math" panose="02040503050406030204" pitchFamily="18" charset="0"/>
                          </a:rPr>
                          <m:t>)</m:t>
                        </m:r>
                      </m:e>
                      <m:sup>
                        <m:r>
                          <a:rPr kumimoji="1" lang="en-US" altLang="zh-TW" i="1">
                            <a:latin typeface="Cambria Math" panose="02040503050406030204" pitchFamily="18" charset="0"/>
                          </a:rPr>
                          <m:t>2</m:t>
                        </m:r>
                      </m:sup>
                    </m:sSup>
                  </m:oMath>
                </a14:m>
                <a:r>
                  <a:rPr kumimoji="1" lang="en-US" altLang="zh-TW" dirty="0"/>
                  <a:t> + </a:t>
                </a:r>
                <a14:m>
                  <m:oMath xmlns:m="http://schemas.openxmlformats.org/officeDocument/2006/math">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Hant" b="0" i="1" smtClean="0">
                            <a:latin typeface="Cambria Math" panose="02040503050406030204" pitchFamily="18" charset="0"/>
                          </a:rPr>
                          <m:t>3!</m:t>
                        </m:r>
                      </m:den>
                    </m:f>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𝑓</m:t>
                        </m:r>
                        <m:r>
                          <a:rPr kumimoji="1" lang="en-US" altLang="zh-TW" i="1">
                            <a:latin typeface="Cambria Math" panose="02040503050406030204" pitchFamily="18" charset="0"/>
                          </a:rPr>
                          <m:t>′′′</m:t>
                        </m:r>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r>
                          <a:rPr kumimoji="1" lang="en-US" altLang="zh-TW" i="1">
                            <a:latin typeface="Cambria Math" panose="02040503050406030204" pitchFamily="18" charset="0"/>
                          </a:rPr>
                          <m:t>)</m:t>
                        </m:r>
                      </m:e>
                      <m:sup>
                        <m:r>
                          <a:rPr kumimoji="1" lang="en-US" altLang="zh-TW" b="0" i="1" smtClean="0">
                            <a:latin typeface="Cambria Math" panose="02040503050406030204" pitchFamily="18" charset="0"/>
                          </a:rPr>
                          <m:t>3</m:t>
                        </m:r>
                      </m:sup>
                    </m:sSup>
                    <m:r>
                      <a:rPr kumimoji="1" lang="en-US" altLang="zh-TW" b="0" i="1" smtClean="0">
                        <a:latin typeface="Cambria Math" panose="02040503050406030204" pitchFamily="18" charset="0"/>
                      </a:rPr>
                      <m:t>+…</m:t>
                    </m:r>
                  </m:oMath>
                </a14:m>
                <a:endParaRPr kumimoji="1" lang="en-US" altLang="zh-TW" dirty="0"/>
              </a:p>
              <a:p>
                <a:pPr marL="0" indent="0">
                  <a:buNone/>
                </a:pPr>
                <a:endParaRPr kumimoji="1" lang="en-US" altLang="zh-TW" dirty="0"/>
              </a:p>
              <a:p>
                <a:pPr marL="0" indent="0">
                  <a:buNone/>
                </a:pPr>
                <a:r>
                  <a:rPr kumimoji="1" lang="en-US" altLang="zh-TW" dirty="0"/>
                  <a:t>And (4.4.5) might have the </a:t>
                </a:r>
                <a14:m>
                  <m:oMath xmlns:m="http://schemas.openxmlformats.org/officeDocument/2006/math">
                    <m:sSup>
                      <m:sSupPr>
                        <m:ctrlPr>
                          <a:rPr lang="en-US" altLang="zh-TW" i="1">
                            <a:latin typeface="Cambria Math" panose="02040503050406030204" pitchFamily="18" charset="0"/>
                            <a:cs typeface="Arial" panose="020B0604020202020204" pitchFamily="34" charset="0"/>
                          </a:rPr>
                        </m:ctrlPr>
                      </m:sSupPr>
                      <m:e>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lang="en-US" altLang="zh-TW" i="1">
                            <a:latin typeface="Cambria Math" panose="02040503050406030204" pitchFamily="18" charset="0"/>
                            <a:cs typeface="Arial" panose="020B0604020202020204" pitchFamily="34" charset="0"/>
                          </a:rPr>
                          <m:t> −</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e>
                      <m:sup>
                        <m:r>
                          <a:rPr kumimoji="1" lang="en-US" altLang="zh-TW" b="0" i="1" smtClean="0">
                            <a:latin typeface="Cambria Math" panose="02040503050406030204" pitchFamily="18" charset="0"/>
                          </a:rPr>
                          <m:t>3</m:t>
                        </m:r>
                      </m:sup>
                    </m:sSup>
                  </m:oMath>
                </a14:m>
                <a:r>
                  <a:rPr kumimoji="1" lang="en-US" altLang="zh-TW" dirty="0"/>
                  <a:t> or more higher term</a:t>
                </a:r>
              </a:p>
              <a:p>
                <a:r>
                  <a:rPr kumimoji="1" lang="en-US" altLang="zh-TW" dirty="0"/>
                  <a:t>In the Chapter 3 Exercise 3.4, we know </a:t>
                </a:r>
                <a14:m>
                  <m:oMath xmlns:m="http://schemas.openxmlformats.org/officeDocument/2006/math">
                    <m:nary>
                      <m:naryPr>
                        <m:chr m:val="∑"/>
                        <m:ctrlPr>
                          <a:rPr lang="en-US" altLang="zh-TW" i="1">
                            <a:latin typeface="Cambria Math" panose="02040503050406030204" pitchFamily="18" charset="0"/>
                            <a:cs typeface="Arial" panose="020B0604020202020204" pitchFamily="34" charset="0"/>
                          </a:rPr>
                        </m:ctrlPr>
                      </m:naryPr>
                      <m:sub>
                        <m:r>
                          <m:rPr>
                            <m:brk m:alnAt="23"/>
                          </m:rPr>
                          <a:rPr lang="en-US" altLang="zh-TW" i="1">
                            <a:latin typeface="Cambria Math" panose="02040503050406030204" pitchFamily="18" charset="0"/>
                            <a:cs typeface="Arial" panose="020B0604020202020204" pitchFamily="34" charset="0"/>
                          </a:rPr>
                          <m:t>𝑗</m:t>
                        </m:r>
                        <m:r>
                          <a:rPr lang="en-US" altLang="zh-TW" i="1">
                            <a:latin typeface="Cambria Math" panose="02040503050406030204" pitchFamily="18" charset="0"/>
                            <a:cs typeface="Arial" panose="020B0604020202020204" pitchFamily="34" charset="0"/>
                          </a:rPr>
                          <m:t>=0</m:t>
                        </m:r>
                      </m:sub>
                      <m:sup>
                        <m:r>
                          <a:rPr lang="en-US" altLang="zh-TW" i="1">
                            <a:latin typeface="Cambria Math" panose="02040503050406030204" pitchFamily="18" charset="0"/>
                            <a:cs typeface="Arial" panose="020B0604020202020204" pitchFamily="34" charset="0"/>
                          </a:rPr>
                          <m:t>𝑛</m:t>
                        </m:r>
                        <m:r>
                          <a:rPr lang="en-US" altLang="zh-TW" i="1">
                            <a:latin typeface="Cambria Math" panose="02040503050406030204" pitchFamily="18" charset="0"/>
                            <a:cs typeface="Arial" panose="020B0604020202020204" pitchFamily="34" charset="0"/>
                          </a:rPr>
                          <m:t>−1</m:t>
                        </m:r>
                      </m:sup>
                      <m:e>
                        <m:sSup>
                          <m:sSupPr>
                            <m:ctrlPr>
                              <a:rPr lang="en-US" altLang="zh-TW" i="1">
                                <a:latin typeface="Cambria Math" panose="02040503050406030204" pitchFamily="18" charset="0"/>
                                <a:cs typeface="Arial" panose="020B0604020202020204" pitchFamily="34" charset="0"/>
                              </a:rPr>
                            </m:ctrlPr>
                          </m:sSupPr>
                          <m:e>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𝑊</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r>
                              <a:rPr lang="en-US" altLang="zh-TW" i="1">
                                <a:latin typeface="Cambria Math" panose="02040503050406030204" pitchFamily="18" charset="0"/>
                                <a:cs typeface="Arial" panose="020B0604020202020204" pitchFamily="34" charset="0"/>
                              </a:rPr>
                              <m:t> −</m:t>
                            </m:r>
                            <m:r>
                              <a:rPr lang="en-US" altLang="zh-TW" i="1">
                                <a:latin typeface="Cambria Math" panose="02040503050406030204" pitchFamily="18" charset="0"/>
                                <a:cs typeface="Arial" panose="020B0604020202020204" pitchFamily="34" charset="0"/>
                              </a:rPr>
                              <m:t>𝑊</m:t>
                            </m:r>
                            <m:d>
                              <m:dPr>
                                <m:ctrlPr>
                                  <a:rPr lang="en-US" altLang="zh-TW" i="1">
                                    <a:latin typeface="Cambria Math" panose="02040503050406030204" pitchFamily="18" charset="0"/>
                                    <a:cs typeface="Arial" panose="020B0604020202020204" pitchFamily="34"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𝑡</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e>
                          <m:sup>
                            <m:r>
                              <a:rPr kumimoji="1" lang="en-US" altLang="zh-TW" i="1">
                                <a:latin typeface="Cambria Math" panose="02040503050406030204" pitchFamily="18" charset="0"/>
                              </a:rPr>
                              <m:t>3</m:t>
                            </m:r>
                          </m:sup>
                        </m:sSup>
                      </m:e>
                    </m:nary>
                  </m:oMath>
                </a14:m>
                <a:r>
                  <a:rPr kumimoji="1" lang="en-US" altLang="zh-TW" dirty="0"/>
                  <a:t> has limit  zero as </a:t>
                </a:r>
                <a14:m>
                  <m:oMath xmlns:m="http://schemas.openxmlformats.org/officeDocument/2006/math">
                    <m:r>
                      <a:rPr kumimoji="1" lang="en-US" altLang="zh-TW">
                        <a:latin typeface="Cambria Math" panose="02040503050406030204" pitchFamily="18" charset="0"/>
                        <a:ea typeface="Cambria Math" panose="02040503050406030204" pitchFamily="18" charset="0"/>
                      </a:rPr>
                      <m:t>||</m:t>
                    </m:r>
                    <m:r>
                      <m:rPr>
                        <m:sty m:val="p"/>
                      </m:rPr>
                      <a:rPr kumimoji="1" lang="el-GR" altLang="zh-TW" i="1">
                        <a:latin typeface="Cambria Math" panose="02040503050406030204" pitchFamily="18" charset="0"/>
                        <a:ea typeface="Cambria Math" panose="02040503050406030204" pitchFamily="18" charset="0"/>
                      </a:rPr>
                      <m:t>Π</m:t>
                    </m:r>
                    <m:r>
                      <a:rPr kumimoji="1" lang="en-US" altLang="zh-TW">
                        <a:latin typeface="Cambria Math" panose="02040503050406030204" pitchFamily="18" charset="0"/>
                        <a:ea typeface="Cambria Math" panose="02040503050406030204" pitchFamily="18" charset="0"/>
                      </a:rPr>
                      <m:t>||</m:t>
                    </m:r>
                    <m:r>
                      <a:rPr kumimoji="1" lang="en-US" altLang="zh-TW" i="1">
                        <a:latin typeface="Cambria Math" panose="02040503050406030204" pitchFamily="18" charset="0"/>
                        <a:ea typeface="Cambria Math" panose="02040503050406030204" pitchFamily="18" charset="0"/>
                      </a:rPr>
                      <m:t>→0</m:t>
                    </m:r>
                  </m:oMath>
                </a14:m>
                <a:endParaRPr kumimoji="1" lang="zh-TW" altLang="en-US" dirty="0"/>
              </a:p>
              <a:p>
                <a:endParaRPr kumimoji="1" lang="en-US" altLang="zh-TW" dirty="0"/>
              </a:p>
              <a:p>
                <a:r>
                  <a:rPr kumimoji="1" lang="en-US" altLang="zh-TW" dirty="0"/>
                  <a:t>So, this kind of terms would make no contribution to the final answer</a:t>
                </a:r>
              </a:p>
            </p:txBody>
          </p:sp>
        </mc:Choice>
        <mc:Fallback xmlns="">
          <p:sp>
            <p:nvSpPr>
              <p:cNvPr id="3" name="內容版面配置區 2">
                <a:extLst>
                  <a:ext uri="{FF2B5EF4-FFF2-40B4-BE49-F238E27FC236}">
                    <a16:creationId xmlns:a16="http://schemas.microsoft.com/office/drawing/2014/main" id="{C67A04D0-FBA6-9E48-B17A-E7CB63BC1F20}"/>
                  </a:ext>
                </a:extLst>
              </p:cNvPr>
              <p:cNvSpPr>
                <a:spLocks noGrp="1" noRot="1" noChangeAspect="1" noMove="1" noResize="1" noEditPoints="1" noAdjustHandles="1" noChangeArrowheads="1" noChangeShapeType="1" noTextEdit="1"/>
              </p:cNvSpPr>
              <p:nvPr>
                <p:ph idx="1"/>
              </p:nvPr>
            </p:nvSpPr>
            <p:spPr>
              <a:xfrm>
                <a:off x="423081" y="1825625"/>
                <a:ext cx="11409528" cy="4351338"/>
              </a:xfrm>
              <a:blipFill>
                <a:blip r:embed="rId2"/>
                <a:stretch>
                  <a:fillRect l="-1000" t="-3509" r="-889" b="-263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9486679-BB87-BC40-9708-3DD01D726E6D}"/>
              </a:ext>
            </a:extLst>
          </p:cNvPr>
          <p:cNvSpPr>
            <a:spLocks noGrp="1"/>
          </p:cNvSpPr>
          <p:nvPr>
            <p:ph type="sldNum" sz="quarter" idx="12"/>
          </p:nvPr>
        </p:nvSpPr>
        <p:spPr/>
        <p:txBody>
          <a:bodyPr/>
          <a:lstStyle/>
          <a:p>
            <a:fld id="{289151A0-3A29-FF42-A1DD-25EF01E526CD}" type="slidenum">
              <a:rPr kumimoji="1" lang="zh-TW" altLang="en-US" smtClean="0"/>
              <a:t>14</a:t>
            </a:fld>
            <a:endParaRPr kumimoji="1" lang="zh-TW" altLang="en-US"/>
          </a:p>
        </p:txBody>
      </p:sp>
    </p:spTree>
    <p:extLst>
      <p:ext uri="{BB962C8B-B14F-4D97-AF65-F5344CB8AC3E}">
        <p14:creationId xmlns:p14="http://schemas.microsoft.com/office/powerpoint/2010/main" val="426320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97FF6DA0-2B70-7548-A73B-B98430DFD247}"/>
                  </a:ext>
                </a:extLst>
              </p:cNvPr>
              <p:cNvSpPr>
                <a:spLocks noGrp="1"/>
              </p:cNvSpPr>
              <p:nvPr>
                <p:ph type="title"/>
              </p:nvPr>
            </p:nvSpPr>
            <p:spPr>
              <a:xfrm>
                <a:off x="838200" y="255941"/>
                <a:ext cx="10515600" cy="1325563"/>
              </a:xfrm>
            </p:spPr>
            <p:txBody>
              <a:bodyPr>
                <a:normAutofit/>
              </a:bodyPr>
              <a:lstStyle/>
              <a:p>
                <a:r>
                  <a:rPr lang="en-US" altLang="zh-TW" dirty="0">
                    <a:cs typeface="Arial" panose="020B0604020202020204" pitchFamily="34" charset="0"/>
                  </a:rPr>
                  <a:t>Show that</a:t>
                </a:r>
                <a14:m>
                  <m:oMath xmlns:m="http://schemas.openxmlformats.org/officeDocument/2006/math">
                    <m:r>
                      <a:rPr lang="en-US" altLang="zh-TW" sz="3200" b="0" i="0" smtClean="0">
                        <a:latin typeface="Cambria Math" panose="02040503050406030204" pitchFamily="18" charset="0"/>
                        <a:cs typeface="Arial" panose="020B0604020202020204" pitchFamily="34" charset="0"/>
                      </a:rPr>
                      <m:t> </m:t>
                    </m:r>
                    <m:nary>
                      <m:naryPr>
                        <m:chr m:val="∑"/>
                        <m:ctrlPr>
                          <a:rPr lang="en-US" altLang="zh-TW" sz="3200" i="1">
                            <a:latin typeface="Cambria Math" panose="02040503050406030204" pitchFamily="18" charset="0"/>
                            <a:cs typeface="Arial" panose="020B0604020202020204" pitchFamily="34" charset="0"/>
                          </a:rPr>
                        </m:ctrlPr>
                      </m:naryPr>
                      <m:sub>
                        <m:r>
                          <m:rPr>
                            <m:brk m:alnAt="23"/>
                          </m:rPr>
                          <a:rPr lang="en-US" altLang="zh-TW" sz="3200" i="1">
                            <a:latin typeface="Cambria Math" panose="02040503050406030204" pitchFamily="18" charset="0"/>
                            <a:cs typeface="Arial" panose="020B0604020202020204" pitchFamily="34" charset="0"/>
                          </a:rPr>
                          <m:t>𝑗</m:t>
                        </m:r>
                        <m:r>
                          <a:rPr lang="en-US" altLang="zh-TW" sz="3200" i="1">
                            <a:latin typeface="Cambria Math" panose="02040503050406030204" pitchFamily="18" charset="0"/>
                            <a:cs typeface="Arial" panose="020B0604020202020204" pitchFamily="34" charset="0"/>
                          </a:rPr>
                          <m:t>=0</m:t>
                        </m:r>
                      </m:sub>
                      <m:sup>
                        <m:r>
                          <a:rPr lang="en-US" altLang="zh-TW" sz="3200" i="1">
                            <a:latin typeface="Cambria Math" panose="02040503050406030204" pitchFamily="18" charset="0"/>
                            <a:cs typeface="Arial" panose="020B0604020202020204" pitchFamily="34" charset="0"/>
                          </a:rPr>
                          <m:t>𝑛</m:t>
                        </m:r>
                        <m:r>
                          <a:rPr lang="en-US" altLang="zh-TW" sz="3200" i="1">
                            <a:latin typeface="Cambria Math" panose="02040503050406030204" pitchFamily="18" charset="0"/>
                            <a:cs typeface="Arial" panose="020B0604020202020204" pitchFamily="34" charset="0"/>
                          </a:rPr>
                          <m:t>−1</m:t>
                        </m:r>
                      </m:sup>
                      <m:e>
                        <m:sSup>
                          <m:sSupPr>
                            <m:ctrlPr>
                              <a:rPr lang="en-US" altLang="zh-TW" sz="3200" i="1">
                                <a:latin typeface="Cambria Math" panose="02040503050406030204" pitchFamily="18" charset="0"/>
                                <a:cs typeface="Arial" panose="020B0604020202020204" pitchFamily="34" charset="0"/>
                              </a:rPr>
                            </m:ctrlPr>
                          </m:sSupPr>
                          <m:e>
                            <m:r>
                              <a:rPr lang="en-US" altLang="zh-TW" sz="3200" i="1">
                                <a:latin typeface="Cambria Math" panose="02040503050406030204" pitchFamily="18" charset="0"/>
                                <a:cs typeface="Arial" panose="020B0604020202020204" pitchFamily="34" charset="0"/>
                              </a:rPr>
                              <m:t>[</m:t>
                            </m:r>
                            <m:r>
                              <a:rPr lang="en-US" altLang="zh-TW" sz="3200" i="1">
                                <a:latin typeface="Cambria Math" panose="02040503050406030204" pitchFamily="18" charset="0"/>
                                <a:cs typeface="Arial" panose="020B0604020202020204" pitchFamily="34" charset="0"/>
                              </a:rPr>
                              <m:t>𝑊</m:t>
                            </m:r>
                            <m:sSub>
                              <m:sSubPr>
                                <m:ctrlPr>
                                  <a:rPr kumimoji="1" lang="en-US" altLang="zh-TW" sz="3200" i="1">
                                    <a:latin typeface="Cambria Math" panose="02040503050406030204" pitchFamily="18" charset="0"/>
                                  </a:rPr>
                                </m:ctrlPr>
                              </m:sSubPr>
                              <m:e>
                                <m:r>
                                  <a:rPr kumimoji="1" lang="en-US" altLang="zh-TW" sz="3200" i="1">
                                    <a:latin typeface="Cambria Math" panose="02040503050406030204" pitchFamily="18" charset="0"/>
                                  </a:rPr>
                                  <m:t>(</m:t>
                                </m:r>
                                <m:r>
                                  <a:rPr kumimoji="1" lang="en-US" altLang="zh-TW" sz="3200" i="1">
                                    <a:latin typeface="Cambria Math" panose="02040503050406030204" pitchFamily="18" charset="0"/>
                                  </a:rPr>
                                  <m:t>𝑡</m:t>
                                </m:r>
                              </m:e>
                              <m:sub>
                                <m:r>
                                  <a:rPr kumimoji="1" lang="en-US" altLang="zh-TW" sz="3200" i="1">
                                    <a:latin typeface="Cambria Math" panose="02040503050406030204" pitchFamily="18" charset="0"/>
                                  </a:rPr>
                                  <m:t>𝑗</m:t>
                                </m:r>
                                <m:r>
                                  <a:rPr kumimoji="1" lang="en-US" altLang="zh-TW" sz="3200" i="1">
                                    <a:latin typeface="Cambria Math" panose="02040503050406030204" pitchFamily="18" charset="0"/>
                                  </a:rPr>
                                  <m:t>+1</m:t>
                                </m:r>
                              </m:sub>
                            </m:sSub>
                            <m:r>
                              <a:rPr kumimoji="1" lang="en-US" altLang="zh-TW" sz="3200" i="1">
                                <a:latin typeface="Cambria Math" panose="02040503050406030204" pitchFamily="18" charset="0"/>
                              </a:rPr>
                              <m:t>)</m:t>
                            </m:r>
                            <m:r>
                              <a:rPr lang="en-US" altLang="zh-TW" sz="3200" i="1">
                                <a:latin typeface="Cambria Math" panose="02040503050406030204" pitchFamily="18" charset="0"/>
                                <a:cs typeface="Arial" panose="020B0604020202020204" pitchFamily="34" charset="0"/>
                              </a:rPr>
                              <m:t> −</m:t>
                            </m:r>
                            <m:r>
                              <a:rPr lang="en-US" altLang="zh-TW" sz="3200" i="1">
                                <a:latin typeface="Cambria Math" panose="02040503050406030204" pitchFamily="18" charset="0"/>
                                <a:cs typeface="Arial" panose="020B0604020202020204" pitchFamily="34" charset="0"/>
                              </a:rPr>
                              <m:t>𝑊</m:t>
                            </m:r>
                            <m:d>
                              <m:dPr>
                                <m:ctrlPr>
                                  <a:rPr lang="en-US" altLang="zh-TW" sz="3200" i="1">
                                    <a:latin typeface="Cambria Math" panose="02040503050406030204" pitchFamily="18" charset="0"/>
                                    <a:cs typeface="Arial" panose="020B0604020202020204" pitchFamily="34" charset="0"/>
                                  </a:rPr>
                                </m:ctrlPr>
                              </m:dPr>
                              <m:e>
                                <m:sSub>
                                  <m:sSubPr>
                                    <m:ctrlPr>
                                      <a:rPr kumimoji="1" lang="en-US" altLang="zh-TW" sz="3200" i="1">
                                        <a:latin typeface="Cambria Math" panose="02040503050406030204" pitchFamily="18" charset="0"/>
                                      </a:rPr>
                                    </m:ctrlPr>
                                  </m:sSubPr>
                                  <m:e>
                                    <m:r>
                                      <a:rPr kumimoji="1" lang="en-US" altLang="zh-TW" sz="3200" i="1">
                                        <a:latin typeface="Cambria Math" panose="02040503050406030204" pitchFamily="18" charset="0"/>
                                      </a:rPr>
                                      <m:t>𝑡</m:t>
                                    </m:r>
                                  </m:e>
                                  <m:sub>
                                    <m:r>
                                      <a:rPr kumimoji="1" lang="en-US" altLang="zh-TW" sz="3200" i="1">
                                        <a:latin typeface="Cambria Math" panose="02040503050406030204" pitchFamily="18" charset="0"/>
                                      </a:rPr>
                                      <m:t>𝑗</m:t>
                                    </m:r>
                                  </m:sub>
                                </m:sSub>
                              </m:e>
                            </m:d>
                            <m:r>
                              <a:rPr kumimoji="1" lang="en-US" altLang="zh-TW" sz="3200" i="1">
                                <a:latin typeface="Cambria Math" panose="02040503050406030204" pitchFamily="18" charset="0"/>
                              </a:rPr>
                              <m:t>]</m:t>
                            </m:r>
                          </m:e>
                          <m:sup>
                            <m:r>
                              <a:rPr kumimoji="1" lang="en-US" altLang="zh-TW" sz="3200" i="1">
                                <a:latin typeface="Cambria Math" panose="02040503050406030204" pitchFamily="18" charset="0"/>
                              </a:rPr>
                              <m:t>3</m:t>
                            </m:r>
                          </m:sup>
                        </m:sSup>
                      </m:e>
                    </m:nary>
                  </m:oMath>
                </a14:m>
                <a:r>
                  <a:rPr kumimoji="1" lang="en-US" altLang="zh-TW" sz="3600" dirty="0"/>
                  <a:t>=0</a:t>
                </a:r>
                <a:r>
                  <a:rPr kumimoji="1" lang="en-US" altLang="zh-TW" dirty="0"/>
                  <a:t> as </a:t>
                </a:r>
                <a14:m>
                  <m:oMath xmlns:m="http://schemas.openxmlformats.org/officeDocument/2006/math">
                    <m:r>
                      <a:rPr kumimoji="1" lang="en-US" altLang="zh-TW" sz="3600">
                        <a:latin typeface="Cambria Math" panose="02040503050406030204" pitchFamily="18" charset="0"/>
                        <a:ea typeface="Cambria Math" panose="02040503050406030204" pitchFamily="18" charset="0"/>
                      </a:rPr>
                      <m:t>||</m:t>
                    </m:r>
                    <m:r>
                      <m:rPr>
                        <m:sty m:val="p"/>
                      </m:rPr>
                      <a:rPr kumimoji="1" lang="el-GR" altLang="zh-TW" sz="3600" i="1">
                        <a:latin typeface="Cambria Math" panose="02040503050406030204" pitchFamily="18" charset="0"/>
                        <a:ea typeface="Cambria Math" panose="02040503050406030204" pitchFamily="18" charset="0"/>
                      </a:rPr>
                      <m:t>Π</m:t>
                    </m:r>
                    <m:r>
                      <a:rPr kumimoji="1" lang="en-US" altLang="zh-TW" sz="3600">
                        <a:latin typeface="Cambria Math" panose="02040503050406030204" pitchFamily="18" charset="0"/>
                        <a:ea typeface="Cambria Math" panose="02040503050406030204" pitchFamily="18" charset="0"/>
                      </a:rPr>
                      <m:t>||</m:t>
                    </m:r>
                    <m:r>
                      <a:rPr kumimoji="1" lang="en-US" altLang="zh-TW" sz="3600" i="1">
                        <a:latin typeface="Cambria Math" panose="02040503050406030204" pitchFamily="18" charset="0"/>
                        <a:ea typeface="Cambria Math" panose="02040503050406030204" pitchFamily="18" charset="0"/>
                      </a:rPr>
                      <m:t>→0</m:t>
                    </m:r>
                  </m:oMath>
                </a14:m>
                <a:r>
                  <a:rPr kumimoji="1" lang="en-US" altLang="zh-TW" sz="3600" dirty="0"/>
                  <a:t> </a:t>
                </a:r>
                <a:endParaRPr kumimoji="1" lang="zh-TW" altLang="en-US" dirty="0"/>
              </a:p>
            </p:txBody>
          </p:sp>
        </mc:Choice>
        <mc:Fallback xmlns="">
          <p:sp>
            <p:nvSpPr>
              <p:cNvPr id="2" name="標題 1">
                <a:extLst>
                  <a:ext uri="{FF2B5EF4-FFF2-40B4-BE49-F238E27FC236}">
                    <a16:creationId xmlns:a16="http://schemas.microsoft.com/office/drawing/2014/main" id="{97FF6DA0-2B70-7548-A73B-B98430DFD247}"/>
                  </a:ext>
                </a:extLst>
              </p:cNvPr>
              <p:cNvSpPr>
                <a:spLocks noGrp="1" noRot="1" noChangeAspect="1" noMove="1" noResize="1" noEditPoints="1" noAdjustHandles="1" noChangeArrowheads="1" noChangeShapeType="1" noTextEdit="1"/>
              </p:cNvSpPr>
              <p:nvPr>
                <p:ph type="title"/>
              </p:nvPr>
            </p:nvSpPr>
            <p:spPr>
              <a:xfrm>
                <a:off x="838200" y="255941"/>
                <a:ext cx="10515600" cy="1325563"/>
              </a:xfrm>
              <a:blipFill>
                <a:blip r:embed="rId2"/>
                <a:stretch>
                  <a:fillRect l="-2292" t="-28302" b="-63208"/>
                </a:stretch>
              </a:blipFill>
            </p:spPr>
            <p:txBody>
              <a:bodyPr/>
              <a:lstStyle/>
              <a:p>
                <a:r>
                  <a:rPr lang="zh-TW" altLang="en-US">
                    <a:noFill/>
                  </a:rPr>
                  <a:t> </a:t>
                </a:r>
              </a:p>
            </p:txBody>
          </p:sp>
        </mc:Fallback>
      </mc:AlternateContent>
      <p:pic>
        <p:nvPicPr>
          <p:cNvPr id="7" name="內容版面配置區 6">
            <a:extLst>
              <a:ext uri="{FF2B5EF4-FFF2-40B4-BE49-F238E27FC236}">
                <a16:creationId xmlns:a16="http://schemas.microsoft.com/office/drawing/2014/main" id="{2DC991E8-C88C-D346-A944-7E52B3C0F0FE}"/>
              </a:ext>
            </a:extLst>
          </p:cNvPr>
          <p:cNvPicPr>
            <a:picLocks noGrp="1" noChangeAspect="1"/>
          </p:cNvPicPr>
          <p:nvPr>
            <p:ph idx="1"/>
          </p:nvPr>
        </p:nvPicPr>
        <p:blipFill>
          <a:blip r:embed="rId3"/>
          <a:stretch>
            <a:fillRect/>
          </a:stretch>
        </p:blipFill>
        <p:spPr>
          <a:xfrm>
            <a:off x="838200" y="1368747"/>
            <a:ext cx="8608576" cy="5170165"/>
          </a:xfrm>
        </p:spPr>
      </p:pic>
      <p:sp>
        <p:nvSpPr>
          <p:cNvPr id="4" name="投影片編號版面配置區 3">
            <a:extLst>
              <a:ext uri="{FF2B5EF4-FFF2-40B4-BE49-F238E27FC236}">
                <a16:creationId xmlns:a16="http://schemas.microsoft.com/office/drawing/2014/main" id="{F5278E35-F472-1542-B0EC-72C7BA07A65D}"/>
              </a:ext>
            </a:extLst>
          </p:cNvPr>
          <p:cNvSpPr>
            <a:spLocks noGrp="1"/>
          </p:cNvSpPr>
          <p:nvPr>
            <p:ph type="sldNum" sz="quarter" idx="12"/>
          </p:nvPr>
        </p:nvSpPr>
        <p:spPr/>
        <p:txBody>
          <a:bodyPr/>
          <a:lstStyle/>
          <a:p>
            <a:fld id="{289151A0-3A29-FF42-A1DD-25EF01E526CD}" type="slidenum">
              <a:rPr kumimoji="1" lang="zh-TW" altLang="en-US" smtClean="0"/>
              <a:t>15</a:t>
            </a:fld>
            <a:endParaRPr kumimoji="1" lang="zh-TW" altLang="en-US"/>
          </a:p>
        </p:txBody>
      </p:sp>
    </p:spTree>
    <p:extLst>
      <p:ext uri="{BB962C8B-B14F-4D97-AF65-F5344CB8AC3E}">
        <p14:creationId xmlns:p14="http://schemas.microsoft.com/office/powerpoint/2010/main" val="322271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84EE704-027F-B048-BFF2-D59BDB2E0FFA}"/>
                  </a:ext>
                </a:extLst>
              </p:cNvPr>
              <p:cNvSpPr>
                <a:spLocks noGrp="1"/>
              </p:cNvSpPr>
              <p:nvPr>
                <p:ph idx="1"/>
              </p:nvPr>
            </p:nvSpPr>
            <p:spPr>
              <a:xfrm>
                <a:off x="838200" y="805218"/>
                <a:ext cx="10515600" cy="5371745"/>
              </a:xfrm>
            </p:spPr>
            <p:txBody>
              <a:bodyPr>
                <a:normAutofit fontScale="92500" lnSpcReduction="10000"/>
              </a:bodyPr>
              <a:lstStyle/>
              <a:p>
                <a:r>
                  <a:rPr lang="en-US" altLang="zh-TW" dirty="0"/>
                  <a:t>If we take a function </a:t>
                </a:r>
                <a14:m>
                  <m:oMath xmlns:m="http://schemas.openxmlformats.org/officeDocument/2006/math">
                    <m:r>
                      <a:rPr lang="en-US" altLang="zh-TW" b="0" i="1" smtClean="0">
                        <a:latin typeface="Cambria Math" panose="02040503050406030204" pitchFamily="18" charset="0"/>
                      </a:rPr>
                      <m:t>𝑓</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𝑥</m:t>
                    </m:r>
                    <m:r>
                      <a:rPr lang="en-US" altLang="zh-TW" b="0" i="1" smtClean="0">
                        <a:latin typeface="Cambria Math" panose="02040503050406030204" pitchFamily="18" charset="0"/>
                      </a:rPr>
                      <m:t>)</m:t>
                    </m:r>
                  </m:oMath>
                </a14:m>
                <a:r>
                  <a:rPr lang="en-US" altLang="zh-TW" dirty="0"/>
                  <a:t> of both the time variable t and the variable x, then </a:t>
                </a:r>
                <a:r>
                  <a:rPr lang="en-US" altLang="zh-TW" b="1" dirty="0"/>
                  <a:t>Taylor’s Theorem </a:t>
                </a:r>
                <a:r>
                  <a:rPr lang="en-US" altLang="zh-TW" dirty="0"/>
                  <a:t>says that</a:t>
                </a:r>
              </a:p>
              <a:p>
                <a:endParaRPr lang="en-US" altLang="zh-TW" dirty="0"/>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+1</m:t>
                              </m:r>
                            </m:sub>
                          </m:sSub>
                        </m:e>
                      </m:d>
                      <m:r>
                        <a:rPr lang="en-US" altLang="zh-TW" b="0" i="1" smtClean="0">
                          <a:latin typeface="Cambria Math" panose="02040503050406030204" pitchFamily="18" charset="0"/>
                        </a:rPr>
                        <m:t>−</m:t>
                      </m:r>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sub>
                          </m:sSub>
                        </m:e>
                      </m:d>
                      <m:r>
                        <a:rPr lang="en-US" altLang="zh-TW" b="0" i="1" smtClean="0">
                          <a:latin typeface="Cambria Math" panose="02040503050406030204" pitchFamily="18" charset="0"/>
                        </a:rPr>
                        <m:t>=</m:t>
                      </m:r>
                    </m:oMath>
                  </m:oMathPara>
                </a14:m>
                <a:endParaRPr lang="en-US" altLang="zh-TW" b="0" i="1" dirty="0">
                  <a:latin typeface="Cambria Math" panose="02040503050406030204" pitchFamily="18" charset="0"/>
                </a:endParaRPr>
              </a:p>
              <a:p>
                <a:pPr marL="0" indent="0">
                  <a:buNone/>
                </a:pPr>
                <a:r>
                  <a:rPr lang="en-US" altLang="zh-TW" sz="300" b="0" i="1" dirty="0">
                    <a:latin typeface="Cambria Math" panose="02040503050406030204" pitchFamily="18" charset="0"/>
                  </a:rPr>
                  <a:t> </a:t>
                </a:r>
                <a:endParaRPr lang="en-US" altLang="zh-TW"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𝑡</m:t>
                          </m:r>
                        </m:sub>
                      </m:sSub>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sub>
                          </m:sSub>
                        </m:e>
                      </m:d>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i="1">
                                  <a:latin typeface="Cambria Math" panose="02040503050406030204" pitchFamily="18" charset="0"/>
                                </a:rPr>
                                <m:t>𝑗</m:t>
                              </m:r>
                            </m:sub>
                          </m:sSub>
                        </m:e>
                      </m:d>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b="0" i="1" smtClean="0">
                              <a:latin typeface="Cambria Math" panose="02040503050406030204" pitchFamily="18" charset="0"/>
                            </a:rPr>
                            <m:t>𝑥</m:t>
                          </m:r>
                        </m:sub>
                      </m:sSub>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sub>
                          </m:sSub>
                        </m:e>
                      </m:d>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i="1">
                                  <a:latin typeface="Cambria Math" panose="02040503050406030204" pitchFamily="18" charset="0"/>
                                </a:rPr>
                                <m:t>𝑗</m:t>
                              </m:r>
                              <m:r>
                                <a:rPr lang="en-US" altLang="zh-TW" b="0" i="1" smtClean="0">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i="1">
                                  <a:latin typeface="Cambria Math" panose="02040503050406030204" pitchFamily="18" charset="0"/>
                                </a:rPr>
                                <m:t>𝑗</m:t>
                              </m:r>
                            </m:sub>
                          </m:sSub>
                        </m:e>
                      </m:d>
                    </m:oMath>
                  </m:oMathPara>
                </a14:m>
                <a:endParaRPr lang="en-US" altLang="zh-TW" i="1" dirty="0">
                  <a:latin typeface="Cambria Math" panose="02040503050406030204" pitchFamily="18" charset="0"/>
                </a:endParaRPr>
              </a:p>
              <a:p>
                <a:pPr marL="0" indent="0">
                  <a:buNone/>
                </a:pPr>
                <a:r>
                  <a:rPr lang="en-US" altLang="zh-TW" sz="200" i="1" dirty="0">
                    <a:latin typeface="Cambria Math" panose="02040503050406030204" pitchFamily="18" charset="0"/>
                  </a:rPr>
                  <a:t> </a:t>
                </a:r>
                <a:endParaRPr lang="en-US" altLang="zh-TW"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2</m:t>
                          </m:r>
                        </m:den>
                      </m:f>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b="0" i="1" smtClean="0">
                              <a:latin typeface="Cambria Math" panose="02040503050406030204" pitchFamily="18" charset="0"/>
                            </a:rPr>
                            <m:t>𝑥𝑥</m:t>
                          </m:r>
                        </m:sub>
                      </m:sSub>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sub>
                          </m:sSub>
                        </m:e>
                      </m:d>
                      <m:sSup>
                        <m:sSupPr>
                          <m:ctrlPr>
                            <a:rPr lang="en-US" altLang="zh-TW" i="1" smtClean="0">
                              <a:latin typeface="Cambria Math" panose="02040503050406030204" pitchFamily="18" charset="0"/>
                            </a:rPr>
                          </m:ctrlPr>
                        </m:sSupPr>
                        <m:e>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i="1">
                                      <a:latin typeface="Cambria Math" panose="02040503050406030204" pitchFamily="18" charset="0"/>
                                    </a:rPr>
                                    <m:t>𝑗</m:t>
                                  </m:r>
                                  <m:r>
                                    <a:rPr lang="en-US" altLang="zh-TW" b="0" i="1" smtClean="0">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i="1">
                                      <a:latin typeface="Cambria Math" panose="02040503050406030204" pitchFamily="18" charset="0"/>
                                    </a:rPr>
                                    <m:t>𝑗</m:t>
                                  </m:r>
                                </m:sub>
                              </m:sSub>
                            </m:e>
                          </m:d>
                        </m:e>
                        <m:sup>
                          <m:r>
                            <a:rPr lang="en-US" altLang="zh-TW" b="0" i="1" smtClean="0">
                              <a:latin typeface="Cambria Math" panose="02040503050406030204" pitchFamily="18" charset="0"/>
                            </a:rPr>
                            <m:t>2</m:t>
                          </m:r>
                        </m:sup>
                      </m:sSup>
                    </m:oMath>
                  </m:oMathPara>
                </a14:m>
                <a:endParaRPr lang="en-US" altLang="zh-TW" i="1" dirty="0">
                  <a:latin typeface="Cambria Math" panose="02040503050406030204" pitchFamily="18" charset="0"/>
                </a:endParaRPr>
              </a:p>
              <a:p>
                <a:pPr marL="0" indent="0">
                  <a:buNone/>
                </a:pPr>
                <a:r>
                  <a:rPr lang="en-US" altLang="zh-TW" sz="300" i="1" dirty="0">
                    <a:latin typeface="Cambria Math" panose="02040503050406030204" pitchFamily="18" charset="0"/>
                  </a:rPr>
                  <a:t> </a:t>
                </a:r>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b="0" i="1" smtClean="0">
                              <a:latin typeface="Cambria Math" panose="02040503050406030204" pitchFamily="18" charset="0"/>
                            </a:rPr>
                            <m:t>𝑡</m:t>
                          </m:r>
                          <m:r>
                            <a:rPr lang="en-US" altLang="zh-TW" i="1">
                              <a:latin typeface="Cambria Math" panose="02040503050406030204" pitchFamily="18" charset="0"/>
                            </a:rPr>
                            <m:t>𝑥</m:t>
                          </m:r>
                        </m:sub>
                      </m:sSub>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sub>
                          </m:sSub>
                        </m:e>
                      </m:d>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b="0" i="1" smtClean="0">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e>
                      </m:d>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i="1">
                                  <a:latin typeface="Cambria Math" panose="02040503050406030204" pitchFamily="18" charset="0"/>
                                </a:rPr>
                                <m:t>𝑗</m:t>
                              </m:r>
                              <m:r>
                                <a:rPr lang="en-US" altLang="zh-TW" b="0" i="1" smtClean="0">
                                  <a:latin typeface="Cambria Math" panose="02040503050406030204" pitchFamily="18" charset="0"/>
                                </a:rPr>
                                <m:t>+1</m:t>
                              </m:r>
                            </m:sub>
                          </m:sSub>
                          <m:r>
                            <a:rPr lang="en-US" altLang="zh-TW" i="1">
                              <a:latin typeface="Cambria Math" panose="02040503050406030204" pitchFamily="18" charset="0"/>
                            </a:rPr>
                            <m:t>−</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i="1">
                                  <a:latin typeface="Cambria Math" panose="02040503050406030204" pitchFamily="18" charset="0"/>
                                </a:rPr>
                                <m:t>𝑗</m:t>
                              </m:r>
                            </m:sub>
                          </m:sSub>
                        </m:e>
                      </m:d>
                    </m:oMath>
                  </m:oMathPara>
                </a14:m>
                <a:endParaRPr lang="en-US" altLang="zh-TW" i="1" dirty="0">
                  <a:latin typeface="Cambria Math" panose="02040503050406030204" pitchFamily="18" charset="0"/>
                </a:endParaRPr>
              </a:p>
              <a:p>
                <a:pPr marL="0" indent="0">
                  <a:buNone/>
                </a:pPr>
                <a:r>
                  <a:rPr lang="en-US" altLang="zh-TW" sz="500" i="1" dirty="0">
                    <a:latin typeface="Cambria Math" panose="02040503050406030204" pitchFamily="18" charset="0"/>
                  </a:rPr>
                  <a:t> </a:t>
                </a:r>
                <a:endParaRPr lang="en-US" altLang="zh-TW"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2</m:t>
                          </m:r>
                        </m:den>
                      </m:f>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b="0" i="1" smtClean="0">
                              <a:latin typeface="Cambria Math" panose="02040503050406030204" pitchFamily="18" charset="0"/>
                            </a:rPr>
                            <m:t>𝑡𝑡</m:t>
                          </m:r>
                        </m:sub>
                      </m:sSub>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sub>
                          </m:sSub>
                        </m:e>
                      </m:d>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i="1">
                                      <a:latin typeface="Cambria Math" panose="02040503050406030204" pitchFamily="18" charset="0"/>
                                    </a:rPr>
                                    <m:t>𝑗</m:t>
                                  </m:r>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i="1">
                                      <a:latin typeface="Cambria Math" panose="02040503050406030204" pitchFamily="18" charset="0"/>
                                    </a:rPr>
                                    <m:t>𝑗</m:t>
                                  </m:r>
                                </m:sub>
                              </m:sSub>
                            </m:e>
                          </m:d>
                        </m:e>
                        <m:sup>
                          <m:r>
                            <a:rPr lang="en-US" altLang="zh-TW" i="1">
                              <a:latin typeface="Cambria Math" panose="02040503050406030204" pitchFamily="18" charset="0"/>
                            </a:rPr>
                            <m:t>2</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h𝑖𝑔h𝑒𝑟</m:t>
                      </m:r>
                      <m:r>
                        <a:rPr lang="en-US" altLang="zh-TW" b="0" i="1" smtClean="0">
                          <a:latin typeface="Cambria Math" panose="02040503050406030204" pitchFamily="18" charset="0"/>
                        </a:rPr>
                        <m:t>−</m:t>
                      </m:r>
                      <m:r>
                        <a:rPr lang="en-US" altLang="zh-TW" b="0" i="1" smtClean="0">
                          <a:latin typeface="Cambria Math" panose="02040503050406030204" pitchFamily="18" charset="0"/>
                        </a:rPr>
                        <m:t>𝑜𝑟𝑑𝑒𝑟</m:t>
                      </m:r>
                      <m:r>
                        <a:rPr lang="en-US" altLang="zh-TW" b="0" i="1" smtClean="0">
                          <a:latin typeface="Cambria Math" panose="02040503050406030204" pitchFamily="18" charset="0"/>
                        </a:rPr>
                        <m:t> </m:t>
                      </m:r>
                      <m:r>
                        <a:rPr lang="en-US" altLang="zh-TW" b="0" i="1" smtClean="0">
                          <a:latin typeface="Cambria Math" panose="02040503050406030204" pitchFamily="18" charset="0"/>
                        </a:rPr>
                        <m:t>𝑡𝑒𝑟𝑚𝑠</m:t>
                      </m:r>
                    </m:oMath>
                  </m:oMathPara>
                </a14:m>
                <a:endParaRPr lang="en-US" altLang="zh-TW" dirty="0"/>
              </a:p>
              <a:p>
                <a:pPr marL="0" indent="0">
                  <a:buNone/>
                </a:pPr>
                <a:endParaRPr lang="en-US" altLang="zh-TW" dirty="0"/>
              </a:p>
              <a:p>
                <a:pPr marL="0" indent="0">
                  <a:buNone/>
                </a:pPr>
                <a:r>
                  <a:rPr lang="en-US" altLang="zh-TW" dirty="0"/>
                  <a:t>Replace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sub>
                    </m:sSub>
                  </m:oMath>
                </a14:m>
                <a:r>
                  <a:rPr lang="en-US" altLang="zh-TW" dirty="0"/>
                  <a:t> by </a:t>
                </a:r>
                <a14:m>
                  <m:oMath xmlns:m="http://schemas.openxmlformats.org/officeDocument/2006/math">
                    <m:r>
                      <a:rPr lang="en-US" altLang="zh-TW" i="1">
                        <a:latin typeface="Cambria Math" panose="02040503050406030204" pitchFamily="18" charset="0"/>
                      </a:rPr>
                      <m:t>𝑊</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oMath>
                </a14:m>
                <a:r>
                  <a:rPr lang="en-US" altLang="zh-TW" dirty="0"/>
                  <a:t>, replace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𝑗</m:t>
                        </m:r>
                        <m:r>
                          <a:rPr lang="en-US" altLang="zh-TW" i="1">
                            <a:latin typeface="Cambria Math" panose="02040503050406030204" pitchFamily="18" charset="0"/>
                          </a:rPr>
                          <m:t>+1</m:t>
                        </m:r>
                      </m:sub>
                    </m:sSub>
                  </m:oMath>
                </a14:m>
                <a:r>
                  <a:rPr lang="en-US" altLang="zh-TW" dirty="0"/>
                  <a:t> by </a:t>
                </a:r>
                <a14:m>
                  <m:oMath xmlns:m="http://schemas.openxmlformats.org/officeDocument/2006/math">
                    <m:r>
                      <a:rPr lang="en-US" altLang="zh-TW" i="1">
                        <a:latin typeface="Cambria Math" panose="02040503050406030204" pitchFamily="18" charset="0"/>
                      </a:rPr>
                      <m:t>𝑊</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i="1">
                            <a:latin typeface="Cambria Math" panose="02040503050406030204" pitchFamily="18" charset="0"/>
                          </a:rPr>
                          <m:t>+1</m:t>
                        </m:r>
                      </m:sub>
                    </m:sSub>
                  </m:oMath>
                </a14:m>
                <a:r>
                  <a:rPr lang="en-US" altLang="zh-TW" dirty="0"/>
                  <a:t>)</a:t>
                </a:r>
              </a:p>
              <a:p>
                <a:endParaRPr kumimoji="1" lang="zh-TW" altLang="en-US" dirty="0"/>
              </a:p>
            </p:txBody>
          </p:sp>
        </mc:Choice>
        <mc:Fallback xmlns="">
          <p:sp>
            <p:nvSpPr>
              <p:cNvPr id="3" name="內容版面配置區 2">
                <a:extLst>
                  <a:ext uri="{FF2B5EF4-FFF2-40B4-BE49-F238E27FC236}">
                    <a16:creationId xmlns:a16="http://schemas.microsoft.com/office/drawing/2014/main" id="{684EE704-027F-B048-BFF2-D59BDB2E0FFA}"/>
                  </a:ext>
                </a:extLst>
              </p:cNvPr>
              <p:cNvSpPr>
                <a:spLocks noGrp="1" noRot="1" noChangeAspect="1" noMove="1" noResize="1" noEditPoints="1" noAdjustHandles="1" noChangeArrowheads="1" noChangeShapeType="1" noTextEdit="1"/>
              </p:cNvSpPr>
              <p:nvPr>
                <p:ph idx="1"/>
              </p:nvPr>
            </p:nvSpPr>
            <p:spPr>
              <a:xfrm>
                <a:off x="838200" y="805218"/>
                <a:ext cx="10515600" cy="5371745"/>
              </a:xfrm>
              <a:blipFill>
                <a:blip r:embed="rId2"/>
                <a:stretch>
                  <a:fillRect l="-965" t="-1887" b="-165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5278E35-F472-1542-B0EC-72C7BA07A65D}"/>
              </a:ext>
            </a:extLst>
          </p:cNvPr>
          <p:cNvSpPr>
            <a:spLocks noGrp="1"/>
          </p:cNvSpPr>
          <p:nvPr>
            <p:ph type="sldNum" sz="quarter" idx="12"/>
          </p:nvPr>
        </p:nvSpPr>
        <p:spPr/>
        <p:txBody>
          <a:bodyPr/>
          <a:lstStyle/>
          <a:p>
            <a:fld id="{289151A0-3A29-FF42-A1DD-25EF01E526CD}" type="slidenum">
              <a:rPr kumimoji="1" lang="zh-TW" altLang="en-US" smtClean="0"/>
              <a:t>16</a:t>
            </a:fld>
            <a:endParaRPr kumimoji="1" lang="zh-TW" altLang="en-US"/>
          </a:p>
        </p:txBody>
      </p:sp>
    </p:spTree>
    <p:extLst>
      <p:ext uri="{BB962C8B-B14F-4D97-AF65-F5344CB8AC3E}">
        <p14:creationId xmlns:p14="http://schemas.microsoft.com/office/powerpoint/2010/main" val="186249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84EE704-027F-B048-BFF2-D59BDB2E0FFA}"/>
                  </a:ext>
                </a:extLst>
              </p:cNvPr>
              <p:cNvSpPr>
                <a:spLocks noGrp="1"/>
              </p:cNvSpPr>
              <p:nvPr>
                <p:ph idx="1"/>
              </p:nvPr>
            </p:nvSpPr>
            <p:spPr>
              <a:xfrm>
                <a:off x="838200" y="614149"/>
                <a:ext cx="10515600" cy="6107326"/>
              </a:xfrm>
            </p:spPr>
            <p:txBody>
              <a:bodyPr>
                <a:normAutofit fontScale="77500" lnSpcReduction="20000"/>
              </a:bodyPr>
              <a:lstStyle/>
              <a:p>
                <a:r>
                  <a:rPr lang="en-US" altLang="zh-TW" sz="3300" dirty="0"/>
                  <a:t>Replace </a:t>
                </a:r>
                <a14:m>
                  <m:oMath xmlns:m="http://schemas.openxmlformats.org/officeDocument/2006/math">
                    <m:sSub>
                      <m:sSubPr>
                        <m:ctrlPr>
                          <a:rPr lang="en-US" altLang="zh-TW" sz="3300" i="1" smtClean="0">
                            <a:latin typeface="Cambria Math" panose="02040503050406030204" pitchFamily="18" charset="0"/>
                          </a:rPr>
                        </m:ctrlPr>
                      </m:sSubPr>
                      <m:e>
                        <m:r>
                          <a:rPr lang="en-US" altLang="zh-TW" sz="3300" b="0" i="1" smtClean="0">
                            <a:latin typeface="Cambria Math" panose="02040503050406030204" pitchFamily="18" charset="0"/>
                          </a:rPr>
                          <m:t>𝑥</m:t>
                        </m:r>
                      </m:e>
                      <m:sub>
                        <m:r>
                          <a:rPr lang="en-US" altLang="zh-TW" sz="3300" b="0" i="1" smtClean="0">
                            <a:latin typeface="Cambria Math" panose="02040503050406030204" pitchFamily="18" charset="0"/>
                          </a:rPr>
                          <m:t>𝑗</m:t>
                        </m:r>
                      </m:sub>
                    </m:sSub>
                  </m:oMath>
                </a14:m>
                <a:r>
                  <a:rPr lang="en-US" altLang="zh-TW" sz="3300" dirty="0"/>
                  <a:t> by </a:t>
                </a:r>
                <a14:m>
                  <m:oMath xmlns:m="http://schemas.openxmlformats.org/officeDocument/2006/math">
                    <m:r>
                      <a:rPr lang="en-US" altLang="zh-TW" sz="3300" b="0" i="1" smtClean="0">
                        <a:latin typeface="Cambria Math" panose="02040503050406030204" pitchFamily="18" charset="0"/>
                      </a:rPr>
                      <m:t>𝑊</m:t>
                    </m:r>
                    <m:r>
                      <a:rPr lang="en-US" altLang="zh-TW" sz="3300" b="0" i="1" smtClean="0">
                        <a:latin typeface="Cambria Math" panose="02040503050406030204" pitchFamily="18" charset="0"/>
                      </a:rPr>
                      <m:t>(</m:t>
                    </m:r>
                    <m:sSub>
                      <m:sSubPr>
                        <m:ctrlPr>
                          <a:rPr lang="en-US" altLang="zh-TW" sz="3300" b="0" i="1" smtClean="0">
                            <a:latin typeface="Cambria Math" panose="02040503050406030204" pitchFamily="18" charset="0"/>
                          </a:rPr>
                        </m:ctrlPr>
                      </m:sSubPr>
                      <m:e>
                        <m:r>
                          <a:rPr lang="en-US" altLang="zh-TW" sz="3300" b="0" i="1" smtClean="0">
                            <a:latin typeface="Cambria Math" panose="02040503050406030204" pitchFamily="18" charset="0"/>
                          </a:rPr>
                          <m:t>𝑡</m:t>
                        </m:r>
                      </m:e>
                      <m:sub>
                        <m:r>
                          <a:rPr lang="en-US" altLang="zh-TW" sz="3300" b="0" i="1" smtClean="0">
                            <a:latin typeface="Cambria Math" panose="02040503050406030204" pitchFamily="18" charset="0"/>
                          </a:rPr>
                          <m:t>𝑗</m:t>
                        </m:r>
                      </m:sub>
                    </m:sSub>
                    <m:r>
                      <a:rPr lang="en-US" altLang="zh-TW" sz="3300" b="0" i="1" smtClean="0">
                        <a:latin typeface="Cambria Math" panose="02040503050406030204" pitchFamily="18" charset="0"/>
                      </a:rPr>
                      <m:t>)</m:t>
                    </m:r>
                  </m:oMath>
                </a14:m>
                <a:r>
                  <a:rPr lang="en-US" altLang="zh-TW" sz="3300" dirty="0"/>
                  <a:t>, replace </a:t>
                </a:r>
                <a14:m>
                  <m:oMath xmlns:m="http://schemas.openxmlformats.org/officeDocument/2006/math">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𝑥</m:t>
                        </m:r>
                      </m:e>
                      <m:sub>
                        <m:r>
                          <a:rPr lang="en-US" altLang="zh-TW" sz="3300" i="1">
                            <a:latin typeface="Cambria Math" panose="02040503050406030204" pitchFamily="18" charset="0"/>
                          </a:rPr>
                          <m:t>𝑗</m:t>
                        </m:r>
                        <m:r>
                          <a:rPr lang="en-US" altLang="zh-TW" sz="3300" b="0" i="1" smtClean="0">
                            <a:latin typeface="Cambria Math" panose="02040503050406030204" pitchFamily="18" charset="0"/>
                          </a:rPr>
                          <m:t>+1</m:t>
                        </m:r>
                      </m:sub>
                    </m:sSub>
                  </m:oMath>
                </a14:m>
                <a:r>
                  <a:rPr lang="en-US" altLang="zh-TW" sz="3300" dirty="0"/>
                  <a:t> by </a:t>
                </a:r>
                <a14:m>
                  <m:oMath xmlns:m="http://schemas.openxmlformats.org/officeDocument/2006/math">
                    <m:r>
                      <a:rPr lang="en-US" altLang="zh-TW" sz="3300" i="1">
                        <a:latin typeface="Cambria Math" panose="02040503050406030204" pitchFamily="18" charset="0"/>
                      </a:rPr>
                      <m:t>𝑊</m:t>
                    </m:r>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b="0" i="1" smtClean="0">
                            <a:latin typeface="Cambria Math" panose="02040503050406030204" pitchFamily="18" charset="0"/>
                          </a:rPr>
                          <m:t>+1</m:t>
                        </m:r>
                      </m:sub>
                    </m:sSub>
                    <m:r>
                      <a:rPr lang="en-US" altLang="zh-TW" sz="3300" i="1">
                        <a:latin typeface="Cambria Math" panose="02040503050406030204" pitchFamily="18" charset="0"/>
                      </a:rPr>
                      <m:t>)</m:t>
                    </m:r>
                  </m:oMath>
                </a14:m>
                <a:r>
                  <a:rPr lang="en-US" altLang="zh-TW" sz="3300" dirty="0"/>
                  <a:t>, and sum</a:t>
                </a:r>
              </a:p>
              <a:p>
                <a14:m>
                  <m:oMath xmlns:m="http://schemas.openxmlformats.org/officeDocument/2006/math">
                    <m:r>
                      <a:rPr kumimoji="1" lang="en-US" altLang="zh-TW" sz="3300" b="0" i="1" smtClean="0">
                        <a:latin typeface="Cambria Math" panose="02040503050406030204" pitchFamily="18" charset="0"/>
                      </a:rPr>
                      <m:t>𝑓</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𝑇</m:t>
                        </m:r>
                        <m:r>
                          <a:rPr kumimoji="1" lang="en-US" altLang="zh-TW" sz="3300" b="0" i="1" smtClean="0">
                            <a:latin typeface="Cambria Math" panose="02040503050406030204" pitchFamily="18" charset="0"/>
                          </a:rPr>
                          <m:t>,</m:t>
                        </m:r>
                        <m:r>
                          <a:rPr kumimoji="1" lang="en-US" altLang="zh-TW" sz="3300" b="0" i="1" smtClean="0">
                            <a:latin typeface="Cambria Math" panose="02040503050406030204" pitchFamily="18" charset="0"/>
                          </a:rPr>
                          <m:t>𝑊</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𝑇</m:t>
                            </m:r>
                          </m:e>
                        </m:d>
                      </m:e>
                    </m:d>
                    <m:r>
                      <a:rPr kumimoji="1" lang="en-US" altLang="zh-TW" sz="3300" b="0" i="1" smtClean="0">
                        <a:latin typeface="Cambria Math" panose="02040503050406030204" pitchFamily="18" charset="0"/>
                      </a:rPr>
                      <m:t>−</m:t>
                    </m:r>
                    <m:r>
                      <a:rPr kumimoji="1" lang="en-US" altLang="zh-TW" sz="3300" b="0" i="1" smtClean="0">
                        <a:latin typeface="Cambria Math" panose="02040503050406030204" pitchFamily="18" charset="0"/>
                      </a:rPr>
                      <m:t>𝑓</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0,</m:t>
                        </m:r>
                        <m:r>
                          <a:rPr kumimoji="1" lang="en-US" altLang="zh-TW" sz="3300" b="0" i="1" smtClean="0">
                            <a:latin typeface="Cambria Math" panose="02040503050406030204" pitchFamily="18" charset="0"/>
                          </a:rPr>
                          <m:t>𝑊</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0</m:t>
                            </m:r>
                          </m:e>
                        </m:d>
                      </m:e>
                    </m:d>
                  </m:oMath>
                </a14:m>
                <a:endParaRPr kumimoji="1" lang="en-US" altLang="zh-TW" dirty="0"/>
              </a:p>
              <a:p>
                <a:pPr marL="0" indent="0">
                  <a:buNone/>
                </a:pPr>
                <a:r>
                  <a:rPr kumimoji="1" lang="en-US" altLang="zh-TW" sz="500" dirty="0"/>
                  <a:t> </a:t>
                </a:r>
                <a:endParaRPr kumimoji="1" lang="en-US" altLang="zh-TW" dirty="0"/>
              </a:p>
              <a:p>
                <a:pPr marL="0" indent="0">
                  <a:buNone/>
                </a:pPr>
                <a14:m>
                  <m:oMathPara xmlns:m="http://schemas.openxmlformats.org/officeDocument/2006/math">
                    <m:oMathParaPr>
                      <m:jc m:val="left"/>
                    </m:oMathParaPr>
                    <m:oMath xmlns:m="http://schemas.openxmlformats.org/officeDocument/2006/math">
                      <m:r>
                        <a:rPr kumimoji="1" lang="en-US" altLang="zh-TW" sz="3100" b="0" i="1" smtClean="0">
                          <a:latin typeface="Cambria Math" panose="02040503050406030204" pitchFamily="18" charset="0"/>
                        </a:rPr>
                        <m:t>=</m:t>
                      </m:r>
                      <m:nary>
                        <m:naryPr>
                          <m:chr m:val="∑"/>
                          <m:ctrlPr>
                            <a:rPr kumimoji="1" lang="en-US" altLang="zh-TW" sz="3100" b="0" i="1" smtClean="0">
                              <a:latin typeface="Cambria Math" panose="02040503050406030204" pitchFamily="18" charset="0"/>
                            </a:rPr>
                          </m:ctrlPr>
                        </m:naryPr>
                        <m:sub>
                          <m:r>
                            <m:rPr>
                              <m:brk m:alnAt="23"/>
                            </m:rPr>
                            <a:rPr kumimoji="1" lang="en-US" altLang="zh-TW" sz="3100" b="0" i="1" smtClean="0">
                              <a:latin typeface="Cambria Math" panose="02040503050406030204" pitchFamily="18" charset="0"/>
                            </a:rPr>
                            <m:t>𝑗</m:t>
                          </m:r>
                          <m:r>
                            <a:rPr kumimoji="1" lang="en-US" altLang="zh-TW" sz="3100" b="0" i="1" smtClean="0">
                              <a:latin typeface="Cambria Math" panose="02040503050406030204" pitchFamily="18" charset="0"/>
                            </a:rPr>
                            <m:t>=0</m:t>
                          </m:r>
                        </m:sub>
                        <m:sup>
                          <m:r>
                            <a:rPr kumimoji="1" lang="en-US" altLang="zh-TW" sz="3100" b="0" i="1" smtClean="0">
                              <a:latin typeface="Cambria Math" panose="02040503050406030204" pitchFamily="18" charset="0"/>
                            </a:rPr>
                            <m:t>𝑛</m:t>
                          </m:r>
                          <m:r>
                            <a:rPr kumimoji="1" lang="en-US" altLang="zh-TW" sz="3100" b="0" i="1" smtClean="0">
                              <a:latin typeface="Cambria Math" panose="02040503050406030204" pitchFamily="18" charset="0"/>
                            </a:rPr>
                            <m:t>−1</m:t>
                          </m:r>
                        </m:sup>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𝑓</m:t>
                              </m:r>
                            </m:e>
                            <m:sub>
                              <m:r>
                                <a:rPr lang="en-US" altLang="zh-TW" sz="3100" i="1">
                                  <a:latin typeface="Cambria Math" panose="02040503050406030204" pitchFamily="18" charset="0"/>
                                </a:rPr>
                                <m:t>𝑡</m:t>
                              </m:r>
                            </m:sub>
                          </m:sSub>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b="0" i="1" smtClean="0">
                                      <a:latin typeface="Cambria Math" panose="02040503050406030204" pitchFamily="18" charset="0"/>
                                    </a:rPr>
                                    <m:t>𝑊</m:t>
                                  </m:r>
                                  <m:r>
                                    <a:rPr lang="en-US" altLang="zh-TW" sz="3100" b="0" i="1" smtClean="0">
                                      <a:latin typeface="Cambria Math" panose="02040503050406030204" pitchFamily="18" charset="0"/>
                                    </a:rPr>
                                    <m:t>(</m:t>
                                  </m:r>
                                  <m:r>
                                    <a:rPr lang="en-US" altLang="zh-TW" sz="3100" b="0" i="1" smtClean="0">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b="0" i="1" smtClean="0">
                                  <a:latin typeface="Cambria Math" panose="02040503050406030204" pitchFamily="18" charset="0"/>
                                </a:rPr>
                                <m:t>)</m:t>
                              </m:r>
                            </m:e>
                          </m:d>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r>
                                    <a:rPr lang="en-US" altLang="zh-TW" sz="3100" i="1">
                                      <a:latin typeface="Cambria Math" panose="02040503050406030204" pitchFamily="18" charset="0"/>
                                    </a:rPr>
                                    <m:t>+1</m:t>
                                  </m:r>
                                </m:sub>
                              </m:sSub>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e>
                          </m:d>
                          <m:r>
                            <a:rPr lang="en-US" altLang="zh-TW" sz="3100" b="0" i="1" smtClean="0">
                              <a:latin typeface="Cambria Math" panose="02040503050406030204" pitchFamily="18" charset="0"/>
                            </a:rPr>
                            <m:t>+</m:t>
                          </m:r>
                          <m:nary>
                            <m:naryPr>
                              <m:chr m:val="∑"/>
                              <m:ctrlPr>
                                <a:rPr kumimoji="1" lang="en-US" altLang="zh-TW" sz="3100" i="1">
                                  <a:latin typeface="Cambria Math" panose="02040503050406030204" pitchFamily="18" charset="0"/>
                                </a:rPr>
                              </m:ctrlPr>
                            </m:naryPr>
                            <m:sub>
                              <m:r>
                                <m:rPr>
                                  <m:brk m:alnAt="23"/>
                                </m:rPr>
                                <a:rPr kumimoji="1" lang="en-US" altLang="zh-TW" sz="3100" i="1">
                                  <a:latin typeface="Cambria Math" panose="02040503050406030204" pitchFamily="18" charset="0"/>
                                </a:rPr>
                                <m:t>𝑗</m:t>
                              </m:r>
                              <m:r>
                                <a:rPr kumimoji="1" lang="en-US" altLang="zh-TW" sz="3100" i="1">
                                  <a:latin typeface="Cambria Math" panose="02040503050406030204" pitchFamily="18" charset="0"/>
                                </a:rPr>
                                <m:t>=0</m:t>
                              </m:r>
                            </m:sub>
                            <m:sup>
                              <m:r>
                                <a:rPr kumimoji="1" lang="en-US" altLang="zh-TW" sz="3100" i="1">
                                  <a:latin typeface="Cambria Math" panose="02040503050406030204" pitchFamily="18" charset="0"/>
                                </a:rPr>
                                <m:t>𝑛</m:t>
                              </m:r>
                              <m:r>
                                <a:rPr kumimoji="1" lang="en-US" altLang="zh-TW" sz="3100" i="1">
                                  <a:latin typeface="Cambria Math" panose="02040503050406030204" pitchFamily="18" charset="0"/>
                                </a:rPr>
                                <m:t>−1</m:t>
                              </m:r>
                            </m:sup>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𝑓</m:t>
                                  </m:r>
                                </m:e>
                                <m:sub>
                                  <m:r>
                                    <a:rPr lang="en-US" altLang="zh-TW" sz="3100" i="1">
                                      <a:latin typeface="Cambria Math" panose="02040503050406030204" pitchFamily="18" charset="0"/>
                                    </a:rPr>
                                    <m:t>𝑥</m:t>
                                  </m:r>
                                </m:sub>
                              </m:sSub>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𝑊</m:t>
                                      </m:r>
                                      <m:r>
                                        <a:rPr lang="en-US" altLang="zh-TW" sz="3100" i="1">
                                          <a:latin typeface="Cambria Math" panose="02040503050406030204" pitchFamily="18" charset="0"/>
                                        </a:rPr>
                                        <m:t>(</m:t>
                                      </m:r>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i="1">
                                      <a:latin typeface="Cambria Math" panose="02040503050406030204" pitchFamily="18" charset="0"/>
                                    </a:rPr>
                                    <m:t>)</m:t>
                                  </m:r>
                                </m:e>
                              </m:d>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𝑊</m:t>
                                      </m:r>
                                      <m:r>
                                        <a:rPr lang="en-US" altLang="zh-TW" sz="3100" i="1">
                                          <a:latin typeface="Cambria Math" panose="02040503050406030204" pitchFamily="18" charset="0"/>
                                        </a:rPr>
                                        <m:t>(</m:t>
                                      </m:r>
                                      <m:r>
                                        <a:rPr lang="en-US" altLang="zh-TW" sz="3100" i="1">
                                          <a:latin typeface="Cambria Math" panose="02040503050406030204" pitchFamily="18" charset="0"/>
                                        </a:rPr>
                                        <m:t>𝑡</m:t>
                                      </m:r>
                                    </m:e>
                                    <m:sub>
                                      <m:r>
                                        <a:rPr lang="en-US" altLang="zh-TW" sz="3100" i="1">
                                          <a:latin typeface="Cambria Math" panose="02040503050406030204" pitchFamily="18" charset="0"/>
                                        </a:rPr>
                                        <m:t>𝑗</m:t>
                                      </m:r>
                                      <m:r>
                                        <a:rPr lang="en-US" altLang="zh-TW" sz="3100" b="0" i="1" smtClean="0">
                                          <a:latin typeface="Cambria Math" panose="02040503050406030204" pitchFamily="18" charset="0"/>
                                        </a:rPr>
                                        <m:t>+1</m:t>
                                      </m:r>
                                    </m:sub>
                                  </m:sSub>
                                  <m:r>
                                    <a:rPr lang="en-US" altLang="zh-TW" sz="3100" b="0" i="1" smtClean="0">
                                      <a:latin typeface="Cambria Math" panose="02040503050406030204" pitchFamily="18" charset="0"/>
                                    </a:rPr>
                                    <m:t>)</m:t>
                                  </m:r>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𝑊</m:t>
                                      </m:r>
                                      <m:r>
                                        <a:rPr lang="en-US" altLang="zh-TW" sz="3100" i="1">
                                          <a:latin typeface="Cambria Math" panose="02040503050406030204" pitchFamily="18" charset="0"/>
                                        </a:rPr>
                                        <m:t>(</m:t>
                                      </m:r>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b="0" i="1" smtClean="0">
                                      <a:latin typeface="Cambria Math" panose="02040503050406030204" pitchFamily="18" charset="0"/>
                                    </a:rPr>
                                    <m:t>)</m:t>
                                  </m:r>
                                </m:e>
                              </m:d>
                            </m:e>
                          </m:nary>
                        </m:e>
                      </m:nary>
                    </m:oMath>
                  </m:oMathPara>
                </a14:m>
                <a:endParaRPr kumimoji="1" lang="en-US" altLang="zh-TW" dirty="0"/>
              </a:p>
              <a:p>
                <a:pPr marL="0" indent="0">
                  <a:buNone/>
                </a:pPr>
                <a:r>
                  <a:rPr kumimoji="1" lang="en-US" altLang="zh-TW" sz="800" b="0" i="1" dirty="0">
                    <a:latin typeface="Cambria Math" panose="02040503050406030204" pitchFamily="18" charset="0"/>
                  </a:rPr>
                  <a:t> </a:t>
                </a:r>
                <a:endParaRPr kumimoji="1" lang="en-US" altLang="zh-TW"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kumimoji="1" lang="en-US" altLang="zh-TW" sz="3300" b="0" i="1" smtClean="0">
                          <a:latin typeface="Cambria Math" panose="02040503050406030204" pitchFamily="18" charset="0"/>
                        </a:rPr>
                        <m:t>+</m:t>
                      </m:r>
                      <m:f>
                        <m:fPr>
                          <m:ctrlPr>
                            <a:rPr lang="en-US" altLang="zh-TW" sz="3300" i="1">
                              <a:latin typeface="Cambria Math" panose="02040503050406030204" pitchFamily="18" charset="0"/>
                            </a:rPr>
                          </m:ctrlPr>
                        </m:fPr>
                        <m:num>
                          <m:r>
                            <a:rPr lang="en-US" altLang="zh-TW" sz="3300" i="1">
                              <a:latin typeface="Cambria Math" panose="02040503050406030204" pitchFamily="18" charset="0"/>
                            </a:rPr>
                            <m:t>1</m:t>
                          </m:r>
                        </m:num>
                        <m:den>
                          <m:r>
                            <a:rPr lang="en-US" altLang="zh-TW" sz="3300" i="1">
                              <a:latin typeface="Cambria Math" panose="02040503050406030204" pitchFamily="18" charset="0"/>
                            </a:rPr>
                            <m:t>2</m:t>
                          </m:r>
                        </m:den>
                      </m:f>
                      <m:nary>
                        <m:naryPr>
                          <m:chr m:val="∑"/>
                          <m:ctrlPr>
                            <a:rPr kumimoji="1" lang="en-US" altLang="zh-TW" sz="3300" i="1">
                              <a:latin typeface="Cambria Math" panose="02040503050406030204" pitchFamily="18" charset="0"/>
                            </a:rPr>
                          </m:ctrlPr>
                        </m:naryPr>
                        <m:sub>
                          <m:r>
                            <m:rPr>
                              <m:brk m:alnAt="23"/>
                            </m:rPr>
                            <a:rPr kumimoji="1" lang="en-US" altLang="zh-TW" sz="3300" i="1">
                              <a:latin typeface="Cambria Math" panose="02040503050406030204" pitchFamily="18" charset="0"/>
                            </a:rPr>
                            <m:t>𝑗</m:t>
                          </m:r>
                          <m:r>
                            <a:rPr kumimoji="1" lang="en-US" altLang="zh-TW" sz="3300" i="1">
                              <a:latin typeface="Cambria Math" panose="02040503050406030204" pitchFamily="18" charset="0"/>
                            </a:rPr>
                            <m:t>=0</m:t>
                          </m:r>
                        </m:sub>
                        <m:sup>
                          <m:r>
                            <a:rPr kumimoji="1" lang="en-US" altLang="zh-TW" sz="3300" i="1">
                              <a:latin typeface="Cambria Math" panose="02040503050406030204" pitchFamily="18" charset="0"/>
                            </a:rPr>
                            <m:t>𝑛</m:t>
                          </m:r>
                          <m:r>
                            <a:rPr kumimoji="1" lang="en-US" altLang="zh-TW" sz="3300" i="1">
                              <a:latin typeface="Cambria Math" panose="02040503050406030204" pitchFamily="18" charset="0"/>
                            </a:rPr>
                            <m:t>−1</m:t>
                          </m:r>
                        </m:sup>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𝑓</m:t>
                              </m:r>
                            </m:e>
                            <m:sub>
                              <m:r>
                                <a:rPr lang="en-US" altLang="zh-TW" sz="3300" i="1">
                                  <a:latin typeface="Cambria Math" panose="02040503050406030204" pitchFamily="18" charset="0"/>
                                </a:rPr>
                                <m:t>𝑥</m:t>
                              </m:r>
                              <m:r>
                                <a:rPr lang="en-US" altLang="zh-TW" sz="3300" b="0" i="1" smtClean="0">
                                  <a:latin typeface="Cambria Math" panose="02040503050406030204" pitchFamily="18" charset="0"/>
                                </a:rPr>
                                <m:t>𝑥</m:t>
                              </m:r>
                            </m:sub>
                          </m:sSub>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e>
                          </m:d>
                          <m:sSup>
                            <m:sSupPr>
                              <m:ctrlPr>
                                <a:rPr lang="en-US" altLang="zh-TW" sz="3300" i="1">
                                  <a:latin typeface="Cambria Math" panose="02040503050406030204" pitchFamily="18" charset="0"/>
                                </a:rPr>
                              </m:ctrlPr>
                            </m:sSupPr>
                            <m:e>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b="0" i="1" smtClean="0">
                                      <a:latin typeface="Cambria Math" panose="02040503050406030204" pitchFamily="18" charset="0"/>
                                    </a:rPr>
                                    <m:t>)</m:t>
                                  </m:r>
                                </m:e>
                              </m:d>
                            </m:e>
                            <m:sup>
                              <m:r>
                                <a:rPr lang="en-US" altLang="zh-TW" sz="3300" i="1">
                                  <a:latin typeface="Cambria Math" panose="02040503050406030204" pitchFamily="18" charset="0"/>
                                </a:rPr>
                                <m:t>2</m:t>
                              </m:r>
                            </m:sup>
                          </m:sSup>
                        </m:e>
                      </m:nary>
                    </m:oMath>
                  </m:oMathPara>
                </a14:m>
                <a:endParaRPr kumimoji="1" lang="en-US" altLang="zh-TW" sz="3300" dirty="0"/>
              </a:p>
              <a:p>
                <a:pPr marL="0" indent="0">
                  <a:buNone/>
                </a:pPr>
                <a:r>
                  <a:rPr kumimoji="1" lang="en-US" altLang="zh-TW" sz="1100" dirty="0"/>
                  <a:t>  </a:t>
                </a:r>
                <a:endParaRPr kumimoji="1" lang="en-US" altLang="zh-TW" sz="3300" dirty="0"/>
              </a:p>
              <a:p>
                <a:pPr marL="0" indent="0">
                  <a:buNone/>
                </a:pPr>
                <a14:m>
                  <m:oMathPara xmlns:m="http://schemas.openxmlformats.org/officeDocument/2006/math">
                    <m:oMathParaPr>
                      <m:jc m:val="left"/>
                    </m:oMathParaPr>
                    <m:oMath xmlns:m="http://schemas.openxmlformats.org/officeDocument/2006/math">
                      <m:r>
                        <a:rPr kumimoji="1" lang="en-US" altLang="zh-TW" sz="3300" b="0" i="1" smtClean="0">
                          <a:latin typeface="Cambria Math" panose="02040503050406030204" pitchFamily="18" charset="0"/>
                        </a:rPr>
                        <m:t>+</m:t>
                      </m:r>
                      <m:nary>
                        <m:naryPr>
                          <m:chr m:val="∑"/>
                          <m:ctrlPr>
                            <a:rPr kumimoji="1" lang="en-US" altLang="zh-TW" sz="3300" i="1">
                              <a:latin typeface="Cambria Math" panose="02040503050406030204" pitchFamily="18" charset="0"/>
                            </a:rPr>
                          </m:ctrlPr>
                        </m:naryPr>
                        <m:sub>
                          <m:r>
                            <m:rPr>
                              <m:brk m:alnAt="23"/>
                            </m:rPr>
                            <a:rPr kumimoji="1" lang="en-US" altLang="zh-TW" sz="3300" i="1">
                              <a:latin typeface="Cambria Math" panose="02040503050406030204" pitchFamily="18" charset="0"/>
                            </a:rPr>
                            <m:t>𝑗</m:t>
                          </m:r>
                          <m:r>
                            <a:rPr kumimoji="1" lang="en-US" altLang="zh-TW" sz="3300" i="1">
                              <a:latin typeface="Cambria Math" panose="02040503050406030204" pitchFamily="18" charset="0"/>
                            </a:rPr>
                            <m:t>=0</m:t>
                          </m:r>
                        </m:sub>
                        <m:sup>
                          <m:r>
                            <a:rPr kumimoji="1" lang="en-US" altLang="zh-TW" sz="3300" i="1">
                              <a:latin typeface="Cambria Math" panose="02040503050406030204" pitchFamily="18" charset="0"/>
                            </a:rPr>
                            <m:t>𝑛</m:t>
                          </m:r>
                          <m:r>
                            <a:rPr kumimoji="1" lang="en-US" altLang="zh-TW" sz="3300" i="1">
                              <a:latin typeface="Cambria Math" panose="02040503050406030204" pitchFamily="18" charset="0"/>
                            </a:rPr>
                            <m:t>−1</m:t>
                          </m:r>
                        </m:sup>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𝑓</m:t>
                              </m:r>
                            </m:e>
                            <m:sub>
                              <m:r>
                                <a:rPr lang="en-US" altLang="zh-TW" sz="3300" b="0" i="1" smtClean="0">
                                  <a:latin typeface="Cambria Math" panose="02040503050406030204" pitchFamily="18" charset="0"/>
                                </a:rPr>
                                <m:t>𝑡</m:t>
                              </m:r>
                              <m:r>
                                <a:rPr lang="en-US" altLang="zh-TW" sz="3300" i="1">
                                  <a:latin typeface="Cambria Math" panose="02040503050406030204" pitchFamily="18" charset="0"/>
                                </a:rPr>
                                <m:t>𝑥</m:t>
                              </m:r>
                            </m:sub>
                          </m:sSub>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e>
                          </m:d>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e>
                          </m:d>
                          <m:r>
                            <a:rPr lang="en-US" altLang="zh-TW" sz="3300" b="0" i="1" smtClean="0">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b="0" i="1" smtClean="0">
                              <a:latin typeface="Cambria Math" panose="02040503050406030204" pitchFamily="18" charset="0"/>
                            </a:rPr>
                            <m:t>))</m:t>
                          </m:r>
                        </m:e>
                      </m:nary>
                    </m:oMath>
                  </m:oMathPara>
                </a14:m>
                <a:endParaRPr kumimoji="1" lang="en-US" altLang="zh-TW" sz="3300" dirty="0"/>
              </a:p>
              <a:p>
                <a:pPr marL="0" indent="0">
                  <a:buNone/>
                </a:pPr>
                <a:r>
                  <a:rPr kumimoji="1" lang="en-US" altLang="zh-TW" sz="900" dirty="0"/>
                  <a:t> </a:t>
                </a:r>
                <a:endParaRPr kumimoji="1" lang="en-US" altLang="zh-TW" sz="3300" dirty="0"/>
              </a:p>
              <a:p>
                <a:pPr marL="0" indent="0">
                  <a:buNone/>
                </a:pPr>
                <a14:m>
                  <m:oMathPara xmlns:m="http://schemas.openxmlformats.org/officeDocument/2006/math">
                    <m:oMathParaPr>
                      <m:jc m:val="left"/>
                    </m:oMathParaPr>
                    <m:oMath xmlns:m="http://schemas.openxmlformats.org/officeDocument/2006/math">
                      <m:r>
                        <a:rPr kumimoji="1" lang="en-US" altLang="zh-TW" sz="3300" i="1">
                          <a:latin typeface="Cambria Math" panose="02040503050406030204" pitchFamily="18" charset="0"/>
                        </a:rPr>
                        <m:t>+</m:t>
                      </m:r>
                      <m:f>
                        <m:fPr>
                          <m:ctrlPr>
                            <a:rPr lang="en-US" altLang="zh-TW" sz="3300" i="1">
                              <a:latin typeface="Cambria Math" panose="02040503050406030204" pitchFamily="18" charset="0"/>
                            </a:rPr>
                          </m:ctrlPr>
                        </m:fPr>
                        <m:num>
                          <m:r>
                            <a:rPr lang="en-US" altLang="zh-TW" sz="3300" i="1">
                              <a:latin typeface="Cambria Math" panose="02040503050406030204" pitchFamily="18" charset="0"/>
                            </a:rPr>
                            <m:t>1</m:t>
                          </m:r>
                        </m:num>
                        <m:den>
                          <m:r>
                            <a:rPr lang="en-US" altLang="zh-TW" sz="3300" i="1">
                              <a:latin typeface="Cambria Math" panose="02040503050406030204" pitchFamily="18" charset="0"/>
                            </a:rPr>
                            <m:t>2</m:t>
                          </m:r>
                        </m:den>
                      </m:f>
                      <m:nary>
                        <m:naryPr>
                          <m:chr m:val="∑"/>
                          <m:ctrlPr>
                            <a:rPr kumimoji="1" lang="en-US" altLang="zh-TW" sz="3300" i="1">
                              <a:latin typeface="Cambria Math" panose="02040503050406030204" pitchFamily="18" charset="0"/>
                            </a:rPr>
                          </m:ctrlPr>
                        </m:naryPr>
                        <m:sub>
                          <m:r>
                            <m:rPr>
                              <m:brk m:alnAt="23"/>
                            </m:rPr>
                            <a:rPr kumimoji="1" lang="en-US" altLang="zh-TW" sz="3300" i="1">
                              <a:latin typeface="Cambria Math" panose="02040503050406030204" pitchFamily="18" charset="0"/>
                            </a:rPr>
                            <m:t>𝑗</m:t>
                          </m:r>
                          <m:r>
                            <a:rPr kumimoji="1" lang="en-US" altLang="zh-TW" sz="3300" i="1">
                              <a:latin typeface="Cambria Math" panose="02040503050406030204" pitchFamily="18" charset="0"/>
                            </a:rPr>
                            <m:t>=0</m:t>
                          </m:r>
                        </m:sub>
                        <m:sup>
                          <m:r>
                            <a:rPr kumimoji="1" lang="en-US" altLang="zh-TW" sz="3300" i="1">
                              <a:latin typeface="Cambria Math" panose="02040503050406030204" pitchFamily="18" charset="0"/>
                            </a:rPr>
                            <m:t>𝑛</m:t>
                          </m:r>
                          <m:r>
                            <a:rPr kumimoji="1" lang="en-US" altLang="zh-TW" sz="3300" i="1">
                              <a:latin typeface="Cambria Math" panose="02040503050406030204" pitchFamily="18" charset="0"/>
                            </a:rPr>
                            <m:t>−1</m:t>
                          </m:r>
                        </m:sup>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𝑓</m:t>
                              </m:r>
                            </m:e>
                            <m:sub>
                              <m:r>
                                <a:rPr lang="en-US" altLang="zh-TW" sz="3300" b="0" i="1" smtClean="0">
                                  <a:latin typeface="Cambria Math" panose="02040503050406030204" pitchFamily="18" charset="0"/>
                                </a:rPr>
                                <m:t>𝑡𝑡</m:t>
                              </m:r>
                            </m:sub>
                          </m:sSub>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e>
                          </m:d>
                          <m:sSup>
                            <m:sSupPr>
                              <m:ctrlPr>
                                <a:rPr lang="en-US" altLang="zh-TW" sz="3300" i="1">
                                  <a:latin typeface="Cambria Math" panose="02040503050406030204" pitchFamily="18" charset="0"/>
                                </a:rPr>
                              </m:ctrlPr>
                            </m:sSupPr>
                            <m:e>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e>
                              </m:d>
                            </m:e>
                            <m:sup>
                              <m:r>
                                <a:rPr lang="en-US" altLang="zh-TW" sz="3300" i="1">
                                  <a:latin typeface="Cambria Math" panose="02040503050406030204" pitchFamily="18" charset="0"/>
                                </a:rPr>
                                <m:t>2</m:t>
                              </m:r>
                            </m:sup>
                          </m:sSup>
                        </m:e>
                      </m:nary>
                      <m:r>
                        <a:rPr lang="en-US" altLang="zh-TW" sz="3300" i="1">
                          <a:latin typeface="Cambria Math" panose="02040503050406030204" pitchFamily="18" charset="0"/>
                        </a:rPr>
                        <m:t>+</m:t>
                      </m:r>
                      <m:r>
                        <a:rPr lang="en-US" altLang="zh-TW" sz="3300" i="1">
                          <a:latin typeface="Cambria Math" panose="02040503050406030204" pitchFamily="18" charset="0"/>
                        </a:rPr>
                        <m:t>h𝑖𝑔h𝑒𝑟</m:t>
                      </m:r>
                      <m:r>
                        <a:rPr lang="en-US" altLang="zh-TW" sz="3300" i="1">
                          <a:latin typeface="Cambria Math" panose="02040503050406030204" pitchFamily="18" charset="0"/>
                        </a:rPr>
                        <m:t>−</m:t>
                      </m:r>
                      <m:r>
                        <a:rPr lang="en-US" altLang="zh-TW" sz="3300" i="1">
                          <a:latin typeface="Cambria Math" panose="02040503050406030204" pitchFamily="18" charset="0"/>
                        </a:rPr>
                        <m:t>𝑜𝑟𝑑𝑒𝑟</m:t>
                      </m:r>
                      <m:r>
                        <a:rPr lang="en-US" altLang="zh-TW" sz="3300" i="1">
                          <a:latin typeface="Cambria Math" panose="02040503050406030204" pitchFamily="18" charset="0"/>
                        </a:rPr>
                        <m:t> </m:t>
                      </m:r>
                      <m:r>
                        <a:rPr lang="en-US" altLang="zh-TW" sz="3300" i="1">
                          <a:latin typeface="Cambria Math" panose="02040503050406030204" pitchFamily="18" charset="0"/>
                        </a:rPr>
                        <m:t>𝑡𝑒𝑟𝑚𝑠</m:t>
                      </m:r>
                    </m:oMath>
                  </m:oMathPara>
                </a14:m>
                <a:endParaRPr lang="en-US" altLang="zh-TW" sz="3300" dirty="0"/>
              </a:p>
              <a:p>
                <a:pPr marL="0" indent="0">
                  <a:buNone/>
                </a:pPr>
                <a:endParaRPr kumimoji="1" lang="en-US" altLang="zh-TW" dirty="0"/>
              </a:p>
            </p:txBody>
          </p:sp>
        </mc:Choice>
        <mc:Fallback xmlns="">
          <p:sp>
            <p:nvSpPr>
              <p:cNvPr id="3" name="內容版面配置區 2">
                <a:extLst>
                  <a:ext uri="{FF2B5EF4-FFF2-40B4-BE49-F238E27FC236}">
                    <a16:creationId xmlns:a16="http://schemas.microsoft.com/office/drawing/2014/main" id="{684EE704-027F-B048-BFF2-D59BDB2E0FFA}"/>
                  </a:ext>
                </a:extLst>
              </p:cNvPr>
              <p:cNvSpPr>
                <a:spLocks noGrp="1" noRot="1" noChangeAspect="1" noMove="1" noResize="1" noEditPoints="1" noAdjustHandles="1" noChangeArrowheads="1" noChangeShapeType="1" noTextEdit="1"/>
              </p:cNvSpPr>
              <p:nvPr>
                <p:ph idx="1"/>
              </p:nvPr>
            </p:nvSpPr>
            <p:spPr>
              <a:xfrm>
                <a:off x="838200" y="614149"/>
                <a:ext cx="10515600" cy="6107326"/>
              </a:xfrm>
              <a:blipFill>
                <a:blip r:embed="rId2"/>
                <a:stretch>
                  <a:fillRect l="-7961" t="-3950" b="-2723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5278E35-F472-1542-B0EC-72C7BA07A65D}"/>
              </a:ext>
            </a:extLst>
          </p:cNvPr>
          <p:cNvSpPr>
            <a:spLocks noGrp="1"/>
          </p:cNvSpPr>
          <p:nvPr>
            <p:ph type="sldNum" sz="quarter" idx="12"/>
          </p:nvPr>
        </p:nvSpPr>
        <p:spPr/>
        <p:txBody>
          <a:bodyPr/>
          <a:lstStyle/>
          <a:p>
            <a:fld id="{289151A0-3A29-FF42-A1DD-25EF01E526CD}" type="slidenum">
              <a:rPr kumimoji="1" lang="zh-TW" altLang="en-US" smtClean="0"/>
              <a:t>17</a:t>
            </a:fld>
            <a:endParaRPr kumimoji="1" lang="zh-TW" altLang="en-US"/>
          </a:p>
        </p:txBody>
      </p:sp>
      <p:sp>
        <p:nvSpPr>
          <p:cNvPr id="5" name="文字方塊 4">
            <a:extLst>
              <a:ext uri="{FF2B5EF4-FFF2-40B4-BE49-F238E27FC236}">
                <a16:creationId xmlns:a16="http://schemas.microsoft.com/office/drawing/2014/main" id="{AA1D5467-D525-594A-8B35-BCF17649EBDF}"/>
              </a:ext>
            </a:extLst>
          </p:cNvPr>
          <p:cNvSpPr txBox="1"/>
          <p:nvPr/>
        </p:nvSpPr>
        <p:spPr>
          <a:xfrm>
            <a:off x="9389660" y="5650173"/>
            <a:ext cx="990977" cy="461665"/>
          </a:xfrm>
          <a:prstGeom prst="rect">
            <a:avLst/>
          </a:prstGeom>
          <a:noFill/>
        </p:spPr>
        <p:txBody>
          <a:bodyPr wrap="none" rtlCol="0">
            <a:spAutoFit/>
          </a:bodyPr>
          <a:lstStyle/>
          <a:p>
            <a:r>
              <a:rPr kumimoji="1" lang="en-US" altLang="zh-TW" sz="2400" dirty="0"/>
              <a:t>(4.4.9)</a:t>
            </a:r>
            <a:endParaRPr kumimoji="1" lang="zh-TW" altLang="en-US" sz="2400" dirty="0"/>
          </a:p>
        </p:txBody>
      </p:sp>
    </p:spTree>
    <p:extLst>
      <p:ext uri="{BB962C8B-B14F-4D97-AF65-F5344CB8AC3E}">
        <p14:creationId xmlns:p14="http://schemas.microsoft.com/office/powerpoint/2010/main" val="96563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84EE704-027F-B048-BFF2-D59BDB2E0FFA}"/>
                  </a:ext>
                </a:extLst>
              </p:cNvPr>
              <p:cNvSpPr>
                <a:spLocks noGrp="1"/>
              </p:cNvSpPr>
              <p:nvPr>
                <p:ph idx="1"/>
              </p:nvPr>
            </p:nvSpPr>
            <p:spPr>
              <a:xfrm>
                <a:off x="838200" y="614149"/>
                <a:ext cx="10515600" cy="6107326"/>
              </a:xfrm>
            </p:spPr>
            <p:txBody>
              <a:bodyPr>
                <a:normAutofit fontScale="77500" lnSpcReduction="20000"/>
              </a:bodyPr>
              <a:lstStyle/>
              <a:p>
                <a:r>
                  <a:rPr lang="en-US" altLang="zh-TW" sz="3300" dirty="0"/>
                  <a:t>Replace </a:t>
                </a:r>
                <a14:m>
                  <m:oMath xmlns:m="http://schemas.openxmlformats.org/officeDocument/2006/math">
                    <m:sSub>
                      <m:sSubPr>
                        <m:ctrlPr>
                          <a:rPr lang="en-US" altLang="zh-TW" sz="3300" i="1" smtClean="0">
                            <a:latin typeface="Cambria Math" panose="02040503050406030204" pitchFamily="18" charset="0"/>
                          </a:rPr>
                        </m:ctrlPr>
                      </m:sSubPr>
                      <m:e>
                        <m:r>
                          <a:rPr lang="en-US" altLang="zh-TW" sz="3300" b="0" i="1" smtClean="0">
                            <a:latin typeface="Cambria Math" panose="02040503050406030204" pitchFamily="18" charset="0"/>
                          </a:rPr>
                          <m:t>𝑥</m:t>
                        </m:r>
                      </m:e>
                      <m:sub>
                        <m:r>
                          <a:rPr lang="en-US" altLang="zh-TW" sz="3300" b="0" i="1" smtClean="0">
                            <a:latin typeface="Cambria Math" panose="02040503050406030204" pitchFamily="18" charset="0"/>
                          </a:rPr>
                          <m:t>𝑗</m:t>
                        </m:r>
                      </m:sub>
                    </m:sSub>
                  </m:oMath>
                </a14:m>
                <a:r>
                  <a:rPr lang="en-US" altLang="zh-TW" sz="3300" dirty="0"/>
                  <a:t> by </a:t>
                </a:r>
                <a14:m>
                  <m:oMath xmlns:m="http://schemas.openxmlformats.org/officeDocument/2006/math">
                    <m:r>
                      <a:rPr lang="en-US" altLang="zh-TW" sz="3300" b="0" i="1" smtClean="0">
                        <a:latin typeface="Cambria Math" panose="02040503050406030204" pitchFamily="18" charset="0"/>
                      </a:rPr>
                      <m:t>𝑊</m:t>
                    </m:r>
                    <m:r>
                      <a:rPr lang="en-US" altLang="zh-TW" sz="3300" b="0" i="1" smtClean="0">
                        <a:latin typeface="Cambria Math" panose="02040503050406030204" pitchFamily="18" charset="0"/>
                      </a:rPr>
                      <m:t>(</m:t>
                    </m:r>
                    <m:sSub>
                      <m:sSubPr>
                        <m:ctrlPr>
                          <a:rPr lang="en-US" altLang="zh-TW" sz="3300" b="0" i="1" smtClean="0">
                            <a:latin typeface="Cambria Math" panose="02040503050406030204" pitchFamily="18" charset="0"/>
                          </a:rPr>
                        </m:ctrlPr>
                      </m:sSubPr>
                      <m:e>
                        <m:r>
                          <a:rPr lang="en-US" altLang="zh-TW" sz="3300" b="0" i="1" smtClean="0">
                            <a:latin typeface="Cambria Math" panose="02040503050406030204" pitchFamily="18" charset="0"/>
                          </a:rPr>
                          <m:t>𝑡</m:t>
                        </m:r>
                      </m:e>
                      <m:sub>
                        <m:r>
                          <a:rPr lang="en-US" altLang="zh-TW" sz="3300" b="0" i="1" smtClean="0">
                            <a:latin typeface="Cambria Math" panose="02040503050406030204" pitchFamily="18" charset="0"/>
                          </a:rPr>
                          <m:t>𝑗</m:t>
                        </m:r>
                      </m:sub>
                    </m:sSub>
                    <m:r>
                      <a:rPr lang="en-US" altLang="zh-TW" sz="3300" b="0" i="1" smtClean="0">
                        <a:latin typeface="Cambria Math" panose="02040503050406030204" pitchFamily="18" charset="0"/>
                      </a:rPr>
                      <m:t>)</m:t>
                    </m:r>
                  </m:oMath>
                </a14:m>
                <a:r>
                  <a:rPr lang="en-US" altLang="zh-TW" sz="3300" dirty="0"/>
                  <a:t>, replace </a:t>
                </a:r>
                <a14:m>
                  <m:oMath xmlns:m="http://schemas.openxmlformats.org/officeDocument/2006/math">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𝑥</m:t>
                        </m:r>
                      </m:e>
                      <m:sub>
                        <m:r>
                          <a:rPr lang="en-US" altLang="zh-TW" sz="3300" i="1">
                            <a:latin typeface="Cambria Math" panose="02040503050406030204" pitchFamily="18" charset="0"/>
                          </a:rPr>
                          <m:t>𝑗</m:t>
                        </m:r>
                        <m:r>
                          <a:rPr lang="en-US" altLang="zh-TW" sz="3300" b="0" i="1" smtClean="0">
                            <a:latin typeface="Cambria Math" panose="02040503050406030204" pitchFamily="18" charset="0"/>
                          </a:rPr>
                          <m:t>+1</m:t>
                        </m:r>
                      </m:sub>
                    </m:sSub>
                  </m:oMath>
                </a14:m>
                <a:r>
                  <a:rPr lang="en-US" altLang="zh-TW" sz="3300" dirty="0"/>
                  <a:t> by </a:t>
                </a:r>
                <a14:m>
                  <m:oMath xmlns:m="http://schemas.openxmlformats.org/officeDocument/2006/math">
                    <m:r>
                      <a:rPr lang="en-US" altLang="zh-TW" sz="3300" i="1">
                        <a:latin typeface="Cambria Math" panose="02040503050406030204" pitchFamily="18" charset="0"/>
                      </a:rPr>
                      <m:t>𝑊</m:t>
                    </m:r>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b="0" i="1" smtClean="0">
                            <a:latin typeface="Cambria Math" panose="02040503050406030204" pitchFamily="18" charset="0"/>
                          </a:rPr>
                          <m:t>+1</m:t>
                        </m:r>
                      </m:sub>
                    </m:sSub>
                    <m:r>
                      <a:rPr lang="en-US" altLang="zh-TW" sz="3300" i="1">
                        <a:latin typeface="Cambria Math" panose="02040503050406030204" pitchFamily="18" charset="0"/>
                      </a:rPr>
                      <m:t>)</m:t>
                    </m:r>
                  </m:oMath>
                </a14:m>
                <a:r>
                  <a:rPr lang="en-US" altLang="zh-TW" sz="3300" dirty="0"/>
                  <a:t>, and sum</a:t>
                </a:r>
              </a:p>
              <a:p>
                <a14:m>
                  <m:oMath xmlns:m="http://schemas.openxmlformats.org/officeDocument/2006/math">
                    <m:r>
                      <a:rPr kumimoji="1" lang="en-US" altLang="zh-TW" sz="3300" b="0" i="1" smtClean="0">
                        <a:latin typeface="Cambria Math" panose="02040503050406030204" pitchFamily="18" charset="0"/>
                      </a:rPr>
                      <m:t>𝑓</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𝑇</m:t>
                        </m:r>
                        <m:r>
                          <a:rPr kumimoji="1" lang="en-US" altLang="zh-TW" sz="3300" b="0" i="1" smtClean="0">
                            <a:latin typeface="Cambria Math" panose="02040503050406030204" pitchFamily="18" charset="0"/>
                          </a:rPr>
                          <m:t>,</m:t>
                        </m:r>
                        <m:r>
                          <a:rPr kumimoji="1" lang="en-US" altLang="zh-TW" sz="3300" b="0" i="1" smtClean="0">
                            <a:latin typeface="Cambria Math" panose="02040503050406030204" pitchFamily="18" charset="0"/>
                          </a:rPr>
                          <m:t>𝑊</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𝑇</m:t>
                            </m:r>
                          </m:e>
                        </m:d>
                      </m:e>
                    </m:d>
                    <m:r>
                      <a:rPr kumimoji="1" lang="en-US" altLang="zh-TW" sz="3300" b="0" i="1" smtClean="0">
                        <a:latin typeface="Cambria Math" panose="02040503050406030204" pitchFamily="18" charset="0"/>
                      </a:rPr>
                      <m:t>−</m:t>
                    </m:r>
                    <m:r>
                      <a:rPr kumimoji="1" lang="en-US" altLang="zh-TW" sz="3300" b="0" i="1" smtClean="0">
                        <a:latin typeface="Cambria Math" panose="02040503050406030204" pitchFamily="18" charset="0"/>
                      </a:rPr>
                      <m:t>𝑓</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0,</m:t>
                        </m:r>
                        <m:r>
                          <a:rPr kumimoji="1" lang="en-US" altLang="zh-TW" sz="3300" b="0" i="1" smtClean="0">
                            <a:latin typeface="Cambria Math" panose="02040503050406030204" pitchFamily="18" charset="0"/>
                          </a:rPr>
                          <m:t>𝑊</m:t>
                        </m:r>
                        <m:d>
                          <m:dPr>
                            <m:ctrlPr>
                              <a:rPr kumimoji="1" lang="en-US" altLang="zh-TW" sz="3300" b="0" i="1" smtClean="0">
                                <a:latin typeface="Cambria Math" panose="02040503050406030204" pitchFamily="18" charset="0"/>
                              </a:rPr>
                            </m:ctrlPr>
                          </m:dPr>
                          <m:e>
                            <m:r>
                              <a:rPr kumimoji="1" lang="en-US" altLang="zh-TW" sz="3300" b="0" i="1" smtClean="0">
                                <a:latin typeface="Cambria Math" panose="02040503050406030204" pitchFamily="18" charset="0"/>
                              </a:rPr>
                              <m:t>0</m:t>
                            </m:r>
                          </m:e>
                        </m:d>
                      </m:e>
                    </m:d>
                  </m:oMath>
                </a14:m>
                <a:endParaRPr kumimoji="1" lang="en-US" altLang="zh-TW" dirty="0"/>
              </a:p>
              <a:p>
                <a:pPr marL="0" indent="0">
                  <a:buNone/>
                </a:pPr>
                <a:r>
                  <a:rPr kumimoji="1" lang="en-US" altLang="zh-TW" sz="500" dirty="0"/>
                  <a:t> </a:t>
                </a:r>
                <a:endParaRPr kumimoji="1" lang="en-US" altLang="zh-TW" dirty="0"/>
              </a:p>
              <a:p>
                <a:pPr marL="0" indent="0">
                  <a:buNone/>
                </a:pPr>
                <a14:m>
                  <m:oMathPara xmlns:m="http://schemas.openxmlformats.org/officeDocument/2006/math">
                    <m:oMathParaPr>
                      <m:jc m:val="left"/>
                    </m:oMathParaPr>
                    <m:oMath xmlns:m="http://schemas.openxmlformats.org/officeDocument/2006/math">
                      <m:r>
                        <a:rPr kumimoji="1" lang="en-US" altLang="zh-TW" sz="3100" b="0" i="1" smtClean="0">
                          <a:latin typeface="Cambria Math" panose="02040503050406030204" pitchFamily="18" charset="0"/>
                        </a:rPr>
                        <m:t>=</m:t>
                      </m:r>
                      <m:nary>
                        <m:naryPr>
                          <m:chr m:val="∑"/>
                          <m:ctrlPr>
                            <a:rPr kumimoji="1" lang="en-US" altLang="zh-TW" sz="3100" b="0" i="1" smtClean="0">
                              <a:latin typeface="Cambria Math" panose="02040503050406030204" pitchFamily="18" charset="0"/>
                            </a:rPr>
                          </m:ctrlPr>
                        </m:naryPr>
                        <m:sub>
                          <m:r>
                            <m:rPr>
                              <m:brk m:alnAt="23"/>
                            </m:rPr>
                            <a:rPr kumimoji="1" lang="en-US" altLang="zh-TW" sz="3100" b="0" i="1" smtClean="0">
                              <a:latin typeface="Cambria Math" panose="02040503050406030204" pitchFamily="18" charset="0"/>
                            </a:rPr>
                            <m:t>𝑗</m:t>
                          </m:r>
                          <m:r>
                            <a:rPr kumimoji="1" lang="en-US" altLang="zh-TW" sz="3100" b="0" i="1" smtClean="0">
                              <a:latin typeface="Cambria Math" panose="02040503050406030204" pitchFamily="18" charset="0"/>
                            </a:rPr>
                            <m:t>=0</m:t>
                          </m:r>
                        </m:sub>
                        <m:sup>
                          <m:r>
                            <a:rPr kumimoji="1" lang="en-US" altLang="zh-TW" sz="3100" b="0" i="1" smtClean="0">
                              <a:latin typeface="Cambria Math" panose="02040503050406030204" pitchFamily="18" charset="0"/>
                            </a:rPr>
                            <m:t>𝑛</m:t>
                          </m:r>
                          <m:r>
                            <a:rPr kumimoji="1" lang="en-US" altLang="zh-TW" sz="3100" b="0" i="1" smtClean="0">
                              <a:latin typeface="Cambria Math" panose="02040503050406030204" pitchFamily="18" charset="0"/>
                            </a:rPr>
                            <m:t>−1</m:t>
                          </m:r>
                        </m:sup>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𝑓</m:t>
                              </m:r>
                            </m:e>
                            <m:sub>
                              <m:r>
                                <a:rPr lang="en-US" altLang="zh-TW" sz="3100" i="1">
                                  <a:latin typeface="Cambria Math" panose="02040503050406030204" pitchFamily="18" charset="0"/>
                                </a:rPr>
                                <m:t>𝑡</m:t>
                              </m:r>
                            </m:sub>
                          </m:sSub>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b="0" i="1" smtClean="0">
                                      <a:latin typeface="Cambria Math" panose="02040503050406030204" pitchFamily="18" charset="0"/>
                                    </a:rPr>
                                    <m:t>𝑊</m:t>
                                  </m:r>
                                  <m:r>
                                    <a:rPr lang="en-US" altLang="zh-TW" sz="3100" b="0" i="1" smtClean="0">
                                      <a:latin typeface="Cambria Math" panose="02040503050406030204" pitchFamily="18" charset="0"/>
                                    </a:rPr>
                                    <m:t>(</m:t>
                                  </m:r>
                                  <m:r>
                                    <a:rPr lang="en-US" altLang="zh-TW" sz="3100" b="0" i="1" smtClean="0">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b="0" i="1" smtClean="0">
                                  <a:latin typeface="Cambria Math" panose="02040503050406030204" pitchFamily="18" charset="0"/>
                                </a:rPr>
                                <m:t>)</m:t>
                              </m:r>
                            </m:e>
                          </m:d>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r>
                                    <a:rPr lang="en-US" altLang="zh-TW" sz="3100" i="1">
                                      <a:latin typeface="Cambria Math" panose="02040503050406030204" pitchFamily="18" charset="0"/>
                                    </a:rPr>
                                    <m:t>+1</m:t>
                                  </m:r>
                                </m:sub>
                              </m:sSub>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e>
                          </m:d>
                          <m:r>
                            <a:rPr lang="en-US" altLang="zh-TW" sz="3100" b="0" i="1" smtClean="0">
                              <a:latin typeface="Cambria Math" panose="02040503050406030204" pitchFamily="18" charset="0"/>
                            </a:rPr>
                            <m:t>+</m:t>
                          </m:r>
                          <m:nary>
                            <m:naryPr>
                              <m:chr m:val="∑"/>
                              <m:ctrlPr>
                                <a:rPr kumimoji="1" lang="en-US" altLang="zh-TW" sz="3100" i="1">
                                  <a:latin typeface="Cambria Math" panose="02040503050406030204" pitchFamily="18" charset="0"/>
                                </a:rPr>
                              </m:ctrlPr>
                            </m:naryPr>
                            <m:sub>
                              <m:r>
                                <m:rPr>
                                  <m:brk m:alnAt="23"/>
                                </m:rPr>
                                <a:rPr kumimoji="1" lang="en-US" altLang="zh-TW" sz="3100" i="1">
                                  <a:latin typeface="Cambria Math" panose="02040503050406030204" pitchFamily="18" charset="0"/>
                                </a:rPr>
                                <m:t>𝑗</m:t>
                              </m:r>
                              <m:r>
                                <a:rPr kumimoji="1" lang="en-US" altLang="zh-TW" sz="3100" i="1">
                                  <a:latin typeface="Cambria Math" panose="02040503050406030204" pitchFamily="18" charset="0"/>
                                </a:rPr>
                                <m:t>=0</m:t>
                              </m:r>
                            </m:sub>
                            <m:sup>
                              <m:r>
                                <a:rPr kumimoji="1" lang="en-US" altLang="zh-TW" sz="3100" i="1">
                                  <a:latin typeface="Cambria Math" panose="02040503050406030204" pitchFamily="18" charset="0"/>
                                </a:rPr>
                                <m:t>𝑛</m:t>
                              </m:r>
                              <m:r>
                                <a:rPr kumimoji="1" lang="en-US" altLang="zh-TW" sz="3100" i="1">
                                  <a:latin typeface="Cambria Math" panose="02040503050406030204" pitchFamily="18" charset="0"/>
                                </a:rPr>
                                <m:t>−1</m:t>
                              </m:r>
                            </m:sup>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𝑓</m:t>
                                  </m:r>
                                </m:e>
                                <m:sub>
                                  <m:r>
                                    <a:rPr lang="en-US" altLang="zh-TW" sz="3100" i="1">
                                      <a:latin typeface="Cambria Math" panose="02040503050406030204" pitchFamily="18" charset="0"/>
                                    </a:rPr>
                                    <m:t>𝑥</m:t>
                                  </m:r>
                                </m:sub>
                              </m:sSub>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𝑊</m:t>
                                      </m:r>
                                      <m:r>
                                        <a:rPr lang="en-US" altLang="zh-TW" sz="3100" i="1">
                                          <a:latin typeface="Cambria Math" panose="02040503050406030204" pitchFamily="18" charset="0"/>
                                        </a:rPr>
                                        <m:t>(</m:t>
                                      </m:r>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i="1">
                                      <a:latin typeface="Cambria Math" panose="02040503050406030204" pitchFamily="18" charset="0"/>
                                    </a:rPr>
                                    <m:t>)</m:t>
                                  </m:r>
                                </m:e>
                              </m:d>
                              <m:d>
                                <m:dPr>
                                  <m:ctrlPr>
                                    <a:rPr lang="en-US" altLang="zh-TW" sz="3100" i="1">
                                      <a:latin typeface="Cambria Math" panose="02040503050406030204" pitchFamily="18" charset="0"/>
                                    </a:rPr>
                                  </m:ctrlPr>
                                </m:dPr>
                                <m:e>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𝑊</m:t>
                                      </m:r>
                                      <m:r>
                                        <a:rPr lang="en-US" altLang="zh-TW" sz="3100" i="1">
                                          <a:latin typeface="Cambria Math" panose="02040503050406030204" pitchFamily="18" charset="0"/>
                                        </a:rPr>
                                        <m:t>(</m:t>
                                      </m:r>
                                      <m:r>
                                        <a:rPr lang="en-US" altLang="zh-TW" sz="3100" i="1">
                                          <a:latin typeface="Cambria Math" panose="02040503050406030204" pitchFamily="18" charset="0"/>
                                        </a:rPr>
                                        <m:t>𝑡</m:t>
                                      </m:r>
                                    </m:e>
                                    <m:sub>
                                      <m:r>
                                        <a:rPr lang="en-US" altLang="zh-TW" sz="3100" i="1">
                                          <a:latin typeface="Cambria Math" panose="02040503050406030204" pitchFamily="18" charset="0"/>
                                        </a:rPr>
                                        <m:t>𝑗</m:t>
                                      </m:r>
                                      <m:r>
                                        <a:rPr lang="en-US" altLang="zh-TW" sz="3100" b="0" i="1" smtClean="0">
                                          <a:latin typeface="Cambria Math" panose="02040503050406030204" pitchFamily="18" charset="0"/>
                                        </a:rPr>
                                        <m:t>+1</m:t>
                                      </m:r>
                                    </m:sub>
                                  </m:sSub>
                                  <m:r>
                                    <a:rPr lang="en-US" altLang="zh-TW" sz="3100" b="0" i="1" smtClean="0">
                                      <a:latin typeface="Cambria Math" panose="02040503050406030204" pitchFamily="18" charset="0"/>
                                    </a:rPr>
                                    <m:t>)</m:t>
                                  </m:r>
                                  <m:r>
                                    <a:rPr lang="en-US" altLang="zh-TW" sz="3100" i="1">
                                      <a:latin typeface="Cambria Math" panose="02040503050406030204" pitchFamily="18" charset="0"/>
                                    </a:rPr>
                                    <m:t>−</m:t>
                                  </m:r>
                                  <m:sSub>
                                    <m:sSubPr>
                                      <m:ctrlPr>
                                        <a:rPr lang="en-US" altLang="zh-TW" sz="3100" i="1">
                                          <a:latin typeface="Cambria Math" panose="02040503050406030204" pitchFamily="18" charset="0"/>
                                        </a:rPr>
                                      </m:ctrlPr>
                                    </m:sSubPr>
                                    <m:e>
                                      <m:r>
                                        <a:rPr lang="en-US" altLang="zh-TW" sz="3100" i="1">
                                          <a:latin typeface="Cambria Math" panose="02040503050406030204" pitchFamily="18" charset="0"/>
                                        </a:rPr>
                                        <m:t>𝑊</m:t>
                                      </m:r>
                                      <m:r>
                                        <a:rPr lang="en-US" altLang="zh-TW" sz="3100" i="1">
                                          <a:latin typeface="Cambria Math" panose="02040503050406030204" pitchFamily="18" charset="0"/>
                                        </a:rPr>
                                        <m:t>(</m:t>
                                      </m:r>
                                      <m:r>
                                        <a:rPr lang="en-US" altLang="zh-TW" sz="3100" i="1">
                                          <a:latin typeface="Cambria Math" panose="02040503050406030204" pitchFamily="18" charset="0"/>
                                        </a:rPr>
                                        <m:t>𝑡</m:t>
                                      </m:r>
                                    </m:e>
                                    <m:sub>
                                      <m:r>
                                        <a:rPr lang="en-US" altLang="zh-TW" sz="3100" i="1">
                                          <a:latin typeface="Cambria Math" panose="02040503050406030204" pitchFamily="18" charset="0"/>
                                        </a:rPr>
                                        <m:t>𝑗</m:t>
                                      </m:r>
                                    </m:sub>
                                  </m:sSub>
                                  <m:r>
                                    <a:rPr lang="en-US" altLang="zh-TW" sz="3100" b="0" i="1" smtClean="0">
                                      <a:latin typeface="Cambria Math" panose="02040503050406030204" pitchFamily="18" charset="0"/>
                                    </a:rPr>
                                    <m:t>)</m:t>
                                  </m:r>
                                </m:e>
                              </m:d>
                            </m:e>
                          </m:nary>
                        </m:e>
                      </m:nary>
                    </m:oMath>
                  </m:oMathPara>
                </a14:m>
                <a:endParaRPr kumimoji="1" lang="en-US" altLang="zh-TW" dirty="0"/>
              </a:p>
              <a:p>
                <a:pPr marL="0" indent="0">
                  <a:buNone/>
                </a:pPr>
                <a:r>
                  <a:rPr kumimoji="1" lang="en-US" altLang="zh-TW" sz="800" b="0" i="1" dirty="0">
                    <a:latin typeface="Cambria Math" panose="02040503050406030204" pitchFamily="18" charset="0"/>
                  </a:rPr>
                  <a:t> </a:t>
                </a:r>
                <a:endParaRPr kumimoji="1" lang="en-US" altLang="zh-TW"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kumimoji="1" lang="en-US" altLang="zh-TW" sz="3300" b="0" i="1" smtClean="0">
                          <a:latin typeface="Cambria Math" panose="02040503050406030204" pitchFamily="18" charset="0"/>
                        </a:rPr>
                        <m:t>+</m:t>
                      </m:r>
                      <m:f>
                        <m:fPr>
                          <m:ctrlPr>
                            <a:rPr lang="en-US" altLang="zh-TW" sz="3300" i="1">
                              <a:latin typeface="Cambria Math" panose="02040503050406030204" pitchFamily="18" charset="0"/>
                            </a:rPr>
                          </m:ctrlPr>
                        </m:fPr>
                        <m:num>
                          <m:r>
                            <a:rPr lang="en-US" altLang="zh-TW" sz="3300" i="1">
                              <a:latin typeface="Cambria Math" panose="02040503050406030204" pitchFamily="18" charset="0"/>
                            </a:rPr>
                            <m:t>1</m:t>
                          </m:r>
                        </m:num>
                        <m:den>
                          <m:r>
                            <a:rPr lang="en-US" altLang="zh-TW" sz="3300" i="1">
                              <a:latin typeface="Cambria Math" panose="02040503050406030204" pitchFamily="18" charset="0"/>
                            </a:rPr>
                            <m:t>2</m:t>
                          </m:r>
                        </m:den>
                      </m:f>
                      <m:nary>
                        <m:naryPr>
                          <m:chr m:val="∑"/>
                          <m:ctrlPr>
                            <a:rPr kumimoji="1" lang="en-US" altLang="zh-TW" sz="3300" i="1">
                              <a:latin typeface="Cambria Math" panose="02040503050406030204" pitchFamily="18" charset="0"/>
                            </a:rPr>
                          </m:ctrlPr>
                        </m:naryPr>
                        <m:sub>
                          <m:r>
                            <m:rPr>
                              <m:brk m:alnAt="23"/>
                            </m:rPr>
                            <a:rPr kumimoji="1" lang="en-US" altLang="zh-TW" sz="3300" i="1">
                              <a:latin typeface="Cambria Math" panose="02040503050406030204" pitchFamily="18" charset="0"/>
                            </a:rPr>
                            <m:t>𝑗</m:t>
                          </m:r>
                          <m:r>
                            <a:rPr kumimoji="1" lang="en-US" altLang="zh-TW" sz="3300" i="1">
                              <a:latin typeface="Cambria Math" panose="02040503050406030204" pitchFamily="18" charset="0"/>
                            </a:rPr>
                            <m:t>=0</m:t>
                          </m:r>
                        </m:sub>
                        <m:sup>
                          <m:r>
                            <a:rPr kumimoji="1" lang="en-US" altLang="zh-TW" sz="3300" i="1">
                              <a:latin typeface="Cambria Math" panose="02040503050406030204" pitchFamily="18" charset="0"/>
                            </a:rPr>
                            <m:t>𝑛</m:t>
                          </m:r>
                          <m:r>
                            <a:rPr kumimoji="1" lang="en-US" altLang="zh-TW" sz="3300" i="1">
                              <a:latin typeface="Cambria Math" panose="02040503050406030204" pitchFamily="18" charset="0"/>
                            </a:rPr>
                            <m:t>−1</m:t>
                          </m:r>
                        </m:sup>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𝑓</m:t>
                              </m:r>
                            </m:e>
                            <m:sub>
                              <m:r>
                                <a:rPr lang="en-US" altLang="zh-TW" sz="3300" i="1">
                                  <a:latin typeface="Cambria Math" panose="02040503050406030204" pitchFamily="18" charset="0"/>
                                </a:rPr>
                                <m:t>𝑥</m:t>
                              </m:r>
                              <m:r>
                                <a:rPr lang="en-US" altLang="zh-TW" sz="3300" b="0" i="1" smtClean="0">
                                  <a:latin typeface="Cambria Math" panose="02040503050406030204" pitchFamily="18" charset="0"/>
                                </a:rPr>
                                <m:t>𝑥</m:t>
                              </m:r>
                            </m:sub>
                          </m:sSub>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e>
                          </m:d>
                          <m:sSup>
                            <m:sSupPr>
                              <m:ctrlPr>
                                <a:rPr lang="en-US" altLang="zh-TW" sz="3300" i="1">
                                  <a:latin typeface="Cambria Math" panose="02040503050406030204" pitchFamily="18" charset="0"/>
                                </a:rPr>
                              </m:ctrlPr>
                            </m:sSupPr>
                            <m:e>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b="0" i="1" smtClean="0">
                                      <a:latin typeface="Cambria Math" panose="02040503050406030204" pitchFamily="18" charset="0"/>
                                    </a:rPr>
                                    <m:t>)</m:t>
                                  </m:r>
                                </m:e>
                              </m:d>
                            </m:e>
                            <m:sup>
                              <m:r>
                                <a:rPr lang="en-US" altLang="zh-TW" sz="3300" i="1">
                                  <a:latin typeface="Cambria Math" panose="02040503050406030204" pitchFamily="18" charset="0"/>
                                </a:rPr>
                                <m:t>2</m:t>
                              </m:r>
                            </m:sup>
                          </m:sSup>
                        </m:e>
                      </m:nary>
                    </m:oMath>
                  </m:oMathPara>
                </a14:m>
                <a:endParaRPr kumimoji="1" lang="en-US" altLang="zh-TW" sz="3300" dirty="0"/>
              </a:p>
              <a:p>
                <a:pPr marL="0" indent="0">
                  <a:buNone/>
                </a:pPr>
                <a:r>
                  <a:rPr kumimoji="1" lang="en-US" altLang="zh-TW" sz="1100" dirty="0"/>
                  <a:t>  </a:t>
                </a:r>
                <a:endParaRPr kumimoji="1" lang="en-US" altLang="zh-TW" sz="3300" dirty="0"/>
              </a:p>
              <a:p>
                <a:pPr marL="0" indent="0">
                  <a:buNone/>
                </a:pPr>
                <a14:m>
                  <m:oMathPara xmlns:m="http://schemas.openxmlformats.org/officeDocument/2006/math">
                    <m:oMathParaPr>
                      <m:jc m:val="left"/>
                    </m:oMathParaPr>
                    <m:oMath xmlns:m="http://schemas.openxmlformats.org/officeDocument/2006/math">
                      <m:r>
                        <a:rPr kumimoji="1" lang="en-US" altLang="zh-TW" sz="3300" b="0" i="1" smtClean="0">
                          <a:latin typeface="Cambria Math" panose="02040503050406030204" pitchFamily="18" charset="0"/>
                        </a:rPr>
                        <m:t>+</m:t>
                      </m:r>
                      <m:nary>
                        <m:naryPr>
                          <m:chr m:val="∑"/>
                          <m:ctrlPr>
                            <a:rPr kumimoji="1" lang="en-US" altLang="zh-TW" sz="3300" i="1">
                              <a:latin typeface="Cambria Math" panose="02040503050406030204" pitchFamily="18" charset="0"/>
                            </a:rPr>
                          </m:ctrlPr>
                        </m:naryPr>
                        <m:sub>
                          <m:r>
                            <m:rPr>
                              <m:brk m:alnAt="23"/>
                            </m:rPr>
                            <a:rPr kumimoji="1" lang="en-US" altLang="zh-TW" sz="3300" i="1">
                              <a:latin typeface="Cambria Math" panose="02040503050406030204" pitchFamily="18" charset="0"/>
                            </a:rPr>
                            <m:t>𝑗</m:t>
                          </m:r>
                          <m:r>
                            <a:rPr kumimoji="1" lang="en-US" altLang="zh-TW" sz="3300" i="1">
                              <a:latin typeface="Cambria Math" panose="02040503050406030204" pitchFamily="18" charset="0"/>
                            </a:rPr>
                            <m:t>=0</m:t>
                          </m:r>
                        </m:sub>
                        <m:sup>
                          <m:r>
                            <a:rPr kumimoji="1" lang="en-US" altLang="zh-TW" sz="3300" i="1">
                              <a:latin typeface="Cambria Math" panose="02040503050406030204" pitchFamily="18" charset="0"/>
                            </a:rPr>
                            <m:t>𝑛</m:t>
                          </m:r>
                          <m:r>
                            <a:rPr kumimoji="1" lang="en-US" altLang="zh-TW" sz="3300" i="1">
                              <a:latin typeface="Cambria Math" panose="02040503050406030204" pitchFamily="18" charset="0"/>
                            </a:rPr>
                            <m:t>−1</m:t>
                          </m:r>
                        </m:sup>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𝑓</m:t>
                              </m:r>
                            </m:e>
                            <m:sub>
                              <m:r>
                                <a:rPr lang="en-US" altLang="zh-TW" sz="3300" b="0" i="1" smtClean="0">
                                  <a:latin typeface="Cambria Math" panose="02040503050406030204" pitchFamily="18" charset="0"/>
                                </a:rPr>
                                <m:t>𝑡</m:t>
                              </m:r>
                              <m:r>
                                <a:rPr lang="en-US" altLang="zh-TW" sz="3300" i="1">
                                  <a:latin typeface="Cambria Math" panose="02040503050406030204" pitchFamily="18" charset="0"/>
                                </a:rPr>
                                <m:t>𝑥</m:t>
                              </m:r>
                            </m:sub>
                          </m:sSub>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e>
                          </m:d>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e>
                          </m:d>
                          <m:r>
                            <a:rPr lang="en-US" altLang="zh-TW" sz="3300" b="0" i="1" smtClean="0">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b="0" i="1" smtClean="0">
                              <a:latin typeface="Cambria Math" panose="02040503050406030204" pitchFamily="18" charset="0"/>
                            </a:rPr>
                            <m:t>))</m:t>
                          </m:r>
                        </m:e>
                      </m:nary>
                    </m:oMath>
                  </m:oMathPara>
                </a14:m>
                <a:endParaRPr kumimoji="1" lang="en-US" altLang="zh-TW" sz="3300" dirty="0"/>
              </a:p>
              <a:p>
                <a:pPr marL="0" indent="0">
                  <a:buNone/>
                </a:pPr>
                <a:r>
                  <a:rPr kumimoji="1" lang="en-US" altLang="zh-TW" sz="900" dirty="0"/>
                  <a:t> </a:t>
                </a:r>
                <a:endParaRPr kumimoji="1" lang="en-US" altLang="zh-TW" sz="3300" dirty="0"/>
              </a:p>
              <a:p>
                <a:pPr marL="0" indent="0">
                  <a:buNone/>
                </a:pPr>
                <a14:m>
                  <m:oMathPara xmlns:m="http://schemas.openxmlformats.org/officeDocument/2006/math">
                    <m:oMathParaPr>
                      <m:jc m:val="left"/>
                    </m:oMathParaPr>
                    <m:oMath xmlns:m="http://schemas.openxmlformats.org/officeDocument/2006/math">
                      <m:r>
                        <a:rPr kumimoji="1" lang="en-US" altLang="zh-TW" sz="3300" i="1">
                          <a:latin typeface="Cambria Math" panose="02040503050406030204" pitchFamily="18" charset="0"/>
                        </a:rPr>
                        <m:t>+</m:t>
                      </m:r>
                      <m:f>
                        <m:fPr>
                          <m:ctrlPr>
                            <a:rPr lang="en-US" altLang="zh-TW" sz="3300" i="1">
                              <a:latin typeface="Cambria Math" panose="02040503050406030204" pitchFamily="18" charset="0"/>
                            </a:rPr>
                          </m:ctrlPr>
                        </m:fPr>
                        <m:num>
                          <m:r>
                            <a:rPr lang="en-US" altLang="zh-TW" sz="3300" i="1">
                              <a:latin typeface="Cambria Math" panose="02040503050406030204" pitchFamily="18" charset="0"/>
                            </a:rPr>
                            <m:t>1</m:t>
                          </m:r>
                        </m:num>
                        <m:den>
                          <m:r>
                            <a:rPr lang="en-US" altLang="zh-TW" sz="3300" i="1">
                              <a:latin typeface="Cambria Math" panose="02040503050406030204" pitchFamily="18" charset="0"/>
                            </a:rPr>
                            <m:t>2</m:t>
                          </m:r>
                        </m:den>
                      </m:f>
                      <m:nary>
                        <m:naryPr>
                          <m:chr m:val="∑"/>
                          <m:ctrlPr>
                            <a:rPr kumimoji="1" lang="en-US" altLang="zh-TW" sz="3300" i="1">
                              <a:latin typeface="Cambria Math" panose="02040503050406030204" pitchFamily="18" charset="0"/>
                            </a:rPr>
                          </m:ctrlPr>
                        </m:naryPr>
                        <m:sub>
                          <m:r>
                            <m:rPr>
                              <m:brk m:alnAt="23"/>
                            </m:rPr>
                            <a:rPr kumimoji="1" lang="en-US" altLang="zh-TW" sz="3300" i="1">
                              <a:latin typeface="Cambria Math" panose="02040503050406030204" pitchFamily="18" charset="0"/>
                            </a:rPr>
                            <m:t>𝑗</m:t>
                          </m:r>
                          <m:r>
                            <a:rPr kumimoji="1" lang="en-US" altLang="zh-TW" sz="3300" i="1">
                              <a:latin typeface="Cambria Math" panose="02040503050406030204" pitchFamily="18" charset="0"/>
                            </a:rPr>
                            <m:t>=0</m:t>
                          </m:r>
                        </m:sub>
                        <m:sup>
                          <m:r>
                            <a:rPr kumimoji="1" lang="en-US" altLang="zh-TW" sz="3300" i="1">
                              <a:latin typeface="Cambria Math" panose="02040503050406030204" pitchFamily="18" charset="0"/>
                            </a:rPr>
                            <m:t>𝑛</m:t>
                          </m:r>
                          <m:r>
                            <a:rPr kumimoji="1" lang="en-US" altLang="zh-TW" sz="3300" i="1">
                              <a:latin typeface="Cambria Math" panose="02040503050406030204" pitchFamily="18" charset="0"/>
                            </a:rPr>
                            <m:t>−1</m:t>
                          </m:r>
                        </m:sup>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𝑓</m:t>
                              </m:r>
                            </m:e>
                            <m:sub>
                              <m:r>
                                <a:rPr lang="en-US" altLang="zh-TW" sz="3300" b="0" i="1" smtClean="0">
                                  <a:latin typeface="Cambria Math" panose="02040503050406030204" pitchFamily="18" charset="0"/>
                                </a:rPr>
                                <m:t>𝑡𝑡</m:t>
                              </m:r>
                            </m:sub>
                          </m:sSub>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𝑊</m:t>
                                  </m:r>
                                  <m:r>
                                    <a:rPr lang="en-US" altLang="zh-TW" sz="3300" i="1">
                                      <a:latin typeface="Cambria Math" panose="02040503050406030204" pitchFamily="18" charset="0"/>
                                    </a:rPr>
                                    <m:t>(</m:t>
                                  </m:r>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r>
                                <a:rPr lang="en-US" altLang="zh-TW" sz="3300" i="1">
                                  <a:latin typeface="Cambria Math" panose="02040503050406030204" pitchFamily="18" charset="0"/>
                                </a:rPr>
                                <m:t>)</m:t>
                              </m:r>
                            </m:e>
                          </m:d>
                          <m:sSup>
                            <m:sSupPr>
                              <m:ctrlPr>
                                <a:rPr lang="en-US" altLang="zh-TW" sz="3300" i="1">
                                  <a:latin typeface="Cambria Math" panose="02040503050406030204" pitchFamily="18" charset="0"/>
                                </a:rPr>
                              </m:ctrlPr>
                            </m:sSupPr>
                            <m:e>
                              <m:d>
                                <m:dPr>
                                  <m:ctrlPr>
                                    <a:rPr lang="en-US" altLang="zh-TW" sz="3300" i="1">
                                      <a:latin typeface="Cambria Math" panose="02040503050406030204" pitchFamily="18" charset="0"/>
                                    </a:rPr>
                                  </m:ctrlPr>
                                </m:dPr>
                                <m:e>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r>
                                        <a:rPr lang="en-US" altLang="zh-TW" sz="3300" i="1">
                                          <a:latin typeface="Cambria Math" panose="02040503050406030204" pitchFamily="18" charset="0"/>
                                        </a:rPr>
                                        <m:t>+1</m:t>
                                      </m:r>
                                    </m:sub>
                                  </m:sSub>
                                  <m:r>
                                    <a:rPr lang="en-US" altLang="zh-TW" sz="3300" i="1">
                                      <a:latin typeface="Cambria Math" panose="02040503050406030204" pitchFamily="18" charset="0"/>
                                    </a:rPr>
                                    <m:t>−</m:t>
                                  </m:r>
                                  <m:sSub>
                                    <m:sSubPr>
                                      <m:ctrlPr>
                                        <a:rPr lang="en-US" altLang="zh-TW" sz="3300" i="1">
                                          <a:latin typeface="Cambria Math" panose="02040503050406030204" pitchFamily="18" charset="0"/>
                                        </a:rPr>
                                      </m:ctrlPr>
                                    </m:sSubPr>
                                    <m:e>
                                      <m:r>
                                        <a:rPr lang="en-US" altLang="zh-TW" sz="3300" i="1">
                                          <a:latin typeface="Cambria Math" panose="02040503050406030204" pitchFamily="18" charset="0"/>
                                        </a:rPr>
                                        <m:t>𝑡</m:t>
                                      </m:r>
                                    </m:e>
                                    <m:sub>
                                      <m:r>
                                        <a:rPr lang="en-US" altLang="zh-TW" sz="3300" i="1">
                                          <a:latin typeface="Cambria Math" panose="02040503050406030204" pitchFamily="18" charset="0"/>
                                        </a:rPr>
                                        <m:t>𝑗</m:t>
                                      </m:r>
                                    </m:sub>
                                  </m:sSub>
                                </m:e>
                              </m:d>
                            </m:e>
                            <m:sup>
                              <m:r>
                                <a:rPr lang="en-US" altLang="zh-TW" sz="3300" i="1">
                                  <a:latin typeface="Cambria Math" panose="02040503050406030204" pitchFamily="18" charset="0"/>
                                </a:rPr>
                                <m:t>2</m:t>
                              </m:r>
                            </m:sup>
                          </m:sSup>
                        </m:e>
                      </m:nary>
                      <m:r>
                        <a:rPr lang="en-US" altLang="zh-TW" sz="3300" i="1">
                          <a:latin typeface="Cambria Math" panose="02040503050406030204" pitchFamily="18" charset="0"/>
                        </a:rPr>
                        <m:t>+</m:t>
                      </m:r>
                      <m:r>
                        <a:rPr lang="en-US" altLang="zh-TW" sz="3300" i="1">
                          <a:latin typeface="Cambria Math" panose="02040503050406030204" pitchFamily="18" charset="0"/>
                        </a:rPr>
                        <m:t>h𝑖𝑔h𝑒𝑟</m:t>
                      </m:r>
                      <m:r>
                        <a:rPr lang="en-US" altLang="zh-TW" sz="3300" i="1">
                          <a:latin typeface="Cambria Math" panose="02040503050406030204" pitchFamily="18" charset="0"/>
                        </a:rPr>
                        <m:t>−</m:t>
                      </m:r>
                      <m:r>
                        <a:rPr lang="en-US" altLang="zh-TW" sz="3300" i="1">
                          <a:latin typeface="Cambria Math" panose="02040503050406030204" pitchFamily="18" charset="0"/>
                        </a:rPr>
                        <m:t>𝑜𝑟𝑑𝑒𝑟</m:t>
                      </m:r>
                      <m:r>
                        <a:rPr lang="en-US" altLang="zh-TW" sz="3300" i="1">
                          <a:latin typeface="Cambria Math" panose="02040503050406030204" pitchFamily="18" charset="0"/>
                        </a:rPr>
                        <m:t> </m:t>
                      </m:r>
                      <m:r>
                        <a:rPr lang="en-US" altLang="zh-TW" sz="3300" i="1">
                          <a:latin typeface="Cambria Math" panose="02040503050406030204" pitchFamily="18" charset="0"/>
                        </a:rPr>
                        <m:t>𝑡𝑒𝑟𝑚𝑠</m:t>
                      </m:r>
                    </m:oMath>
                  </m:oMathPara>
                </a14:m>
                <a:endParaRPr lang="en-US" altLang="zh-TW" sz="3300" dirty="0"/>
              </a:p>
              <a:p>
                <a:pPr marL="0" indent="0">
                  <a:buNone/>
                </a:pPr>
                <a:endParaRPr kumimoji="1" lang="en-US" altLang="zh-TW" dirty="0"/>
              </a:p>
            </p:txBody>
          </p:sp>
        </mc:Choice>
        <mc:Fallback xmlns="">
          <p:sp>
            <p:nvSpPr>
              <p:cNvPr id="3" name="內容版面配置區 2">
                <a:extLst>
                  <a:ext uri="{FF2B5EF4-FFF2-40B4-BE49-F238E27FC236}">
                    <a16:creationId xmlns:a16="http://schemas.microsoft.com/office/drawing/2014/main" id="{684EE704-027F-B048-BFF2-D59BDB2E0FFA}"/>
                  </a:ext>
                </a:extLst>
              </p:cNvPr>
              <p:cNvSpPr>
                <a:spLocks noGrp="1" noRot="1" noChangeAspect="1" noMove="1" noResize="1" noEditPoints="1" noAdjustHandles="1" noChangeArrowheads="1" noChangeShapeType="1" noTextEdit="1"/>
              </p:cNvSpPr>
              <p:nvPr>
                <p:ph idx="1"/>
              </p:nvPr>
            </p:nvSpPr>
            <p:spPr>
              <a:xfrm>
                <a:off x="838200" y="614149"/>
                <a:ext cx="10515600" cy="6107326"/>
              </a:xfrm>
              <a:blipFill>
                <a:blip r:embed="rId2"/>
                <a:stretch>
                  <a:fillRect l="-7961" t="-3950" b="-2723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5278E35-F472-1542-B0EC-72C7BA07A65D}"/>
              </a:ext>
            </a:extLst>
          </p:cNvPr>
          <p:cNvSpPr>
            <a:spLocks noGrp="1"/>
          </p:cNvSpPr>
          <p:nvPr>
            <p:ph type="sldNum" sz="quarter" idx="12"/>
          </p:nvPr>
        </p:nvSpPr>
        <p:spPr/>
        <p:txBody>
          <a:bodyPr/>
          <a:lstStyle/>
          <a:p>
            <a:fld id="{289151A0-3A29-FF42-A1DD-25EF01E526CD}" type="slidenum">
              <a:rPr kumimoji="1" lang="zh-TW" altLang="en-US" smtClean="0"/>
              <a:t>18</a:t>
            </a:fld>
            <a:endParaRPr kumimoji="1" lang="zh-TW" altLang="en-US"/>
          </a:p>
        </p:txBody>
      </p:sp>
      <p:sp>
        <p:nvSpPr>
          <p:cNvPr id="5" name="文字方塊 4">
            <a:extLst>
              <a:ext uri="{FF2B5EF4-FFF2-40B4-BE49-F238E27FC236}">
                <a16:creationId xmlns:a16="http://schemas.microsoft.com/office/drawing/2014/main" id="{AA1D5467-D525-594A-8B35-BCF17649EBDF}"/>
              </a:ext>
            </a:extLst>
          </p:cNvPr>
          <p:cNvSpPr txBox="1"/>
          <p:nvPr/>
        </p:nvSpPr>
        <p:spPr>
          <a:xfrm>
            <a:off x="9400171" y="5604005"/>
            <a:ext cx="990977" cy="461665"/>
          </a:xfrm>
          <a:prstGeom prst="rect">
            <a:avLst/>
          </a:prstGeom>
          <a:noFill/>
        </p:spPr>
        <p:txBody>
          <a:bodyPr wrap="none" rtlCol="0">
            <a:spAutoFit/>
          </a:bodyPr>
          <a:lstStyle/>
          <a:p>
            <a:r>
              <a:rPr kumimoji="1" lang="en-US" altLang="zh-TW" sz="2400" dirty="0"/>
              <a:t>(4.4.9)</a:t>
            </a:r>
            <a:endParaRPr kumimoji="1" lang="zh-TW" altLang="en-US" sz="2400" dirty="0"/>
          </a:p>
        </p:txBody>
      </p:sp>
      <p:sp>
        <p:nvSpPr>
          <p:cNvPr id="2" name="矩形 1">
            <a:extLst>
              <a:ext uri="{FF2B5EF4-FFF2-40B4-BE49-F238E27FC236}">
                <a16:creationId xmlns:a16="http://schemas.microsoft.com/office/drawing/2014/main" id="{D2F111B4-DAE9-9042-B70D-FC41C9B8ED4E}"/>
              </a:ext>
            </a:extLst>
          </p:cNvPr>
          <p:cNvSpPr/>
          <p:nvPr/>
        </p:nvSpPr>
        <p:spPr>
          <a:xfrm>
            <a:off x="1228299" y="1610436"/>
            <a:ext cx="3493826" cy="106452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7" name="矩形 6">
            <a:extLst>
              <a:ext uri="{FF2B5EF4-FFF2-40B4-BE49-F238E27FC236}">
                <a16:creationId xmlns:a16="http://schemas.microsoft.com/office/drawing/2014/main" id="{393FDC3A-99FE-2B4D-BF9E-0DF20D499A64}"/>
              </a:ext>
            </a:extLst>
          </p:cNvPr>
          <p:cNvSpPr/>
          <p:nvPr/>
        </p:nvSpPr>
        <p:spPr>
          <a:xfrm>
            <a:off x="1228299" y="2770496"/>
            <a:ext cx="5568286" cy="1094095"/>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8" name="矩形 7">
            <a:extLst>
              <a:ext uri="{FF2B5EF4-FFF2-40B4-BE49-F238E27FC236}">
                <a16:creationId xmlns:a16="http://schemas.microsoft.com/office/drawing/2014/main" id="{5508F1A1-E35D-D845-92F9-8A8E22A4A71E}"/>
              </a:ext>
            </a:extLst>
          </p:cNvPr>
          <p:cNvSpPr/>
          <p:nvPr/>
        </p:nvSpPr>
        <p:spPr>
          <a:xfrm>
            <a:off x="1228299" y="3968608"/>
            <a:ext cx="6605516" cy="1217541"/>
          </a:xfrm>
          <a:prstGeom prst="rect">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9" name="矩形 8">
            <a:extLst>
              <a:ext uri="{FF2B5EF4-FFF2-40B4-BE49-F238E27FC236}">
                <a16:creationId xmlns:a16="http://schemas.microsoft.com/office/drawing/2014/main" id="{CCEB95DC-40F1-3548-9289-87D1CA52B265}"/>
              </a:ext>
            </a:extLst>
          </p:cNvPr>
          <p:cNvSpPr/>
          <p:nvPr/>
        </p:nvSpPr>
        <p:spPr>
          <a:xfrm>
            <a:off x="1228299" y="5287791"/>
            <a:ext cx="4258101" cy="1094095"/>
          </a:xfrm>
          <a:prstGeom prst="rect">
            <a:avLst/>
          </a:prstGeom>
          <a:no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18" name="矩形 17">
            <a:extLst>
              <a:ext uri="{FF2B5EF4-FFF2-40B4-BE49-F238E27FC236}">
                <a16:creationId xmlns:a16="http://schemas.microsoft.com/office/drawing/2014/main" id="{19EDDD15-E503-A642-9F01-B2136CA2DEF1}"/>
              </a:ext>
            </a:extLst>
          </p:cNvPr>
          <p:cNvSpPr/>
          <p:nvPr/>
        </p:nvSpPr>
        <p:spPr>
          <a:xfrm>
            <a:off x="5009361" y="1560631"/>
            <a:ext cx="4898568" cy="1064525"/>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Tree>
    <p:extLst>
      <p:ext uri="{BB962C8B-B14F-4D97-AF65-F5344CB8AC3E}">
        <p14:creationId xmlns:p14="http://schemas.microsoft.com/office/powerpoint/2010/main" val="445844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FF6DA0-2B70-7548-A73B-B98430DFD247}"/>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motion(7)</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84EE704-027F-B048-BFF2-D59BDB2E0FFA}"/>
                  </a:ext>
                </a:extLst>
              </p:cNvPr>
              <p:cNvSpPr>
                <a:spLocks noGrp="1"/>
              </p:cNvSpPr>
              <p:nvPr>
                <p:ph idx="1"/>
              </p:nvPr>
            </p:nvSpPr>
            <p:spPr/>
            <p:txBody>
              <a:bodyPr/>
              <a:lstStyle/>
              <a:p>
                <a:r>
                  <a:rPr kumimoji="1" lang="en-US" altLang="zh-TW" dirty="0"/>
                  <a:t>Do the same thing, </a:t>
                </a:r>
                <a:r>
                  <a:rPr kumimoji="1" lang="en-US" altLang="zh-TW" b="1" dirty="0"/>
                  <a:t>take</a:t>
                </a:r>
                <a:r>
                  <a:rPr kumimoji="1" lang="en-US" altLang="zh-TW" b="1" dirty="0">
                    <a:ea typeface="Cambria Math" panose="02040503050406030204" pitchFamily="18" charset="0"/>
                  </a:rPr>
                  <a:t> </a:t>
                </a:r>
                <a14:m>
                  <m:oMath xmlns:m="http://schemas.openxmlformats.org/officeDocument/2006/math">
                    <m:r>
                      <a:rPr kumimoji="1" lang="en-US" altLang="zh-TW" b="1">
                        <a:latin typeface="Cambria Math" panose="02040503050406030204" pitchFamily="18" charset="0"/>
                        <a:ea typeface="Cambria Math" panose="02040503050406030204" pitchFamily="18" charset="0"/>
                      </a:rPr>
                      <m:t>||</m:t>
                    </m:r>
                    <m:r>
                      <a:rPr kumimoji="1" lang="el-GR" altLang="zh-TW" b="1" i="1">
                        <a:latin typeface="Cambria Math" panose="02040503050406030204" pitchFamily="18" charset="0"/>
                        <a:ea typeface="Cambria Math" panose="02040503050406030204" pitchFamily="18" charset="0"/>
                      </a:rPr>
                      <m:t>𝜫</m:t>
                    </m:r>
                    <m:r>
                      <a:rPr kumimoji="1" lang="en-US" altLang="zh-TW" b="1">
                        <a:latin typeface="Cambria Math" panose="02040503050406030204" pitchFamily="18" charset="0"/>
                        <a:ea typeface="Cambria Math" panose="02040503050406030204" pitchFamily="18" charset="0"/>
                      </a:rPr>
                      <m:t>||</m:t>
                    </m:r>
                    <m:r>
                      <a:rPr kumimoji="1" lang="en-US" altLang="zh-TW" b="1" i="1">
                        <a:latin typeface="Cambria Math" panose="02040503050406030204" pitchFamily="18" charset="0"/>
                        <a:ea typeface="Cambria Math" panose="02040503050406030204" pitchFamily="18" charset="0"/>
                      </a:rPr>
                      <m:t>→</m:t>
                    </m:r>
                    <m:r>
                      <a:rPr kumimoji="1" lang="en-US" altLang="zh-TW" b="1" i="1">
                        <a:latin typeface="Cambria Math" panose="02040503050406030204" pitchFamily="18" charset="0"/>
                        <a:ea typeface="Cambria Math" panose="02040503050406030204" pitchFamily="18" charset="0"/>
                      </a:rPr>
                      <m:t>𝟎</m:t>
                    </m:r>
                  </m:oMath>
                </a14:m>
                <a:r>
                  <a:rPr kumimoji="1" lang="en-US" altLang="zh-TW" dirty="0"/>
                  <a:t>, LHS of (4.4.9) not affect.</a:t>
                </a:r>
              </a:p>
              <a:p>
                <a:pPr marL="0" indent="0">
                  <a:buNone/>
                </a:pPr>
                <a:r>
                  <a:rPr kumimoji="1" lang="en-US" altLang="zh-TW" dirty="0"/>
                  <a:t>Then, </a:t>
                </a:r>
              </a:p>
              <a:p>
                <a:pPr marL="0" indent="0">
                  <a:buNone/>
                </a:pPr>
                <a14:m>
                  <m:oMathPara xmlns:m="http://schemas.openxmlformats.org/officeDocument/2006/math">
                    <m:oMathParaPr>
                      <m:jc m:val="left"/>
                    </m:oMathParaPr>
                    <m:oMath xmlns:m="http://schemas.openxmlformats.org/officeDocument/2006/math">
                      <m:func>
                        <m:funcPr>
                          <m:ctrlPr>
                            <a:rPr kumimoji="1" lang="en-US" altLang="zh-TW" sz="2400" i="1" smtClean="0">
                              <a:latin typeface="Cambria Math" panose="02040503050406030204" pitchFamily="18" charset="0"/>
                            </a:rPr>
                          </m:ctrlPr>
                        </m:funcPr>
                        <m:fName>
                          <m:limLow>
                            <m:limLowPr>
                              <m:ctrlPr>
                                <a:rPr kumimoji="1" lang="en-US" altLang="zh-TW" sz="2400" i="1" smtClean="0">
                                  <a:latin typeface="Cambria Math" panose="02040503050406030204" pitchFamily="18" charset="0"/>
                                </a:rPr>
                              </m:ctrlPr>
                            </m:limLowPr>
                            <m:e>
                              <m:r>
                                <m:rPr>
                                  <m:sty m:val="p"/>
                                </m:rPr>
                                <a:rPr kumimoji="1" lang="en-US" altLang="zh-TW" sz="2400" i="0" smtClean="0">
                                  <a:latin typeface="Cambria Math" panose="02040503050406030204" pitchFamily="18"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lim>
                          </m:limLow>
                        </m:fName>
                        <m:e>
                          <m:nary>
                            <m:naryPr>
                              <m:chr m:val="∑"/>
                              <m:ctrlPr>
                                <a:rPr kumimoji="1" lang="en-US" altLang="zh-TW" sz="2400" i="1">
                                  <a:latin typeface="Cambria Math" panose="02040503050406030204" pitchFamily="18" charset="0"/>
                                </a:rPr>
                              </m:ctrlPr>
                            </m:naryPr>
                            <m:sub>
                              <m:r>
                                <m:rPr>
                                  <m:brk m:alnAt="23"/>
                                </m:rPr>
                                <a:rPr kumimoji="1" lang="en-US" altLang="zh-TW" sz="2400" i="1">
                                  <a:latin typeface="Cambria Math" panose="02040503050406030204" pitchFamily="18" charset="0"/>
                                </a:rPr>
                                <m:t>𝑗</m:t>
                              </m:r>
                              <m:r>
                                <a:rPr kumimoji="1" lang="en-US" altLang="zh-TW" sz="2400" i="1">
                                  <a:latin typeface="Cambria Math" panose="02040503050406030204" pitchFamily="18" charset="0"/>
                                </a:rPr>
                                <m:t>=0</m:t>
                              </m:r>
                            </m:sub>
                            <m:sup>
                              <m:r>
                                <a:rPr kumimoji="1" lang="en-US" altLang="zh-TW" sz="2400" i="1">
                                  <a:latin typeface="Cambria Math" panose="02040503050406030204" pitchFamily="18" charset="0"/>
                                </a:rPr>
                                <m:t>𝑛</m:t>
                              </m:r>
                              <m:r>
                                <a:rPr kumimoji="1" lang="en-US" altLang="zh-TW" sz="2400" i="1">
                                  <a:latin typeface="Cambria Math" panose="02040503050406030204" pitchFamily="18" charset="0"/>
                                </a:rPr>
                                <m:t>−1</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𝑡</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e>
                              </m:d>
                              <m:r>
                                <a:rPr lang="en-US" altLang="zh-TW" sz="2400" b="0" i="1" smtClean="0">
                                  <a:latin typeface="Cambria Math" panose="02040503050406030204" pitchFamily="18" charset="0"/>
                                </a:rPr>
                                <m:t>=</m:t>
                              </m:r>
                              <m:nary>
                                <m:naryPr>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0</m:t>
                                  </m:r>
                                </m:sub>
                                <m:sup>
                                  <m:r>
                                    <a:rPr lang="en-US" altLang="zh-TW" sz="2400" b="0" i="1" smtClean="0">
                                      <a:latin typeface="Cambria Math" panose="02040503050406030204" pitchFamily="18" charset="0"/>
                                    </a:rPr>
                                    <m:t>𝑇</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𝑡</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𝑡</m:t>
                                      </m:r>
                                      <m:r>
                                        <a:rPr lang="en-US" altLang="zh-TW" sz="2400" i="1">
                                          <a:latin typeface="Cambria Math" panose="02040503050406030204" pitchFamily="18" charset="0"/>
                                        </a:rPr>
                                        <m:t>,</m:t>
                                      </m:r>
                                      <m:r>
                                        <a:rPr lang="en-US" altLang="zh-TW" sz="2400" b="0" i="1" smtClean="0">
                                          <a:latin typeface="Cambria Math" panose="02040503050406030204" pitchFamily="18" charset="0"/>
                                        </a:rPr>
                                        <m:t>𝑊</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𝑡</m:t>
                                      </m:r>
                                      <m:r>
                                        <a:rPr lang="en-US" altLang="zh-TW" sz="2400" i="1">
                                          <a:latin typeface="Cambria Math" panose="02040503050406030204" pitchFamily="18" charset="0"/>
                                        </a:rPr>
                                        <m:t>)</m:t>
                                      </m:r>
                                    </m:e>
                                  </m:d>
                                  <m:r>
                                    <a:rPr lang="en-US" altLang="zh-TW" sz="2400" b="0" i="1" smtClean="0">
                                      <a:latin typeface="Cambria Math" panose="02040503050406030204" pitchFamily="18" charset="0"/>
                                    </a:rPr>
                                    <m:t>𝑑𝑡</m:t>
                                  </m:r>
                                </m:e>
                              </m:nary>
                            </m:e>
                          </m:nary>
                        </m:e>
                      </m:func>
                    </m:oMath>
                  </m:oMathPara>
                </a14:m>
                <a:endParaRPr kumimoji="1" lang="en-US" altLang="zh-TW" dirty="0"/>
              </a:p>
              <a:p>
                <a:pPr marL="0" indent="0">
                  <a:buNone/>
                </a:pPr>
                <a:endParaRPr kumimoji="1" lang="en-US" altLang="zh-TW" dirty="0"/>
              </a:p>
              <a:p>
                <a:pPr marL="0" indent="0">
                  <a:buNone/>
                </a:pPr>
                <a14:m>
                  <m:oMathPara xmlns:m="http://schemas.openxmlformats.org/officeDocument/2006/math">
                    <m:oMathParaPr>
                      <m:jc m:val="left"/>
                    </m:oMathParaPr>
                    <m:oMath xmlns:m="http://schemas.openxmlformats.org/officeDocument/2006/math">
                      <m:limLow>
                        <m:limLowPr>
                          <m:ctrlPr>
                            <a:rPr kumimoji="1" lang="en-US" altLang="zh-TW" sz="2400" i="1">
                              <a:latin typeface="Cambria Math" panose="02040503050406030204" pitchFamily="18" charset="0"/>
                            </a:rPr>
                          </m:ctrlPr>
                        </m:limLowPr>
                        <m:e>
                          <m:r>
                            <m:rPr>
                              <m:sty m:val="p"/>
                            </m:rPr>
                            <a:rPr kumimoji="1" lang="en-US" altLang="zh-TW" sz="2400">
                              <a:latin typeface="Cambria Math" panose="02040503050406030204" pitchFamily="18"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lim>
                      </m:limLow>
                      <m:nary>
                        <m:naryPr>
                          <m:chr m:val="∑"/>
                          <m:ctrlPr>
                            <a:rPr kumimoji="1" lang="en-US" altLang="zh-TW" sz="2400" i="1">
                              <a:latin typeface="Cambria Math" panose="02040503050406030204" pitchFamily="18" charset="0"/>
                            </a:rPr>
                          </m:ctrlPr>
                        </m:naryPr>
                        <m:sub>
                          <m:r>
                            <m:rPr>
                              <m:brk m:alnAt="23"/>
                            </m:rPr>
                            <a:rPr kumimoji="1" lang="en-US" altLang="zh-TW" sz="2400" i="1">
                              <a:latin typeface="Cambria Math" panose="02040503050406030204" pitchFamily="18" charset="0"/>
                            </a:rPr>
                            <m:t>𝑗</m:t>
                          </m:r>
                          <m:r>
                            <a:rPr kumimoji="1" lang="en-US" altLang="zh-TW" sz="2400" i="1">
                              <a:latin typeface="Cambria Math" panose="02040503050406030204" pitchFamily="18" charset="0"/>
                            </a:rPr>
                            <m:t>=0</m:t>
                          </m:r>
                        </m:sub>
                        <m:sup>
                          <m:r>
                            <a:rPr kumimoji="1" lang="en-US" altLang="zh-TW" sz="2400" i="1">
                              <a:latin typeface="Cambria Math" panose="02040503050406030204" pitchFamily="18" charset="0"/>
                            </a:rPr>
                            <m:t>𝑛</m:t>
                          </m:r>
                          <m:r>
                            <a:rPr kumimoji="1" lang="en-US" altLang="zh-TW" sz="2400" i="1">
                              <a:latin typeface="Cambria Math" panose="02040503050406030204" pitchFamily="18" charset="0"/>
                            </a:rPr>
                            <m:t>−1</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𝑥</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r>
                            <a:rPr lang="en-US" altLang="zh-TW" sz="2400" i="1">
                              <a:latin typeface="Cambria Math" panose="02040503050406030204" pitchFamily="18" charset="0"/>
                            </a:rPr>
                            <m:t>=</m:t>
                          </m:r>
                          <m:nary>
                            <m:naryPr>
                              <m:ctrlPr>
                                <a:rPr lang="en-US" altLang="zh-TW" sz="2400" i="1">
                                  <a:latin typeface="Cambria Math" panose="02040503050406030204" pitchFamily="18" charset="0"/>
                                </a:rPr>
                              </m:ctrlPr>
                            </m:naryPr>
                            <m:sub>
                              <m:r>
                                <m:rPr>
                                  <m:brk m:alnAt="23"/>
                                </m:rPr>
                                <a:rPr lang="en-US" altLang="zh-TW" sz="2400" i="1">
                                  <a:latin typeface="Cambria Math" panose="02040503050406030204" pitchFamily="18" charset="0"/>
                                </a:rPr>
                                <m:t>0</m:t>
                              </m:r>
                            </m:sub>
                            <m:sup>
                              <m:r>
                                <a:rPr lang="en-US" altLang="zh-TW" sz="2400" i="1">
                                  <a:latin typeface="Cambria Math" panose="02040503050406030204" pitchFamily="18" charset="0"/>
                                </a:rPr>
                                <m:t>𝑇</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b="0" i="1" smtClean="0">
                                      <a:latin typeface="Cambria Math" panose="02040503050406030204" pitchFamily="18" charset="0"/>
                                    </a:rPr>
                                    <m:t>𝑥</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𝑡</m:t>
                                  </m:r>
                                  <m:r>
                                    <a:rPr lang="en-US" altLang="zh-TW" sz="2400" i="1">
                                      <a:latin typeface="Cambria Math" panose="02040503050406030204" pitchFamily="18" charset="0"/>
                                    </a:rPr>
                                    <m:t>,</m:t>
                                  </m:r>
                                  <m:r>
                                    <a:rPr lang="en-US" altLang="zh-TW" sz="2400" i="1">
                                      <a:latin typeface="Cambria Math" panose="02040503050406030204" pitchFamily="18" charset="0"/>
                                    </a:rPr>
                                    <m:t>𝑊</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𝑡</m:t>
                                      </m:r>
                                    </m:e>
                                  </m:d>
                                </m:e>
                              </m:d>
                              <m:r>
                                <a:rPr lang="en-US" altLang="zh-TW" sz="2400" i="1">
                                  <a:latin typeface="Cambria Math" panose="02040503050406030204" pitchFamily="18" charset="0"/>
                                </a:rPr>
                                <m:t>𝑑</m:t>
                              </m:r>
                              <m:r>
                                <a:rPr lang="en-US" altLang="zh-TW" sz="2400" b="0" i="1" smtClean="0">
                                  <a:latin typeface="Cambria Math" panose="02040503050406030204" pitchFamily="18" charset="0"/>
                                </a:rPr>
                                <m:t>𝑊</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𝑡</m:t>
                              </m:r>
                              <m:r>
                                <a:rPr lang="en-US" altLang="zh-TW" sz="2400" b="0" i="1" smtClean="0">
                                  <a:latin typeface="Cambria Math" panose="02040503050406030204" pitchFamily="18" charset="0"/>
                                </a:rPr>
                                <m:t>)</m:t>
                              </m:r>
                            </m:e>
                          </m:nary>
                        </m:e>
                      </m:nary>
                    </m:oMath>
                  </m:oMathPara>
                </a14:m>
                <a:endParaRPr kumimoji="1" lang="zh-TW" altLang="en-US" dirty="0"/>
              </a:p>
            </p:txBody>
          </p:sp>
        </mc:Choice>
        <mc:Fallback xmlns="">
          <p:sp>
            <p:nvSpPr>
              <p:cNvPr id="3" name="內容版面配置區 2">
                <a:extLst>
                  <a:ext uri="{FF2B5EF4-FFF2-40B4-BE49-F238E27FC236}">
                    <a16:creationId xmlns:a16="http://schemas.microsoft.com/office/drawing/2014/main" id="{684EE704-027F-B048-BFF2-D59BDB2E0FFA}"/>
                  </a:ext>
                </a:extLst>
              </p:cNvPr>
              <p:cNvSpPr>
                <a:spLocks noGrp="1" noRot="1" noChangeAspect="1" noMove="1" noResize="1" noEditPoints="1" noAdjustHandles="1" noChangeArrowheads="1" noChangeShapeType="1" noTextEdit="1"/>
              </p:cNvSpPr>
              <p:nvPr>
                <p:ph idx="1"/>
              </p:nvPr>
            </p:nvSpPr>
            <p:spPr>
              <a:blipFill>
                <a:blip r:embed="rId2"/>
                <a:stretch>
                  <a:fillRect l="-2292" t="-13743" b="-2690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5278E35-F472-1542-B0EC-72C7BA07A65D}"/>
              </a:ext>
            </a:extLst>
          </p:cNvPr>
          <p:cNvSpPr>
            <a:spLocks noGrp="1"/>
          </p:cNvSpPr>
          <p:nvPr>
            <p:ph type="sldNum" sz="quarter" idx="12"/>
          </p:nvPr>
        </p:nvSpPr>
        <p:spPr/>
        <p:txBody>
          <a:bodyPr/>
          <a:lstStyle/>
          <a:p>
            <a:fld id="{289151A0-3A29-FF42-A1DD-25EF01E526CD}" type="slidenum">
              <a:rPr kumimoji="1" lang="zh-TW" altLang="en-US" smtClean="0"/>
              <a:t>19</a:t>
            </a:fld>
            <a:endParaRPr kumimoji="1" lang="zh-TW" altLang="en-US"/>
          </a:p>
        </p:txBody>
      </p:sp>
      <p:sp>
        <p:nvSpPr>
          <p:cNvPr id="5" name="矩形 4">
            <a:extLst>
              <a:ext uri="{FF2B5EF4-FFF2-40B4-BE49-F238E27FC236}">
                <a16:creationId xmlns:a16="http://schemas.microsoft.com/office/drawing/2014/main" id="{87C87736-804C-FC49-A001-64417BE822EE}"/>
              </a:ext>
            </a:extLst>
          </p:cNvPr>
          <p:cNvSpPr/>
          <p:nvPr/>
        </p:nvSpPr>
        <p:spPr>
          <a:xfrm>
            <a:off x="923498" y="2731168"/>
            <a:ext cx="4331673" cy="103686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cxnSp>
        <p:nvCxnSpPr>
          <p:cNvPr id="6" name="直線箭頭接點 5">
            <a:extLst>
              <a:ext uri="{FF2B5EF4-FFF2-40B4-BE49-F238E27FC236}">
                <a16:creationId xmlns:a16="http://schemas.microsoft.com/office/drawing/2014/main" id="{941E9EBD-335E-7941-887D-7B5CCC81B0C7}"/>
              </a:ext>
            </a:extLst>
          </p:cNvPr>
          <p:cNvCxnSpPr>
            <a:cxnSpLocks/>
          </p:cNvCxnSpPr>
          <p:nvPr/>
        </p:nvCxnSpPr>
        <p:spPr>
          <a:xfrm flipH="1">
            <a:off x="8412066" y="3239073"/>
            <a:ext cx="37271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52F324E3-76B4-B54B-9B0B-F85722E1158C}"/>
              </a:ext>
            </a:extLst>
          </p:cNvPr>
          <p:cNvSpPr txBox="1"/>
          <p:nvPr/>
        </p:nvSpPr>
        <p:spPr>
          <a:xfrm>
            <a:off x="8784781" y="2966991"/>
            <a:ext cx="2747740" cy="523220"/>
          </a:xfrm>
          <a:prstGeom prst="rect">
            <a:avLst/>
          </a:prstGeom>
          <a:noFill/>
        </p:spPr>
        <p:txBody>
          <a:bodyPr wrap="none" rtlCol="0">
            <a:spAutoFit/>
          </a:bodyPr>
          <a:lstStyle/>
          <a:p>
            <a:r>
              <a:rPr kumimoji="1" lang="en-US" altLang="zh-TW" sz="2800" dirty="0"/>
              <a:t>Lebesgue Integral</a:t>
            </a:r>
            <a:endParaRPr kumimoji="1" lang="zh-TW" altLang="en-US" sz="2800" dirty="0"/>
          </a:p>
        </p:txBody>
      </p:sp>
      <p:sp>
        <p:nvSpPr>
          <p:cNvPr id="9" name="矩形 8">
            <a:extLst>
              <a:ext uri="{FF2B5EF4-FFF2-40B4-BE49-F238E27FC236}">
                <a16:creationId xmlns:a16="http://schemas.microsoft.com/office/drawing/2014/main" id="{05AC2E2B-0EA3-C34E-82F3-ADB6C1819AC1}"/>
              </a:ext>
            </a:extLst>
          </p:cNvPr>
          <p:cNvSpPr/>
          <p:nvPr/>
        </p:nvSpPr>
        <p:spPr>
          <a:xfrm>
            <a:off x="923498" y="4185471"/>
            <a:ext cx="5477302" cy="1064525"/>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10" name="文字方塊 9">
            <a:extLst>
              <a:ext uri="{FF2B5EF4-FFF2-40B4-BE49-F238E27FC236}">
                <a16:creationId xmlns:a16="http://schemas.microsoft.com/office/drawing/2014/main" id="{24734696-3FFB-B547-8CFA-A1652A842861}"/>
              </a:ext>
            </a:extLst>
          </p:cNvPr>
          <p:cNvSpPr txBox="1"/>
          <p:nvPr/>
        </p:nvSpPr>
        <p:spPr>
          <a:xfrm>
            <a:off x="10250971" y="4456123"/>
            <a:ext cx="1771191" cy="523220"/>
          </a:xfrm>
          <a:prstGeom prst="rect">
            <a:avLst/>
          </a:prstGeom>
          <a:noFill/>
        </p:spPr>
        <p:txBody>
          <a:bodyPr wrap="none" rtlCol="0">
            <a:spAutoFit/>
          </a:bodyPr>
          <a:lstStyle/>
          <a:p>
            <a:r>
              <a:rPr kumimoji="1" lang="en-US" altLang="zh-TW" sz="2800" dirty="0" err="1"/>
              <a:t>Itô</a:t>
            </a:r>
            <a:r>
              <a:rPr kumimoji="1" lang="en-US" altLang="zh-TW" sz="2800" dirty="0"/>
              <a:t> Integral</a:t>
            </a:r>
            <a:endParaRPr kumimoji="1" lang="zh-TW" altLang="en-US" sz="2800" dirty="0"/>
          </a:p>
        </p:txBody>
      </p:sp>
      <p:cxnSp>
        <p:nvCxnSpPr>
          <p:cNvPr id="11" name="直線箭頭接點 10">
            <a:extLst>
              <a:ext uri="{FF2B5EF4-FFF2-40B4-BE49-F238E27FC236}">
                <a16:creationId xmlns:a16="http://schemas.microsoft.com/office/drawing/2014/main" id="{7161534B-87A5-8848-BF0E-D18EEAEBE178}"/>
              </a:ext>
            </a:extLst>
          </p:cNvPr>
          <p:cNvCxnSpPr>
            <a:cxnSpLocks/>
          </p:cNvCxnSpPr>
          <p:nvPr/>
        </p:nvCxnSpPr>
        <p:spPr>
          <a:xfrm flipH="1">
            <a:off x="9878256" y="4736797"/>
            <a:ext cx="37271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88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FBB6E-A086-894E-9D2C-E1D6FBF4C875}"/>
              </a:ext>
            </a:extLst>
          </p:cNvPr>
          <p:cNvSpPr>
            <a:spLocks noGrp="1"/>
          </p:cNvSpPr>
          <p:nvPr>
            <p:ph type="title"/>
          </p:nvPr>
        </p:nvSpPr>
        <p:spPr/>
        <p:txBody>
          <a:bodyPr/>
          <a:lstStyle/>
          <a:p>
            <a:r>
              <a:rPr kumimoji="1" lang="en-US" altLang="zh-TW" dirty="0"/>
              <a:t>4.4.1 Formula for Brownian Motion</a:t>
            </a:r>
            <a:endParaRPr kumimoji="1" lang="zh-TW" altLang="en-US" dirty="0"/>
          </a:p>
        </p:txBody>
      </p:sp>
      <mc:AlternateContent xmlns:mc="http://schemas.openxmlformats.org/markup-compatibility/2006" xmlns:a14="http://schemas.microsoft.com/office/drawing/2010/main">
        <mc:Choice Requires="a14">
          <p:sp>
            <p:nvSpPr>
              <p:cNvPr id="4" name="內容版面配置區 2">
                <a:extLst>
                  <a:ext uri="{FF2B5EF4-FFF2-40B4-BE49-F238E27FC236}">
                    <a16:creationId xmlns:a16="http://schemas.microsoft.com/office/drawing/2014/main" id="{9E248369-6F8D-914F-B248-A5EBA1439B23}"/>
                  </a:ext>
                </a:extLst>
              </p:cNvPr>
              <p:cNvSpPr>
                <a:spLocks noGrp="1"/>
              </p:cNvSpPr>
              <p:nvPr>
                <p:ph idx="1"/>
              </p:nvPr>
            </p:nvSpPr>
            <p:spPr>
              <a:xfrm>
                <a:off x="838200" y="1690688"/>
                <a:ext cx="10515600" cy="4486275"/>
              </a:xfrm>
            </p:spPr>
            <p:txBody>
              <a:bodyPr/>
              <a:lstStyle/>
              <a:p>
                <a:r>
                  <a:rPr kumimoji="1" lang="en-US" altLang="zh-TW" dirty="0"/>
                  <a:t>We want a rule to “differentiate” expressions of the form </a:t>
                </a:r>
                <a14:m>
                  <m:oMath xmlns:m="http://schemas.openxmlformats.org/officeDocument/2006/math">
                    <m:r>
                      <a:rPr kumimoji="1" lang="en-US" altLang="zh-TW" b="0" i="1" smtClean="0">
                        <a:latin typeface="Cambria Math" panose="02040503050406030204" pitchFamily="18" charset="0"/>
                      </a:rPr>
                      <m:t>𝑓</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𝑊</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e>
                        </m:d>
                      </m:e>
                    </m:d>
                    <m:r>
                      <a:rPr kumimoji="1" lang="en-US" altLang="zh-TW" b="0" i="1" smtClean="0">
                        <a:latin typeface="Cambria Math" panose="02040503050406030204" pitchFamily="18" charset="0"/>
                      </a:rPr>
                      <m:t>, </m:t>
                    </m:r>
                  </m:oMath>
                </a14:m>
                <a:r>
                  <a:rPr kumimoji="1" lang="en-US" altLang="zh-TW" dirty="0"/>
                  <a:t> where </a:t>
                </a:r>
                <a14:m>
                  <m:oMath xmlns:m="http://schemas.openxmlformats.org/officeDocument/2006/math">
                    <m:r>
                      <a:rPr kumimoji="1" lang="en-US" altLang="zh-TW" i="1">
                        <a:latin typeface="Cambria Math" panose="02040503050406030204" pitchFamily="18" charset="0"/>
                      </a:rPr>
                      <m:t>𝑓</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𝑥</m:t>
                    </m:r>
                    <m:r>
                      <a:rPr kumimoji="1" lang="en-US" altLang="zh-TW" b="0" i="1" smtClean="0">
                        <a:latin typeface="Cambria Math" panose="02040503050406030204" pitchFamily="18" charset="0"/>
                      </a:rPr>
                      <m:t>) </m:t>
                    </m:r>
                  </m:oMath>
                </a14:m>
                <a:r>
                  <a:rPr kumimoji="1" lang="en-US" altLang="zh-TW" dirty="0"/>
                  <a:t>is a differentiable function and </a:t>
                </a:r>
                <a14:m>
                  <m:oMath xmlns:m="http://schemas.openxmlformats.org/officeDocument/2006/math">
                    <m:r>
                      <a:rPr kumimoji="1" lang="en-US" altLang="zh-TW" b="0" i="1" smtClean="0">
                        <a:latin typeface="Cambria Math" panose="02040503050406030204" pitchFamily="18" charset="0"/>
                      </a:rPr>
                      <m:t>𝑊</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e>
                    </m:d>
                  </m:oMath>
                </a14:m>
                <a:r>
                  <a:rPr kumimoji="1" lang="en-US" altLang="zh-TW" dirty="0"/>
                  <a:t> is a Brownian motion. </a:t>
                </a:r>
              </a:p>
              <a:p>
                <a:r>
                  <a:rPr kumimoji="1" lang="en-US" altLang="zh-TW" dirty="0"/>
                  <a:t>If </a:t>
                </a:r>
                <a14:m>
                  <m:oMath xmlns:m="http://schemas.openxmlformats.org/officeDocument/2006/math">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oMath>
                </a14:m>
                <a:r>
                  <a:rPr kumimoji="1" lang="en-US" altLang="zh-TW" dirty="0"/>
                  <a:t> were also differentiable,  then the </a:t>
                </a:r>
                <a:r>
                  <a:rPr kumimoji="1" lang="en-US" altLang="zh-TW" b="1" i="1" dirty="0"/>
                  <a:t>chain rule </a:t>
                </a:r>
                <a:r>
                  <a:rPr kumimoji="1" lang="en-US" altLang="zh-TW" dirty="0"/>
                  <a:t>from ordinary calculus would give </a:t>
                </a:r>
              </a:p>
              <a:p>
                <a:pPr marL="0" indent="0">
                  <a:buNone/>
                </a:pPr>
                <a14:m>
                  <m:oMathPara xmlns:m="http://schemas.openxmlformats.org/officeDocument/2006/math">
                    <m:oMathParaPr>
                      <m:jc m:val="centerGroup"/>
                    </m:oMathParaPr>
                    <m:oMath xmlns:m="http://schemas.openxmlformats.org/officeDocument/2006/math">
                      <m:f>
                        <m:fPr>
                          <m:ctrlPr>
                            <a:rPr kumimoji="1" lang="en-US" altLang="zh-TW" i="1" smtClean="0">
                              <a:latin typeface="Cambria Math" panose="02040503050406030204" pitchFamily="18" charset="0"/>
                            </a:rPr>
                          </m:ctrlPr>
                        </m:fPr>
                        <m:num>
                          <m:r>
                            <a:rPr kumimoji="1" lang="en-US" altLang="zh-TW" b="0" i="1" smtClean="0">
                              <a:latin typeface="Cambria Math" panose="02040503050406030204" pitchFamily="18" charset="0"/>
                            </a:rPr>
                            <m:t>𝑑</m:t>
                          </m:r>
                        </m:num>
                        <m:den>
                          <m:r>
                            <a:rPr kumimoji="1" lang="en-US" altLang="zh-TW" b="0" i="1" smtClean="0">
                              <a:latin typeface="Cambria Math" panose="02040503050406030204" pitchFamily="18" charset="0"/>
                            </a:rPr>
                            <m:t>𝑑𝑡</m:t>
                          </m:r>
                        </m:den>
                      </m:f>
                      <m:r>
                        <a:rPr kumimoji="1" lang="en-US" altLang="zh-TW" b="0" i="1" smtClean="0">
                          <a:latin typeface="Cambria Math" panose="02040503050406030204" pitchFamily="18" charset="0"/>
                        </a:rPr>
                        <m:t>𝑓</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𝑊</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e>
                          </m:d>
                        </m:e>
                      </m:d>
                      <m:r>
                        <a:rPr kumimoji="1" lang="en-US" altLang="zh-TW" b="0" i="1" smtClean="0">
                          <a:latin typeface="Cambria Math" panose="02040503050406030204" pitchFamily="18" charset="0"/>
                        </a:rPr>
                        <m:t>=</m:t>
                      </m:r>
                      <m:sSup>
                        <m:sSupPr>
                          <m:ctrlPr>
                            <a:rPr kumimoji="1" lang="en-US" altLang="zh-TW" b="0" i="1" smtClean="0">
                              <a:latin typeface="Cambria Math" panose="02040503050406030204" pitchFamily="18" charset="0"/>
                            </a:rPr>
                          </m:ctrlPr>
                        </m:sSupPr>
                        <m:e>
                          <m:r>
                            <a:rPr kumimoji="1" lang="en-US" altLang="zh-TW" b="0" i="1" smtClean="0">
                              <a:latin typeface="Cambria Math" panose="02040503050406030204" pitchFamily="18" charset="0"/>
                            </a:rPr>
                            <m:t>𝑓</m:t>
                          </m:r>
                        </m:e>
                        <m:sup>
                          <m:r>
                            <a:rPr kumimoji="1" lang="en-US" altLang="zh-TW" b="0" i="1" smtClean="0">
                              <a:latin typeface="Cambria Math" panose="02040503050406030204" pitchFamily="18" charset="0"/>
                            </a:rPr>
                            <m:t>′</m:t>
                          </m:r>
                        </m:sup>
                      </m:sSup>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𝑊</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e>
                          </m:d>
                        </m:e>
                      </m:d>
                      <m:sSup>
                        <m:sSupPr>
                          <m:ctrlPr>
                            <a:rPr kumimoji="1" lang="en-US" altLang="zh-TW" b="0" i="1" smtClean="0">
                              <a:latin typeface="Cambria Math" panose="02040503050406030204" pitchFamily="18" charset="0"/>
                            </a:rPr>
                          </m:ctrlPr>
                        </m:sSupPr>
                        <m:e>
                          <m:r>
                            <a:rPr kumimoji="1" lang="en-US" altLang="zh-TW" b="0" i="1" smtClean="0">
                              <a:latin typeface="Cambria Math" panose="02040503050406030204" pitchFamily="18" charset="0"/>
                            </a:rPr>
                            <m:t>𝑊</m:t>
                          </m:r>
                        </m:e>
                        <m:sup>
                          <m:r>
                            <a:rPr kumimoji="1" lang="en-US" altLang="zh-TW" b="0" i="1" smtClean="0">
                              <a:latin typeface="Cambria Math" panose="02040503050406030204" pitchFamily="18" charset="0"/>
                            </a:rPr>
                            <m:t>′</m:t>
                          </m:r>
                        </m:sup>
                      </m:sSup>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e>
                      </m:d>
                    </m:oMath>
                  </m:oMathPara>
                </a14:m>
                <a:endParaRPr kumimoji="1" lang="en-US" altLang="zh-TW" b="0" dirty="0"/>
              </a:p>
              <a:p>
                <a:pPr marL="0" indent="0">
                  <a:buNone/>
                </a:pPr>
                <a:endParaRPr kumimoji="1" lang="en-US" altLang="zh-TW" b="0" dirty="0"/>
              </a:p>
              <a:p>
                <a:pPr marL="0" indent="0">
                  <a:buNone/>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rPr>
                        <m:t>𝑑</m:t>
                      </m:r>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e>
                      </m:d>
                      <m:r>
                        <a:rPr kumimoji="1" lang="en-US" altLang="zh-TW" i="1">
                          <a:latin typeface="Cambria Math" panose="02040503050406030204" pitchFamily="18" charset="0"/>
                        </a:rPr>
                        <m:t>=</m:t>
                      </m:r>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𝑓</m:t>
                          </m:r>
                        </m:e>
                        <m:sup>
                          <m:r>
                            <a:rPr kumimoji="1" lang="en-US" altLang="zh-TW" i="1">
                              <a:latin typeface="Cambria Math" panose="02040503050406030204" pitchFamily="18" charset="0"/>
                            </a:rPr>
                            <m:t>′</m:t>
                          </m:r>
                        </m:sup>
                      </m:sSup>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e>
                      </m:d>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𝑊</m:t>
                          </m:r>
                        </m:e>
                        <m:sup>
                          <m:r>
                            <a:rPr kumimoji="1" lang="en-US" altLang="zh-TW" i="1">
                              <a:latin typeface="Cambria Math" panose="02040503050406030204" pitchFamily="18" charset="0"/>
                            </a:rPr>
                            <m:t>′</m:t>
                          </m:r>
                        </m:sup>
                      </m:sSup>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r>
                        <a:rPr kumimoji="1" lang="en-US" altLang="zh-TW" b="0" i="1" smtClean="0">
                          <a:latin typeface="Cambria Math" panose="02040503050406030204" pitchFamily="18" charset="0"/>
                        </a:rPr>
                        <m:t>𝑑𝑡</m:t>
                      </m:r>
                      <m:r>
                        <a:rPr kumimoji="1" lang="en-US" altLang="zh-TW" b="0" i="1" smtClean="0">
                          <a:latin typeface="Cambria Math" panose="02040503050406030204" pitchFamily="18" charset="0"/>
                        </a:rPr>
                        <m:t>=</m:t>
                      </m:r>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𝑓</m:t>
                          </m:r>
                        </m:e>
                        <m:sup>
                          <m:r>
                            <a:rPr kumimoji="1" lang="en-US" altLang="zh-TW" i="1">
                              <a:latin typeface="Cambria Math" panose="02040503050406030204" pitchFamily="18" charset="0"/>
                            </a:rPr>
                            <m:t>′</m:t>
                          </m:r>
                        </m:sup>
                      </m:sSup>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e>
                      </m:d>
                      <m:r>
                        <a:rPr kumimoji="1" lang="en-US" altLang="zh-TW" b="0" i="1" smtClean="0">
                          <a:latin typeface="Cambria Math" panose="02040503050406030204" pitchFamily="18" charset="0"/>
                        </a:rPr>
                        <m:t>𝑑𝑊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oMath>
                  </m:oMathPara>
                </a14:m>
                <a:endParaRPr kumimoji="1" lang="en-US" altLang="zh-TW" b="0" dirty="0"/>
              </a:p>
              <a:p>
                <a:pPr marL="0" indent="0">
                  <a:buNone/>
                </a:pPr>
                <a:endParaRPr kumimoji="1" lang="en-US" altLang="zh-TW" dirty="0"/>
              </a:p>
              <a:p>
                <a:endParaRPr kumimoji="1" lang="zh-TW" altLang="en-US" dirty="0"/>
              </a:p>
            </p:txBody>
          </p:sp>
        </mc:Choice>
        <mc:Fallback xmlns="">
          <p:sp>
            <p:nvSpPr>
              <p:cNvPr id="4" name="內容版面配置區 2">
                <a:extLst>
                  <a:ext uri="{FF2B5EF4-FFF2-40B4-BE49-F238E27FC236}">
                    <a16:creationId xmlns:a16="http://schemas.microsoft.com/office/drawing/2014/main" id="{9E248369-6F8D-914F-B248-A5EBA1439B23}"/>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2"/>
                <a:stretch>
                  <a:fillRect l="-965" t="-1130"/>
                </a:stretch>
              </a:blipFill>
            </p:spPr>
            <p:txBody>
              <a:bodyPr/>
              <a:lstStyle/>
              <a:p>
                <a:r>
                  <a:rPr lang="zh-TW" altLang="en-US">
                    <a:noFill/>
                  </a:rPr>
                  <a:t> </a:t>
                </a:r>
              </a:p>
            </p:txBody>
          </p:sp>
        </mc:Fallback>
      </mc:AlternateContent>
      <p:sp>
        <p:nvSpPr>
          <p:cNvPr id="5" name="投影片編號版面配置區 4">
            <a:extLst>
              <a:ext uri="{FF2B5EF4-FFF2-40B4-BE49-F238E27FC236}">
                <a16:creationId xmlns:a16="http://schemas.microsoft.com/office/drawing/2014/main" id="{5BE9D17F-5E70-3F47-9852-DB73F17BBD93}"/>
              </a:ext>
            </a:extLst>
          </p:cNvPr>
          <p:cNvSpPr>
            <a:spLocks noGrp="1"/>
          </p:cNvSpPr>
          <p:nvPr>
            <p:ph type="sldNum" sz="quarter" idx="12"/>
          </p:nvPr>
        </p:nvSpPr>
        <p:spPr/>
        <p:txBody>
          <a:bodyPr/>
          <a:lstStyle/>
          <a:p>
            <a:fld id="{289151A0-3A29-FF42-A1DD-25EF01E526CD}" type="slidenum">
              <a:rPr kumimoji="1" lang="zh-TW" altLang="en-US" smtClean="0"/>
              <a:t>2</a:t>
            </a:fld>
            <a:endParaRPr kumimoji="1" lang="zh-TW" altLang="en-US"/>
          </a:p>
        </p:txBody>
      </p:sp>
    </p:spTree>
    <p:extLst>
      <p:ext uri="{BB962C8B-B14F-4D97-AF65-F5344CB8AC3E}">
        <p14:creationId xmlns:p14="http://schemas.microsoft.com/office/powerpoint/2010/main" val="55532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a:xfrm>
            <a:off x="838200" y="365125"/>
            <a:ext cx="10515600" cy="1325563"/>
          </a:xfrm>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motion(8)</a:t>
            </a:r>
            <a:endParaRPr kumimoji="1"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limLow>
                        <m:limLowPr>
                          <m:ctrlPr>
                            <a:rPr kumimoji="1" lang="en-US" altLang="zh-TW" sz="2400" i="1" smtClean="0">
                              <a:latin typeface="Cambria Math" panose="02040503050406030204" pitchFamily="18" charset="0"/>
                            </a:rPr>
                          </m:ctrlPr>
                        </m:limLowPr>
                        <m:e>
                          <m:r>
                            <m:rPr>
                              <m:sty m:val="p"/>
                            </m:rPr>
                            <a:rPr kumimoji="1" lang="en-US" altLang="zh-TW" sz="2400">
                              <a:latin typeface="Cambria Math" panose="02040503050406030204" pitchFamily="18"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lim>
                      </m:limLow>
                      <m:f>
                        <m:fPr>
                          <m:ctrlPr>
                            <a:rPr lang="en-US" altLang="zh-TW" sz="2400" i="1" smtClean="0">
                              <a:latin typeface="Cambria Math" panose="02040503050406030204" pitchFamily="18" charset="0"/>
                            </a:rPr>
                          </m:ctrlPr>
                        </m:fPr>
                        <m:num>
                          <m:r>
                            <a:rPr lang="en-US" altLang="zh-TW" sz="2400" i="1" smtClean="0">
                              <a:latin typeface="Cambria Math" panose="02040503050406030204" pitchFamily="18" charset="0"/>
                            </a:rPr>
                            <m:t>1</m:t>
                          </m:r>
                        </m:num>
                        <m:den>
                          <m:r>
                            <a:rPr lang="en-US" altLang="zh-TW" sz="2400" i="1">
                              <a:latin typeface="Cambria Math" panose="02040503050406030204" pitchFamily="18" charset="0"/>
                            </a:rPr>
                            <m:t>2</m:t>
                          </m:r>
                        </m:den>
                      </m:f>
                      <m:nary>
                        <m:naryPr>
                          <m:chr m:val="∑"/>
                          <m:ctrlPr>
                            <a:rPr kumimoji="1" lang="en-US" altLang="zh-TW" sz="2400" i="1">
                              <a:latin typeface="Cambria Math" panose="02040503050406030204" pitchFamily="18" charset="0"/>
                            </a:rPr>
                          </m:ctrlPr>
                        </m:naryPr>
                        <m:sub>
                          <m:r>
                            <m:rPr>
                              <m:brk m:alnAt="23"/>
                            </m:rPr>
                            <a:rPr kumimoji="1" lang="en-US" altLang="zh-TW" sz="2400" i="1">
                              <a:latin typeface="Cambria Math" panose="02040503050406030204" pitchFamily="18" charset="0"/>
                            </a:rPr>
                            <m:t>𝑗</m:t>
                          </m:r>
                          <m:r>
                            <a:rPr kumimoji="1" lang="en-US" altLang="zh-TW" sz="2400" i="1">
                              <a:latin typeface="Cambria Math" panose="02040503050406030204" pitchFamily="18" charset="0"/>
                            </a:rPr>
                            <m:t>=0</m:t>
                          </m:r>
                        </m:sub>
                        <m:sup>
                          <m:r>
                            <a:rPr kumimoji="1" lang="en-US" altLang="zh-TW" sz="2400" i="1">
                              <a:latin typeface="Cambria Math" panose="02040503050406030204" pitchFamily="18" charset="0"/>
                            </a:rPr>
                            <m:t>𝑛</m:t>
                          </m:r>
                          <m:r>
                            <a:rPr kumimoji="1" lang="en-US" altLang="zh-TW" sz="2400" i="1">
                              <a:latin typeface="Cambria Math" panose="02040503050406030204" pitchFamily="18" charset="0"/>
                            </a:rPr>
                            <m:t>−1</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𝑥𝑥</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e>
                            <m:sup>
                              <m:r>
                                <a:rPr lang="en-US" altLang="zh-TW" sz="2400" i="1">
                                  <a:latin typeface="Cambria Math" panose="02040503050406030204" pitchFamily="18" charset="0"/>
                                </a:rPr>
                                <m:t>2</m:t>
                              </m:r>
                            </m:sup>
                          </m:sSup>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nary>
                            <m:naryPr>
                              <m:ctrlPr>
                                <a:rPr lang="en-US" altLang="zh-TW" sz="2400" i="1">
                                  <a:latin typeface="Cambria Math" panose="02040503050406030204" pitchFamily="18" charset="0"/>
                                </a:rPr>
                              </m:ctrlPr>
                            </m:naryPr>
                            <m:sub>
                              <m:r>
                                <m:rPr>
                                  <m:brk m:alnAt="23"/>
                                </m:rPr>
                                <a:rPr lang="en-US" altLang="zh-TW" sz="2400" i="1">
                                  <a:latin typeface="Cambria Math" panose="02040503050406030204" pitchFamily="18" charset="0"/>
                                </a:rPr>
                                <m:t>0</m:t>
                              </m:r>
                            </m:sub>
                            <m:sup>
                              <m:r>
                                <a:rPr lang="en-US" altLang="zh-TW" sz="2400" i="1">
                                  <a:latin typeface="Cambria Math" panose="02040503050406030204" pitchFamily="18" charset="0"/>
                                </a:rPr>
                                <m:t>𝑇</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b="0" i="1" smtClean="0">
                                      <a:latin typeface="Cambria Math" panose="02040503050406030204" pitchFamily="18" charset="0"/>
                                    </a:rPr>
                                    <m:t>𝑥𝑥</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𝑡</m:t>
                                  </m:r>
                                  <m:r>
                                    <a:rPr lang="en-US" altLang="zh-TW" sz="2400" i="1">
                                      <a:latin typeface="Cambria Math" panose="02040503050406030204" pitchFamily="18" charset="0"/>
                                    </a:rPr>
                                    <m:t>,</m:t>
                                  </m:r>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r>
                                    <a:rPr lang="en-US" altLang="zh-TW" sz="2400" i="1">
                                      <a:latin typeface="Cambria Math" panose="02040503050406030204" pitchFamily="18" charset="0"/>
                                    </a:rPr>
                                    <m:t>)</m:t>
                                  </m:r>
                                </m:e>
                              </m:d>
                              <m:r>
                                <a:rPr lang="en-US" altLang="zh-TW" sz="2400" i="1">
                                  <a:latin typeface="Cambria Math" panose="02040503050406030204" pitchFamily="18" charset="0"/>
                                </a:rPr>
                                <m:t>𝑑𝑡</m:t>
                              </m:r>
                            </m:e>
                          </m:nary>
                        </m:e>
                      </m:nary>
                    </m:oMath>
                  </m:oMathPara>
                </a14:m>
                <a:endParaRPr lang="en-US" altLang="zh-TW" sz="2400" dirty="0"/>
              </a:p>
              <a:p>
                <a:pPr marL="0" indent="0">
                  <a:buNone/>
                </a:pPr>
                <a:endParaRPr kumimoji="1" lang="en-US" altLang="zh-TW" dirty="0"/>
              </a:p>
              <a:p>
                <a:pPr marL="0" indent="0">
                  <a:buNone/>
                </a:pPr>
                <a:r>
                  <a:rPr kumimoji="1" lang="en-US" altLang="zh-TW" sz="2400" dirty="0"/>
                  <a:t>Note: In Remark 3.4.4:</a:t>
                </a:r>
                <a:r>
                  <a:rPr lang="en-US" altLang="zh-TW" sz="2400" dirty="0"/>
                  <a:t> </a:t>
                </a:r>
                <a14:m>
                  <m:oMath xmlns:m="http://schemas.openxmlformats.org/officeDocument/2006/math">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e>
                      <m:sup>
                        <m:r>
                          <a:rPr lang="en-US" altLang="zh-TW" sz="2400" i="1">
                            <a:latin typeface="Cambria Math" panose="02040503050406030204" pitchFamily="18" charset="0"/>
                          </a:rPr>
                          <m:t>2</m:t>
                        </m:r>
                      </m:sup>
                    </m:sSup>
                    <m:r>
                      <a:rPr lang="en-US" altLang="zh-TW" sz="2400" b="0" i="1" smtClean="0">
                        <a:latin typeface="Cambria Math" panose="02040503050406030204" pitchFamily="18" charset="0"/>
                      </a:rPr>
                      <m:t>=</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e>
                    </m:d>
                  </m:oMath>
                </a14:m>
                <a:r>
                  <a:rPr kumimoji="1" lang="en-US" altLang="zh-TW" sz="2400" dirty="0"/>
                  <a:t> as </a:t>
                </a:r>
                <a:r>
                  <a:rPr kumimoji="1" lang="en-US" altLang="zh-TW" sz="2400" dirty="0">
                    <a:ea typeface="Cambria Math" panose="02040503050406030204" pitchFamily="18" charset="0"/>
                  </a:rPr>
                  <a:t> </a:t>
                </a:r>
                <a14:m>
                  <m:oMath xmlns:m="http://schemas.openxmlformats.org/officeDocument/2006/math">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m:t>
                    </m:r>
                    <m:r>
                      <a:rPr kumimoji="1" lang="en-US" altLang="zh-TW" sz="2400" b="0" i="1" smtClean="0">
                        <a:latin typeface="Cambria Math" panose="02040503050406030204" pitchFamily="18" charset="0"/>
                        <a:ea typeface="Cambria Math" panose="02040503050406030204" pitchFamily="18" charset="0"/>
                      </a:rPr>
                      <m:t>0</m:t>
                    </m:r>
                  </m:oMath>
                </a14:m>
                <a:endParaRPr kumimoji="1" lang="en-US" altLang="zh-TW" sz="2400" dirty="0"/>
              </a:p>
              <a:p>
                <a:pPr marL="0" indent="0">
                  <a:buNone/>
                </a:pPr>
                <a:r>
                  <a:rPr kumimoji="1" lang="en-US" altLang="zh-TW" sz="600" dirty="0"/>
                  <a:t> </a:t>
                </a:r>
                <a:endParaRPr kumimoji="1" lang="en-US" altLang="zh-TW" sz="2400" dirty="0"/>
              </a:p>
              <a:p>
                <a:pPr marL="0" indent="0">
                  <a:buNone/>
                </a:pPr>
                <a14:m>
                  <m:oMathPara xmlns:m="http://schemas.openxmlformats.org/officeDocument/2006/math">
                    <m:oMathParaPr>
                      <m:jc m:val="left"/>
                    </m:oMathParaPr>
                    <m:oMath xmlns:m="http://schemas.openxmlformats.org/officeDocument/2006/math">
                      <m:r>
                        <a:rPr kumimoji="1" lang="en-US" altLang="zh-TW" sz="2400" b="0" i="1" smtClean="0">
                          <a:latin typeface="Cambria Math" panose="02040503050406030204" pitchFamily="18" charset="0"/>
                        </a:rPr>
                        <m:t>𝐸</m:t>
                      </m:r>
                      <m:d>
                        <m:dPr>
                          <m:begChr m:val="["/>
                          <m:endChr m:val="]"/>
                          <m:ctrlPr>
                            <a:rPr kumimoji="1" lang="en-US" altLang="zh-TW" sz="2400" b="0" i="1" smtClean="0">
                              <a:latin typeface="Cambria Math" panose="02040503050406030204" pitchFamily="18" charset="0"/>
                            </a:rPr>
                          </m:ctrlPr>
                        </m:dPr>
                        <m:e>
                          <m:sSup>
                            <m:sSupPr>
                              <m:ctrlPr>
                                <a:rPr lang="en-US" altLang="zh-TW" sz="2400" i="1" smtClean="0">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m:t>
                                  </m:r>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r>
                                <a:rPr lang="en-US" altLang="zh-TW" sz="2400" b="0" i="1" smtClean="0">
                                  <a:latin typeface="Cambria Math" panose="02040503050406030204" pitchFamily="18" charset="0"/>
                                </a:rPr>
                                <m:t>)</m:t>
                              </m:r>
                            </m:e>
                            <m:sup>
                              <m:r>
                                <a:rPr lang="en-US" altLang="zh-TW" sz="2400" i="1">
                                  <a:latin typeface="Cambria Math" panose="02040503050406030204" pitchFamily="18" charset="0"/>
                                </a:rPr>
                                <m:t>2</m:t>
                              </m:r>
                            </m:sup>
                          </m:sSup>
                        </m:e>
                      </m:d>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oMath>
                  </m:oMathPara>
                </a14:m>
                <a:endParaRPr kumimoji="1" lang="en-US" altLang="zh-TW" sz="2400" dirty="0"/>
              </a:p>
              <a:p>
                <a:pPr marL="0" indent="0">
                  <a:buNone/>
                </a:pPr>
                <a14:m>
                  <m:oMathPara xmlns:m="http://schemas.openxmlformats.org/officeDocument/2006/math">
                    <m:oMathParaPr>
                      <m:jc m:val="left"/>
                    </m:oMathParaPr>
                    <m:oMath xmlns:m="http://schemas.openxmlformats.org/officeDocument/2006/math">
                      <m:r>
                        <a:rPr kumimoji="1" lang="en-US" altLang="zh-TW" sz="2400" b="0" i="1" smtClean="0">
                          <a:latin typeface="Cambria Math" panose="02040503050406030204" pitchFamily="18" charset="0"/>
                        </a:rPr>
                        <m:t>𝑉𝑎𝑟</m:t>
                      </m:r>
                      <m:d>
                        <m:dPr>
                          <m:begChr m:val="["/>
                          <m:endChr m:val="]"/>
                          <m:ctrlPr>
                            <a:rPr kumimoji="1"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m:t>
                                  </m:r>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r>
                                <a:rPr lang="en-US" altLang="zh-TW" sz="2400" b="0" i="1" smtClean="0">
                                  <a:latin typeface="Cambria Math" panose="02040503050406030204" pitchFamily="18" charset="0"/>
                                </a:rPr>
                                <m:t>)</m:t>
                              </m:r>
                            </m:e>
                            <m:sup>
                              <m:r>
                                <a:rPr lang="en-US" altLang="zh-TW" sz="2400" i="1">
                                  <a:latin typeface="Cambria Math" panose="02040503050406030204" pitchFamily="18" charset="0"/>
                                </a:rPr>
                                <m:t>2</m:t>
                              </m:r>
                            </m:sup>
                          </m:sSup>
                        </m:e>
                      </m:d>
                      <m:r>
                        <a:rPr lang="en-US" altLang="zh-TW" sz="2400" b="0" i="1" smtClean="0">
                          <a:latin typeface="Cambria Math" panose="02040503050406030204" pitchFamily="18" charset="0"/>
                        </a:rPr>
                        <m:t>=</m:t>
                      </m:r>
                      <m:sSup>
                        <m:sSupPr>
                          <m:ctrlPr>
                            <a:rPr kumimoji="1" lang="en-US" altLang="zh-TW" sz="2400" i="1" smtClean="0">
                              <a:latin typeface="Cambria Math" panose="02040503050406030204" pitchFamily="18" charset="0"/>
                            </a:rPr>
                          </m:ctrlPr>
                        </m:sSupPr>
                        <m:e>
                          <m:r>
                            <a:rPr kumimoji="1" lang="en-US" altLang="zh-TW" sz="2400" b="0" i="1" smtClean="0">
                              <a:latin typeface="Cambria Math" panose="02040503050406030204" pitchFamily="18" charset="0"/>
                            </a:rPr>
                            <m:t>2(</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kumimoji="1" lang="en-US" altLang="zh-TW" sz="2400" b="0" i="1" smtClean="0">
                              <a:latin typeface="Cambria Math" panose="02040503050406030204" pitchFamily="18" charset="0"/>
                            </a:rPr>
                            <m:t>)</m:t>
                          </m:r>
                        </m:e>
                        <m:sup>
                          <m:r>
                            <a:rPr kumimoji="1" lang="en-US" altLang="zh-TW" sz="2400" b="0" i="1" smtClean="0">
                              <a:latin typeface="Cambria Math" panose="02040503050406030204" pitchFamily="18" charset="0"/>
                            </a:rPr>
                            <m:t>2</m:t>
                          </m:r>
                        </m:sup>
                      </m:sSup>
                    </m:oMath>
                  </m:oMathPara>
                </a14:m>
                <a:endParaRPr kumimoji="1" lang="en-US" altLang="zh-TW" sz="2400" dirty="0"/>
              </a:p>
              <a:p>
                <a:pPr marL="0" indent="0">
                  <a:buNone/>
                </a:pPr>
                <a:r>
                  <a:rPr kumimoji="1" lang="en-US" altLang="zh-TW" sz="2400" dirty="0"/>
                  <a:t>when</a:t>
                </a:r>
                <a:r>
                  <a:rPr lang="en-US" altLang="zh-TW"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oMath>
                </a14:m>
                <a:r>
                  <a:rPr kumimoji="1" lang="en-US" altLang="zh-TW" sz="2400" dirty="0"/>
                  <a:t> small, </a:t>
                </a:r>
                <a14:m>
                  <m:oMath xmlns:m="http://schemas.openxmlformats.org/officeDocument/2006/math">
                    <m:sSup>
                      <m:sSupPr>
                        <m:ctrlPr>
                          <a:rPr lang="en-US" altLang="zh-TW" sz="2000" i="1">
                            <a:latin typeface="Cambria Math" panose="02040503050406030204" pitchFamily="18" charset="0"/>
                          </a:rPr>
                        </m:ctrlPr>
                      </m:sSupPr>
                      <m:e>
                        <m:d>
                          <m:dPr>
                            <m:ctrlPr>
                              <a:rPr lang="en-US" altLang="zh-TW" sz="2000" i="1">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𝑊</m:t>
                                </m:r>
                                <m:r>
                                  <a:rPr lang="en-US" altLang="zh-TW" sz="2000" i="1">
                                    <a:latin typeface="Cambria Math" panose="02040503050406030204" pitchFamily="18" charset="0"/>
                                  </a:rPr>
                                  <m:t>(</m:t>
                                </m:r>
                                <m:r>
                                  <a:rPr lang="en-US" altLang="zh-TW" sz="2000" i="1">
                                    <a:latin typeface="Cambria Math" panose="02040503050406030204" pitchFamily="18" charset="0"/>
                                  </a:rPr>
                                  <m:t>𝑡</m:t>
                                </m:r>
                              </m:e>
                              <m:sub>
                                <m:r>
                                  <a:rPr lang="en-US" altLang="zh-TW" sz="2000" i="1">
                                    <a:latin typeface="Cambria Math" panose="02040503050406030204" pitchFamily="18" charset="0"/>
                                  </a:rPr>
                                  <m:t>𝑗</m:t>
                                </m:r>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𝑊</m:t>
                                </m:r>
                                <m:r>
                                  <a:rPr lang="en-US" altLang="zh-TW" sz="2000" i="1">
                                    <a:latin typeface="Cambria Math" panose="02040503050406030204" pitchFamily="18" charset="0"/>
                                  </a:rPr>
                                  <m:t>(</m:t>
                                </m:r>
                                <m:r>
                                  <a:rPr lang="en-US" altLang="zh-TW" sz="2000" i="1">
                                    <a:latin typeface="Cambria Math" panose="02040503050406030204" pitchFamily="18" charset="0"/>
                                  </a:rPr>
                                  <m:t>𝑡</m:t>
                                </m:r>
                              </m:e>
                              <m:sub>
                                <m:r>
                                  <a:rPr lang="en-US" altLang="zh-TW" sz="2000" i="1">
                                    <a:latin typeface="Cambria Math" panose="02040503050406030204" pitchFamily="18" charset="0"/>
                                  </a:rPr>
                                  <m:t>𝑗</m:t>
                                </m:r>
                              </m:sub>
                            </m:sSub>
                            <m:r>
                              <a:rPr lang="en-US" altLang="zh-TW" sz="2000" i="1">
                                <a:latin typeface="Cambria Math" panose="02040503050406030204" pitchFamily="18" charset="0"/>
                              </a:rPr>
                              <m:t>)</m:t>
                            </m:r>
                          </m:e>
                        </m:d>
                      </m:e>
                      <m:sup>
                        <m:r>
                          <a:rPr lang="en-US" altLang="zh-TW" sz="2000" i="1">
                            <a:latin typeface="Cambria Math" panose="02040503050406030204" pitchFamily="18" charset="0"/>
                          </a:rPr>
                          <m:t>2</m:t>
                        </m:r>
                      </m:sup>
                    </m:sSup>
                    <m:r>
                      <a:rPr lang="en-US" altLang="zh-TW" sz="2000" i="1" smtClean="0">
                        <a:latin typeface="Cambria Math" panose="02040503050406030204" pitchFamily="18" charset="0"/>
                        <a:ea typeface="Cambria Math" panose="02040503050406030204" pitchFamily="18" charset="0"/>
                      </a:rPr>
                      <m:t>≈</m:t>
                    </m:r>
                    <m:d>
                      <m:dPr>
                        <m:ctrlPr>
                          <a:rPr lang="en-US" altLang="zh-TW" sz="2000" i="1">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𝑡</m:t>
                            </m:r>
                          </m:e>
                          <m:sub>
                            <m:r>
                              <a:rPr lang="en-US" altLang="zh-TW" sz="2000" i="1">
                                <a:latin typeface="Cambria Math" panose="02040503050406030204" pitchFamily="18" charset="0"/>
                              </a:rPr>
                              <m:t>𝑗</m:t>
                            </m:r>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𝑡</m:t>
                            </m:r>
                          </m:e>
                          <m:sub>
                            <m:r>
                              <a:rPr lang="en-US" altLang="zh-TW" sz="2000" i="1">
                                <a:latin typeface="Cambria Math" panose="02040503050406030204" pitchFamily="18" charset="0"/>
                              </a:rPr>
                              <m:t>𝑗</m:t>
                            </m:r>
                          </m:sub>
                        </m:sSub>
                      </m:e>
                    </m:d>
                  </m:oMath>
                </a14:m>
                <a:endParaRPr kumimoji="1" lang="zh-TW" altLang="en-US" sz="2400" dirty="0"/>
              </a:p>
            </p:txBody>
          </p:sp>
        </mc:Choice>
        <mc:Fallback>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blipFill>
                <a:blip r:embed="rId2"/>
                <a:stretch>
                  <a:fillRect l="-844" t="-3421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20</a:t>
            </a:fld>
            <a:endParaRPr kumimoji="1" lang="zh-TW" altLang="en-US"/>
          </a:p>
        </p:txBody>
      </p:sp>
      <p:sp>
        <p:nvSpPr>
          <p:cNvPr id="5" name="矩形 4">
            <a:extLst>
              <a:ext uri="{FF2B5EF4-FFF2-40B4-BE49-F238E27FC236}">
                <a16:creationId xmlns:a16="http://schemas.microsoft.com/office/drawing/2014/main" id="{80D6CA2D-BBF6-574A-BDE4-C052A7A6178F}"/>
              </a:ext>
            </a:extLst>
          </p:cNvPr>
          <p:cNvSpPr/>
          <p:nvPr/>
        </p:nvSpPr>
        <p:spPr>
          <a:xfrm>
            <a:off x="838200" y="1815115"/>
            <a:ext cx="6067926" cy="1094095"/>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cxnSp>
        <p:nvCxnSpPr>
          <p:cNvPr id="6" name="直線箭頭接點 5">
            <a:extLst>
              <a:ext uri="{FF2B5EF4-FFF2-40B4-BE49-F238E27FC236}">
                <a16:creationId xmlns:a16="http://schemas.microsoft.com/office/drawing/2014/main" id="{A7896E0C-22A0-F643-A0E9-1B8CD04BFC75}"/>
              </a:ext>
            </a:extLst>
          </p:cNvPr>
          <p:cNvCxnSpPr>
            <a:cxnSpLocks/>
          </p:cNvCxnSpPr>
          <p:nvPr/>
        </p:nvCxnSpPr>
        <p:spPr>
          <a:xfrm flipH="1" flipV="1">
            <a:off x="8525323" y="2533951"/>
            <a:ext cx="1" cy="2954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433B02C6-F111-1947-B691-723FDC8DF2AF}"/>
              </a:ext>
            </a:extLst>
          </p:cNvPr>
          <p:cNvSpPr txBox="1"/>
          <p:nvPr/>
        </p:nvSpPr>
        <p:spPr>
          <a:xfrm>
            <a:off x="8311287" y="2713338"/>
            <a:ext cx="2747740" cy="523220"/>
          </a:xfrm>
          <a:prstGeom prst="rect">
            <a:avLst/>
          </a:prstGeom>
          <a:noFill/>
        </p:spPr>
        <p:txBody>
          <a:bodyPr wrap="square" rtlCol="0">
            <a:spAutoFit/>
          </a:bodyPr>
          <a:lstStyle/>
          <a:p>
            <a:r>
              <a:rPr kumimoji="1" lang="en-US" altLang="zh-TW" sz="2800" dirty="0"/>
              <a:t>Lebesgue Integral</a:t>
            </a:r>
            <a:endParaRPr kumimoji="1" lang="zh-TW" altLang="en-US" sz="2800" dirty="0"/>
          </a:p>
        </p:txBody>
      </p:sp>
    </p:spTree>
    <p:extLst>
      <p:ext uri="{BB962C8B-B14F-4D97-AF65-F5344CB8AC3E}">
        <p14:creationId xmlns:p14="http://schemas.microsoft.com/office/powerpoint/2010/main" val="402424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motion(9)</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p:txBody>
              <a:bodyPr>
                <a:normAutofit fontScale="92500"/>
              </a:bodyPr>
              <a:lstStyle/>
              <a:p>
                <a:pPr marL="0" indent="0">
                  <a:buNone/>
                </a:pPr>
                <a14:m>
                  <m:oMathPara xmlns:m="http://schemas.openxmlformats.org/officeDocument/2006/math">
                    <m:oMathParaPr>
                      <m:jc m:val="left"/>
                    </m:oMathParaPr>
                    <m:oMath xmlns:m="http://schemas.openxmlformats.org/officeDocument/2006/math">
                      <m:func>
                        <m:funcPr>
                          <m:ctrlPr>
                            <a:rPr kumimoji="1" lang="en-US" altLang="zh-TW" sz="2400" i="1" smtClean="0">
                              <a:latin typeface="Cambria Math" panose="02040503050406030204" pitchFamily="18" charset="0"/>
                            </a:rPr>
                          </m:ctrlPr>
                        </m:funcPr>
                        <m:fName>
                          <m:limLow>
                            <m:limLowPr>
                              <m:ctrlPr>
                                <a:rPr kumimoji="1" lang="en-US" altLang="zh-TW" sz="2400" i="1">
                                  <a:latin typeface="Cambria Math" panose="02040503050406030204" pitchFamily="18" charset="0"/>
                                </a:rPr>
                              </m:ctrlPr>
                            </m:limLowPr>
                            <m:e>
                              <m:r>
                                <m:rPr>
                                  <m:sty m:val="p"/>
                                </m:rPr>
                                <a:rPr kumimoji="1" lang="en-US" altLang="zh-TW" sz="2400">
                                  <a:latin typeface="Cambria Math" panose="02040503050406030204" pitchFamily="18"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lim>
                          </m:limLow>
                        </m:fName>
                        <m:e>
                          <m:nary>
                            <m:naryPr>
                              <m:chr m:val="∑"/>
                              <m:ctrlPr>
                                <a:rPr kumimoji="1" lang="en-US" altLang="zh-TW" sz="2400" i="1">
                                  <a:latin typeface="Cambria Math" panose="02040503050406030204" pitchFamily="18" charset="0"/>
                                </a:rPr>
                              </m:ctrlPr>
                            </m:naryPr>
                            <m:sub>
                              <m:r>
                                <m:rPr>
                                  <m:brk m:alnAt="23"/>
                                </m:rPr>
                                <a:rPr kumimoji="1" lang="en-US" altLang="zh-TW" sz="2400" i="1">
                                  <a:latin typeface="Cambria Math" panose="02040503050406030204" pitchFamily="18" charset="0"/>
                                </a:rPr>
                                <m:t>𝑗</m:t>
                              </m:r>
                              <m:r>
                                <a:rPr kumimoji="1" lang="en-US" altLang="zh-TW" sz="2400" i="1">
                                  <a:latin typeface="Cambria Math" panose="02040503050406030204" pitchFamily="18" charset="0"/>
                                </a:rPr>
                                <m:t>=0</m:t>
                              </m:r>
                            </m:sub>
                            <m:sup>
                              <m:r>
                                <a:rPr kumimoji="1" lang="en-US" altLang="zh-TW" sz="2400" i="1">
                                  <a:latin typeface="Cambria Math" panose="02040503050406030204" pitchFamily="18" charset="0"/>
                                </a:rPr>
                                <m:t>𝑛</m:t>
                              </m:r>
                              <m:r>
                                <a:rPr kumimoji="1" lang="en-US" altLang="zh-TW" sz="2400" i="1">
                                  <a:latin typeface="Cambria Math" panose="02040503050406030204" pitchFamily="18" charset="0"/>
                                </a:rPr>
                                <m:t>−1</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𝑡𝑥</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e>
                              </m:d>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nary>
                        </m:e>
                      </m:func>
                    </m:oMath>
                  </m:oMathPara>
                </a14:m>
                <a:endParaRPr kumimoji="1" lang="en-US" altLang="zh-TW" sz="2400" dirty="0"/>
              </a:p>
              <a:p>
                <a:pPr marL="0" indent="0">
                  <a:buNone/>
                </a:pPr>
                <a:r>
                  <a:rPr kumimoji="1" lang="en-US" altLang="zh-TW" sz="600" dirty="0"/>
                  <a:t> </a:t>
                </a:r>
                <a:endParaRPr kumimoji="1" lang="en-US" altLang="zh-TW" sz="2400" dirty="0"/>
              </a:p>
              <a:p>
                <a:pPr marL="0" indent="0">
                  <a:buNone/>
                </a:pPr>
                <a14:m>
                  <m:oMathPara xmlns:m="http://schemas.openxmlformats.org/officeDocument/2006/math">
                    <m:oMathParaPr>
                      <m:jc m:val="left"/>
                    </m:oMathParaPr>
                    <m:oMath xmlns:m="http://schemas.openxmlformats.org/officeDocument/2006/math">
                      <m:r>
                        <a:rPr kumimoji="1" lang="en-US" altLang="zh-TW" sz="2400" i="1">
                          <a:latin typeface="Cambria Math" panose="02040503050406030204" pitchFamily="18" charset="0"/>
                          <a:ea typeface="Cambria Math" panose="02040503050406030204" pitchFamily="18" charset="0"/>
                        </a:rPr>
                        <m:t>≤</m:t>
                      </m:r>
                      <m:func>
                        <m:funcPr>
                          <m:ctrlPr>
                            <a:rPr kumimoji="1" lang="en-US" altLang="zh-TW" sz="2400" i="1">
                              <a:latin typeface="Cambria Math" panose="02040503050406030204" pitchFamily="18" charset="0"/>
                            </a:rPr>
                          </m:ctrlPr>
                        </m:funcPr>
                        <m:fName>
                          <m:limLow>
                            <m:limLowPr>
                              <m:ctrlPr>
                                <a:rPr kumimoji="1" lang="en-US" altLang="zh-TW" sz="2400" i="1">
                                  <a:latin typeface="Cambria Math" panose="02040503050406030204" pitchFamily="18" charset="0"/>
                                </a:rPr>
                              </m:ctrlPr>
                            </m:limLowPr>
                            <m:e>
                              <m:r>
                                <m:rPr>
                                  <m:sty m:val="p"/>
                                </m:rPr>
                                <a:rPr kumimoji="1" lang="en-US" altLang="zh-TW" sz="2400">
                                  <a:latin typeface="Cambria Math" panose="02040503050406030204" pitchFamily="18"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lim>
                          </m:limLow>
                        </m:fName>
                        <m:e>
                          <m:nary>
                            <m:naryPr>
                              <m:chr m:val="∑"/>
                              <m:ctrlPr>
                                <a:rPr kumimoji="1" lang="en-US" altLang="zh-TW" sz="2400" i="1">
                                  <a:latin typeface="Cambria Math" panose="02040503050406030204" pitchFamily="18" charset="0"/>
                                </a:rPr>
                              </m:ctrlPr>
                            </m:naryPr>
                            <m:sub>
                              <m:r>
                                <m:rPr>
                                  <m:brk m:alnAt="23"/>
                                </m:rPr>
                                <a:rPr kumimoji="1" lang="en-US" altLang="zh-TW" sz="2400" i="1">
                                  <a:latin typeface="Cambria Math" panose="02040503050406030204" pitchFamily="18" charset="0"/>
                                </a:rPr>
                                <m:t>𝑗</m:t>
                              </m:r>
                              <m:r>
                                <a:rPr kumimoji="1" lang="en-US" altLang="zh-TW" sz="2400" i="1">
                                  <a:latin typeface="Cambria Math" panose="02040503050406030204" pitchFamily="18" charset="0"/>
                                </a:rPr>
                                <m:t>=0</m:t>
                              </m:r>
                            </m:sub>
                            <m:sup>
                              <m:r>
                                <a:rPr kumimoji="1" lang="en-US" altLang="zh-TW" sz="2400" i="1">
                                  <a:latin typeface="Cambria Math" panose="02040503050406030204" pitchFamily="18" charset="0"/>
                                </a:rPr>
                                <m:t>𝑛</m:t>
                              </m:r>
                              <m:r>
                                <a:rPr kumimoji="1" lang="en-US" altLang="zh-TW" sz="2400" i="1">
                                  <a:latin typeface="Cambria Math" panose="02040503050406030204" pitchFamily="18" charset="0"/>
                                </a:rPr>
                                <m:t>−1</m:t>
                              </m:r>
                            </m:sup>
                            <m:e>
                              <m:d>
                                <m:dPr>
                                  <m:begChr m:val="|"/>
                                  <m:endChr m:val="|"/>
                                  <m:ctrlPr>
                                    <a:rPr kumimoji="1"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𝑡𝑥</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e>
                              </m:d>
                              <m:r>
                                <a:rPr lang="en-US" altLang="zh-TW" sz="2400" i="1">
                                  <a:latin typeface="Cambria Math" panose="02040503050406030204" pitchFamily="18" charset="0"/>
                                  <a:ea typeface="Cambria Math" panose="02040503050406030204" pitchFamily="18" charset="0"/>
                                </a:rPr>
                                <m:t>∙</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e>
                              </m:d>
                              <m:r>
                                <a:rPr lang="en-US" altLang="zh-TW" sz="2400" i="1">
                                  <a:latin typeface="Cambria Math" panose="02040503050406030204" pitchFamily="18" charset="0"/>
                                  <a:ea typeface="Cambria Math" panose="02040503050406030204" pitchFamily="18" charset="0"/>
                                </a:rPr>
                                <m:t>∙</m:t>
                              </m:r>
                              <m:d>
                                <m:dPr>
                                  <m:begChr m:val="|"/>
                                  <m:ctrlPr>
                                    <a:rPr lang="en-US" altLang="zh-TW" sz="2400" i="1">
                                      <a:latin typeface="Cambria Math" panose="02040503050406030204" pitchFamily="18" charset="0"/>
                                    </a:rPr>
                                  </m:ctrlPr>
                                </m:d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e>
                                  </m:d>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e>
                              </m:d>
                              <m:r>
                                <a:rPr lang="en-US" altLang="zh-TW" sz="2400" i="1">
                                  <a:latin typeface="Cambria Math" panose="02040503050406030204" pitchFamily="18" charset="0"/>
                                </a:rPr>
                                <m:t>|</m:t>
                              </m:r>
                            </m:e>
                          </m:nary>
                        </m:e>
                      </m:func>
                    </m:oMath>
                  </m:oMathPara>
                </a14:m>
                <a:endParaRPr kumimoji="1" lang="en-US" altLang="zh-TW" sz="2400" dirty="0"/>
              </a:p>
              <a:p>
                <a:pPr marL="0" indent="0">
                  <a:buNone/>
                </a:pPr>
                <a:r>
                  <a:rPr kumimoji="1" lang="en-US" altLang="zh-TW" sz="700" dirty="0"/>
                  <a:t> </a:t>
                </a:r>
                <a:endParaRPr kumimoji="1" lang="en-US" altLang="zh-TW" sz="2400" dirty="0"/>
              </a:p>
              <a:p>
                <a:pPr marL="0" indent="0">
                  <a:buNone/>
                </a:pPr>
                <a14:m>
                  <m:oMathPara xmlns:m="http://schemas.openxmlformats.org/officeDocument/2006/math">
                    <m:oMathParaPr>
                      <m:jc m:val="left"/>
                    </m:oMathParaPr>
                    <m:oMath xmlns:m="http://schemas.openxmlformats.org/officeDocument/2006/math">
                      <m:r>
                        <a:rPr kumimoji="1" lang="en-US" altLang="zh-TW" sz="2400" i="1" smtClean="0">
                          <a:latin typeface="Cambria Math" panose="02040503050406030204" pitchFamily="18" charset="0"/>
                          <a:ea typeface="Cambria Math" panose="02040503050406030204" pitchFamily="18" charset="0"/>
                        </a:rPr>
                        <m:t>≤</m:t>
                      </m:r>
                      <m:func>
                        <m:funcPr>
                          <m:ctrlPr>
                            <a:rPr kumimoji="1" lang="en-US" altLang="zh-TW" sz="2400" i="1">
                              <a:latin typeface="Cambria Math" panose="02040503050406030204" pitchFamily="18" charset="0"/>
                            </a:rPr>
                          </m:ctrlPr>
                        </m:funcPr>
                        <m:fName>
                          <m:limLow>
                            <m:limLowPr>
                              <m:ctrlPr>
                                <a:rPr kumimoji="1" lang="en-US" altLang="zh-TW" sz="2400" i="1">
                                  <a:latin typeface="Cambria Math" panose="02040503050406030204" pitchFamily="18" charset="0"/>
                                </a:rPr>
                              </m:ctrlPr>
                            </m:limLowPr>
                            <m:e>
                              <m:r>
                                <m:rPr>
                                  <m:sty m:val="p"/>
                                </m:rPr>
                                <a:rPr kumimoji="1" lang="en-US" altLang="zh-TW" sz="2400">
                                  <a:latin typeface="Cambria Math" panose="02040503050406030204" pitchFamily="18" charset="0"/>
                                </a:rPr>
                                <m:t>lim</m:t>
                              </m:r>
                            </m:e>
                            <m:lim>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lim>
                          </m:limLow>
                        </m:fName>
                        <m:e>
                          <m:func>
                            <m:funcPr>
                              <m:ctrlPr>
                                <a:rPr kumimoji="1" lang="en-US" altLang="zh-TW" sz="2400" i="1" smtClean="0">
                                  <a:latin typeface="Cambria Math" panose="02040503050406030204" pitchFamily="18" charset="0"/>
                                  <a:ea typeface="Cambria Math" panose="02040503050406030204" pitchFamily="18" charset="0"/>
                                </a:rPr>
                              </m:ctrlPr>
                            </m:funcPr>
                            <m:fName>
                              <m:limLow>
                                <m:limLowPr>
                                  <m:ctrlPr>
                                    <a:rPr kumimoji="1" lang="en-US" altLang="zh-TW" sz="2400" i="1" smtClean="0">
                                      <a:latin typeface="Cambria Math" panose="02040503050406030204" pitchFamily="18" charset="0"/>
                                      <a:ea typeface="Cambria Math" panose="02040503050406030204" pitchFamily="18" charset="0"/>
                                    </a:rPr>
                                  </m:ctrlPr>
                                </m:limLowPr>
                                <m:e>
                                  <m:r>
                                    <m:rPr>
                                      <m:sty m:val="p"/>
                                    </m:rPr>
                                    <a:rPr kumimoji="1" lang="en-US" altLang="zh-TW" sz="2400" i="0" smtClean="0">
                                      <a:latin typeface="Cambria Math" panose="02040503050406030204" pitchFamily="18" charset="0"/>
                                      <a:ea typeface="Cambria Math" panose="02040503050406030204" pitchFamily="18" charset="0"/>
                                    </a:rPr>
                                    <m:t>max</m:t>
                                  </m:r>
                                </m:e>
                                <m:lim>
                                  <m:r>
                                    <a:rPr kumimoji="1" lang="en-US" altLang="zh-TW" sz="2400" b="0" i="1" smtClean="0">
                                      <a:latin typeface="Cambria Math" panose="02040503050406030204" pitchFamily="18" charset="0"/>
                                      <a:ea typeface="Cambria Math" panose="02040503050406030204" pitchFamily="18" charset="0"/>
                                    </a:rPr>
                                    <m:t>0≤</m:t>
                                  </m:r>
                                  <m:r>
                                    <a:rPr kumimoji="1" lang="en-US" altLang="zh-TW" sz="2400" b="0" i="1" smtClean="0">
                                      <a:latin typeface="Cambria Math" panose="02040503050406030204" pitchFamily="18" charset="0"/>
                                      <a:ea typeface="Cambria Math" panose="02040503050406030204" pitchFamily="18" charset="0"/>
                                    </a:rPr>
                                    <m:t>𝑘</m:t>
                                  </m:r>
                                  <m:r>
                                    <a:rPr kumimoji="1" lang="en-US" altLang="zh-TW" sz="2400" b="0" i="1" smtClean="0">
                                      <a:latin typeface="Cambria Math" panose="02040503050406030204" pitchFamily="18" charset="0"/>
                                      <a:ea typeface="Cambria Math" panose="02040503050406030204" pitchFamily="18" charset="0"/>
                                    </a:rPr>
                                    <m:t>≤</m:t>
                                  </m:r>
                                  <m:r>
                                    <a:rPr kumimoji="1" lang="en-US" altLang="zh-TW" sz="2400" b="0" i="1" smtClean="0">
                                      <a:latin typeface="Cambria Math" panose="02040503050406030204" pitchFamily="18" charset="0"/>
                                      <a:ea typeface="Cambria Math" panose="02040503050406030204" pitchFamily="18" charset="0"/>
                                    </a:rPr>
                                    <m:t>𝑛</m:t>
                                  </m:r>
                                  <m:r>
                                    <a:rPr kumimoji="1" lang="en-US" altLang="zh-TW" sz="2400" b="0" i="1" smtClean="0">
                                      <a:latin typeface="Cambria Math" panose="02040503050406030204" pitchFamily="18" charset="0"/>
                                      <a:ea typeface="Cambria Math" panose="02040503050406030204" pitchFamily="18" charset="0"/>
                                    </a:rPr>
                                    <m:t>−1</m:t>
                                  </m:r>
                                </m:lim>
                              </m:limLow>
                            </m:fName>
                            <m:e>
                              <m:d>
                                <m:dPr>
                                  <m:begChr m:val="|"/>
                                  <m:ctrlPr>
                                    <a:rPr lang="en-US" altLang="zh-TW" sz="2400" i="1">
                                      <a:latin typeface="Cambria Math" panose="02040503050406030204" pitchFamily="18" charset="0"/>
                                    </a:rPr>
                                  </m:ctrlPr>
                                </m:d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b="0" i="1" smtClean="0">
                                              <a:latin typeface="Cambria Math" panose="02040503050406030204" pitchFamily="18" charset="0"/>
                                            </a:rPr>
                                            <m:t>𝑘</m:t>
                                          </m:r>
                                          <m:r>
                                            <a:rPr lang="en-US" altLang="zh-TW" sz="2400" i="1">
                                              <a:latin typeface="Cambria Math" panose="02040503050406030204" pitchFamily="18" charset="0"/>
                                            </a:rPr>
                                            <m:t>+1</m:t>
                                          </m:r>
                                        </m:sub>
                                      </m:sSub>
                                    </m:e>
                                  </m:d>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b="0" i="1" smtClean="0">
                                          <a:latin typeface="Cambria Math" panose="02040503050406030204" pitchFamily="18" charset="0"/>
                                        </a:rPr>
                                        <m:t>𝑘</m:t>
                                      </m:r>
                                    </m:sub>
                                  </m:sSub>
                                </m:e>
                              </m:d>
                            </m:e>
                          </m:func>
                          <m:r>
                            <a:rPr kumimoji="1" lang="en-US" altLang="zh-TW" sz="2400" b="0" i="1" smtClean="0">
                              <a:latin typeface="Cambria Math" panose="02040503050406030204" pitchFamily="18" charset="0"/>
                              <a:ea typeface="Cambria Math" panose="02040503050406030204" pitchFamily="18" charset="0"/>
                            </a:rPr>
                            <m:t>|∙</m:t>
                          </m:r>
                          <m:nary>
                            <m:naryPr>
                              <m:chr m:val="∑"/>
                              <m:ctrlPr>
                                <a:rPr kumimoji="1" lang="en-US" altLang="zh-TW" sz="2400" i="1">
                                  <a:latin typeface="Cambria Math" panose="02040503050406030204" pitchFamily="18" charset="0"/>
                                </a:rPr>
                              </m:ctrlPr>
                            </m:naryPr>
                            <m:sub>
                              <m:r>
                                <m:rPr>
                                  <m:brk m:alnAt="23"/>
                                </m:rPr>
                                <a:rPr kumimoji="1" lang="en-US" altLang="zh-TW" sz="2400" i="1">
                                  <a:latin typeface="Cambria Math" panose="02040503050406030204" pitchFamily="18" charset="0"/>
                                </a:rPr>
                                <m:t>𝑗</m:t>
                              </m:r>
                              <m:r>
                                <a:rPr kumimoji="1" lang="en-US" altLang="zh-TW" sz="2400" i="1">
                                  <a:latin typeface="Cambria Math" panose="02040503050406030204" pitchFamily="18" charset="0"/>
                                </a:rPr>
                                <m:t>=0</m:t>
                              </m:r>
                            </m:sub>
                            <m:sup>
                              <m:r>
                                <a:rPr kumimoji="1" lang="en-US" altLang="zh-TW" sz="2400" i="1">
                                  <a:latin typeface="Cambria Math" panose="02040503050406030204" pitchFamily="18" charset="0"/>
                                </a:rPr>
                                <m:t>𝑛</m:t>
                              </m:r>
                              <m:r>
                                <a:rPr kumimoji="1" lang="en-US" altLang="zh-TW" sz="2400" i="1">
                                  <a:latin typeface="Cambria Math" panose="02040503050406030204" pitchFamily="18" charset="0"/>
                                </a:rPr>
                                <m:t>−1</m:t>
                              </m:r>
                            </m:sup>
                            <m:e>
                              <m:d>
                                <m:dPr>
                                  <m:begChr m:val="|"/>
                                  <m:endChr m:val="|"/>
                                  <m:ctrlPr>
                                    <a:rPr kumimoji="1"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𝑡𝑥</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𝑊</m:t>
                                          </m:r>
                                          <m:r>
                                            <a:rPr lang="en-US" altLang="zh-TW" sz="2400" i="1">
                                              <a:latin typeface="Cambria Math" panose="02040503050406030204" pitchFamily="18" charset="0"/>
                                            </a:rPr>
                                            <m:t>(</m:t>
                                          </m:r>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e>
                                  </m:d>
                                </m:e>
                              </m:d>
                              <m:r>
                                <a:rPr lang="en-US" altLang="zh-TW" sz="2400" i="1">
                                  <a:latin typeface="Cambria Math" panose="02040503050406030204" pitchFamily="18" charset="0"/>
                                  <a:ea typeface="Cambria Math" panose="02040503050406030204" pitchFamily="18" charset="0"/>
                                </a:rPr>
                                <m:t>∙</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e>
                              </m:d>
                            </m:e>
                          </m:nary>
                        </m:e>
                      </m:func>
                    </m:oMath>
                  </m:oMathPara>
                </a14:m>
                <a:endParaRPr kumimoji="1" lang="en-US" altLang="zh-TW" sz="2400" dirty="0"/>
              </a:p>
              <a:p>
                <a:pPr marL="0" indent="0">
                  <a:buNone/>
                </a:pPr>
                <a:r>
                  <a:rPr kumimoji="1" lang="en-US" altLang="zh-TW" sz="2400" dirty="0"/>
                  <a:t> </a:t>
                </a:r>
              </a:p>
              <a:p>
                <a:pPr marL="0" indent="0">
                  <a:buNone/>
                </a:pPr>
                <a14:m>
                  <m:oMathPara xmlns:m="http://schemas.openxmlformats.org/officeDocument/2006/math">
                    <m:oMathParaPr>
                      <m:jc m:val="left"/>
                    </m:oMathParaPr>
                    <m:oMath xmlns:m="http://schemas.openxmlformats.org/officeDocument/2006/math">
                      <m:r>
                        <a:rPr kumimoji="1" lang="en-US" altLang="zh-TW" sz="2400" b="0" i="1" smtClean="0">
                          <a:latin typeface="Cambria Math" panose="02040503050406030204" pitchFamily="18" charset="0"/>
                        </a:rPr>
                        <m:t>=0</m:t>
                      </m:r>
                      <m:r>
                        <a:rPr kumimoji="1" lang="en-US" altLang="zh-TW" sz="2400" b="0" i="1" smtClean="0">
                          <a:latin typeface="Cambria Math" panose="02040503050406030204" pitchFamily="18" charset="0"/>
                          <a:ea typeface="Cambria Math" panose="02040503050406030204" pitchFamily="18" charset="0"/>
                        </a:rPr>
                        <m:t>∙</m:t>
                      </m:r>
                      <m:nary>
                        <m:naryPr>
                          <m:ctrlPr>
                            <a:rPr kumimoji="1" lang="en-US" altLang="zh-TW" sz="2400" b="0" i="1" smtClean="0">
                              <a:latin typeface="Cambria Math" panose="02040503050406030204" pitchFamily="18" charset="0"/>
                              <a:ea typeface="Cambria Math" panose="02040503050406030204" pitchFamily="18" charset="0"/>
                            </a:rPr>
                          </m:ctrlPr>
                        </m:naryPr>
                        <m:sub>
                          <m:r>
                            <m:rPr>
                              <m:brk m:alnAt="23"/>
                            </m:rPr>
                            <a:rPr kumimoji="1" lang="en-US" altLang="zh-TW" sz="2400" b="0" i="1" smtClean="0">
                              <a:latin typeface="Cambria Math" panose="02040503050406030204" pitchFamily="18" charset="0"/>
                              <a:ea typeface="Cambria Math" panose="02040503050406030204" pitchFamily="18" charset="0"/>
                            </a:rPr>
                            <m:t>0</m:t>
                          </m:r>
                        </m:sub>
                        <m:sup>
                          <m:r>
                            <a:rPr kumimoji="1" lang="en-US" altLang="zh-TW" sz="2400" b="0" i="1" smtClean="0">
                              <a:latin typeface="Cambria Math" panose="02040503050406030204" pitchFamily="18" charset="0"/>
                              <a:ea typeface="Cambria Math" panose="02040503050406030204" pitchFamily="18" charset="0"/>
                            </a:rPr>
                            <m:t>𝑇</m:t>
                          </m:r>
                        </m:sup>
                        <m:e>
                          <m:d>
                            <m:dPr>
                              <m:begChr m:val="|"/>
                              <m:endChr m:val="|"/>
                              <m:ctrlPr>
                                <a:rPr kumimoji="1"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𝑡𝑥</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𝑡</m:t>
                                  </m:r>
                                  <m:r>
                                    <a:rPr lang="en-US" altLang="zh-TW" sz="2400" i="1">
                                      <a:latin typeface="Cambria Math" panose="02040503050406030204" pitchFamily="18" charset="0"/>
                                    </a:rPr>
                                    <m:t>,</m:t>
                                  </m:r>
                                  <m:r>
                                    <a:rPr lang="en-US" altLang="zh-TW" sz="2400" b="0" i="1" smtClean="0">
                                      <a:latin typeface="Cambria Math" panose="02040503050406030204" pitchFamily="18" charset="0"/>
                                    </a:rPr>
                                    <m:t>𝑊</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𝑡</m:t>
                                  </m:r>
                                  <m:r>
                                    <a:rPr lang="en-US" altLang="zh-TW" sz="2400" i="1">
                                      <a:latin typeface="Cambria Math" panose="02040503050406030204" pitchFamily="18" charset="0"/>
                                    </a:rPr>
                                    <m:t>)</m:t>
                                  </m:r>
                                </m:e>
                              </m:d>
                            </m:e>
                          </m:d>
                          <m:r>
                            <a:rPr lang="en-US" altLang="zh-TW" sz="2400" b="0" i="1" smtClean="0">
                              <a:latin typeface="Cambria Math" panose="02040503050406030204" pitchFamily="18" charset="0"/>
                            </a:rPr>
                            <m:t>𝑑𝑡</m:t>
                          </m:r>
                          <m:r>
                            <a:rPr lang="en-US" altLang="zh-TW" sz="2400" b="0" i="1" smtClean="0">
                              <a:latin typeface="Cambria Math" panose="02040503050406030204" pitchFamily="18" charset="0"/>
                            </a:rPr>
                            <m:t>=0</m:t>
                          </m:r>
                        </m:e>
                      </m:nary>
                    </m:oMath>
                  </m:oMathPara>
                </a14:m>
                <a:endParaRPr kumimoji="1" lang="en-US" altLang="zh-TW" sz="2400" dirty="0"/>
              </a:p>
              <a:p>
                <a:pPr marL="0" indent="0">
                  <a:buNone/>
                </a:pPr>
                <a:endParaRPr kumimoji="1" lang="en-US" altLang="zh-TW" sz="2400" dirty="0"/>
              </a:p>
            </p:txBody>
          </p:sp>
        </mc:Choice>
        <mc:Fallback xmlns="">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blipFill>
                <a:blip r:embed="rId2"/>
                <a:stretch>
                  <a:fillRect l="-4343" t="-26023" b="-44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21</a:t>
            </a:fld>
            <a:endParaRPr kumimoji="1" lang="zh-TW" altLang="en-US"/>
          </a:p>
        </p:txBody>
      </p:sp>
      <p:sp>
        <p:nvSpPr>
          <p:cNvPr id="5" name="矩形 4">
            <a:extLst>
              <a:ext uri="{FF2B5EF4-FFF2-40B4-BE49-F238E27FC236}">
                <a16:creationId xmlns:a16="http://schemas.microsoft.com/office/drawing/2014/main" id="{EBCBC399-74E2-E14B-955E-AFF6E655DA01}"/>
              </a:ext>
            </a:extLst>
          </p:cNvPr>
          <p:cNvSpPr/>
          <p:nvPr/>
        </p:nvSpPr>
        <p:spPr>
          <a:xfrm>
            <a:off x="838200" y="1753750"/>
            <a:ext cx="7072423" cy="1147106"/>
          </a:xfrm>
          <a:prstGeom prst="rect">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6" name="文字方塊 5">
            <a:extLst>
              <a:ext uri="{FF2B5EF4-FFF2-40B4-BE49-F238E27FC236}">
                <a16:creationId xmlns:a16="http://schemas.microsoft.com/office/drawing/2014/main" id="{E074B845-E47A-2E42-8BDD-FBE0DE8B5FEE}"/>
              </a:ext>
            </a:extLst>
          </p:cNvPr>
          <p:cNvSpPr txBox="1"/>
          <p:nvPr/>
        </p:nvSpPr>
        <p:spPr>
          <a:xfrm>
            <a:off x="4805916" y="5528931"/>
            <a:ext cx="909223" cy="369332"/>
          </a:xfrm>
          <a:prstGeom prst="rect">
            <a:avLst/>
          </a:prstGeom>
          <a:noFill/>
        </p:spPr>
        <p:txBody>
          <a:bodyPr wrap="none" rtlCol="0">
            <a:spAutoFit/>
          </a:bodyPr>
          <a:lstStyle/>
          <a:p>
            <a:r>
              <a:rPr kumimoji="1" lang="en-US" altLang="zh-TW" dirty="0"/>
              <a:t>(4.4.10)</a:t>
            </a:r>
            <a:endParaRPr kumimoji="1" lang="zh-TW" altLang="en-US" dirty="0"/>
          </a:p>
        </p:txBody>
      </p:sp>
      <p:cxnSp>
        <p:nvCxnSpPr>
          <p:cNvPr id="8" name="直線箭頭接點 7">
            <a:extLst>
              <a:ext uri="{FF2B5EF4-FFF2-40B4-BE49-F238E27FC236}">
                <a16:creationId xmlns:a16="http://schemas.microsoft.com/office/drawing/2014/main" id="{87A028DB-22B3-FB44-82C8-A882DA50C42D}"/>
              </a:ext>
            </a:extLst>
          </p:cNvPr>
          <p:cNvCxnSpPr>
            <a:cxnSpLocks/>
          </p:cNvCxnSpPr>
          <p:nvPr/>
        </p:nvCxnSpPr>
        <p:spPr>
          <a:xfrm flipH="1" flipV="1">
            <a:off x="2610660" y="6018868"/>
            <a:ext cx="1" cy="2954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CD54A2AC-FC83-664C-B2FE-83222DB8046E}"/>
              </a:ext>
            </a:extLst>
          </p:cNvPr>
          <p:cNvSpPr txBox="1"/>
          <p:nvPr/>
        </p:nvSpPr>
        <p:spPr>
          <a:xfrm>
            <a:off x="2396624" y="6198255"/>
            <a:ext cx="2747740" cy="400110"/>
          </a:xfrm>
          <a:prstGeom prst="rect">
            <a:avLst/>
          </a:prstGeom>
          <a:noFill/>
        </p:spPr>
        <p:txBody>
          <a:bodyPr wrap="square" rtlCol="0">
            <a:spAutoFit/>
          </a:bodyPr>
          <a:lstStyle/>
          <a:p>
            <a:r>
              <a:rPr kumimoji="1" lang="en-US" altLang="zh-TW" sz="2000" dirty="0"/>
              <a:t>Lebesgue Integral</a:t>
            </a:r>
            <a:endParaRPr kumimoji="1" lang="zh-TW" altLang="en-US" sz="2000" dirty="0"/>
          </a:p>
        </p:txBody>
      </p:sp>
    </p:spTree>
    <p:extLst>
      <p:ext uri="{BB962C8B-B14F-4D97-AF65-F5344CB8AC3E}">
        <p14:creationId xmlns:p14="http://schemas.microsoft.com/office/powerpoint/2010/main" val="379760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motion(10)</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p:txBody>
              <a:bodyPr>
                <a:noAutofit/>
              </a:bodyPr>
              <a:lstStyle/>
              <a:p>
                <a:pPr marL="0" indent="0">
                  <a:buNone/>
                </a:pPr>
                <a14:m>
                  <m:oMathPara xmlns:m="http://schemas.openxmlformats.org/officeDocument/2006/math">
                    <m:oMathParaPr>
                      <m:jc m:val="left"/>
                    </m:oMathParaPr>
                    <m:oMath xmlns:m="http://schemas.openxmlformats.org/officeDocument/2006/math">
                      <m:func>
                        <m:funcPr>
                          <m:ctrlPr>
                            <a:rPr kumimoji="1" lang="en-US" altLang="zh-TW" sz="2200" i="1" smtClean="0">
                              <a:latin typeface="Cambria Math" panose="02040503050406030204" pitchFamily="18" charset="0"/>
                            </a:rPr>
                          </m:ctrlPr>
                        </m:funcPr>
                        <m:fName>
                          <m:limLow>
                            <m:limLowPr>
                              <m:ctrlPr>
                                <a:rPr kumimoji="1" lang="en-US" altLang="zh-TW" sz="2200" i="1">
                                  <a:latin typeface="Cambria Math" panose="02040503050406030204" pitchFamily="18" charset="0"/>
                                </a:rPr>
                              </m:ctrlPr>
                            </m:limLowPr>
                            <m:e>
                              <m:r>
                                <m:rPr>
                                  <m:sty m:val="p"/>
                                </m:rPr>
                                <a:rPr kumimoji="1" lang="en-US" altLang="zh-TW" sz="2200">
                                  <a:latin typeface="Cambria Math" panose="02040503050406030204" pitchFamily="18" charset="0"/>
                                </a:rPr>
                                <m:t>lim</m:t>
                              </m:r>
                            </m:e>
                            <m:lim>
                              <m:r>
                                <a:rPr kumimoji="1" lang="en-US" altLang="zh-TW" sz="2200">
                                  <a:latin typeface="Cambria Math" panose="02040503050406030204" pitchFamily="18" charset="0"/>
                                  <a:ea typeface="Cambria Math" panose="02040503050406030204" pitchFamily="18" charset="0"/>
                                </a:rPr>
                                <m:t>||</m:t>
                              </m:r>
                              <m:r>
                                <m:rPr>
                                  <m:sty m:val="p"/>
                                </m:rPr>
                                <a:rPr kumimoji="1" lang="el-GR" altLang="zh-TW" sz="2200" i="1">
                                  <a:latin typeface="Cambria Math" panose="02040503050406030204" pitchFamily="18" charset="0"/>
                                  <a:ea typeface="Cambria Math" panose="02040503050406030204" pitchFamily="18" charset="0"/>
                                </a:rPr>
                                <m:t>Π</m:t>
                              </m:r>
                              <m:r>
                                <a:rPr kumimoji="1" lang="en-US" altLang="zh-TW" sz="2200">
                                  <a:latin typeface="Cambria Math" panose="02040503050406030204" pitchFamily="18" charset="0"/>
                                  <a:ea typeface="Cambria Math" panose="02040503050406030204" pitchFamily="18" charset="0"/>
                                </a:rPr>
                                <m:t>||</m:t>
                              </m:r>
                              <m:r>
                                <a:rPr kumimoji="1" lang="en-US" altLang="zh-TW" sz="2200" i="1">
                                  <a:latin typeface="Cambria Math" panose="02040503050406030204" pitchFamily="18" charset="0"/>
                                  <a:ea typeface="Cambria Math" panose="02040503050406030204" pitchFamily="18" charset="0"/>
                                </a:rPr>
                                <m:t>→0</m:t>
                              </m:r>
                            </m:lim>
                          </m:limLow>
                        </m:fName>
                        <m:e>
                          <m:f>
                            <m:fPr>
                              <m:ctrlPr>
                                <a:rPr lang="en-US" altLang="zh-TW" sz="2200" i="1">
                                  <a:latin typeface="Cambria Math" panose="02040503050406030204" pitchFamily="18" charset="0"/>
                                </a:rPr>
                              </m:ctrlPr>
                            </m:fPr>
                            <m:num>
                              <m:r>
                                <a:rPr lang="en-US" altLang="zh-TW" sz="2200" i="1">
                                  <a:latin typeface="Cambria Math" panose="02040503050406030204" pitchFamily="18" charset="0"/>
                                </a:rPr>
                                <m:t>1</m:t>
                              </m:r>
                            </m:num>
                            <m:den>
                              <m:r>
                                <a:rPr lang="en-US" altLang="zh-TW" sz="2200" i="1">
                                  <a:latin typeface="Cambria Math" panose="02040503050406030204" pitchFamily="18" charset="0"/>
                                </a:rPr>
                                <m:t>2</m:t>
                              </m:r>
                            </m:den>
                          </m:f>
                          <m:nary>
                            <m:naryPr>
                              <m:chr m:val="∑"/>
                              <m:ctrlPr>
                                <a:rPr kumimoji="1" lang="en-US" altLang="zh-TW" sz="2200" i="1">
                                  <a:latin typeface="Cambria Math" panose="02040503050406030204" pitchFamily="18" charset="0"/>
                                </a:rPr>
                              </m:ctrlPr>
                            </m:naryPr>
                            <m:sub>
                              <m:r>
                                <m:rPr>
                                  <m:brk m:alnAt="23"/>
                                </m:rPr>
                                <a:rPr kumimoji="1" lang="en-US" altLang="zh-TW" sz="2200" i="1">
                                  <a:latin typeface="Cambria Math" panose="02040503050406030204" pitchFamily="18" charset="0"/>
                                </a:rPr>
                                <m:t>𝑗</m:t>
                              </m:r>
                              <m:r>
                                <a:rPr kumimoji="1" lang="en-US" altLang="zh-TW" sz="2200" i="1">
                                  <a:latin typeface="Cambria Math" panose="02040503050406030204" pitchFamily="18" charset="0"/>
                                </a:rPr>
                                <m:t>=0</m:t>
                              </m:r>
                            </m:sub>
                            <m:sup>
                              <m:r>
                                <a:rPr kumimoji="1" lang="en-US" altLang="zh-TW" sz="2200" i="1">
                                  <a:latin typeface="Cambria Math" panose="02040503050406030204" pitchFamily="18" charset="0"/>
                                </a:rPr>
                                <m:t>𝑛</m:t>
                              </m:r>
                              <m:r>
                                <a:rPr kumimoji="1" lang="en-US" altLang="zh-TW" sz="2200" i="1">
                                  <a:latin typeface="Cambria Math" panose="02040503050406030204" pitchFamily="18" charset="0"/>
                                </a:rPr>
                                <m:t>−1</m:t>
                              </m:r>
                            </m:sup>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𝑓</m:t>
                                  </m:r>
                                </m:e>
                                <m:sub>
                                  <m:r>
                                    <a:rPr lang="en-US" altLang="zh-TW" sz="2200" i="1">
                                      <a:latin typeface="Cambria Math" panose="02040503050406030204" pitchFamily="18" charset="0"/>
                                    </a:rPr>
                                    <m:t>𝑡𝑡</m:t>
                                  </m:r>
                                </m:sub>
                              </m:sSub>
                              <m:d>
                                <m:dPr>
                                  <m:ctrlPr>
                                    <a:rPr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𝑊</m:t>
                                      </m:r>
                                      <m:r>
                                        <a:rPr lang="en-US" altLang="zh-TW" sz="2200" i="1">
                                          <a:latin typeface="Cambria Math" panose="02040503050406030204" pitchFamily="18" charset="0"/>
                                        </a:rPr>
                                        <m:t>(</m:t>
                                      </m:r>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r>
                                    <a:rPr lang="en-US" altLang="zh-TW" sz="2200" i="1">
                                      <a:latin typeface="Cambria Math" panose="02040503050406030204" pitchFamily="18" charset="0"/>
                                    </a:rPr>
                                    <m:t>)</m:t>
                                  </m:r>
                                </m:e>
                              </m:d>
                              <m:sSup>
                                <m:sSupPr>
                                  <m:ctrlPr>
                                    <a:rPr lang="en-US" altLang="zh-TW" sz="2200" i="1">
                                      <a:latin typeface="Cambria Math" panose="02040503050406030204" pitchFamily="18" charset="0"/>
                                    </a:rPr>
                                  </m:ctrlPr>
                                </m:sSupPr>
                                <m:e>
                                  <m:d>
                                    <m:dPr>
                                      <m:ctrlPr>
                                        <a:rPr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r>
                                            <a:rPr lang="en-US" altLang="zh-TW" sz="2200" i="1">
                                              <a:latin typeface="Cambria Math" panose="02040503050406030204" pitchFamily="18" charset="0"/>
                                            </a:rPr>
                                            <m:t>+1</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e>
                                  </m:d>
                                </m:e>
                                <m:sup>
                                  <m:r>
                                    <a:rPr lang="en-US" altLang="zh-TW" sz="2200" i="1">
                                      <a:latin typeface="Cambria Math" panose="02040503050406030204" pitchFamily="18" charset="0"/>
                                    </a:rPr>
                                    <m:t>2</m:t>
                                  </m:r>
                                </m:sup>
                              </m:sSup>
                            </m:e>
                          </m:nary>
                        </m:e>
                      </m:func>
                    </m:oMath>
                  </m:oMathPara>
                </a14:m>
                <a:endParaRPr lang="en-US" altLang="zh-TW" sz="2200" dirty="0"/>
              </a:p>
              <a:p>
                <a:pPr marL="0" indent="0">
                  <a:buNone/>
                </a:pPr>
                <a:endParaRPr kumimoji="1" lang="en-US" altLang="zh-TW" sz="800" dirty="0"/>
              </a:p>
              <a:p>
                <a:pPr marL="0" indent="0">
                  <a:buNone/>
                </a:pPr>
                <a14:m>
                  <m:oMathPara xmlns:m="http://schemas.openxmlformats.org/officeDocument/2006/math">
                    <m:oMathParaPr>
                      <m:jc m:val="left"/>
                    </m:oMathParaPr>
                    <m:oMath xmlns:m="http://schemas.openxmlformats.org/officeDocument/2006/math">
                      <m:r>
                        <a:rPr kumimoji="1" lang="en-US" altLang="zh-TW" sz="2200" i="1">
                          <a:latin typeface="Cambria Math" panose="02040503050406030204" pitchFamily="18" charset="0"/>
                          <a:ea typeface="Cambria Math" panose="02040503050406030204" pitchFamily="18" charset="0"/>
                        </a:rPr>
                        <m:t>≤</m:t>
                      </m:r>
                      <m:func>
                        <m:funcPr>
                          <m:ctrlPr>
                            <a:rPr kumimoji="1" lang="en-US" altLang="zh-TW" sz="2200" i="1">
                              <a:latin typeface="Cambria Math" panose="02040503050406030204" pitchFamily="18" charset="0"/>
                            </a:rPr>
                          </m:ctrlPr>
                        </m:funcPr>
                        <m:fName>
                          <m:limLow>
                            <m:limLowPr>
                              <m:ctrlPr>
                                <a:rPr kumimoji="1" lang="en-US" altLang="zh-TW" sz="2200" i="1">
                                  <a:latin typeface="Cambria Math" panose="02040503050406030204" pitchFamily="18" charset="0"/>
                                </a:rPr>
                              </m:ctrlPr>
                            </m:limLowPr>
                            <m:e>
                              <m:r>
                                <m:rPr>
                                  <m:sty m:val="p"/>
                                </m:rPr>
                                <a:rPr kumimoji="1" lang="en-US" altLang="zh-TW" sz="2200">
                                  <a:latin typeface="Cambria Math" panose="02040503050406030204" pitchFamily="18" charset="0"/>
                                </a:rPr>
                                <m:t>lim</m:t>
                              </m:r>
                            </m:e>
                            <m:lim>
                              <m:r>
                                <a:rPr kumimoji="1" lang="en-US" altLang="zh-TW" sz="2200">
                                  <a:latin typeface="Cambria Math" panose="02040503050406030204" pitchFamily="18" charset="0"/>
                                  <a:ea typeface="Cambria Math" panose="02040503050406030204" pitchFamily="18" charset="0"/>
                                </a:rPr>
                                <m:t>||</m:t>
                              </m:r>
                              <m:r>
                                <m:rPr>
                                  <m:sty m:val="p"/>
                                </m:rPr>
                                <a:rPr kumimoji="1" lang="el-GR" altLang="zh-TW" sz="2200" i="1">
                                  <a:latin typeface="Cambria Math" panose="02040503050406030204" pitchFamily="18" charset="0"/>
                                  <a:ea typeface="Cambria Math" panose="02040503050406030204" pitchFamily="18" charset="0"/>
                                </a:rPr>
                                <m:t>Π</m:t>
                              </m:r>
                              <m:r>
                                <a:rPr kumimoji="1" lang="en-US" altLang="zh-TW" sz="2200">
                                  <a:latin typeface="Cambria Math" panose="02040503050406030204" pitchFamily="18" charset="0"/>
                                  <a:ea typeface="Cambria Math" panose="02040503050406030204" pitchFamily="18" charset="0"/>
                                </a:rPr>
                                <m:t>||</m:t>
                              </m:r>
                              <m:r>
                                <a:rPr kumimoji="1" lang="en-US" altLang="zh-TW" sz="2200" i="1">
                                  <a:latin typeface="Cambria Math" panose="02040503050406030204" pitchFamily="18" charset="0"/>
                                  <a:ea typeface="Cambria Math" panose="02040503050406030204" pitchFamily="18" charset="0"/>
                                </a:rPr>
                                <m:t>→0</m:t>
                              </m:r>
                            </m:lim>
                          </m:limLow>
                        </m:fName>
                        <m:e>
                          <m:f>
                            <m:fPr>
                              <m:ctrlPr>
                                <a:rPr lang="en-US" altLang="zh-TW" sz="2200" i="1">
                                  <a:latin typeface="Cambria Math" panose="02040503050406030204" pitchFamily="18" charset="0"/>
                                </a:rPr>
                              </m:ctrlPr>
                            </m:fPr>
                            <m:num>
                              <m:r>
                                <a:rPr lang="en-US" altLang="zh-TW" sz="2200" i="1">
                                  <a:latin typeface="Cambria Math" panose="02040503050406030204" pitchFamily="18" charset="0"/>
                                </a:rPr>
                                <m:t>1</m:t>
                              </m:r>
                            </m:num>
                            <m:den>
                              <m:r>
                                <a:rPr lang="en-US" altLang="zh-TW" sz="2200" i="1">
                                  <a:latin typeface="Cambria Math" panose="02040503050406030204" pitchFamily="18" charset="0"/>
                                </a:rPr>
                                <m:t>2</m:t>
                              </m:r>
                            </m:den>
                          </m:f>
                          <m:nary>
                            <m:naryPr>
                              <m:chr m:val="∑"/>
                              <m:ctrlPr>
                                <a:rPr kumimoji="1" lang="en-US" altLang="zh-TW" sz="2200" i="1">
                                  <a:latin typeface="Cambria Math" panose="02040503050406030204" pitchFamily="18" charset="0"/>
                                </a:rPr>
                              </m:ctrlPr>
                            </m:naryPr>
                            <m:sub>
                              <m:r>
                                <m:rPr>
                                  <m:brk m:alnAt="23"/>
                                </m:rPr>
                                <a:rPr kumimoji="1" lang="en-US" altLang="zh-TW" sz="2200" i="1">
                                  <a:latin typeface="Cambria Math" panose="02040503050406030204" pitchFamily="18" charset="0"/>
                                </a:rPr>
                                <m:t>𝑗</m:t>
                              </m:r>
                              <m:r>
                                <a:rPr kumimoji="1" lang="en-US" altLang="zh-TW" sz="2200" i="1">
                                  <a:latin typeface="Cambria Math" panose="02040503050406030204" pitchFamily="18" charset="0"/>
                                </a:rPr>
                                <m:t>=0</m:t>
                              </m:r>
                            </m:sub>
                            <m:sup>
                              <m:r>
                                <a:rPr kumimoji="1" lang="en-US" altLang="zh-TW" sz="2200" i="1">
                                  <a:latin typeface="Cambria Math" panose="02040503050406030204" pitchFamily="18" charset="0"/>
                                </a:rPr>
                                <m:t>𝑛</m:t>
                              </m:r>
                              <m:r>
                                <a:rPr kumimoji="1" lang="en-US" altLang="zh-TW" sz="2200" i="1">
                                  <a:latin typeface="Cambria Math" panose="02040503050406030204" pitchFamily="18" charset="0"/>
                                </a:rPr>
                                <m:t>−1</m:t>
                              </m:r>
                            </m:sup>
                            <m:e>
                              <m:sSub>
                                <m:sSubPr>
                                  <m:ctrlPr>
                                    <a:rPr lang="en-US" altLang="zh-TW" sz="2200" i="1">
                                      <a:latin typeface="Cambria Math" panose="02040503050406030204" pitchFamily="18" charset="0"/>
                                    </a:rPr>
                                  </m:ctrlPr>
                                </m:sSubPr>
                                <m:e>
                                  <m:r>
                                    <a:rPr lang="en-US" altLang="zh-TW" sz="2200" b="0" i="1" smtClean="0">
                                      <a:latin typeface="Cambria Math" panose="02040503050406030204" pitchFamily="18" charset="0"/>
                                    </a:rPr>
                                    <m:t>|</m:t>
                                  </m:r>
                                  <m:r>
                                    <a:rPr lang="en-US" altLang="zh-TW" sz="2200" i="1">
                                      <a:latin typeface="Cambria Math" panose="02040503050406030204" pitchFamily="18" charset="0"/>
                                    </a:rPr>
                                    <m:t>𝑓</m:t>
                                  </m:r>
                                </m:e>
                                <m:sub>
                                  <m:r>
                                    <a:rPr lang="en-US" altLang="zh-TW" sz="2200" i="1">
                                      <a:latin typeface="Cambria Math" panose="02040503050406030204" pitchFamily="18" charset="0"/>
                                    </a:rPr>
                                    <m:t>𝑡𝑡</m:t>
                                  </m:r>
                                </m:sub>
                              </m:sSub>
                              <m:d>
                                <m:dPr>
                                  <m:ctrlPr>
                                    <a:rPr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𝑊</m:t>
                                      </m:r>
                                      <m:r>
                                        <a:rPr lang="en-US" altLang="zh-TW" sz="2200" i="1">
                                          <a:latin typeface="Cambria Math" panose="02040503050406030204" pitchFamily="18" charset="0"/>
                                        </a:rPr>
                                        <m:t>(</m:t>
                                      </m:r>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r>
                                    <a:rPr lang="en-US" altLang="zh-TW" sz="2200" i="1">
                                      <a:latin typeface="Cambria Math" panose="02040503050406030204" pitchFamily="18" charset="0"/>
                                    </a:rPr>
                                    <m:t>)</m:t>
                                  </m:r>
                                </m:e>
                              </m:d>
                              <m:r>
                                <a:rPr lang="en-US" altLang="zh-TW" sz="2200" b="0" i="1" smtClean="0">
                                  <a:latin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m:t>
                              </m:r>
                              <m:sSup>
                                <m:sSupPr>
                                  <m:ctrlPr>
                                    <a:rPr lang="en-US" altLang="zh-TW" sz="2200" i="1">
                                      <a:latin typeface="Cambria Math" panose="02040503050406030204" pitchFamily="18" charset="0"/>
                                    </a:rPr>
                                  </m:ctrlPr>
                                </m:sSupPr>
                                <m:e>
                                  <m:d>
                                    <m:dPr>
                                      <m:ctrlPr>
                                        <a:rPr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r>
                                            <a:rPr lang="en-US" altLang="zh-TW" sz="2200" i="1">
                                              <a:latin typeface="Cambria Math" panose="02040503050406030204" pitchFamily="18" charset="0"/>
                                            </a:rPr>
                                            <m:t>+1</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e>
                                  </m:d>
                                </m:e>
                                <m:sup>
                                  <m:r>
                                    <a:rPr lang="en-US" altLang="zh-TW" sz="2200" i="1">
                                      <a:latin typeface="Cambria Math" panose="02040503050406030204" pitchFamily="18" charset="0"/>
                                    </a:rPr>
                                    <m:t>2</m:t>
                                  </m:r>
                                </m:sup>
                              </m:sSup>
                            </m:e>
                          </m:nary>
                        </m:e>
                      </m:func>
                    </m:oMath>
                  </m:oMathPara>
                </a14:m>
                <a:endParaRPr kumimoji="1" lang="en-US" altLang="zh-TW" sz="2200" dirty="0"/>
              </a:p>
              <a:p>
                <a:pPr marL="0" indent="0">
                  <a:buNone/>
                </a:pPr>
                <a:r>
                  <a:rPr kumimoji="1" lang="en-US" altLang="zh-TW" sz="400" dirty="0"/>
                  <a:t>  </a:t>
                </a:r>
                <a:endParaRPr kumimoji="1" lang="en-US" altLang="zh-TW" sz="2200" dirty="0"/>
              </a:p>
              <a:p>
                <a:pPr marL="0" indent="0">
                  <a:buNone/>
                </a:pPr>
                <a14:m>
                  <m:oMathPara xmlns:m="http://schemas.openxmlformats.org/officeDocument/2006/math">
                    <m:oMathParaPr>
                      <m:jc m:val="left"/>
                    </m:oMathParaPr>
                    <m:oMath xmlns:m="http://schemas.openxmlformats.org/officeDocument/2006/math">
                      <m:r>
                        <a:rPr kumimoji="1" lang="en-US" altLang="zh-TW" sz="2200" i="1">
                          <a:latin typeface="Cambria Math" panose="02040503050406030204" pitchFamily="18" charset="0"/>
                          <a:ea typeface="Cambria Math" panose="02040503050406030204" pitchFamily="18" charset="0"/>
                        </a:rPr>
                        <m:t>≤</m:t>
                      </m:r>
                      <m:f>
                        <m:fPr>
                          <m:ctrlPr>
                            <a:rPr lang="en-US" altLang="zh-TW" sz="2200" i="1">
                              <a:latin typeface="Cambria Math" panose="02040503050406030204" pitchFamily="18" charset="0"/>
                            </a:rPr>
                          </m:ctrlPr>
                        </m:fPr>
                        <m:num>
                          <m:r>
                            <a:rPr lang="en-US" altLang="zh-TW" sz="2200" i="1">
                              <a:latin typeface="Cambria Math" panose="02040503050406030204" pitchFamily="18" charset="0"/>
                            </a:rPr>
                            <m:t>1</m:t>
                          </m:r>
                        </m:num>
                        <m:den>
                          <m:r>
                            <a:rPr lang="en-US" altLang="zh-TW" sz="2200" i="1">
                              <a:latin typeface="Cambria Math" panose="02040503050406030204" pitchFamily="18" charset="0"/>
                            </a:rPr>
                            <m:t>2</m:t>
                          </m:r>
                        </m:den>
                      </m:f>
                      <m:func>
                        <m:funcPr>
                          <m:ctrlPr>
                            <a:rPr kumimoji="1" lang="en-US" altLang="zh-TW" sz="2200" i="1">
                              <a:latin typeface="Cambria Math" panose="02040503050406030204" pitchFamily="18" charset="0"/>
                            </a:rPr>
                          </m:ctrlPr>
                        </m:funcPr>
                        <m:fName>
                          <m:limLow>
                            <m:limLowPr>
                              <m:ctrlPr>
                                <a:rPr kumimoji="1" lang="en-US" altLang="zh-TW" sz="2200" i="1">
                                  <a:latin typeface="Cambria Math" panose="02040503050406030204" pitchFamily="18" charset="0"/>
                                </a:rPr>
                              </m:ctrlPr>
                            </m:limLowPr>
                            <m:e>
                              <m:r>
                                <m:rPr>
                                  <m:sty m:val="p"/>
                                </m:rPr>
                                <a:rPr kumimoji="1" lang="en-US" altLang="zh-TW" sz="2200">
                                  <a:latin typeface="Cambria Math" panose="02040503050406030204" pitchFamily="18" charset="0"/>
                                </a:rPr>
                                <m:t>lim</m:t>
                              </m:r>
                            </m:e>
                            <m:lim>
                              <m:r>
                                <a:rPr kumimoji="1" lang="en-US" altLang="zh-TW" sz="2200">
                                  <a:latin typeface="Cambria Math" panose="02040503050406030204" pitchFamily="18" charset="0"/>
                                  <a:ea typeface="Cambria Math" panose="02040503050406030204" pitchFamily="18" charset="0"/>
                                </a:rPr>
                                <m:t>||</m:t>
                              </m:r>
                              <m:r>
                                <m:rPr>
                                  <m:sty m:val="p"/>
                                </m:rPr>
                                <a:rPr kumimoji="1" lang="el-GR" altLang="zh-TW" sz="2200" i="1">
                                  <a:latin typeface="Cambria Math" panose="02040503050406030204" pitchFamily="18" charset="0"/>
                                  <a:ea typeface="Cambria Math" panose="02040503050406030204" pitchFamily="18" charset="0"/>
                                </a:rPr>
                                <m:t>Π</m:t>
                              </m:r>
                              <m:r>
                                <a:rPr kumimoji="1" lang="en-US" altLang="zh-TW" sz="2200">
                                  <a:latin typeface="Cambria Math" panose="02040503050406030204" pitchFamily="18" charset="0"/>
                                  <a:ea typeface="Cambria Math" panose="02040503050406030204" pitchFamily="18" charset="0"/>
                                </a:rPr>
                                <m:t>||</m:t>
                              </m:r>
                              <m:r>
                                <a:rPr kumimoji="1" lang="en-US" altLang="zh-TW" sz="2200" i="1">
                                  <a:latin typeface="Cambria Math" panose="02040503050406030204" pitchFamily="18" charset="0"/>
                                  <a:ea typeface="Cambria Math" panose="02040503050406030204" pitchFamily="18" charset="0"/>
                                </a:rPr>
                                <m:t>→0</m:t>
                              </m:r>
                            </m:lim>
                          </m:limLow>
                        </m:fName>
                        <m:e>
                          <m:func>
                            <m:funcPr>
                              <m:ctrlPr>
                                <a:rPr kumimoji="1" lang="en-US" altLang="zh-TW" sz="2200" i="1">
                                  <a:latin typeface="Cambria Math" panose="02040503050406030204" pitchFamily="18" charset="0"/>
                                  <a:ea typeface="Cambria Math" panose="02040503050406030204" pitchFamily="18" charset="0"/>
                                </a:rPr>
                              </m:ctrlPr>
                            </m:funcPr>
                            <m:fName>
                              <m:limLow>
                                <m:limLowPr>
                                  <m:ctrlPr>
                                    <a:rPr kumimoji="1" lang="en-US" altLang="zh-TW" sz="2200" i="1">
                                      <a:latin typeface="Cambria Math" panose="02040503050406030204" pitchFamily="18" charset="0"/>
                                      <a:ea typeface="Cambria Math" panose="02040503050406030204" pitchFamily="18" charset="0"/>
                                    </a:rPr>
                                  </m:ctrlPr>
                                </m:limLowPr>
                                <m:e>
                                  <m:r>
                                    <m:rPr>
                                      <m:sty m:val="p"/>
                                    </m:rPr>
                                    <a:rPr kumimoji="1" lang="en-US" altLang="zh-TW" sz="2200">
                                      <a:latin typeface="Cambria Math" panose="02040503050406030204" pitchFamily="18" charset="0"/>
                                      <a:ea typeface="Cambria Math" panose="02040503050406030204" pitchFamily="18" charset="0"/>
                                    </a:rPr>
                                    <m:t>max</m:t>
                                  </m:r>
                                </m:e>
                                <m:lim>
                                  <m:r>
                                    <a:rPr kumimoji="1" lang="en-US" altLang="zh-TW" sz="2200" i="1">
                                      <a:latin typeface="Cambria Math" panose="02040503050406030204" pitchFamily="18" charset="0"/>
                                      <a:ea typeface="Cambria Math" panose="02040503050406030204" pitchFamily="18" charset="0"/>
                                    </a:rPr>
                                    <m:t>0≤</m:t>
                                  </m:r>
                                  <m:r>
                                    <a:rPr kumimoji="1" lang="en-US" altLang="zh-TW" sz="2200" i="1">
                                      <a:latin typeface="Cambria Math" panose="02040503050406030204" pitchFamily="18" charset="0"/>
                                      <a:ea typeface="Cambria Math" panose="02040503050406030204" pitchFamily="18" charset="0"/>
                                    </a:rPr>
                                    <m:t>𝑘</m:t>
                                  </m:r>
                                  <m:r>
                                    <a:rPr kumimoji="1" lang="en-US" altLang="zh-TW" sz="2200" i="1">
                                      <a:latin typeface="Cambria Math" panose="02040503050406030204" pitchFamily="18" charset="0"/>
                                      <a:ea typeface="Cambria Math" panose="02040503050406030204" pitchFamily="18" charset="0"/>
                                    </a:rPr>
                                    <m:t>≤</m:t>
                                  </m:r>
                                  <m:r>
                                    <a:rPr kumimoji="1" lang="en-US" altLang="zh-TW" sz="2200" i="1">
                                      <a:latin typeface="Cambria Math" panose="02040503050406030204" pitchFamily="18" charset="0"/>
                                      <a:ea typeface="Cambria Math" panose="02040503050406030204" pitchFamily="18" charset="0"/>
                                    </a:rPr>
                                    <m:t>𝑛</m:t>
                                  </m:r>
                                  <m:r>
                                    <a:rPr kumimoji="1" lang="en-US" altLang="zh-TW" sz="2200" i="1">
                                      <a:latin typeface="Cambria Math" panose="02040503050406030204" pitchFamily="18" charset="0"/>
                                      <a:ea typeface="Cambria Math" panose="02040503050406030204" pitchFamily="18" charset="0"/>
                                    </a:rPr>
                                    <m:t>−1</m:t>
                                  </m:r>
                                </m:lim>
                              </m:limLow>
                            </m:fName>
                            <m:e>
                              <m:r>
                                <a:rPr kumimoji="1" lang="en-US" altLang="zh-TW" sz="2200" b="0" i="1" smtClean="0">
                                  <a:latin typeface="Cambria Math" panose="02040503050406030204" pitchFamily="18" charset="0"/>
                                  <a:ea typeface="Cambria Math" panose="02040503050406030204" pitchFamily="18" charset="0"/>
                                </a:rPr>
                                <m:t>|</m:t>
                              </m:r>
                              <m:d>
                                <m:dPr>
                                  <m:ctrlPr>
                                    <a:rPr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b="0" i="1" smtClean="0">
                                          <a:latin typeface="Cambria Math" panose="02040503050406030204" pitchFamily="18" charset="0"/>
                                        </a:rPr>
                                        <m:t>𝑘</m:t>
                                      </m:r>
                                      <m:r>
                                        <a:rPr lang="en-US" altLang="zh-TW" sz="2200" i="1">
                                          <a:latin typeface="Cambria Math" panose="02040503050406030204" pitchFamily="18" charset="0"/>
                                        </a:rPr>
                                        <m:t>+1</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b="0" i="1" smtClean="0">
                                          <a:latin typeface="Cambria Math" panose="02040503050406030204" pitchFamily="18" charset="0"/>
                                        </a:rPr>
                                        <m:t>𝑘</m:t>
                                      </m:r>
                                    </m:sub>
                                  </m:sSub>
                                </m:e>
                              </m:d>
                            </m:e>
                          </m:func>
                          <m:r>
                            <a:rPr kumimoji="1" lang="en-US" altLang="zh-TW" sz="2200" i="1">
                              <a:latin typeface="Cambria Math" panose="02040503050406030204" pitchFamily="18" charset="0"/>
                              <a:ea typeface="Cambria Math" panose="02040503050406030204" pitchFamily="18" charset="0"/>
                            </a:rPr>
                            <m:t>|∙</m:t>
                          </m:r>
                          <m:limLow>
                            <m:limLowPr>
                              <m:ctrlPr>
                                <a:rPr kumimoji="1" lang="en-US" altLang="zh-TW" sz="2200" i="1">
                                  <a:latin typeface="Cambria Math" panose="02040503050406030204" pitchFamily="18" charset="0"/>
                                </a:rPr>
                              </m:ctrlPr>
                            </m:limLowPr>
                            <m:e>
                              <m:r>
                                <m:rPr>
                                  <m:sty m:val="p"/>
                                </m:rPr>
                                <a:rPr kumimoji="1" lang="en-US" altLang="zh-TW" sz="2200">
                                  <a:latin typeface="Cambria Math" panose="02040503050406030204" pitchFamily="18" charset="0"/>
                                </a:rPr>
                                <m:t>lim</m:t>
                              </m:r>
                            </m:e>
                            <m:lim>
                              <m:r>
                                <a:rPr kumimoji="1" lang="en-US" altLang="zh-TW" sz="2200">
                                  <a:latin typeface="Cambria Math" panose="02040503050406030204" pitchFamily="18" charset="0"/>
                                  <a:ea typeface="Cambria Math" panose="02040503050406030204" pitchFamily="18" charset="0"/>
                                </a:rPr>
                                <m:t>||</m:t>
                              </m:r>
                              <m:r>
                                <m:rPr>
                                  <m:sty m:val="p"/>
                                </m:rPr>
                                <a:rPr kumimoji="1" lang="el-GR" altLang="zh-TW" sz="2200" i="1">
                                  <a:latin typeface="Cambria Math" panose="02040503050406030204" pitchFamily="18" charset="0"/>
                                  <a:ea typeface="Cambria Math" panose="02040503050406030204" pitchFamily="18" charset="0"/>
                                </a:rPr>
                                <m:t>Π</m:t>
                              </m:r>
                              <m:r>
                                <a:rPr kumimoji="1" lang="en-US" altLang="zh-TW" sz="2200">
                                  <a:latin typeface="Cambria Math" panose="02040503050406030204" pitchFamily="18" charset="0"/>
                                  <a:ea typeface="Cambria Math" panose="02040503050406030204" pitchFamily="18" charset="0"/>
                                </a:rPr>
                                <m:t>||</m:t>
                              </m:r>
                              <m:r>
                                <a:rPr kumimoji="1" lang="en-US" altLang="zh-TW" sz="2200" i="1">
                                  <a:latin typeface="Cambria Math" panose="02040503050406030204" pitchFamily="18" charset="0"/>
                                  <a:ea typeface="Cambria Math" panose="02040503050406030204" pitchFamily="18" charset="0"/>
                                </a:rPr>
                                <m:t>→0</m:t>
                              </m:r>
                            </m:lim>
                          </m:limLow>
                          <m:nary>
                            <m:naryPr>
                              <m:chr m:val="∑"/>
                              <m:ctrlPr>
                                <a:rPr kumimoji="1" lang="en-US" altLang="zh-TW" sz="2200" i="1">
                                  <a:latin typeface="Cambria Math" panose="02040503050406030204" pitchFamily="18" charset="0"/>
                                </a:rPr>
                              </m:ctrlPr>
                            </m:naryPr>
                            <m:sub>
                              <m:r>
                                <m:rPr>
                                  <m:brk m:alnAt="23"/>
                                </m:rPr>
                                <a:rPr kumimoji="1" lang="en-US" altLang="zh-TW" sz="2200" i="1">
                                  <a:latin typeface="Cambria Math" panose="02040503050406030204" pitchFamily="18" charset="0"/>
                                </a:rPr>
                                <m:t>𝑗</m:t>
                              </m:r>
                              <m:r>
                                <a:rPr kumimoji="1" lang="en-US" altLang="zh-TW" sz="2200" i="1">
                                  <a:latin typeface="Cambria Math" panose="02040503050406030204" pitchFamily="18" charset="0"/>
                                </a:rPr>
                                <m:t>=0</m:t>
                              </m:r>
                            </m:sub>
                            <m:sup>
                              <m:r>
                                <a:rPr kumimoji="1" lang="en-US" altLang="zh-TW" sz="2200" i="1">
                                  <a:latin typeface="Cambria Math" panose="02040503050406030204" pitchFamily="18" charset="0"/>
                                </a:rPr>
                                <m:t>𝑛</m:t>
                              </m:r>
                              <m:r>
                                <a:rPr kumimoji="1" lang="en-US" altLang="zh-TW" sz="2200" i="1">
                                  <a:latin typeface="Cambria Math" panose="02040503050406030204" pitchFamily="18" charset="0"/>
                                </a:rPr>
                                <m:t>−1</m:t>
                              </m:r>
                            </m:sup>
                            <m:e>
                              <m:r>
                                <a:rPr kumimoji="1" lang="en-US" altLang="zh-TW" sz="2200" b="0" i="1" smtClean="0">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𝑓</m:t>
                                  </m:r>
                                </m:e>
                                <m:sub>
                                  <m:r>
                                    <a:rPr lang="en-US" altLang="zh-TW" sz="2200" i="1">
                                      <a:latin typeface="Cambria Math" panose="02040503050406030204" pitchFamily="18" charset="0"/>
                                    </a:rPr>
                                    <m:t>𝑡𝑡</m:t>
                                  </m:r>
                                </m:sub>
                              </m:sSub>
                              <m:d>
                                <m:dPr>
                                  <m:ctrlPr>
                                    <a:rPr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𝑊</m:t>
                                      </m:r>
                                      <m:r>
                                        <a:rPr lang="en-US" altLang="zh-TW" sz="2200" i="1">
                                          <a:latin typeface="Cambria Math" panose="02040503050406030204" pitchFamily="18" charset="0"/>
                                        </a:rPr>
                                        <m:t>(</m:t>
                                      </m:r>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r>
                                    <a:rPr lang="en-US" altLang="zh-TW" sz="2200" i="1">
                                      <a:latin typeface="Cambria Math" panose="02040503050406030204" pitchFamily="18" charset="0"/>
                                    </a:rPr>
                                    <m:t>)</m:t>
                                  </m:r>
                                </m:e>
                              </m:d>
                              <m:r>
                                <a:rPr lang="en-US" altLang="zh-TW" sz="2200" b="0" i="1" smtClean="0">
                                  <a:latin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m:t>
                              </m:r>
                              <m:d>
                                <m:dPr>
                                  <m:ctrlPr>
                                    <a:rPr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r>
                                        <a:rPr lang="en-US" altLang="zh-TW" sz="2200" i="1">
                                          <a:latin typeface="Cambria Math" panose="02040503050406030204" pitchFamily="18" charset="0"/>
                                        </a:rPr>
                                        <m:t>+1</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𝑗</m:t>
                                      </m:r>
                                    </m:sub>
                                  </m:sSub>
                                </m:e>
                              </m:d>
                            </m:e>
                          </m:nary>
                        </m:e>
                      </m:func>
                    </m:oMath>
                  </m:oMathPara>
                </a14:m>
                <a:endParaRPr kumimoji="1" lang="en-US" altLang="zh-TW" sz="2200" dirty="0"/>
              </a:p>
              <a:p>
                <a:pPr marL="0" indent="0">
                  <a:buNone/>
                </a:pPr>
                <a:r>
                  <a:rPr kumimoji="1" lang="en-US" altLang="zh-TW" sz="500" dirty="0"/>
                  <a:t> </a:t>
                </a:r>
                <a:endParaRPr kumimoji="1" lang="en-US" altLang="zh-TW" sz="2200" dirty="0"/>
              </a:p>
              <a:p>
                <a:pPr marL="0" indent="0">
                  <a:buNone/>
                </a:pPr>
                <a14:m>
                  <m:oMathPara xmlns:m="http://schemas.openxmlformats.org/officeDocument/2006/math">
                    <m:oMathParaPr>
                      <m:jc m:val="left"/>
                    </m:oMathParaPr>
                    <m:oMath xmlns:m="http://schemas.openxmlformats.org/officeDocument/2006/math">
                      <m:r>
                        <a:rPr kumimoji="1" lang="en-US" altLang="zh-TW" sz="2200" i="1">
                          <a:latin typeface="Cambria Math" panose="02040503050406030204" pitchFamily="18" charset="0"/>
                        </a:rPr>
                        <m:t>=</m:t>
                      </m:r>
                      <m:f>
                        <m:fPr>
                          <m:ctrlPr>
                            <a:rPr lang="en-US" altLang="zh-TW" sz="2200" i="1">
                              <a:latin typeface="Cambria Math" panose="02040503050406030204" pitchFamily="18" charset="0"/>
                            </a:rPr>
                          </m:ctrlPr>
                        </m:fPr>
                        <m:num>
                          <m:r>
                            <a:rPr lang="en-US" altLang="zh-TW" sz="2200" i="1">
                              <a:latin typeface="Cambria Math" panose="02040503050406030204" pitchFamily="18" charset="0"/>
                            </a:rPr>
                            <m:t>1</m:t>
                          </m:r>
                        </m:num>
                        <m:den>
                          <m:r>
                            <a:rPr lang="en-US" altLang="zh-TW" sz="2200" i="1">
                              <a:latin typeface="Cambria Math" panose="02040503050406030204" pitchFamily="18" charset="0"/>
                            </a:rPr>
                            <m:t>2</m:t>
                          </m:r>
                        </m:den>
                      </m:f>
                      <m:r>
                        <a:rPr kumimoji="1" lang="en-US" altLang="zh-TW" sz="2200" i="1">
                          <a:latin typeface="Cambria Math" panose="02040503050406030204" pitchFamily="18" charset="0"/>
                          <a:ea typeface="Cambria Math" panose="02040503050406030204" pitchFamily="18" charset="0"/>
                        </a:rPr>
                        <m:t>∙</m:t>
                      </m:r>
                      <m:r>
                        <a:rPr kumimoji="1" lang="en-US" altLang="zh-TW" sz="2200" i="1">
                          <a:latin typeface="Cambria Math" panose="02040503050406030204" pitchFamily="18" charset="0"/>
                        </a:rPr>
                        <m:t>0</m:t>
                      </m:r>
                      <m:r>
                        <a:rPr kumimoji="1" lang="en-US" altLang="zh-TW" sz="2200" i="1">
                          <a:latin typeface="Cambria Math" panose="02040503050406030204" pitchFamily="18" charset="0"/>
                          <a:ea typeface="Cambria Math" panose="02040503050406030204" pitchFamily="18" charset="0"/>
                        </a:rPr>
                        <m:t>∙</m:t>
                      </m:r>
                      <m:nary>
                        <m:naryPr>
                          <m:ctrlPr>
                            <a:rPr kumimoji="1" lang="en-US" altLang="zh-TW" sz="2200" i="1">
                              <a:latin typeface="Cambria Math" panose="02040503050406030204" pitchFamily="18" charset="0"/>
                              <a:ea typeface="Cambria Math" panose="02040503050406030204" pitchFamily="18" charset="0"/>
                            </a:rPr>
                          </m:ctrlPr>
                        </m:naryPr>
                        <m:sub>
                          <m:r>
                            <m:rPr>
                              <m:brk m:alnAt="23"/>
                            </m:rPr>
                            <a:rPr kumimoji="1" lang="en-US" altLang="zh-TW" sz="2200" i="1">
                              <a:latin typeface="Cambria Math" panose="02040503050406030204" pitchFamily="18" charset="0"/>
                              <a:ea typeface="Cambria Math" panose="02040503050406030204" pitchFamily="18" charset="0"/>
                            </a:rPr>
                            <m:t>0</m:t>
                          </m:r>
                        </m:sub>
                        <m:sup>
                          <m:r>
                            <a:rPr kumimoji="1" lang="en-US" altLang="zh-TW" sz="2200" i="1">
                              <a:latin typeface="Cambria Math" panose="02040503050406030204" pitchFamily="18" charset="0"/>
                              <a:ea typeface="Cambria Math" panose="02040503050406030204" pitchFamily="18" charset="0"/>
                            </a:rPr>
                            <m:t>𝑇</m:t>
                          </m:r>
                        </m:sup>
                        <m:e>
                          <m:d>
                            <m:dPr>
                              <m:begChr m:val="|"/>
                              <m:endChr m:val="|"/>
                              <m:ctrlPr>
                                <a:rPr kumimoji="1" lang="en-US" altLang="zh-TW" sz="2200" i="1">
                                  <a:latin typeface="Cambria Math" panose="02040503050406030204" pitchFamily="18" charset="0"/>
                                </a:rPr>
                              </m:ctrlPr>
                            </m:dPr>
                            <m:e>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𝑓</m:t>
                                  </m:r>
                                </m:e>
                                <m:sub>
                                  <m:r>
                                    <a:rPr lang="en-US" altLang="zh-TW" sz="2200" i="1">
                                      <a:latin typeface="Cambria Math" panose="02040503050406030204" pitchFamily="18" charset="0"/>
                                    </a:rPr>
                                    <m:t>𝑡</m:t>
                                  </m:r>
                                  <m:r>
                                    <a:rPr lang="en-US" altLang="zh-TW" sz="2200" b="0" i="1" smtClean="0">
                                      <a:latin typeface="Cambria Math" panose="02040503050406030204" pitchFamily="18" charset="0"/>
                                    </a:rPr>
                                    <m:t>𝑡</m:t>
                                  </m:r>
                                </m:sub>
                              </m:sSub>
                              <m:d>
                                <m:dPr>
                                  <m:ctrlPr>
                                    <a:rPr lang="en-US" altLang="zh-TW" sz="2200" i="1">
                                      <a:latin typeface="Cambria Math" panose="02040503050406030204" pitchFamily="18" charset="0"/>
                                    </a:rPr>
                                  </m:ctrlPr>
                                </m:dPr>
                                <m:e>
                                  <m:r>
                                    <a:rPr lang="en-US" altLang="zh-TW" sz="2200" b="0" i="1" smtClean="0">
                                      <a:latin typeface="Cambria Math" panose="02040503050406030204" pitchFamily="18" charset="0"/>
                                    </a:rPr>
                                    <m:t>𝑡</m:t>
                                  </m:r>
                                  <m:r>
                                    <a:rPr lang="en-US" altLang="zh-TW" sz="2200" i="1">
                                      <a:latin typeface="Cambria Math" panose="02040503050406030204" pitchFamily="18" charset="0"/>
                                    </a:rPr>
                                    <m:t>,</m:t>
                                  </m:r>
                                  <m:r>
                                    <a:rPr lang="en-US" altLang="zh-TW" sz="2200" b="0" i="1" smtClean="0">
                                      <a:latin typeface="Cambria Math" panose="02040503050406030204" pitchFamily="18" charset="0"/>
                                    </a:rPr>
                                    <m:t>𝑊</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𝑡</m:t>
                                  </m:r>
                                  <m:r>
                                    <a:rPr lang="en-US" altLang="zh-TW" sz="2200" i="1">
                                      <a:latin typeface="Cambria Math" panose="02040503050406030204" pitchFamily="18" charset="0"/>
                                    </a:rPr>
                                    <m:t>)</m:t>
                                  </m:r>
                                </m:e>
                              </m:d>
                            </m:e>
                          </m:d>
                          <m:r>
                            <a:rPr lang="en-US" altLang="zh-TW" sz="2200" i="1">
                              <a:latin typeface="Cambria Math" panose="02040503050406030204" pitchFamily="18" charset="0"/>
                            </a:rPr>
                            <m:t>𝑑𝑡</m:t>
                          </m:r>
                          <m:r>
                            <a:rPr lang="en-US" altLang="zh-TW" sz="2200" i="1">
                              <a:latin typeface="Cambria Math" panose="02040503050406030204" pitchFamily="18" charset="0"/>
                            </a:rPr>
                            <m:t>=0</m:t>
                          </m:r>
                        </m:e>
                      </m:nary>
                    </m:oMath>
                  </m:oMathPara>
                </a14:m>
                <a:endParaRPr kumimoji="1" lang="en-US" altLang="zh-TW" sz="2200" dirty="0"/>
              </a:p>
              <a:p>
                <a:pPr marL="0" indent="0">
                  <a:buNone/>
                </a:pPr>
                <a:endParaRPr kumimoji="1" lang="zh-TW" altLang="en-US" sz="2200" dirty="0"/>
              </a:p>
            </p:txBody>
          </p:sp>
        </mc:Choice>
        <mc:Fallback xmlns="">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blipFill>
                <a:blip r:embed="rId2"/>
                <a:stretch>
                  <a:fillRect l="-965" t="-26023" b="-391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22</a:t>
            </a:fld>
            <a:endParaRPr kumimoji="1" lang="zh-TW" altLang="en-US"/>
          </a:p>
        </p:txBody>
      </p:sp>
      <p:sp>
        <p:nvSpPr>
          <p:cNvPr id="5" name="矩形 4">
            <a:extLst>
              <a:ext uri="{FF2B5EF4-FFF2-40B4-BE49-F238E27FC236}">
                <a16:creationId xmlns:a16="http://schemas.microsoft.com/office/drawing/2014/main" id="{A330F723-F382-1B4F-BEE0-EB9A88D32784}"/>
              </a:ext>
            </a:extLst>
          </p:cNvPr>
          <p:cNvSpPr/>
          <p:nvPr/>
        </p:nvSpPr>
        <p:spPr>
          <a:xfrm>
            <a:off x="838200" y="1807769"/>
            <a:ext cx="4850219" cy="1094095"/>
          </a:xfrm>
          <a:prstGeom prst="rect">
            <a:avLst/>
          </a:prstGeom>
          <a:no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6" name="文字方塊 5">
            <a:extLst>
              <a:ext uri="{FF2B5EF4-FFF2-40B4-BE49-F238E27FC236}">
                <a16:creationId xmlns:a16="http://schemas.microsoft.com/office/drawing/2014/main" id="{A4534FD4-C7F7-7F4A-AE59-1A00A58C9FAA}"/>
              </a:ext>
            </a:extLst>
          </p:cNvPr>
          <p:cNvSpPr txBox="1"/>
          <p:nvPr/>
        </p:nvSpPr>
        <p:spPr>
          <a:xfrm>
            <a:off x="5007935" y="5295015"/>
            <a:ext cx="909223" cy="369332"/>
          </a:xfrm>
          <a:prstGeom prst="rect">
            <a:avLst/>
          </a:prstGeom>
          <a:noFill/>
        </p:spPr>
        <p:txBody>
          <a:bodyPr wrap="none" rtlCol="0">
            <a:spAutoFit/>
          </a:bodyPr>
          <a:lstStyle/>
          <a:p>
            <a:r>
              <a:rPr kumimoji="1" lang="en-US" altLang="zh-TW" dirty="0"/>
              <a:t>(4.4.11)</a:t>
            </a:r>
            <a:endParaRPr kumimoji="1" lang="zh-TW" altLang="en-US" dirty="0"/>
          </a:p>
        </p:txBody>
      </p:sp>
      <p:cxnSp>
        <p:nvCxnSpPr>
          <p:cNvPr id="8" name="直線箭頭接點 7">
            <a:extLst>
              <a:ext uri="{FF2B5EF4-FFF2-40B4-BE49-F238E27FC236}">
                <a16:creationId xmlns:a16="http://schemas.microsoft.com/office/drawing/2014/main" id="{A7FB7B01-E106-B34C-8D37-8DE8C2A3D99A}"/>
              </a:ext>
            </a:extLst>
          </p:cNvPr>
          <p:cNvCxnSpPr>
            <a:cxnSpLocks/>
          </p:cNvCxnSpPr>
          <p:nvPr/>
        </p:nvCxnSpPr>
        <p:spPr>
          <a:xfrm flipH="1" flipV="1">
            <a:off x="2819004" y="5870903"/>
            <a:ext cx="1" cy="2954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44748C0F-E776-6549-BADA-AB34238E5381}"/>
              </a:ext>
            </a:extLst>
          </p:cNvPr>
          <p:cNvSpPr txBox="1"/>
          <p:nvPr/>
        </p:nvSpPr>
        <p:spPr>
          <a:xfrm>
            <a:off x="2604968" y="6050290"/>
            <a:ext cx="2747740" cy="461665"/>
          </a:xfrm>
          <a:prstGeom prst="rect">
            <a:avLst/>
          </a:prstGeom>
          <a:noFill/>
        </p:spPr>
        <p:txBody>
          <a:bodyPr wrap="square" rtlCol="0">
            <a:spAutoFit/>
          </a:bodyPr>
          <a:lstStyle/>
          <a:p>
            <a:r>
              <a:rPr kumimoji="1" lang="en-US" altLang="zh-TW" sz="2400" dirty="0"/>
              <a:t>Lebesgue Integral</a:t>
            </a:r>
            <a:endParaRPr kumimoji="1" lang="zh-TW" altLang="en-US" sz="2400" dirty="0"/>
          </a:p>
        </p:txBody>
      </p:sp>
    </p:spTree>
    <p:extLst>
      <p:ext uri="{BB962C8B-B14F-4D97-AF65-F5344CB8AC3E}">
        <p14:creationId xmlns:p14="http://schemas.microsoft.com/office/powerpoint/2010/main" val="44105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p:txBody>
          <a:bodyPr/>
          <a:lstStyle/>
          <a:p>
            <a:r>
              <a:rPr kumimoji="1" lang="en-US" altLang="zh-TW" dirty="0"/>
              <a:t>Remark 4.4.2</a:t>
            </a:r>
            <a:endParaRPr kumimoji="1"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p:txBody>
              <a:bodyPr/>
              <a:lstStyle/>
              <a:p>
                <a:r>
                  <a:rPr lang="en-US" altLang="zh-TW" dirty="0"/>
                  <a:t>From (4.4.10) ,  </a:t>
                </a:r>
                <a14:m>
                  <m:oMath xmlns:m="http://schemas.openxmlformats.org/officeDocument/2006/math">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r>
                      <a:rPr lang="en-US" altLang="zh-TW" b="0" i="1" smtClean="0">
                        <a:latin typeface="Cambria Math" panose="02040503050406030204" pitchFamily="18" charset="0"/>
                      </a:rPr>
                      <m:t>𝑊</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i="1">
                            <a:latin typeface="Cambria Math" panose="02040503050406030204" pitchFamily="18" charset="0"/>
                          </a:rPr>
                          <m:t>+1</m:t>
                        </m:r>
                      </m:sub>
                    </m:sSub>
                    <m:r>
                      <a:rPr lang="en-US" altLang="zh-TW" b="0" i="1" smtClean="0">
                        <a:latin typeface="Cambria Math" panose="02040503050406030204" pitchFamily="18" charset="0"/>
                      </a:rPr>
                      <m:t>)</m:t>
                    </m:r>
                    <m:r>
                      <a:rPr lang="en-US" altLang="zh-TW" i="1">
                        <a:latin typeface="Cambria Math" panose="02040503050406030204" pitchFamily="18" charset="0"/>
                      </a:rPr>
                      <m:t>−</m:t>
                    </m:r>
                    <m:r>
                      <a:rPr lang="en-US" altLang="zh-TW" b="0" i="1" smtClean="0">
                        <a:latin typeface="Cambria Math" panose="02040503050406030204" pitchFamily="18" charset="0"/>
                      </a:rPr>
                      <m:t>𝑊</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b="0" i="1" smtClean="0">
                        <a:latin typeface="Cambria Math" panose="02040503050406030204" pitchFamily="18" charset="0"/>
                      </a:rPr>
                      <m:t>)</m:t>
                    </m:r>
                    <m:r>
                      <a:rPr lang="en-US" altLang="zh-TW" i="1">
                        <a:latin typeface="Cambria Math" panose="02040503050406030204" pitchFamily="18" charset="0"/>
                      </a:rPr>
                      <m:t>)</m:t>
                    </m:r>
                  </m:oMath>
                </a14:m>
                <a:r>
                  <a:rPr lang="en-US" altLang="zh-TW" dirty="0"/>
                  <a:t>has limit zero </a:t>
                </a:r>
              </a:p>
              <a:p>
                <a:endParaRPr kumimoji="1" lang="en-US" altLang="zh-TW"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zh-TW" i="1">
                          <a:latin typeface="Cambria Math" panose="02040503050406030204" pitchFamily="18" charset="0"/>
                        </a:rPr>
                        <m:t>𝑑𝑡𝑑𝑊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r>
                        <a:rPr kumimoji="1" lang="en-US" altLang="zh-TW" i="1">
                          <a:latin typeface="Cambria Math" panose="02040503050406030204" pitchFamily="18" charset="0"/>
                        </a:rPr>
                        <m:t>=0</m:t>
                      </m:r>
                    </m:oMath>
                  </m:oMathPara>
                </a14:m>
                <a:endParaRPr lang="en-US" altLang="zh-TW" dirty="0"/>
              </a:p>
              <a:p>
                <a:pPr marL="0" indent="0">
                  <a:buNone/>
                </a:pPr>
                <a:endParaRPr lang="en-US" altLang="zh-TW" dirty="0"/>
              </a:p>
              <a:p>
                <a:r>
                  <a:rPr lang="en-US" altLang="zh-TW" dirty="0"/>
                  <a:t>Similarly, (4.4.11) ,</a:t>
                </a:r>
                <a14:m>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e>
                      <m:sup>
                        <m:r>
                          <a:rPr lang="en-US" altLang="zh-TW" b="0" i="1" smtClean="0">
                            <a:latin typeface="Cambria Math" panose="02040503050406030204" pitchFamily="18" charset="0"/>
                          </a:rPr>
                          <m:t>2</m:t>
                        </m:r>
                      </m:sup>
                    </m:sSup>
                  </m:oMath>
                </a14:m>
                <a:r>
                  <a:rPr lang="en-US" altLang="zh-TW" dirty="0"/>
                  <a:t> also has limit zero</a:t>
                </a:r>
              </a:p>
              <a:p>
                <a:endParaRPr lang="en-US" altLang="zh-TW" dirty="0"/>
              </a:p>
              <a:p>
                <a:pPr marL="0" indent="0">
                  <a:buNone/>
                </a:pPr>
                <a14:m>
                  <m:oMathPara xmlns:m="http://schemas.openxmlformats.org/officeDocument/2006/math">
                    <m:oMathParaPr>
                      <m:jc m:val="centerGroup"/>
                    </m:oMathParaPr>
                    <m:oMath xmlns:m="http://schemas.openxmlformats.org/officeDocument/2006/math">
                      <m:r>
                        <a:rPr kumimoji="1" lang="en-US" altLang="zh-TW" i="1">
                          <a:latin typeface="Cambria Math" panose="02040503050406030204" pitchFamily="18" charset="0"/>
                        </a:rPr>
                        <m:t>𝑑𝑡𝑑𝑡</m:t>
                      </m:r>
                      <m:r>
                        <a:rPr kumimoji="1" lang="en-US" altLang="zh-TW" i="1">
                          <a:latin typeface="Cambria Math" panose="02040503050406030204" pitchFamily="18" charset="0"/>
                        </a:rPr>
                        <m:t>=0</m:t>
                      </m:r>
                    </m:oMath>
                  </m:oMathPara>
                </a14:m>
                <a:endParaRPr kumimoji="1" lang="zh-TW" altLang="en-US" dirty="0"/>
              </a:p>
              <a:p>
                <a:pPr marL="0" indent="0">
                  <a:buNone/>
                </a:pPr>
                <a:endParaRPr lang="en-US" altLang="zh-TW" dirty="0"/>
              </a:p>
              <a:p>
                <a:endParaRPr lang="en-US" altLang="zh-TW" dirty="0"/>
              </a:p>
              <a:p>
                <a:endParaRPr kumimoji="1" lang="zh-TW" altLang="en-US" dirty="0"/>
              </a:p>
            </p:txBody>
          </p:sp>
        </mc:Choice>
        <mc:Fallback>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blipFill>
                <a:blip r:embed="rId2"/>
                <a:stretch>
                  <a:fillRect l="-965" t="-233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23</a:t>
            </a:fld>
            <a:endParaRPr kumimoji="1" lang="zh-TW" altLang="en-US"/>
          </a:p>
        </p:txBody>
      </p:sp>
    </p:spTree>
    <p:extLst>
      <p:ext uri="{BB962C8B-B14F-4D97-AF65-F5344CB8AC3E}">
        <p14:creationId xmlns:p14="http://schemas.microsoft.com/office/powerpoint/2010/main" val="292854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a:xfrm>
                <a:off x="499933" y="1644978"/>
                <a:ext cx="11145253" cy="5076497"/>
              </a:xfrm>
            </p:spPr>
            <p:txBody>
              <a:bodyPr/>
              <a:lstStyle/>
              <a:p>
                <a:pPr marL="0" indent="0">
                  <a:buNone/>
                </a:pPr>
                <a:r>
                  <a:rPr kumimoji="1" lang="en-US" altLang="zh-TW" dirty="0"/>
                  <a:t>As</a:t>
                </a:r>
                <a:r>
                  <a:rPr kumimoji="1" lang="en-US" altLang="zh-TW" dirty="0">
                    <a:ea typeface="Cambria Math" panose="02040503050406030204" pitchFamily="18" charset="0"/>
                  </a:rPr>
                  <a:t> </a:t>
                </a:r>
                <a14:m>
                  <m:oMath xmlns:m="http://schemas.openxmlformats.org/officeDocument/2006/math">
                    <m:r>
                      <a:rPr kumimoji="1" lang="en-US" altLang="zh-TW">
                        <a:latin typeface="Cambria Math" panose="02040503050406030204" pitchFamily="18" charset="0"/>
                        <a:ea typeface="Cambria Math" panose="02040503050406030204" pitchFamily="18" charset="0"/>
                      </a:rPr>
                      <m:t>||</m:t>
                    </m:r>
                    <m:r>
                      <m:rPr>
                        <m:sty m:val="p"/>
                      </m:rPr>
                      <a:rPr kumimoji="1" lang="el-GR" altLang="zh-TW" i="1">
                        <a:latin typeface="Cambria Math" panose="02040503050406030204" pitchFamily="18" charset="0"/>
                        <a:ea typeface="Cambria Math" panose="02040503050406030204" pitchFamily="18" charset="0"/>
                      </a:rPr>
                      <m:t>Π</m:t>
                    </m:r>
                    <m:r>
                      <a:rPr kumimoji="1" lang="en-US" altLang="zh-TW">
                        <a:latin typeface="Cambria Math" panose="02040503050406030204" pitchFamily="18" charset="0"/>
                        <a:ea typeface="Cambria Math" panose="02040503050406030204" pitchFamily="18" charset="0"/>
                      </a:rPr>
                      <m:t>||</m:t>
                    </m:r>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ea typeface="Cambria Math" panose="02040503050406030204" pitchFamily="18" charset="0"/>
                      </a:rPr>
                      <m:t>0</m:t>
                    </m:r>
                    <m:r>
                      <a:rPr kumimoji="1" lang="en-US" altLang="zh-TW" i="1">
                        <a:latin typeface="Cambria Math" panose="02040503050406030204" pitchFamily="18" charset="0"/>
                        <a:ea typeface="Cambria Math" panose="02040503050406030204" pitchFamily="18" charset="0"/>
                      </a:rPr>
                      <m:t> </m:t>
                    </m:r>
                  </m:oMath>
                </a14:m>
                <a:r>
                  <a:rPr kumimoji="1" lang="en-US" altLang="zh-TW" dirty="0"/>
                  <a:t>, we can rewrite (4.4.9) to integral form:</a:t>
                </a:r>
                <a:endParaRPr kumimoji="1" lang="en-US" altLang="zh-TW"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kumimoji="1" lang="en-US" altLang="zh-TW" i="1" smtClean="0">
                          <a:latin typeface="Cambria Math" panose="02040503050406030204" pitchFamily="18" charset="0"/>
                        </a:rPr>
                        <m:t>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𝑇</m:t>
                          </m:r>
                          <m:r>
                            <a:rPr kumimoji="1" lang="en-US" altLang="zh-TW" i="1">
                              <a:latin typeface="Cambria Math" panose="02040503050406030204" pitchFamily="18" charset="0"/>
                            </a:rPr>
                            <m:t>,</m:t>
                          </m:r>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𝑇</m:t>
                              </m:r>
                            </m:e>
                          </m:d>
                        </m:e>
                      </m:d>
                      <m:r>
                        <a:rPr kumimoji="1" lang="en-US" altLang="zh-TW" i="1">
                          <a:latin typeface="Cambria Math" panose="02040503050406030204" pitchFamily="18" charset="0"/>
                        </a:rPr>
                        <m:t>−</m:t>
                      </m:r>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0,</m:t>
                          </m:r>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0</m:t>
                              </m:r>
                            </m:e>
                          </m:d>
                        </m:e>
                      </m:d>
                      <m:r>
                        <a:rPr kumimoji="1" lang="en-US" altLang="zh-TW" b="0" i="1" smtClean="0">
                          <a:latin typeface="Cambria Math" panose="02040503050406030204" pitchFamily="18" charset="0"/>
                        </a:rPr>
                        <m:t>=</m:t>
                      </m:r>
                      <m:nary>
                        <m:naryPr>
                          <m:ctrlPr>
                            <a:rPr lang="en-US" altLang="zh-TW" i="1">
                              <a:latin typeface="Cambria Math" panose="02040503050406030204" pitchFamily="18" charset="0"/>
                            </a:rPr>
                          </m:ctrlPr>
                        </m:naryPr>
                        <m:sub>
                          <m:r>
                            <m:rPr>
                              <m:brk m:alnAt="23"/>
                            </m:rPr>
                            <a:rPr lang="en-US" altLang="zh-TW" i="1">
                              <a:latin typeface="Cambria Math" panose="02040503050406030204" pitchFamily="18" charset="0"/>
                            </a:rPr>
                            <m:t>0</m:t>
                          </m:r>
                        </m:sub>
                        <m:sup>
                          <m:r>
                            <a:rPr lang="en-US" altLang="zh-TW" i="1">
                              <a:latin typeface="Cambria Math" panose="02040503050406030204" pitchFamily="18" charset="0"/>
                            </a:rPr>
                            <m:t>𝑇</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𝑡</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𝑡</m:t>
                              </m:r>
                              <m:r>
                                <a:rPr lang="en-US" altLang="zh-TW" i="1">
                                  <a:latin typeface="Cambria Math" panose="02040503050406030204" pitchFamily="18" charset="0"/>
                                </a:rPr>
                                <m:t>,</m:t>
                              </m:r>
                              <m:r>
                                <a:rPr lang="en-US" altLang="zh-TW" i="1">
                                  <a:latin typeface="Cambria Math" panose="02040503050406030204" pitchFamily="18" charset="0"/>
                                </a:rPr>
                                <m:t>𝑊</m:t>
                              </m:r>
                              <m:d>
                                <m:dPr>
                                  <m:ctrlPr>
                                    <a:rPr lang="en-US" altLang="zh-TW" i="1">
                                      <a:latin typeface="Cambria Math" panose="02040503050406030204" pitchFamily="18" charset="0"/>
                                    </a:rPr>
                                  </m:ctrlPr>
                                </m:dPr>
                                <m:e>
                                  <m:r>
                                    <a:rPr lang="en-US" altLang="zh-TW" i="1">
                                      <a:latin typeface="Cambria Math" panose="02040503050406030204" pitchFamily="18" charset="0"/>
                                    </a:rPr>
                                    <m:t>𝑡</m:t>
                                  </m:r>
                                </m:e>
                              </m:d>
                            </m:e>
                          </m:d>
                          <m:r>
                            <a:rPr lang="en-US" altLang="zh-TW" i="1">
                              <a:latin typeface="Cambria Math" panose="02040503050406030204" pitchFamily="18" charset="0"/>
                            </a:rPr>
                            <m:t>𝑑𝑡</m:t>
                          </m:r>
                        </m:e>
                      </m:nary>
                      <m:r>
                        <a:rPr lang="en-US" altLang="zh-TW" b="0" i="1" smtClean="0">
                          <a:latin typeface="Cambria Math" panose="02040503050406030204" pitchFamily="18" charset="0"/>
                        </a:rPr>
                        <m:t>+</m:t>
                      </m:r>
                      <m:nary>
                        <m:naryPr>
                          <m:ctrlPr>
                            <a:rPr lang="en-US" altLang="zh-TW" i="1">
                              <a:latin typeface="Cambria Math" panose="02040503050406030204" pitchFamily="18" charset="0"/>
                            </a:rPr>
                          </m:ctrlPr>
                        </m:naryPr>
                        <m:sub>
                          <m:r>
                            <m:rPr>
                              <m:brk m:alnAt="23"/>
                            </m:rPr>
                            <a:rPr lang="en-US" altLang="zh-TW" i="1">
                              <a:latin typeface="Cambria Math" panose="02040503050406030204" pitchFamily="18" charset="0"/>
                            </a:rPr>
                            <m:t>0</m:t>
                          </m:r>
                        </m:sub>
                        <m:sup>
                          <m:r>
                            <a:rPr lang="en-US" altLang="zh-TW" i="1">
                              <a:latin typeface="Cambria Math" panose="02040503050406030204" pitchFamily="18" charset="0"/>
                            </a:rPr>
                            <m:t>𝑇</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𝑥</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𝑡</m:t>
                              </m:r>
                              <m:r>
                                <a:rPr lang="en-US" altLang="zh-TW" i="1">
                                  <a:latin typeface="Cambria Math" panose="02040503050406030204" pitchFamily="18" charset="0"/>
                                </a:rPr>
                                <m:t>,</m:t>
                              </m:r>
                              <m:r>
                                <a:rPr lang="en-US" altLang="zh-TW" i="1">
                                  <a:latin typeface="Cambria Math" panose="02040503050406030204" pitchFamily="18" charset="0"/>
                                </a:rPr>
                                <m:t>𝑊</m:t>
                              </m:r>
                              <m:d>
                                <m:dPr>
                                  <m:ctrlPr>
                                    <a:rPr lang="en-US" altLang="zh-TW" i="1">
                                      <a:latin typeface="Cambria Math" panose="02040503050406030204" pitchFamily="18" charset="0"/>
                                    </a:rPr>
                                  </m:ctrlPr>
                                </m:dPr>
                                <m:e>
                                  <m:r>
                                    <a:rPr lang="en-US" altLang="zh-TW" i="1">
                                      <a:latin typeface="Cambria Math" panose="02040503050406030204" pitchFamily="18" charset="0"/>
                                    </a:rPr>
                                    <m:t>𝑡</m:t>
                                  </m:r>
                                </m:e>
                              </m:d>
                            </m:e>
                          </m:d>
                          <m:r>
                            <a:rPr lang="en-US" altLang="zh-TW" i="1">
                              <a:latin typeface="Cambria Math" panose="02040503050406030204" pitchFamily="18" charset="0"/>
                            </a:rPr>
                            <m:t>𝑑𝑊</m:t>
                          </m:r>
                          <m:d>
                            <m:dPr>
                              <m:ctrlPr>
                                <a:rPr lang="en-US" altLang="zh-TW" i="1">
                                  <a:latin typeface="Cambria Math" panose="02040503050406030204" pitchFamily="18" charset="0"/>
                                </a:rPr>
                              </m:ctrlPr>
                            </m:dPr>
                            <m:e>
                              <m:r>
                                <a:rPr lang="en-US" altLang="zh-TW" i="1">
                                  <a:latin typeface="Cambria Math" panose="02040503050406030204" pitchFamily="18" charset="0"/>
                                </a:rPr>
                                <m:t>𝑡</m:t>
                              </m:r>
                            </m:e>
                          </m:d>
                        </m:e>
                      </m:nary>
                      <m:r>
                        <a:rPr lang="en-US" altLang="zh-TW" b="0" i="1" smtClean="0">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2</m:t>
                          </m:r>
                        </m:den>
                      </m:f>
                      <m:nary>
                        <m:naryPr>
                          <m:ctrlPr>
                            <a:rPr lang="en-US" altLang="zh-TW" i="1">
                              <a:latin typeface="Cambria Math" panose="02040503050406030204" pitchFamily="18" charset="0"/>
                            </a:rPr>
                          </m:ctrlPr>
                        </m:naryPr>
                        <m:sub>
                          <m:r>
                            <m:rPr>
                              <m:brk m:alnAt="23"/>
                            </m:rPr>
                            <a:rPr lang="en-US" altLang="zh-TW" i="1">
                              <a:latin typeface="Cambria Math" panose="02040503050406030204" pitchFamily="18" charset="0"/>
                            </a:rPr>
                            <m:t>0</m:t>
                          </m:r>
                        </m:sub>
                        <m:sup>
                          <m:r>
                            <a:rPr lang="en-US" altLang="zh-TW" i="1">
                              <a:latin typeface="Cambria Math" panose="02040503050406030204" pitchFamily="18" charset="0"/>
                            </a:rPr>
                            <m:t>𝑇</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𝑥𝑥</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𝑡</m:t>
                              </m:r>
                              <m:r>
                                <a:rPr lang="en-US" altLang="zh-TW" i="1">
                                  <a:latin typeface="Cambria Math" panose="02040503050406030204" pitchFamily="18" charset="0"/>
                                </a:rPr>
                                <m:t>,</m:t>
                              </m:r>
                              <m:r>
                                <a:rPr lang="en-US" altLang="zh-TW" i="1">
                                  <a:latin typeface="Cambria Math" panose="02040503050406030204" pitchFamily="18" charset="0"/>
                                </a:rPr>
                                <m:t>𝑊</m:t>
                              </m:r>
                              <m:d>
                                <m:dPr>
                                  <m:ctrlPr>
                                    <a:rPr lang="en-US" altLang="zh-TW" i="1">
                                      <a:latin typeface="Cambria Math" panose="02040503050406030204" pitchFamily="18" charset="0"/>
                                    </a:rPr>
                                  </m:ctrlPr>
                                </m:dPr>
                                <m:e>
                                  <m:r>
                                    <a:rPr lang="en-US" altLang="zh-TW" i="1">
                                      <a:latin typeface="Cambria Math" panose="02040503050406030204" pitchFamily="18" charset="0"/>
                                    </a:rPr>
                                    <m:t>𝑡</m:t>
                                  </m:r>
                                </m:e>
                              </m:d>
                            </m:e>
                          </m:d>
                          <m:r>
                            <a:rPr lang="en-US" altLang="zh-TW" i="1">
                              <a:latin typeface="Cambria Math" panose="02040503050406030204" pitchFamily="18" charset="0"/>
                            </a:rPr>
                            <m:t>𝑑𝑡</m:t>
                          </m:r>
                        </m:e>
                      </m:nary>
                    </m:oMath>
                  </m:oMathPara>
                </a14:m>
                <a:endParaRPr lang="en-US" altLang="zh-TW" i="1" dirty="0">
                  <a:latin typeface="Cambria Math" panose="02040503050406030204" pitchFamily="18" charset="0"/>
                </a:endParaRPr>
              </a:p>
              <a:p>
                <a:pPr marL="0" indent="0">
                  <a:buNone/>
                </a:pPr>
                <a:r>
                  <a:rPr lang="en-US" altLang="zh-TW" sz="800" b="0" i="1" dirty="0">
                    <a:latin typeface="Cambria Math" panose="02040503050406030204" pitchFamily="18" charset="0"/>
                  </a:rPr>
                  <a:t> </a:t>
                </a:r>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rPr>
                        <m:t>+</m:t>
                      </m:r>
                      <m:nary>
                        <m:naryPr>
                          <m:ctrlPr>
                            <a:rPr kumimoji="1" lang="en-US" altLang="zh-TW" i="1">
                              <a:latin typeface="Cambria Math" panose="02040503050406030204" pitchFamily="18" charset="0"/>
                              <a:ea typeface="Cambria Math" panose="02040503050406030204" pitchFamily="18" charset="0"/>
                            </a:rPr>
                          </m:ctrlPr>
                        </m:naryPr>
                        <m:sub>
                          <m:r>
                            <m:rPr>
                              <m:brk m:alnAt="23"/>
                            </m:rPr>
                            <a:rPr kumimoji="1" lang="en-US" altLang="zh-TW" i="1">
                              <a:latin typeface="Cambria Math" panose="02040503050406030204" pitchFamily="18" charset="0"/>
                              <a:ea typeface="Cambria Math" panose="02040503050406030204" pitchFamily="18" charset="0"/>
                            </a:rPr>
                            <m:t>0</m:t>
                          </m:r>
                        </m:sub>
                        <m:sup>
                          <m:r>
                            <a:rPr kumimoji="1" lang="en-US" altLang="zh-TW" i="1">
                              <a:latin typeface="Cambria Math" panose="02040503050406030204" pitchFamily="18" charset="0"/>
                              <a:ea typeface="Cambria Math" panose="02040503050406030204" pitchFamily="18" charset="0"/>
                            </a:rPr>
                            <m:t>𝑇</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𝑡𝑥</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𝑡</m:t>
                              </m:r>
                              <m:r>
                                <a:rPr lang="en-US" altLang="zh-TW" i="1">
                                  <a:latin typeface="Cambria Math" panose="02040503050406030204" pitchFamily="18" charset="0"/>
                                </a:rPr>
                                <m:t>,</m:t>
                              </m:r>
                              <m:r>
                                <a:rPr lang="en-US" altLang="zh-TW" i="1">
                                  <a:latin typeface="Cambria Math" panose="02040503050406030204" pitchFamily="18" charset="0"/>
                                </a:rPr>
                                <m:t>𝑊</m:t>
                              </m:r>
                              <m:d>
                                <m:dPr>
                                  <m:ctrlPr>
                                    <a:rPr lang="en-US" altLang="zh-TW" i="1">
                                      <a:latin typeface="Cambria Math" panose="02040503050406030204" pitchFamily="18" charset="0"/>
                                    </a:rPr>
                                  </m:ctrlPr>
                                </m:dPr>
                                <m:e>
                                  <m:r>
                                    <a:rPr lang="en-US" altLang="zh-TW" i="1">
                                      <a:latin typeface="Cambria Math" panose="02040503050406030204" pitchFamily="18" charset="0"/>
                                    </a:rPr>
                                    <m:t>𝑡</m:t>
                                  </m:r>
                                </m:e>
                              </m:d>
                            </m:e>
                          </m:d>
                          <m:r>
                            <a:rPr lang="en-US" altLang="zh-TW" i="1">
                              <a:latin typeface="Cambria Math" panose="02040503050406030204" pitchFamily="18" charset="0"/>
                            </a:rPr>
                            <m:t>𝑑𝑡</m:t>
                          </m:r>
                          <m:r>
                            <a:rPr lang="en-US" altLang="zh-TW" b="0" i="1" smtClean="0">
                              <a:latin typeface="Cambria Math" panose="02040503050406030204" pitchFamily="18" charset="0"/>
                            </a:rPr>
                            <m:t>𝑑𝑊</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e>
                      </m:nary>
                      <m:r>
                        <a:rPr lang="en-US" altLang="zh-TW" b="0" i="1" smtClean="0">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2</m:t>
                          </m:r>
                        </m:den>
                      </m:f>
                      <m:nary>
                        <m:naryPr>
                          <m:ctrlPr>
                            <a:rPr kumimoji="1" lang="en-US" altLang="zh-TW" i="1">
                              <a:latin typeface="Cambria Math" panose="02040503050406030204" pitchFamily="18" charset="0"/>
                              <a:ea typeface="Cambria Math" panose="02040503050406030204" pitchFamily="18" charset="0"/>
                            </a:rPr>
                          </m:ctrlPr>
                        </m:naryPr>
                        <m:sub>
                          <m:r>
                            <m:rPr>
                              <m:brk m:alnAt="23"/>
                            </m:rPr>
                            <a:rPr kumimoji="1" lang="en-US" altLang="zh-TW" i="1">
                              <a:latin typeface="Cambria Math" panose="02040503050406030204" pitchFamily="18" charset="0"/>
                              <a:ea typeface="Cambria Math" panose="02040503050406030204" pitchFamily="18" charset="0"/>
                            </a:rPr>
                            <m:t>0</m:t>
                          </m:r>
                        </m:sub>
                        <m:sup>
                          <m:r>
                            <a:rPr kumimoji="1" lang="en-US" altLang="zh-TW" i="1">
                              <a:latin typeface="Cambria Math" panose="02040503050406030204" pitchFamily="18" charset="0"/>
                              <a:ea typeface="Cambria Math" panose="02040503050406030204" pitchFamily="18" charset="0"/>
                            </a:rPr>
                            <m:t>𝑇</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𝑡𝑡</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𝑡</m:t>
                              </m:r>
                              <m:r>
                                <a:rPr lang="en-US" altLang="zh-TW" i="1">
                                  <a:latin typeface="Cambria Math" panose="02040503050406030204" pitchFamily="18" charset="0"/>
                                </a:rPr>
                                <m:t>,</m:t>
                              </m:r>
                              <m:r>
                                <a:rPr lang="en-US" altLang="zh-TW" i="1">
                                  <a:latin typeface="Cambria Math" panose="02040503050406030204" pitchFamily="18" charset="0"/>
                                </a:rPr>
                                <m:t>𝑊</m:t>
                              </m:r>
                              <m:d>
                                <m:dPr>
                                  <m:ctrlPr>
                                    <a:rPr lang="en-US" altLang="zh-TW" i="1">
                                      <a:latin typeface="Cambria Math" panose="02040503050406030204" pitchFamily="18" charset="0"/>
                                    </a:rPr>
                                  </m:ctrlPr>
                                </m:dPr>
                                <m:e>
                                  <m:r>
                                    <a:rPr lang="en-US" altLang="zh-TW" i="1">
                                      <a:latin typeface="Cambria Math" panose="02040503050406030204" pitchFamily="18" charset="0"/>
                                    </a:rPr>
                                    <m:t>𝑡</m:t>
                                  </m:r>
                                </m:e>
                              </m:d>
                            </m:e>
                          </m:d>
                          <m:r>
                            <a:rPr lang="en-US" altLang="zh-TW" b="0" i="1" smtClean="0">
                              <a:latin typeface="Cambria Math" panose="02040503050406030204" pitchFamily="18" charset="0"/>
                            </a:rPr>
                            <m:t>𝑑𝑡</m:t>
                          </m:r>
                          <m:r>
                            <a:rPr lang="en-US" altLang="zh-TW" i="1">
                              <a:latin typeface="Cambria Math" panose="02040503050406030204" pitchFamily="18" charset="0"/>
                            </a:rPr>
                            <m:t>𝑑</m:t>
                          </m:r>
                          <m:r>
                            <a:rPr lang="en-US" altLang="zh-TW" b="0" i="1" smtClean="0">
                              <a:latin typeface="Cambria Math" panose="02040503050406030204" pitchFamily="18" charset="0"/>
                            </a:rPr>
                            <m:t>𝑡</m:t>
                          </m:r>
                        </m:e>
                      </m:nary>
                    </m:oMath>
                  </m:oMathPara>
                </a14:m>
                <a:endParaRPr kumimoji="1" lang="en-US" altLang="zh-TW" dirty="0"/>
              </a:p>
              <a:p>
                <a:pPr marL="0" indent="0">
                  <a:buNone/>
                </a:pPr>
                <a:endParaRPr kumimoji="1" lang="en-US" altLang="zh-TW" dirty="0"/>
              </a:p>
            </p:txBody>
          </p:sp>
        </mc:Choice>
        <mc:Fallback>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xfrm>
                <a:off x="499933" y="1644978"/>
                <a:ext cx="11145253" cy="5076497"/>
              </a:xfrm>
              <a:blipFill>
                <a:blip r:embed="rId2"/>
                <a:stretch>
                  <a:fillRect l="-9784" t="-19250" b="-750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24</a:t>
            </a:fld>
            <a:endParaRPr kumimoji="1" lang="zh-TW" altLang="en-US"/>
          </a:p>
        </p:txBody>
      </p:sp>
      <p:sp>
        <p:nvSpPr>
          <p:cNvPr id="9" name="標題 1">
            <a:extLst>
              <a:ext uri="{FF2B5EF4-FFF2-40B4-BE49-F238E27FC236}">
                <a16:creationId xmlns:a16="http://schemas.microsoft.com/office/drawing/2014/main" id="{52024DA0-8A7A-874E-9F4F-D38FAC0B673B}"/>
              </a:ext>
            </a:extLst>
          </p:cNvPr>
          <p:cNvSpPr>
            <a:spLocks noGrp="1"/>
          </p:cNvSpPr>
          <p:nvPr>
            <p:ph type="title"/>
          </p:nvPr>
        </p:nvSpPr>
        <p:spPr>
          <a:xfrm>
            <a:off x="838200" y="365125"/>
            <a:ext cx="10515600" cy="1325563"/>
          </a:xfrm>
        </p:spPr>
        <p:txBody>
          <a:bodyPr/>
          <a:lstStyle/>
          <a:p>
            <a:r>
              <a:rPr kumimoji="1" lang="en-US" altLang="zh-TW" dirty="0"/>
              <a:t>Remark 4.4.2</a:t>
            </a:r>
            <a:endParaRPr kumimoji="1" lang="zh-TW" altLang="en-US" dirty="0"/>
          </a:p>
        </p:txBody>
      </p:sp>
    </p:spTree>
    <p:extLst>
      <p:ext uri="{BB962C8B-B14F-4D97-AF65-F5344CB8AC3E}">
        <p14:creationId xmlns:p14="http://schemas.microsoft.com/office/powerpoint/2010/main" val="3358013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D2D9403-EB2A-814B-A350-57CA21FBD33D}"/>
                  </a:ext>
                </a:extLst>
              </p:cNvPr>
              <p:cNvSpPr>
                <a:spLocks noGrp="1"/>
              </p:cNvSpPr>
              <p:nvPr>
                <p:ph idx="1"/>
              </p:nvPr>
            </p:nvSpPr>
            <p:spPr>
              <a:xfrm>
                <a:off x="336331" y="1825625"/>
                <a:ext cx="11561379" cy="4351338"/>
              </a:xfrm>
            </p:spPr>
            <p:txBody>
              <a:bodyPr/>
              <a:lstStyle/>
              <a:p>
                <a:r>
                  <a:rPr kumimoji="1" lang="en-US" altLang="zh-TW" dirty="0"/>
                  <a:t>In differential form</a:t>
                </a:r>
                <a:endParaRPr kumimoji="1" lang="en-US" altLang="zh-TW"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kumimoji="1" lang="en-US" altLang="zh-TW" i="1">
                        <a:latin typeface="Cambria Math" panose="02040503050406030204" pitchFamily="18" charset="0"/>
                        <a:ea typeface="Cambria Math" panose="02040503050406030204" pitchFamily="18" charset="0"/>
                      </a:rPr>
                      <m:t>⇒</m:t>
                    </m:r>
                    <m:r>
                      <a:rPr kumimoji="1" lang="en-US" altLang="zh-TW" b="1" i="1">
                        <a:latin typeface="Cambria Math" panose="02040503050406030204" pitchFamily="18" charset="0"/>
                        <a:ea typeface="Cambria Math" panose="02040503050406030204" pitchFamily="18" charset="0"/>
                      </a:rPr>
                      <m:t>𝒅𝒇</m:t>
                    </m:r>
                    <m:d>
                      <m:dPr>
                        <m:ctrlPr>
                          <a:rPr kumimoji="1" lang="en-US" altLang="zh-TW" b="1" i="1">
                            <a:latin typeface="Cambria Math" panose="02040503050406030204" pitchFamily="18" charset="0"/>
                            <a:ea typeface="Cambria Math" panose="02040503050406030204" pitchFamily="18" charset="0"/>
                          </a:rPr>
                        </m:ctrlPr>
                      </m:dPr>
                      <m:e>
                        <m:r>
                          <a:rPr kumimoji="1" lang="en-US" altLang="zh-TW" b="1" i="1">
                            <a:latin typeface="Cambria Math" panose="02040503050406030204" pitchFamily="18" charset="0"/>
                            <a:ea typeface="Cambria Math" panose="02040503050406030204" pitchFamily="18" charset="0"/>
                          </a:rPr>
                          <m:t>𝒕</m:t>
                        </m:r>
                        <m:r>
                          <a:rPr kumimoji="1" lang="en-US" altLang="zh-TW" b="1" i="1">
                            <a:latin typeface="Cambria Math" panose="02040503050406030204" pitchFamily="18" charset="0"/>
                            <a:ea typeface="Cambria Math" panose="02040503050406030204" pitchFamily="18" charset="0"/>
                          </a:rPr>
                          <m:t>,</m:t>
                        </m:r>
                        <m:r>
                          <a:rPr kumimoji="1" lang="en-US" altLang="zh-TW" b="1" i="1">
                            <a:latin typeface="Cambria Math" panose="02040503050406030204" pitchFamily="18" charset="0"/>
                            <a:ea typeface="Cambria Math" panose="02040503050406030204" pitchFamily="18" charset="0"/>
                          </a:rPr>
                          <m:t>𝑾</m:t>
                        </m:r>
                        <m:r>
                          <a:rPr kumimoji="1" lang="en-US" altLang="zh-TW" b="1" i="1">
                            <a:latin typeface="Cambria Math" panose="02040503050406030204" pitchFamily="18" charset="0"/>
                            <a:ea typeface="Cambria Math" panose="02040503050406030204" pitchFamily="18" charset="0"/>
                          </a:rPr>
                          <m:t>(</m:t>
                        </m:r>
                        <m:r>
                          <a:rPr kumimoji="1" lang="en-US" altLang="zh-TW" b="1" i="1">
                            <a:latin typeface="Cambria Math" panose="02040503050406030204" pitchFamily="18" charset="0"/>
                            <a:ea typeface="Cambria Math" panose="02040503050406030204" pitchFamily="18" charset="0"/>
                          </a:rPr>
                          <m:t>𝒕</m:t>
                        </m:r>
                        <m:r>
                          <a:rPr kumimoji="1" lang="en-US" altLang="zh-TW" b="1" i="1">
                            <a:latin typeface="Cambria Math" panose="02040503050406030204" pitchFamily="18" charset="0"/>
                            <a:ea typeface="Cambria Math" panose="02040503050406030204" pitchFamily="18" charset="0"/>
                          </a:rPr>
                          <m:t>)</m:t>
                        </m:r>
                      </m:e>
                    </m:d>
                    <m:r>
                      <a:rPr kumimoji="1" lang="en-US" altLang="zh-TW" b="1" i="1">
                        <a:latin typeface="Cambria Math" panose="02040503050406030204" pitchFamily="18" charset="0"/>
                        <a:ea typeface="Cambria Math" panose="02040503050406030204" pitchFamily="18" charset="0"/>
                      </a:rPr>
                      <m:t>=</m:t>
                    </m:r>
                    <m:sSub>
                      <m:sSubPr>
                        <m:ctrlPr>
                          <a:rPr lang="en-US" altLang="zh-TW" b="1" i="1">
                            <a:latin typeface="Cambria Math" panose="02040503050406030204" pitchFamily="18" charset="0"/>
                          </a:rPr>
                        </m:ctrlPr>
                      </m:sSubPr>
                      <m:e>
                        <m:r>
                          <a:rPr lang="en-US" altLang="zh-TW" b="1" i="1">
                            <a:latin typeface="Cambria Math" panose="02040503050406030204" pitchFamily="18" charset="0"/>
                          </a:rPr>
                          <m:t>𝒇</m:t>
                        </m:r>
                      </m:e>
                      <m:sub>
                        <m:r>
                          <a:rPr lang="en-US" altLang="zh-TW" b="1" i="1">
                            <a:latin typeface="Cambria Math" panose="02040503050406030204" pitchFamily="18" charset="0"/>
                          </a:rPr>
                          <m:t>𝒕</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a:latin typeface="Cambria Math" panose="02040503050406030204" pitchFamily="18" charset="0"/>
                      </a:rPr>
                      <m:t>𝒅𝒕</m:t>
                    </m:r>
                    <m:r>
                      <a:rPr lang="en-US" altLang="zh-TW" b="1" i="1">
                        <a:latin typeface="Cambria Math" panose="02040503050406030204" pitchFamily="18" charset="0"/>
                      </a:rPr>
                      <m:t>+</m:t>
                    </m:r>
                    <m:sSub>
                      <m:sSubPr>
                        <m:ctrlPr>
                          <a:rPr lang="en-US" altLang="zh-TW" b="1" i="1">
                            <a:latin typeface="Cambria Math" panose="02040503050406030204" pitchFamily="18" charset="0"/>
                          </a:rPr>
                        </m:ctrlPr>
                      </m:sSubPr>
                      <m:e>
                        <m:r>
                          <a:rPr lang="en-US" altLang="zh-TW" b="1" i="1">
                            <a:latin typeface="Cambria Math" panose="02040503050406030204" pitchFamily="18" charset="0"/>
                          </a:rPr>
                          <m:t>𝒇</m:t>
                        </m:r>
                      </m:e>
                      <m:sub>
                        <m:r>
                          <a:rPr lang="en-US" altLang="zh-TW" b="1" i="1">
                            <a:latin typeface="Cambria Math" panose="02040503050406030204" pitchFamily="18" charset="0"/>
                          </a:rPr>
                          <m:t>𝒙</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a:latin typeface="Cambria Math" panose="02040503050406030204" pitchFamily="18" charset="0"/>
                      </a:rPr>
                      <m:t>𝒅𝑾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r>
                      <a:rPr lang="en-US" altLang="zh-TW" b="1" i="1">
                        <a:latin typeface="Cambria Math" panose="02040503050406030204" pitchFamily="18" charset="0"/>
                      </a:rPr>
                      <m:t>+</m:t>
                    </m:r>
                    <m:sSub>
                      <m:sSubPr>
                        <m:ctrlPr>
                          <a:rPr lang="en-US" altLang="zh-TW" b="1" i="1">
                            <a:latin typeface="Cambria Math" panose="02040503050406030204" pitchFamily="18" charset="0"/>
                          </a:rPr>
                        </m:ctrlPr>
                      </m:sSubPr>
                      <m:e>
                        <m:f>
                          <m:fPr>
                            <m:ctrlPr>
                              <a:rPr lang="en-US" altLang="zh-TW" b="1" i="1">
                                <a:latin typeface="Cambria Math" panose="02040503050406030204" pitchFamily="18" charset="0"/>
                              </a:rPr>
                            </m:ctrlPr>
                          </m:fPr>
                          <m:num>
                            <m:r>
                              <a:rPr lang="en-US" altLang="zh-TW" b="1" i="1">
                                <a:latin typeface="Cambria Math" panose="02040503050406030204" pitchFamily="18" charset="0"/>
                              </a:rPr>
                              <m:t>𝟏</m:t>
                            </m:r>
                          </m:num>
                          <m:den>
                            <m:r>
                              <a:rPr lang="en-US" altLang="zh-TW" b="1" i="1">
                                <a:latin typeface="Cambria Math" panose="02040503050406030204" pitchFamily="18" charset="0"/>
                              </a:rPr>
                              <m:t>𝟐</m:t>
                            </m:r>
                          </m:den>
                        </m:f>
                        <m:r>
                          <a:rPr lang="en-US" altLang="zh-TW" b="1" i="1">
                            <a:latin typeface="Cambria Math" panose="02040503050406030204" pitchFamily="18" charset="0"/>
                          </a:rPr>
                          <m:t>𝒇</m:t>
                        </m:r>
                      </m:e>
                      <m:sub>
                        <m:r>
                          <a:rPr lang="en-US" altLang="zh-TW" b="1" i="1">
                            <a:latin typeface="Cambria Math" panose="02040503050406030204" pitchFamily="18" charset="0"/>
                          </a:rPr>
                          <m:t>𝒙𝒙</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smtClean="0">
                        <a:latin typeface="Cambria Math" panose="02040503050406030204" pitchFamily="18" charset="0"/>
                      </a:rPr>
                      <m:t>𝒅𝒕</m:t>
                    </m:r>
                    <m:r>
                      <a:rPr lang="en-US" altLang="zh-TW" b="1" i="1" smtClean="0">
                        <a:latin typeface="Cambria Math" panose="02040503050406030204" pitchFamily="18" charset="0"/>
                      </a:rPr>
                      <m:t>+</m:t>
                    </m:r>
                    <m:sSub>
                      <m:sSubPr>
                        <m:ctrlPr>
                          <a:rPr lang="en-US" altLang="zh-TW" b="1" i="1">
                            <a:latin typeface="Cambria Math" panose="02040503050406030204" pitchFamily="18" charset="0"/>
                          </a:rPr>
                        </m:ctrlPr>
                      </m:sSubPr>
                      <m:e>
                        <m:f>
                          <m:fPr>
                            <m:ctrlPr>
                              <a:rPr lang="en-US" altLang="zh-TW" b="1" i="1">
                                <a:latin typeface="Cambria Math" panose="02040503050406030204" pitchFamily="18" charset="0"/>
                              </a:rPr>
                            </m:ctrlPr>
                          </m:fPr>
                          <m:num>
                            <m:r>
                              <a:rPr lang="en-US" altLang="zh-TW" b="1" i="1">
                                <a:latin typeface="Cambria Math" panose="02040503050406030204" pitchFamily="18" charset="0"/>
                              </a:rPr>
                              <m:t>𝟏</m:t>
                            </m:r>
                          </m:num>
                          <m:den>
                            <m:r>
                              <a:rPr lang="en-US" altLang="zh-TW" b="1" i="1">
                                <a:latin typeface="Cambria Math" panose="02040503050406030204" pitchFamily="18" charset="0"/>
                              </a:rPr>
                              <m:t>𝟐</m:t>
                            </m:r>
                          </m:den>
                        </m:f>
                        <m:r>
                          <a:rPr lang="en-US" altLang="zh-TW" b="1" i="1">
                            <a:latin typeface="Cambria Math" panose="02040503050406030204" pitchFamily="18" charset="0"/>
                          </a:rPr>
                          <m:t>𝒇</m:t>
                        </m:r>
                      </m:e>
                      <m:sub>
                        <m:r>
                          <a:rPr lang="en-US" altLang="zh-TW" b="1" i="1" smtClean="0">
                            <a:latin typeface="Cambria Math" panose="02040503050406030204" pitchFamily="18" charset="0"/>
                          </a:rPr>
                          <m:t>𝒕</m:t>
                        </m:r>
                        <m:r>
                          <a:rPr lang="en-US" altLang="zh-TW" b="1" i="1">
                            <a:latin typeface="Cambria Math" panose="02040503050406030204" pitchFamily="18" charset="0"/>
                          </a:rPr>
                          <m:t>𝒙</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a:latin typeface="Cambria Math" panose="02040503050406030204" pitchFamily="18" charset="0"/>
                      </a:rPr>
                      <m:t>𝒅𝒕</m:t>
                    </m:r>
                    <m:r>
                      <a:rPr lang="en-US" altLang="zh-TW" b="1" i="1" smtClean="0">
                        <a:latin typeface="Cambria Math" panose="02040503050406030204" pitchFamily="18" charset="0"/>
                      </a:rPr>
                      <m:t>𝒅𝑾</m:t>
                    </m:r>
                    <m:d>
                      <m:dPr>
                        <m:ctrlPr>
                          <a:rPr lang="en-US" altLang="zh-TW" b="1" i="1" smtClean="0">
                            <a:latin typeface="Cambria Math" panose="02040503050406030204" pitchFamily="18" charset="0"/>
                          </a:rPr>
                        </m:ctrlPr>
                      </m:dPr>
                      <m:e>
                        <m:r>
                          <a:rPr lang="en-US" altLang="zh-TW" b="1" i="1" smtClean="0">
                            <a:latin typeface="Cambria Math" panose="02040503050406030204" pitchFamily="18" charset="0"/>
                          </a:rPr>
                          <m:t>𝒕</m:t>
                        </m:r>
                      </m:e>
                    </m:d>
                    <m:r>
                      <a:rPr lang="en-US" altLang="zh-TW" b="1" i="1" smtClean="0">
                        <a:latin typeface="Cambria Math" panose="02040503050406030204" pitchFamily="18" charset="0"/>
                      </a:rPr>
                      <m:t>+</m:t>
                    </m:r>
                    <m:sSub>
                      <m:sSubPr>
                        <m:ctrlPr>
                          <a:rPr lang="en-US" altLang="zh-TW" b="1" i="1">
                            <a:latin typeface="Cambria Math" panose="02040503050406030204" pitchFamily="18" charset="0"/>
                          </a:rPr>
                        </m:ctrlPr>
                      </m:sSubPr>
                      <m:e>
                        <m:r>
                          <a:rPr lang="en-US" altLang="zh-TW" b="1" i="1">
                            <a:latin typeface="Cambria Math" panose="02040503050406030204" pitchFamily="18" charset="0"/>
                          </a:rPr>
                          <m:t>𝒇</m:t>
                        </m:r>
                      </m:e>
                      <m:sub>
                        <m:r>
                          <a:rPr lang="en-US" altLang="zh-TW" b="1" i="1">
                            <a:latin typeface="Cambria Math" panose="02040503050406030204" pitchFamily="18" charset="0"/>
                          </a:rPr>
                          <m:t>𝒕</m:t>
                        </m:r>
                        <m:r>
                          <a:rPr lang="en-US" altLang="zh-TW" b="1" i="1" smtClean="0">
                            <a:latin typeface="Cambria Math" panose="02040503050406030204" pitchFamily="18" charset="0"/>
                          </a:rPr>
                          <m:t>𝒕</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smtClean="0">
                        <a:latin typeface="Cambria Math" panose="02040503050406030204" pitchFamily="18" charset="0"/>
                      </a:rPr>
                      <m:t>𝒅𝒕𝒅𝒕</m:t>
                    </m:r>
                  </m:oMath>
                </a14:m>
                <a:r>
                  <a:rPr kumimoji="1" lang="en-US" altLang="zh-TW" dirty="0"/>
                  <a:t> </a:t>
                </a:r>
              </a:p>
              <a:p>
                <a:pPr marL="0" indent="0">
                  <a:buNone/>
                </a:pPr>
                <a:endParaRPr kumimoji="1" lang="en-US" altLang="zh-TW" dirty="0"/>
              </a:p>
              <a:p>
                <a:pPr marL="0" indent="0">
                  <a:buNone/>
                </a:pPr>
                <a14:m>
                  <m:oMathPara xmlns:m="http://schemas.openxmlformats.org/officeDocument/2006/math">
                    <m:oMathParaPr>
                      <m:jc m:val="left"/>
                    </m:oMathParaPr>
                    <m:oMath xmlns:m="http://schemas.openxmlformats.org/officeDocument/2006/math">
                      <m:r>
                        <a:rPr kumimoji="1" lang="en-US" altLang="zh-TW" i="1">
                          <a:latin typeface="Cambria Math" panose="02040503050406030204" pitchFamily="18" charset="0"/>
                          <a:ea typeface="Cambria Math" panose="02040503050406030204" pitchFamily="18" charset="0"/>
                        </a:rPr>
                        <m:t>⇒ </m:t>
                      </m:r>
                      <m:r>
                        <a:rPr kumimoji="1" lang="en-US" altLang="zh-TW" b="1" i="1">
                          <a:latin typeface="Cambria Math" panose="02040503050406030204" pitchFamily="18" charset="0"/>
                          <a:ea typeface="Cambria Math" panose="02040503050406030204" pitchFamily="18" charset="0"/>
                        </a:rPr>
                        <m:t>𝒅𝒇</m:t>
                      </m:r>
                      <m:d>
                        <m:dPr>
                          <m:ctrlPr>
                            <a:rPr kumimoji="1" lang="en-US" altLang="zh-TW" b="1" i="1">
                              <a:latin typeface="Cambria Math" panose="02040503050406030204" pitchFamily="18" charset="0"/>
                              <a:ea typeface="Cambria Math" panose="02040503050406030204" pitchFamily="18" charset="0"/>
                            </a:rPr>
                          </m:ctrlPr>
                        </m:dPr>
                        <m:e>
                          <m:r>
                            <a:rPr kumimoji="1" lang="en-US" altLang="zh-TW" b="1" i="1">
                              <a:latin typeface="Cambria Math" panose="02040503050406030204" pitchFamily="18" charset="0"/>
                              <a:ea typeface="Cambria Math" panose="02040503050406030204" pitchFamily="18" charset="0"/>
                            </a:rPr>
                            <m:t>𝒕</m:t>
                          </m:r>
                          <m:r>
                            <a:rPr kumimoji="1" lang="en-US" altLang="zh-TW" b="1" i="1">
                              <a:latin typeface="Cambria Math" panose="02040503050406030204" pitchFamily="18" charset="0"/>
                              <a:ea typeface="Cambria Math" panose="02040503050406030204" pitchFamily="18" charset="0"/>
                            </a:rPr>
                            <m:t>,</m:t>
                          </m:r>
                          <m:r>
                            <a:rPr kumimoji="1" lang="en-US" altLang="zh-TW" b="1" i="1">
                              <a:latin typeface="Cambria Math" panose="02040503050406030204" pitchFamily="18" charset="0"/>
                              <a:ea typeface="Cambria Math" panose="02040503050406030204" pitchFamily="18" charset="0"/>
                            </a:rPr>
                            <m:t>𝑾</m:t>
                          </m:r>
                          <m:r>
                            <a:rPr kumimoji="1" lang="en-US" altLang="zh-TW" b="1" i="1">
                              <a:latin typeface="Cambria Math" panose="02040503050406030204" pitchFamily="18" charset="0"/>
                              <a:ea typeface="Cambria Math" panose="02040503050406030204" pitchFamily="18" charset="0"/>
                            </a:rPr>
                            <m:t>(</m:t>
                          </m:r>
                          <m:r>
                            <a:rPr kumimoji="1" lang="en-US" altLang="zh-TW" b="1" i="1">
                              <a:latin typeface="Cambria Math" panose="02040503050406030204" pitchFamily="18" charset="0"/>
                              <a:ea typeface="Cambria Math" panose="02040503050406030204" pitchFamily="18" charset="0"/>
                            </a:rPr>
                            <m:t>𝒕</m:t>
                          </m:r>
                          <m:r>
                            <a:rPr kumimoji="1" lang="en-US" altLang="zh-TW" b="1" i="1">
                              <a:latin typeface="Cambria Math" panose="02040503050406030204" pitchFamily="18" charset="0"/>
                              <a:ea typeface="Cambria Math" panose="02040503050406030204" pitchFamily="18" charset="0"/>
                            </a:rPr>
                            <m:t>)</m:t>
                          </m:r>
                        </m:e>
                      </m:d>
                      <m:r>
                        <a:rPr kumimoji="1" lang="en-US" altLang="zh-TW" b="1" i="1">
                          <a:latin typeface="Cambria Math" panose="02040503050406030204" pitchFamily="18" charset="0"/>
                          <a:ea typeface="Cambria Math" panose="02040503050406030204" pitchFamily="18" charset="0"/>
                        </a:rPr>
                        <m:t>=</m:t>
                      </m:r>
                      <m:sSub>
                        <m:sSubPr>
                          <m:ctrlPr>
                            <a:rPr lang="en-US" altLang="zh-TW" b="1" i="1">
                              <a:latin typeface="Cambria Math" panose="02040503050406030204" pitchFamily="18" charset="0"/>
                            </a:rPr>
                          </m:ctrlPr>
                        </m:sSubPr>
                        <m:e>
                          <m:r>
                            <a:rPr lang="en-US" altLang="zh-TW" b="1" i="1">
                              <a:latin typeface="Cambria Math" panose="02040503050406030204" pitchFamily="18" charset="0"/>
                            </a:rPr>
                            <m:t>𝒇</m:t>
                          </m:r>
                        </m:e>
                        <m:sub>
                          <m:r>
                            <a:rPr lang="en-US" altLang="zh-TW" b="1" i="1">
                              <a:latin typeface="Cambria Math" panose="02040503050406030204" pitchFamily="18" charset="0"/>
                            </a:rPr>
                            <m:t>𝒕</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a:latin typeface="Cambria Math" panose="02040503050406030204" pitchFamily="18" charset="0"/>
                        </a:rPr>
                        <m:t>𝒅𝒕</m:t>
                      </m:r>
                      <m:r>
                        <a:rPr lang="en-US" altLang="zh-TW" b="1" i="1">
                          <a:latin typeface="Cambria Math" panose="02040503050406030204" pitchFamily="18" charset="0"/>
                        </a:rPr>
                        <m:t>+</m:t>
                      </m:r>
                      <m:sSub>
                        <m:sSubPr>
                          <m:ctrlPr>
                            <a:rPr lang="en-US" altLang="zh-TW" b="1" i="1">
                              <a:latin typeface="Cambria Math" panose="02040503050406030204" pitchFamily="18" charset="0"/>
                            </a:rPr>
                          </m:ctrlPr>
                        </m:sSubPr>
                        <m:e>
                          <m:r>
                            <a:rPr lang="en-US" altLang="zh-TW" b="1" i="1">
                              <a:latin typeface="Cambria Math" panose="02040503050406030204" pitchFamily="18" charset="0"/>
                            </a:rPr>
                            <m:t>𝒇</m:t>
                          </m:r>
                        </m:e>
                        <m:sub>
                          <m:r>
                            <a:rPr lang="en-US" altLang="zh-TW" b="1" i="1">
                              <a:latin typeface="Cambria Math" panose="02040503050406030204" pitchFamily="18" charset="0"/>
                            </a:rPr>
                            <m:t>𝒙</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a:latin typeface="Cambria Math" panose="02040503050406030204" pitchFamily="18" charset="0"/>
                        </a:rPr>
                        <m:t>𝒅𝑾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r>
                        <a:rPr lang="en-US" altLang="zh-TW" b="1" i="1">
                          <a:latin typeface="Cambria Math" panose="02040503050406030204" pitchFamily="18" charset="0"/>
                        </a:rPr>
                        <m:t>+</m:t>
                      </m:r>
                      <m:sSub>
                        <m:sSubPr>
                          <m:ctrlPr>
                            <a:rPr lang="en-US" altLang="zh-TW" b="1" i="1">
                              <a:latin typeface="Cambria Math" panose="02040503050406030204" pitchFamily="18" charset="0"/>
                            </a:rPr>
                          </m:ctrlPr>
                        </m:sSubPr>
                        <m:e>
                          <m:f>
                            <m:fPr>
                              <m:ctrlPr>
                                <a:rPr lang="en-US" altLang="zh-TW" b="1" i="1">
                                  <a:latin typeface="Cambria Math" panose="02040503050406030204" pitchFamily="18" charset="0"/>
                                </a:rPr>
                              </m:ctrlPr>
                            </m:fPr>
                            <m:num>
                              <m:r>
                                <a:rPr lang="en-US" altLang="zh-TW" b="1" i="1">
                                  <a:latin typeface="Cambria Math" panose="02040503050406030204" pitchFamily="18" charset="0"/>
                                </a:rPr>
                                <m:t>𝟏</m:t>
                              </m:r>
                            </m:num>
                            <m:den>
                              <m:r>
                                <a:rPr lang="en-US" altLang="zh-TW" b="1" i="1">
                                  <a:latin typeface="Cambria Math" panose="02040503050406030204" pitchFamily="18" charset="0"/>
                                </a:rPr>
                                <m:t>𝟐</m:t>
                              </m:r>
                            </m:den>
                          </m:f>
                          <m:r>
                            <a:rPr lang="en-US" altLang="zh-TW" b="1" i="1">
                              <a:latin typeface="Cambria Math" panose="02040503050406030204" pitchFamily="18" charset="0"/>
                            </a:rPr>
                            <m:t>𝒇</m:t>
                          </m:r>
                        </m:e>
                        <m:sub>
                          <m:r>
                            <a:rPr lang="en-US" altLang="zh-TW" b="1" i="1">
                              <a:latin typeface="Cambria Math" panose="02040503050406030204" pitchFamily="18" charset="0"/>
                            </a:rPr>
                            <m:t>𝒙𝒙</m:t>
                          </m:r>
                        </m:sub>
                      </m:sSub>
                      <m:d>
                        <m:dPr>
                          <m:ctrlPr>
                            <a:rPr lang="en-US" altLang="zh-TW" b="1" i="1">
                              <a:latin typeface="Cambria Math" panose="02040503050406030204" pitchFamily="18" charset="0"/>
                            </a:rPr>
                          </m:ctrlPr>
                        </m:dPr>
                        <m:e>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𝑾</m:t>
                          </m:r>
                          <m:d>
                            <m:dPr>
                              <m:ctrlPr>
                                <a:rPr lang="en-US" altLang="zh-TW" b="1" i="1">
                                  <a:latin typeface="Cambria Math" panose="02040503050406030204" pitchFamily="18" charset="0"/>
                                </a:rPr>
                              </m:ctrlPr>
                            </m:dPr>
                            <m:e>
                              <m:r>
                                <a:rPr lang="en-US" altLang="zh-TW" b="1" i="1">
                                  <a:latin typeface="Cambria Math" panose="02040503050406030204" pitchFamily="18" charset="0"/>
                                </a:rPr>
                                <m:t>𝒕</m:t>
                              </m:r>
                            </m:e>
                          </m:d>
                        </m:e>
                      </m:d>
                      <m:r>
                        <a:rPr lang="en-US" altLang="zh-TW" b="1" i="1">
                          <a:latin typeface="Cambria Math" panose="02040503050406030204" pitchFamily="18" charset="0"/>
                        </a:rPr>
                        <m:t>𝒅𝒕</m:t>
                      </m:r>
                    </m:oMath>
                  </m:oMathPara>
                </a14:m>
                <a:endParaRPr kumimoji="1" lang="en-US" altLang="zh-TW" dirty="0"/>
              </a:p>
              <a:p>
                <a:pPr marL="0" indent="0">
                  <a:buNone/>
                </a:pPr>
                <a:r>
                  <a:rPr kumimoji="1" lang="en-US" altLang="zh-TW" dirty="0"/>
                  <a:t>is the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a:t>
                </a:r>
                <a:r>
                  <a:rPr lang="en" altLang="zh-TW" dirty="0"/>
                  <a:t>in differential form</a:t>
                </a:r>
                <a:endParaRPr kumimoji="1" lang="zh-TW" altLang="en-US" dirty="0"/>
              </a:p>
              <a:p>
                <a:pPr marL="0" indent="0">
                  <a:buNone/>
                </a:pPr>
                <a:endParaRPr kumimoji="1" lang="zh-TW" altLang="en-US" dirty="0"/>
              </a:p>
            </p:txBody>
          </p:sp>
        </mc:Choice>
        <mc:Fallback xmlns="">
          <p:sp>
            <p:nvSpPr>
              <p:cNvPr id="3" name="內容版面配置區 2">
                <a:extLst>
                  <a:ext uri="{FF2B5EF4-FFF2-40B4-BE49-F238E27FC236}">
                    <a16:creationId xmlns:a16="http://schemas.microsoft.com/office/drawing/2014/main" id="{5D2D9403-EB2A-814B-A350-57CA21FBD33D}"/>
                  </a:ext>
                </a:extLst>
              </p:cNvPr>
              <p:cNvSpPr>
                <a:spLocks noGrp="1" noRot="1" noChangeAspect="1" noMove="1" noResize="1" noEditPoints="1" noAdjustHandles="1" noChangeArrowheads="1" noChangeShapeType="1" noTextEdit="1"/>
              </p:cNvSpPr>
              <p:nvPr>
                <p:ph idx="1"/>
              </p:nvPr>
            </p:nvSpPr>
            <p:spPr>
              <a:xfrm>
                <a:off x="336331" y="1825625"/>
                <a:ext cx="11561379" cy="4351338"/>
              </a:xfrm>
              <a:blipFill>
                <a:blip r:embed="rId2"/>
                <a:stretch>
                  <a:fillRect l="-987" t="-263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0AEBC3C-902E-E14E-88B5-F7CB71A8DB1C}"/>
              </a:ext>
            </a:extLst>
          </p:cNvPr>
          <p:cNvSpPr>
            <a:spLocks noGrp="1"/>
          </p:cNvSpPr>
          <p:nvPr>
            <p:ph type="sldNum" sz="quarter" idx="12"/>
          </p:nvPr>
        </p:nvSpPr>
        <p:spPr/>
        <p:txBody>
          <a:bodyPr/>
          <a:lstStyle/>
          <a:p>
            <a:fld id="{289151A0-3A29-FF42-A1DD-25EF01E526CD}" type="slidenum">
              <a:rPr kumimoji="1" lang="zh-TW" altLang="en-US" smtClean="0"/>
              <a:t>25</a:t>
            </a:fld>
            <a:endParaRPr kumimoji="1" lang="zh-TW" altLang="en-US"/>
          </a:p>
        </p:txBody>
      </p:sp>
      <p:cxnSp>
        <p:nvCxnSpPr>
          <p:cNvPr id="6" name="直線接點 5">
            <a:extLst>
              <a:ext uri="{FF2B5EF4-FFF2-40B4-BE49-F238E27FC236}">
                <a16:creationId xmlns:a16="http://schemas.microsoft.com/office/drawing/2014/main" id="{726DAB0B-AFBC-EB41-9A31-D29DA03F7EAF}"/>
              </a:ext>
            </a:extLst>
          </p:cNvPr>
          <p:cNvCxnSpPr/>
          <p:nvPr/>
        </p:nvCxnSpPr>
        <p:spPr>
          <a:xfrm>
            <a:off x="325821" y="2890345"/>
            <a:ext cx="3541986" cy="60960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直線接點 6">
            <a:extLst>
              <a:ext uri="{FF2B5EF4-FFF2-40B4-BE49-F238E27FC236}">
                <a16:creationId xmlns:a16="http://schemas.microsoft.com/office/drawing/2014/main" id="{0976BFB7-000E-2747-9F19-780CB58855AD}"/>
              </a:ext>
            </a:extLst>
          </p:cNvPr>
          <p:cNvCxnSpPr>
            <a:cxnSpLocks/>
          </p:cNvCxnSpPr>
          <p:nvPr/>
        </p:nvCxnSpPr>
        <p:spPr>
          <a:xfrm>
            <a:off x="4135821" y="3011214"/>
            <a:ext cx="2822027" cy="331076"/>
          </a:xfrm>
          <a:prstGeom prst="line">
            <a:avLst/>
          </a:prstGeom>
          <a:ln w="19050"/>
        </p:spPr>
        <p:style>
          <a:lnRef idx="1">
            <a:schemeClr val="dk1"/>
          </a:lnRef>
          <a:fillRef idx="0">
            <a:schemeClr val="dk1"/>
          </a:fillRef>
          <a:effectRef idx="0">
            <a:schemeClr val="dk1"/>
          </a:effectRef>
          <a:fontRef idx="minor">
            <a:schemeClr val="tx1"/>
          </a:fontRef>
        </p:style>
      </p:cxnSp>
      <p:sp>
        <p:nvSpPr>
          <p:cNvPr id="9" name="標題 1">
            <a:extLst>
              <a:ext uri="{FF2B5EF4-FFF2-40B4-BE49-F238E27FC236}">
                <a16:creationId xmlns:a16="http://schemas.microsoft.com/office/drawing/2014/main" id="{CE9F96DD-23EB-4D44-8A56-CB5BDED267B1}"/>
              </a:ext>
            </a:extLst>
          </p:cNvPr>
          <p:cNvSpPr>
            <a:spLocks noGrp="1"/>
          </p:cNvSpPr>
          <p:nvPr>
            <p:ph type="title"/>
          </p:nvPr>
        </p:nvSpPr>
        <p:spPr>
          <a:xfrm>
            <a:off x="838200" y="365125"/>
            <a:ext cx="10515600" cy="1325563"/>
          </a:xfrm>
        </p:spPr>
        <p:txBody>
          <a:bodyPr/>
          <a:lstStyle/>
          <a:p>
            <a:r>
              <a:rPr kumimoji="1" lang="en-US" altLang="zh-TW" dirty="0"/>
              <a:t>Remark 4.4.2</a:t>
            </a:r>
            <a:endParaRPr kumimoji="1" lang="zh-TW" altLang="en-US" dirty="0"/>
          </a:p>
        </p:txBody>
      </p:sp>
    </p:spTree>
    <p:extLst>
      <p:ext uri="{BB962C8B-B14F-4D97-AF65-F5344CB8AC3E}">
        <p14:creationId xmlns:p14="http://schemas.microsoft.com/office/powerpoint/2010/main" val="63896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98DA7F43-9985-E145-AABB-64B706A7249E}"/>
              </a:ext>
            </a:extLst>
          </p:cNvPr>
          <p:cNvPicPr>
            <a:picLocks noGrp="1" noChangeAspect="1"/>
          </p:cNvPicPr>
          <p:nvPr>
            <p:ph idx="1"/>
          </p:nvPr>
        </p:nvPicPr>
        <p:blipFill>
          <a:blip r:embed="rId2"/>
          <a:stretch>
            <a:fillRect/>
          </a:stretch>
        </p:blipFill>
        <p:spPr>
          <a:xfrm>
            <a:off x="2123206" y="1295211"/>
            <a:ext cx="7945587" cy="5061139"/>
          </a:xfrm>
        </p:spPr>
      </p:pic>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26</a:t>
            </a:fld>
            <a:endParaRPr kumimoji="1" lang="zh-TW" altLang="en-US"/>
          </a:p>
        </p:txBody>
      </p:sp>
      <p:sp>
        <p:nvSpPr>
          <p:cNvPr id="10" name="標題 1">
            <a:extLst>
              <a:ext uri="{FF2B5EF4-FFF2-40B4-BE49-F238E27FC236}">
                <a16:creationId xmlns:a16="http://schemas.microsoft.com/office/drawing/2014/main" id="{73A92AB0-D05A-5446-9CDF-6880AC4078A0}"/>
              </a:ext>
            </a:extLst>
          </p:cNvPr>
          <p:cNvSpPr>
            <a:spLocks noGrp="1"/>
          </p:cNvSpPr>
          <p:nvPr>
            <p:ph type="title"/>
          </p:nvPr>
        </p:nvSpPr>
        <p:spPr>
          <a:xfrm>
            <a:off x="838200" y="365125"/>
            <a:ext cx="10515600" cy="1325563"/>
          </a:xfrm>
        </p:spPr>
        <p:txBody>
          <a:bodyPr/>
          <a:lstStyle/>
          <a:p>
            <a:r>
              <a:rPr kumimoji="1" lang="en-US" altLang="zh-TW" dirty="0"/>
              <a:t>Remark 4.4.2</a:t>
            </a:r>
            <a:endParaRPr kumimoji="1" lang="zh-TW" altLang="en-US" dirty="0"/>
          </a:p>
        </p:txBody>
      </p:sp>
    </p:spTree>
    <p:extLst>
      <p:ext uri="{BB962C8B-B14F-4D97-AF65-F5344CB8AC3E}">
        <p14:creationId xmlns:p14="http://schemas.microsoft.com/office/powerpoint/2010/main" val="618713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a:xfrm>
                <a:off x="838200" y="1825625"/>
                <a:ext cx="10754710" cy="4351338"/>
              </a:xfrm>
            </p:spPr>
            <p:txBody>
              <a:bodyPr>
                <a:normAutofit/>
              </a:bodyPr>
              <a:lstStyle/>
              <a:p>
                <a:endParaRPr kumimoji="1" lang="en-US" altLang="zh-TW" dirty="0"/>
              </a:p>
              <a:p>
                <a:endParaRPr kumimoji="1" lang="en-US" altLang="zh-TW" dirty="0"/>
              </a:p>
              <a:p>
                <a:r>
                  <a:rPr kumimoji="1" lang="en-US" altLang="zh-TW" dirty="0"/>
                  <a:t>The first-order </a:t>
                </a:r>
                <a:r>
                  <a:rPr lang="en-US" altLang="zh-TW" dirty="0"/>
                  <a:t>approximation, which is </a:t>
                </a:r>
                <a14:m>
                  <m:oMath xmlns:m="http://schemas.openxmlformats.org/officeDocument/2006/math">
                    <m:r>
                      <a:rPr lang="en-US" altLang="zh-TW" b="0" i="1" smtClean="0">
                        <a:latin typeface="Cambria Math" panose="02040503050406030204" pitchFamily="18" charset="0"/>
                      </a:rPr>
                      <m:t>𝑓</m:t>
                    </m:r>
                    <m:r>
                      <a:rPr lang="en-US" altLang="zh-TW" b="0" i="1" smtClean="0">
                        <a:latin typeface="Cambria Math" panose="02040503050406030204" pitchFamily="18" charset="0"/>
                      </a:rPr>
                      <m:t>′(</m:t>
                    </m:r>
                    <m:r>
                      <a:rPr lang="en-US" altLang="zh-TW" b="0" i="1" smtClean="0">
                        <a:latin typeface="Cambria Math" panose="02040503050406030204" pitchFamily="18" charset="0"/>
                      </a:rPr>
                      <m:t>𝑊</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m:t>
                    </m:r>
                    <m:r>
                      <a:rPr lang="en-US" altLang="zh-TW" b="0" i="1" smtClean="0">
                        <a:latin typeface="Cambria Math" panose="02040503050406030204" pitchFamily="18" charset="0"/>
                      </a:rPr>
                      <m:t>𝑊</m:t>
                    </m:r>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e>
                    </m:d>
                    <m:r>
                      <a:rPr lang="en-US" altLang="zh-TW" b="0" i="1" smtClean="0">
                        <a:latin typeface="Cambria Math" panose="02040503050406030204" pitchFamily="18" charset="0"/>
                      </a:rPr>
                      <m:t>−</m:t>
                    </m:r>
                    <m:r>
                      <a:rPr lang="en-US" altLang="zh-TW" b="0" i="1" smtClean="0">
                        <a:latin typeface="Cambria Math" panose="02040503050406030204" pitchFamily="18" charset="0"/>
                      </a:rPr>
                      <m:t>𝑊</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oMath>
                </a14:m>
                <a:r>
                  <a:rPr lang="en-US" altLang="zh-TW" dirty="0"/>
                  <a:t>, has an error due to the </a:t>
                </a:r>
                <a:r>
                  <a:rPr lang="en-US" altLang="zh-TW" b="1" dirty="0"/>
                  <a:t>convexity</a:t>
                </a:r>
                <a:r>
                  <a:rPr lang="en-US" altLang="zh-TW" dirty="0"/>
                  <a:t> of the function f(x).</a:t>
                </a:r>
              </a:p>
              <a:p>
                <a:pPr marL="0" indent="0">
                  <a:buNone/>
                </a:pPr>
                <a:endParaRPr lang="en-US" altLang="zh-TW" dirty="0"/>
              </a:p>
              <a:p>
                <a:pPr>
                  <a:defRPr/>
                </a:pPr>
                <a:r>
                  <a:rPr lang="en-US" altLang="zh-TW" dirty="0"/>
                  <a:t>Most of this error is removed by adding in the second-order term,</a:t>
                </a:r>
              </a:p>
              <a:p>
                <a:pPr marL="0" indent="0">
                  <a:buNone/>
                  <a:defRPr/>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2</m:t>
                          </m:r>
                        </m:den>
                      </m:f>
                      <m:r>
                        <a:rPr lang="en-US" altLang="zh-TW" i="1">
                          <a:latin typeface="Cambria Math" panose="02040503050406030204" pitchFamily="18" charset="0"/>
                        </a:rPr>
                        <m:t>𝑓</m:t>
                      </m:r>
                      <m:r>
                        <a:rPr lang="en-US" altLang="zh-TW" i="1">
                          <a:latin typeface="Cambria Math" panose="02040503050406030204" pitchFamily="18" charset="0"/>
                        </a:rPr>
                        <m:t>′′(</m:t>
                      </m:r>
                      <m:r>
                        <a:rPr lang="en-US" altLang="zh-TW" i="1">
                          <a:latin typeface="Cambria Math" panose="02040503050406030204" pitchFamily="18" charset="0"/>
                        </a:rPr>
                        <m:t>𝑊</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i="1">
                          <a:latin typeface="Cambria Math" panose="02040503050406030204" pitchFamily="18" charset="0"/>
                        </a:rPr>
                        <m:t>)</m:t>
                      </m:r>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m:t>
                          </m:r>
                          <m:r>
                            <a:rPr lang="en-US" altLang="zh-TW" i="1">
                              <a:latin typeface="Cambria Math" panose="02040503050406030204" pitchFamily="18" charset="0"/>
                            </a:rPr>
                            <m:t>𝑊</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e>
                          </m:d>
                          <m:r>
                            <a:rPr lang="en-US" altLang="zh-TW" i="1">
                              <a:latin typeface="Cambria Math" panose="02040503050406030204" pitchFamily="18" charset="0"/>
                            </a:rPr>
                            <m:t>−</m:t>
                          </m:r>
                          <m:r>
                            <a:rPr lang="en-US" altLang="zh-TW" i="1">
                              <a:latin typeface="Cambria Math" panose="02040503050406030204" pitchFamily="18" charset="0"/>
                            </a:rPr>
                            <m:t>𝑊</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r>
                                <a:rPr lang="en-US" altLang="zh-TW" i="1">
                                  <a:latin typeface="Cambria Math" panose="02040503050406030204" pitchFamily="18" charset="0"/>
                                </a:rPr>
                                <m:t>−1</m:t>
                              </m:r>
                            </m:sub>
                          </m:sSub>
                          <m:r>
                            <a:rPr lang="en-US" altLang="zh-TW" i="1">
                              <a:latin typeface="Cambria Math" panose="02040503050406030204" pitchFamily="18" charset="0"/>
                            </a:rPr>
                            <m:t>))</m:t>
                          </m:r>
                        </m:e>
                        <m:sup>
                          <m:r>
                            <a:rPr lang="en-US" altLang="zh-TW" b="0" i="1" smtClean="0">
                              <a:latin typeface="Cambria Math" panose="02040503050406030204" pitchFamily="18" charset="0"/>
                            </a:rPr>
                            <m:t>2</m:t>
                          </m:r>
                        </m:sup>
                      </m:sSup>
                    </m:oMath>
                  </m:oMathPara>
                </a14:m>
                <a:endParaRPr lang="en-US" altLang="zh-TW" dirty="0"/>
              </a:p>
              <a:p>
                <a:pPr marL="0" indent="0">
                  <a:buNone/>
                  <a:defRPr/>
                </a:pPr>
                <a:r>
                  <a:rPr lang="en-US" altLang="zh-TW" dirty="0"/>
                  <a:t>   which captures the curvature of the function </a:t>
                </a:r>
                <a14:m>
                  <m:oMath xmlns:m="http://schemas.openxmlformats.org/officeDocument/2006/math">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oMath>
                </a14:m>
                <a:r>
                  <a:rPr lang="en-US" altLang="zh-TW" dirty="0"/>
                  <a:t> at </a:t>
                </a:r>
                <a14:m>
                  <m:oMath xmlns:m="http://schemas.openxmlformats.org/officeDocument/2006/math">
                    <m:r>
                      <a:rPr lang="en-US" altLang="zh-TW" i="1">
                        <a:latin typeface="Cambria Math" panose="02040503050406030204" pitchFamily="18" charset="0"/>
                      </a:rPr>
                      <m:t>𝑥</m:t>
                    </m:r>
                    <m:r>
                      <a:rPr lang="en-US" altLang="zh-TW" b="0" i="1" smtClean="0">
                        <a:latin typeface="Cambria Math" panose="02040503050406030204" pitchFamily="18" charset="0"/>
                      </a:rPr>
                      <m:t>=</m:t>
                    </m:r>
                    <m:r>
                      <a:rPr lang="en-US" altLang="zh-TW" i="1">
                        <a:latin typeface="Cambria Math" panose="02040503050406030204" pitchFamily="18" charset="0"/>
                      </a:rPr>
                      <m:t>𝑊</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𝑗</m:t>
                        </m:r>
                      </m:sub>
                    </m:sSub>
                    <m:r>
                      <a:rPr lang="en-US" altLang="zh-TW" b="0" i="1" smtClean="0">
                        <a:latin typeface="Cambria Math" panose="02040503050406030204" pitchFamily="18" charset="0"/>
                      </a:rPr>
                      <m:t>)</m:t>
                    </m:r>
                  </m:oMath>
                </a14:m>
                <a:endParaRPr lang="en-US" altLang="zh-TW" dirty="0"/>
              </a:p>
            </p:txBody>
          </p:sp>
        </mc:Choice>
        <mc:Fallback>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xfrm>
                <a:off x="838200" y="1825625"/>
                <a:ext cx="10754710" cy="4351338"/>
              </a:xfrm>
              <a:blipFill>
                <a:blip r:embed="rId2"/>
                <a:stretch>
                  <a:fillRect l="-943" b="-58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27</a:t>
            </a:fld>
            <a:endParaRPr kumimoji="1" lang="zh-TW" altLang="en-US"/>
          </a:p>
        </p:txBody>
      </p:sp>
      <p:sp>
        <p:nvSpPr>
          <p:cNvPr id="8" name="標題 1">
            <a:extLst>
              <a:ext uri="{FF2B5EF4-FFF2-40B4-BE49-F238E27FC236}">
                <a16:creationId xmlns:a16="http://schemas.microsoft.com/office/drawing/2014/main" id="{2EA80C99-5773-E04C-86A9-978401EFB9E3}"/>
              </a:ext>
            </a:extLst>
          </p:cNvPr>
          <p:cNvSpPr>
            <a:spLocks noGrp="1"/>
          </p:cNvSpPr>
          <p:nvPr>
            <p:ph type="title"/>
          </p:nvPr>
        </p:nvSpPr>
        <p:spPr>
          <a:xfrm>
            <a:off x="838200" y="365125"/>
            <a:ext cx="10515600" cy="1325563"/>
          </a:xfrm>
        </p:spPr>
        <p:txBody>
          <a:bodyPr/>
          <a:lstStyle/>
          <a:p>
            <a:r>
              <a:rPr kumimoji="1" lang="en-US" altLang="zh-TW" dirty="0"/>
              <a:t>Remark 4.4.2</a:t>
            </a:r>
            <a:endParaRPr kumimoji="1" lang="zh-TW" altLang="en-US" dirty="0"/>
          </a:p>
        </p:txBody>
      </p:sp>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DB709836-6FC9-E441-BBA6-38B177A6A244}"/>
                  </a:ext>
                </a:extLst>
              </p:cNvPr>
              <p:cNvSpPr/>
              <p:nvPr/>
            </p:nvSpPr>
            <p:spPr>
              <a:xfrm>
                <a:off x="-204486" y="1450486"/>
                <a:ext cx="12396486" cy="120930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kumimoji="1" lang="en-US" altLang="zh-TW" sz="2400" i="1" smtClean="0">
                          <a:latin typeface="Cambria Math" panose="02040503050406030204" pitchFamily="18" charset="0"/>
                        </a:rPr>
                        <m:t>𝑓</m:t>
                      </m:r>
                      <m:d>
                        <m:dPr>
                          <m:ctrlPr>
                            <a:rPr kumimoji="1" lang="en-US" altLang="zh-TW" sz="2400" i="1">
                              <a:latin typeface="Cambria Math" panose="02040503050406030204" pitchFamily="18" charset="0"/>
                            </a:rPr>
                          </m:ctrlPr>
                        </m:dPr>
                        <m:e>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b="0" i="1" smtClean="0">
                                  <a:latin typeface="Cambria Math" panose="02040503050406030204" pitchFamily="18" charset="0"/>
                                </a:rPr>
                                <m:t>+1</m:t>
                              </m:r>
                            </m:sub>
                          </m:sSub>
                          <m:r>
                            <a:rPr lang="en-US" altLang="zh-TW" sz="2400" i="1">
                              <a:latin typeface="Cambria Math" panose="02040503050406030204" pitchFamily="18" charset="0"/>
                            </a:rPr>
                            <m:t>)</m:t>
                          </m:r>
                          <m:r>
                            <m:rPr>
                              <m:nor/>
                            </m:rPr>
                            <a:rPr lang="zh-TW" altLang="en-US" sz="2400" dirty="0"/>
                            <m:t> </m:t>
                          </m:r>
                          <m:r>
                            <a:rPr kumimoji="1" lang="en-US" altLang="zh-TW" sz="2400" i="1">
                              <a:latin typeface="Cambria Math" panose="02040503050406030204" pitchFamily="18" charset="0"/>
                            </a:rPr>
                            <m:t>)−</m:t>
                          </m:r>
                          <m:r>
                            <a:rPr kumimoji="1" lang="en-US" altLang="zh-TW" sz="2400" i="1">
                              <a:latin typeface="Cambria Math" panose="02040503050406030204" pitchFamily="18" charset="0"/>
                            </a:rPr>
                            <m:t>𝑓</m:t>
                          </m:r>
                          <m:r>
                            <a:rPr kumimoji="1" lang="en-US" altLang="zh-TW" sz="2400" i="1">
                              <a:latin typeface="Cambria Math" panose="02040503050406030204" pitchFamily="18" charset="0"/>
                            </a:rPr>
                            <m:t>(</m:t>
                          </m:r>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r>
                            <m:rPr>
                              <m:nor/>
                            </m:rPr>
                            <a:rPr lang="zh-TW" altLang="en-US" sz="2400" dirty="0"/>
                            <m:t> </m:t>
                          </m:r>
                        </m:e>
                      </m:d>
                      <m:r>
                        <a:rPr kumimoji="1" lang="en-US" altLang="zh-TW" sz="2400" i="1">
                          <a:latin typeface="Cambria Math" panose="02040503050406030204" pitchFamily="18" charset="0"/>
                        </a:rPr>
                        <m:t>=</m:t>
                      </m:r>
                      <m:sSup>
                        <m:sSupPr>
                          <m:ctrlPr>
                            <a:rPr kumimoji="1" lang="en-US" altLang="zh-TW" sz="2400" i="1">
                              <a:latin typeface="Cambria Math" panose="02040503050406030204" pitchFamily="18" charset="0"/>
                            </a:rPr>
                          </m:ctrlPr>
                        </m:sSupPr>
                        <m:e>
                          <m:r>
                            <a:rPr kumimoji="1" lang="en-US" altLang="zh-TW" sz="2400" i="1">
                              <a:latin typeface="Cambria Math" panose="02040503050406030204" pitchFamily="18" charset="0"/>
                            </a:rPr>
                            <m:t>𝑓</m:t>
                          </m:r>
                        </m:e>
                        <m:sup>
                          <m:r>
                            <a:rPr kumimoji="1" lang="en-US" altLang="zh-TW" sz="2400" i="1">
                              <a:latin typeface="Cambria Math" panose="02040503050406030204" pitchFamily="18" charset="0"/>
                            </a:rPr>
                            <m:t>′</m:t>
                          </m:r>
                        </m:sup>
                      </m:sSup>
                      <m:d>
                        <m:dPr>
                          <m:ctrlPr>
                            <a:rPr kumimoji="1" lang="en-US" altLang="zh-TW" sz="2400" i="1">
                              <a:latin typeface="Cambria Math" panose="02040503050406030204" pitchFamily="18" charset="0"/>
                            </a:rPr>
                          </m:ctrlPr>
                        </m:dPr>
                        <m:e>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r>
                            <m:rPr>
                              <m:nor/>
                            </m:rPr>
                            <a:rPr lang="zh-TW" altLang="en-US" sz="2400" dirty="0"/>
                            <m:t> </m:t>
                          </m:r>
                        </m:e>
                      </m:d>
                      <m:d>
                        <m:dPr>
                          <m:ctrlPr>
                            <a:rPr kumimoji="1" lang="en-US" altLang="zh-TW" sz="2400" i="1">
                              <a:latin typeface="Cambria Math" panose="02040503050406030204" pitchFamily="18" charset="0"/>
                            </a:rPr>
                          </m:ctrlPr>
                        </m:dPr>
                        <m:e>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b="0" i="1" smtClean="0">
                                  <a:latin typeface="Cambria Math" panose="02040503050406030204" pitchFamily="18" charset="0"/>
                                </a:rPr>
                                <m:t>+1</m:t>
                              </m:r>
                            </m:sub>
                          </m:sSub>
                          <m:r>
                            <a:rPr lang="en-US" altLang="zh-TW" sz="2400" i="1">
                              <a:latin typeface="Cambria Math" panose="02040503050406030204" pitchFamily="18" charset="0"/>
                            </a:rPr>
                            <m:t>)</m:t>
                          </m:r>
                          <m:r>
                            <m:rPr>
                              <m:nor/>
                            </m:rPr>
                            <a:rPr lang="zh-TW" altLang="en-US" sz="2400" dirty="0"/>
                            <m:t> </m:t>
                          </m:r>
                          <m:r>
                            <a:rPr kumimoji="1" lang="en-US" altLang="zh-TW" sz="2400" i="1">
                              <a:latin typeface="Cambria Math" panose="02040503050406030204" pitchFamily="18" charset="0"/>
                            </a:rPr>
                            <m:t>−</m:t>
                          </m:r>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r>
                            <m:rPr>
                              <m:nor/>
                            </m:rPr>
                            <a:rPr lang="zh-TW" altLang="en-US" sz="2400" dirty="0"/>
                            <m:t> </m:t>
                          </m:r>
                        </m:e>
                      </m:d>
                      <m:r>
                        <a:rPr kumimoji="1" lang="en-US" altLang="zh-TW" sz="2400" i="1">
                          <a:latin typeface="Cambria Math" panose="02040503050406030204" pitchFamily="18" charset="0"/>
                        </a:rPr>
                        <m:t>+</m:t>
                      </m:r>
                      <m:f>
                        <m:fPr>
                          <m:ctrlPr>
                            <a:rPr kumimoji="1" lang="en-US" altLang="zh-TW" sz="2400" i="1">
                              <a:latin typeface="Cambria Math" panose="02040503050406030204" pitchFamily="18" charset="0"/>
                            </a:rPr>
                          </m:ctrlPr>
                        </m:fPr>
                        <m:num>
                          <m:r>
                            <a:rPr kumimoji="1" lang="en-US" altLang="zh-TW" sz="2400" i="1">
                              <a:latin typeface="Cambria Math" panose="02040503050406030204" pitchFamily="18" charset="0"/>
                            </a:rPr>
                            <m:t>1</m:t>
                          </m:r>
                        </m:num>
                        <m:den>
                          <m:r>
                            <a:rPr kumimoji="1" lang="en-US" altLang="zh-TW" sz="2400" i="1">
                              <a:latin typeface="Cambria Math" panose="02040503050406030204" pitchFamily="18" charset="0"/>
                            </a:rPr>
                            <m:t>2</m:t>
                          </m:r>
                        </m:den>
                      </m:f>
                      <m:sSup>
                        <m:sSupPr>
                          <m:ctrlPr>
                            <a:rPr kumimoji="1" lang="en-US" altLang="zh-TW" sz="2400" i="1">
                              <a:latin typeface="Cambria Math" panose="02040503050406030204" pitchFamily="18" charset="0"/>
                            </a:rPr>
                          </m:ctrlPr>
                        </m:sSupPr>
                        <m:e>
                          <m:r>
                            <a:rPr kumimoji="1" lang="en-US" altLang="zh-TW" sz="2400" i="1">
                              <a:latin typeface="Cambria Math" panose="02040503050406030204" pitchFamily="18" charset="0"/>
                            </a:rPr>
                            <m:t>𝑓</m:t>
                          </m:r>
                          <m:r>
                            <a:rPr kumimoji="1" lang="en-US" altLang="zh-TW" sz="2400" i="1">
                              <a:latin typeface="Cambria Math" panose="02040503050406030204" pitchFamily="18" charset="0"/>
                            </a:rPr>
                            <m:t>′′</m:t>
                          </m:r>
                          <m:d>
                            <m:dPr>
                              <m:ctrlPr>
                                <a:rPr kumimoji="1" lang="en-US" altLang="zh-TW" sz="2400" i="1">
                                  <a:latin typeface="Cambria Math" panose="02040503050406030204" pitchFamily="18" charset="0"/>
                                </a:rPr>
                              </m:ctrlPr>
                            </m:dPr>
                            <m:e>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r>
                                <m:rPr>
                                  <m:nor/>
                                </m:rPr>
                                <a:rPr lang="zh-TW" altLang="en-US" sz="2400" dirty="0"/>
                                <m:t> </m:t>
                              </m:r>
                            </m:e>
                          </m:d>
                          <m:r>
                            <a:rPr kumimoji="1" lang="en-US" altLang="zh-TW" sz="2400" b="0" i="1" smtClean="0">
                              <a:latin typeface="Cambria Math" panose="02040503050406030204" pitchFamily="18" charset="0"/>
                            </a:rPr>
                            <m:t>(</m:t>
                          </m:r>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r>
                                <a:rPr lang="en-US" altLang="zh-TW" sz="2400" b="0" i="1" smtClean="0">
                                  <a:latin typeface="Cambria Math" panose="02040503050406030204" pitchFamily="18" charset="0"/>
                                </a:rPr>
                                <m:t>+1</m:t>
                              </m:r>
                            </m:sub>
                          </m:sSub>
                          <m:r>
                            <a:rPr lang="en-US" altLang="zh-TW" sz="2400" i="1">
                              <a:latin typeface="Cambria Math" panose="02040503050406030204" pitchFamily="18" charset="0"/>
                            </a:rPr>
                            <m:t>)</m:t>
                          </m:r>
                          <m:r>
                            <m:rPr>
                              <m:nor/>
                            </m:rPr>
                            <a:rPr lang="zh-TW" altLang="en-US" sz="2400" dirty="0"/>
                            <m:t> </m:t>
                          </m:r>
                          <m:r>
                            <a:rPr kumimoji="1" lang="en-US" altLang="zh-TW" sz="2400" i="1">
                              <a:latin typeface="Cambria Math" panose="02040503050406030204" pitchFamily="18" charset="0"/>
                            </a:rPr>
                            <m:t>−</m:t>
                          </m:r>
                          <m:r>
                            <a:rPr lang="en-US" altLang="zh-TW" sz="2400" i="1">
                              <a:latin typeface="Cambria Math" panose="02040503050406030204" pitchFamily="18" charset="0"/>
                            </a:rPr>
                            <m:t>𝑊</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𝑗</m:t>
                              </m:r>
                            </m:sub>
                          </m:sSub>
                          <m:r>
                            <a:rPr lang="en-US" altLang="zh-TW" sz="2400" i="1">
                              <a:latin typeface="Cambria Math" panose="02040503050406030204" pitchFamily="18" charset="0"/>
                            </a:rPr>
                            <m:t>)</m:t>
                          </m:r>
                          <m:r>
                            <m:rPr>
                              <m:nor/>
                            </m:rPr>
                            <a:rPr lang="zh-TW" altLang="en-US" sz="2400" dirty="0"/>
                            <m:t> </m:t>
                          </m:r>
                          <m:r>
                            <a:rPr kumimoji="1" lang="en-US" altLang="zh-TW" sz="2400" i="1">
                              <a:latin typeface="Cambria Math" panose="02040503050406030204" pitchFamily="18" charset="0"/>
                            </a:rPr>
                            <m:t>)</m:t>
                          </m:r>
                        </m:e>
                        <m:sup>
                          <m:r>
                            <a:rPr kumimoji="1" lang="en-US" altLang="zh-TW" sz="2400" i="1">
                              <a:latin typeface="Cambria Math" panose="02040503050406030204" pitchFamily="18" charset="0"/>
                            </a:rPr>
                            <m:t>2</m:t>
                          </m:r>
                        </m:sup>
                      </m:sSup>
                    </m:oMath>
                  </m:oMathPara>
                </a14:m>
                <a:endParaRPr kumimoji="1" lang="en-US" altLang="zh-TW" sz="2400" dirty="0"/>
              </a:p>
            </p:txBody>
          </p:sp>
        </mc:Choice>
        <mc:Fallback>
          <p:sp>
            <p:nvSpPr>
              <p:cNvPr id="2" name="矩形 1">
                <a:extLst>
                  <a:ext uri="{FF2B5EF4-FFF2-40B4-BE49-F238E27FC236}">
                    <a16:creationId xmlns:a16="http://schemas.microsoft.com/office/drawing/2014/main" id="{DB709836-6FC9-E441-BBA6-38B177A6A244}"/>
                  </a:ext>
                </a:extLst>
              </p:cNvPr>
              <p:cNvSpPr>
                <a:spLocks noRot="1" noChangeAspect="1" noMove="1" noResize="1" noEditPoints="1" noAdjustHandles="1" noChangeArrowheads="1" noChangeShapeType="1" noTextEdit="1"/>
              </p:cNvSpPr>
              <p:nvPr/>
            </p:nvSpPr>
            <p:spPr>
              <a:xfrm>
                <a:off x="-204486" y="1450486"/>
                <a:ext cx="12396486" cy="1209305"/>
              </a:xfrm>
              <a:prstGeom prst="rect">
                <a:avLst/>
              </a:prstGeom>
              <a:blipFill>
                <a:blip r:embed="rId3"/>
                <a:stretch>
                  <a:fillRect b="-41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0276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a:xfrm>
                <a:off x="838200" y="1825625"/>
                <a:ext cx="10515600" cy="4351338"/>
              </a:xfrm>
            </p:spPr>
            <p:txBody>
              <a:bodyPr/>
              <a:lstStyle/>
              <a:p>
                <a:r>
                  <a:rPr kumimoji="1" lang="en-US" altLang="zh-TW" dirty="0"/>
                  <a:t>In other word, </a:t>
                </a:r>
              </a:p>
              <a:p>
                <a:pPr marL="0" indent="0">
                  <a:buNone/>
                </a:pPr>
                <a14:m>
                  <m:oMath xmlns:m="http://schemas.openxmlformats.org/officeDocument/2006/math">
                    <m:r>
                      <a:rPr kumimoji="1" lang="en-US" altLang="zh-TW" sz="2400" i="1">
                        <a:latin typeface="Cambria Math" panose="02040503050406030204" pitchFamily="18" charset="0"/>
                      </a:rPr>
                      <m:t>𝑓</m:t>
                    </m:r>
                    <m:r>
                      <a:rPr kumimoji="1" lang="en-US" altLang="zh-TW" sz="2400" b="0" i="1" smtClean="0">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b="0" i="1" smtClean="0">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r>
                      <a:rPr kumimoji="1" lang="en-US" altLang="zh-TW" sz="2400" b="0" i="1" smtClean="0">
                        <a:latin typeface="Cambria Math" panose="02040503050406030204" pitchFamily="18" charset="0"/>
                      </a:rPr>
                      <m:t>))−</m:t>
                    </m:r>
                    <m:r>
                      <a:rPr kumimoji="1" lang="en-US" altLang="zh-TW" sz="2400" i="1">
                        <a:latin typeface="Cambria Math" panose="02040503050406030204" pitchFamily="18" charset="0"/>
                      </a:rPr>
                      <m:t>𝑓</m:t>
                    </m:r>
                    <m:r>
                      <a:rPr kumimoji="1" lang="en-US" altLang="zh-TW" sz="2400" b="0" i="1" smtClean="0">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b="0" i="1" smtClean="0">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kumimoji="1" lang="en-US" altLang="zh-TW" sz="2400" b="0" i="1" smtClean="0">
                        <a:latin typeface="Cambria Math" panose="02040503050406030204" pitchFamily="18" charset="0"/>
                      </a:rPr>
                      <m:t>))=</m:t>
                    </m:r>
                    <m:r>
                      <a:rPr kumimoji="1" lang="en-US" altLang="zh-TW" sz="2400" i="1">
                        <a:latin typeface="Cambria Math" panose="02040503050406030204" pitchFamily="18" charset="0"/>
                      </a:rPr>
                      <m:t>𝑓</m:t>
                    </m:r>
                    <m:r>
                      <a:rPr kumimoji="1" lang="en-US" altLang="zh-TW" sz="2400" b="0" i="1" smtClean="0">
                        <a:latin typeface="Cambria Math" panose="02040503050406030204" pitchFamily="18" charset="0"/>
                      </a:rPr>
                      <m:t>′</m:t>
                    </m:r>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i="1">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kumimoji="1" lang="en-US" altLang="zh-TW" sz="2400" i="1">
                        <a:latin typeface="Cambria Math" panose="02040503050406030204" pitchFamily="18" charset="0"/>
                      </a:rPr>
                      <m:t>))</m:t>
                    </m:r>
                    <m:r>
                      <a:rPr kumimoji="1" lang="en-US" altLang="zh-TW" sz="2400" b="0" i="1" smtClean="0">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b="0" i="1" smtClean="0">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r>
                      <a:rPr kumimoji="1" lang="en-US" altLang="zh-TW" sz="2400" b="0" i="1" smtClean="0">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b="0" i="1" smtClean="0">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kumimoji="1" lang="en-US" altLang="zh-TW" sz="2400" b="0" i="1" smtClean="0">
                        <a:latin typeface="Cambria Math" panose="02040503050406030204" pitchFamily="18" charset="0"/>
                      </a:rPr>
                      <m:t>))</m:t>
                    </m:r>
                  </m:oMath>
                </a14:m>
                <a:r>
                  <a:rPr kumimoji="1" lang="en-US" altLang="zh-TW" sz="2400" dirty="0"/>
                  <a:t>+</a:t>
                </a:r>
                <a14:m>
                  <m:oMath xmlns:m="http://schemas.openxmlformats.org/officeDocument/2006/math">
                    <m:r>
                      <a:rPr kumimoji="1" lang="en-US" altLang="zh-TW" sz="2400" b="0" i="1" dirty="0" smtClean="0">
                        <a:latin typeface="Cambria Math" panose="02040503050406030204" pitchFamily="18" charset="0"/>
                      </a:rPr>
                      <m:t>𝑠𝑚𝑎𝑙𝑙</m:t>
                    </m:r>
                    <m:r>
                      <a:rPr kumimoji="1" lang="en-US" altLang="zh-TW" sz="2400" b="0" i="1" dirty="0" smtClean="0">
                        <a:latin typeface="Cambria Math" panose="02040503050406030204" pitchFamily="18" charset="0"/>
                      </a:rPr>
                      <m:t> </m:t>
                    </m:r>
                    <m:r>
                      <a:rPr kumimoji="1" lang="en-US" altLang="zh-TW" sz="2400" b="0" i="1" dirty="0" smtClean="0">
                        <a:latin typeface="Cambria Math" panose="02040503050406030204" pitchFamily="18" charset="0"/>
                      </a:rPr>
                      <m:t>𝑒𝑟𝑟𝑜𝑟</m:t>
                    </m:r>
                  </m:oMath>
                </a14:m>
                <a:endParaRPr kumimoji="1" lang="en-US" altLang="zh-TW" sz="2400" dirty="0"/>
              </a:p>
              <a:p>
                <a:pPr marL="0" indent="0">
                  <a:buNone/>
                </a:pPr>
                <a:endParaRPr kumimoji="1" lang="en-US" altLang="zh-TW" dirty="0"/>
              </a:p>
              <a:p>
                <a:pPr marL="0" indent="0">
                  <a:buNone/>
                </a:pPr>
                <a:r>
                  <a:rPr kumimoji="1" lang="en-US" altLang="zh-TW" dirty="0"/>
                  <a:t>And,</a:t>
                </a:r>
              </a:p>
              <a:p>
                <a:pPr marL="0" indent="0">
                  <a:buNone/>
                </a:pPr>
                <a14:m>
                  <m:oMathPara xmlns:m="http://schemas.openxmlformats.org/officeDocument/2006/math">
                    <m:oMathParaPr>
                      <m:jc m:val="left"/>
                    </m:oMathParaPr>
                    <m:oMath xmlns:m="http://schemas.openxmlformats.org/officeDocument/2006/math">
                      <m:r>
                        <a:rPr kumimoji="1" lang="en-US" altLang="zh-TW" sz="2400" i="1">
                          <a:latin typeface="Cambria Math" panose="02040503050406030204" pitchFamily="18" charset="0"/>
                        </a:rPr>
                        <m:t>𝑓</m:t>
                      </m:r>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e>
                          </m:d>
                        </m:e>
                      </m:d>
                      <m:r>
                        <a:rPr kumimoji="1" lang="en-US" altLang="zh-TW" sz="2400" i="1">
                          <a:latin typeface="Cambria Math" panose="02040503050406030204" pitchFamily="18" charset="0"/>
                        </a:rPr>
                        <m:t>−</m:t>
                      </m:r>
                      <m:r>
                        <a:rPr kumimoji="1" lang="en-US" altLang="zh-TW" sz="2400" i="1">
                          <a:latin typeface="Cambria Math" panose="02040503050406030204" pitchFamily="18" charset="0"/>
                        </a:rPr>
                        <m:t>𝑓</m:t>
                      </m:r>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e>
                      </m:d>
                      <m:r>
                        <a:rPr kumimoji="1" lang="en-US" altLang="zh-TW" sz="2400" i="1">
                          <a:latin typeface="Cambria Math" panose="02040503050406030204" pitchFamily="18" charset="0"/>
                        </a:rPr>
                        <m:t>=</m:t>
                      </m:r>
                      <m:sSup>
                        <m:sSupPr>
                          <m:ctrlPr>
                            <a:rPr kumimoji="1" lang="en-US" altLang="zh-TW" sz="2400" i="1">
                              <a:latin typeface="Cambria Math" panose="02040503050406030204" pitchFamily="18" charset="0"/>
                            </a:rPr>
                          </m:ctrlPr>
                        </m:sSupPr>
                        <m:e>
                          <m:r>
                            <a:rPr kumimoji="1" lang="en-US" altLang="zh-TW" sz="2400" i="1">
                              <a:latin typeface="Cambria Math" panose="02040503050406030204" pitchFamily="18" charset="0"/>
                            </a:rPr>
                            <m:t>𝑓</m:t>
                          </m:r>
                        </m:e>
                        <m:sup>
                          <m:r>
                            <a:rPr kumimoji="1" lang="en-US" altLang="zh-TW" sz="2400" i="1">
                              <a:latin typeface="Cambria Math" panose="02040503050406030204" pitchFamily="18" charset="0"/>
                            </a:rPr>
                            <m:t>′</m:t>
                          </m:r>
                        </m:sup>
                      </m:sSup>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e>
                      </m:d>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e>
                          </m:d>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e>
                      </m:d>
                    </m:oMath>
                  </m:oMathPara>
                </a14:m>
                <a:endParaRPr kumimoji="1" lang="en-US" altLang="zh-TW" sz="2400" dirty="0"/>
              </a:p>
              <a:p>
                <a:pPr marL="0" indent="0">
                  <a:buNone/>
                </a:pPr>
                <a:r>
                  <a:rPr kumimoji="1" lang="en-US" altLang="zh-TW" sz="300" dirty="0"/>
                  <a:t> </a:t>
                </a:r>
                <a:endParaRPr kumimoji="1" lang="en-US" altLang="zh-TW" sz="2400" dirty="0"/>
              </a:p>
              <a:p>
                <a:pPr marL="0" indent="0">
                  <a:buNone/>
                </a:pPr>
                <a14:m>
                  <m:oMathPara xmlns:m="http://schemas.openxmlformats.org/officeDocument/2006/math">
                    <m:oMathParaPr>
                      <m:jc m:val="left"/>
                    </m:oMathParaPr>
                    <m:oMath xmlns:m="http://schemas.openxmlformats.org/officeDocument/2006/math">
                      <m:r>
                        <a:rPr kumimoji="1" lang="en-US" altLang="zh-TW" sz="2400" b="0" i="1" dirty="0" smtClean="0">
                          <a:latin typeface="Cambria Math" panose="02040503050406030204" pitchFamily="18" charset="0"/>
                        </a:rPr>
                        <m:t>+</m:t>
                      </m:r>
                      <m:f>
                        <m:fPr>
                          <m:ctrlPr>
                            <a:rPr kumimoji="1" lang="en-US" altLang="zh-TW" sz="2400" i="1" dirty="0" smtClean="0">
                              <a:latin typeface="Cambria Math" panose="02040503050406030204" pitchFamily="18" charset="0"/>
                            </a:rPr>
                          </m:ctrlPr>
                        </m:fPr>
                        <m:num>
                          <m:r>
                            <a:rPr kumimoji="1" lang="en-US" altLang="zh-TW" sz="2400" b="0" i="1" dirty="0" smtClean="0">
                              <a:latin typeface="Cambria Math" panose="02040503050406030204" pitchFamily="18" charset="0"/>
                            </a:rPr>
                            <m:t>1</m:t>
                          </m:r>
                        </m:num>
                        <m:den>
                          <m:r>
                            <a:rPr kumimoji="1" lang="en-US" altLang="zh-TW" sz="2400" b="0" i="1" dirty="0" smtClean="0">
                              <a:latin typeface="Cambria Math" panose="02040503050406030204" pitchFamily="18" charset="0"/>
                            </a:rPr>
                            <m:t>2</m:t>
                          </m:r>
                        </m:den>
                      </m:f>
                      <m:sSup>
                        <m:sSupPr>
                          <m:ctrlPr>
                            <a:rPr kumimoji="1" lang="en-US" altLang="zh-TW" sz="2400" b="0" i="1" dirty="0" smtClean="0">
                              <a:latin typeface="Cambria Math" panose="02040503050406030204" pitchFamily="18" charset="0"/>
                            </a:rPr>
                          </m:ctrlPr>
                        </m:sSupPr>
                        <m:e>
                          <m:r>
                            <a:rPr kumimoji="1" lang="en-US" altLang="zh-TW" sz="2400" b="0" i="1" dirty="0" smtClean="0">
                              <a:latin typeface="Cambria Math" panose="02040503050406030204" pitchFamily="18" charset="0"/>
                            </a:rPr>
                            <m:t>𝑓</m:t>
                          </m:r>
                        </m:e>
                        <m:sup>
                          <m:r>
                            <a:rPr kumimoji="1" lang="en-US" altLang="zh-TW" sz="2400" b="0" i="1" dirty="0" smtClean="0">
                              <a:latin typeface="Cambria Math" panose="02040503050406030204" pitchFamily="18" charset="0"/>
                            </a:rPr>
                            <m:t>′′</m:t>
                          </m:r>
                        </m:sup>
                      </m:sSup>
                      <m:d>
                        <m:dPr>
                          <m:ctrlPr>
                            <a:rPr kumimoji="1" lang="en-US" altLang="zh-TW" sz="2400" b="0" i="1" dirty="0" smtClean="0">
                              <a:latin typeface="Cambria Math" panose="02040503050406030204" pitchFamily="18" charset="0"/>
                            </a:rPr>
                          </m:ctrlPr>
                        </m:dPr>
                        <m:e>
                          <m:r>
                            <a:rPr kumimoji="1" lang="en-US" altLang="zh-TW" sz="2400" b="0" i="1" dirty="0" smtClean="0">
                              <a:latin typeface="Cambria Math" panose="02040503050406030204" pitchFamily="18" charset="0"/>
                            </a:rPr>
                            <m:t>𝑊</m:t>
                          </m:r>
                          <m:d>
                            <m:dPr>
                              <m:ctrlPr>
                                <a:rPr kumimoji="1" lang="en-US" altLang="zh-TW" sz="2400" b="0" i="1" dirty="0" smtClean="0">
                                  <a:latin typeface="Cambria Math" panose="02040503050406030204" pitchFamily="18" charset="0"/>
                                </a:rPr>
                              </m:ctrlPr>
                            </m:dPr>
                            <m:e>
                              <m:sSub>
                                <m:sSubPr>
                                  <m:ctrlPr>
                                    <a:rPr kumimoji="1" lang="en-US" altLang="zh-TW" sz="2400" b="0" i="1" dirty="0" smtClean="0">
                                      <a:latin typeface="Cambria Math" panose="02040503050406030204" pitchFamily="18" charset="0"/>
                                    </a:rPr>
                                  </m:ctrlPr>
                                </m:sSubPr>
                                <m:e>
                                  <m:r>
                                    <a:rPr kumimoji="1" lang="en-US" altLang="zh-TW" sz="2400" b="0" i="1" dirty="0" smtClean="0">
                                      <a:latin typeface="Cambria Math" panose="02040503050406030204" pitchFamily="18" charset="0"/>
                                    </a:rPr>
                                    <m:t>𝑡</m:t>
                                  </m:r>
                                </m:e>
                                <m:sub>
                                  <m:r>
                                    <a:rPr kumimoji="1" lang="en-US" altLang="zh-TW" sz="2400" b="0" i="1" dirty="0" smtClean="0">
                                      <a:latin typeface="Cambria Math" panose="02040503050406030204" pitchFamily="18" charset="0"/>
                                    </a:rPr>
                                    <m:t>𝑗</m:t>
                                  </m:r>
                                </m:sub>
                              </m:sSub>
                            </m:e>
                          </m:d>
                        </m:e>
                      </m:d>
                      <m:sSup>
                        <m:sSupPr>
                          <m:ctrlPr>
                            <a:rPr kumimoji="1" lang="en-US" altLang="zh-TW" sz="2400" b="0" i="1" dirty="0" smtClean="0">
                              <a:latin typeface="Cambria Math" panose="02040503050406030204" pitchFamily="18" charset="0"/>
                            </a:rPr>
                          </m:ctrlPr>
                        </m:sSupPr>
                        <m:e>
                          <m:d>
                            <m:dPr>
                              <m:ctrlPr>
                                <a:rPr kumimoji="1" lang="en-US" altLang="zh-TW" sz="2400" b="0" i="1" dirty="0" smtClean="0">
                                  <a:latin typeface="Cambria Math" panose="02040503050406030204" pitchFamily="18" charset="0"/>
                                </a:rPr>
                              </m:ctrlPr>
                            </m:dPr>
                            <m:e>
                              <m:r>
                                <a:rPr kumimoji="1" lang="en-US" altLang="zh-TW" sz="2400" b="0" i="1" dirty="0" smtClean="0">
                                  <a:latin typeface="Cambria Math" panose="02040503050406030204" pitchFamily="18" charset="0"/>
                                </a:rPr>
                                <m:t>𝑊</m:t>
                              </m:r>
                              <m:d>
                                <m:dPr>
                                  <m:ctrlPr>
                                    <a:rPr kumimoji="1" lang="en-US" altLang="zh-TW" sz="2400" b="0" i="1" dirty="0" smtClean="0">
                                      <a:latin typeface="Cambria Math" panose="02040503050406030204" pitchFamily="18" charset="0"/>
                                    </a:rPr>
                                  </m:ctrlPr>
                                </m:dPr>
                                <m:e>
                                  <m:sSub>
                                    <m:sSubPr>
                                      <m:ctrlPr>
                                        <a:rPr kumimoji="1" lang="en-US" altLang="zh-TW" sz="2400" b="0" i="1" dirty="0" smtClean="0">
                                          <a:latin typeface="Cambria Math" panose="02040503050406030204" pitchFamily="18" charset="0"/>
                                        </a:rPr>
                                      </m:ctrlPr>
                                    </m:sSubPr>
                                    <m:e>
                                      <m:r>
                                        <a:rPr kumimoji="1" lang="en-US" altLang="zh-TW" sz="2400" b="0" i="1" dirty="0" smtClean="0">
                                          <a:latin typeface="Cambria Math" panose="02040503050406030204" pitchFamily="18" charset="0"/>
                                        </a:rPr>
                                        <m:t>𝑡</m:t>
                                      </m:r>
                                    </m:e>
                                    <m:sub>
                                      <m:r>
                                        <a:rPr kumimoji="1" lang="en-US" altLang="zh-TW" sz="2400" b="0" i="1" dirty="0" smtClean="0">
                                          <a:latin typeface="Cambria Math" panose="02040503050406030204" pitchFamily="18" charset="0"/>
                                        </a:rPr>
                                        <m:t>𝑗</m:t>
                                      </m:r>
                                      <m:r>
                                        <a:rPr kumimoji="1" lang="en-US" altLang="zh-TW" sz="2400" b="0" i="1" dirty="0" smtClean="0">
                                          <a:latin typeface="Cambria Math" panose="02040503050406030204" pitchFamily="18" charset="0"/>
                                        </a:rPr>
                                        <m:t>+1</m:t>
                                      </m:r>
                                    </m:sub>
                                  </m:sSub>
                                </m:e>
                              </m:d>
                              <m:r>
                                <a:rPr kumimoji="1" lang="en-US" altLang="zh-TW" sz="2400" b="0" i="1" dirty="0" smtClean="0">
                                  <a:latin typeface="Cambria Math" panose="02040503050406030204" pitchFamily="18" charset="0"/>
                                </a:rPr>
                                <m:t>−</m:t>
                              </m:r>
                              <m:r>
                                <a:rPr kumimoji="1" lang="en-US" altLang="zh-TW" sz="2400" i="1" dirty="0">
                                  <a:latin typeface="Cambria Math" panose="02040503050406030204" pitchFamily="18" charset="0"/>
                                </a:rPr>
                                <m:t>𝑊</m:t>
                              </m:r>
                              <m:d>
                                <m:dPr>
                                  <m:ctrlPr>
                                    <a:rPr kumimoji="1" lang="en-US" altLang="zh-TW" sz="2400" i="1" dirty="0">
                                      <a:latin typeface="Cambria Math" panose="02040503050406030204" pitchFamily="18" charset="0"/>
                                    </a:rPr>
                                  </m:ctrlPr>
                                </m:dPr>
                                <m:e>
                                  <m:sSub>
                                    <m:sSubPr>
                                      <m:ctrlPr>
                                        <a:rPr kumimoji="1" lang="en-US" altLang="zh-TW" sz="2400" i="1" dirty="0">
                                          <a:latin typeface="Cambria Math" panose="02040503050406030204" pitchFamily="18" charset="0"/>
                                        </a:rPr>
                                      </m:ctrlPr>
                                    </m:sSubPr>
                                    <m:e>
                                      <m:r>
                                        <a:rPr kumimoji="1" lang="en-US" altLang="zh-TW" sz="2400" i="1" dirty="0">
                                          <a:latin typeface="Cambria Math" panose="02040503050406030204" pitchFamily="18" charset="0"/>
                                        </a:rPr>
                                        <m:t>𝑡</m:t>
                                      </m:r>
                                    </m:e>
                                    <m:sub>
                                      <m:r>
                                        <a:rPr kumimoji="1" lang="en-US" altLang="zh-TW" sz="2400" i="1" dirty="0">
                                          <a:latin typeface="Cambria Math" panose="02040503050406030204" pitchFamily="18" charset="0"/>
                                        </a:rPr>
                                        <m:t>𝑗</m:t>
                                      </m:r>
                                    </m:sub>
                                  </m:sSub>
                                </m:e>
                              </m:d>
                            </m:e>
                          </m:d>
                        </m:e>
                        <m:sup>
                          <m:r>
                            <a:rPr kumimoji="1" lang="en-US" altLang="zh-TW" sz="2400" b="0" i="1" dirty="0" smtClean="0">
                              <a:latin typeface="Cambria Math" panose="02040503050406030204" pitchFamily="18" charset="0"/>
                            </a:rPr>
                            <m:t>2</m:t>
                          </m:r>
                        </m:sup>
                      </m:sSup>
                      <m:r>
                        <a:rPr kumimoji="1" lang="en-US" altLang="zh-TW" sz="2400" b="0" i="1" dirty="0" smtClean="0">
                          <a:latin typeface="Cambria Math" panose="02040503050406030204" pitchFamily="18" charset="0"/>
                        </a:rPr>
                        <m:t>+</m:t>
                      </m:r>
                      <m:r>
                        <a:rPr kumimoji="1" lang="en-US" altLang="zh-TW" sz="2400" b="1" i="1" dirty="0">
                          <a:latin typeface="Cambria Math" panose="02040503050406030204" pitchFamily="18" charset="0"/>
                        </a:rPr>
                        <m:t>𝒔𝒎𝒂𝒍𝒍</m:t>
                      </m:r>
                      <m:r>
                        <a:rPr kumimoji="1" lang="en-US" altLang="zh-TW" sz="2400" b="1" i="1" dirty="0" smtClean="0">
                          <a:latin typeface="Cambria Math" panose="02040503050406030204" pitchFamily="18" charset="0"/>
                        </a:rPr>
                        <m:t>𝒆𝒓</m:t>
                      </m:r>
                      <m:r>
                        <a:rPr kumimoji="1" lang="en-US" altLang="zh-TW" sz="2400" i="1" dirty="0">
                          <a:latin typeface="Cambria Math" panose="02040503050406030204" pitchFamily="18" charset="0"/>
                        </a:rPr>
                        <m:t> </m:t>
                      </m:r>
                      <m:r>
                        <a:rPr kumimoji="1" lang="en-US" altLang="zh-TW" sz="2400" i="1" dirty="0">
                          <a:latin typeface="Cambria Math" panose="02040503050406030204" pitchFamily="18" charset="0"/>
                        </a:rPr>
                        <m:t>𝑒𝑟𝑟𝑜𝑟</m:t>
                      </m:r>
                    </m:oMath>
                  </m:oMathPara>
                </a14:m>
                <a:endParaRPr kumimoji="1" lang="en-US" altLang="zh-TW" sz="2400" dirty="0"/>
              </a:p>
              <a:p>
                <a:pPr marL="0" indent="0">
                  <a:buNone/>
                </a:pPr>
                <a:endParaRPr kumimoji="1" lang="en-US" altLang="zh-TW" dirty="0"/>
              </a:p>
              <a:p>
                <a:r>
                  <a:rPr lang="en-US" altLang="zh-TW" sz="2400" dirty="0"/>
                  <a:t>In both (4.4.14) and (4.4.15), </a:t>
                </a:r>
                <a:r>
                  <a:rPr kumimoji="1" lang="en-US" altLang="zh-TW" sz="2400" dirty="0"/>
                  <a:t>as </a:t>
                </a:r>
                <a14:m>
                  <m:oMath xmlns:m="http://schemas.openxmlformats.org/officeDocument/2006/math">
                    <m:r>
                      <a:rPr kumimoji="1" lang="en-US" altLang="zh-TW" sz="2400">
                        <a:latin typeface="Cambria Math" panose="02040503050406030204" pitchFamily="18" charset="0"/>
                        <a:ea typeface="Cambria Math" panose="02040503050406030204" pitchFamily="18" charset="0"/>
                      </a:rPr>
                      <m:t>||</m:t>
                    </m:r>
                    <m:r>
                      <m:rPr>
                        <m:sty m:val="p"/>
                      </m:rPr>
                      <a:rPr kumimoji="1" lang="el-GR" altLang="zh-TW" sz="2400" i="1">
                        <a:latin typeface="Cambria Math" panose="02040503050406030204" pitchFamily="18" charset="0"/>
                        <a:ea typeface="Cambria Math" panose="02040503050406030204" pitchFamily="18" charset="0"/>
                      </a:rPr>
                      <m:t>Π</m:t>
                    </m:r>
                    <m:r>
                      <a:rPr kumimoji="1" lang="en-US" altLang="zh-TW" sz="2400">
                        <a:latin typeface="Cambria Math" panose="02040503050406030204" pitchFamily="18" charset="0"/>
                        <a:ea typeface="Cambria Math" panose="02040503050406030204" pitchFamily="18" charset="0"/>
                      </a:rPr>
                      <m:t>||</m:t>
                    </m:r>
                    <m:r>
                      <a:rPr kumimoji="1" lang="en-US" altLang="zh-TW" sz="2400" i="1">
                        <a:latin typeface="Cambria Math" panose="02040503050406030204" pitchFamily="18" charset="0"/>
                        <a:ea typeface="Cambria Math" panose="02040503050406030204" pitchFamily="18" charset="0"/>
                      </a:rPr>
                      <m:t>→0</m:t>
                    </m:r>
                  </m:oMath>
                </a14:m>
                <a:r>
                  <a:rPr lang="en-US" altLang="zh-TW" dirty="0">
                    <a:cs typeface="Arial" panose="020B0604020202020204" pitchFamily="34" charset="0"/>
                  </a:rPr>
                  <a:t>, the errors approach zero.</a:t>
                </a:r>
              </a:p>
              <a:p>
                <a:endParaRPr kumimoji="1" lang="zh-TW" altLang="en-US" dirty="0"/>
              </a:p>
            </p:txBody>
          </p:sp>
        </mc:Choice>
        <mc:Fallback xmlns="">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86" t="-2632" b="-204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28</a:t>
            </a:fld>
            <a:endParaRPr kumimoji="1" lang="zh-TW" altLang="en-US"/>
          </a:p>
        </p:txBody>
      </p:sp>
      <p:sp>
        <p:nvSpPr>
          <p:cNvPr id="5" name="標題 1">
            <a:extLst>
              <a:ext uri="{FF2B5EF4-FFF2-40B4-BE49-F238E27FC236}">
                <a16:creationId xmlns:a16="http://schemas.microsoft.com/office/drawing/2014/main" id="{CEFE4896-38BF-1742-9865-8E950FC60EBE}"/>
              </a:ext>
            </a:extLst>
          </p:cNvPr>
          <p:cNvSpPr>
            <a:spLocks noGrp="1"/>
          </p:cNvSpPr>
          <p:nvPr>
            <p:ph type="title"/>
          </p:nvPr>
        </p:nvSpPr>
        <p:spPr/>
        <p:txBody>
          <a:bodyPr/>
          <a:lstStyle/>
          <a:p>
            <a:r>
              <a:rPr kumimoji="1" lang="en-US" altLang="zh-TW" dirty="0"/>
              <a:t>Remark 4.4.2</a:t>
            </a:r>
            <a:endParaRPr kumimoji="1" lang="zh-TW" altLang="en-US" dirty="0"/>
          </a:p>
        </p:txBody>
      </p:sp>
      <p:sp>
        <p:nvSpPr>
          <p:cNvPr id="7" name="文字方塊 6">
            <a:extLst>
              <a:ext uri="{FF2B5EF4-FFF2-40B4-BE49-F238E27FC236}">
                <a16:creationId xmlns:a16="http://schemas.microsoft.com/office/drawing/2014/main" id="{A3BA8FF3-75B1-334E-BDBA-2C2E66B6BE57}"/>
              </a:ext>
            </a:extLst>
          </p:cNvPr>
          <p:cNvSpPr txBox="1"/>
          <p:nvPr/>
        </p:nvSpPr>
        <p:spPr>
          <a:xfrm>
            <a:off x="10384143" y="2382271"/>
            <a:ext cx="989373" cy="400110"/>
          </a:xfrm>
          <a:prstGeom prst="rect">
            <a:avLst/>
          </a:prstGeom>
          <a:noFill/>
        </p:spPr>
        <p:txBody>
          <a:bodyPr wrap="none" rtlCol="0">
            <a:spAutoFit/>
          </a:bodyPr>
          <a:lstStyle/>
          <a:p>
            <a:r>
              <a:rPr kumimoji="1" lang="en-US" altLang="zh-TW" sz="2000" dirty="0"/>
              <a:t>(4.4.14)</a:t>
            </a:r>
            <a:endParaRPr kumimoji="1" lang="zh-TW" altLang="en-US" sz="2000" dirty="0"/>
          </a:p>
        </p:txBody>
      </p:sp>
      <p:sp>
        <p:nvSpPr>
          <p:cNvPr id="10" name="文字方塊 9">
            <a:extLst>
              <a:ext uri="{FF2B5EF4-FFF2-40B4-BE49-F238E27FC236}">
                <a16:creationId xmlns:a16="http://schemas.microsoft.com/office/drawing/2014/main" id="{1C3D908A-A1ED-C34B-B7E3-60D1E6B935B1}"/>
              </a:ext>
            </a:extLst>
          </p:cNvPr>
          <p:cNvSpPr txBox="1"/>
          <p:nvPr/>
        </p:nvSpPr>
        <p:spPr>
          <a:xfrm>
            <a:off x="8686722" y="4573679"/>
            <a:ext cx="989373" cy="400110"/>
          </a:xfrm>
          <a:prstGeom prst="rect">
            <a:avLst/>
          </a:prstGeom>
          <a:noFill/>
        </p:spPr>
        <p:txBody>
          <a:bodyPr wrap="none" rtlCol="0">
            <a:spAutoFit/>
          </a:bodyPr>
          <a:lstStyle/>
          <a:p>
            <a:r>
              <a:rPr kumimoji="1" lang="en-US" altLang="zh-TW" sz="2000" dirty="0"/>
              <a:t>(4.4.15)</a:t>
            </a:r>
            <a:endParaRPr kumimoji="1" lang="zh-TW" altLang="en-US" sz="2000" dirty="0"/>
          </a:p>
        </p:txBody>
      </p:sp>
    </p:spTree>
    <p:extLst>
      <p:ext uri="{BB962C8B-B14F-4D97-AF65-F5344CB8AC3E}">
        <p14:creationId xmlns:p14="http://schemas.microsoft.com/office/powerpoint/2010/main" val="1402067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p:txBody>
          <a:bodyPr/>
          <a:lstStyle/>
          <a:p>
            <a:r>
              <a:rPr kumimoji="1" lang="en-US" altLang="zh-TW" dirty="0"/>
              <a:t>Remark 4.4.2</a:t>
            </a:r>
            <a:endParaRPr kumimoji="1"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a:xfrm>
                <a:off x="838200" y="1825625"/>
                <a:ext cx="10308220" cy="4351338"/>
              </a:xfrm>
            </p:spPr>
            <p:txBody>
              <a:bodyPr/>
              <a:lstStyle/>
              <a:p>
                <a:endParaRPr lang="en-US" altLang="zh-TW" dirty="0"/>
              </a:p>
              <a:p>
                <a:endParaRPr lang="en-US" altLang="zh-TW" dirty="0"/>
              </a:p>
              <a:p>
                <a:r>
                  <a:rPr lang="en-US" altLang="zh-TW" dirty="0"/>
                  <a:t>When we sum both sides over </a:t>
                </a:r>
                <a14:m>
                  <m:oMath xmlns:m="http://schemas.openxmlformats.org/officeDocument/2006/math">
                    <m:r>
                      <a:rPr lang="en-US" altLang="zh-TW" b="0" i="1" smtClean="0">
                        <a:latin typeface="Cambria Math" panose="02040503050406030204" pitchFamily="18" charset="0"/>
                      </a:rPr>
                      <m:t>𝑗</m:t>
                    </m:r>
                  </m:oMath>
                </a14:m>
                <a:r>
                  <a:rPr lang="en-US" altLang="zh-TW" dirty="0"/>
                  <a:t> of (4.4.14), the errors accumulate, and although the error in each summand approaches zero as </a:t>
                </a:r>
                <a14:m>
                  <m:oMath xmlns:m="http://schemas.openxmlformats.org/officeDocument/2006/math">
                    <m:r>
                      <a:rPr kumimoji="1" lang="en-US" altLang="zh-TW">
                        <a:latin typeface="Cambria Math" panose="02040503050406030204" pitchFamily="18" charset="0"/>
                        <a:ea typeface="Cambria Math" panose="02040503050406030204" pitchFamily="18" charset="0"/>
                      </a:rPr>
                      <m:t>||</m:t>
                    </m:r>
                    <m:r>
                      <m:rPr>
                        <m:sty m:val="p"/>
                      </m:rPr>
                      <a:rPr kumimoji="1" lang="el-GR" altLang="zh-TW" i="1">
                        <a:latin typeface="Cambria Math" panose="02040503050406030204" pitchFamily="18" charset="0"/>
                        <a:ea typeface="Cambria Math" panose="02040503050406030204" pitchFamily="18" charset="0"/>
                      </a:rPr>
                      <m:t>Π</m:t>
                    </m:r>
                    <m:r>
                      <a:rPr kumimoji="1" lang="en-US" altLang="zh-TW">
                        <a:latin typeface="Cambria Math" panose="02040503050406030204" pitchFamily="18" charset="0"/>
                        <a:ea typeface="Cambria Math" panose="02040503050406030204" pitchFamily="18" charset="0"/>
                      </a:rPr>
                      <m:t>||</m:t>
                    </m:r>
                    <m:r>
                      <a:rPr kumimoji="1" lang="en-US" altLang="zh-TW" i="1">
                        <a:latin typeface="Cambria Math" panose="02040503050406030204" pitchFamily="18" charset="0"/>
                        <a:ea typeface="Cambria Math" panose="02040503050406030204" pitchFamily="18" charset="0"/>
                      </a:rPr>
                      <m:t>→0</m:t>
                    </m:r>
                  </m:oMath>
                </a14:m>
                <a:r>
                  <a:rPr lang="en-US" altLang="zh-TW" dirty="0">
                    <a:cs typeface="Arial" panose="020B0604020202020204" pitchFamily="34" charset="0"/>
                  </a:rPr>
                  <a:t>, the sum of the errors does not.</a:t>
                </a:r>
              </a:p>
              <a:p>
                <a:endParaRPr kumimoji="1" lang="zh-TW" altLang="en-US" dirty="0"/>
              </a:p>
            </p:txBody>
          </p:sp>
        </mc:Choice>
        <mc:Fallback>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xfrm>
                <a:off x="838200" y="1825625"/>
                <a:ext cx="10308220" cy="4351338"/>
              </a:xfrm>
              <a:blipFill>
                <a:blip r:embed="rId2"/>
                <a:stretch>
                  <a:fillRect l="-98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29</a:t>
            </a:fld>
            <a:endParaRPr kumimoji="1" lang="zh-TW" altLang="en-US"/>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BA321783-07F3-1D41-B75F-E52F5FA58DAB}"/>
                  </a:ext>
                </a:extLst>
              </p:cNvPr>
              <p:cNvSpPr/>
              <p:nvPr/>
            </p:nvSpPr>
            <p:spPr>
              <a:xfrm>
                <a:off x="838200" y="1845599"/>
                <a:ext cx="10829081" cy="491417"/>
              </a:xfrm>
              <a:prstGeom prst="rect">
                <a:avLst/>
              </a:prstGeom>
            </p:spPr>
            <p:txBody>
              <a:bodyPr wrap="square">
                <a:spAutoFit/>
              </a:bodyPr>
              <a:lstStyle/>
              <a:p>
                <a14:m>
                  <m:oMath xmlns:m="http://schemas.openxmlformats.org/officeDocument/2006/math">
                    <m:r>
                      <a:rPr kumimoji="1" lang="en-US" altLang="zh-TW" sz="2400" i="1">
                        <a:latin typeface="Cambria Math" panose="02040503050406030204" pitchFamily="18" charset="0"/>
                      </a:rPr>
                      <m:t>𝑓</m:t>
                    </m:r>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i="1">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r>
                      <a:rPr kumimoji="1" lang="en-US" altLang="zh-TW" sz="2400" i="1">
                        <a:latin typeface="Cambria Math" panose="02040503050406030204" pitchFamily="18" charset="0"/>
                      </a:rPr>
                      <m:t>))−</m:t>
                    </m:r>
                    <m:r>
                      <a:rPr kumimoji="1" lang="en-US" altLang="zh-TW" sz="2400" i="1">
                        <a:latin typeface="Cambria Math" panose="02040503050406030204" pitchFamily="18" charset="0"/>
                      </a:rPr>
                      <m:t>𝑓</m:t>
                    </m:r>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i="1">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kumimoji="1" lang="en-US" altLang="zh-TW" sz="2400" i="1">
                        <a:latin typeface="Cambria Math" panose="02040503050406030204" pitchFamily="18" charset="0"/>
                      </a:rPr>
                      <m:t>))=</m:t>
                    </m:r>
                    <m:r>
                      <a:rPr kumimoji="1" lang="en-US" altLang="zh-TW" sz="2400" i="1">
                        <a:latin typeface="Cambria Math" panose="02040503050406030204" pitchFamily="18" charset="0"/>
                      </a:rPr>
                      <m:t>𝑓</m:t>
                    </m:r>
                    <m:r>
                      <a:rPr kumimoji="1" lang="en-US" altLang="zh-TW" sz="2400" i="1">
                        <a:latin typeface="Cambria Math" panose="02040503050406030204" pitchFamily="18" charset="0"/>
                      </a:rPr>
                      <m:t>′</m:t>
                    </m:r>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i="1">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kumimoji="1" lang="en-US" altLang="zh-TW" sz="2400" i="1">
                        <a:latin typeface="Cambria Math" panose="02040503050406030204" pitchFamily="18" charset="0"/>
                      </a:rPr>
                      <m:t>))</m:t>
                    </m:r>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i="1">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r>
                      <a:rPr kumimoji="1" lang="en-US" altLang="zh-TW" sz="2400" i="1">
                        <a:latin typeface="Cambria Math" panose="02040503050406030204" pitchFamily="18" charset="0"/>
                      </a:rPr>
                      <m:t>(</m:t>
                    </m:r>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r>
                      <a:rPr kumimoji="1" lang="en-US" altLang="zh-TW" sz="2400" i="1">
                        <a:latin typeface="Cambria Math" panose="02040503050406030204" pitchFamily="18" charset="0"/>
                      </a:rPr>
                      <m:t>))</m:t>
                    </m:r>
                  </m:oMath>
                </a14:m>
                <a:r>
                  <a:rPr kumimoji="1" lang="en-US" altLang="zh-TW" sz="2400" dirty="0"/>
                  <a:t>+</a:t>
                </a:r>
                <a14:m>
                  <m:oMath xmlns:m="http://schemas.openxmlformats.org/officeDocument/2006/math">
                    <m:r>
                      <a:rPr kumimoji="1" lang="en-US" altLang="zh-TW" sz="2400" i="1" dirty="0">
                        <a:latin typeface="Cambria Math" panose="02040503050406030204" pitchFamily="18" charset="0"/>
                      </a:rPr>
                      <m:t>𝑠𝑚𝑎𝑙𝑙</m:t>
                    </m:r>
                    <m:r>
                      <a:rPr kumimoji="1" lang="en-US" altLang="zh-TW" sz="2400" i="1" dirty="0">
                        <a:latin typeface="Cambria Math" panose="02040503050406030204" pitchFamily="18" charset="0"/>
                      </a:rPr>
                      <m:t> </m:t>
                    </m:r>
                    <m:r>
                      <a:rPr kumimoji="1" lang="en-US" altLang="zh-TW" sz="2400" i="1" dirty="0">
                        <a:latin typeface="Cambria Math" panose="02040503050406030204" pitchFamily="18" charset="0"/>
                      </a:rPr>
                      <m:t>𝑒𝑟𝑟𝑜𝑟</m:t>
                    </m:r>
                  </m:oMath>
                </a14:m>
                <a:endParaRPr kumimoji="1" lang="en-US" altLang="zh-TW" sz="2400" dirty="0"/>
              </a:p>
            </p:txBody>
          </p:sp>
        </mc:Choice>
        <mc:Fallback>
          <p:sp>
            <p:nvSpPr>
              <p:cNvPr id="5" name="矩形 4">
                <a:extLst>
                  <a:ext uri="{FF2B5EF4-FFF2-40B4-BE49-F238E27FC236}">
                    <a16:creationId xmlns:a16="http://schemas.microsoft.com/office/drawing/2014/main" id="{BA321783-07F3-1D41-B75F-E52F5FA58DAB}"/>
                  </a:ext>
                </a:extLst>
              </p:cNvPr>
              <p:cNvSpPr>
                <a:spLocks noRot="1" noChangeAspect="1" noMove="1" noResize="1" noEditPoints="1" noAdjustHandles="1" noChangeArrowheads="1" noChangeShapeType="1" noTextEdit="1"/>
              </p:cNvSpPr>
              <p:nvPr/>
            </p:nvSpPr>
            <p:spPr>
              <a:xfrm>
                <a:off x="838200" y="1845599"/>
                <a:ext cx="10829081" cy="491417"/>
              </a:xfrm>
              <a:prstGeom prst="rect">
                <a:avLst/>
              </a:prstGeom>
              <a:blipFill>
                <a:blip r:embed="rId3"/>
                <a:stretch>
                  <a:fillRect l="-468" t="-5000" b="-20000"/>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FDB1F2CD-3A6D-5445-9C49-071656675908}"/>
              </a:ext>
            </a:extLst>
          </p:cNvPr>
          <p:cNvSpPr txBox="1"/>
          <p:nvPr/>
        </p:nvSpPr>
        <p:spPr>
          <a:xfrm>
            <a:off x="10364427" y="1891252"/>
            <a:ext cx="989373" cy="400110"/>
          </a:xfrm>
          <a:prstGeom prst="rect">
            <a:avLst/>
          </a:prstGeom>
          <a:noFill/>
        </p:spPr>
        <p:txBody>
          <a:bodyPr wrap="none" rtlCol="0">
            <a:spAutoFit/>
          </a:bodyPr>
          <a:lstStyle/>
          <a:p>
            <a:r>
              <a:rPr kumimoji="1" lang="en-US" altLang="zh-TW" sz="2000" dirty="0"/>
              <a:t>(4.4.14)</a:t>
            </a:r>
            <a:endParaRPr kumimoji="1" lang="zh-TW" altLang="en-US" sz="2000" dirty="0"/>
          </a:p>
        </p:txBody>
      </p:sp>
    </p:spTree>
    <p:extLst>
      <p:ext uri="{BB962C8B-B14F-4D97-AF65-F5344CB8AC3E}">
        <p14:creationId xmlns:p14="http://schemas.microsoft.com/office/powerpoint/2010/main" val="401784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F9A24A2-DBF3-F240-9B34-E87A751E33DC}"/>
                  </a:ext>
                </a:extLst>
              </p:cNvPr>
              <p:cNvSpPr>
                <a:spLocks noGrp="1"/>
              </p:cNvSpPr>
              <p:nvPr>
                <p:ph idx="1"/>
              </p:nvPr>
            </p:nvSpPr>
            <p:spPr>
              <a:xfrm>
                <a:off x="838200" y="469557"/>
                <a:ext cx="10515600" cy="5707406"/>
              </a:xfrm>
            </p:spPr>
            <p:txBody>
              <a:bodyPr/>
              <a:lstStyle/>
              <a:p>
                <a:r>
                  <a:rPr kumimoji="1" lang="en-US" altLang="zh-TW" dirty="0"/>
                  <a:t>Because </a:t>
                </a:r>
                <a14:m>
                  <m:oMath xmlns:m="http://schemas.openxmlformats.org/officeDocument/2006/math">
                    <m:r>
                      <a:rPr kumimoji="1" lang="en-US" altLang="zh-TW" b="0" i="1" smtClean="0">
                        <a:latin typeface="Cambria Math" panose="02040503050406030204" pitchFamily="18" charset="0"/>
                      </a:rPr>
                      <m:t>𝑊</m:t>
                    </m:r>
                    <m:r>
                      <a:rPr kumimoji="1" lang="en-US" altLang="zh-TW" i="1">
                        <a:latin typeface="Cambria Math" panose="02040503050406030204" pitchFamily="18" charset="0"/>
                      </a:rPr>
                      <m:t> </m:t>
                    </m:r>
                  </m:oMath>
                </a14:m>
                <a:r>
                  <a:rPr kumimoji="1" lang="en-US" altLang="zh-TW" dirty="0"/>
                  <a:t>has </a:t>
                </a:r>
                <a:r>
                  <a:rPr kumimoji="1" lang="en-US" altLang="zh-TW" b="1" dirty="0"/>
                  <a:t>nonzero quadratic variation</a:t>
                </a:r>
                <a:r>
                  <a:rPr kumimoji="1" lang="en-US" altLang="zh-TW" dirty="0"/>
                  <a:t>, the correct formula has an </a:t>
                </a:r>
                <a:r>
                  <a:rPr kumimoji="1" lang="en-US" altLang="zh-TW" b="1" dirty="0"/>
                  <a:t>extra term</a:t>
                </a:r>
                <a:r>
                  <a:rPr kumimoji="1" lang="en-US" altLang="zh-TW" dirty="0"/>
                  <a:t>.</a:t>
                </a:r>
              </a:p>
              <a:p>
                <a:r>
                  <a:rPr kumimoji="1" lang="en-US" altLang="zh-TW" dirty="0"/>
                  <a:t>That is </a:t>
                </a:r>
                <a:endParaRPr kumimoji="1" lang="en-US" altLang="zh-TW"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zh-TW" i="1">
                          <a:latin typeface="Cambria Math" panose="02040503050406030204" pitchFamily="18" charset="0"/>
                        </a:rPr>
                        <m:t>𝑑𝑓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e>
                      </m:d>
                      <m:r>
                        <a:rPr kumimoji="1" lang="en-US" altLang="zh-TW" i="1">
                          <a:latin typeface="Cambria Math" panose="02040503050406030204" pitchFamily="18" charset="0"/>
                        </a:rPr>
                        <m:t>=</m:t>
                      </m:r>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𝑓</m:t>
                          </m:r>
                        </m:e>
                        <m:sup>
                          <m:r>
                            <a:rPr kumimoji="1" lang="en-US" altLang="zh-TW" i="1">
                              <a:latin typeface="Cambria Math" panose="02040503050406030204" pitchFamily="18" charset="0"/>
                            </a:rPr>
                            <m:t>′</m:t>
                          </m:r>
                        </m:sup>
                      </m:sSup>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e>
                      </m:d>
                      <m:r>
                        <a:rPr kumimoji="1" lang="en-US" altLang="zh-TW" i="1">
                          <a:latin typeface="Cambria Math" panose="02040503050406030204" pitchFamily="18" charset="0"/>
                        </a:rPr>
                        <m:t>𝑑𝑊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r>
                        <a:rPr kumimoji="1" lang="en-US" altLang="zh-TW" b="0" i="1" smtClean="0">
                          <a:latin typeface="Cambria Math" panose="02040503050406030204" pitchFamily="18" charset="0"/>
                        </a:rPr>
                        <m:t>+</m:t>
                      </m:r>
                      <m:f>
                        <m:fPr>
                          <m:ctrlPr>
                            <a:rPr kumimoji="1" lang="en-US" altLang="zh-TW" b="1" i="1" smtClean="0">
                              <a:latin typeface="Cambria Math" panose="02040503050406030204" pitchFamily="18" charset="0"/>
                            </a:rPr>
                          </m:ctrlPr>
                        </m:fPr>
                        <m:num>
                          <m:r>
                            <a:rPr kumimoji="1" lang="en-US" altLang="zh-TW" b="1" i="1" smtClean="0">
                              <a:latin typeface="Cambria Math" panose="02040503050406030204" pitchFamily="18" charset="0"/>
                            </a:rPr>
                            <m:t>𝟏</m:t>
                          </m:r>
                        </m:num>
                        <m:den>
                          <m:r>
                            <a:rPr kumimoji="1" lang="en-US" altLang="zh-TW" b="1" i="1" smtClean="0">
                              <a:latin typeface="Cambria Math" panose="02040503050406030204" pitchFamily="18" charset="0"/>
                            </a:rPr>
                            <m:t>𝟐</m:t>
                          </m:r>
                        </m:den>
                      </m:f>
                      <m:sSup>
                        <m:sSupPr>
                          <m:ctrlPr>
                            <a:rPr kumimoji="1" lang="en-US" altLang="zh-TW" b="1" i="1">
                              <a:latin typeface="Cambria Math" panose="02040503050406030204" pitchFamily="18" charset="0"/>
                            </a:rPr>
                          </m:ctrlPr>
                        </m:sSupPr>
                        <m:e>
                          <m:r>
                            <a:rPr kumimoji="1" lang="en-US" altLang="zh-TW" b="1" i="1">
                              <a:latin typeface="Cambria Math" panose="02040503050406030204" pitchFamily="18" charset="0"/>
                            </a:rPr>
                            <m:t>𝒇</m:t>
                          </m:r>
                        </m:e>
                        <m:sup>
                          <m:r>
                            <a:rPr kumimoji="1" lang="en-US" altLang="zh-TW" b="1" i="1">
                              <a:latin typeface="Cambria Math" panose="02040503050406030204" pitchFamily="18" charset="0"/>
                            </a:rPr>
                            <m:t>′</m:t>
                          </m:r>
                          <m:r>
                            <a:rPr kumimoji="1" lang="en-US" altLang="zh-TW" b="1" i="1" smtClean="0">
                              <a:latin typeface="Cambria Math" panose="02040503050406030204" pitchFamily="18" charset="0"/>
                            </a:rPr>
                            <m:t>′</m:t>
                          </m:r>
                        </m:sup>
                      </m:sSup>
                      <m:d>
                        <m:dPr>
                          <m:ctrlPr>
                            <a:rPr kumimoji="1" lang="en-US" altLang="zh-TW" b="1" i="1">
                              <a:latin typeface="Cambria Math" panose="02040503050406030204" pitchFamily="18" charset="0"/>
                            </a:rPr>
                          </m:ctrlPr>
                        </m:dPr>
                        <m:e>
                          <m:r>
                            <a:rPr kumimoji="1" lang="en-US" altLang="zh-TW" b="1" i="1">
                              <a:latin typeface="Cambria Math" panose="02040503050406030204" pitchFamily="18" charset="0"/>
                            </a:rPr>
                            <m:t>𝑾</m:t>
                          </m:r>
                          <m:d>
                            <m:dPr>
                              <m:ctrlPr>
                                <a:rPr kumimoji="1" lang="en-US" altLang="zh-TW" b="1" i="1">
                                  <a:latin typeface="Cambria Math" panose="02040503050406030204" pitchFamily="18" charset="0"/>
                                </a:rPr>
                              </m:ctrlPr>
                            </m:dPr>
                            <m:e>
                              <m:r>
                                <a:rPr kumimoji="1" lang="en-US" altLang="zh-TW" b="1" i="1">
                                  <a:latin typeface="Cambria Math" panose="02040503050406030204" pitchFamily="18" charset="0"/>
                                </a:rPr>
                                <m:t>𝒕</m:t>
                              </m:r>
                            </m:e>
                          </m:d>
                        </m:e>
                      </m:d>
                      <m:r>
                        <a:rPr kumimoji="1" lang="en-US" altLang="zh-TW" b="1" i="1" smtClean="0">
                          <a:latin typeface="Cambria Math" panose="02040503050406030204" pitchFamily="18" charset="0"/>
                        </a:rPr>
                        <m:t>𝒅𝒕</m:t>
                      </m:r>
                    </m:oMath>
                  </m:oMathPara>
                </a14:m>
                <a:endParaRPr kumimoji="1" lang="en-US" altLang="zh-TW" b="1" dirty="0"/>
              </a:p>
              <a:p>
                <a:pPr marL="0" indent="0">
                  <a:buNone/>
                </a:pPr>
                <a:r>
                  <a:rPr kumimoji="1" lang="en-US" altLang="zh-TW" dirty="0"/>
                  <a:t>This is </a:t>
                </a:r>
                <a:r>
                  <a:rPr kumimoji="1" lang="en-US" altLang="zh-TW" dirty="0" err="1"/>
                  <a:t>Itô-Doeblin</a:t>
                </a:r>
                <a:r>
                  <a:rPr kumimoji="1" lang="en-US" altLang="zh-TW" dirty="0"/>
                  <a:t> Formula in </a:t>
                </a:r>
                <a:r>
                  <a:rPr kumimoji="1" lang="en-US" altLang="zh-TW" u="sng" dirty="0"/>
                  <a:t>differential form</a:t>
                </a:r>
                <a:r>
                  <a:rPr kumimoji="1" lang="en-US" altLang="zh-TW" dirty="0"/>
                  <a:t>.</a:t>
                </a:r>
              </a:p>
              <a:p>
                <a:pPr marL="0" indent="0">
                  <a:buNone/>
                </a:pPr>
                <a:endParaRPr kumimoji="1" lang="en-US" altLang="zh-TW" dirty="0"/>
              </a:p>
              <a:p>
                <a:pPr marL="0" indent="0">
                  <a:buNone/>
                </a:pPr>
                <a:r>
                  <a:rPr kumimoji="1" lang="en-US" altLang="zh-TW" sz="900" dirty="0"/>
                  <a:t> </a:t>
                </a:r>
                <a:endParaRPr kumimoji="1" lang="en-US" altLang="zh-TW" dirty="0"/>
              </a:p>
              <a:p>
                <a:pPr marL="0" indent="0">
                  <a:buNone/>
                </a:pPr>
                <a:r>
                  <a:rPr kumimoji="1" lang="en-US" altLang="zh-TW" dirty="0"/>
                  <a:t>If we integrating , we can obtain </a:t>
                </a:r>
                <a:r>
                  <a:rPr kumimoji="1" lang="en-US" altLang="zh-TW" dirty="0" err="1"/>
                  <a:t>Itô-Doeblin</a:t>
                </a:r>
                <a:r>
                  <a:rPr kumimoji="1" lang="en-US" altLang="zh-TW" dirty="0"/>
                  <a:t> Formula in </a:t>
                </a:r>
                <a:r>
                  <a:rPr kumimoji="1" lang="en-US" altLang="zh-TW" u="sng" dirty="0"/>
                  <a:t>integral form</a:t>
                </a:r>
                <a:r>
                  <a:rPr kumimoji="1" lang="en-US" altLang="zh-TW" dirty="0"/>
                  <a:t>:</a:t>
                </a:r>
              </a:p>
              <a:p>
                <a:pPr marL="0" indent="0">
                  <a:buNone/>
                </a:pPr>
                <a:endParaRPr kumimoji="1" lang="en-US" altLang="zh-TW" sz="200" dirty="0"/>
              </a:p>
              <a:p>
                <a:pPr marL="0" indent="0">
                  <a:buNone/>
                </a:pPr>
                <a14:m>
                  <m:oMathPara xmlns:m="http://schemas.openxmlformats.org/officeDocument/2006/math">
                    <m:oMathParaPr>
                      <m:jc m:val="centerGroup"/>
                    </m:oMathParaPr>
                    <m:oMath xmlns:m="http://schemas.openxmlformats.org/officeDocument/2006/math">
                      <m:r>
                        <a:rPr kumimoji="1" lang="en-US" altLang="zh-TW" b="1" i="1" smtClean="0">
                          <a:latin typeface="Cambria Math" panose="02040503050406030204" pitchFamily="18" charset="0"/>
                        </a:rPr>
                        <m:t>𝒇</m:t>
                      </m:r>
                      <m:d>
                        <m:dPr>
                          <m:ctrlPr>
                            <a:rPr kumimoji="1" lang="en-US" altLang="zh-TW" b="1" i="1" smtClean="0">
                              <a:latin typeface="Cambria Math" panose="02040503050406030204" pitchFamily="18" charset="0"/>
                            </a:rPr>
                          </m:ctrlPr>
                        </m:dPr>
                        <m:e>
                          <m:r>
                            <a:rPr kumimoji="1" lang="en-US" altLang="zh-TW" b="1" i="1" smtClean="0">
                              <a:latin typeface="Cambria Math" panose="02040503050406030204" pitchFamily="18" charset="0"/>
                            </a:rPr>
                            <m:t>𝑾</m:t>
                          </m:r>
                          <m:d>
                            <m:dPr>
                              <m:ctrlPr>
                                <a:rPr kumimoji="1" lang="en-US" altLang="zh-TW" b="1" i="1" smtClean="0">
                                  <a:latin typeface="Cambria Math" panose="02040503050406030204" pitchFamily="18" charset="0"/>
                                </a:rPr>
                              </m:ctrlPr>
                            </m:dPr>
                            <m:e>
                              <m:r>
                                <a:rPr kumimoji="1" lang="en-US" altLang="zh-TW" b="1" i="1" smtClean="0">
                                  <a:latin typeface="Cambria Math" panose="02040503050406030204" pitchFamily="18" charset="0"/>
                                </a:rPr>
                                <m:t>𝒕</m:t>
                              </m:r>
                            </m:e>
                          </m:d>
                        </m:e>
                      </m:d>
                      <m:r>
                        <a:rPr kumimoji="1" lang="en-US" altLang="zh-TW" b="1" i="1" smtClean="0">
                          <a:latin typeface="Cambria Math" panose="02040503050406030204" pitchFamily="18" charset="0"/>
                        </a:rPr>
                        <m:t>−</m:t>
                      </m:r>
                      <m:r>
                        <a:rPr kumimoji="1" lang="en-US" altLang="zh-TW" b="1" i="1" smtClean="0">
                          <a:latin typeface="Cambria Math" panose="02040503050406030204" pitchFamily="18" charset="0"/>
                        </a:rPr>
                        <m:t>𝒇</m:t>
                      </m:r>
                      <m:r>
                        <a:rPr kumimoji="1" lang="en-US" altLang="zh-TW" b="1" i="1" smtClean="0">
                          <a:latin typeface="Cambria Math" panose="02040503050406030204" pitchFamily="18" charset="0"/>
                        </a:rPr>
                        <m:t>(</m:t>
                      </m:r>
                      <m:r>
                        <a:rPr kumimoji="1" lang="en-US" altLang="zh-TW" b="1" i="1" smtClean="0">
                          <a:latin typeface="Cambria Math" panose="02040503050406030204" pitchFamily="18" charset="0"/>
                        </a:rPr>
                        <m:t>𝑾</m:t>
                      </m:r>
                      <m:r>
                        <a:rPr kumimoji="1" lang="en-US" altLang="zh-TW" b="1" i="1" smtClean="0">
                          <a:latin typeface="Cambria Math" panose="02040503050406030204" pitchFamily="18" charset="0"/>
                        </a:rPr>
                        <m:t>(</m:t>
                      </m:r>
                      <m:r>
                        <a:rPr kumimoji="1" lang="en-US" altLang="zh-TW" b="1" i="1" smtClean="0">
                          <a:latin typeface="Cambria Math" panose="02040503050406030204" pitchFamily="18" charset="0"/>
                        </a:rPr>
                        <m:t>𝟎</m:t>
                      </m:r>
                      <m:r>
                        <a:rPr kumimoji="1" lang="en-US" altLang="zh-TW" b="1" i="1" smtClean="0">
                          <a:latin typeface="Cambria Math" panose="02040503050406030204" pitchFamily="18" charset="0"/>
                        </a:rPr>
                        <m:t>))=</m:t>
                      </m:r>
                      <m:nary>
                        <m:naryPr>
                          <m:ctrlPr>
                            <a:rPr kumimoji="1" lang="en-US" altLang="zh-TW" b="1" i="1" smtClean="0">
                              <a:latin typeface="Cambria Math" panose="02040503050406030204" pitchFamily="18" charset="0"/>
                            </a:rPr>
                          </m:ctrlPr>
                        </m:naryPr>
                        <m:sub>
                          <m:r>
                            <m:rPr>
                              <m:brk m:alnAt="23"/>
                            </m:rPr>
                            <a:rPr kumimoji="1" lang="en-US" altLang="zh-TW" b="1" i="1" smtClean="0">
                              <a:latin typeface="Cambria Math" panose="02040503050406030204" pitchFamily="18" charset="0"/>
                            </a:rPr>
                            <m:t>𝟎</m:t>
                          </m:r>
                        </m:sub>
                        <m:sup>
                          <m:r>
                            <a:rPr kumimoji="1" lang="en-US" altLang="zh-TW" b="1" i="1" smtClean="0">
                              <a:latin typeface="Cambria Math" panose="02040503050406030204" pitchFamily="18" charset="0"/>
                            </a:rPr>
                            <m:t>𝒕</m:t>
                          </m:r>
                        </m:sup>
                        <m:e>
                          <m:sSup>
                            <m:sSupPr>
                              <m:ctrlPr>
                                <a:rPr kumimoji="1" lang="en-US" altLang="zh-TW" b="1" i="1">
                                  <a:latin typeface="Cambria Math" panose="02040503050406030204" pitchFamily="18" charset="0"/>
                                </a:rPr>
                              </m:ctrlPr>
                            </m:sSupPr>
                            <m:e>
                              <m:r>
                                <a:rPr kumimoji="1" lang="en-US" altLang="zh-TW" b="1" i="1">
                                  <a:latin typeface="Cambria Math" panose="02040503050406030204" pitchFamily="18" charset="0"/>
                                </a:rPr>
                                <m:t>𝒇</m:t>
                              </m:r>
                            </m:e>
                            <m:sup>
                              <m:r>
                                <a:rPr kumimoji="1" lang="en-US" altLang="zh-TW" b="1" i="1">
                                  <a:latin typeface="Cambria Math" panose="02040503050406030204" pitchFamily="18" charset="0"/>
                                </a:rPr>
                                <m:t>′</m:t>
                              </m:r>
                            </m:sup>
                          </m:sSup>
                          <m:d>
                            <m:dPr>
                              <m:ctrlPr>
                                <a:rPr kumimoji="1" lang="en-US" altLang="zh-TW" b="1" i="1">
                                  <a:latin typeface="Cambria Math" panose="02040503050406030204" pitchFamily="18" charset="0"/>
                                </a:rPr>
                              </m:ctrlPr>
                            </m:dPr>
                            <m:e>
                              <m:r>
                                <a:rPr kumimoji="1" lang="en-US" altLang="zh-TW" b="1" i="1">
                                  <a:latin typeface="Cambria Math" panose="02040503050406030204" pitchFamily="18" charset="0"/>
                                </a:rPr>
                                <m:t>𝑾</m:t>
                              </m:r>
                              <m:d>
                                <m:dPr>
                                  <m:ctrlPr>
                                    <a:rPr kumimoji="1" lang="en-US" altLang="zh-TW" b="1" i="1">
                                      <a:latin typeface="Cambria Math" panose="02040503050406030204" pitchFamily="18" charset="0"/>
                                    </a:rPr>
                                  </m:ctrlPr>
                                </m:dPr>
                                <m:e>
                                  <m:r>
                                    <a:rPr kumimoji="1" lang="en-US" altLang="zh-TW" b="1" i="1">
                                      <a:latin typeface="Cambria Math" panose="02040503050406030204" pitchFamily="18" charset="0"/>
                                    </a:rPr>
                                    <m:t>𝒖</m:t>
                                  </m:r>
                                </m:e>
                              </m:d>
                            </m:e>
                          </m:d>
                          <m:r>
                            <a:rPr kumimoji="1" lang="en-US" altLang="zh-TW" b="1" i="1">
                              <a:latin typeface="Cambria Math" panose="02040503050406030204" pitchFamily="18" charset="0"/>
                            </a:rPr>
                            <m:t>𝒅𝑾</m:t>
                          </m:r>
                          <m:d>
                            <m:dPr>
                              <m:ctrlPr>
                                <a:rPr kumimoji="1" lang="en-US" altLang="zh-TW" b="1" i="1">
                                  <a:latin typeface="Cambria Math" panose="02040503050406030204" pitchFamily="18" charset="0"/>
                                </a:rPr>
                              </m:ctrlPr>
                            </m:dPr>
                            <m:e>
                              <m:r>
                                <a:rPr kumimoji="1" lang="en-US" altLang="zh-TW" b="1" i="1">
                                  <a:latin typeface="Cambria Math" panose="02040503050406030204" pitchFamily="18" charset="0"/>
                                </a:rPr>
                                <m:t>𝒖</m:t>
                              </m:r>
                            </m:e>
                          </m:d>
                        </m:e>
                      </m:nary>
                      <m:r>
                        <a:rPr kumimoji="1" lang="en-US" altLang="zh-TW" b="1" i="1">
                          <a:latin typeface="Cambria Math" panose="02040503050406030204" pitchFamily="18" charset="0"/>
                        </a:rPr>
                        <m:t>+</m:t>
                      </m:r>
                      <m:f>
                        <m:fPr>
                          <m:ctrlPr>
                            <a:rPr kumimoji="1" lang="en-US" altLang="zh-TW" b="1" i="1">
                              <a:latin typeface="Cambria Math" panose="02040503050406030204" pitchFamily="18" charset="0"/>
                            </a:rPr>
                          </m:ctrlPr>
                        </m:fPr>
                        <m:num>
                          <m:r>
                            <a:rPr kumimoji="1" lang="en-US" altLang="zh-TW" b="1" i="1">
                              <a:latin typeface="Cambria Math" panose="02040503050406030204" pitchFamily="18" charset="0"/>
                            </a:rPr>
                            <m:t>𝟏</m:t>
                          </m:r>
                        </m:num>
                        <m:den>
                          <m:r>
                            <a:rPr kumimoji="1" lang="en-US" altLang="zh-TW" b="1" i="1">
                              <a:latin typeface="Cambria Math" panose="02040503050406030204" pitchFamily="18" charset="0"/>
                            </a:rPr>
                            <m:t>𝟐</m:t>
                          </m:r>
                        </m:den>
                      </m:f>
                      <m:nary>
                        <m:naryPr>
                          <m:ctrlPr>
                            <a:rPr kumimoji="1" lang="en-US" altLang="zh-TW" b="1" i="1">
                              <a:latin typeface="Cambria Math" panose="02040503050406030204" pitchFamily="18" charset="0"/>
                            </a:rPr>
                          </m:ctrlPr>
                        </m:naryPr>
                        <m:sub>
                          <m:r>
                            <m:rPr>
                              <m:brk m:alnAt="23"/>
                            </m:rPr>
                            <a:rPr kumimoji="1" lang="en-US" altLang="zh-TW" b="1" i="1">
                              <a:latin typeface="Cambria Math" panose="02040503050406030204" pitchFamily="18" charset="0"/>
                            </a:rPr>
                            <m:t>𝟎</m:t>
                          </m:r>
                        </m:sub>
                        <m:sup>
                          <m:r>
                            <a:rPr kumimoji="1" lang="en-US" altLang="zh-TW" b="1" i="1">
                              <a:latin typeface="Cambria Math" panose="02040503050406030204" pitchFamily="18" charset="0"/>
                            </a:rPr>
                            <m:t>𝒕</m:t>
                          </m:r>
                        </m:sup>
                        <m:e>
                          <m:sSup>
                            <m:sSupPr>
                              <m:ctrlPr>
                                <a:rPr kumimoji="1" lang="en-US" altLang="zh-TW" b="1" i="1">
                                  <a:latin typeface="Cambria Math" panose="02040503050406030204" pitchFamily="18" charset="0"/>
                                </a:rPr>
                              </m:ctrlPr>
                            </m:sSupPr>
                            <m:e>
                              <m:r>
                                <a:rPr kumimoji="1" lang="en-US" altLang="zh-TW" b="1" i="1">
                                  <a:latin typeface="Cambria Math" panose="02040503050406030204" pitchFamily="18" charset="0"/>
                                </a:rPr>
                                <m:t>𝒇</m:t>
                              </m:r>
                            </m:e>
                            <m:sup>
                              <m:r>
                                <a:rPr kumimoji="1" lang="en-US" altLang="zh-TW" b="1" i="1">
                                  <a:latin typeface="Cambria Math" panose="02040503050406030204" pitchFamily="18" charset="0"/>
                                </a:rPr>
                                <m:t>′′</m:t>
                              </m:r>
                            </m:sup>
                          </m:sSup>
                          <m:d>
                            <m:dPr>
                              <m:ctrlPr>
                                <a:rPr kumimoji="1" lang="en-US" altLang="zh-TW" b="1" i="1">
                                  <a:latin typeface="Cambria Math" panose="02040503050406030204" pitchFamily="18" charset="0"/>
                                </a:rPr>
                              </m:ctrlPr>
                            </m:dPr>
                            <m:e>
                              <m:r>
                                <a:rPr kumimoji="1" lang="en-US" altLang="zh-TW" b="1" i="1">
                                  <a:latin typeface="Cambria Math" panose="02040503050406030204" pitchFamily="18" charset="0"/>
                                </a:rPr>
                                <m:t>𝑾</m:t>
                              </m:r>
                              <m:d>
                                <m:dPr>
                                  <m:ctrlPr>
                                    <a:rPr kumimoji="1" lang="en-US" altLang="zh-TW" b="1" i="1">
                                      <a:latin typeface="Cambria Math" panose="02040503050406030204" pitchFamily="18" charset="0"/>
                                    </a:rPr>
                                  </m:ctrlPr>
                                </m:dPr>
                                <m:e>
                                  <m:r>
                                    <a:rPr kumimoji="1" lang="en-US" altLang="zh-TW" b="1" i="1">
                                      <a:latin typeface="Cambria Math" panose="02040503050406030204" pitchFamily="18" charset="0"/>
                                    </a:rPr>
                                    <m:t>𝒖</m:t>
                                  </m:r>
                                </m:e>
                              </m:d>
                            </m:e>
                          </m:d>
                          <m:r>
                            <a:rPr kumimoji="1" lang="en-US" altLang="zh-TW" b="1" i="1">
                              <a:latin typeface="Cambria Math" panose="02040503050406030204" pitchFamily="18" charset="0"/>
                            </a:rPr>
                            <m:t>𝒅𝒖</m:t>
                          </m:r>
                        </m:e>
                      </m:nary>
                    </m:oMath>
                  </m:oMathPara>
                </a14:m>
                <a:endParaRPr kumimoji="1" lang="en-US" altLang="zh-TW" b="1" dirty="0"/>
              </a:p>
              <a:p>
                <a:pPr marL="0" indent="0">
                  <a:buNone/>
                </a:pPr>
                <a:endParaRPr kumimoji="1" lang="zh-TW" altLang="en-US" dirty="0"/>
              </a:p>
              <a:p>
                <a:pPr marL="0" indent="0">
                  <a:buNone/>
                </a:pPr>
                <a:endParaRPr kumimoji="1" lang="zh-TW" altLang="en-US" dirty="0"/>
              </a:p>
            </p:txBody>
          </p:sp>
        </mc:Choice>
        <mc:Fallback xmlns="">
          <p:sp>
            <p:nvSpPr>
              <p:cNvPr id="3" name="內容版面配置區 2">
                <a:extLst>
                  <a:ext uri="{FF2B5EF4-FFF2-40B4-BE49-F238E27FC236}">
                    <a16:creationId xmlns:a16="http://schemas.microsoft.com/office/drawing/2014/main" id="{FF9A24A2-DBF3-F240-9B34-E87A751E33DC}"/>
                  </a:ext>
                </a:extLst>
              </p:cNvPr>
              <p:cNvSpPr>
                <a:spLocks noGrp="1" noRot="1" noChangeAspect="1" noMove="1" noResize="1" noEditPoints="1" noAdjustHandles="1" noChangeArrowheads="1" noChangeShapeType="1" noTextEdit="1"/>
              </p:cNvSpPr>
              <p:nvPr>
                <p:ph idx="1"/>
              </p:nvPr>
            </p:nvSpPr>
            <p:spPr>
              <a:xfrm>
                <a:off x="838200" y="469557"/>
                <a:ext cx="10515600" cy="5707406"/>
              </a:xfrm>
              <a:blipFill>
                <a:blip r:embed="rId3"/>
                <a:stretch>
                  <a:fillRect l="-1086" t="-1778" r="-121" b="-30889"/>
                </a:stretch>
              </a:blipFill>
            </p:spPr>
            <p:txBody>
              <a:bodyPr/>
              <a:lstStyle/>
              <a:p>
                <a:r>
                  <a:rPr lang="zh-TW" altLang="en-US">
                    <a:noFill/>
                  </a:rPr>
                  <a:t> </a:t>
                </a:r>
              </a:p>
            </p:txBody>
          </p:sp>
        </mc:Fallback>
      </mc:AlternateContent>
      <p:cxnSp>
        <p:nvCxnSpPr>
          <p:cNvPr id="4" name="直線箭頭接點 3">
            <a:extLst>
              <a:ext uri="{FF2B5EF4-FFF2-40B4-BE49-F238E27FC236}">
                <a16:creationId xmlns:a16="http://schemas.microsoft.com/office/drawing/2014/main" id="{51460B03-6F51-324B-9D56-1045AE494F7C}"/>
              </a:ext>
            </a:extLst>
          </p:cNvPr>
          <p:cNvCxnSpPr>
            <a:cxnSpLocks/>
          </p:cNvCxnSpPr>
          <p:nvPr/>
        </p:nvCxnSpPr>
        <p:spPr>
          <a:xfrm flipV="1">
            <a:off x="6052230" y="5225528"/>
            <a:ext cx="0" cy="3255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 name="直線箭頭接點 4">
            <a:extLst>
              <a:ext uri="{FF2B5EF4-FFF2-40B4-BE49-F238E27FC236}">
                <a16:creationId xmlns:a16="http://schemas.microsoft.com/office/drawing/2014/main" id="{1DF689FC-DBFE-0D4A-9475-234EC28AF3A6}"/>
              </a:ext>
            </a:extLst>
          </p:cNvPr>
          <p:cNvCxnSpPr>
            <a:cxnSpLocks/>
          </p:cNvCxnSpPr>
          <p:nvPr/>
        </p:nvCxnSpPr>
        <p:spPr>
          <a:xfrm flipV="1">
            <a:off x="9454457" y="5236038"/>
            <a:ext cx="0" cy="3150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4DDFBD00-52BE-7C48-936B-4B21D45921F8}"/>
              </a:ext>
            </a:extLst>
          </p:cNvPr>
          <p:cNvSpPr txBox="1"/>
          <p:nvPr/>
        </p:nvSpPr>
        <p:spPr>
          <a:xfrm>
            <a:off x="5166634" y="5518055"/>
            <a:ext cx="1771191" cy="523220"/>
          </a:xfrm>
          <a:prstGeom prst="rect">
            <a:avLst/>
          </a:prstGeom>
          <a:noFill/>
        </p:spPr>
        <p:txBody>
          <a:bodyPr wrap="none" rtlCol="0">
            <a:spAutoFit/>
          </a:bodyPr>
          <a:lstStyle/>
          <a:p>
            <a:r>
              <a:rPr kumimoji="1" lang="en-US" altLang="zh-TW" sz="2800" dirty="0" err="1"/>
              <a:t>Itô</a:t>
            </a:r>
            <a:r>
              <a:rPr kumimoji="1" lang="en-US" altLang="zh-TW" sz="2800" dirty="0"/>
              <a:t> Integral</a:t>
            </a:r>
            <a:endParaRPr kumimoji="1" lang="zh-TW" altLang="en-US" sz="2800" dirty="0"/>
          </a:p>
        </p:txBody>
      </p:sp>
      <p:sp>
        <p:nvSpPr>
          <p:cNvPr id="7" name="文字方塊 6">
            <a:extLst>
              <a:ext uri="{FF2B5EF4-FFF2-40B4-BE49-F238E27FC236}">
                <a16:creationId xmlns:a16="http://schemas.microsoft.com/office/drawing/2014/main" id="{2A576A8E-EBCD-2B42-91A3-40D277410BD2}"/>
              </a:ext>
            </a:extLst>
          </p:cNvPr>
          <p:cNvSpPr txBox="1"/>
          <p:nvPr/>
        </p:nvSpPr>
        <p:spPr>
          <a:xfrm>
            <a:off x="8080587" y="5468453"/>
            <a:ext cx="2747740" cy="523220"/>
          </a:xfrm>
          <a:prstGeom prst="rect">
            <a:avLst/>
          </a:prstGeom>
          <a:noFill/>
        </p:spPr>
        <p:txBody>
          <a:bodyPr wrap="none" rtlCol="0">
            <a:spAutoFit/>
          </a:bodyPr>
          <a:lstStyle/>
          <a:p>
            <a:r>
              <a:rPr kumimoji="1" lang="en-US" altLang="zh-TW" sz="2800" dirty="0"/>
              <a:t>Lebesgue Integral</a:t>
            </a:r>
            <a:endParaRPr kumimoji="1" lang="zh-TW" altLang="en-US" sz="2800" dirty="0"/>
          </a:p>
        </p:txBody>
      </p:sp>
      <p:sp>
        <p:nvSpPr>
          <p:cNvPr id="17" name="文字方塊 16">
            <a:extLst>
              <a:ext uri="{FF2B5EF4-FFF2-40B4-BE49-F238E27FC236}">
                <a16:creationId xmlns:a16="http://schemas.microsoft.com/office/drawing/2014/main" id="{15B1E31E-C86F-1447-B444-DFA8D1806BA7}"/>
              </a:ext>
            </a:extLst>
          </p:cNvPr>
          <p:cNvSpPr txBox="1"/>
          <p:nvPr/>
        </p:nvSpPr>
        <p:spPr>
          <a:xfrm>
            <a:off x="10063417" y="2033516"/>
            <a:ext cx="792205" cy="369332"/>
          </a:xfrm>
          <a:prstGeom prst="rect">
            <a:avLst/>
          </a:prstGeom>
          <a:noFill/>
        </p:spPr>
        <p:txBody>
          <a:bodyPr wrap="none" rtlCol="0">
            <a:spAutoFit/>
          </a:bodyPr>
          <a:lstStyle/>
          <a:p>
            <a:r>
              <a:rPr kumimoji="1" lang="en-US" altLang="zh-TW" dirty="0"/>
              <a:t>(4.4.1)</a:t>
            </a:r>
            <a:endParaRPr kumimoji="1" lang="zh-TW" altLang="en-US" dirty="0"/>
          </a:p>
        </p:txBody>
      </p:sp>
      <p:sp>
        <p:nvSpPr>
          <p:cNvPr id="18" name="文字方塊 17">
            <a:extLst>
              <a:ext uri="{FF2B5EF4-FFF2-40B4-BE49-F238E27FC236}">
                <a16:creationId xmlns:a16="http://schemas.microsoft.com/office/drawing/2014/main" id="{A23CE077-661D-3445-9B7C-CA011D5AEEC4}"/>
              </a:ext>
            </a:extLst>
          </p:cNvPr>
          <p:cNvSpPr txBox="1"/>
          <p:nvPr/>
        </p:nvSpPr>
        <p:spPr>
          <a:xfrm>
            <a:off x="11087602" y="4751699"/>
            <a:ext cx="792205" cy="369332"/>
          </a:xfrm>
          <a:prstGeom prst="rect">
            <a:avLst/>
          </a:prstGeom>
          <a:noFill/>
        </p:spPr>
        <p:txBody>
          <a:bodyPr wrap="none" rtlCol="0">
            <a:spAutoFit/>
          </a:bodyPr>
          <a:lstStyle/>
          <a:p>
            <a:r>
              <a:rPr kumimoji="1" lang="en-US" altLang="zh-TW" dirty="0"/>
              <a:t>(4.4.2)</a:t>
            </a:r>
            <a:endParaRPr kumimoji="1" lang="zh-TW" altLang="en-US" dirty="0"/>
          </a:p>
        </p:txBody>
      </p:sp>
      <p:sp>
        <p:nvSpPr>
          <p:cNvPr id="19" name="投影片編號版面配置區 18">
            <a:extLst>
              <a:ext uri="{FF2B5EF4-FFF2-40B4-BE49-F238E27FC236}">
                <a16:creationId xmlns:a16="http://schemas.microsoft.com/office/drawing/2014/main" id="{390FAE8B-6E10-534A-81A8-AA7E33C45F8F}"/>
              </a:ext>
            </a:extLst>
          </p:cNvPr>
          <p:cNvSpPr>
            <a:spLocks noGrp="1"/>
          </p:cNvSpPr>
          <p:nvPr>
            <p:ph type="sldNum" sz="quarter" idx="12"/>
          </p:nvPr>
        </p:nvSpPr>
        <p:spPr>
          <a:xfrm>
            <a:off x="8610600" y="6356350"/>
            <a:ext cx="2743200" cy="365125"/>
          </a:xfrm>
        </p:spPr>
        <p:txBody>
          <a:bodyPr/>
          <a:lstStyle/>
          <a:p>
            <a:fld id="{289151A0-3A29-FF42-A1DD-25EF01E526CD}" type="slidenum">
              <a:rPr kumimoji="1" lang="zh-TW" altLang="en-US" smtClean="0"/>
              <a:t>3</a:t>
            </a:fld>
            <a:endParaRPr kumimoji="1" lang="zh-TW" altLang="en-US"/>
          </a:p>
        </p:txBody>
      </p:sp>
    </p:spTree>
    <p:extLst>
      <p:ext uri="{BB962C8B-B14F-4D97-AF65-F5344CB8AC3E}">
        <p14:creationId xmlns:p14="http://schemas.microsoft.com/office/powerpoint/2010/main" val="3698460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p:txBody>
          <a:bodyPr/>
          <a:lstStyle/>
          <a:p>
            <a:r>
              <a:rPr kumimoji="1" lang="en-US" altLang="zh-TW" dirty="0"/>
              <a:t>Remark 4.4.2</a:t>
            </a:r>
            <a:endParaRPr kumimoji="1" lang="zh-TW" altLang="en-US" dirty="0"/>
          </a:p>
        </p:txBody>
      </p:sp>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a:xfrm>
            <a:off x="838200" y="3220820"/>
            <a:ext cx="10515600" cy="4351338"/>
          </a:xfrm>
        </p:spPr>
        <p:txBody>
          <a:bodyPr/>
          <a:lstStyle/>
          <a:p>
            <a:r>
              <a:rPr lang="en-US" altLang="zh-TW" dirty="0">
                <a:cs typeface="Arial" panose="020B0604020202020204" pitchFamily="34" charset="0"/>
              </a:rPr>
              <a:t>When we use the more accurate approximation (4.4.15), this does not happen; the limit of the sum of the smaller errors is zero.</a:t>
            </a:r>
          </a:p>
          <a:p>
            <a:r>
              <a:rPr lang="en-US" altLang="zh-TW" dirty="0">
                <a:cs typeface="Arial" panose="020B0604020202020204" pitchFamily="34" charset="0"/>
              </a:rPr>
              <a:t>We need the extra accuracy of (4.4.15) because the paths of Brownian motion are so volatile (i.e., they have nonzero quadratic variation).</a:t>
            </a:r>
          </a:p>
          <a:p>
            <a:r>
              <a:rPr lang="en-US" altLang="zh-TW" dirty="0">
                <a:cs typeface="Arial" panose="020B0604020202020204" pitchFamily="34" charset="0"/>
              </a:rPr>
              <a:t>This extra term makes stochastic calculus different from ordinary calculus.</a:t>
            </a:r>
          </a:p>
          <a:p>
            <a:endParaRPr kumimoji="1" lang="zh-TW" altLang="en-US" dirty="0"/>
          </a:p>
        </p:txBody>
      </p:sp>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30</a:t>
            </a:fld>
            <a:endParaRPr kumimoji="1" lang="zh-TW" altLang="en-US"/>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2F83FA94-A85C-F449-9C9B-3B576290E3D3}"/>
                  </a:ext>
                </a:extLst>
              </p:cNvPr>
              <p:cNvSpPr/>
              <p:nvPr/>
            </p:nvSpPr>
            <p:spPr>
              <a:xfrm>
                <a:off x="328914" y="1514968"/>
                <a:ext cx="11697182" cy="17058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TW" sz="2400" i="1">
                          <a:latin typeface="Cambria Math" panose="02040503050406030204" pitchFamily="18" charset="0"/>
                        </a:rPr>
                        <m:t>𝑓</m:t>
                      </m:r>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e>
                          </m:d>
                        </m:e>
                      </m:d>
                      <m:r>
                        <a:rPr kumimoji="1" lang="en-US" altLang="zh-TW" sz="2400" i="1">
                          <a:latin typeface="Cambria Math" panose="02040503050406030204" pitchFamily="18" charset="0"/>
                        </a:rPr>
                        <m:t>−</m:t>
                      </m:r>
                      <m:r>
                        <a:rPr kumimoji="1" lang="en-US" altLang="zh-TW" sz="2400" i="1">
                          <a:latin typeface="Cambria Math" panose="02040503050406030204" pitchFamily="18" charset="0"/>
                        </a:rPr>
                        <m:t>𝑓</m:t>
                      </m:r>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e>
                      </m:d>
                      <m:r>
                        <a:rPr kumimoji="1" lang="en-US" altLang="zh-TW" sz="2400" i="1">
                          <a:latin typeface="Cambria Math" panose="02040503050406030204" pitchFamily="18" charset="0"/>
                        </a:rPr>
                        <m:t>=</m:t>
                      </m:r>
                      <m:sSup>
                        <m:sSupPr>
                          <m:ctrlPr>
                            <a:rPr kumimoji="1" lang="en-US" altLang="zh-TW" sz="2400" i="1">
                              <a:latin typeface="Cambria Math" panose="02040503050406030204" pitchFamily="18" charset="0"/>
                            </a:rPr>
                          </m:ctrlPr>
                        </m:sSupPr>
                        <m:e>
                          <m:r>
                            <a:rPr kumimoji="1" lang="en-US" altLang="zh-TW" sz="2400" i="1">
                              <a:latin typeface="Cambria Math" panose="02040503050406030204" pitchFamily="18" charset="0"/>
                            </a:rPr>
                            <m:t>𝑓</m:t>
                          </m:r>
                        </m:e>
                        <m:sup>
                          <m:r>
                            <a:rPr kumimoji="1" lang="en-US" altLang="zh-TW" sz="2400" i="1">
                              <a:latin typeface="Cambria Math" panose="02040503050406030204" pitchFamily="18" charset="0"/>
                            </a:rPr>
                            <m:t>′</m:t>
                          </m:r>
                        </m:sup>
                      </m:sSup>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e>
                      </m:d>
                      <m:d>
                        <m:dPr>
                          <m:ctrlPr>
                            <a:rPr kumimoji="1" lang="en-US" altLang="zh-TW" sz="2400" i="1">
                              <a:latin typeface="Cambria Math" panose="02040503050406030204" pitchFamily="18" charset="0"/>
                            </a:rPr>
                          </m:ctrlPr>
                        </m:dPr>
                        <m:e>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r>
                                    <a:rPr kumimoji="1" lang="en-US" altLang="zh-TW" sz="2400" i="1">
                                      <a:latin typeface="Cambria Math" panose="02040503050406030204" pitchFamily="18" charset="0"/>
                                    </a:rPr>
                                    <m:t>+1</m:t>
                                  </m:r>
                                </m:sub>
                              </m:sSub>
                            </m:e>
                          </m:d>
                          <m:r>
                            <a:rPr kumimoji="1" lang="en-US" altLang="zh-TW" sz="2400" i="1">
                              <a:latin typeface="Cambria Math" panose="02040503050406030204" pitchFamily="18" charset="0"/>
                            </a:rPr>
                            <m:t>−</m:t>
                          </m:r>
                          <m:r>
                            <a:rPr kumimoji="1" lang="en-US" altLang="zh-TW" sz="2400" i="1">
                              <a:latin typeface="Cambria Math" panose="02040503050406030204" pitchFamily="18" charset="0"/>
                            </a:rPr>
                            <m:t>𝑊</m:t>
                          </m:r>
                          <m:d>
                            <m:dPr>
                              <m:ctrlPr>
                                <a:rPr kumimoji="1" lang="en-US" altLang="zh-TW" sz="2400" i="1">
                                  <a:latin typeface="Cambria Math" panose="02040503050406030204" pitchFamily="18" charset="0"/>
                                </a:rPr>
                              </m:ctrlPr>
                            </m:dPr>
                            <m:e>
                              <m:sSub>
                                <m:sSubPr>
                                  <m:ctrlPr>
                                    <a:rPr kumimoji="1" lang="en-US" altLang="zh-TW" sz="2400" i="1">
                                      <a:latin typeface="Cambria Math" panose="02040503050406030204" pitchFamily="18" charset="0"/>
                                    </a:rPr>
                                  </m:ctrlPr>
                                </m:sSubPr>
                                <m:e>
                                  <m:r>
                                    <a:rPr kumimoji="1" lang="en-US" altLang="zh-TW" sz="2400" i="1">
                                      <a:latin typeface="Cambria Math" panose="02040503050406030204" pitchFamily="18" charset="0"/>
                                    </a:rPr>
                                    <m:t>𝑡</m:t>
                                  </m:r>
                                </m:e>
                                <m:sub>
                                  <m:r>
                                    <a:rPr kumimoji="1" lang="en-US" altLang="zh-TW" sz="2400" i="1">
                                      <a:latin typeface="Cambria Math" panose="02040503050406030204" pitchFamily="18" charset="0"/>
                                    </a:rPr>
                                    <m:t>𝑗</m:t>
                                  </m:r>
                                </m:sub>
                              </m:sSub>
                            </m:e>
                          </m:d>
                        </m:e>
                      </m:d>
                      <m:r>
                        <a:rPr kumimoji="1" lang="en-US" altLang="zh-TW" sz="2400" i="1" dirty="0">
                          <a:latin typeface="Cambria Math" panose="02040503050406030204" pitchFamily="18" charset="0"/>
                        </a:rPr>
                        <m:t>+</m:t>
                      </m:r>
                      <m:f>
                        <m:fPr>
                          <m:ctrlPr>
                            <a:rPr kumimoji="1" lang="en-US" altLang="zh-TW" sz="2400" i="1" dirty="0">
                              <a:latin typeface="Cambria Math" panose="02040503050406030204" pitchFamily="18" charset="0"/>
                            </a:rPr>
                          </m:ctrlPr>
                        </m:fPr>
                        <m:num>
                          <m:r>
                            <a:rPr kumimoji="1" lang="en-US" altLang="zh-TW" sz="2400" i="1" dirty="0">
                              <a:latin typeface="Cambria Math" panose="02040503050406030204" pitchFamily="18" charset="0"/>
                            </a:rPr>
                            <m:t>1</m:t>
                          </m:r>
                        </m:num>
                        <m:den>
                          <m:r>
                            <a:rPr kumimoji="1" lang="en-US" altLang="zh-TW" sz="2400" i="1" dirty="0">
                              <a:latin typeface="Cambria Math" panose="02040503050406030204" pitchFamily="18" charset="0"/>
                            </a:rPr>
                            <m:t>2</m:t>
                          </m:r>
                        </m:den>
                      </m:f>
                      <m:sSup>
                        <m:sSupPr>
                          <m:ctrlPr>
                            <a:rPr kumimoji="1" lang="en-US" altLang="zh-TW" sz="2400" i="1" dirty="0">
                              <a:latin typeface="Cambria Math" panose="02040503050406030204" pitchFamily="18" charset="0"/>
                            </a:rPr>
                          </m:ctrlPr>
                        </m:sSupPr>
                        <m:e>
                          <m:r>
                            <a:rPr kumimoji="1" lang="en-US" altLang="zh-TW" sz="2400" i="1" dirty="0">
                              <a:latin typeface="Cambria Math" panose="02040503050406030204" pitchFamily="18" charset="0"/>
                            </a:rPr>
                            <m:t>𝑓</m:t>
                          </m:r>
                        </m:e>
                        <m:sup>
                          <m:r>
                            <a:rPr kumimoji="1" lang="en-US" altLang="zh-TW" sz="2400" i="1" dirty="0">
                              <a:latin typeface="Cambria Math" panose="02040503050406030204" pitchFamily="18" charset="0"/>
                            </a:rPr>
                            <m:t>′′</m:t>
                          </m:r>
                        </m:sup>
                      </m:sSup>
                      <m:d>
                        <m:dPr>
                          <m:ctrlPr>
                            <a:rPr kumimoji="1" lang="en-US" altLang="zh-TW" sz="2400" i="1" dirty="0">
                              <a:latin typeface="Cambria Math" panose="02040503050406030204" pitchFamily="18" charset="0"/>
                            </a:rPr>
                          </m:ctrlPr>
                        </m:dPr>
                        <m:e>
                          <m:r>
                            <a:rPr kumimoji="1" lang="en-US" altLang="zh-TW" sz="2400" i="1" dirty="0">
                              <a:latin typeface="Cambria Math" panose="02040503050406030204" pitchFamily="18" charset="0"/>
                            </a:rPr>
                            <m:t>𝑊</m:t>
                          </m:r>
                          <m:d>
                            <m:dPr>
                              <m:ctrlPr>
                                <a:rPr kumimoji="1" lang="en-US" altLang="zh-TW" sz="2400" i="1" dirty="0">
                                  <a:latin typeface="Cambria Math" panose="02040503050406030204" pitchFamily="18" charset="0"/>
                                </a:rPr>
                              </m:ctrlPr>
                            </m:dPr>
                            <m:e>
                              <m:sSub>
                                <m:sSubPr>
                                  <m:ctrlPr>
                                    <a:rPr kumimoji="1" lang="en-US" altLang="zh-TW" sz="2400" i="1" dirty="0">
                                      <a:latin typeface="Cambria Math" panose="02040503050406030204" pitchFamily="18" charset="0"/>
                                    </a:rPr>
                                  </m:ctrlPr>
                                </m:sSubPr>
                                <m:e>
                                  <m:r>
                                    <a:rPr kumimoji="1" lang="en-US" altLang="zh-TW" sz="2400" i="1" dirty="0">
                                      <a:latin typeface="Cambria Math" panose="02040503050406030204" pitchFamily="18" charset="0"/>
                                    </a:rPr>
                                    <m:t>𝑡</m:t>
                                  </m:r>
                                </m:e>
                                <m:sub>
                                  <m:r>
                                    <a:rPr kumimoji="1" lang="en-US" altLang="zh-TW" sz="2400" i="1" dirty="0">
                                      <a:latin typeface="Cambria Math" panose="02040503050406030204" pitchFamily="18" charset="0"/>
                                    </a:rPr>
                                    <m:t>𝑗</m:t>
                                  </m:r>
                                </m:sub>
                              </m:sSub>
                            </m:e>
                          </m:d>
                        </m:e>
                      </m:d>
                      <m:sSup>
                        <m:sSupPr>
                          <m:ctrlPr>
                            <a:rPr kumimoji="1" lang="en-US" altLang="zh-TW" sz="2400" i="1" dirty="0">
                              <a:latin typeface="Cambria Math" panose="02040503050406030204" pitchFamily="18" charset="0"/>
                            </a:rPr>
                          </m:ctrlPr>
                        </m:sSupPr>
                        <m:e>
                          <m:d>
                            <m:dPr>
                              <m:ctrlPr>
                                <a:rPr kumimoji="1" lang="en-US" altLang="zh-TW" sz="2400" i="1" dirty="0">
                                  <a:latin typeface="Cambria Math" panose="02040503050406030204" pitchFamily="18" charset="0"/>
                                </a:rPr>
                              </m:ctrlPr>
                            </m:dPr>
                            <m:e>
                              <m:r>
                                <a:rPr kumimoji="1" lang="en-US" altLang="zh-TW" sz="2400" i="1" dirty="0">
                                  <a:latin typeface="Cambria Math" panose="02040503050406030204" pitchFamily="18" charset="0"/>
                                </a:rPr>
                                <m:t>𝑊</m:t>
                              </m:r>
                              <m:d>
                                <m:dPr>
                                  <m:ctrlPr>
                                    <a:rPr kumimoji="1" lang="en-US" altLang="zh-TW" sz="2400" i="1" dirty="0">
                                      <a:latin typeface="Cambria Math" panose="02040503050406030204" pitchFamily="18" charset="0"/>
                                    </a:rPr>
                                  </m:ctrlPr>
                                </m:dPr>
                                <m:e>
                                  <m:sSub>
                                    <m:sSubPr>
                                      <m:ctrlPr>
                                        <a:rPr kumimoji="1" lang="en-US" altLang="zh-TW" sz="2400" i="1" dirty="0">
                                          <a:latin typeface="Cambria Math" panose="02040503050406030204" pitchFamily="18" charset="0"/>
                                        </a:rPr>
                                      </m:ctrlPr>
                                    </m:sSubPr>
                                    <m:e>
                                      <m:r>
                                        <a:rPr kumimoji="1" lang="en-US" altLang="zh-TW" sz="2400" i="1" dirty="0">
                                          <a:latin typeface="Cambria Math" panose="02040503050406030204" pitchFamily="18" charset="0"/>
                                        </a:rPr>
                                        <m:t>𝑡</m:t>
                                      </m:r>
                                    </m:e>
                                    <m:sub>
                                      <m:r>
                                        <a:rPr kumimoji="1" lang="en-US" altLang="zh-TW" sz="2400" i="1" dirty="0">
                                          <a:latin typeface="Cambria Math" panose="02040503050406030204" pitchFamily="18" charset="0"/>
                                        </a:rPr>
                                        <m:t>𝑗</m:t>
                                      </m:r>
                                      <m:r>
                                        <a:rPr kumimoji="1" lang="en-US" altLang="zh-TW" sz="2400" i="1" dirty="0">
                                          <a:latin typeface="Cambria Math" panose="02040503050406030204" pitchFamily="18" charset="0"/>
                                        </a:rPr>
                                        <m:t>+1</m:t>
                                      </m:r>
                                    </m:sub>
                                  </m:sSub>
                                </m:e>
                              </m:d>
                              <m:r>
                                <a:rPr kumimoji="1" lang="en-US" altLang="zh-TW" sz="2400" i="1" dirty="0">
                                  <a:latin typeface="Cambria Math" panose="02040503050406030204" pitchFamily="18" charset="0"/>
                                </a:rPr>
                                <m:t>−</m:t>
                              </m:r>
                              <m:r>
                                <a:rPr kumimoji="1" lang="en-US" altLang="zh-TW" sz="2400" i="1" dirty="0">
                                  <a:latin typeface="Cambria Math" panose="02040503050406030204" pitchFamily="18" charset="0"/>
                                </a:rPr>
                                <m:t>𝑊</m:t>
                              </m:r>
                              <m:d>
                                <m:dPr>
                                  <m:ctrlPr>
                                    <a:rPr kumimoji="1" lang="en-US" altLang="zh-TW" sz="2400" i="1" dirty="0">
                                      <a:latin typeface="Cambria Math" panose="02040503050406030204" pitchFamily="18" charset="0"/>
                                    </a:rPr>
                                  </m:ctrlPr>
                                </m:dPr>
                                <m:e>
                                  <m:sSub>
                                    <m:sSubPr>
                                      <m:ctrlPr>
                                        <a:rPr kumimoji="1" lang="en-US" altLang="zh-TW" sz="2400" i="1" dirty="0">
                                          <a:latin typeface="Cambria Math" panose="02040503050406030204" pitchFamily="18" charset="0"/>
                                        </a:rPr>
                                      </m:ctrlPr>
                                    </m:sSubPr>
                                    <m:e>
                                      <m:r>
                                        <a:rPr kumimoji="1" lang="en-US" altLang="zh-TW" sz="2400" i="1" dirty="0">
                                          <a:latin typeface="Cambria Math" panose="02040503050406030204" pitchFamily="18" charset="0"/>
                                        </a:rPr>
                                        <m:t>𝑡</m:t>
                                      </m:r>
                                    </m:e>
                                    <m:sub>
                                      <m:r>
                                        <a:rPr kumimoji="1" lang="en-US" altLang="zh-TW" sz="2400" i="1" dirty="0">
                                          <a:latin typeface="Cambria Math" panose="02040503050406030204" pitchFamily="18" charset="0"/>
                                        </a:rPr>
                                        <m:t>𝑗</m:t>
                                      </m:r>
                                    </m:sub>
                                  </m:sSub>
                                </m:e>
                              </m:d>
                            </m:e>
                          </m:d>
                        </m:e>
                        <m:sup>
                          <m:r>
                            <a:rPr kumimoji="1" lang="en-US" altLang="zh-TW" sz="2400" i="1" dirty="0">
                              <a:latin typeface="Cambria Math" panose="02040503050406030204" pitchFamily="18" charset="0"/>
                            </a:rPr>
                            <m:t>2</m:t>
                          </m:r>
                        </m:sup>
                      </m:sSup>
                      <m:r>
                        <a:rPr kumimoji="1" lang="en-US" altLang="zh-TW" sz="2400" i="1" dirty="0">
                          <a:latin typeface="Cambria Math" panose="02040503050406030204" pitchFamily="18" charset="0"/>
                        </a:rPr>
                        <m:t>+</m:t>
                      </m:r>
                      <m:r>
                        <a:rPr kumimoji="1" lang="en-US" altLang="zh-TW" sz="2400" b="1" i="1" dirty="0">
                          <a:latin typeface="Cambria Math" panose="02040503050406030204" pitchFamily="18" charset="0"/>
                        </a:rPr>
                        <m:t>𝒔𝒎𝒂𝒍𝒍</m:t>
                      </m:r>
                      <m:r>
                        <a:rPr kumimoji="1" lang="en-US" altLang="zh-TW" sz="2400" b="1" i="1" dirty="0">
                          <a:latin typeface="Cambria Math" panose="02040503050406030204" pitchFamily="18" charset="0"/>
                        </a:rPr>
                        <m:t>𝒆𝒓</m:t>
                      </m:r>
                      <m:r>
                        <a:rPr kumimoji="1" lang="en-US" altLang="zh-TW" sz="2400" i="1" dirty="0">
                          <a:latin typeface="Cambria Math" panose="02040503050406030204" pitchFamily="18" charset="0"/>
                        </a:rPr>
                        <m:t> </m:t>
                      </m:r>
                      <m:r>
                        <a:rPr kumimoji="1" lang="en-US" altLang="zh-TW" sz="2400" i="1" dirty="0">
                          <a:latin typeface="Cambria Math" panose="02040503050406030204" pitchFamily="18" charset="0"/>
                        </a:rPr>
                        <m:t>𝑒𝑟𝑟𝑜𝑟</m:t>
                      </m:r>
                    </m:oMath>
                  </m:oMathPara>
                </a14:m>
                <a:endParaRPr kumimoji="1" lang="en-US" altLang="zh-TW" sz="2400" dirty="0"/>
              </a:p>
              <a:p>
                <a:endParaRPr kumimoji="1" lang="en-US" altLang="zh-TW" sz="2400" dirty="0"/>
              </a:p>
            </p:txBody>
          </p:sp>
        </mc:Choice>
        <mc:Fallback>
          <p:sp>
            <p:nvSpPr>
              <p:cNvPr id="5" name="矩形 4">
                <a:extLst>
                  <a:ext uri="{FF2B5EF4-FFF2-40B4-BE49-F238E27FC236}">
                    <a16:creationId xmlns:a16="http://schemas.microsoft.com/office/drawing/2014/main" id="{2F83FA94-A85C-F449-9C9B-3B576290E3D3}"/>
                  </a:ext>
                </a:extLst>
              </p:cNvPr>
              <p:cNvSpPr>
                <a:spLocks noRot="1" noChangeAspect="1" noMove="1" noResize="1" noEditPoints="1" noAdjustHandles="1" noChangeArrowheads="1" noChangeShapeType="1" noTextEdit="1"/>
              </p:cNvSpPr>
              <p:nvPr/>
            </p:nvSpPr>
            <p:spPr>
              <a:xfrm>
                <a:off x="328914" y="1514968"/>
                <a:ext cx="11697182" cy="1705852"/>
              </a:xfrm>
              <a:prstGeom prst="rect">
                <a:avLst/>
              </a:prstGeom>
              <a:blipFill>
                <a:blip r:embed="rId2"/>
                <a:stretch>
                  <a:fillRect l="-325"/>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A418C229-9B8F-EB4A-8784-AB73CFF6C6AB}"/>
              </a:ext>
            </a:extLst>
          </p:cNvPr>
          <p:cNvSpPr txBox="1"/>
          <p:nvPr/>
        </p:nvSpPr>
        <p:spPr>
          <a:xfrm>
            <a:off x="11202627" y="2728452"/>
            <a:ext cx="989373" cy="400110"/>
          </a:xfrm>
          <a:prstGeom prst="rect">
            <a:avLst/>
          </a:prstGeom>
          <a:noFill/>
        </p:spPr>
        <p:txBody>
          <a:bodyPr wrap="none" rtlCol="0">
            <a:spAutoFit/>
          </a:bodyPr>
          <a:lstStyle/>
          <a:p>
            <a:r>
              <a:rPr kumimoji="1" lang="en-US" altLang="zh-TW" sz="2000" dirty="0"/>
              <a:t>(4.4.15)</a:t>
            </a:r>
            <a:endParaRPr kumimoji="1" lang="zh-TW" altLang="en-US" sz="2000" dirty="0"/>
          </a:p>
        </p:txBody>
      </p:sp>
    </p:spTree>
    <p:extLst>
      <p:ext uri="{BB962C8B-B14F-4D97-AF65-F5344CB8AC3E}">
        <p14:creationId xmlns:p14="http://schemas.microsoft.com/office/powerpoint/2010/main" val="215345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p:txBody>
          <a:bodyPr/>
          <a:lstStyle/>
          <a:p>
            <a:r>
              <a:rPr kumimoji="1" lang="en-US" altLang="zh-TW" dirty="0"/>
              <a:t>Remark 4.4.2</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p:txBody>
              <a:bodyPr/>
              <a:lstStyle/>
              <a:p>
                <a:r>
                  <a:rPr lang="en-US" altLang="zh-TW" dirty="0"/>
                  <a:t>The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often simplifies the computation of </a:t>
                </a:r>
                <a:r>
                  <a:rPr lang="en-US" altLang="zh-TW" dirty="0" err="1"/>
                  <a:t>It</a:t>
                </a:r>
                <a:r>
                  <a:rPr lang="en-US" altLang="zh-TW" dirty="0" err="1">
                    <a:cs typeface="Arial" panose="020B0604020202020204" pitchFamily="34" charset="0"/>
                  </a:rPr>
                  <a:t>ô</a:t>
                </a:r>
                <a:r>
                  <a:rPr lang="en-US" altLang="zh-TW" dirty="0">
                    <a:cs typeface="Arial" panose="020B0604020202020204" pitchFamily="34" charset="0"/>
                  </a:rPr>
                  <a:t> Integrals. For example, with </a:t>
                </a:r>
                <a14:m>
                  <m:oMath xmlns:m="http://schemas.openxmlformats.org/officeDocument/2006/math">
                    <m:r>
                      <a:rPr lang="en-US" altLang="zh-TW" b="0" i="1" smtClean="0">
                        <a:latin typeface="Cambria Math" panose="02040503050406030204" pitchFamily="18" charset="0"/>
                        <a:cs typeface="Arial" panose="020B0604020202020204" pitchFamily="34" charset="0"/>
                      </a:rPr>
                      <m:t>𝑓</m:t>
                    </m:r>
                    <m:d>
                      <m:dPr>
                        <m:ctrlPr>
                          <a:rPr lang="en-US" altLang="zh-TW" b="0" i="1" smtClean="0">
                            <a:latin typeface="Cambria Math" panose="02040503050406030204" pitchFamily="18" charset="0"/>
                            <a:cs typeface="Arial" panose="020B0604020202020204" pitchFamily="34" charset="0"/>
                          </a:rPr>
                        </m:ctrlPr>
                      </m:dPr>
                      <m:e>
                        <m:r>
                          <a:rPr lang="en-US" altLang="zh-TW" b="0" i="1" smtClean="0">
                            <a:latin typeface="Cambria Math" panose="02040503050406030204" pitchFamily="18" charset="0"/>
                            <a:cs typeface="Arial" panose="020B0604020202020204" pitchFamily="34" charset="0"/>
                          </a:rPr>
                          <m:t>𝑥</m:t>
                        </m:r>
                      </m:e>
                    </m:d>
                    <m:r>
                      <a:rPr lang="en-US" altLang="zh-TW" b="0" i="1" smtClean="0">
                        <a:latin typeface="Cambria Math" panose="02040503050406030204" pitchFamily="18" charset="0"/>
                        <a:cs typeface="Arial" panose="020B0604020202020204" pitchFamily="34" charset="0"/>
                      </a:rPr>
                      <m:t>=</m:t>
                    </m:r>
                    <m:f>
                      <m:fPr>
                        <m:ctrlPr>
                          <a:rPr lang="en-US" altLang="zh-TW" b="0" i="1" smtClean="0">
                            <a:latin typeface="Cambria Math" panose="02040503050406030204" pitchFamily="18" charset="0"/>
                            <a:cs typeface="Arial" panose="020B0604020202020204" pitchFamily="34" charset="0"/>
                          </a:rPr>
                        </m:ctrlPr>
                      </m:fPr>
                      <m:num>
                        <m:r>
                          <a:rPr lang="en-US" altLang="zh-TW" b="0" i="1" smtClean="0">
                            <a:latin typeface="Cambria Math" panose="02040503050406030204" pitchFamily="18" charset="0"/>
                            <a:cs typeface="Arial" panose="020B0604020202020204" pitchFamily="34" charset="0"/>
                          </a:rPr>
                          <m:t>1</m:t>
                        </m:r>
                      </m:num>
                      <m:den>
                        <m:r>
                          <a:rPr lang="en-US" altLang="zh-TW" b="0" i="1" smtClean="0">
                            <a:latin typeface="Cambria Math" panose="02040503050406030204" pitchFamily="18" charset="0"/>
                            <a:cs typeface="Arial" panose="020B0604020202020204" pitchFamily="34" charset="0"/>
                          </a:rPr>
                          <m:t>2</m:t>
                        </m:r>
                      </m:den>
                    </m:f>
                    <m:sSup>
                      <m:sSupPr>
                        <m:ctrlPr>
                          <a:rPr lang="en-US" altLang="zh-TW" b="0" i="1" smtClean="0">
                            <a:latin typeface="Cambria Math" panose="02040503050406030204" pitchFamily="18" charset="0"/>
                            <a:cs typeface="Arial" panose="020B0604020202020204" pitchFamily="34" charset="0"/>
                          </a:rPr>
                        </m:ctrlPr>
                      </m:sSupPr>
                      <m:e>
                        <m:r>
                          <a:rPr lang="en-US" altLang="zh-TW" b="0" i="1" smtClean="0">
                            <a:latin typeface="Cambria Math" panose="02040503050406030204" pitchFamily="18" charset="0"/>
                            <a:cs typeface="Arial" panose="020B0604020202020204" pitchFamily="34" charset="0"/>
                          </a:rPr>
                          <m:t>𝑥</m:t>
                        </m:r>
                      </m:e>
                      <m:sup>
                        <m:r>
                          <a:rPr lang="en-US" altLang="zh-TW" b="0" i="1" smtClean="0">
                            <a:latin typeface="Cambria Math" panose="02040503050406030204" pitchFamily="18" charset="0"/>
                            <a:cs typeface="Arial" panose="020B0604020202020204" pitchFamily="34" charset="0"/>
                          </a:rPr>
                          <m:t>2</m:t>
                        </m:r>
                      </m:sup>
                    </m:sSup>
                  </m:oMath>
                </a14:m>
                <a:r>
                  <a:rPr lang="en-US" altLang="zh-TW" dirty="0">
                    <a:cs typeface="Arial" panose="020B0604020202020204" pitchFamily="34" charset="0"/>
                  </a:rPr>
                  <a:t> ,this formula says that </a:t>
                </a:r>
              </a:p>
              <a:p>
                <a:endParaRPr kumimoji="1" lang="zh-TW" altLang="en-US" dirty="0"/>
              </a:p>
            </p:txBody>
          </p:sp>
        </mc:Choice>
        <mc:Fallback xmlns="">
          <p:sp>
            <p:nvSpPr>
              <p:cNvPr id="3" name="內容版面配置區 2">
                <a:extLst>
                  <a:ext uri="{FF2B5EF4-FFF2-40B4-BE49-F238E27FC236}">
                    <a16:creationId xmlns:a16="http://schemas.microsoft.com/office/drawing/2014/main" id="{2837A6F5-E208-CF40-A4CB-4C985BF55A4E}"/>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31</a:t>
            </a:fld>
            <a:endParaRPr kumimoji="1" lang="zh-TW" altLang="en-US"/>
          </a:p>
        </p:txBody>
      </p:sp>
      <p:graphicFrame>
        <p:nvGraphicFramePr>
          <p:cNvPr id="5" name="Object 6">
            <a:extLst>
              <a:ext uri="{FF2B5EF4-FFF2-40B4-BE49-F238E27FC236}">
                <a16:creationId xmlns:a16="http://schemas.microsoft.com/office/drawing/2014/main" id="{DDCEBD91-A4F2-5E47-8A0B-E8068FE1BDE8}"/>
              </a:ext>
            </a:extLst>
          </p:cNvPr>
          <p:cNvGraphicFramePr>
            <a:graphicFrameLocks noChangeAspect="1"/>
          </p:cNvGraphicFramePr>
          <p:nvPr>
            <p:extLst>
              <p:ext uri="{D42A27DB-BD31-4B8C-83A1-F6EECF244321}">
                <p14:modId xmlns:p14="http://schemas.microsoft.com/office/powerpoint/2010/main" val="1336547050"/>
              </p:ext>
            </p:extLst>
          </p:nvPr>
        </p:nvGraphicFramePr>
        <p:xfrm>
          <a:off x="3203028" y="3029716"/>
          <a:ext cx="5562600" cy="2903538"/>
        </p:xfrm>
        <a:graphic>
          <a:graphicData uri="http://schemas.openxmlformats.org/presentationml/2006/ole">
            <mc:AlternateContent xmlns:mc="http://schemas.openxmlformats.org/markup-compatibility/2006">
              <mc:Choice xmlns:v="urn:schemas-microsoft-com:vml" Requires="v">
                <p:oleObj spid="_x0000_s2057" name="方程式" r:id="rId4" imgW="26625550" imgH="13900150" progId="Equation.3">
                  <p:embed/>
                </p:oleObj>
              </mc:Choice>
              <mc:Fallback>
                <p:oleObj name="方程式" r:id="rId4" imgW="26625550" imgH="13900150" progId="Equation.3">
                  <p:embed/>
                  <p:pic>
                    <p:nvPicPr>
                      <p:cNvPr id="19459" name="Object 6">
                        <a:extLst>
                          <a:ext uri="{FF2B5EF4-FFF2-40B4-BE49-F238E27FC236}">
                            <a16:creationId xmlns:a16="http://schemas.microsoft.com/office/drawing/2014/main" id="{4FA608A9-0878-1D4B-A61A-A48A8DCA8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028" y="3029716"/>
                        <a:ext cx="5562600" cy="290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3299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30900-6590-2A43-A188-B121B77E5B2A}"/>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2837A6F5-E208-CF40-A4CB-4C985BF55A4E}"/>
              </a:ext>
            </a:extLst>
          </p:cNvPr>
          <p:cNvSpPr>
            <a:spLocks noGrp="1"/>
          </p:cNvSpPr>
          <p:nvPr>
            <p:ph idx="1"/>
          </p:nvPr>
        </p:nvSpPr>
        <p:spPr/>
        <p:txBody>
          <a:bodyPr/>
          <a:lstStyle/>
          <a:p>
            <a:r>
              <a:rPr lang="en-US" altLang="zh-TW" dirty="0"/>
              <a:t>Rearranging terms, we have formula</a:t>
            </a:r>
          </a:p>
          <a:p>
            <a:pPr>
              <a:buNone/>
            </a:pPr>
            <a:endParaRPr lang="en-US" altLang="zh-TW" dirty="0"/>
          </a:p>
          <a:p>
            <a:pPr algn="r">
              <a:buNone/>
            </a:pPr>
            <a:endParaRPr lang="en-US" altLang="zh-TW" sz="1400" dirty="0"/>
          </a:p>
          <a:p>
            <a:pPr>
              <a:buNone/>
            </a:pPr>
            <a:endParaRPr lang="en-US" altLang="zh-TW" sz="1400" dirty="0"/>
          </a:p>
          <a:p>
            <a:pPr algn="r">
              <a:buNone/>
            </a:pPr>
            <a:endParaRPr lang="en-US" altLang="zh-TW" sz="2000" dirty="0"/>
          </a:p>
          <a:p>
            <a:pPr>
              <a:buNone/>
            </a:pPr>
            <a:r>
              <a:rPr lang="en-US" altLang="zh-TW" dirty="0"/>
              <a:t>   and have obtained it without going through the approximation of the integrand by simple processes as we did in Example 4.3.2.</a:t>
            </a:r>
          </a:p>
          <a:p>
            <a:endParaRPr kumimoji="1" lang="zh-TW" altLang="en-US" dirty="0"/>
          </a:p>
        </p:txBody>
      </p:sp>
      <p:sp>
        <p:nvSpPr>
          <p:cNvPr id="4" name="投影片編號版面配置區 3">
            <a:extLst>
              <a:ext uri="{FF2B5EF4-FFF2-40B4-BE49-F238E27FC236}">
                <a16:creationId xmlns:a16="http://schemas.microsoft.com/office/drawing/2014/main" id="{5E187DF9-9370-7E46-904B-21FF4235E282}"/>
              </a:ext>
            </a:extLst>
          </p:cNvPr>
          <p:cNvSpPr>
            <a:spLocks noGrp="1"/>
          </p:cNvSpPr>
          <p:nvPr>
            <p:ph type="sldNum" sz="quarter" idx="12"/>
          </p:nvPr>
        </p:nvSpPr>
        <p:spPr/>
        <p:txBody>
          <a:bodyPr/>
          <a:lstStyle/>
          <a:p>
            <a:fld id="{289151A0-3A29-FF42-A1DD-25EF01E526CD}" type="slidenum">
              <a:rPr kumimoji="1" lang="zh-TW" altLang="en-US" smtClean="0"/>
              <a:t>32</a:t>
            </a:fld>
            <a:endParaRPr kumimoji="1" lang="zh-TW" altLang="en-US"/>
          </a:p>
        </p:txBody>
      </p:sp>
      <p:graphicFrame>
        <p:nvGraphicFramePr>
          <p:cNvPr id="5" name="Object 4">
            <a:extLst>
              <a:ext uri="{FF2B5EF4-FFF2-40B4-BE49-F238E27FC236}">
                <a16:creationId xmlns:a16="http://schemas.microsoft.com/office/drawing/2014/main" id="{9018E37D-CC0E-FB43-9C03-A1330FB7F0AA}"/>
              </a:ext>
            </a:extLst>
          </p:cNvPr>
          <p:cNvGraphicFramePr>
            <a:graphicFrameLocks noChangeAspect="1"/>
          </p:cNvGraphicFramePr>
          <p:nvPr>
            <p:extLst>
              <p:ext uri="{D42A27DB-BD31-4B8C-83A1-F6EECF244321}">
                <p14:modId xmlns:p14="http://schemas.microsoft.com/office/powerpoint/2010/main" val="2783298300"/>
              </p:ext>
            </p:extLst>
          </p:nvPr>
        </p:nvGraphicFramePr>
        <p:xfrm>
          <a:off x="2304393" y="2606565"/>
          <a:ext cx="7239000" cy="825500"/>
        </p:xfrm>
        <a:graphic>
          <a:graphicData uri="http://schemas.openxmlformats.org/presentationml/2006/ole">
            <mc:AlternateContent xmlns:mc="http://schemas.openxmlformats.org/markup-compatibility/2006">
              <mc:Choice xmlns:v="urn:schemas-microsoft-com:vml" Requires="v">
                <p:oleObj spid="_x0000_s3080" name="方程式" r:id="rId3" imgW="39789100" imgH="4533900" progId="Equation.3">
                  <p:embed/>
                </p:oleObj>
              </mc:Choice>
              <mc:Fallback>
                <p:oleObj name="方程式" r:id="rId3" imgW="39789100" imgH="4533900" progId="Equation.3">
                  <p:embed/>
                  <p:pic>
                    <p:nvPicPr>
                      <p:cNvPr id="20482" name="Object 4">
                        <a:extLst>
                          <a:ext uri="{FF2B5EF4-FFF2-40B4-BE49-F238E27FC236}">
                            <a16:creationId xmlns:a16="http://schemas.microsoft.com/office/drawing/2014/main" id="{0EBF15FA-5DBE-7645-B584-A8EAD3B7E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393" y="2606565"/>
                        <a:ext cx="7239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文字方塊 5">
            <a:extLst>
              <a:ext uri="{FF2B5EF4-FFF2-40B4-BE49-F238E27FC236}">
                <a16:creationId xmlns:a16="http://schemas.microsoft.com/office/drawing/2014/main" id="{67876770-2757-BC49-AD39-373910E5B605}"/>
              </a:ext>
            </a:extLst>
          </p:cNvPr>
          <p:cNvSpPr txBox="1"/>
          <p:nvPr/>
        </p:nvSpPr>
        <p:spPr>
          <a:xfrm>
            <a:off x="9774621" y="3023538"/>
            <a:ext cx="792205" cy="369332"/>
          </a:xfrm>
          <a:prstGeom prst="rect">
            <a:avLst/>
          </a:prstGeom>
          <a:noFill/>
        </p:spPr>
        <p:txBody>
          <a:bodyPr wrap="none" rtlCol="0">
            <a:spAutoFit/>
          </a:bodyPr>
          <a:lstStyle/>
          <a:p>
            <a:r>
              <a:rPr kumimoji="1" lang="en-US" altLang="zh-TW" dirty="0"/>
              <a:t>(4.3.6)</a:t>
            </a:r>
            <a:endParaRPr kumimoji="1" lang="zh-TW" altLang="en-US" dirty="0"/>
          </a:p>
        </p:txBody>
      </p:sp>
    </p:spTree>
    <p:extLst>
      <p:ext uri="{BB962C8B-B14F-4D97-AF65-F5344CB8AC3E}">
        <p14:creationId xmlns:p14="http://schemas.microsoft.com/office/powerpoint/2010/main" val="304250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F9A24A2-DBF3-F240-9B34-E87A751E33DC}"/>
                  </a:ext>
                </a:extLst>
              </p:cNvPr>
              <p:cNvSpPr>
                <a:spLocks noGrp="1"/>
              </p:cNvSpPr>
              <p:nvPr>
                <p:ph idx="1"/>
              </p:nvPr>
            </p:nvSpPr>
            <p:spPr>
              <a:xfrm>
                <a:off x="764274" y="650929"/>
                <a:ext cx="10781731" cy="5700444"/>
              </a:xfrm>
            </p:spPr>
            <p:txBody>
              <a:bodyPr>
                <a:normAutofit/>
              </a:bodyPr>
              <a:lstStyle/>
              <a:p>
                <a:r>
                  <a:rPr lang="en-US" altLang="zh-TW" sz="3200" dirty="0"/>
                  <a:t>For pencil and paper computations, the more convenient form of the</a:t>
                </a:r>
                <a:r>
                  <a:rPr lang="en-US" altLang="zh-TW" sz="3600" dirty="0"/>
                  <a:t> </a:t>
                </a:r>
                <a:r>
                  <a:rPr lang="en-US" altLang="zh-TW" sz="3200" dirty="0" err="1"/>
                  <a:t>Itô-Doeblin</a:t>
                </a:r>
                <a:r>
                  <a:rPr lang="en-US" altLang="zh-TW" sz="3200" dirty="0"/>
                  <a:t> Formula is the </a:t>
                </a:r>
                <a:r>
                  <a:rPr lang="en-US" altLang="zh-TW" sz="3200" b="1" dirty="0"/>
                  <a:t>differential form</a:t>
                </a:r>
                <a:r>
                  <a:rPr lang="en-US" altLang="zh-TW" sz="3200" dirty="0"/>
                  <a:t>.</a:t>
                </a:r>
              </a:p>
              <a:p>
                <a:endParaRPr lang="en-US" altLang="zh-TW" sz="3200" dirty="0"/>
              </a:p>
              <a:p>
                <a:r>
                  <a:rPr lang="en-US" altLang="zh-TW" sz="3200" dirty="0"/>
                  <a:t>The intuitive meaning is that </a:t>
                </a:r>
              </a:p>
              <a:p>
                <a:pPr lvl="1"/>
                <a14:m>
                  <m:oMath xmlns:m="http://schemas.openxmlformats.org/officeDocument/2006/math">
                    <m:r>
                      <a:rPr kumimoji="1" lang="en-US" altLang="zh-TW" sz="2800" i="1">
                        <a:latin typeface="Cambria Math" panose="02040503050406030204" pitchFamily="18" charset="0"/>
                      </a:rPr>
                      <m:t>𝑑𝑓</m:t>
                    </m:r>
                    <m:r>
                      <a:rPr kumimoji="1" lang="en-US" altLang="zh-TW" sz="2800" b="0" i="1" smtClean="0">
                        <a:latin typeface="Cambria Math" panose="02040503050406030204" pitchFamily="18" charset="0"/>
                      </a:rPr>
                      <m:t>(</m:t>
                    </m:r>
                    <m:r>
                      <a:rPr kumimoji="1" lang="en-US" altLang="zh-TW" sz="2800" b="0" i="1" smtClean="0">
                        <a:latin typeface="Cambria Math" panose="02040503050406030204" pitchFamily="18" charset="0"/>
                      </a:rPr>
                      <m:t>𝑊</m:t>
                    </m:r>
                    <m:d>
                      <m:dPr>
                        <m:ctrlPr>
                          <a:rPr kumimoji="1" lang="en-US" altLang="zh-TW" sz="2800" b="0" i="1" smtClean="0">
                            <a:latin typeface="Cambria Math" panose="02040503050406030204" pitchFamily="18" charset="0"/>
                          </a:rPr>
                        </m:ctrlPr>
                      </m:dPr>
                      <m:e>
                        <m:r>
                          <a:rPr kumimoji="1" lang="en-US" altLang="zh-TW" sz="2800" b="0" i="1" smtClean="0">
                            <a:latin typeface="Cambria Math" panose="02040503050406030204" pitchFamily="18" charset="0"/>
                          </a:rPr>
                          <m:t>𝑡</m:t>
                        </m:r>
                      </m:e>
                    </m:d>
                    <m:r>
                      <a:rPr kumimoji="1" lang="en-US" altLang="zh-TW" sz="2800" b="0" i="1" smtClean="0">
                        <a:latin typeface="Cambria Math" panose="02040503050406030204" pitchFamily="18" charset="0"/>
                      </a:rPr>
                      <m:t>)</m:t>
                    </m:r>
                  </m:oMath>
                </a14:m>
                <a:r>
                  <a:rPr lang="en-US" altLang="zh-TW" sz="2800" dirty="0"/>
                  <a:t>is the change in </a:t>
                </a:r>
                <a14:m>
                  <m:oMath xmlns:m="http://schemas.openxmlformats.org/officeDocument/2006/math">
                    <m:r>
                      <a:rPr kumimoji="1" lang="en-US" altLang="zh-TW" sz="2800" i="1">
                        <a:latin typeface="Cambria Math" panose="02040503050406030204" pitchFamily="18" charset="0"/>
                      </a:rPr>
                      <m:t>𝑓</m:t>
                    </m:r>
                    <m:r>
                      <a:rPr kumimoji="1" lang="en-US" altLang="zh-TW" sz="2800" b="0" i="1" smtClean="0">
                        <a:latin typeface="Cambria Math" panose="02040503050406030204" pitchFamily="18" charset="0"/>
                      </a:rPr>
                      <m:t>(</m:t>
                    </m:r>
                    <m:r>
                      <a:rPr kumimoji="1" lang="en-US" altLang="zh-TW" sz="2800" b="0" i="1" smtClean="0">
                        <a:latin typeface="Cambria Math" panose="02040503050406030204" pitchFamily="18" charset="0"/>
                      </a:rPr>
                      <m:t>𝑊</m:t>
                    </m:r>
                    <m:d>
                      <m:dPr>
                        <m:ctrlPr>
                          <a:rPr kumimoji="1" lang="en-US" altLang="zh-TW" sz="2800" b="0" i="1" smtClean="0">
                            <a:latin typeface="Cambria Math" panose="02040503050406030204" pitchFamily="18" charset="0"/>
                          </a:rPr>
                        </m:ctrlPr>
                      </m:dPr>
                      <m:e>
                        <m:r>
                          <a:rPr kumimoji="1" lang="en-US" altLang="zh-TW" sz="2800" b="0" i="1" smtClean="0">
                            <a:latin typeface="Cambria Math" panose="02040503050406030204" pitchFamily="18" charset="0"/>
                          </a:rPr>
                          <m:t>𝑡</m:t>
                        </m:r>
                      </m:e>
                    </m:d>
                    <m:r>
                      <a:rPr kumimoji="1" lang="en-US" altLang="zh-TW" sz="2800" b="0" i="1" smtClean="0">
                        <a:latin typeface="Cambria Math" panose="02040503050406030204" pitchFamily="18" charset="0"/>
                      </a:rPr>
                      <m:t>)</m:t>
                    </m:r>
                  </m:oMath>
                </a14:m>
                <a:r>
                  <a:rPr lang="en-US" altLang="zh-TW" sz="2800" dirty="0"/>
                  <a:t> when </a:t>
                </a:r>
                <a14:m>
                  <m:oMath xmlns:m="http://schemas.openxmlformats.org/officeDocument/2006/math">
                    <m:r>
                      <a:rPr kumimoji="1" lang="en-US" altLang="zh-TW" sz="2800" i="1">
                        <a:latin typeface="Cambria Math" panose="02040503050406030204" pitchFamily="18" charset="0"/>
                      </a:rPr>
                      <m:t>𝑡</m:t>
                    </m:r>
                    <m:r>
                      <a:rPr kumimoji="1" lang="en-US" altLang="zh-TW" sz="2800" i="1">
                        <a:latin typeface="Cambria Math" panose="02040503050406030204" pitchFamily="18" charset="0"/>
                      </a:rPr>
                      <m:t> </m:t>
                    </m:r>
                  </m:oMath>
                </a14:m>
                <a:r>
                  <a:rPr lang="en-US" altLang="zh-TW" sz="2800" dirty="0"/>
                  <a:t>changes a “little bit”: </a:t>
                </a:r>
                <a14:m>
                  <m:oMath xmlns:m="http://schemas.openxmlformats.org/officeDocument/2006/math">
                    <m:r>
                      <a:rPr kumimoji="1" lang="en-US" altLang="zh-TW" sz="2800" i="1">
                        <a:latin typeface="Cambria Math" panose="02040503050406030204" pitchFamily="18" charset="0"/>
                      </a:rPr>
                      <m:t>𝑑</m:t>
                    </m:r>
                    <m:r>
                      <a:rPr kumimoji="1" lang="en-US" altLang="zh-TW" sz="2800" b="0" i="1" smtClean="0">
                        <a:latin typeface="Cambria Math" panose="02040503050406030204" pitchFamily="18" charset="0"/>
                      </a:rPr>
                      <m:t>𝑡</m:t>
                    </m:r>
                  </m:oMath>
                </a14:m>
                <a:endParaRPr lang="en-US" altLang="zh-TW" sz="2800" dirty="0"/>
              </a:p>
              <a:p>
                <a:pPr lvl="1"/>
                <a14:m>
                  <m:oMath xmlns:m="http://schemas.openxmlformats.org/officeDocument/2006/math">
                    <m:r>
                      <a:rPr kumimoji="1" lang="en-US" altLang="zh-TW" sz="2800" i="1">
                        <a:latin typeface="Cambria Math" panose="02040503050406030204" pitchFamily="18" charset="0"/>
                      </a:rPr>
                      <m:t>𝑑</m:t>
                    </m:r>
                    <m:r>
                      <a:rPr kumimoji="1" lang="en-US" altLang="zh-TW" sz="2800" b="0" i="1" smtClean="0">
                        <a:latin typeface="Cambria Math" panose="02040503050406030204" pitchFamily="18" charset="0"/>
                      </a:rPr>
                      <m:t>𝑊</m:t>
                    </m:r>
                    <m:r>
                      <a:rPr kumimoji="1" lang="en-US" altLang="zh-TW" sz="2800" b="0" i="1" smtClean="0">
                        <a:latin typeface="Cambria Math" panose="02040503050406030204" pitchFamily="18" charset="0"/>
                      </a:rPr>
                      <m:t>(</m:t>
                    </m:r>
                    <m:r>
                      <a:rPr kumimoji="1" lang="en-US" altLang="zh-TW" sz="2800" b="0" i="1" smtClean="0">
                        <a:latin typeface="Cambria Math" panose="02040503050406030204" pitchFamily="18" charset="0"/>
                      </a:rPr>
                      <m:t>𝑡</m:t>
                    </m:r>
                    <m:r>
                      <a:rPr kumimoji="1" lang="en-US" altLang="zh-TW" sz="2800" b="0" i="1" smtClean="0">
                        <a:latin typeface="Cambria Math" panose="02040503050406030204" pitchFamily="18" charset="0"/>
                      </a:rPr>
                      <m:t>) </m:t>
                    </m:r>
                  </m:oMath>
                </a14:m>
                <a:r>
                  <a:rPr lang="en-US" altLang="zh-TW" sz="2800" dirty="0"/>
                  <a:t>is the change in the Brownian motion when </a:t>
                </a:r>
                <a14:m>
                  <m:oMath xmlns:m="http://schemas.openxmlformats.org/officeDocument/2006/math">
                    <m:r>
                      <a:rPr kumimoji="1" lang="en-US" altLang="zh-TW" sz="2800" i="1">
                        <a:latin typeface="Cambria Math" panose="02040503050406030204" pitchFamily="18" charset="0"/>
                      </a:rPr>
                      <m:t>𝑡</m:t>
                    </m:r>
                    <m:r>
                      <a:rPr kumimoji="1" lang="en-US" altLang="zh-TW" sz="2800" i="1">
                        <a:latin typeface="Cambria Math" panose="02040503050406030204" pitchFamily="18" charset="0"/>
                      </a:rPr>
                      <m:t> </m:t>
                    </m:r>
                  </m:oMath>
                </a14:m>
                <a:r>
                  <a:rPr lang="en-US" altLang="zh-TW" sz="2800" dirty="0"/>
                  <a:t>changes a “little bit”: </a:t>
                </a:r>
                <a14:m>
                  <m:oMath xmlns:m="http://schemas.openxmlformats.org/officeDocument/2006/math">
                    <m:r>
                      <a:rPr kumimoji="1" lang="en-US" altLang="zh-TW" sz="2800" i="1">
                        <a:latin typeface="Cambria Math" panose="02040503050406030204" pitchFamily="18" charset="0"/>
                      </a:rPr>
                      <m:t>𝑑𝑡</m:t>
                    </m:r>
                  </m:oMath>
                </a14:m>
                <a:endParaRPr lang="en-US" altLang="zh-TW" sz="2800" dirty="0"/>
              </a:p>
              <a:p>
                <a:pPr lvl="1"/>
                <a:r>
                  <a:rPr lang="en-US" altLang="zh-TW" sz="2800" dirty="0"/>
                  <a:t>And the whole formula is exact only when the “little bit” is “infinitesimally small.” Because there is no precise definition for “little bit” and “infinitesimally small,” we rely on (4.4.2) to give precise meaning to (4.4.1). </a:t>
                </a:r>
              </a:p>
            </p:txBody>
          </p:sp>
        </mc:Choice>
        <mc:Fallback xmlns="">
          <p:sp>
            <p:nvSpPr>
              <p:cNvPr id="3" name="內容版面配置區 2">
                <a:extLst>
                  <a:ext uri="{FF2B5EF4-FFF2-40B4-BE49-F238E27FC236}">
                    <a16:creationId xmlns:a16="http://schemas.microsoft.com/office/drawing/2014/main" id="{FF9A24A2-DBF3-F240-9B34-E87A751E33DC}"/>
                  </a:ext>
                </a:extLst>
              </p:cNvPr>
              <p:cNvSpPr>
                <a:spLocks noGrp="1" noRot="1" noChangeAspect="1" noMove="1" noResize="1" noEditPoints="1" noAdjustHandles="1" noChangeArrowheads="1" noChangeShapeType="1" noTextEdit="1"/>
              </p:cNvSpPr>
              <p:nvPr>
                <p:ph idx="1"/>
              </p:nvPr>
            </p:nvSpPr>
            <p:spPr>
              <a:xfrm>
                <a:off x="764274" y="650929"/>
                <a:ext cx="10781731" cy="5700444"/>
              </a:xfrm>
              <a:blipFill>
                <a:blip r:embed="rId2"/>
                <a:stretch>
                  <a:fillRect l="-1413" t="-2000" r="-1531"/>
                </a:stretch>
              </a:blipFill>
            </p:spPr>
            <p:txBody>
              <a:bodyPr/>
              <a:lstStyle/>
              <a:p>
                <a:r>
                  <a:rPr lang="zh-TW" altLang="en-US">
                    <a:noFill/>
                  </a:rPr>
                  <a:t> </a:t>
                </a:r>
              </a:p>
            </p:txBody>
          </p:sp>
        </mc:Fallback>
      </mc:AlternateContent>
      <p:sp>
        <p:nvSpPr>
          <p:cNvPr id="12" name="投影片編號版面配置區 11">
            <a:extLst>
              <a:ext uri="{FF2B5EF4-FFF2-40B4-BE49-F238E27FC236}">
                <a16:creationId xmlns:a16="http://schemas.microsoft.com/office/drawing/2014/main" id="{45BD81F1-8F18-784A-9CC8-10E7E7481123}"/>
              </a:ext>
            </a:extLst>
          </p:cNvPr>
          <p:cNvSpPr>
            <a:spLocks noGrp="1"/>
          </p:cNvSpPr>
          <p:nvPr>
            <p:ph type="sldNum" sz="quarter" idx="12"/>
          </p:nvPr>
        </p:nvSpPr>
        <p:spPr/>
        <p:txBody>
          <a:bodyPr/>
          <a:lstStyle/>
          <a:p>
            <a:fld id="{289151A0-3A29-FF42-A1DD-25EF01E526CD}" type="slidenum">
              <a:rPr kumimoji="1" lang="zh-TW" altLang="en-US" smtClean="0"/>
              <a:t>4</a:t>
            </a:fld>
            <a:endParaRPr kumimoji="1" lang="zh-TW" altLang="en-US"/>
          </a:p>
        </p:txBody>
      </p:sp>
    </p:spTree>
    <p:extLst>
      <p:ext uri="{BB962C8B-B14F-4D97-AF65-F5344CB8AC3E}">
        <p14:creationId xmlns:p14="http://schemas.microsoft.com/office/powerpoint/2010/main" val="18971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F9A24A2-DBF3-F240-9B34-E87A751E33DC}"/>
                  </a:ext>
                </a:extLst>
              </p:cNvPr>
              <p:cNvSpPr>
                <a:spLocks noGrp="1"/>
              </p:cNvSpPr>
              <p:nvPr>
                <p:ph idx="1"/>
              </p:nvPr>
            </p:nvSpPr>
            <p:spPr>
              <a:xfrm>
                <a:off x="838200" y="736979"/>
                <a:ext cx="10515600" cy="5439984"/>
              </a:xfrm>
            </p:spPr>
            <p:txBody>
              <a:bodyPr/>
              <a:lstStyle/>
              <a:p>
                <a:r>
                  <a:rPr lang="en-US" altLang="zh-TW" dirty="0"/>
                  <a:t>The relationship between (4.4.1) and (4.4.2) is similar to that developed in ordinary calculus to assist in </a:t>
                </a:r>
                <a:r>
                  <a:rPr lang="en-US" altLang="zh-TW" b="1" dirty="0"/>
                  <a:t>changing variables </a:t>
                </a:r>
                <a:r>
                  <a:rPr lang="en-US" altLang="zh-TW" dirty="0"/>
                  <a:t>in an integral.</a:t>
                </a:r>
              </a:p>
              <a:p>
                <a:r>
                  <a:rPr lang="en-US" altLang="zh-TW" dirty="0"/>
                  <a:t>Compute </a:t>
                </a:r>
                <a14:m>
                  <m:oMath xmlns:m="http://schemas.openxmlformats.org/officeDocument/2006/math">
                    <m:nary>
                      <m:naryPr>
                        <m:limLoc m:val="undOvr"/>
                        <m:subHide m:val="on"/>
                        <m:supHide m:val="on"/>
                        <m:ctrlPr>
                          <a:rPr lang="en-US" altLang="zh-TW" i="1" smtClean="0">
                            <a:latin typeface="Cambria Math" panose="02040503050406030204" pitchFamily="18" charset="0"/>
                          </a:rPr>
                        </m:ctrlPr>
                      </m:naryPr>
                      <m:sub/>
                      <m:sup/>
                      <m:e>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𝑢</m:t>
                            </m:r>
                          </m:e>
                        </m:d>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sup>
                        </m:s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𝑢</m:t>
                            </m:r>
                          </m:e>
                        </m:d>
                        <m:r>
                          <a:rPr lang="en-US" altLang="zh-TW" b="0" i="1" smtClean="0">
                            <a:latin typeface="Cambria Math" panose="02040503050406030204" pitchFamily="18" charset="0"/>
                          </a:rPr>
                          <m:t>𝑑𝑢</m:t>
                        </m:r>
                      </m:e>
                    </m:nary>
                  </m:oMath>
                </a14:m>
                <a:endParaRPr lang="en-US" altLang="zh-TW" dirty="0"/>
              </a:p>
              <a:p>
                <a:r>
                  <a:rPr lang="en-US" altLang="zh-TW" dirty="0"/>
                  <a:t>Let </a:t>
                </a:r>
                <a14:m>
                  <m:oMath xmlns:m="http://schemas.openxmlformats.org/officeDocument/2006/math">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𝑓</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r>
                      <a:rPr lang="en-US" altLang="zh-TW" b="0" i="1" smtClean="0">
                        <a:latin typeface="Cambria Math" panose="02040503050406030204" pitchFamily="18" charset="0"/>
                      </a:rPr>
                      <m:t>)</m:t>
                    </m:r>
                  </m:oMath>
                </a14:m>
                <a:r>
                  <a:rPr lang="en-US" altLang="zh-TW" dirty="0"/>
                  <a:t>, then </a:t>
                </a:r>
                <a14:m>
                  <m:oMath xmlns:m="http://schemas.openxmlformats.org/officeDocument/2006/math">
                    <m:r>
                      <a:rPr lang="en-US" altLang="zh-TW" b="0" i="1" smtClean="0">
                        <a:latin typeface="Cambria Math" panose="02040503050406030204" pitchFamily="18" charset="0"/>
                      </a:rPr>
                      <m:t>𝑑𝑣</m:t>
                    </m:r>
                    <m:r>
                      <a:rPr lang="en-US" altLang="zh-TW" i="1">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i="1">
                            <a:latin typeface="Cambria Math" panose="02040503050406030204" pitchFamily="18" charset="0"/>
                          </a:rPr>
                          <m:t>𝑓</m:t>
                        </m:r>
                      </m:e>
                      <m:sup>
                        <m:r>
                          <a:rPr lang="en-US" altLang="zh-TW" b="0" i="1" smtClean="0">
                            <a:latin typeface="Cambria Math" panose="02040503050406030204" pitchFamily="18" charset="0"/>
                          </a:rPr>
                          <m:t>′</m:t>
                        </m:r>
                      </m:sup>
                    </m:sSup>
                    <m:d>
                      <m:dPr>
                        <m:ctrlPr>
                          <a:rPr lang="en-US" altLang="zh-TW" b="0" i="1" smtClean="0">
                            <a:latin typeface="Cambria Math" panose="02040503050406030204" pitchFamily="18" charset="0"/>
                          </a:rPr>
                        </m:ctrlPr>
                      </m:dPr>
                      <m:e>
                        <m:r>
                          <a:rPr lang="en-US" altLang="zh-TW" i="1">
                            <a:latin typeface="Cambria Math" panose="02040503050406030204" pitchFamily="18" charset="0"/>
                          </a:rPr>
                          <m:t>𝑢</m:t>
                        </m:r>
                      </m:e>
                    </m:d>
                    <m:r>
                      <a:rPr lang="en-US" altLang="zh-TW" b="0" i="1" smtClean="0">
                        <a:latin typeface="Cambria Math" panose="02040503050406030204" pitchFamily="18" charset="0"/>
                      </a:rPr>
                      <m:t>𝑑𝑢</m:t>
                    </m:r>
                  </m:oMath>
                </a14:m>
                <a:endParaRPr lang="en-US" altLang="zh-TW" dirty="0"/>
              </a:p>
              <a:p>
                <a:pPr marL="0" indent="0">
                  <a:buNone/>
                </a:pPr>
                <a:r>
                  <a:rPr lang="en-US" altLang="zh-TW" dirty="0"/>
                  <a:t>  so that the indefinite integral becomes </a:t>
                </a:r>
                <a14:m>
                  <m:oMath xmlns:m="http://schemas.openxmlformats.org/officeDocument/2006/math">
                    <m:nary>
                      <m:naryPr>
                        <m:limLoc m:val="undOvr"/>
                        <m:subHide m:val="on"/>
                        <m:supHide m:val="on"/>
                        <m:ctrlPr>
                          <a:rPr lang="en-US" altLang="zh-TW" i="1">
                            <a:latin typeface="Cambria Math" panose="02040503050406030204" pitchFamily="18" charset="0"/>
                          </a:rPr>
                        </m:ctrlPr>
                      </m:naryPr>
                      <m:sub/>
                      <m:sup/>
                      <m:e>
                        <m:r>
                          <a:rPr lang="en-US" altLang="zh-TW" b="0" i="1" smtClean="0">
                            <a:latin typeface="Cambria Math" panose="02040503050406030204" pitchFamily="18" charset="0"/>
                          </a:rPr>
                          <m:t>𝑣</m:t>
                        </m:r>
                        <m:r>
                          <a:rPr lang="en-US" altLang="zh-TW" i="1">
                            <a:latin typeface="Cambria Math" panose="02040503050406030204" pitchFamily="18" charset="0"/>
                          </a:rPr>
                          <m:t>𝑑</m:t>
                        </m:r>
                        <m:r>
                          <a:rPr lang="en-US" altLang="zh-TW" b="0" i="1" smtClean="0">
                            <a:latin typeface="Cambria Math" panose="02040503050406030204" pitchFamily="18" charset="0"/>
                          </a:rPr>
                          <m:t>𝑣</m:t>
                        </m:r>
                      </m:e>
                    </m:nary>
                    <m:r>
                      <a:rPr lang="en-US" altLang="zh-TW" i="1">
                        <a:latin typeface="Cambria Math" panose="02040503050406030204" pitchFamily="18" charset="0"/>
                      </a:rPr>
                      <m:t> </m:t>
                    </m:r>
                  </m:oMath>
                </a14:m>
                <a:endParaRPr lang="en-US" altLang="zh-TW" dirty="0"/>
              </a:p>
              <a:p>
                <a:pPr marL="0" indent="0">
                  <a:buNone/>
                </a:pPr>
                <a:r>
                  <a:rPr lang="en-US" altLang="zh-TW" dirty="0">
                    <a:cs typeface="Arial" panose="020B0604020202020204" pitchFamily="34" charset="0"/>
                  </a:rPr>
                  <a:t>  which is </a:t>
                </a:r>
                <a14:m>
                  <m:oMath xmlns:m="http://schemas.openxmlformats.org/officeDocument/2006/math">
                    <m:f>
                      <m:fPr>
                        <m:ctrlPr>
                          <a:rPr lang="en-US" altLang="zh-TW" i="1" smtClean="0">
                            <a:latin typeface="Cambria Math" panose="02040503050406030204" pitchFamily="18" charset="0"/>
                            <a:cs typeface="Arial" panose="020B0604020202020204" pitchFamily="34" charset="0"/>
                          </a:rPr>
                        </m:ctrlPr>
                      </m:fPr>
                      <m:num>
                        <m:r>
                          <a:rPr lang="en-US" altLang="zh-TW" b="0" i="1" smtClean="0">
                            <a:latin typeface="Cambria Math" panose="02040503050406030204" pitchFamily="18" charset="0"/>
                            <a:cs typeface="Arial" panose="020B0604020202020204" pitchFamily="34" charset="0"/>
                          </a:rPr>
                          <m:t>1</m:t>
                        </m:r>
                      </m:num>
                      <m:den>
                        <m:r>
                          <a:rPr lang="en-US" altLang="zh-TW" b="0" i="1" smtClean="0">
                            <a:latin typeface="Cambria Math" panose="02040503050406030204" pitchFamily="18" charset="0"/>
                            <a:cs typeface="Arial" panose="020B0604020202020204" pitchFamily="34" charset="0"/>
                          </a:rPr>
                          <m:t>2</m:t>
                        </m:r>
                      </m:den>
                    </m:f>
                    <m:sSup>
                      <m:sSupPr>
                        <m:ctrlPr>
                          <a:rPr lang="en-US" altLang="zh-TW" i="1" smtClean="0">
                            <a:latin typeface="Cambria Math" panose="02040503050406030204" pitchFamily="18" charset="0"/>
                            <a:cs typeface="Arial" panose="020B0604020202020204" pitchFamily="34" charset="0"/>
                          </a:rPr>
                        </m:ctrlPr>
                      </m:sSupPr>
                      <m:e>
                        <m:r>
                          <a:rPr lang="en-US" altLang="zh-TW" b="0" i="1" smtClean="0">
                            <a:latin typeface="Cambria Math" panose="02040503050406030204" pitchFamily="18" charset="0"/>
                            <a:cs typeface="Arial" panose="020B0604020202020204" pitchFamily="34" charset="0"/>
                          </a:rPr>
                          <m:t>𝑣</m:t>
                        </m:r>
                      </m:e>
                      <m:sup>
                        <m:r>
                          <a:rPr lang="en-US" altLang="zh-TW" b="0" i="1" smtClean="0">
                            <a:latin typeface="Cambria Math" panose="02040503050406030204" pitchFamily="18" charset="0"/>
                            <a:cs typeface="Arial" panose="020B0604020202020204" pitchFamily="34" charset="0"/>
                          </a:rPr>
                          <m:t>2</m:t>
                        </m:r>
                      </m:sup>
                    </m:sSup>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𝐶</m:t>
                    </m:r>
                    <m:r>
                      <a:rPr lang="en-US" altLang="zh-TW" b="0" i="1" smtClean="0">
                        <a:latin typeface="Cambria Math" panose="02040503050406030204" pitchFamily="18" charset="0"/>
                        <a:cs typeface="Arial" panose="020B0604020202020204" pitchFamily="34" charset="0"/>
                      </a:rPr>
                      <m:t>=</m:t>
                    </m:r>
                    <m:f>
                      <m:fPr>
                        <m:ctrlPr>
                          <a:rPr lang="en-US" altLang="zh-TW" b="0" i="1" smtClean="0">
                            <a:latin typeface="Cambria Math" panose="02040503050406030204" pitchFamily="18" charset="0"/>
                            <a:cs typeface="Arial" panose="020B0604020202020204" pitchFamily="34" charset="0"/>
                          </a:rPr>
                        </m:ctrlPr>
                      </m:fPr>
                      <m:num>
                        <m:r>
                          <a:rPr lang="en-US" altLang="zh-TW" b="0" i="1" smtClean="0">
                            <a:latin typeface="Cambria Math" panose="02040503050406030204" pitchFamily="18" charset="0"/>
                            <a:cs typeface="Arial" panose="020B0604020202020204" pitchFamily="34" charset="0"/>
                          </a:rPr>
                          <m:t>1</m:t>
                        </m:r>
                      </m:num>
                      <m:den>
                        <m:r>
                          <a:rPr lang="en-US" altLang="zh-TW" b="0" i="1" smtClean="0">
                            <a:latin typeface="Cambria Math" panose="02040503050406030204" pitchFamily="18" charset="0"/>
                            <a:cs typeface="Arial" panose="020B0604020202020204" pitchFamily="34" charset="0"/>
                          </a:rPr>
                          <m:t>2</m:t>
                        </m:r>
                      </m:den>
                    </m:f>
                    <m:sSup>
                      <m:sSupPr>
                        <m:ctrlPr>
                          <a:rPr lang="en-US" altLang="zh-TW" b="0" i="1" smtClean="0">
                            <a:latin typeface="Cambria Math" panose="02040503050406030204" pitchFamily="18" charset="0"/>
                            <a:cs typeface="Arial" panose="020B0604020202020204" pitchFamily="34" charset="0"/>
                          </a:rPr>
                        </m:ctrlPr>
                      </m:sSupPr>
                      <m:e>
                        <m:r>
                          <a:rPr lang="en-US" altLang="zh-TW" b="0" i="1" smtClean="0">
                            <a:latin typeface="Cambria Math" panose="02040503050406030204" pitchFamily="18" charset="0"/>
                            <a:cs typeface="Arial" panose="020B0604020202020204" pitchFamily="34" charset="0"/>
                          </a:rPr>
                          <m:t>𝑓</m:t>
                        </m:r>
                      </m:e>
                      <m:sup>
                        <m:r>
                          <a:rPr lang="en-US" altLang="zh-TW" b="0" i="1" smtClean="0">
                            <a:latin typeface="Cambria Math" panose="02040503050406030204" pitchFamily="18" charset="0"/>
                            <a:cs typeface="Arial" panose="020B0604020202020204" pitchFamily="34" charset="0"/>
                          </a:rPr>
                          <m:t>2</m:t>
                        </m:r>
                      </m:sup>
                    </m:sSup>
                    <m:d>
                      <m:dPr>
                        <m:ctrlPr>
                          <a:rPr lang="en-US" altLang="zh-TW" b="0" i="1" smtClean="0">
                            <a:latin typeface="Cambria Math" panose="02040503050406030204" pitchFamily="18" charset="0"/>
                            <a:cs typeface="Arial" panose="020B0604020202020204" pitchFamily="34" charset="0"/>
                          </a:rPr>
                        </m:ctrlPr>
                      </m:dPr>
                      <m:e>
                        <m:r>
                          <a:rPr lang="en-US" altLang="zh-TW" b="0" i="1" smtClean="0">
                            <a:latin typeface="Cambria Math" panose="02040503050406030204" pitchFamily="18" charset="0"/>
                            <a:cs typeface="Arial" panose="020B0604020202020204" pitchFamily="34" charset="0"/>
                          </a:rPr>
                          <m:t>𝑢</m:t>
                        </m:r>
                      </m:e>
                    </m:d>
                    <m:r>
                      <a:rPr lang="en-US" altLang="zh-TW" b="0" i="1" smtClean="0">
                        <a:latin typeface="Cambria Math" panose="02040503050406030204" pitchFamily="18" charset="0"/>
                        <a:cs typeface="Arial" panose="020B0604020202020204" pitchFamily="34" charset="0"/>
                      </a:rPr>
                      <m:t>+</m:t>
                    </m:r>
                    <m:r>
                      <a:rPr lang="en-US" altLang="zh-TW" b="0" i="1" smtClean="0">
                        <a:latin typeface="Cambria Math" panose="02040503050406030204" pitchFamily="18" charset="0"/>
                        <a:cs typeface="Arial" panose="020B0604020202020204" pitchFamily="34" charset="0"/>
                      </a:rPr>
                      <m:t>𝐶</m:t>
                    </m:r>
                    <m:r>
                      <a:rPr lang="en-US" altLang="zh-TW" b="0" i="0" smtClean="0">
                        <a:latin typeface="Cambria Math" panose="02040503050406030204" pitchFamily="18" charset="0"/>
                        <a:cs typeface="Arial" panose="020B0604020202020204" pitchFamily="34" charset="0"/>
                      </a:rPr>
                      <m:t>, </m:t>
                    </m:r>
                  </m:oMath>
                </a14:m>
                <a:r>
                  <a:rPr lang="en-US" altLang="zh-TW" dirty="0">
                    <a:cs typeface="Arial" panose="020B0604020202020204" pitchFamily="34" charset="0"/>
                  </a:rPr>
                  <a:t>where </a:t>
                </a:r>
                <a14:m>
                  <m:oMath xmlns:m="http://schemas.openxmlformats.org/officeDocument/2006/math">
                    <m:r>
                      <a:rPr lang="en-US" altLang="zh-TW" b="0" i="0" smtClean="0">
                        <a:latin typeface="Cambria Math" panose="02040503050406030204" pitchFamily="18" charset="0"/>
                        <a:cs typeface="Arial" panose="020B0604020202020204" pitchFamily="34" charset="0"/>
                      </a:rPr>
                      <m:t> </m:t>
                    </m:r>
                    <m:r>
                      <a:rPr lang="en-US" altLang="zh-TW" i="1">
                        <a:latin typeface="Cambria Math" panose="02040503050406030204" pitchFamily="18" charset="0"/>
                        <a:cs typeface="Arial" panose="020B0604020202020204" pitchFamily="34" charset="0"/>
                      </a:rPr>
                      <m:t>𝐶</m:t>
                    </m:r>
                    <m:r>
                      <a:rPr lang="en-US" altLang="zh-TW" i="1">
                        <a:latin typeface="Cambria Math" panose="02040503050406030204" pitchFamily="18" charset="0"/>
                        <a:cs typeface="Arial" panose="020B0604020202020204" pitchFamily="34" charset="0"/>
                      </a:rPr>
                      <m:t> </m:t>
                    </m:r>
                  </m:oMath>
                </a14:m>
                <a:r>
                  <a:rPr lang="en-US" altLang="zh-TW" dirty="0">
                    <a:cs typeface="Arial" panose="020B0604020202020204" pitchFamily="34" charset="0"/>
                  </a:rPr>
                  <a:t>is a constant of integration.</a:t>
                </a:r>
              </a:p>
              <a:p>
                <a:r>
                  <a:rPr lang="en-US" altLang="zh-TW" dirty="0">
                    <a:cs typeface="Arial" panose="020B0604020202020204" pitchFamily="34" charset="0"/>
                  </a:rPr>
                  <a:t>The final formula</a:t>
                </a:r>
                <a:r>
                  <a:rPr lang="en-US" altLang="zh-TW" dirty="0"/>
                  <a:t> </a:t>
                </a:r>
                <a14:m>
                  <m:oMath xmlns:m="http://schemas.openxmlformats.org/officeDocument/2006/math">
                    <m:nary>
                      <m:naryPr>
                        <m:limLoc m:val="undOvr"/>
                        <m:subHide m:val="on"/>
                        <m:supHide m:val="on"/>
                        <m:ctrlPr>
                          <a:rPr lang="en-US" altLang="zh-TW" i="1">
                            <a:latin typeface="Cambria Math" panose="02040503050406030204" pitchFamily="18" charset="0"/>
                          </a:rPr>
                        </m:ctrlPr>
                      </m:naryPr>
                      <m:sub/>
                      <m:sup/>
                      <m:e>
                        <m:r>
                          <a:rPr lang="en-US" altLang="zh-TW" i="1">
                            <a:latin typeface="Cambria Math" panose="02040503050406030204" pitchFamily="18" charset="0"/>
                          </a:rPr>
                          <m:t>𝑓</m:t>
                        </m:r>
                        <m:d>
                          <m:dPr>
                            <m:ctrlPr>
                              <a:rPr lang="en-US" altLang="zh-TW" i="1">
                                <a:latin typeface="Cambria Math" panose="02040503050406030204" pitchFamily="18" charset="0"/>
                              </a:rPr>
                            </m:ctrlPr>
                          </m:dPr>
                          <m:e>
                            <m:r>
                              <a:rPr lang="en-US" altLang="zh-TW" i="1">
                                <a:latin typeface="Cambria Math" panose="02040503050406030204" pitchFamily="18" charset="0"/>
                              </a:rPr>
                              <m:t>𝑢</m:t>
                            </m:r>
                          </m:e>
                        </m:d>
                        <m:sSup>
                          <m:sSupPr>
                            <m:ctrlPr>
                              <a:rPr lang="en-US" altLang="zh-TW" i="1">
                                <a:latin typeface="Cambria Math" panose="02040503050406030204" pitchFamily="18" charset="0"/>
                              </a:rPr>
                            </m:ctrlPr>
                          </m:sSupPr>
                          <m:e>
                            <m:r>
                              <a:rPr lang="en-US" altLang="zh-TW" i="1">
                                <a:latin typeface="Cambria Math" panose="02040503050406030204" pitchFamily="18" charset="0"/>
                              </a:rPr>
                              <m:t>𝑓</m:t>
                            </m:r>
                          </m:e>
                          <m:sup>
                            <m:r>
                              <a:rPr lang="en-US" altLang="zh-TW" i="1">
                                <a:latin typeface="Cambria Math" panose="02040503050406030204" pitchFamily="18" charset="0"/>
                              </a:rPr>
                              <m:t>′</m:t>
                            </m:r>
                          </m:sup>
                        </m:sSup>
                        <m:d>
                          <m:dPr>
                            <m:ctrlPr>
                              <a:rPr lang="en-US" altLang="zh-TW" i="1">
                                <a:latin typeface="Cambria Math" panose="02040503050406030204" pitchFamily="18" charset="0"/>
                              </a:rPr>
                            </m:ctrlPr>
                          </m:dPr>
                          <m:e>
                            <m:r>
                              <a:rPr lang="en-US" altLang="zh-TW" i="1">
                                <a:latin typeface="Cambria Math" panose="02040503050406030204" pitchFamily="18" charset="0"/>
                              </a:rPr>
                              <m:t>𝑢</m:t>
                            </m:r>
                          </m:e>
                        </m:d>
                        <m:r>
                          <a:rPr lang="en-US" altLang="zh-TW" i="1">
                            <a:latin typeface="Cambria Math" panose="02040503050406030204" pitchFamily="18" charset="0"/>
                          </a:rPr>
                          <m:t>𝑑𝑢</m:t>
                        </m:r>
                        <m:r>
                          <a:rPr lang="en-US" altLang="zh-TW" i="1">
                            <a:latin typeface="Cambria Math" panose="02040503050406030204" pitchFamily="18" charset="0"/>
                            <a:cs typeface="Arial" panose="020B0604020202020204" pitchFamily="34" charset="0"/>
                          </a:rPr>
                          <m:t>=</m:t>
                        </m:r>
                        <m:f>
                          <m:fPr>
                            <m:ctrlPr>
                              <a:rPr lang="en-US" altLang="zh-TW" i="1">
                                <a:latin typeface="Cambria Math" panose="02040503050406030204" pitchFamily="18" charset="0"/>
                                <a:cs typeface="Arial" panose="020B0604020202020204" pitchFamily="34" charset="0"/>
                              </a:rPr>
                            </m:ctrlPr>
                          </m:fPr>
                          <m:num>
                            <m:r>
                              <a:rPr lang="en-US" altLang="zh-TW" i="1">
                                <a:latin typeface="Cambria Math" panose="02040503050406030204" pitchFamily="18" charset="0"/>
                                <a:cs typeface="Arial" panose="020B0604020202020204" pitchFamily="34" charset="0"/>
                              </a:rPr>
                              <m:t>1</m:t>
                            </m:r>
                          </m:num>
                          <m:den>
                            <m:r>
                              <a:rPr lang="en-US" altLang="zh-TW" i="1">
                                <a:latin typeface="Cambria Math" panose="02040503050406030204" pitchFamily="18" charset="0"/>
                                <a:cs typeface="Arial" panose="020B0604020202020204" pitchFamily="34" charset="0"/>
                              </a:rPr>
                              <m:t>2</m:t>
                            </m:r>
                          </m:den>
                        </m:f>
                        <m:sSup>
                          <m:sSupPr>
                            <m:ctrlPr>
                              <a:rPr lang="en-US" altLang="zh-TW" i="1">
                                <a:latin typeface="Cambria Math" panose="02040503050406030204" pitchFamily="18" charset="0"/>
                                <a:cs typeface="Arial" panose="020B0604020202020204" pitchFamily="34" charset="0"/>
                              </a:rPr>
                            </m:ctrlPr>
                          </m:sSupPr>
                          <m:e>
                            <m:r>
                              <a:rPr lang="en-US" altLang="zh-TW" i="1">
                                <a:latin typeface="Cambria Math" panose="02040503050406030204" pitchFamily="18" charset="0"/>
                                <a:cs typeface="Arial" panose="020B0604020202020204" pitchFamily="34" charset="0"/>
                              </a:rPr>
                              <m:t>𝑓</m:t>
                            </m:r>
                          </m:e>
                          <m:sup>
                            <m:r>
                              <a:rPr lang="en-US" altLang="zh-TW" i="1">
                                <a:latin typeface="Cambria Math" panose="02040503050406030204" pitchFamily="18" charset="0"/>
                                <a:cs typeface="Arial" panose="020B0604020202020204" pitchFamily="34" charset="0"/>
                              </a:rPr>
                              <m:t>2</m:t>
                            </m:r>
                          </m:sup>
                        </m:sSup>
                        <m:d>
                          <m:dPr>
                            <m:ctrlPr>
                              <a:rPr lang="en-US" altLang="zh-TW" i="1">
                                <a:latin typeface="Cambria Math" panose="02040503050406030204" pitchFamily="18" charset="0"/>
                                <a:cs typeface="Arial" panose="020B0604020202020204" pitchFamily="34" charset="0"/>
                              </a:rPr>
                            </m:ctrlPr>
                          </m:dPr>
                          <m:e>
                            <m:r>
                              <a:rPr lang="en-US" altLang="zh-TW" i="1">
                                <a:latin typeface="Cambria Math" panose="02040503050406030204" pitchFamily="18" charset="0"/>
                                <a:cs typeface="Arial" panose="020B0604020202020204" pitchFamily="34" charset="0"/>
                              </a:rPr>
                              <m:t>𝑢</m:t>
                            </m:r>
                          </m:e>
                        </m:d>
                        <m:r>
                          <a:rPr lang="en-US" altLang="zh-TW" i="1">
                            <a:latin typeface="Cambria Math" panose="02040503050406030204" pitchFamily="18" charset="0"/>
                            <a:cs typeface="Arial" panose="020B0604020202020204" pitchFamily="34" charset="0"/>
                          </a:rPr>
                          <m:t>+</m:t>
                        </m:r>
                        <m:r>
                          <a:rPr lang="en-US" altLang="zh-TW" i="1">
                            <a:latin typeface="Cambria Math" panose="02040503050406030204" pitchFamily="18" charset="0"/>
                            <a:cs typeface="Arial" panose="020B0604020202020204" pitchFamily="34" charset="0"/>
                          </a:rPr>
                          <m:t>𝐶</m:t>
                        </m:r>
                      </m:e>
                    </m:nary>
                    <m:r>
                      <a:rPr lang="en-US" altLang="zh-TW" b="0" i="0" smtClean="0">
                        <a:latin typeface="Cambria Math" panose="02040503050406030204" pitchFamily="18" charset="0"/>
                      </a:rPr>
                      <m:t> </m:t>
                    </m:r>
                  </m:oMath>
                </a14:m>
                <a:r>
                  <a:rPr lang="en-US" altLang="zh-TW" dirty="0">
                    <a:cs typeface="Arial" panose="020B0604020202020204" pitchFamily="34" charset="0"/>
                  </a:rPr>
                  <a:t>is correct, as can be verified by differentiation.</a:t>
                </a:r>
              </a:p>
              <a:p>
                <a:endParaRPr kumimoji="1" lang="zh-TW" altLang="en-US" dirty="0"/>
              </a:p>
            </p:txBody>
          </p:sp>
        </mc:Choice>
        <mc:Fallback xmlns="">
          <p:sp>
            <p:nvSpPr>
              <p:cNvPr id="3" name="內容版面配置區 2">
                <a:extLst>
                  <a:ext uri="{FF2B5EF4-FFF2-40B4-BE49-F238E27FC236}">
                    <a16:creationId xmlns:a16="http://schemas.microsoft.com/office/drawing/2014/main" id="{FF9A24A2-DBF3-F240-9B34-E87A751E33DC}"/>
                  </a:ext>
                </a:extLst>
              </p:cNvPr>
              <p:cNvSpPr>
                <a:spLocks noGrp="1" noRot="1" noChangeAspect="1" noMove="1" noResize="1" noEditPoints="1" noAdjustHandles="1" noChangeArrowheads="1" noChangeShapeType="1" noTextEdit="1"/>
              </p:cNvSpPr>
              <p:nvPr>
                <p:ph idx="1"/>
              </p:nvPr>
            </p:nvSpPr>
            <p:spPr>
              <a:xfrm>
                <a:off x="838200" y="736979"/>
                <a:ext cx="10515600" cy="5439984"/>
              </a:xfrm>
              <a:blipFill>
                <a:blip r:embed="rId2"/>
                <a:stretch>
                  <a:fillRect l="-965" t="-1865" r="-96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72DAC00-A5E5-3043-B0DD-13C8F1F9326B}"/>
              </a:ext>
            </a:extLst>
          </p:cNvPr>
          <p:cNvSpPr>
            <a:spLocks noGrp="1"/>
          </p:cNvSpPr>
          <p:nvPr>
            <p:ph type="sldNum" sz="quarter" idx="12"/>
          </p:nvPr>
        </p:nvSpPr>
        <p:spPr/>
        <p:txBody>
          <a:bodyPr/>
          <a:lstStyle/>
          <a:p>
            <a:fld id="{289151A0-3A29-FF42-A1DD-25EF01E526CD}" type="slidenum">
              <a:rPr kumimoji="1" lang="zh-TW" altLang="en-US" smtClean="0"/>
              <a:t>5</a:t>
            </a:fld>
            <a:endParaRPr kumimoji="1" lang="zh-TW" altLang="en-US"/>
          </a:p>
        </p:txBody>
      </p:sp>
    </p:spTree>
    <p:extLst>
      <p:ext uri="{BB962C8B-B14F-4D97-AF65-F5344CB8AC3E}">
        <p14:creationId xmlns:p14="http://schemas.microsoft.com/office/powerpoint/2010/main" val="278289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47AFC8-EC1A-B54F-BC98-146C0AE8AC00}"/>
              </a:ext>
            </a:extLst>
          </p:cNvPr>
          <p:cNvSpPr>
            <a:spLocks noGrp="1"/>
          </p:cNvSpPr>
          <p:nvPr>
            <p:ph type="title"/>
          </p:nvPr>
        </p:nvSpPr>
        <p:spPr/>
        <p:txBody>
          <a:bodyPr/>
          <a:lstStyle/>
          <a:p>
            <a:r>
              <a:rPr kumimoji="1" lang="en-US" altLang="zh-TW" dirty="0"/>
              <a:t>Theorem 4.4.1</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2E283D0-E986-374B-BC8F-11922B0DC102}"/>
                  </a:ext>
                </a:extLst>
              </p:cNvPr>
              <p:cNvSpPr>
                <a:spLocks noGrp="1"/>
              </p:cNvSpPr>
              <p:nvPr>
                <p:ph idx="1"/>
              </p:nvPr>
            </p:nvSpPr>
            <p:spPr/>
            <p:txBody>
              <a:bodyPr/>
              <a:lstStyle/>
              <a:p>
                <a14:m>
                  <m:oMath xmlns:m="http://schemas.openxmlformats.org/officeDocument/2006/math">
                    <m:r>
                      <a:rPr kumimoji="1" lang="en-US" altLang="zh-TW" b="0" i="1" smtClean="0">
                        <a:latin typeface="Cambria Math" panose="02040503050406030204" pitchFamily="18" charset="0"/>
                      </a:rPr>
                      <m:t>𝑓</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𝑥</m:t>
                    </m:r>
                    <m:r>
                      <a:rPr kumimoji="1" lang="en-US" altLang="zh-TW" b="0" i="1" smtClean="0">
                        <a:latin typeface="Cambria Math" panose="02040503050406030204" pitchFamily="18" charset="0"/>
                      </a:rPr>
                      <m:t>)</m:t>
                    </m:r>
                  </m:oMath>
                </a14:m>
                <a:r>
                  <a:rPr kumimoji="1" lang="en-US" altLang="zh-TW" i="1" dirty="0"/>
                  <a:t> be a function for which the partial derivatives </a:t>
                </a:r>
                <a14:m>
                  <m:oMath xmlns:m="http://schemas.openxmlformats.org/officeDocument/2006/math">
                    <m:sSub>
                      <m:sSubPr>
                        <m:ctrlPr>
                          <a:rPr kumimoji="1" lang="en-US" altLang="zh-TW" b="0" i="1" smtClean="0">
                            <a:latin typeface="Cambria Math" panose="02040503050406030204" pitchFamily="18" charset="0"/>
                          </a:rPr>
                        </m:ctrlPr>
                      </m:sSubPr>
                      <m:e>
                        <m:r>
                          <a:rPr kumimoji="1" lang="en-US" altLang="zh-TW" b="0" i="1" smtClean="0">
                            <a:latin typeface="Cambria Math" panose="02040503050406030204" pitchFamily="18" charset="0"/>
                          </a:rPr>
                          <m:t>𝑓</m:t>
                        </m:r>
                      </m:e>
                      <m:sub>
                        <m:r>
                          <a:rPr kumimoji="1" lang="en-US" altLang="zh-TW" b="0" i="1" smtClean="0">
                            <a:latin typeface="Cambria Math" panose="02040503050406030204" pitchFamily="18" charset="0"/>
                          </a:rPr>
                          <m:t>𝑡</m:t>
                        </m:r>
                      </m:sub>
                    </m:sSub>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𝑥</m:t>
                    </m:r>
                    <m:r>
                      <a:rPr kumimoji="1" lang="en-US" altLang="zh-TW" b="0" i="1" smtClean="0">
                        <a:latin typeface="Cambria Math" panose="02040503050406030204" pitchFamily="18" charset="0"/>
                      </a:rPr>
                      <m:t>)</m:t>
                    </m:r>
                  </m:oMath>
                </a14:m>
                <a:r>
                  <a:rPr kumimoji="1" lang="en-US" altLang="zh-TW" i="1" dirty="0"/>
                  <a:t>,  </a:t>
                </a:r>
                <a14:m>
                  <m:oMath xmlns:m="http://schemas.openxmlformats.org/officeDocument/2006/math">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𝑓</m:t>
                        </m:r>
                      </m:e>
                      <m:sub>
                        <m:r>
                          <a:rPr kumimoji="1" lang="en-US" altLang="zh-TW" b="0" i="1" smtClean="0">
                            <a:latin typeface="Cambria Math" panose="02040503050406030204" pitchFamily="18" charset="0"/>
                          </a:rPr>
                          <m:t>𝑥</m:t>
                        </m:r>
                      </m:sub>
                    </m:sSub>
                    <m:r>
                      <a:rPr kumimoji="1" lang="en-US" altLang="zh-TW" i="1">
                        <a:latin typeface="Cambria Math" panose="02040503050406030204" pitchFamily="18" charset="0"/>
                      </a:rPr>
                      <m:t>(</m:t>
                    </m:r>
                    <m:r>
                      <a:rPr kumimoji="1" lang="en-US" altLang="zh-TW" i="1">
                        <a:latin typeface="Cambria Math" panose="02040503050406030204" pitchFamily="18" charset="0"/>
                      </a:rPr>
                      <m:t>𝑡</m:t>
                    </m:r>
                    <m:r>
                      <a:rPr kumimoji="1" lang="en-US" altLang="zh-TW" i="1">
                        <a:latin typeface="Cambria Math" panose="02040503050406030204" pitchFamily="18" charset="0"/>
                      </a:rPr>
                      <m:t>,</m:t>
                    </m:r>
                    <m:r>
                      <a:rPr kumimoji="1" lang="en-US" altLang="zh-TW" i="1">
                        <a:latin typeface="Cambria Math" panose="02040503050406030204" pitchFamily="18" charset="0"/>
                      </a:rPr>
                      <m:t>𝑥</m:t>
                    </m:r>
                    <m:r>
                      <a:rPr kumimoji="1" lang="en-US" altLang="zh-TW" i="1">
                        <a:latin typeface="Cambria Math" panose="02040503050406030204" pitchFamily="18" charset="0"/>
                      </a:rPr>
                      <m:t>)</m:t>
                    </m:r>
                  </m:oMath>
                </a14:m>
                <a:r>
                  <a:rPr kumimoji="1" lang="en-US" altLang="zh-TW" i="1" dirty="0"/>
                  <a:t> and  </a:t>
                </a:r>
                <a14:m>
                  <m:oMath xmlns:m="http://schemas.openxmlformats.org/officeDocument/2006/math">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𝑓</m:t>
                        </m:r>
                      </m:e>
                      <m:sub>
                        <m:r>
                          <a:rPr kumimoji="1" lang="en-US" altLang="zh-TW" b="0" i="1" smtClean="0">
                            <a:latin typeface="Cambria Math" panose="02040503050406030204" pitchFamily="18" charset="0"/>
                          </a:rPr>
                          <m:t>𝑥𝑥</m:t>
                        </m:r>
                      </m:sub>
                    </m:sSub>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r>
                          <a:rPr kumimoji="1" lang="en-US" altLang="zh-TW" i="1">
                            <a:latin typeface="Cambria Math" panose="02040503050406030204" pitchFamily="18" charset="0"/>
                          </a:rPr>
                          <m:t>,</m:t>
                        </m:r>
                        <m:r>
                          <a:rPr kumimoji="1" lang="en-US" altLang="zh-TW" i="1">
                            <a:latin typeface="Cambria Math" panose="02040503050406030204" pitchFamily="18" charset="0"/>
                          </a:rPr>
                          <m:t>𝑥</m:t>
                        </m:r>
                      </m:e>
                    </m:d>
                    <m:r>
                      <a:rPr kumimoji="1" lang="en-US" altLang="zh-TW" b="0" i="1" smtClean="0">
                        <a:latin typeface="Cambria Math" panose="02040503050406030204" pitchFamily="18" charset="0"/>
                      </a:rPr>
                      <m:t> </m:t>
                    </m:r>
                  </m:oMath>
                </a14:m>
                <a:r>
                  <a:rPr kumimoji="1" lang="en-US" altLang="zh-TW" i="1" dirty="0"/>
                  <a:t> are defined and continuous,</a:t>
                </a:r>
              </a:p>
              <a:p>
                <a:pPr marL="0" indent="0">
                  <a:buNone/>
                </a:pPr>
                <a:r>
                  <a:rPr kumimoji="1" lang="en-US" altLang="zh-TW" i="1" dirty="0"/>
                  <a:t>   and let </a:t>
                </a:r>
                <a14:m>
                  <m:oMath xmlns:m="http://schemas.openxmlformats.org/officeDocument/2006/math">
                    <m:r>
                      <a:rPr kumimoji="1" lang="en-US" altLang="zh-TW" b="0" i="1" smtClean="0">
                        <a:latin typeface="Cambria Math" panose="02040503050406030204" pitchFamily="18" charset="0"/>
                      </a:rPr>
                      <m:t>𝑊</m:t>
                    </m:r>
                    <m:r>
                      <a:rPr kumimoji="1" lang="en-US" altLang="zh-TW" i="1">
                        <a:latin typeface="Cambria Math" panose="02040503050406030204" pitchFamily="18" charset="0"/>
                      </a:rPr>
                      <m:t>(</m:t>
                    </m:r>
                    <m:r>
                      <a:rPr kumimoji="1" lang="en-US" altLang="zh-TW" i="1">
                        <a:latin typeface="Cambria Math" panose="02040503050406030204" pitchFamily="18" charset="0"/>
                      </a:rPr>
                      <m:t>𝑡</m:t>
                    </m:r>
                    <m:r>
                      <a:rPr kumimoji="1" lang="en-US" altLang="zh-TW" i="1">
                        <a:latin typeface="Cambria Math" panose="02040503050406030204" pitchFamily="18" charset="0"/>
                      </a:rPr>
                      <m:t>)</m:t>
                    </m:r>
                  </m:oMath>
                </a14:m>
                <a:r>
                  <a:rPr kumimoji="1" lang="en-US" altLang="zh-TW" i="1" dirty="0"/>
                  <a:t> be a Brownian motion. </a:t>
                </a:r>
              </a:p>
              <a:p>
                <a:pPr marL="0" indent="0">
                  <a:buNone/>
                </a:pPr>
                <a:r>
                  <a:rPr kumimoji="1" lang="en-US" altLang="zh-TW" i="1" dirty="0"/>
                  <a:t>   Then, for every </a:t>
                </a:r>
                <a14:m>
                  <m:oMath xmlns:m="http://schemas.openxmlformats.org/officeDocument/2006/math">
                    <m:r>
                      <a:rPr kumimoji="1" lang="en-US" altLang="zh-TW" b="0" i="1" smtClean="0">
                        <a:latin typeface="Cambria Math" panose="02040503050406030204" pitchFamily="18" charset="0"/>
                      </a:rPr>
                      <m:t>𝑇</m:t>
                    </m:r>
                    <m:r>
                      <a:rPr kumimoji="1" lang="en-US" altLang="zh-TW" b="0" i="1" smtClean="0">
                        <a:latin typeface="Cambria Math" panose="02040503050406030204" pitchFamily="18" charset="0"/>
                        <a:ea typeface="Cambria Math" panose="02040503050406030204" pitchFamily="18" charset="0"/>
                      </a:rPr>
                      <m:t>≥0</m:t>
                    </m:r>
                  </m:oMath>
                </a14:m>
                <a:r>
                  <a:rPr kumimoji="1" lang="en-US" altLang="zh-TW" i="1" dirty="0"/>
                  <a:t> ,</a:t>
                </a:r>
              </a:p>
              <a:p>
                <a:pPr marL="0" indent="0">
                  <a:buNone/>
                </a:pPr>
                <a14:m>
                  <m:oMathPara xmlns:m="http://schemas.openxmlformats.org/officeDocument/2006/math">
                    <m:oMathParaPr>
                      <m:jc m:val="left"/>
                    </m:oMathParaPr>
                    <m:oMath xmlns:m="http://schemas.openxmlformats.org/officeDocument/2006/math">
                      <m:r>
                        <a:rPr kumimoji="1" lang="en-US" altLang="zh-TW" b="0" i="1" smtClean="0">
                          <a:latin typeface="Cambria Math" panose="02040503050406030204" pitchFamily="18" charset="0"/>
                        </a:rPr>
                        <m:t>   </m:t>
                      </m:r>
                      <m:r>
                        <a:rPr kumimoji="1" lang="en-US" altLang="zh-TW" b="0" i="1" smtClean="0">
                          <a:latin typeface="Cambria Math" panose="02040503050406030204" pitchFamily="18" charset="0"/>
                        </a:rPr>
                        <m:t>𝑓</m:t>
                      </m:r>
                      <m:r>
                        <a:rPr kumimoji="1" lang="en-US" altLang="zh-TW" i="1">
                          <a:latin typeface="Cambria Math" panose="02040503050406030204" pitchFamily="18" charset="0"/>
                        </a:rPr>
                        <m:t>(</m:t>
                      </m:r>
                      <m:r>
                        <a:rPr kumimoji="1" lang="en-US" altLang="zh-TW" i="1">
                          <a:latin typeface="Cambria Math" panose="02040503050406030204" pitchFamily="18" charset="0"/>
                        </a:rPr>
                        <m:t>𝑇</m:t>
                      </m:r>
                      <m:r>
                        <a:rPr kumimoji="1" lang="en-US" altLang="zh-TW" i="1">
                          <a:latin typeface="Cambria Math" panose="02040503050406030204" pitchFamily="18" charset="0"/>
                        </a:rPr>
                        <m:t>,</m:t>
                      </m:r>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𝑇</m:t>
                          </m:r>
                        </m:e>
                      </m:d>
                      <m:r>
                        <a:rPr kumimoji="1" lang="en-US" altLang="zh-TW" b="0" i="1" smtClean="0">
                          <a:latin typeface="Cambria Math" panose="02040503050406030204" pitchFamily="18" charset="0"/>
                        </a:rPr>
                        <m:t>)=</m:t>
                      </m:r>
                      <m:r>
                        <a:rPr kumimoji="1" lang="en-US" altLang="zh-TW" i="1">
                          <a:latin typeface="Cambria Math" panose="02040503050406030204" pitchFamily="18" charset="0"/>
                        </a:rPr>
                        <m:t>𝑓</m:t>
                      </m:r>
                      <m:r>
                        <a:rPr kumimoji="1" lang="en-US" altLang="zh-TW" i="1">
                          <a:latin typeface="Cambria Math" panose="02040503050406030204" pitchFamily="18" charset="0"/>
                        </a:rPr>
                        <m:t>(0,</m:t>
                      </m:r>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0</m:t>
                          </m:r>
                        </m:e>
                      </m:d>
                      <m:r>
                        <a:rPr kumimoji="1" lang="en-US" altLang="zh-TW" b="0" i="1" smtClean="0">
                          <a:latin typeface="Cambria Math" panose="02040503050406030204" pitchFamily="18" charset="0"/>
                        </a:rPr>
                        <m:t>)+</m:t>
                      </m:r>
                      <m:nary>
                        <m:naryPr>
                          <m:ctrlPr>
                            <a:rPr kumimoji="1" lang="en-US" altLang="zh-TW" b="0" i="1" smtClean="0">
                              <a:latin typeface="Cambria Math" panose="02040503050406030204" pitchFamily="18" charset="0"/>
                            </a:rPr>
                          </m:ctrlPr>
                        </m:naryPr>
                        <m:sub>
                          <m:r>
                            <m:rPr>
                              <m:brk m:alnAt="23"/>
                            </m:rPr>
                            <a:rPr kumimoji="1" lang="en-US" altLang="zh-TW" b="0" i="1" smtClean="0">
                              <a:latin typeface="Cambria Math" panose="02040503050406030204" pitchFamily="18" charset="0"/>
                            </a:rPr>
                            <m:t>0</m:t>
                          </m:r>
                        </m:sub>
                        <m:sup>
                          <m:r>
                            <a:rPr kumimoji="1" lang="en-US" altLang="zh-TW" b="0" i="1" smtClean="0">
                              <a:latin typeface="Cambria Math" panose="02040503050406030204" pitchFamily="18" charset="0"/>
                            </a:rPr>
                            <m:t>𝑇</m:t>
                          </m:r>
                        </m:sup>
                        <m:e>
                          <m:sSub>
                            <m:sSubPr>
                              <m:ctrlPr>
                                <a:rPr kumimoji="1" lang="en-US" altLang="zh-TW" b="0" i="1" smtClean="0">
                                  <a:latin typeface="Cambria Math" panose="02040503050406030204" pitchFamily="18" charset="0"/>
                                </a:rPr>
                              </m:ctrlPr>
                            </m:sSubPr>
                            <m:e>
                              <m:r>
                                <a:rPr kumimoji="1" lang="en-US" altLang="zh-TW" b="0" i="1" smtClean="0">
                                  <a:latin typeface="Cambria Math" panose="02040503050406030204" pitchFamily="18" charset="0"/>
                                </a:rPr>
                                <m:t>𝑓</m:t>
                              </m:r>
                            </m:e>
                            <m:sub>
                              <m:r>
                                <a:rPr kumimoji="1" lang="en-US" altLang="zh-TW" b="0" i="1" smtClean="0">
                                  <a:latin typeface="Cambria Math" panose="02040503050406030204" pitchFamily="18" charset="0"/>
                                </a:rPr>
                                <m:t>𝑡</m:t>
                              </m:r>
                            </m:sub>
                          </m:sSub>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𝑊</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e>
                          </m:d>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𝑑𝑡</m:t>
                          </m:r>
                        </m:e>
                      </m:nary>
                    </m:oMath>
                  </m:oMathPara>
                </a14:m>
                <a:endParaRPr kumimoji="1" lang="en-US" altLang="zh-TW" b="0" i="1" dirty="0">
                  <a:latin typeface="Cambria Math" panose="02040503050406030204" pitchFamily="18" charset="0"/>
                </a:endParaRPr>
              </a:p>
              <a:p>
                <a:pPr marL="0" indent="0">
                  <a:buNone/>
                </a:pPr>
                <a:r>
                  <a:rPr kumimoji="1" lang="en-US" altLang="zh-TW" b="0" dirty="0"/>
                  <a:t>   		       </a:t>
                </a:r>
                <a14:m>
                  <m:oMath xmlns:m="http://schemas.openxmlformats.org/officeDocument/2006/math">
                    <m:r>
                      <a:rPr kumimoji="1" lang="en-US" altLang="zh-TW" b="0" i="1" smtClean="0">
                        <a:latin typeface="Cambria Math" panose="02040503050406030204" pitchFamily="18" charset="0"/>
                      </a:rPr>
                      <m:t>+</m:t>
                    </m:r>
                    <m:nary>
                      <m:naryPr>
                        <m:ctrlPr>
                          <a:rPr kumimoji="1" lang="en-US" altLang="zh-TW" i="1">
                            <a:latin typeface="Cambria Math" panose="02040503050406030204" pitchFamily="18" charset="0"/>
                          </a:rPr>
                        </m:ctrlPr>
                      </m:naryPr>
                      <m:sub>
                        <m:r>
                          <m:rPr>
                            <m:brk m:alnAt="23"/>
                          </m:rPr>
                          <a:rPr kumimoji="1" lang="en-US" altLang="zh-TW" i="1">
                            <a:latin typeface="Cambria Math" panose="02040503050406030204" pitchFamily="18" charset="0"/>
                          </a:rPr>
                          <m:t>0</m:t>
                        </m:r>
                      </m:sub>
                      <m:sup>
                        <m:r>
                          <a:rPr kumimoji="1" lang="en-US" altLang="zh-TW" i="1">
                            <a:latin typeface="Cambria Math" panose="02040503050406030204" pitchFamily="18" charset="0"/>
                          </a:rPr>
                          <m:t>𝑇</m:t>
                        </m:r>
                      </m:sup>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𝑓</m:t>
                            </m:r>
                          </m:e>
                          <m:sub>
                            <m:r>
                              <a:rPr kumimoji="1" lang="en-US" altLang="zh-TW" b="0" i="1" smtClean="0">
                                <a:latin typeface="Cambria Math" panose="02040503050406030204" pitchFamily="18" charset="0"/>
                              </a:rPr>
                              <m:t>𝑥</m:t>
                            </m:r>
                          </m:sub>
                        </m:sSub>
                        <m:r>
                          <a:rPr kumimoji="1" lang="en-US" altLang="zh-TW" i="1">
                            <a:latin typeface="Cambria Math" panose="02040503050406030204" pitchFamily="18" charset="0"/>
                          </a:rPr>
                          <m:t>(</m:t>
                        </m:r>
                        <m:r>
                          <a:rPr kumimoji="1" lang="en-US" altLang="zh-TW" i="1">
                            <a:latin typeface="Cambria Math" panose="02040503050406030204" pitchFamily="18" charset="0"/>
                          </a:rPr>
                          <m:t>𝑡</m:t>
                        </m:r>
                        <m:r>
                          <a:rPr kumimoji="1" lang="en-US" altLang="zh-TW" i="1">
                            <a:latin typeface="Cambria Math" panose="02040503050406030204" pitchFamily="18" charset="0"/>
                          </a:rPr>
                          <m:t>,</m:t>
                        </m:r>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r>
                          <a:rPr kumimoji="1" lang="en-US" altLang="zh-TW" b="0" i="1" smtClean="0">
                            <a:latin typeface="Cambria Math" panose="02040503050406030204" pitchFamily="18" charset="0"/>
                          </a:rPr>
                          <m:t>)</m:t>
                        </m:r>
                        <m:r>
                          <a:rPr kumimoji="1" lang="en-US" altLang="zh-TW" i="1">
                            <a:latin typeface="Cambria Math" panose="02040503050406030204" pitchFamily="18" charset="0"/>
                          </a:rPr>
                          <m:t>𝑑</m:t>
                        </m:r>
                        <m:r>
                          <a:rPr kumimoji="1" lang="en-US" altLang="zh-TW" b="0" i="1" smtClean="0">
                            <a:latin typeface="Cambria Math" panose="02040503050406030204" pitchFamily="18" charset="0"/>
                          </a:rPr>
                          <m:t>𝑊</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rPr>
                          <m:t>)</m:t>
                        </m:r>
                      </m:e>
                    </m:nary>
                    <m:r>
                      <a:rPr kumimoji="1" lang="en-US" altLang="zh-TW" b="0" i="1" smtClean="0">
                        <a:latin typeface="Cambria Math" panose="02040503050406030204" pitchFamily="18" charset="0"/>
                      </a:rPr>
                      <m:t>+</m:t>
                    </m:r>
                    <m:f>
                      <m:fPr>
                        <m:ctrlPr>
                          <a:rPr kumimoji="1" lang="en-US" altLang="zh-TW" b="0" i="1" smtClean="0">
                            <a:latin typeface="Cambria Math" panose="02040503050406030204" pitchFamily="18" charset="0"/>
                          </a:rPr>
                        </m:ctrlPr>
                      </m:fPr>
                      <m:num>
                        <m:r>
                          <a:rPr kumimoji="1" lang="en-US" altLang="zh-TW" b="0" i="1" smtClean="0">
                            <a:latin typeface="Cambria Math" panose="02040503050406030204" pitchFamily="18" charset="0"/>
                          </a:rPr>
                          <m:t>1</m:t>
                        </m:r>
                      </m:num>
                      <m:den>
                        <m:r>
                          <a:rPr kumimoji="1" lang="en-US" altLang="zh-TW" b="0" i="1" smtClean="0">
                            <a:latin typeface="Cambria Math" panose="02040503050406030204" pitchFamily="18" charset="0"/>
                          </a:rPr>
                          <m:t>2</m:t>
                        </m:r>
                      </m:den>
                    </m:f>
                    <m:nary>
                      <m:naryPr>
                        <m:ctrlPr>
                          <a:rPr kumimoji="1" lang="en-US" altLang="zh-TW" i="1">
                            <a:latin typeface="Cambria Math" panose="02040503050406030204" pitchFamily="18" charset="0"/>
                          </a:rPr>
                        </m:ctrlPr>
                      </m:naryPr>
                      <m:sub>
                        <m:r>
                          <m:rPr>
                            <m:brk m:alnAt="23"/>
                          </m:rPr>
                          <a:rPr kumimoji="1" lang="en-US" altLang="zh-TW" i="1">
                            <a:latin typeface="Cambria Math" panose="02040503050406030204" pitchFamily="18" charset="0"/>
                          </a:rPr>
                          <m:t>0</m:t>
                        </m:r>
                      </m:sub>
                      <m:sup>
                        <m:r>
                          <a:rPr kumimoji="1" lang="en-US" altLang="zh-TW" i="1">
                            <a:latin typeface="Cambria Math" panose="02040503050406030204" pitchFamily="18" charset="0"/>
                          </a:rPr>
                          <m:t>𝑇</m:t>
                        </m:r>
                      </m:sup>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𝑓</m:t>
                            </m:r>
                          </m:e>
                          <m:sub>
                            <m:r>
                              <a:rPr kumimoji="1" lang="en-US" altLang="zh-TW" b="0" i="1" smtClean="0">
                                <a:latin typeface="Cambria Math" panose="02040503050406030204" pitchFamily="18" charset="0"/>
                              </a:rPr>
                              <m:t>𝑥𝑥</m:t>
                            </m:r>
                          </m:sub>
                        </m:sSub>
                        <m:r>
                          <a:rPr kumimoji="1" lang="en-US" altLang="zh-TW" i="1">
                            <a:latin typeface="Cambria Math" panose="02040503050406030204" pitchFamily="18" charset="0"/>
                          </a:rPr>
                          <m:t>(</m:t>
                        </m:r>
                        <m:r>
                          <a:rPr kumimoji="1" lang="en-US" altLang="zh-TW" i="1">
                            <a:latin typeface="Cambria Math" panose="02040503050406030204" pitchFamily="18" charset="0"/>
                          </a:rPr>
                          <m:t>𝑡</m:t>
                        </m:r>
                        <m:r>
                          <a:rPr kumimoji="1" lang="en-US" altLang="zh-TW" i="1">
                            <a:latin typeface="Cambria Math" panose="02040503050406030204" pitchFamily="18" charset="0"/>
                          </a:rPr>
                          <m:t>,</m:t>
                        </m:r>
                        <m:r>
                          <a:rPr kumimoji="1" lang="en-US" altLang="zh-TW" i="1">
                            <a:latin typeface="Cambria Math" panose="02040503050406030204" pitchFamily="18" charset="0"/>
                          </a:rPr>
                          <m:t>𝑊</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𝑡</m:t>
                            </m:r>
                          </m:e>
                        </m:d>
                        <m:r>
                          <a:rPr kumimoji="1" lang="en-US" altLang="zh-TW" b="0" i="1" smtClean="0">
                            <a:latin typeface="Cambria Math" panose="02040503050406030204" pitchFamily="18" charset="0"/>
                          </a:rPr>
                          <m:t>)</m:t>
                        </m:r>
                        <m:r>
                          <a:rPr kumimoji="1" lang="en-US" altLang="zh-TW" i="1">
                            <a:latin typeface="Cambria Math" panose="02040503050406030204" pitchFamily="18" charset="0"/>
                          </a:rPr>
                          <m:t>𝑑𝑡</m:t>
                        </m:r>
                      </m:e>
                    </m:nary>
                  </m:oMath>
                </a14:m>
                <a:endParaRPr kumimoji="1" lang="en-US" altLang="zh-TW" i="1" dirty="0"/>
              </a:p>
              <a:p>
                <a:endParaRPr kumimoji="1" lang="zh-TW" altLang="en-US" dirty="0"/>
              </a:p>
            </p:txBody>
          </p:sp>
        </mc:Choice>
        <mc:Fallback xmlns="">
          <p:sp>
            <p:nvSpPr>
              <p:cNvPr id="3" name="內容版面配置區 2">
                <a:extLst>
                  <a:ext uri="{FF2B5EF4-FFF2-40B4-BE49-F238E27FC236}">
                    <a16:creationId xmlns:a16="http://schemas.microsoft.com/office/drawing/2014/main" id="{12E283D0-E986-374B-BC8F-11922B0DC102}"/>
                  </a:ext>
                </a:extLst>
              </p:cNvPr>
              <p:cNvSpPr>
                <a:spLocks noGrp="1" noRot="1" noChangeAspect="1" noMove="1" noResize="1" noEditPoints="1" noAdjustHandles="1" noChangeArrowheads="1" noChangeShapeType="1" noTextEdit="1"/>
              </p:cNvSpPr>
              <p:nvPr>
                <p:ph idx="1"/>
              </p:nvPr>
            </p:nvSpPr>
            <p:spPr>
              <a:blipFill>
                <a:blip r:embed="rId2"/>
                <a:stretch>
                  <a:fillRect l="-965" t="-2632" r="-241" b="-22515"/>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B76C7BCA-30B5-7C49-A6DF-3A0E9376FB48}"/>
              </a:ext>
            </a:extLst>
          </p:cNvPr>
          <p:cNvSpPr txBox="1"/>
          <p:nvPr/>
        </p:nvSpPr>
        <p:spPr>
          <a:xfrm>
            <a:off x="10263117" y="4763069"/>
            <a:ext cx="792205" cy="369332"/>
          </a:xfrm>
          <a:prstGeom prst="rect">
            <a:avLst/>
          </a:prstGeom>
          <a:noFill/>
        </p:spPr>
        <p:txBody>
          <a:bodyPr wrap="none" rtlCol="0">
            <a:spAutoFit/>
          </a:bodyPr>
          <a:lstStyle/>
          <a:p>
            <a:r>
              <a:rPr kumimoji="1" lang="en-US" altLang="zh-TW" dirty="0"/>
              <a:t>(4.4.3)</a:t>
            </a:r>
            <a:endParaRPr kumimoji="1" lang="zh-TW" altLang="en-US" dirty="0"/>
          </a:p>
        </p:txBody>
      </p:sp>
      <p:sp>
        <p:nvSpPr>
          <p:cNvPr id="5" name="投影片編號版面配置區 4">
            <a:extLst>
              <a:ext uri="{FF2B5EF4-FFF2-40B4-BE49-F238E27FC236}">
                <a16:creationId xmlns:a16="http://schemas.microsoft.com/office/drawing/2014/main" id="{0785AA2A-A325-C543-85CA-82EFEDD8A24E}"/>
              </a:ext>
            </a:extLst>
          </p:cNvPr>
          <p:cNvSpPr>
            <a:spLocks noGrp="1"/>
          </p:cNvSpPr>
          <p:nvPr>
            <p:ph type="sldNum" sz="quarter" idx="12"/>
          </p:nvPr>
        </p:nvSpPr>
        <p:spPr/>
        <p:txBody>
          <a:bodyPr/>
          <a:lstStyle/>
          <a:p>
            <a:fld id="{289151A0-3A29-FF42-A1DD-25EF01E526CD}" type="slidenum">
              <a:rPr kumimoji="1" lang="zh-TW" altLang="en-US" smtClean="0"/>
              <a:t>6</a:t>
            </a:fld>
            <a:endParaRPr kumimoji="1" lang="zh-TW" altLang="en-US"/>
          </a:p>
        </p:txBody>
      </p:sp>
    </p:spTree>
    <p:extLst>
      <p:ext uri="{BB962C8B-B14F-4D97-AF65-F5344CB8AC3E}">
        <p14:creationId xmlns:p14="http://schemas.microsoft.com/office/powerpoint/2010/main" val="192558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4C39257-A90D-5149-8C16-789848075B66}"/>
                  </a:ext>
                </a:extLst>
              </p:cNvPr>
              <p:cNvSpPr>
                <a:spLocks noGrp="1"/>
              </p:cNvSpPr>
              <p:nvPr>
                <p:ph idx="1"/>
              </p:nvPr>
            </p:nvSpPr>
            <p:spPr>
              <a:xfrm>
                <a:off x="838200" y="599090"/>
                <a:ext cx="10515600" cy="5577873"/>
              </a:xfrm>
            </p:spPr>
            <p:txBody>
              <a:bodyPr/>
              <a:lstStyle/>
              <a:p>
                <a:r>
                  <a:rPr kumimoji="1" lang="en-US" altLang="zh-TW" dirty="0"/>
                  <a:t>Proof step:</a:t>
                </a:r>
              </a:p>
              <a:p>
                <a:pPr marL="514350" indent="-514350">
                  <a:buAutoNum type="arabicPeriod"/>
                </a:pPr>
                <a:r>
                  <a:rPr kumimoji="1" lang="en-US" altLang="zh-TW" dirty="0"/>
                  <a:t>Show (4.4.3) holds when </a:t>
                </a:r>
                <a14:m>
                  <m:oMath xmlns:m="http://schemas.openxmlformats.org/officeDocument/2006/math">
                    <m:r>
                      <a:rPr kumimoji="1" lang="en-US" altLang="zh-TW" b="0" i="1" smtClean="0">
                        <a:latin typeface="Cambria Math" panose="02040503050406030204" pitchFamily="18" charset="0"/>
                      </a:rPr>
                      <m:t>𝑓</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𝑥</m:t>
                        </m:r>
                      </m:e>
                    </m:d>
                    <m:r>
                      <a:rPr kumimoji="1" lang="en-US" altLang="zh-TW" b="0" i="1" smtClean="0">
                        <a:latin typeface="Cambria Math" panose="02040503050406030204" pitchFamily="18" charset="0"/>
                      </a:rPr>
                      <m:t>=</m:t>
                    </m:r>
                    <m:f>
                      <m:fPr>
                        <m:ctrlPr>
                          <a:rPr kumimoji="1" lang="en-US" altLang="zh-TW" b="0" i="1" smtClean="0">
                            <a:latin typeface="Cambria Math" panose="02040503050406030204" pitchFamily="18" charset="0"/>
                          </a:rPr>
                        </m:ctrlPr>
                      </m:fPr>
                      <m:num>
                        <m:r>
                          <a:rPr kumimoji="1" lang="en-US" altLang="zh-TW" b="0" i="1" smtClean="0">
                            <a:latin typeface="Cambria Math" panose="02040503050406030204" pitchFamily="18" charset="0"/>
                          </a:rPr>
                          <m:t>1</m:t>
                        </m:r>
                      </m:num>
                      <m:den>
                        <m:r>
                          <a:rPr kumimoji="1" lang="en-US" altLang="zh-TW" b="0" i="1" smtClean="0">
                            <a:latin typeface="Cambria Math" panose="02040503050406030204" pitchFamily="18" charset="0"/>
                          </a:rPr>
                          <m:t>2</m:t>
                        </m:r>
                      </m:den>
                    </m:f>
                    <m:sSup>
                      <m:sSupPr>
                        <m:ctrlPr>
                          <a:rPr kumimoji="1" lang="en-US" altLang="zh-TW" b="0" i="1" smtClean="0">
                            <a:latin typeface="Cambria Math" panose="02040503050406030204" pitchFamily="18" charset="0"/>
                          </a:rPr>
                        </m:ctrlPr>
                      </m:sSupPr>
                      <m:e>
                        <m:r>
                          <a:rPr kumimoji="1" lang="en-US" altLang="zh-TW" b="0" i="1" smtClean="0">
                            <a:latin typeface="Cambria Math" panose="02040503050406030204" pitchFamily="18" charset="0"/>
                          </a:rPr>
                          <m:t>𝑥</m:t>
                        </m:r>
                      </m:e>
                      <m:sup>
                        <m:r>
                          <a:rPr kumimoji="1" lang="en-US" altLang="zh-TW" b="0" i="1" smtClean="0">
                            <a:latin typeface="Cambria Math" panose="02040503050406030204" pitchFamily="18" charset="0"/>
                          </a:rPr>
                          <m:t>2</m:t>
                        </m:r>
                      </m:sup>
                    </m:sSup>
                  </m:oMath>
                </a14:m>
                <a:r>
                  <a:rPr kumimoji="1" lang="en-US" altLang="zh-TW" dirty="0"/>
                  <a:t> </a:t>
                </a:r>
              </a:p>
              <a:p>
                <a:pPr marL="514350" indent="-514350">
                  <a:buAutoNum type="arabicPeriod"/>
                </a:pPr>
                <a:r>
                  <a:rPr kumimoji="1" lang="en-US" altLang="zh-TW" dirty="0"/>
                  <a:t>For general </a:t>
                </a:r>
                <a14:m>
                  <m:oMath xmlns:m="http://schemas.openxmlformats.org/officeDocument/2006/math">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𝑥</m:t>
                        </m:r>
                      </m:e>
                    </m:d>
                  </m:oMath>
                </a14:m>
                <a:endParaRPr kumimoji="1" lang="en-US" altLang="zh-TW" dirty="0"/>
              </a:p>
              <a:p>
                <a:pPr marL="514350" indent="-514350">
                  <a:buAutoNum type="arabicPeriod"/>
                </a:pPr>
                <a:r>
                  <a:rPr kumimoji="1" lang="en-US" altLang="zh-TW" dirty="0"/>
                  <a:t>More general function </a:t>
                </a:r>
                <a14:m>
                  <m:oMath xmlns:m="http://schemas.openxmlformats.org/officeDocument/2006/math">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𝑥</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𝑡</m:t>
                        </m:r>
                      </m:e>
                    </m:d>
                  </m:oMath>
                </a14:m>
                <a:endParaRPr kumimoji="1" lang="zh-TW" altLang="en-US" dirty="0"/>
              </a:p>
            </p:txBody>
          </p:sp>
        </mc:Choice>
        <mc:Fallback xmlns="">
          <p:sp>
            <p:nvSpPr>
              <p:cNvPr id="3" name="內容版面配置區 2">
                <a:extLst>
                  <a:ext uri="{FF2B5EF4-FFF2-40B4-BE49-F238E27FC236}">
                    <a16:creationId xmlns:a16="http://schemas.microsoft.com/office/drawing/2014/main" id="{24C39257-A90D-5149-8C16-789848075B66}"/>
                  </a:ext>
                </a:extLst>
              </p:cNvPr>
              <p:cNvSpPr>
                <a:spLocks noGrp="1" noRot="1" noChangeAspect="1" noMove="1" noResize="1" noEditPoints="1" noAdjustHandles="1" noChangeArrowheads="1" noChangeShapeType="1" noTextEdit="1"/>
              </p:cNvSpPr>
              <p:nvPr>
                <p:ph idx="1"/>
              </p:nvPr>
            </p:nvSpPr>
            <p:spPr>
              <a:xfrm>
                <a:off x="838200" y="599090"/>
                <a:ext cx="10515600" cy="5577873"/>
              </a:xfrm>
              <a:blipFill>
                <a:blip r:embed="rId2"/>
                <a:stretch>
                  <a:fillRect l="-1086" t="-1818"/>
                </a:stretch>
              </a:blipFill>
            </p:spPr>
            <p:txBody>
              <a:bodyPr/>
              <a:lstStyle/>
              <a:p>
                <a:r>
                  <a:rPr lang="zh-TW" altLang="en-US">
                    <a:noFill/>
                  </a:rPr>
                  <a:t> </a:t>
                </a:r>
              </a:p>
            </p:txBody>
          </p:sp>
        </mc:Fallback>
      </mc:AlternateContent>
      <p:sp>
        <p:nvSpPr>
          <p:cNvPr id="2" name="投影片編號版面配置區 1">
            <a:extLst>
              <a:ext uri="{FF2B5EF4-FFF2-40B4-BE49-F238E27FC236}">
                <a16:creationId xmlns:a16="http://schemas.microsoft.com/office/drawing/2014/main" id="{63429649-2B3F-8841-AADB-DC9BDD3B7F0F}"/>
              </a:ext>
            </a:extLst>
          </p:cNvPr>
          <p:cNvSpPr>
            <a:spLocks noGrp="1"/>
          </p:cNvSpPr>
          <p:nvPr>
            <p:ph type="sldNum" sz="quarter" idx="12"/>
          </p:nvPr>
        </p:nvSpPr>
        <p:spPr/>
        <p:txBody>
          <a:bodyPr/>
          <a:lstStyle/>
          <a:p>
            <a:fld id="{289151A0-3A29-FF42-A1DD-25EF01E526CD}" type="slidenum">
              <a:rPr kumimoji="1" lang="zh-TW" altLang="en-US" smtClean="0"/>
              <a:t>7</a:t>
            </a:fld>
            <a:endParaRPr kumimoji="1" lang="zh-TW" altLang="en-US"/>
          </a:p>
        </p:txBody>
      </p:sp>
    </p:spTree>
    <p:extLst>
      <p:ext uri="{BB962C8B-B14F-4D97-AF65-F5344CB8AC3E}">
        <p14:creationId xmlns:p14="http://schemas.microsoft.com/office/powerpoint/2010/main" val="406349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B16EB5-3E95-BB4E-84AF-0AE6FEB64D4A}"/>
              </a:ext>
            </a:extLst>
          </p:cNvPr>
          <p:cNvSpPr>
            <a:spLocks noGrp="1"/>
          </p:cNvSpPr>
          <p:nvPr>
            <p:ph type="title"/>
          </p:nvPr>
        </p:nvSpPr>
        <p:spPr/>
        <p:txBody>
          <a:bodyPr/>
          <a:lstStyle/>
          <a:p>
            <a:r>
              <a:rPr kumimoji="1" lang="en-US" altLang="zh-TW" dirty="0"/>
              <a:t>Proof: Theorem 4.4.1</a:t>
            </a:r>
            <a:br>
              <a:rPr kumimoji="1" lang="en-US" altLang="zh-TW" dirty="0"/>
            </a:br>
            <a:r>
              <a:rPr lang="en-US" altLang="zh-TW" dirty="0"/>
              <a:t> </a:t>
            </a:r>
            <a:r>
              <a:rPr lang="en-US" altLang="zh-TW" dirty="0" err="1"/>
              <a:t>It</a:t>
            </a:r>
            <a:r>
              <a:rPr lang="en-US" altLang="zh-TW" dirty="0" err="1">
                <a:cs typeface="Arial" panose="020B0604020202020204" pitchFamily="34" charset="0"/>
              </a:rPr>
              <a:t>ô</a:t>
            </a:r>
            <a:r>
              <a:rPr lang="en-US" altLang="zh-TW" dirty="0" err="1"/>
              <a:t>-Doeblin</a:t>
            </a:r>
            <a:r>
              <a:rPr lang="en-US" altLang="zh-TW" dirty="0"/>
              <a:t> formula for Brownian motion(1)</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67A04D0-FBA6-9E48-B17A-E7CB63BC1F20}"/>
                  </a:ext>
                </a:extLst>
              </p:cNvPr>
              <p:cNvSpPr>
                <a:spLocks noGrp="1"/>
              </p:cNvSpPr>
              <p:nvPr>
                <p:ph idx="1"/>
              </p:nvPr>
            </p:nvSpPr>
            <p:spPr>
              <a:xfrm>
                <a:off x="838200" y="1921159"/>
                <a:ext cx="10515600" cy="4351338"/>
              </a:xfrm>
            </p:spPr>
            <p:txBody>
              <a:bodyPr/>
              <a:lstStyle/>
              <a:p>
                <a:r>
                  <a:rPr kumimoji="1" lang="en-US" altLang="zh-TW" dirty="0"/>
                  <a:t>First show that (4.4.3) holds when </a:t>
                </a:r>
                <a14:m>
                  <m:oMath xmlns:m="http://schemas.openxmlformats.org/officeDocument/2006/math">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𝑥</m:t>
                        </m:r>
                      </m:e>
                    </m:d>
                    <m:r>
                      <a:rPr kumimoji="1" lang="en-US" altLang="zh-TW" i="1">
                        <a:latin typeface="Cambria Math" panose="02040503050406030204" pitchFamily="18" charset="0"/>
                      </a:rPr>
                      <m:t>=</m:t>
                    </m:r>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TW" i="1">
                            <a:latin typeface="Cambria Math" panose="02040503050406030204" pitchFamily="18" charset="0"/>
                          </a:rPr>
                          <m:t>2</m:t>
                        </m:r>
                      </m:den>
                    </m:f>
                    <m:sSup>
                      <m:sSupPr>
                        <m:ctrlPr>
                          <a:rPr kumimoji="1" lang="en-US" altLang="zh-TW" i="1">
                            <a:latin typeface="Cambria Math" panose="02040503050406030204" pitchFamily="18" charset="0"/>
                          </a:rPr>
                        </m:ctrlPr>
                      </m:sSupPr>
                      <m:e>
                        <m:r>
                          <a:rPr kumimoji="1" lang="en-US" altLang="zh-TW" i="1">
                            <a:latin typeface="Cambria Math" panose="02040503050406030204" pitchFamily="18" charset="0"/>
                          </a:rPr>
                          <m:t>𝑥</m:t>
                        </m:r>
                      </m:e>
                      <m:sup>
                        <m:r>
                          <a:rPr kumimoji="1" lang="en-US" altLang="zh-TW" i="1">
                            <a:latin typeface="Cambria Math" panose="02040503050406030204" pitchFamily="18" charset="0"/>
                          </a:rPr>
                          <m:t>2</m:t>
                        </m:r>
                      </m:sup>
                    </m:sSup>
                  </m:oMath>
                </a14:m>
                <a:endParaRPr kumimoji="1" lang="en-US" altLang="zh-TW" dirty="0"/>
              </a:p>
              <a:p>
                <a:r>
                  <a:rPr kumimoji="1" lang="en-US" altLang="zh-TW" dirty="0"/>
                  <a:t>In this case, </a:t>
                </a:r>
                <a14:m>
                  <m:oMath xmlns:m="http://schemas.openxmlformats.org/officeDocument/2006/math">
                    <m:r>
                      <a:rPr kumimoji="1" lang="en-US" altLang="zh-TW" i="1">
                        <a:latin typeface="Cambria Math" panose="02040503050406030204" pitchFamily="18" charset="0"/>
                      </a:rPr>
                      <m:t>𝑓</m:t>
                    </m:r>
                    <m:r>
                      <a:rPr kumimoji="1" lang="en-US" altLang="zh-TW" b="0" i="1" smtClean="0">
                        <a:latin typeface="Cambria Math" panose="02040503050406030204" pitchFamily="18" charset="0"/>
                      </a:rPr>
                      <m:t>′</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𝑥</m:t>
                        </m:r>
                      </m:e>
                    </m:d>
                    <m:r>
                      <a:rPr kumimoji="1" lang="en-US" altLang="zh-TW" i="1">
                        <a:latin typeface="Cambria Math" panose="02040503050406030204" pitchFamily="18" charset="0"/>
                      </a:rPr>
                      <m:t>=</m:t>
                    </m:r>
                    <m:r>
                      <a:rPr kumimoji="1" lang="en-US" altLang="zh-TW" b="0" i="1" smtClean="0">
                        <a:latin typeface="Cambria Math" panose="02040503050406030204" pitchFamily="18" charset="0"/>
                      </a:rPr>
                      <m:t>𝑥</m:t>
                    </m:r>
                  </m:oMath>
                </a14:m>
                <a:r>
                  <a:rPr kumimoji="1" lang="en-US" altLang="zh-TW" dirty="0"/>
                  <a:t> and </a:t>
                </a:r>
                <a14:m>
                  <m:oMath xmlns:m="http://schemas.openxmlformats.org/officeDocument/2006/math">
                    <m:r>
                      <a:rPr kumimoji="1" lang="en-US" altLang="zh-TW" i="1">
                        <a:latin typeface="Cambria Math" panose="02040503050406030204" pitchFamily="18" charset="0"/>
                      </a:rPr>
                      <m:t>𝑓</m:t>
                    </m:r>
                    <m:r>
                      <a:rPr kumimoji="1" lang="en-US" altLang="zh-TW" b="0" i="1" smtClean="0">
                        <a:latin typeface="Cambria Math" panose="02040503050406030204" pitchFamily="18" charset="0"/>
                      </a:rPr>
                      <m:t>′′</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𝑥</m:t>
                        </m:r>
                      </m:e>
                    </m:d>
                    <m:r>
                      <a:rPr kumimoji="1" lang="en-US" altLang="zh-TW" i="1">
                        <a:latin typeface="Cambria Math" panose="02040503050406030204" pitchFamily="18" charset="0"/>
                      </a:rPr>
                      <m:t>=</m:t>
                    </m:r>
                    <m:r>
                      <a:rPr kumimoji="1" lang="en-US" altLang="zh-TW" b="0" i="1" smtClean="0">
                        <a:latin typeface="Cambria Math" panose="02040503050406030204" pitchFamily="18" charset="0"/>
                      </a:rPr>
                      <m:t>1</m:t>
                    </m:r>
                  </m:oMath>
                </a14:m>
                <a:endParaRPr kumimoji="1" lang="en-US" altLang="zh-TW" dirty="0"/>
              </a:p>
              <a:p>
                <a:r>
                  <a:rPr kumimoji="1" lang="en-US" altLang="zh-TW" dirty="0"/>
                  <a:t>Let </a:t>
                </a:r>
                <a14:m>
                  <m:oMath xmlns:m="http://schemas.openxmlformats.org/officeDocument/2006/math">
                    <m:sSub>
                      <m:sSubPr>
                        <m:ctrlPr>
                          <a:rPr kumimoji="1" lang="en-US" altLang="zh-TW" i="1" smtClean="0">
                            <a:latin typeface="Cambria Math" panose="02040503050406030204" pitchFamily="18" charset="0"/>
                          </a:rPr>
                        </m:ctrlPr>
                      </m:sSubPr>
                      <m:e>
                        <m:r>
                          <a:rPr kumimoji="1" lang="en-US" altLang="zh-TW" b="0" i="1" smtClean="0">
                            <a:latin typeface="Cambria Math" panose="02040503050406030204" pitchFamily="18" charset="0"/>
                          </a:rPr>
                          <m:t>𝑥</m:t>
                        </m:r>
                      </m:e>
                      <m:sub>
                        <m:r>
                          <a:rPr kumimoji="1" lang="en-US" altLang="zh-TW" b="0" i="1" smtClean="0">
                            <a:latin typeface="Cambria Math" panose="02040503050406030204" pitchFamily="18" charset="0"/>
                          </a:rPr>
                          <m:t>𝑗</m:t>
                        </m:r>
                        <m:r>
                          <a:rPr kumimoji="1" lang="en-US" altLang="zh-TW" b="0" i="1" smtClean="0">
                            <a:latin typeface="Cambria Math" panose="02040503050406030204" pitchFamily="18" charset="0"/>
                          </a:rPr>
                          <m:t>+1</m:t>
                        </m:r>
                      </m:sub>
                    </m:sSub>
                    <m:r>
                      <a:rPr kumimoji="1" lang="en-US" altLang="zh-TW" b="0" i="1" smtClean="0">
                        <a:latin typeface="Cambria Math" panose="02040503050406030204" pitchFamily="18" charset="0"/>
                      </a:rPr>
                      <m:t> </m:t>
                    </m:r>
                  </m:oMath>
                </a14:m>
                <a:r>
                  <a:rPr kumimoji="1" lang="en-US" altLang="zh-TW" dirty="0"/>
                  <a:t>and </a:t>
                </a:r>
                <a14:m>
                  <m:oMath xmlns:m="http://schemas.openxmlformats.org/officeDocument/2006/math">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oMath>
                </a14:m>
                <a:r>
                  <a:rPr kumimoji="1" lang="en-US" altLang="zh-TW" dirty="0"/>
                  <a:t> are numbers </a:t>
                </a:r>
              </a:p>
              <a:p>
                <a:endParaRPr kumimoji="1" lang="en-US" altLang="zh-TW" dirty="0"/>
              </a:p>
              <a:p>
                <a:r>
                  <a:rPr kumimoji="1" lang="en-US" altLang="zh-TW" dirty="0"/>
                  <a:t>By Taylor’s formula:</a:t>
                </a:r>
              </a:p>
              <a:p>
                <a14:m>
                  <m:oMath xmlns:m="http://schemas.openxmlformats.org/officeDocument/2006/math">
                    <m:r>
                      <a:rPr kumimoji="1" lang="en-US" altLang="zh-TW" i="1">
                        <a:latin typeface="Cambria Math" panose="02040503050406030204" pitchFamily="18" charset="0"/>
                      </a:rPr>
                      <m:t>𝑓</m:t>
                    </m:r>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b="0" i="1" smtClean="0">
                                <a:latin typeface="Cambria Math" panose="02040503050406030204" pitchFamily="18" charset="0"/>
                              </a:rPr>
                              <m:t>+1</m:t>
                            </m:r>
                          </m:sub>
                        </m:sSub>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𝑓</m:t>
                        </m:r>
                        <m:r>
                          <a:rPr kumimoji="1" lang="en-US" altLang="zh-TW" b="0" i="1" smtClean="0">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sSup>
                      <m:sSupPr>
                        <m:ctrlPr>
                          <a:rPr kumimoji="1" lang="en-US" altLang="zh-TW" b="0" i="1" smtClean="0">
                            <a:latin typeface="Cambria Math" panose="02040503050406030204" pitchFamily="18" charset="0"/>
                          </a:rPr>
                        </m:ctrlPr>
                      </m:sSupPr>
                      <m:e>
                        <m:r>
                          <a:rPr kumimoji="1" lang="en-US" altLang="zh-TW" b="0" i="1" smtClean="0">
                            <a:latin typeface="Cambria Math" panose="02040503050406030204" pitchFamily="18" charset="0"/>
                          </a:rPr>
                          <m:t>𝑓</m:t>
                        </m:r>
                      </m:e>
                      <m:sup>
                        <m:r>
                          <a:rPr kumimoji="1" lang="en-US" altLang="zh-TW" b="0" i="1" smtClean="0">
                            <a:latin typeface="Cambria Math" panose="02040503050406030204" pitchFamily="18" charset="0"/>
                          </a:rPr>
                          <m:t>′</m:t>
                        </m:r>
                      </m:sup>
                    </m:sSup>
                    <m:d>
                      <m:dPr>
                        <m:ctrlPr>
                          <a:rPr kumimoji="1" lang="en-US" altLang="zh-TW" b="0" i="1" smtClean="0">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d>
                      <m:dPr>
                        <m:ctrlPr>
                          <a:rPr kumimoji="1" lang="en-US" altLang="zh-TW" b="0" i="1" smtClean="0">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b="0" i="1" smtClean="0">
                                <a:latin typeface="Cambria Math" panose="02040503050406030204" pitchFamily="18" charset="0"/>
                              </a:rPr>
                              <m:t>+1</m:t>
                            </m:r>
                          </m:sub>
                        </m:sSub>
                        <m:r>
                          <a:rPr kumimoji="1" lang="en-US" altLang="zh-TW" b="0" i="1" smtClean="0">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r>
                      <a:rPr kumimoji="1" lang="en-US" altLang="zh-TW" b="0" i="1" smtClean="0">
                        <a:latin typeface="Cambria Math" panose="02040503050406030204" pitchFamily="18" charset="0"/>
                      </a:rPr>
                      <m:t>+</m:t>
                    </m:r>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TW" i="1">
                            <a:latin typeface="Cambria Math" panose="02040503050406030204" pitchFamily="18" charset="0"/>
                          </a:rPr>
                          <m:t>2</m:t>
                        </m:r>
                      </m:den>
                    </m:f>
                    <m:sSup>
                      <m:sSupPr>
                        <m:ctrlPr>
                          <a:rPr kumimoji="1" lang="en-US" altLang="zh-TW" i="1">
                            <a:latin typeface="Cambria Math" panose="02040503050406030204" pitchFamily="18" charset="0"/>
                          </a:rPr>
                        </m:ctrlPr>
                      </m:sSupPr>
                      <m:e>
                        <m:r>
                          <a:rPr kumimoji="1" lang="en-US" altLang="zh-TW" b="0" i="1" smtClean="0">
                            <a:latin typeface="Cambria Math" panose="02040503050406030204" pitchFamily="18" charset="0"/>
                          </a:rPr>
                          <m:t>𝑓</m:t>
                        </m:r>
                        <m:r>
                          <a:rPr kumimoji="1" lang="en-US" altLang="zh-TW" b="0" i="1" smtClean="0">
                            <a:latin typeface="Cambria Math" panose="02040503050406030204" pitchFamily="18" charset="0"/>
                          </a:rPr>
                          <m:t>′′</m:t>
                        </m:r>
                        <m:d>
                          <m:dPr>
                            <m:ctrlPr>
                              <a:rPr kumimoji="1" lang="en-US" altLang="zh-TW" b="0" i="1" smtClean="0">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sSub>
                          <m:sSubPr>
                            <m:ctrlPr>
                              <a:rPr kumimoji="1" lang="en-US" altLang="zh-TW" i="1">
                                <a:latin typeface="Cambria Math" panose="02040503050406030204" pitchFamily="18" charset="0"/>
                              </a:rPr>
                            </m:ctrlPr>
                          </m:sSubPr>
                          <m:e>
                            <m:r>
                              <a:rPr kumimoji="1" lang="en-US" altLang="zh-TW" b="0" i="1" smtClean="0">
                                <a:latin typeface="Cambria Math" panose="02040503050406030204" pitchFamily="18" charset="0"/>
                              </a:rPr>
                              <m:t>(</m:t>
                            </m:r>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b="0" i="1" smtClean="0">
                                <a:latin typeface="Cambria Math" panose="02040503050406030204" pitchFamily="18" charset="0"/>
                              </a:rPr>
                              <m:t>+1</m:t>
                            </m:r>
                          </m:sub>
                        </m:sSub>
                        <m:r>
                          <a:rPr kumimoji="1" lang="en-US" altLang="zh-TW" b="0" i="1" smtClean="0">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r>
                          <a:rPr kumimoji="1" lang="en-US" altLang="zh-TW" b="0" i="1" smtClean="0">
                            <a:latin typeface="Cambria Math" panose="02040503050406030204" pitchFamily="18" charset="0"/>
                          </a:rPr>
                          <m:t>)</m:t>
                        </m:r>
                      </m:e>
                      <m:sup>
                        <m:r>
                          <a:rPr kumimoji="1" lang="en-US" altLang="zh-TW" i="1">
                            <a:latin typeface="Cambria Math" panose="02040503050406030204" pitchFamily="18" charset="0"/>
                          </a:rPr>
                          <m:t>2</m:t>
                        </m:r>
                      </m:sup>
                    </m:sSup>
                  </m:oMath>
                </a14:m>
                <a:endParaRPr kumimoji="1" lang="en-US" altLang="zh-TW" dirty="0"/>
              </a:p>
              <a:p>
                <a:pPr marL="0" indent="0">
                  <a:buNone/>
                </a:pPr>
                <a:r>
                  <a:rPr kumimoji="1" lang="en-US" altLang="zh-TW" dirty="0"/>
                  <a:t>= </a:t>
                </a:r>
                <a14:m>
                  <m:oMath xmlns:m="http://schemas.openxmlformats.org/officeDocument/2006/math">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r>
                      <a:rPr kumimoji="1" lang="en-US" altLang="zh-TW" i="1">
                        <a:latin typeface="Cambria Math" panose="02040503050406030204" pitchFamily="18" charset="0"/>
                      </a:rPr>
                      <m:t> </m:t>
                    </m:r>
                    <m:d>
                      <m:dPr>
                        <m:ctrlPr>
                          <a:rPr kumimoji="1" lang="en-US" altLang="zh-TW" i="1">
                            <a:latin typeface="Cambria Math" panose="02040503050406030204" pitchFamily="18" charset="0"/>
                          </a:rPr>
                        </m:ctrlPr>
                      </m:d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e>
                    </m:d>
                    <m:r>
                      <a:rPr kumimoji="1" lang="en-US" altLang="zh-TW" i="1">
                        <a:latin typeface="Cambria Math" panose="02040503050406030204" pitchFamily="18" charset="0"/>
                      </a:rPr>
                      <m:t>+</m:t>
                    </m:r>
                    <m:f>
                      <m:fPr>
                        <m:ctrlPr>
                          <a:rPr kumimoji="1" lang="en-US" altLang="zh-TW" i="1">
                            <a:latin typeface="Cambria Math" panose="02040503050406030204" pitchFamily="18" charset="0"/>
                          </a:rPr>
                        </m:ctrlPr>
                      </m:fPr>
                      <m:num>
                        <m:r>
                          <a:rPr kumimoji="1" lang="en-US" altLang="zh-TW" i="1">
                            <a:latin typeface="Cambria Math" panose="02040503050406030204" pitchFamily="18" charset="0"/>
                          </a:rPr>
                          <m:t>1</m:t>
                        </m:r>
                      </m:num>
                      <m:den>
                        <m:r>
                          <a:rPr kumimoji="1" lang="en-US" altLang="zh-TW" i="1">
                            <a:latin typeface="Cambria Math" panose="02040503050406030204" pitchFamily="18" charset="0"/>
                          </a:rPr>
                          <m:t>2</m:t>
                        </m:r>
                      </m:den>
                    </m:f>
                    <m:sSup>
                      <m:sSupPr>
                        <m:ctrlPr>
                          <a:rPr kumimoji="1" lang="en-US" altLang="zh-TW" i="1">
                            <a:latin typeface="Cambria Math" panose="02040503050406030204" pitchFamily="18" charset="0"/>
                          </a:rPr>
                        </m:ctrlPr>
                      </m:sSupPr>
                      <m:e>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m:t>
                            </m:r>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r>
                              <a:rPr kumimoji="1" lang="en-US" altLang="zh-TW" i="1">
                                <a:latin typeface="Cambria Math" panose="02040503050406030204" pitchFamily="18" charset="0"/>
                              </a:rPr>
                              <m:t>+1</m:t>
                            </m:r>
                          </m:sub>
                        </m:sSub>
                        <m:r>
                          <a:rPr kumimoji="1" lang="en-US" altLang="zh-TW" i="1">
                            <a:latin typeface="Cambria Math" panose="02040503050406030204" pitchFamily="18" charset="0"/>
                          </a:rPr>
                          <m:t>−</m:t>
                        </m:r>
                        <m:sSub>
                          <m:sSubPr>
                            <m:ctrlPr>
                              <a:rPr kumimoji="1" lang="en-US" altLang="zh-TW" i="1">
                                <a:latin typeface="Cambria Math" panose="02040503050406030204" pitchFamily="18" charset="0"/>
                              </a:rPr>
                            </m:ctrlPr>
                          </m:sSubPr>
                          <m:e>
                            <m:r>
                              <a:rPr kumimoji="1" lang="en-US" altLang="zh-TW" i="1">
                                <a:latin typeface="Cambria Math" panose="02040503050406030204" pitchFamily="18" charset="0"/>
                              </a:rPr>
                              <m:t>𝑥</m:t>
                            </m:r>
                          </m:e>
                          <m:sub>
                            <m:r>
                              <a:rPr kumimoji="1" lang="en-US" altLang="zh-TW" i="1">
                                <a:latin typeface="Cambria Math" panose="02040503050406030204" pitchFamily="18" charset="0"/>
                              </a:rPr>
                              <m:t>𝑗</m:t>
                            </m:r>
                          </m:sub>
                        </m:sSub>
                        <m:r>
                          <a:rPr kumimoji="1" lang="en-US" altLang="zh-TW" i="1">
                            <a:latin typeface="Cambria Math" panose="02040503050406030204" pitchFamily="18" charset="0"/>
                          </a:rPr>
                          <m:t>)</m:t>
                        </m:r>
                      </m:e>
                      <m:sup>
                        <m:r>
                          <a:rPr kumimoji="1" lang="en-US" altLang="zh-TW" i="1">
                            <a:latin typeface="Cambria Math" panose="02040503050406030204" pitchFamily="18" charset="0"/>
                          </a:rPr>
                          <m:t>2</m:t>
                        </m:r>
                      </m:sup>
                    </m:sSup>
                  </m:oMath>
                </a14:m>
                <a:endParaRPr kumimoji="1" lang="zh-TW" altLang="en-US" dirty="0"/>
              </a:p>
            </p:txBody>
          </p:sp>
        </mc:Choice>
        <mc:Fallback xmlns="">
          <p:sp>
            <p:nvSpPr>
              <p:cNvPr id="3" name="內容版面配置區 2">
                <a:extLst>
                  <a:ext uri="{FF2B5EF4-FFF2-40B4-BE49-F238E27FC236}">
                    <a16:creationId xmlns:a16="http://schemas.microsoft.com/office/drawing/2014/main" id="{C67A04D0-FBA6-9E48-B17A-E7CB63BC1F20}"/>
                  </a:ext>
                </a:extLst>
              </p:cNvPr>
              <p:cNvSpPr>
                <a:spLocks noGrp="1" noRot="1" noChangeAspect="1" noMove="1" noResize="1" noEditPoints="1" noAdjustHandles="1" noChangeArrowheads="1" noChangeShapeType="1" noTextEdit="1"/>
              </p:cNvSpPr>
              <p:nvPr>
                <p:ph idx="1"/>
              </p:nvPr>
            </p:nvSpPr>
            <p:spPr>
              <a:xfrm>
                <a:off x="838200" y="1921159"/>
                <a:ext cx="10515600" cy="4351338"/>
              </a:xfrm>
              <a:blipFill>
                <a:blip r:embed="rId2"/>
                <a:stretch>
                  <a:fillRect l="-1086"/>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198E66A6-9643-FF49-BE47-07FE2DD6461B}"/>
              </a:ext>
            </a:extLst>
          </p:cNvPr>
          <p:cNvSpPr txBox="1"/>
          <p:nvPr/>
        </p:nvSpPr>
        <p:spPr>
          <a:xfrm>
            <a:off x="10345003" y="4885898"/>
            <a:ext cx="792205" cy="369332"/>
          </a:xfrm>
          <a:prstGeom prst="rect">
            <a:avLst/>
          </a:prstGeom>
          <a:noFill/>
        </p:spPr>
        <p:txBody>
          <a:bodyPr wrap="none" rtlCol="0">
            <a:spAutoFit/>
          </a:bodyPr>
          <a:lstStyle/>
          <a:p>
            <a:r>
              <a:rPr kumimoji="1" lang="en-US" altLang="zh-TW" dirty="0"/>
              <a:t>(4.4.4)</a:t>
            </a:r>
            <a:endParaRPr kumimoji="1" lang="zh-TW" altLang="en-US" dirty="0"/>
          </a:p>
        </p:txBody>
      </p:sp>
      <p:sp>
        <p:nvSpPr>
          <p:cNvPr id="6" name="投影片編號版面配置區 5">
            <a:extLst>
              <a:ext uri="{FF2B5EF4-FFF2-40B4-BE49-F238E27FC236}">
                <a16:creationId xmlns:a16="http://schemas.microsoft.com/office/drawing/2014/main" id="{7D67F5FB-D75D-2F41-8750-780010D5DE24}"/>
              </a:ext>
            </a:extLst>
          </p:cNvPr>
          <p:cNvSpPr>
            <a:spLocks noGrp="1"/>
          </p:cNvSpPr>
          <p:nvPr>
            <p:ph type="sldNum" sz="quarter" idx="12"/>
          </p:nvPr>
        </p:nvSpPr>
        <p:spPr/>
        <p:txBody>
          <a:bodyPr/>
          <a:lstStyle/>
          <a:p>
            <a:fld id="{289151A0-3A29-FF42-A1DD-25EF01E526CD}" type="slidenum">
              <a:rPr kumimoji="1" lang="zh-TW" altLang="en-US" smtClean="0"/>
              <a:t>8</a:t>
            </a:fld>
            <a:endParaRPr kumimoji="1" lang="zh-TW" altLang="en-US"/>
          </a:p>
        </p:txBody>
      </p:sp>
    </p:spTree>
    <p:extLst>
      <p:ext uri="{BB962C8B-B14F-4D97-AF65-F5344CB8AC3E}">
        <p14:creationId xmlns:p14="http://schemas.microsoft.com/office/powerpoint/2010/main" val="391643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3FF462-74E8-7C43-BF2D-5DD5CE362CF3}"/>
              </a:ext>
            </a:extLst>
          </p:cNvPr>
          <p:cNvSpPr>
            <a:spLocks noGrp="1"/>
          </p:cNvSpPr>
          <p:nvPr>
            <p:ph type="title"/>
          </p:nvPr>
        </p:nvSpPr>
        <p:spPr/>
        <p:txBody>
          <a:bodyPr/>
          <a:lstStyle/>
          <a:p>
            <a:r>
              <a:rPr kumimoji="1" lang="en-US" altLang="zh-TW" dirty="0"/>
              <a:t>Taylor’s Formula</a:t>
            </a:r>
            <a:endParaRPr kumimoji="1"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B58C387-FA9F-AD40-98E0-C79A366C2D1E}"/>
                  </a:ext>
                </a:extLst>
              </p:cNvPr>
              <p:cNvSpPr>
                <a:spLocks noGrp="1"/>
              </p:cNvSpPr>
              <p:nvPr>
                <p:ph idx="1"/>
              </p:nvPr>
            </p:nvSpPr>
            <p:spPr>
              <a:xfrm>
                <a:off x="464024" y="1825625"/>
                <a:ext cx="11410760" cy="4351338"/>
              </a:xfrm>
            </p:spPr>
            <p:txBody>
              <a:bodyPr/>
              <a:lstStyle/>
              <a:p>
                <a14:m>
                  <m:oMath xmlns:m="http://schemas.openxmlformats.org/officeDocument/2006/math">
                    <m:r>
                      <a:rPr kumimoji="1" lang="en-US" altLang="zh-TW" i="1" smtClean="0">
                        <a:latin typeface="Cambria Math" panose="02040503050406030204" pitchFamily="18" charset="0"/>
                      </a:rPr>
                      <m:t>𝑓</m:t>
                    </m:r>
                    <m:d>
                      <m:dPr>
                        <m:ctrlPr>
                          <a:rPr kumimoji="1" lang="en-US" altLang="zh-TW" i="1">
                            <a:latin typeface="Cambria Math" panose="02040503050406030204" pitchFamily="18" charset="0"/>
                          </a:rPr>
                        </m:ctrlPr>
                      </m:dPr>
                      <m:e>
                        <m:r>
                          <a:rPr kumimoji="1" lang="en-US" altLang="zh-TW" i="1">
                            <a:latin typeface="Cambria Math" panose="02040503050406030204" pitchFamily="18" charset="0"/>
                          </a:rPr>
                          <m:t>𝑥</m:t>
                        </m:r>
                      </m:e>
                    </m:d>
                  </m:oMath>
                </a14:m>
                <a:r>
                  <a:rPr kumimoji="1" lang="en-US" altLang="zh-TW" dirty="0"/>
                  <a:t> is a differentiable function, </a:t>
                </a:r>
                <a14:m>
                  <m:oMath xmlns:m="http://schemas.openxmlformats.org/officeDocument/2006/math">
                    <m:r>
                      <a:rPr kumimoji="1" lang="en-US" altLang="zh-TW" b="0" i="1" smtClean="0">
                        <a:latin typeface="Cambria Math" panose="02040503050406030204" pitchFamily="18" charset="0"/>
                      </a:rPr>
                      <m:t>𝑎</m:t>
                    </m:r>
                  </m:oMath>
                </a14:m>
                <a:r>
                  <a:rPr kumimoji="1" lang="en-US" altLang="zh-TW" dirty="0"/>
                  <a:t> is a real number, then</a:t>
                </a:r>
              </a:p>
              <a:p>
                <a:pPr marL="0" indent="0">
                  <a:buNone/>
                </a:pPr>
                <a:endParaRPr kumimoji="1" lang="en-US" altLang="zh-TW" dirty="0"/>
              </a:p>
              <a:p>
                <a:pPr marL="0" indent="0">
                  <a:buNone/>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rPr>
                        <m:t>𝑓</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𝑥</m:t>
                          </m:r>
                        </m:e>
                      </m:d>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𝑓</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𝑎</m:t>
                          </m:r>
                        </m:e>
                      </m:d>
                      <m:r>
                        <a:rPr kumimoji="1" lang="en-US" altLang="zh-TW" b="0" i="1" smtClean="0">
                          <a:latin typeface="Cambria Math" panose="02040503050406030204" pitchFamily="18" charset="0"/>
                        </a:rPr>
                        <m:t>+</m:t>
                      </m:r>
                      <m:sSup>
                        <m:sSupPr>
                          <m:ctrlPr>
                            <a:rPr kumimoji="1" lang="en-US" altLang="zh-TW" b="0" i="1" smtClean="0">
                              <a:latin typeface="Cambria Math" panose="02040503050406030204" pitchFamily="18" charset="0"/>
                            </a:rPr>
                          </m:ctrlPr>
                        </m:sSupPr>
                        <m:e>
                          <m:r>
                            <a:rPr kumimoji="1" lang="en-US" altLang="zh-TW" b="0" i="1" smtClean="0">
                              <a:latin typeface="Cambria Math" panose="02040503050406030204" pitchFamily="18" charset="0"/>
                            </a:rPr>
                            <m:t>𝑓</m:t>
                          </m:r>
                        </m:e>
                        <m:sup>
                          <m:r>
                            <a:rPr kumimoji="1" lang="en-US" altLang="zh-TW" b="0" i="1" smtClean="0">
                              <a:latin typeface="Cambria Math" panose="02040503050406030204" pitchFamily="18" charset="0"/>
                            </a:rPr>
                            <m:t>′</m:t>
                          </m:r>
                        </m:sup>
                      </m:sSup>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𝑎</m:t>
                          </m:r>
                        </m:e>
                      </m:d>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𝑥</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𝑎</m:t>
                          </m:r>
                        </m:e>
                      </m:d>
                      <m:r>
                        <a:rPr kumimoji="1" lang="en-US" altLang="zh-TW" b="0" i="1" smtClean="0">
                          <a:latin typeface="Cambria Math" panose="02040503050406030204" pitchFamily="18" charset="0"/>
                        </a:rPr>
                        <m:t>+</m:t>
                      </m:r>
                      <m:f>
                        <m:fPr>
                          <m:ctrlPr>
                            <a:rPr kumimoji="1" lang="en-US" altLang="zh-TW" b="0" i="1" smtClean="0">
                              <a:latin typeface="Cambria Math" panose="02040503050406030204" pitchFamily="18" charset="0"/>
                            </a:rPr>
                          </m:ctrlPr>
                        </m:fPr>
                        <m:num>
                          <m:r>
                            <a:rPr kumimoji="1" lang="en-US" altLang="zh-TW" b="0" i="1" smtClean="0">
                              <a:latin typeface="Cambria Math" panose="02040503050406030204" pitchFamily="18" charset="0"/>
                            </a:rPr>
                            <m:t>𝑓</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𝑎</m:t>
                          </m:r>
                          <m:r>
                            <a:rPr kumimoji="1" lang="en-US" altLang="zh-TW" b="0" i="1" smtClean="0">
                              <a:latin typeface="Cambria Math" panose="02040503050406030204" pitchFamily="18" charset="0"/>
                            </a:rPr>
                            <m:t>)</m:t>
                          </m:r>
                        </m:num>
                        <m:den>
                          <m:r>
                            <a:rPr kumimoji="1" lang="en-US" altLang="zh-TW" b="0" i="1" smtClean="0">
                              <a:latin typeface="Cambria Math" panose="02040503050406030204" pitchFamily="18" charset="0"/>
                            </a:rPr>
                            <m:t>2!</m:t>
                          </m:r>
                        </m:den>
                      </m:f>
                      <m:sSup>
                        <m:sSupPr>
                          <m:ctrlPr>
                            <a:rPr kumimoji="1" lang="en-US" altLang="zh-TW" b="0" i="1" smtClean="0">
                              <a:latin typeface="Cambria Math" panose="02040503050406030204" pitchFamily="18" charset="0"/>
                            </a:rPr>
                          </m:ctrlPr>
                        </m:sSupPr>
                        <m:e>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𝑥</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𝑎</m:t>
                          </m:r>
                          <m:r>
                            <a:rPr kumimoji="1" lang="en-US" altLang="zh-TW" b="0" i="1" smtClean="0">
                              <a:latin typeface="Cambria Math" panose="02040503050406030204" pitchFamily="18" charset="0"/>
                            </a:rPr>
                            <m:t>)</m:t>
                          </m:r>
                        </m:e>
                        <m:sup>
                          <m:r>
                            <a:rPr kumimoji="1" lang="en-US" altLang="zh-TW" b="0" i="1" smtClean="0">
                              <a:latin typeface="Cambria Math" panose="02040503050406030204" pitchFamily="18" charset="0"/>
                            </a:rPr>
                            <m:t>2</m:t>
                          </m:r>
                        </m:sup>
                      </m:sSup>
                      <m:r>
                        <a:rPr kumimoji="1" lang="en-US" altLang="zh-TW" b="0" i="1" smtClean="0">
                          <a:latin typeface="Cambria Math" panose="02040503050406030204" pitchFamily="18" charset="0"/>
                        </a:rPr>
                        <m:t>+…+</m:t>
                      </m:r>
                      <m:f>
                        <m:fPr>
                          <m:ctrlPr>
                            <a:rPr kumimoji="1" lang="en-US" altLang="zh-TW" b="0" i="1" smtClean="0">
                              <a:latin typeface="Cambria Math" panose="02040503050406030204" pitchFamily="18" charset="0"/>
                            </a:rPr>
                          </m:ctrlPr>
                        </m:fPr>
                        <m:num>
                          <m:sSup>
                            <m:sSupPr>
                              <m:ctrlPr>
                                <a:rPr kumimoji="1" lang="en-US" altLang="zh-TW" b="0" i="1" smtClean="0">
                                  <a:latin typeface="Cambria Math" panose="02040503050406030204" pitchFamily="18" charset="0"/>
                                </a:rPr>
                              </m:ctrlPr>
                            </m:sSupPr>
                            <m:e>
                              <m:r>
                                <a:rPr kumimoji="1" lang="en-US" altLang="zh-TW" b="0" i="1" smtClean="0">
                                  <a:latin typeface="Cambria Math" panose="02040503050406030204" pitchFamily="18" charset="0"/>
                                </a:rPr>
                                <m:t>𝑓</m:t>
                              </m:r>
                            </m:e>
                            <m:sup>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𝑘</m:t>
                                  </m:r>
                                </m:e>
                              </m:d>
                            </m:sup>
                          </m:sSup>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𝑎</m:t>
                              </m:r>
                            </m:e>
                          </m:d>
                        </m:num>
                        <m:den>
                          <m:r>
                            <a:rPr kumimoji="1" lang="en-US" altLang="zh-TW" b="0" i="1" smtClean="0">
                              <a:latin typeface="Cambria Math" panose="02040503050406030204" pitchFamily="18" charset="0"/>
                            </a:rPr>
                            <m:t>𝑘</m:t>
                          </m:r>
                          <m:r>
                            <a:rPr kumimoji="1" lang="en-US" altLang="zh-TW" b="0" i="1" smtClean="0">
                              <a:latin typeface="Cambria Math" panose="02040503050406030204" pitchFamily="18" charset="0"/>
                            </a:rPr>
                            <m:t>!</m:t>
                          </m:r>
                        </m:den>
                      </m:f>
                      <m:sSup>
                        <m:sSupPr>
                          <m:ctrlPr>
                            <a:rPr kumimoji="1" lang="en-US" altLang="zh-TW" b="0" i="1" smtClean="0">
                              <a:latin typeface="Cambria Math" panose="02040503050406030204" pitchFamily="18" charset="0"/>
                            </a:rPr>
                          </m:ctrlPr>
                        </m:sSupPr>
                        <m:e>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𝑥</m:t>
                              </m:r>
                              <m:r>
                                <a:rPr kumimoji="1" lang="en-US" altLang="zh-TW" b="0" i="1" smtClean="0">
                                  <a:latin typeface="Cambria Math" panose="02040503050406030204" pitchFamily="18" charset="0"/>
                                </a:rPr>
                                <m:t>−</m:t>
                              </m:r>
                              <m:r>
                                <a:rPr kumimoji="1" lang="en-US" altLang="zh-TW" b="0" i="1" smtClean="0">
                                  <a:latin typeface="Cambria Math" panose="02040503050406030204" pitchFamily="18" charset="0"/>
                                </a:rPr>
                                <m:t>𝑎</m:t>
                              </m:r>
                            </m:e>
                          </m:d>
                        </m:e>
                        <m:sup>
                          <m:r>
                            <a:rPr kumimoji="1" lang="en-US" altLang="zh-TW" b="0" i="1" smtClean="0">
                              <a:latin typeface="Cambria Math" panose="02040503050406030204" pitchFamily="18" charset="0"/>
                            </a:rPr>
                            <m:t>𝑘</m:t>
                          </m:r>
                        </m:sup>
                      </m:sSup>
                      <m:r>
                        <a:rPr kumimoji="1" lang="en-US" altLang="zh-TW" b="0" i="1" smtClean="0">
                          <a:latin typeface="Cambria Math" panose="02040503050406030204" pitchFamily="18" charset="0"/>
                        </a:rPr>
                        <m:t>+…</m:t>
                      </m:r>
                    </m:oMath>
                  </m:oMathPara>
                </a14:m>
                <a:endParaRPr kumimoji="1" lang="en-US" altLang="zh-TW" dirty="0"/>
              </a:p>
              <a:p>
                <a:pPr marL="0" indent="0">
                  <a:buNone/>
                </a:pPr>
                <a:endParaRPr kumimoji="1" lang="en-US" altLang="zh-TW" dirty="0"/>
              </a:p>
            </p:txBody>
          </p:sp>
        </mc:Choice>
        <mc:Fallback xmlns="">
          <p:sp>
            <p:nvSpPr>
              <p:cNvPr id="3" name="內容版面配置區 2">
                <a:extLst>
                  <a:ext uri="{FF2B5EF4-FFF2-40B4-BE49-F238E27FC236}">
                    <a16:creationId xmlns:a16="http://schemas.microsoft.com/office/drawing/2014/main" id="{DB58C387-FA9F-AD40-98E0-C79A366C2D1E}"/>
                  </a:ext>
                </a:extLst>
              </p:cNvPr>
              <p:cNvSpPr>
                <a:spLocks noGrp="1" noRot="1" noChangeAspect="1" noMove="1" noResize="1" noEditPoints="1" noAdjustHandles="1" noChangeArrowheads="1" noChangeShapeType="1" noTextEdit="1"/>
              </p:cNvSpPr>
              <p:nvPr>
                <p:ph idx="1"/>
              </p:nvPr>
            </p:nvSpPr>
            <p:spPr>
              <a:xfrm>
                <a:off x="464024" y="1825625"/>
                <a:ext cx="11410760" cy="4351338"/>
              </a:xfrm>
              <a:blipFill>
                <a:blip r:embed="rId2"/>
                <a:stretch>
                  <a:fillRect l="-1001" t="-2632"/>
                </a:stretch>
              </a:blipFill>
            </p:spPr>
            <p:txBody>
              <a:bodyPr/>
              <a:lstStyle/>
              <a:p>
                <a:r>
                  <a:rPr lang="zh-TW" altLang="en-US">
                    <a:noFill/>
                  </a:rPr>
                  <a:t> </a:t>
                </a:r>
              </a:p>
            </p:txBody>
          </p:sp>
        </mc:Fallback>
      </mc:AlternateContent>
      <p:sp>
        <p:nvSpPr>
          <p:cNvPr id="6" name="投影片編號版面配置區 5">
            <a:extLst>
              <a:ext uri="{FF2B5EF4-FFF2-40B4-BE49-F238E27FC236}">
                <a16:creationId xmlns:a16="http://schemas.microsoft.com/office/drawing/2014/main" id="{01D7B3E4-2EB8-9D4C-ACE7-F1DA7693AA25}"/>
              </a:ext>
            </a:extLst>
          </p:cNvPr>
          <p:cNvSpPr>
            <a:spLocks noGrp="1"/>
          </p:cNvSpPr>
          <p:nvPr>
            <p:ph type="sldNum" sz="quarter" idx="12"/>
          </p:nvPr>
        </p:nvSpPr>
        <p:spPr/>
        <p:txBody>
          <a:bodyPr/>
          <a:lstStyle/>
          <a:p>
            <a:fld id="{289151A0-3A29-FF42-A1DD-25EF01E526CD}" type="slidenum">
              <a:rPr kumimoji="1" lang="zh-TW" altLang="en-US" smtClean="0"/>
              <a:t>9</a:t>
            </a:fld>
            <a:endParaRPr kumimoji="1" lang="zh-TW" altLang="en-US"/>
          </a:p>
        </p:txBody>
      </p:sp>
    </p:spTree>
    <p:extLst>
      <p:ext uri="{BB962C8B-B14F-4D97-AF65-F5344CB8AC3E}">
        <p14:creationId xmlns:p14="http://schemas.microsoft.com/office/powerpoint/2010/main" val="339630616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4862</TotalTime>
  <Words>1667</Words>
  <Application>Microsoft Macintosh PowerPoint</Application>
  <PresentationFormat>寬螢幕</PresentationFormat>
  <Paragraphs>266</Paragraphs>
  <Slides>32</Slides>
  <Notes>1</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32</vt:i4>
      </vt:variant>
    </vt:vector>
  </HeadingPairs>
  <TitlesOfParts>
    <vt:vector size="40" baseType="lpstr">
      <vt:lpstr>新細明體</vt:lpstr>
      <vt:lpstr>Heiti TC Medium</vt:lpstr>
      <vt:lpstr>Arial</vt:lpstr>
      <vt:lpstr>Calibri</vt:lpstr>
      <vt:lpstr>Calibri Light</vt:lpstr>
      <vt:lpstr>Cambria Math</vt:lpstr>
      <vt:lpstr>Office 佈景主題</vt:lpstr>
      <vt:lpstr>方程式</vt:lpstr>
      <vt:lpstr>4.4 Itô-Doeblin Formula</vt:lpstr>
      <vt:lpstr>4.4.1 Formula for Brownian Motion</vt:lpstr>
      <vt:lpstr>PowerPoint 簡報</vt:lpstr>
      <vt:lpstr>PowerPoint 簡報</vt:lpstr>
      <vt:lpstr>PowerPoint 簡報</vt:lpstr>
      <vt:lpstr>Theorem 4.4.1</vt:lpstr>
      <vt:lpstr>PowerPoint 簡報</vt:lpstr>
      <vt:lpstr>Proof: Theorem 4.4.1  Itô-Doeblin formula for Brownian motion(1)</vt:lpstr>
      <vt:lpstr>Taylor’s Formula</vt:lpstr>
      <vt:lpstr>Proof: Theorem 4.4.1  Itô-Doeblin formula for Brownian motion(2)</vt:lpstr>
      <vt:lpstr>Proof: Theorem 4.4.1  Itô-Doeblin formula for Brownian motion(3)</vt:lpstr>
      <vt:lpstr>Proof: Theorem 4.4.1  Itô-Doeblin formula for Brownian motion(4)</vt:lpstr>
      <vt:lpstr>Proof: Theorem 4.4.1  Itô-Doeblin formula for Brownian motion(5)</vt:lpstr>
      <vt:lpstr>Proof: Theorem 4.4.1  Itô-Doeblin formula for Brownian motion(6)</vt:lpstr>
      <vt:lpstr>Show that ∑_(j=0)^(n-1)▒〖[W〖(t〗_(j+1)) -W(t_j )]〗^3 =0 as ||Π||→0 </vt:lpstr>
      <vt:lpstr>PowerPoint 簡報</vt:lpstr>
      <vt:lpstr>PowerPoint 簡報</vt:lpstr>
      <vt:lpstr>PowerPoint 簡報</vt:lpstr>
      <vt:lpstr>Proof: Theorem 4.4.1  Itô-Doeblin formula for Brownian motion(7)</vt:lpstr>
      <vt:lpstr>Proof: Theorem 4.4.1  Itô-Doeblin formula for Brownian motion(8)</vt:lpstr>
      <vt:lpstr>Proof: Theorem 4.4.1  Itô-Doeblin formula for Brownian motion(9)</vt:lpstr>
      <vt:lpstr>Proof: Theorem 4.4.1  Itô-Doeblin formula for Brownian motion(10)</vt:lpstr>
      <vt:lpstr>Remark 4.4.2</vt:lpstr>
      <vt:lpstr>Remark 4.4.2</vt:lpstr>
      <vt:lpstr>Remark 4.4.2</vt:lpstr>
      <vt:lpstr>Remark 4.4.2</vt:lpstr>
      <vt:lpstr>Remark 4.4.2</vt:lpstr>
      <vt:lpstr>Remark 4.4.2</vt:lpstr>
      <vt:lpstr>Remark 4.4.2</vt:lpstr>
      <vt:lpstr>Remark 4.4.2</vt:lpstr>
      <vt:lpstr>Remark 4.4.2</vt:lpstr>
      <vt:lpstr>PowerPoint 簡報</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Itô-Doeblin Formula</dc:title>
  <dc:creator>Microsoft Office 使用者</dc:creator>
  <cp:lastModifiedBy>Microsoft Office 使用者</cp:lastModifiedBy>
  <cp:revision>178</cp:revision>
  <cp:lastPrinted>2018-04-28T13:05:27Z</cp:lastPrinted>
  <dcterms:created xsi:type="dcterms:W3CDTF">2018-04-07T08:25:42Z</dcterms:created>
  <dcterms:modified xsi:type="dcterms:W3CDTF">2018-04-30T07:57:05Z</dcterms:modified>
</cp:coreProperties>
</file>