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5" r:id="rId4"/>
    <p:sldId id="266" r:id="rId5"/>
    <p:sldId id="292" r:id="rId6"/>
    <p:sldId id="268" r:id="rId7"/>
    <p:sldId id="269" r:id="rId8"/>
    <p:sldId id="270" r:id="rId9"/>
    <p:sldId id="271" r:id="rId10"/>
    <p:sldId id="29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4" r:id="rId20"/>
    <p:sldId id="295" r:id="rId21"/>
    <p:sldId id="296" r:id="rId22"/>
    <p:sldId id="297" r:id="rId23"/>
    <p:sldId id="280" r:id="rId24"/>
    <p:sldId id="281" r:id="rId25"/>
    <p:sldId id="283" r:id="rId26"/>
    <p:sldId id="284" r:id="rId27"/>
    <p:sldId id="298" r:id="rId28"/>
    <p:sldId id="286" r:id="rId29"/>
    <p:sldId id="287" r:id="rId30"/>
    <p:sldId id="288" r:id="rId31"/>
    <p:sldId id="289" r:id="rId32"/>
    <p:sldId id="300" r:id="rId33"/>
    <p:sldId id="299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214"/>
  </p:normalViewPr>
  <p:slideViewPr>
    <p:cSldViewPr snapToGrid="0" snapToObjects="1">
      <p:cViewPr>
        <p:scale>
          <a:sx n="90" d="100"/>
          <a:sy n="90" d="100"/>
        </p:scale>
        <p:origin x="14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Relationship Id="rId11" Type="http://schemas.openxmlformats.org/officeDocument/2006/relationships/image" Target="../media/image55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2.wmf"/><Relationship Id="rId8" Type="http://schemas.openxmlformats.org/officeDocument/2006/relationships/image" Target="../media/image55.wmf"/><Relationship Id="rId9" Type="http://schemas.openxmlformats.org/officeDocument/2006/relationships/image" Target="../media/image67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Relationship Id="rId2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1" Type="http://schemas.openxmlformats.org/officeDocument/2006/relationships/image" Target="../media/image45.wmf"/><Relationship Id="rId2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943B-85F0-EB40-A18E-F369D8F5EB95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54A1C-7C24-1347-ABDC-2D519F0F5A6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662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Fair: p</a:t>
            </a:r>
            <a:r>
              <a:rPr kumimoji="1" lang="en-US" altLang="zh-TW" baseline="0" dirty="0" smtClean="0"/>
              <a:t> and q (1-p) are equal 0.5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4A1C-7C24-1347-ABDC-2D519F0F5A6F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146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4A1C-7C24-1347-ABDC-2D519F0F5A6F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68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52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563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777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BFB3-4AB2-DA4F-A742-08434D512F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952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529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18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5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3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77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69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63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874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39CF-B05E-9844-973E-3984EC18C0B8}" type="datetimeFigureOut">
              <a:rPr kumimoji="1" lang="zh-TW" altLang="en-US" smtClean="0"/>
              <a:t>2018/2/7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0D61-5661-0445-AA5C-34654CBB22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61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6.wmf"/><Relationship Id="rId9" Type="http://schemas.openxmlformats.org/officeDocument/2006/relationships/image" Target="../media/image2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6" Type="http://schemas.openxmlformats.org/officeDocument/2006/relationships/oleObject" Target="../embeddings/oleObject39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50.bin"/><Relationship Id="rId24" Type="http://schemas.openxmlformats.org/officeDocument/2006/relationships/image" Target="../media/image55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6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63.wmf"/><Relationship Id="rId5" Type="http://schemas.openxmlformats.org/officeDocument/2006/relationships/image" Target="../media/image64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68.bin"/><Relationship Id="rId22" Type="http://schemas.openxmlformats.org/officeDocument/2006/relationships/image" Target="../media/image54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55.wmf"/><Relationship Id="rId19" Type="http://schemas.openxmlformats.org/officeDocument/2006/relationships/oleObject" Target="../embeddings/oleObject6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73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9.wmf"/><Relationship Id="rId14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Chapter 3  Brownian Motion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108475"/>
            <a:ext cx="9144000" cy="1655762"/>
          </a:xfrm>
        </p:spPr>
        <p:txBody>
          <a:bodyPr/>
          <a:lstStyle/>
          <a:p>
            <a:r>
              <a:rPr kumimoji="1" lang="en-US" altLang="zh-TW" dirty="0" smtClean="0"/>
              <a:t>3.2  3.3  </a:t>
            </a:r>
            <a:r>
              <a:rPr kumimoji="1" lang="zh-TW" altLang="en-US" dirty="0" smtClean="0"/>
              <a:t>賴彥儒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83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0" y="340411"/>
            <a:ext cx="9638474" cy="6215960"/>
          </a:xfrm>
        </p:spPr>
      </p:pic>
    </p:spTree>
    <p:extLst>
      <p:ext uri="{BB962C8B-B14F-4D97-AF65-F5344CB8AC3E}">
        <p14:creationId xmlns:p14="http://schemas.microsoft.com/office/powerpoint/2010/main" val="8135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741" y="333375"/>
            <a:ext cx="10811435" cy="5792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scaled random walk has </a:t>
            </a:r>
            <a:r>
              <a:rPr lang="en-US" altLang="zh-TW" dirty="0" smtClean="0">
                <a:solidFill>
                  <a:srgbClr val="FF0000"/>
                </a:solidFill>
              </a:rPr>
              <a:t>independent increments</a:t>
            </a:r>
          </a:p>
          <a:p>
            <a:pPr>
              <a:defRPr/>
            </a:pPr>
            <a:r>
              <a:rPr lang="en-US" altLang="zh-TW" dirty="0"/>
              <a:t>If 0 =                         are such that each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  </a:t>
            </a:r>
            <a:r>
              <a:rPr lang="en-US" altLang="zh-TW" dirty="0"/>
              <a:t>is an integer, then 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/>
          </a:p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/>
              <a:t>are </a:t>
            </a:r>
            <a:r>
              <a:rPr lang="en-US" altLang="zh-TW" dirty="0" smtClean="0">
                <a:solidFill>
                  <a:srgbClr val="FF0000"/>
                </a:solidFill>
              </a:rPr>
              <a:t>independent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zh-TW" dirty="0" smtClean="0"/>
              <a:t>If                  are such that </a:t>
            </a:r>
            <a:r>
              <a:rPr lang="en-US" altLang="zh-TW" i="1" dirty="0" smtClean="0">
                <a:latin typeface="Times New Roman" charset="0"/>
              </a:rPr>
              <a:t>ns</a:t>
            </a:r>
            <a:r>
              <a:rPr lang="en-US" altLang="zh-TW" dirty="0" smtClean="0"/>
              <a:t> and </a:t>
            </a:r>
            <a:r>
              <a:rPr lang="en-US" altLang="zh-TW" i="1" dirty="0" err="1" smtClean="0">
                <a:latin typeface="Times New Roman" charset="0"/>
              </a:rPr>
              <a:t>nt</a:t>
            </a:r>
            <a:r>
              <a:rPr lang="en-US" altLang="zh-TW" dirty="0" smtClean="0"/>
              <a:t> are integers, then 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266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22123259"/>
              </p:ext>
            </p:extLst>
          </p:nvPr>
        </p:nvGraphicFramePr>
        <p:xfrm>
          <a:off x="2073093" y="795887"/>
          <a:ext cx="1912561" cy="54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093" y="795887"/>
                        <a:ext cx="1912561" cy="544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2622903"/>
              </p:ext>
            </p:extLst>
          </p:nvPr>
        </p:nvGraphicFramePr>
        <p:xfrm>
          <a:off x="6792357" y="754017"/>
          <a:ext cx="6032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" name="Equation" r:id="rId5" imgW="215713" imgH="241091" progId="Equation.DSMT4">
                  <p:embed/>
                </p:oleObj>
              </mc:Choice>
              <mc:Fallback>
                <p:oleObj name="Equation" r:id="rId5" imgW="215713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357" y="754017"/>
                        <a:ext cx="6032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4651208"/>
              </p:ext>
            </p:extLst>
          </p:nvPr>
        </p:nvGraphicFramePr>
        <p:xfrm>
          <a:off x="2129118" y="1304738"/>
          <a:ext cx="73802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" name="Equation" r:id="rId7" imgW="4381500" imgH="279400" progId="Equation.DSMT4">
                  <p:embed/>
                </p:oleObj>
              </mc:Choice>
              <mc:Fallback>
                <p:oleObj name="Equation" r:id="rId7" imgW="438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118" y="1304738"/>
                        <a:ext cx="73802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21602135"/>
              </p:ext>
            </p:extLst>
          </p:nvPr>
        </p:nvGraphicFramePr>
        <p:xfrm>
          <a:off x="1619809" y="2893197"/>
          <a:ext cx="1314017" cy="43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" name="Equation" r:id="rId9" imgW="532937" imgH="177646" progId="Equation.DSMT4">
                  <p:embed/>
                </p:oleObj>
              </mc:Choice>
              <mc:Fallback>
                <p:oleObj name="Equation" r:id="rId9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809" y="2893197"/>
                        <a:ext cx="1314017" cy="438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699371"/>
              </p:ext>
            </p:extLst>
          </p:nvPr>
        </p:nvGraphicFramePr>
        <p:xfrm>
          <a:off x="1940859" y="3643245"/>
          <a:ext cx="83883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" name="Equation" r:id="rId11" imgW="3403600" imgH="279400" progId="Equation.DSMT4">
                  <p:embed/>
                </p:oleObj>
              </mc:Choice>
              <mc:Fallback>
                <p:oleObj name="Equation" r:id="rId11" imgW="3403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859" y="3643245"/>
                        <a:ext cx="83883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B2F9E-61B7-F643-BB6E-89C7B0E7CE8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48" y="404813"/>
            <a:ext cx="9636369" cy="5721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martingale</a:t>
            </a:r>
            <a:r>
              <a:rPr lang="en-US" altLang="zh-TW" dirty="0"/>
              <a:t> property for scaled random walk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dirty="0"/>
              <a:t>Let                be given, and decompose     </a:t>
            </a:r>
            <a:r>
              <a:rPr lang="en-US" altLang="zh-TW" dirty="0" smtClean="0"/>
              <a:t>          </a:t>
            </a:r>
            <a:r>
              <a:rPr lang="en-US" altLang="zh-TW" dirty="0"/>
              <a:t>as 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zh-TW" altLang="en-US" dirty="0" smtClean="0"/>
          </a:p>
          <a:p>
            <a:pPr eaLnBrk="1" hangingPunct="1">
              <a:buFont typeface="Wingdings" charset="2"/>
              <a:buChar char="Ø"/>
              <a:defRPr/>
            </a:pPr>
            <a:endParaRPr lang="en-US" altLang="zh-TW" dirty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dirty="0"/>
              <a:t>If </a:t>
            </a:r>
            <a:r>
              <a:rPr lang="en-US" altLang="zh-TW" i="1" dirty="0">
                <a:latin typeface="Times New Roman" charset="0"/>
              </a:rPr>
              <a:t>s</a:t>
            </a:r>
            <a:r>
              <a:rPr lang="en-US" altLang="zh-TW" dirty="0"/>
              <a:t> and </a:t>
            </a:r>
            <a:r>
              <a:rPr lang="en-US" altLang="zh-TW" i="1" dirty="0">
                <a:latin typeface="Times New Roman" charset="0"/>
              </a:rPr>
              <a:t>t</a:t>
            </a:r>
            <a:r>
              <a:rPr lang="en-US" altLang="zh-TW" dirty="0"/>
              <a:t> are chosen so that </a:t>
            </a:r>
            <a:r>
              <a:rPr lang="en-US" altLang="zh-TW" i="1" dirty="0">
                <a:latin typeface="Times New Roman" charset="0"/>
              </a:rPr>
              <a:t>ns</a:t>
            </a:r>
            <a:r>
              <a:rPr lang="en-US" altLang="zh-TW" dirty="0"/>
              <a:t> and </a:t>
            </a:r>
            <a:r>
              <a:rPr lang="en-US" altLang="zh-TW" i="1" dirty="0" err="1">
                <a:latin typeface="Times New Roman" charset="0"/>
              </a:rPr>
              <a:t>nt</a:t>
            </a:r>
            <a:r>
              <a:rPr lang="en-US" altLang="zh-TW" dirty="0"/>
              <a:t> are integers</a:t>
            </a:r>
          </a:p>
          <a:p>
            <a:pPr eaLnBrk="1" hangingPunct="1">
              <a:buFontTx/>
              <a:buNone/>
              <a:defRPr/>
            </a:pPr>
            <a:endParaRPr lang="en-US" altLang="zh-TW" dirty="0"/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49099801"/>
              </p:ext>
            </p:extLst>
          </p:nvPr>
        </p:nvGraphicFramePr>
        <p:xfrm>
          <a:off x="1947863" y="921142"/>
          <a:ext cx="1241054" cy="41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3" imgW="532937" imgH="177646" progId="Equation.DSMT4">
                  <p:embed/>
                </p:oleObj>
              </mc:Choice>
              <mc:Fallback>
                <p:oleObj name="Equation" r:id="rId3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921142"/>
                        <a:ext cx="1241054" cy="41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33759321"/>
              </p:ext>
            </p:extLst>
          </p:nvPr>
        </p:nvGraphicFramePr>
        <p:xfrm>
          <a:off x="6974950" y="882138"/>
          <a:ext cx="1038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5" imgW="469900" imgH="228600" progId="Equation.DSMT4">
                  <p:embed/>
                </p:oleObj>
              </mc:Choice>
              <mc:Fallback>
                <p:oleObj name="Equation" r:id="rId5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950" y="882138"/>
                        <a:ext cx="10382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6352804"/>
              </p:ext>
            </p:extLst>
          </p:nvPr>
        </p:nvGraphicFramePr>
        <p:xfrm>
          <a:off x="3201287" y="1542025"/>
          <a:ext cx="54403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Equation" r:id="rId7" imgW="2349500" imgH="279400" progId="Equation.DSMT4">
                  <p:embed/>
                </p:oleObj>
              </mc:Choice>
              <mc:Fallback>
                <p:oleObj name="Equation" r:id="rId7" imgW="2349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287" y="1542025"/>
                        <a:ext cx="54403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9DCCE-B47B-0E4E-9EDC-BCC96B76F64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3" y="3144636"/>
            <a:ext cx="7947212" cy="17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Prove</a:t>
            </a:r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665539" y="441325"/>
          <a:ext cx="54006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3" imgW="1676400" imgH="279400" progId="Equation.DSMT4">
                  <p:embed/>
                </p:oleObj>
              </mc:Choice>
              <mc:Fallback>
                <p:oleObj name="Equation" r:id="rId3" imgW="167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9" y="441325"/>
                        <a:ext cx="54006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22500"/>
            <a:ext cx="860425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208213" y="17033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dirty="0">
                <a:ea typeface="新細明體" charset="-120"/>
              </a:rPr>
              <a:t>Proof: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E443-0960-4F40-8ED1-69EF4C41F21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84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  <a:defRPr/>
            </a:pPr>
            <a:r>
              <a:rPr lang="en-US" altLang="zh-TW" sz="3600" dirty="0" smtClean="0"/>
              <a:t>Quadratic variation </a:t>
            </a:r>
            <a:r>
              <a:rPr lang="en-US" altLang="zh-TW" sz="3600" dirty="0"/>
              <a:t>of the scaled random walk</a:t>
            </a:r>
            <a:endParaRPr lang="zh-TW" altLang="zh-TW" sz="3600" dirty="0"/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58660"/>
              </p:ext>
            </p:extLst>
          </p:nvPr>
        </p:nvGraphicFramePr>
        <p:xfrm>
          <a:off x="1774825" y="1573604"/>
          <a:ext cx="82073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3" imgW="2959100" imgH="1219200" progId="Equation.DSMT4">
                  <p:embed/>
                </p:oleObj>
              </mc:Choice>
              <mc:Fallback>
                <p:oleObj name="Equation" r:id="rId3" imgW="2959100" imgH="121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573604"/>
                        <a:ext cx="8207375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F8224-6FC3-1845-95A5-05CFF6565A7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1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4435" y="274637"/>
            <a:ext cx="11143129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3.2.6 Limiting Distribution </a:t>
            </a:r>
            <a:r>
              <a:rPr lang="en-US" altLang="zh-TW" sz="4000"/>
              <a:t>of </a:t>
            </a:r>
            <a:r>
              <a:rPr lang="en-US" altLang="zh-TW" sz="4000" smtClean="0"/>
              <a:t>the Scaled </a:t>
            </a:r>
            <a:r>
              <a:rPr lang="en-US" altLang="zh-TW" sz="4000" dirty="0"/>
              <a:t>Random Walk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459" y="1600200"/>
            <a:ext cx="1102210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fixed a sequence of coin tosses</a:t>
            </a:r>
          </a:p>
          <a:p>
            <a:pPr marL="0" indent="0">
              <a:buNone/>
              <a:defRPr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Fix </a:t>
            </a:r>
            <a:r>
              <a:rPr lang="en-US" altLang="zh-TW" i="1" dirty="0" smtClean="0">
                <a:latin typeface="Times New Roman" charset="0"/>
              </a:rPr>
              <a:t>t</a:t>
            </a:r>
            <a:r>
              <a:rPr lang="en-US" altLang="zh-TW" dirty="0" smtClean="0"/>
              <a:t> and consider the set of all possible paths evaluated at that time </a:t>
            </a:r>
            <a:r>
              <a:rPr lang="en-US" altLang="zh-TW" i="1" dirty="0" smtClean="0">
                <a:latin typeface="Times New Roman" charset="0"/>
              </a:rPr>
              <a:t>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i="1" dirty="0" smtClean="0">
              <a:latin typeface="Times New Roman" charset="0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Set t = 0.25 and consider the set of possible values of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can take any any odd integer between -25 and 25 </a:t>
            </a:r>
            <a:r>
              <a:rPr lang="en-US" altLang="zh-TW" sz="2400" dirty="0" smtClean="0"/>
              <a:t>:     </a:t>
            </a:r>
          </a:p>
          <a:p>
            <a:pPr marL="0" indent="0" algn="ctr" eaLnBrk="1" hangingPunct="1">
              <a:buNone/>
              <a:defRPr/>
            </a:pPr>
            <a:r>
              <a:rPr lang="en-US" altLang="zh-TW" sz="2400" dirty="0" smtClean="0"/>
              <a:t>-</a:t>
            </a:r>
            <a:r>
              <a:rPr lang="en-US" altLang="zh-TW" sz="2400" dirty="0"/>
              <a:t>2.5,-2.3,…,-0.3,-0.1,0.1,0.3,…</a:t>
            </a:r>
            <a:r>
              <a:rPr lang="en-US" altLang="zh-TW" sz="2400" dirty="0" smtClean="0"/>
              <a:t>2.3,2.5</a:t>
            </a:r>
            <a:endParaRPr lang="en-US" altLang="zh-TW" sz="2400" dirty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In order for                  to take value 0.1, we must get 13H and 12T in the 25 coin tosses. The probability of this is  </a:t>
            </a:r>
          </a:p>
          <a:p>
            <a:pPr eaLnBrk="1" hangingPunct="1">
              <a:defRPr/>
            </a:pPr>
            <a:endParaRPr lang="en-US" altLang="zh-TW" sz="2000" dirty="0"/>
          </a:p>
        </p:txBody>
      </p:sp>
      <p:graphicFrame>
        <p:nvGraphicFramePr>
          <p:cNvPr id="3072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3756918"/>
              </p:ext>
            </p:extLst>
          </p:nvPr>
        </p:nvGraphicFramePr>
        <p:xfrm>
          <a:off x="4836318" y="1947068"/>
          <a:ext cx="25193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6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18" y="1947068"/>
                        <a:ext cx="25193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20978"/>
              </p:ext>
            </p:extLst>
          </p:nvPr>
        </p:nvGraphicFramePr>
        <p:xfrm>
          <a:off x="7607765" y="3479801"/>
          <a:ext cx="2433564" cy="70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7" name="Equation" r:id="rId5" imgW="1358310" imgH="393529" progId="Equation.DSMT4">
                  <p:embed/>
                </p:oleObj>
              </mc:Choice>
              <mc:Fallback>
                <p:oleObj name="Equation" r:id="rId5" imgW="135831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765" y="3479801"/>
                        <a:ext cx="2433564" cy="70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6531"/>
              </p:ext>
            </p:extLst>
          </p:nvPr>
        </p:nvGraphicFramePr>
        <p:xfrm>
          <a:off x="2467537" y="5036952"/>
          <a:ext cx="107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Equation" r:id="rId7" imgW="799753" imgH="253890" progId="Equation.DSMT4">
                  <p:embed/>
                </p:oleObj>
              </mc:Choice>
              <mc:Fallback>
                <p:oleObj name="Equation" r:id="rId7" imgW="79975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37" y="5036952"/>
                        <a:ext cx="1079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576358"/>
              </p:ext>
            </p:extLst>
          </p:nvPr>
        </p:nvGraphicFramePr>
        <p:xfrm>
          <a:off x="3359942" y="5608405"/>
          <a:ext cx="54721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Equation" r:id="rId9" imgW="2832100" imgH="469900" progId="Equation.DSMT4">
                  <p:embed/>
                </p:oleObj>
              </mc:Choice>
              <mc:Fallback>
                <p:oleObj name="Equation" r:id="rId9" imgW="283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942" y="5608405"/>
                        <a:ext cx="54721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206D4-FF7A-B54F-957F-EFE12856860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53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115888"/>
            <a:ext cx="79216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38388" y="6237289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000" b="1" dirty="0">
                <a:ea typeface="新細明體" charset="-120"/>
              </a:rPr>
              <a:t>The bar has width 0.2, its height must be 0.1555 / 0.2 = 0.7775</a:t>
            </a:r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1919288" y="404813"/>
          <a:ext cx="29781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4" imgW="1574800" imgH="584200" progId="Equation.DSMT4">
                  <p:embed/>
                </p:oleObj>
              </mc:Choice>
              <mc:Fallback>
                <p:oleObj name="Equation" r:id="rId4" imgW="15748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4813"/>
                        <a:ext cx="29781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矩形 1"/>
          <p:cNvSpPr>
            <a:spLocks noChangeArrowheads="1"/>
          </p:cNvSpPr>
          <p:nvPr/>
        </p:nvSpPr>
        <p:spPr bwMode="auto">
          <a:xfrm>
            <a:off x="6816725" y="3571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the distribution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   is nearly normal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/>
        </p:nvGraphicFramePr>
        <p:xfrm>
          <a:off x="9324976" y="419101"/>
          <a:ext cx="12938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6" imgW="799753" imgH="253890" progId="Equation.DSMT4">
                  <p:embed/>
                </p:oleObj>
              </mc:Choice>
              <mc:Fallback>
                <p:oleObj name="Equation" r:id="rId6" imgW="79975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4976" y="419101"/>
                        <a:ext cx="12938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9077C-BD78-C146-B99A-B0EBCD6EF6FE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3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6"/>
            <a:ext cx="8229600" cy="4957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Given a continuous bounded function </a:t>
            </a:r>
            <a:r>
              <a:rPr lang="en-US" altLang="zh-TW" i="1" dirty="0" smtClean="0">
                <a:latin typeface="Times New Roman" charset="0"/>
              </a:rPr>
              <a:t>g(x)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Asked to compute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We can obtain a good approximation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The Central Limit Theorem asserts that the approximation in (3.2.12) is valid</a:t>
            </a: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3988333"/>
              </p:ext>
            </p:extLst>
          </p:nvPr>
        </p:nvGraphicFramePr>
        <p:xfrm>
          <a:off x="5042180" y="1573307"/>
          <a:ext cx="27098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3" imgW="1269449" imgH="304668" progId="Equation.DSMT4">
                  <p:embed/>
                </p:oleObj>
              </mc:Choice>
              <mc:Fallback>
                <p:oleObj name="Equation" r:id="rId3" imgW="1269449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180" y="1573307"/>
                        <a:ext cx="27098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46289" y="2901950"/>
          <a:ext cx="73437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5" imgW="2654300" imgH="419100" progId="Equation.DSMT4">
                  <p:embed/>
                </p:oleObj>
              </mc:Choice>
              <mc:Fallback>
                <p:oleObj name="Equation" r:id="rId5" imgW="2654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9" y="2901950"/>
                        <a:ext cx="73437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9625014" y="3441701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>
                <a:ea typeface="新細明體" charset="-120"/>
              </a:rPr>
              <a:t>(3.2.12)</a:t>
            </a:r>
          </a:p>
        </p:txBody>
      </p:sp>
      <p:sp>
        <p:nvSpPr>
          <p:cNvPr id="32773" name="文字方塊 1"/>
          <p:cNvSpPr txBox="1">
            <a:spLocks noChangeArrowheads="1"/>
          </p:cNvSpPr>
          <p:nvPr/>
        </p:nvSpPr>
        <p:spPr bwMode="auto">
          <a:xfrm>
            <a:off x="3046413" y="231775"/>
            <a:ext cx="6121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/>
              <a:t>Approximate the integral</a:t>
            </a:r>
            <a:endParaRPr lang="zh-TW" altLang="en-US" sz="40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4394-5F1E-BA42-BAD4-7BF9E7E3E3D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4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dirty="0" smtClean="0"/>
              <a:t>Theorem 3.2.1 (Central </a:t>
            </a:r>
            <a:r>
              <a:rPr lang="en-US" altLang="zh-TW" dirty="0"/>
              <a:t>L</a:t>
            </a:r>
            <a:r>
              <a:rPr lang="en-US" altLang="zh-TW" dirty="0" smtClean="0"/>
              <a:t>imit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Theorem)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71550" y="2012950"/>
            <a:ext cx="10515600" cy="4525962"/>
          </a:xfrm>
        </p:spPr>
        <p:txBody>
          <a:bodyPr/>
          <a:lstStyle/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Outline of proof: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 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藉由動差生成函數</a:t>
            </a:r>
            <a:r>
              <a:rPr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>(MGF)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的唯一性來判斷</a:t>
            </a:r>
            <a:r>
              <a:rPr lang="en-US" altLang="zh-TW" dirty="0" err="1" smtClean="0">
                <a:latin typeface="Microsoft JhengHei" charset="-120"/>
                <a:ea typeface="Microsoft JhengHei" charset="-120"/>
                <a:cs typeface="Microsoft JhengHei" charset="-120"/>
              </a:rPr>
              <a:t>r.v</a:t>
            </a:r>
            <a:r>
              <a:rPr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>.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屬於何種分配</a:t>
            </a:r>
          </a:p>
        </p:txBody>
      </p:sp>
      <p:graphicFrame>
        <p:nvGraphicFramePr>
          <p:cNvPr id="33795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0" y="1681164"/>
          <a:ext cx="84963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3" imgW="3403600" imgH="647700" progId="Equation.DSMT4">
                  <p:embed/>
                </p:oleObj>
              </mc:Choice>
              <mc:Fallback>
                <p:oleObj name="Equation" r:id="rId3" imgW="3403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81164"/>
                        <a:ext cx="84963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52B83-004B-794E-89BA-A396CA3B83D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5640" y="4725144"/>
            <a:ext cx="5832648" cy="5232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245"/>
              </p:ext>
            </p:extLst>
          </p:nvPr>
        </p:nvGraphicFramePr>
        <p:xfrm>
          <a:off x="8393541" y="4839799"/>
          <a:ext cx="1059947" cy="3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6" imgW="444307" imgH="139639" progId="Equation.DSMT4">
                  <p:embed/>
                </p:oleObj>
              </mc:Choice>
              <mc:Fallback>
                <p:oleObj name="Equation" r:id="rId6" imgW="444307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541" y="4839799"/>
                        <a:ext cx="1059947" cy="3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231658" y="4725144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(            )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61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44" y="525762"/>
            <a:ext cx="8500498" cy="5899751"/>
          </a:xfrm>
        </p:spPr>
      </p:pic>
    </p:spTree>
    <p:extLst>
      <p:ext uri="{BB962C8B-B14F-4D97-AF65-F5344CB8AC3E}">
        <p14:creationId xmlns:p14="http://schemas.microsoft.com/office/powerpoint/2010/main" val="96197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3.1 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Introduce random walks in section 3.2</a:t>
            </a:r>
          </a:p>
          <a:p>
            <a:pPr>
              <a:defRPr/>
            </a:pPr>
            <a:r>
              <a:rPr lang="en-US" altLang="zh-TW" dirty="0" smtClean="0"/>
              <a:t>Define </a:t>
            </a:r>
            <a:r>
              <a:rPr lang="en-US" altLang="zh-TW" dirty="0"/>
              <a:t>Brownian motion in section </a:t>
            </a:r>
            <a:r>
              <a:rPr lang="en-US" altLang="zh-TW" dirty="0" smtClean="0"/>
              <a:t>3.3</a:t>
            </a:r>
          </a:p>
          <a:p>
            <a:pPr>
              <a:defRPr/>
            </a:pPr>
            <a:r>
              <a:rPr lang="en-US" altLang="zh-TW" dirty="0" smtClean="0"/>
              <a:t>Compute the quadratic variation of Brownian motion in section 3.4</a:t>
            </a:r>
            <a:endParaRPr lang="en-US" altLang="zh-TW" dirty="0"/>
          </a:p>
          <a:p>
            <a:pPr>
              <a:defRPr/>
            </a:pPr>
            <a:r>
              <a:rPr lang="en-US" altLang="zh-TW" dirty="0"/>
              <a:t>Develop its </a:t>
            </a:r>
            <a:r>
              <a:rPr lang="en-US" altLang="zh-TW" dirty="0" smtClean="0"/>
              <a:t>some basic properties and theorems</a:t>
            </a:r>
          </a:p>
          <a:p>
            <a:pPr lvl="1">
              <a:defRPr/>
            </a:pPr>
            <a:r>
              <a:rPr lang="en-US" altLang="zh-TW" dirty="0" smtClean="0"/>
              <a:t>section </a:t>
            </a:r>
            <a:r>
              <a:rPr lang="en-US" altLang="zh-TW" dirty="0"/>
              <a:t>3.5-3.7 develop properties </a:t>
            </a:r>
            <a:r>
              <a:rPr lang="en-US" altLang="zh-TW" dirty="0" smtClean="0"/>
              <a:t>of Brownian </a:t>
            </a:r>
            <a:r>
              <a:rPr lang="en-US" altLang="zh-TW" dirty="0"/>
              <a:t>motion we shall need later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832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7" y="491095"/>
            <a:ext cx="10522359" cy="5761423"/>
          </a:xfrm>
        </p:spPr>
      </p:pic>
    </p:spTree>
    <p:extLst>
      <p:ext uri="{BB962C8B-B14F-4D97-AF65-F5344CB8AC3E}">
        <p14:creationId xmlns:p14="http://schemas.microsoft.com/office/powerpoint/2010/main" val="204061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36" y="441667"/>
            <a:ext cx="8924434" cy="6030509"/>
          </a:xfrm>
        </p:spPr>
      </p:pic>
    </p:spTree>
    <p:extLst>
      <p:ext uri="{BB962C8B-B14F-4D97-AF65-F5344CB8AC3E}">
        <p14:creationId xmlns:p14="http://schemas.microsoft.com/office/powerpoint/2010/main" val="134829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12" y="441669"/>
            <a:ext cx="10349856" cy="5971488"/>
          </a:xfrm>
        </p:spPr>
      </p:pic>
    </p:spTree>
    <p:extLst>
      <p:ext uri="{BB962C8B-B14F-4D97-AF65-F5344CB8AC3E}">
        <p14:creationId xmlns:p14="http://schemas.microsoft.com/office/powerpoint/2010/main" val="54828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TW" sz="4400" b="1" dirty="0"/>
              <a:t>3.3 Brownian Motion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4CCEC-5E6A-4E4A-88F7-DF863684854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28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latin typeface="Times New Roman" charset="0"/>
              </a:rPr>
              <a:t>3.3.1 Definition of Brownian Motion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73714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latin typeface="Times New Roman" charset="0"/>
              </a:rPr>
              <a:t>Definition 3.3.1</a:t>
            </a:r>
            <a:r>
              <a:rPr lang="en-US" altLang="zh-TW" dirty="0"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en-US" altLang="zh-TW" dirty="0" smtClean="0">
                <a:latin typeface="Times New Roman" charset="0"/>
              </a:rPr>
              <a:t>Let              </a:t>
            </a:r>
            <a:r>
              <a:rPr lang="en-US" altLang="zh-TW" dirty="0">
                <a:latin typeface="Times New Roman" charset="0"/>
              </a:rPr>
              <a:t>be a 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</a:rPr>
              <a:t>probability space</a:t>
            </a:r>
            <a:r>
              <a:rPr lang="en-US" altLang="zh-TW" dirty="0">
                <a:latin typeface="Times New Roman" charset="0"/>
              </a:rPr>
              <a:t>. </a:t>
            </a:r>
            <a:endParaRPr lang="en-US" altLang="zh-TW" dirty="0" smtClean="0">
              <a:latin typeface="Times New Roman" charset="0"/>
            </a:endParaRPr>
          </a:p>
          <a:p>
            <a:pPr>
              <a:defRPr/>
            </a:pPr>
            <a:r>
              <a:rPr lang="en-US" altLang="zh-TW" dirty="0" smtClean="0">
                <a:latin typeface="Times New Roman" charset="0"/>
              </a:rPr>
              <a:t>For </a:t>
            </a:r>
            <a:r>
              <a:rPr lang="en-US" altLang="zh-TW" dirty="0">
                <a:latin typeface="Times New Roman" charset="0"/>
              </a:rPr>
              <a:t>each            , suppose there is a 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</a:rPr>
              <a:t>continuous function          </a:t>
            </a:r>
            <a:r>
              <a:rPr lang="en-US" altLang="zh-TW" dirty="0">
                <a:latin typeface="Times New Roman" charset="0"/>
              </a:rPr>
              <a:t>of      </a:t>
            </a:r>
            <a:r>
              <a:rPr lang="en-US" altLang="zh-TW" dirty="0" smtClean="0">
                <a:latin typeface="Times New Roman" charset="0"/>
              </a:rPr>
              <a:t>    </a:t>
            </a:r>
            <a:r>
              <a:rPr lang="en-US" altLang="zh-TW" dirty="0">
                <a:latin typeface="Times New Roman" charset="0"/>
              </a:rPr>
              <a:t>that satisfies                and that depends on      . </a:t>
            </a:r>
            <a:endParaRPr lang="en-US" altLang="zh-TW" dirty="0" smtClean="0">
              <a:latin typeface="Times New Roman" charset="0"/>
            </a:endParaRPr>
          </a:p>
          <a:p>
            <a:pPr marL="0" indent="0">
              <a:buNone/>
              <a:defRPr/>
            </a:pPr>
            <a:r>
              <a:rPr lang="en-US" altLang="zh-TW" dirty="0" smtClean="0">
                <a:latin typeface="Times New Roman" charset="0"/>
              </a:rPr>
              <a:t>   Then                  </a:t>
            </a:r>
            <a:r>
              <a:rPr lang="en-US" altLang="zh-TW" dirty="0">
                <a:latin typeface="Times New Roman" charset="0"/>
              </a:rPr>
              <a:t>, is a 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</a:rPr>
              <a:t>Brownian motion </a:t>
            </a:r>
            <a:r>
              <a:rPr lang="en-US" altLang="zh-TW" dirty="0">
                <a:latin typeface="Times New Roman" charset="0"/>
              </a:rPr>
              <a:t>if for all        </a:t>
            </a:r>
          </a:p>
          <a:p>
            <a:pPr>
              <a:defRPr/>
            </a:pPr>
            <a:r>
              <a:rPr lang="en-US" altLang="zh-TW" dirty="0">
                <a:latin typeface="Times New Roman" charset="0"/>
              </a:rPr>
              <a:t>I</a:t>
            </a:r>
            <a:r>
              <a:rPr lang="en-US" altLang="zh-TW" dirty="0" smtClean="0">
                <a:latin typeface="Times New Roman" charset="0"/>
              </a:rPr>
              <a:t>ncrements </a:t>
            </a:r>
            <a:endParaRPr lang="en-US" altLang="zh-TW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latin typeface="Times New Roman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latin typeface="Times New Roman" charset="0"/>
              </a:rPr>
              <a:t>  </a:t>
            </a:r>
            <a:r>
              <a:rPr lang="en-US" altLang="zh-TW" dirty="0" smtClean="0">
                <a:latin typeface="Times New Roman" charset="0"/>
              </a:rPr>
              <a:t>are 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</a:rPr>
              <a:t>independent</a:t>
            </a:r>
            <a:r>
              <a:rPr lang="en-US" altLang="zh-TW" dirty="0">
                <a:latin typeface="Times New Roman" charset="0"/>
              </a:rPr>
              <a:t> and each of these increments is </a:t>
            </a:r>
            <a:r>
              <a:rPr lang="en-US" altLang="zh-TW" dirty="0">
                <a:solidFill>
                  <a:srgbClr val="FF0000"/>
                </a:solidFill>
                <a:latin typeface="Times New Roman" charset="0"/>
              </a:rPr>
              <a:t>normally distributed </a:t>
            </a:r>
            <a:r>
              <a:rPr lang="en-US" altLang="zh-TW" dirty="0">
                <a:latin typeface="Times New Roman" charset="0"/>
              </a:rPr>
              <a:t>with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dirty="0">
              <a:latin typeface="Times New Roman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2453"/>
              </p:ext>
            </p:extLst>
          </p:nvPr>
        </p:nvGraphicFramePr>
        <p:xfrm>
          <a:off x="1708732" y="2318865"/>
          <a:ext cx="1114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32" y="2318865"/>
                        <a:ext cx="11144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47045"/>
              </p:ext>
            </p:extLst>
          </p:nvPr>
        </p:nvGraphicFramePr>
        <p:xfrm>
          <a:off x="2446902" y="2881727"/>
          <a:ext cx="914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"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902" y="2881727"/>
                        <a:ext cx="914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32927"/>
              </p:ext>
            </p:extLst>
          </p:nvPr>
        </p:nvGraphicFramePr>
        <p:xfrm>
          <a:off x="9166442" y="2822232"/>
          <a:ext cx="762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" name="Equation" r:id="rId7" imgW="368140" imgH="253890" progId="Equation.DSMT4">
                  <p:embed/>
                </p:oleObj>
              </mc:Choice>
              <mc:Fallback>
                <p:oleObj name="Equation" r:id="rId7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442" y="2822232"/>
                        <a:ext cx="7620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8234"/>
              </p:ext>
            </p:extLst>
          </p:nvPr>
        </p:nvGraphicFramePr>
        <p:xfrm>
          <a:off x="10371634" y="2881520"/>
          <a:ext cx="685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634" y="2881520"/>
                        <a:ext cx="685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323149"/>
              </p:ext>
            </p:extLst>
          </p:nvPr>
        </p:nvGraphicFramePr>
        <p:xfrm>
          <a:off x="2343150" y="3241241"/>
          <a:ext cx="12954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" name="Equation" r:id="rId11" imgW="622030" imgH="253890" progId="Equation.DSMT4">
                  <p:embed/>
                </p:oleObj>
              </mc:Choice>
              <mc:Fallback>
                <p:oleObj name="Equation" r:id="rId11" imgW="62203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241241"/>
                        <a:ext cx="12954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55560"/>
              </p:ext>
            </p:extLst>
          </p:nvPr>
        </p:nvGraphicFramePr>
        <p:xfrm>
          <a:off x="6643044" y="3299184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" name="Equation" r:id="rId13" imgW="152334" imgH="139639" progId="Equation.DSMT4">
                  <p:embed/>
                </p:oleObj>
              </mc:Choice>
              <mc:Fallback>
                <p:oleObj name="Equation" r:id="rId13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044" y="3299184"/>
                        <a:ext cx="381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4199"/>
              </p:ext>
            </p:extLst>
          </p:nvPr>
        </p:nvGraphicFramePr>
        <p:xfrm>
          <a:off x="1997037" y="3719569"/>
          <a:ext cx="144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" name="Equation" r:id="rId15" imgW="710891" imgH="253890" progId="Equation.DSMT4">
                  <p:embed/>
                </p:oleObj>
              </mc:Choice>
              <mc:Fallback>
                <p:oleObj name="Equation" r:id="rId15" imgW="71089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37" y="3719569"/>
                        <a:ext cx="1447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09590"/>
              </p:ext>
            </p:extLst>
          </p:nvPr>
        </p:nvGraphicFramePr>
        <p:xfrm>
          <a:off x="8153400" y="3772694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" name="Equation" r:id="rId17" imgW="1143000" imgH="228600" progId="Equation.DSMT4">
                  <p:embed/>
                </p:oleObj>
              </mc:Choice>
              <mc:Fallback>
                <p:oleObj name="Equation" r:id="rId17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772694"/>
                        <a:ext cx="2286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11399"/>
              </p:ext>
            </p:extLst>
          </p:nvPr>
        </p:nvGraphicFramePr>
        <p:xfrm>
          <a:off x="2343150" y="5919994"/>
          <a:ext cx="3048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" name="Equation" r:id="rId19" imgW="1485900" imgH="279400" progId="Equation.DSMT4">
                  <p:embed/>
                </p:oleObj>
              </mc:Choice>
              <mc:Fallback>
                <p:oleObj name="Equation" r:id="rId19" imgW="1485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5919994"/>
                        <a:ext cx="3048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58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00156"/>
              </p:ext>
            </p:extLst>
          </p:nvPr>
        </p:nvGraphicFramePr>
        <p:xfrm>
          <a:off x="6392820" y="5925146"/>
          <a:ext cx="381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Equation" r:id="rId21" imgW="1879600" imgH="279400" progId="Equation.DSMT4">
                  <p:embed/>
                </p:oleObj>
              </mc:Choice>
              <mc:Fallback>
                <p:oleObj name="Equation" r:id="rId21" imgW="187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20" y="5925146"/>
                        <a:ext cx="3810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98940-420A-C94B-9FB3-C90760060B1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pSp>
        <p:nvGrpSpPr>
          <p:cNvPr id="4" name="群組 3"/>
          <p:cNvGrpSpPr/>
          <p:nvPr/>
        </p:nvGrpSpPr>
        <p:grpSpPr>
          <a:xfrm>
            <a:off x="2394379" y="4760256"/>
            <a:ext cx="7162800" cy="508000"/>
            <a:chOff x="2394379" y="4760256"/>
            <a:chExt cx="7162800" cy="508000"/>
          </a:xfrm>
        </p:grpSpPr>
        <p:graphicFrame>
          <p:nvGraphicFramePr>
            <p:cNvPr id="358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4796176"/>
                </p:ext>
              </p:extLst>
            </p:nvPr>
          </p:nvGraphicFramePr>
          <p:xfrm>
            <a:off x="2394379" y="4760256"/>
            <a:ext cx="7162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5" name="Equation" r:id="rId23" imgW="3632200" imgH="254000" progId="Equation.DSMT4">
                    <p:embed/>
                  </p:oleObj>
                </mc:Choice>
                <mc:Fallback>
                  <p:oleObj name="Equation" r:id="rId23" imgW="3632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379" y="4760256"/>
                          <a:ext cx="7162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字方塊 2"/>
            <p:cNvSpPr txBox="1"/>
            <p:nvPr/>
          </p:nvSpPr>
          <p:spPr>
            <a:xfrm>
              <a:off x="7087108" y="4796476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36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latin typeface="Times New Roman" charset="0"/>
              </a:rPr>
              <a:t>3.3.2 Distribution of Brownian Motion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7452" y="1600201"/>
            <a:ext cx="1086494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Times New Roman" charset="0"/>
              </a:rPr>
              <a:t>The random variables</a:t>
            </a:r>
            <a:r>
              <a:rPr lang="zh-TW" altLang="en-US" dirty="0" smtClean="0">
                <a:latin typeface="Times New Roman" charset="0"/>
              </a:rPr>
              <a:t>                            </a:t>
            </a:r>
            <a:r>
              <a:rPr lang="en-US" altLang="zh-TW" dirty="0" smtClean="0">
                <a:latin typeface="Times New Roman" charset="0"/>
              </a:rPr>
              <a:t>are</a:t>
            </a:r>
            <a:r>
              <a:rPr lang="zh-TW" altLang="en-US" dirty="0" smtClean="0">
                <a:latin typeface="Times New Roman" charset="0"/>
              </a:rPr>
              <a:t>  </a:t>
            </a:r>
            <a:r>
              <a:rPr lang="en-US" altLang="zh-TW" dirty="0" smtClean="0">
                <a:latin typeface="Times New Roman" charset="0"/>
              </a:rPr>
              <a:t>jointly normally distributed. </a:t>
            </a:r>
          </a:p>
          <a:p>
            <a:pPr marL="0" indent="0" eaLnBrk="1" hangingPunct="1">
              <a:buNone/>
              <a:defRPr/>
            </a:pPr>
            <a:r>
              <a:rPr lang="en-US" altLang="zh-TW" dirty="0" smtClean="0">
                <a:latin typeface="Times New Roman" charset="0"/>
              </a:rPr>
              <a:t>   Distribution </a:t>
            </a:r>
            <a:r>
              <a:rPr lang="en-US" altLang="zh-TW" dirty="0">
                <a:latin typeface="Times New Roman" charset="0"/>
              </a:rPr>
              <a:t>is </a:t>
            </a:r>
            <a:r>
              <a:rPr lang="en-US" altLang="zh-TW" dirty="0" smtClean="0">
                <a:latin typeface="Times New Roman" charset="0"/>
              </a:rPr>
              <a:t>determined by </a:t>
            </a:r>
            <a:r>
              <a:rPr lang="en-US" altLang="zh-TW" dirty="0">
                <a:latin typeface="Times New Roman" charset="0"/>
              </a:rPr>
              <a:t>their means </a:t>
            </a:r>
            <a:r>
              <a:rPr lang="en-US" altLang="zh-TW" dirty="0" smtClean="0">
                <a:latin typeface="Times New Roman" charset="0"/>
              </a:rPr>
              <a:t>and </a:t>
            </a:r>
            <a:r>
              <a:rPr lang="en-US" altLang="zh-TW" dirty="0" err="1">
                <a:latin typeface="Times New Roman" charset="0"/>
              </a:rPr>
              <a:t>covariances</a:t>
            </a:r>
            <a:r>
              <a:rPr lang="en-US" altLang="zh-TW" dirty="0" smtClean="0">
                <a:latin typeface="Times New Roman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400" dirty="0" smtClean="0">
                <a:latin typeface="Times New Roman" charset="0"/>
              </a:rPr>
              <a:t>1.           has mean zero.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smtClean="0">
                <a:latin typeface="Times New Roman" charset="0"/>
              </a:rPr>
              <a:t>2</a:t>
            </a:r>
            <a:r>
              <a:rPr lang="en-US" altLang="zh-TW" sz="2400" dirty="0">
                <a:latin typeface="Times New Roman" charset="0"/>
              </a:rPr>
              <a:t>. the covariance of             and          </a:t>
            </a:r>
            <a:r>
              <a:rPr lang="zh-TW" altLang="en-US" sz="2400" dirty="0">
                <a:latin typeface="Times New Roman" charset="0"/>
              </a:rPr>
              <a:t>：</a:t>
            </a:r>
          </a:p>
          <a:p>
            <a:pPr eaLnBrk="1" hangingPunct="1">
              <a:defRPr/>
            </a:pPr>
            <a:endParaRPr lang="zh-TW" altLang="en-US" dirty="0"/>
          </a:p>
          <a:p>
            <a:pPr marL="533400" indent="-533400">
              <a:buNone/>
              <a:defRPr/>
            </a:pPr>
            <a:endParaRPr lang="en-US" altLang="zh-TW" dirty="0">
              <a:latin typeface="Times New Roman" charset="0"/>
            </a:endParaRPr>
          </a:p>
          <a:p>
            <a:pPr marL="533400" indent="-533400">
              <a:buNone/>
              <a:defRPr/>
            </a:pPr>
            <a:endParaRPr lang="en-US" altLang="zh-TW" dirty="0">
              <a:latin typeface="Times New Roman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789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854856"/>
              </p:ext>
            </p:extLst>
          </p:nvPr>
        </p:nvGraphicFramePr>
        <p:xfrm>
          <a:off x="4144488" y="1600201"/>
          <a:ext cx="23622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6" name="Equation" r:id="rId3" imgW="1511300" imgH="254000" progId="Equation.DSMT4">
                  <p:embed/>
                </p:oleObj>
              </mc:Choice>
              <mc:Fallback>
                <p:oleObj name="Equation" r:id="rId3" imgW="1511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488" y="1600201"/>
                        <a:ext cx="23622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82091"/>
              </p:ext>
            </p:extLst>
          </p:nvPr>
        </p:nvGraphicFramePr>
        <p:xfrm>
          <a:off x="1214438" y="3143252"/>
          <a:ext cx="619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7" name="Equation" r:id="rId5" imgW="406048" imgH="253780" progId="Equation.DSMT4">
                  <p:embed/>
                </p:oleObj>
              </mc:Choice>
              <mc:Fallback>
                <p:oleObj name="Equation" r:id="rId5" imgW="406048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143252"/>
                        <a:ext cx="619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89037"/>
              </p:ext>
            </p:extLst>
          </p:nvPr>
        </p:nvGraphicFramePr>
        <p:xfrm>
          <a:off x="3369788" y="3567115"/>
          <a:ext cx="746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8" name="Equation" r:id="rId7" imgW="380835" imgH="253890" progId="Equation.DSMT4">
                  <p:embed/>
                </p:oleObj>
              </mc:Choice>
              <mc:Fallback>
                <p:oleObj name="Equation" r:id="rId7" imgW="38083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788" y="3567115"/>
                        <a:ext cx="7461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60311"/>
              </p:ext>
            </p:extLst>
          </p:nvPr>
        </p:nvGraphicFramePr>
        <p:xfrm>
          <a:off x="4752038" y="3567115"/>
          <a:ext cx="7191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9" name="Equation" r:id="rId9" imgW="368140" imgH="253890" progId="Equation.DSMT4">
                  <p:embed/>
                </p:oleObj>
              </mc:Choice>
              <mc:Fallback>
                <p:oleObj name="Equation" r:id="rId9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038" y="3567115"/>
                        <a:ext cx="7191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84151"/>
              </p:ext>
            </p:extLst>
          </p:nvPr>
        </p:nvGraphicFramePr>
        <p:xfrm>
          <a:off x="3102831" y="4106600"/>
          <a:ext cx="5929188" cy="151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0" name="Equation" r:id="rId11" imgW="3454400" imgH="889000" progId="Equation.DSMT4">
                  <p:embed/>
                </p:oleObj>
              </mc:Choice>
              <mc:Fallback>
                <p:oleObj name="Equation" r:id="rId11" imgW="34544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831" y="4106600"/>
                        <a:ext cx="5929188" cy="1519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C73C3-919A-284A-87D0-C527E97C52E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5508162" y="1600201"/>
            <a:ext cx="2667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mr-IN" altLang="zh-TW" dirty="0"/>
              <a:t>…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14" y="1089026"/>
            <a:ext cx="1091080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Times New Roman" charset="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covariance matrix</a:t>
            </a:r>
            <a:r>
              <a:rPr lang="en-US" altLang="zh-TW" dirty="0" smtClean="0">
                <a:latin typeface="Times New Roman" charset="0"/>
              </a:rPr>
              <a:t> for Brownian motion ( i.e., for the m-dimensional random vector                                        ) is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8BB02-3B69-CE43-9D8A-2A3F02E8112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601493" y="2300875"/>
            <a:ext cx="9007765" cy="2633483"/>
            <a:chOff x="1524001" y="2672834"/>
            <a:chExt cx="9007765" cy="2633483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524001" y="26728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zh-TW" altLang="en-US">
                <a:ea typeface="新細明體" charset="-120"/>
              </a:endParaRPr>
            </a:p>
          </p:txBody>
        </p:sp>
        <p:graphicFrame>
          <p:nvGraphicFramePr>
            <p:cNvPr id="389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043820"/>
                </p:ext>
              </p:extLst>
            </p:nvPr>
          </p:nvGraphicFramePr>
          <p:xfrm>
            <a:off x="1616366" y="3096517"/>
            <a:ext cx="8915400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" name="Equation" r:id="rId3" imgW="4991100" imgH="1143000" progId="Equation.DSMT4">
                    <p:embed/>
                  </p:oleObj>
                </mc:Choice>
                <mc:Fallback>
                  <p:oleObj name="Equation" r:id="rId3" imgW="4991100" imgH="1143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366" y="3096517"/>
                          <a:ext cx="8915400" cy="220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524001" y="3106222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830207" y="3167341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830206" y="3807766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852141" y="4773030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525508" y="3337619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525508" y="3776800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525508" y="4702827"/>
              <a:ext cx="243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dirty="0" smtClean="0"/>
                <a:t>…</a:t>
              </a:r>
              <a:endParaRPr kumimoji="1"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530549" y="4338084"/>
              <a:ext cx="5135525" cy="36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826268" y="4227281"/>
              <a:ext cx="1591861" cy="36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2618209" y="4471142"/>
              <a:ext cx="14400" cy="98626"/>
              <a:chOff x="6059665" y="2857500"/>
              <a:chExt cx="14400" cy="98626"/>
            </a:xfrm>
          </p:grpSpPr>
          <p:sp>
            <p:nvSpPr>
              <p:cNvPr id="19" name="橢圓 18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" name="橢圓 24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" name="橢圓 25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4793618" y="4468597"/>
              <a:ext cx="14400" cy="98626"/>
              <a:chOff x="6059665" y="2857500"/>
              <a:chExt cx="14400" cy="98626"/>
            </a:xfrm>
          </p:grpSpPr>
          <p:sp>
            <p:nvSpPr>
              <p:cNvPr id="35" name="橢圓 34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6" name="橢圓 35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7" name="橢圓 36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7366885" y="4478568"/>
              <a:ext cx="14400" cy="98626"/>
              <a:chOff x="6059665" y="2857500"/>
              <a:chExt cx="14400" cy="98626"/>
            </a:xfrm>
          </p:grpSpPr>
          <p:sp>
            <p:nvSpPr>
              <p:cNvPr id="39" name="橢圓 38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" name="橢圓 39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" name="橢圓 40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8862945" y="4468597"/>
              <a:ext cx="14400" cy="98626"/>
              <a:chOff x="6059665" y="2857500"/>
              <a:chExt cx="14400" cy="98626"/>
            </a:xfrm>
          </p:grpSpPr>
          <p:sp>
            <p:nvSpPr>
              <p:cNvPr id="43" name="橢圓 42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橢圓 43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橢圓 44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9306659" y="4460967"/>
              <a:ext cx="14400" cy="98626"/>
              <a:chOff x="6059665" y="2857500"/>
              <a:chExt cx="14400" cy="98626"/>
            </a:xfrm>
          </p:grpSpPr>
          <p:sp>
            <p:nvSpPr>
              <p:cNvPr id="51" name="橢圓 50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" name="橢圓 51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3" name="橢圓 52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0231618" y="4442544"/>
              <a:ext cx="14400" cy="98626"/>
              <a:chOff x="6059665" y="2857500"/>
              <a:chExt cx="14400" cy="98626"/>
            </a:xfrm>
          </p:grpSpPr>
          <p:sp>
            <p:nvSpPr>
              <p:cNvPr id="55" name="橢圓 54"/>
              <p:cNvSpPr>
                <a:spLocks noChangeAspect="1"/>
              </p:cNvSpPr>
              <p:nvPr/>
            </p:nvSpPr>
            <p:spPr>
              <a:xfrm>
                <a:off x="6059665" y="2857500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6" name="橢圓 55"/>
              <p:cNvSpPr>
                <a:spLocks noChangeAspect="1"/>
              </p:cNvSpPr>
              <p:nvPr/>
            </p:nvSpPr>
            <p:spPr>
              <a:xfrm>
                <a:off x="6059665" y="2902598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7" name="橢圓 56"/>
              <p:cNvSpPr>
                <a:spLocks noChangeAspect="1"/>
              </p:cNvSpPr>
              <p:nvPr/>
            </p:nvSpPr>
            <p:spPr>
              <a:xfrm>
                <a:off x="6059665" y="2941726"/>
                <a:ext cx="14400" cy="14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3266126" y="1536535"/>
            <a:ext cx="3367149" cy="563985"/>
            <a:chOff x="1860176" y="1997443"/>
            <a:chExt cx="3886200" cy="658812"/>
          </a:xfrm>
        </p:grpSpPr>
        <p:graphicFrame>
          <p:nvGraphicFramePr>
            <p:cNvPr id="389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353203"/>
                </p:ext>
              </p:extLst>
            </p:nvPr>
          </p:nvGraphicFramePr>
          <p:xfrm>
            <a:off x="1860176" y="1997443"/>
            <a:ext cx="3886200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" name="Equation" r:id="rId5" imgW="1625600" imgH="279400" progId="Equation.DSMT4">
                    <p:embed/>
                  </p:oleObj>
                </mc:Choice>
                <mc:Fallback>
                  <p:oleObj name="Equation" r:id="rId5" imgW="16256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176" y="1997443"/>
                          <a:ext cx="3886200" cy="658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文字方塊 26"/>
            <p:cNvSpPr txBox="1"/>
            <p:nvPr/>
          </p:nvSpPr>
          <p:spPr>
            <a:xfrm>
              <a:off x="4096987" y="2077479"/>
              <a:ext cx="3918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mr-IN" altLang="zh-TW" sz="2400" dirty="0"/>
                <a:t>…</a:t>
              </a:r>
              <a:endParaRPr kumimoji="1"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22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1409" y="344409"/>
            <a:ext cx="10895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TW" dirty="0" smtClean="0">
                <a:latin typeface="Times New Roman" charset="0"/>
              </a:rPr>
              <a:t>The MGF of this random vector can be computed using the MGF for a 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zero-mean</a:t>
            </a:r>
            <a:r>
              <a:rPr lang="en-US" altLang="zh-TW" dirty="0" smtClean="0">
                <a:latin typeface="Times New Roman" charset="0"/>
              </a:rPr>
              <a:t> normal random variable with 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variance t</a:t>
            </a:r>
            <a:r>
              <a:rPr lang="en-US" altLang="zh-TW" dirty="0" smtClean="0">
                <a:latin typeface="Times New Roman" charset="0"/>
              </a:rPr>
              <a:t> and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independence</a:t>
            </a:r>
            <a:r>
              <a:rPr lang="en-US" altLang="zh-TW" dirty="0" smtClean="0">
                <a:latin typeface="Times New Roman" charset="0"/>
              </a:rPr>
              <a:t> of the increments. </a:t>
            </a:r>
          </a:p>
          <a:p>
            <a:pPr marL="609600" indent="-609600">
              <a:buFont typeface="Arial"/>
              <a:buNone/>
              <a:defRPr/>
            </a:pPr>
            <a:r>
              <a:rPr lang="en-US" altLang="zh-TW" dirty="0" smtClean="0">
                <a:latin typeface="Times New Roman" charset="0"/>
              </a:rPr>
              <a:t>    PS. the MGF of 1-dim normal </a:t>
            </a:r>
            <a:r>
              <a:rPr lang="en-US" altLang="zh-TW" dirty="0" err="1" smtClean="0">
                <a:latin typeface="Times New Roman" charset="0"/>
              </a:rPr>
              <a:t>r.v</a:t>
            </a:r>
            <a:r>
              <a:rPr lang="en-US" altLang="zh-TW" dirty="0" smtClean="0">
                <a:latin typeface="Times New Roman" charset="0"/>
              </a:rPr>
              <a:t> ~ N(0,t)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29896"/>
              </p:ext>
            </p:extLst>
          </p:nvPr>
        </p:nvGraphicFramePr>
        <p:xfrm>
          <a:off x="2981487" y="2246047"/>
          <a:ext cx="6172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3" imgW="2679700" imgH="469900" progId="Equation.DSMT4">
                  <p:embed/>
                </p:oleObj>
              </mc:Choice>
              <mc:Fallback>
                <p:oleObj name="Equation" r:id="rId3" imgW="2679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487" y="2246047"/>
                        <a:ext cx="6172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" y="3677295"/>
            <a:ext cx="8305602" cy="20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1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文字方塊 4"/>
          <p:cNvSpPr txBox="1">
            <a:spLocks noChangeArrowheads="1"/>
          </p:cNvSpPr>
          <p:nvPr/>
        </p:nvSpPr>
        <p:spPr bwMode="auto">
          <a:xfrm>
            <a:off x="736797" y="431119"/>
            <a:ext cx="5277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dirty="0">
                <a:latin typeface="Microsoft JhengHei" charset="0"/>
                <a:ea typeface="Microsoft JhengHei" charset="0"/>
                <a:cs typeface="Microsoft JhengHei" charset="0"/>
              </a:rPr>
              <a:t>MGF of random vector </a:t>
            </a:r>
            <a:endParaRPr lang="zh-TW" altLang="en-US" dirty="0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651B4-373C-EB4E-94FA-56F511DDC6C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7" y="1015894"/>
            <a:ext cx="10767749" cy="53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543" y="624681"/>
            <a:ext cx="1074032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Thm3.3.2</a:t>
            </a:r>
            <a:r>
              <a:rPr lang="en-US" altLang="zh-TW" b="1" dirty="0">
                <a:latin typeface="Times New Roman" charset="0"/>
              </a:rPr>
              <a:t> </a:t>
            </a:r>
            <a:r>
              <a:rPr lang="en-US" altLang="zh-TW" b="1" dirty="0" smtClean="0">
                <a:latin typeface="Times New Roman" charset="0"/>
              </a:rPr>
              <a:t>  Alternative </a:t>
            </a:r>
            <a:r>
              <a:rPr lang="en-US" altLang="zh-TW" b="1" dirty="0">
                <a:latin typeface="Times New Roman" charset="0"/>
              </a:rPr>
              <a:t>characterizations of Brownian motion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Times New Roman" charset="0"/>
              </a:rPr>
              <a:t>   Let               be a probability space. 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>
                <a:latin typeface="Times New Roman" charset="0"/>
              </a:rPr>
              <a:t>	</a:t>
            </a:r>
            <a:r>
              <a:rPr lang="en-US" altLang="zh-TW" dirty="0" smtClean="0">
                <a:latin typeface="Times New Roman" charset="0"/>
              </a:rPr>
              <a:t>For each             , suppose there is a continuous function            ,         that satisfies               and that depends on     . </a:t>
            </a:r>
          </a:p>
          <a:p>
            <a:pPr>
              <a:buNone/>
              <a:defRPr/>
            </a:pPr>
            <a:r>
              <a:rPr lang="en-US" altLang="zh-TW" dirty="0"/>
              <a:t>For </a:t>
            </a:r>
            <a:r>
              <a:rPr lang="en-US" altLang="zh-TW" dirty="0" smtClean="0"/>
              <a:t>all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          ,  </a:t>
            </a:r>
            <a:r>
              <a:rPr lang="en-US" altLang="zh-TW" dirty="0" smtClean="0">
                <a:latin typeface="Times New Roman" charset="0"/>
              </a:rPr>
              <a:t>The following three properties are equivalent.</a:t>
            </a:r>
          </a:p>
          <a:p>
            <a:pPr eaLnBrk="1" hangingPunct="1">
              <a:defRPr/>
            </a:pPr>
            <a:endParaRPr lang="en-US" altLang="zh-TW" dirty="0" smtClean="0">
              <a:latin typeface="Times New Roman" charset="0"/>
            </a:endParaRPr>
          </a:p>
        </p:txBody>
      </p:sp>
      <p:graphicFrame>
        <p:nvGraphicFramePr>
          <p:cNvPr id="4198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19874"/>
              </p:ext>
            </p:extLst>
          </p:nvPr>
        </p:nvGraphicFramePr>
        <p:xfrm>
          <a:off x="1893866" y="1077583"/>
          <a:ext cx="1298785" cy="57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66" y="1077583"/>
                        <a:ext cx="1298785" cy="57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45676"/>
              </p:ext>
            </p:extLst>
          </p:nvPr>
        </p:nvGraphicFramePr>
        <p:xfrm>
          <a:off x="2616596" y="1630855"/>
          <a:ext cx="1039019" cy="4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"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596" y="1630855"/>
                        <a:ext cx="1039019" cy="4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38427"/>
              </p:ext>
            </p:extLst>
          </p:nvPr>
        </p:nvGraphicFramePr>
        <p:xfrm>
          <a:off x="9448800" y="1653363"/>
          <a:ext cx="7620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4" name="Equation" r:id="rId7" imgW="368140" imgH="253890" progId="Equation.DSMT4">
                  <p:embed/>
                </p:oleObj>
              </mc:Choice>
              <mc:Fallback>
                <p:oleObj name="Equation" r:id="rId7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1653363"/>
                        <a:ext cx="7620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7995"/>
              </p:ext>
            </p:extLst>
          </p:nvPr>
        </p:nvGraphicFramePr>
        <p:xfrm>
          <a:off x="10616339" y="1668002"/>
          <a:ext cx="762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6339" y="1668002"/>
                        <a:ext cx="7620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74354"/>
              </p:ext>
            </p:extLst>
          </p:nvPr>
        </p:nvGraphicFramePr>
        <p:xfrm>
          <a:off x="3143176" y="2032467"/>
          <a:ext cx="1295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6" name="Equation" r:id="rId11" imgW="622030" imgH="253890" progId="Equation.DSMT4">
                  <p:embed/>
                </p:oleObj>
              </mc:Choice>
              <mc:Fallback>
                <p:oleObj name="Equation" r:id="rId11" imgW="62203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176" y="2032467"/>
                        <a:ext cx="12954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41117"/>
              </p:ext>
            </p:extLst>
          </p:nvPr>
        </p:nvGraphicFramePr>
        <p:xfrm>
          <a:off x="7391265" y="2090654"/>
          <a:ext cx="381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" name="Equation" r:id="rId13" imgW="152334" imgH="139639" progId="Equation.DSMT4">
                  <p:embed/>
                </p:oleObj>
              </mc:Choice>
              <mc:Fallback>
                <p:oleObj name="Equation" r:id="rId13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265" y="2090654"/>
                        <a:ext cx="3810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52202" y="3373587"/>
            <a:ext cx="10101598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zh-TW" sz="2400" dirty="0" smtClean="0"/>
              <a:t>1.  The increments</a:t>
            </a:r>
          </a:p>
          <a:p>
            <a:pPr marL="812800" indent="-812800" eaLnBrk="1" hangingPunct="1">
              <a:buNone/>
              <a:defRPr/>
            </a:pPr>
            <a:endParaRPr lang="en-US" altLang="zh-TW" sz="2400" dirty="0" smtClean="0"/>
          </a:p>
          <a:p>
            <a:pPr marL="812800" indent="-812800" eaLnBrk="1" hangingPunct="1">
              <a:buNone/>
              <a:defRPr/>
            </a:pPr>
            <a:endParaRPr lang="en-US" altLang="zh-TW" sz="2400" dirty="0"/>
          </a:p>
          <a:p>
            <a:pPr marL="812800" indent="-812800" eaLnBrk="1" hangingPunct="1">
              <a:buNone/>
              <a:defRPr/>
            </a:pPr>
            <a:r>
              <a:rPr lang="en-US" altLang="zh-TW" sz="2400" dirty="0"/>
              <a:t>      </a:t>
            </a:r>
            <a:r>
              <a:rPr lang="en-US" altLang="zh-TW" sz="2400" dirty="0" smtClean="0"/>
              <a:t>are </a:t>
            </a:r>
            <a:r>
              <a:rPr lang="en-US" altLang="zh-TW" sz="2400" dirty="0">
                <a:solidFill>
                  <a:srgbClr val="FF0000"/>
                </a:solidFill>
              </a:rPr>
              <a:t>independent</a:t>
            </a:r>
            <a:r>
              <a:rPr lang="en-US" altLang="zh-TW" sz="2400" dirty="0"/>
              <a:t> and each of these increments is </a:t>
            </a:r>
            <a:r>
              <a:rPr lang="en-US" altLang="zh-TW" sz="2400" dirty="0">
                <a:solidFill>
                  <a:srgbClr val="FF0000"/>
                </a:solidFill>
              </a:rPr>
              <a:t>normally distributed </a:t>
            </a:r>
            <a:r>
              <a:rPr lang="en-US" altLang="zh-TW" sz="2400" dirty="0" smtClean="0"/>
              <a:t>with</a:t>
            </a:r>
          </a:p>
          <a:p>
            <a:pPr marL="812800" indent="-812800" eaLnBrk="1" hangingPunct="1">
              <a:buNone/>
              <a:defRPr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</a:t>
            </a:r>
            <a:r>
              <a:rPr lang="en-US" altLang="zh-TW" sz="2400" dirty="0"/>
              <a:t>mean and variance given by </a:t>
            </a:r>
            <a:r>
              <a:rPr lang="en-US" altLang="zh-TW" sz="2400" dirty="0" smtClean="0"/>
              <a:t>                                      </a:t>
            </a:r>
            <a:r>
              <a:rPr lang="en-US" altLang="zh-TW" sz="2400" dirty="0"/>
              <a:t>and                             </a:t>
            </a:r>
          </a:p>
          <a:p>
            <a:pPr marL="812800" indent="-812800" eaLnBrk="1" hangingPunct="1">
              <a:buNone/>
              <a:defRPr/>
            </a:pPr>
            <a:r>
              <a:rPr lang="en-US" altLang="zh-TW" dirty="0"/>
              <a:t>                                                 </a:t>
            </a:r>
          </a:p>
        </p:txBody>
      </p:sp>
      <p:graphicFrame>
        <p:nvGraphicFramePr>
          <p:cNvPr id="419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93055"/>
              </p:ext>
            </p:extLst>
          </p:nvPr>
        </p:nvGraphicFramePr>
        <p:xfrm>
          <a:off x="2090287" y="2574857"/>
          <a:ext cx="2031610" cy="40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8" name="Equation" r:id="rId15" imgW="1143000" imgH="228600" progId="Equation.DSMT4">
                  <p:embed/>
                </p:oleObj>
              </mc:Choice>
              <mc:Fallback>
                <p:oleObj name="Equation" r:id="rId15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287" y="2574857"/>
                        <a:ext cx="2031610" cy="406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93771"/>
              </p:ext>
            </p:extLst>
          </p:nvPr>
        </p:nvGraphicFramePr>
        <p:xfrm>
          <a:off x="2663839" y="3999278"/>
          <a:ext cx="7751522" cy="54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9" name="Equation" r:id="rId17" imgW="3632200" imgH="254000" progId="Equation.DSMT4">
                  <p:embed/>
                </p:oleObj>
              </mc:Choice>
              <mc:Fallback>
                <p:oleObj name="Equation" r:id="rId17" imgW="3632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39" y="3999278"/>
                        <a:ext cx="7751522" cy="54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02066"/>
              </p:ext>
            </p:extLst>
          </p:nvPr>
        </p:nvGraphicFramePr>
        <p:xfrm>
          <a:off x="5273010" y="5150455"/>
          <a:ext cx="2507693" cy="47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0" name="Equation" r:id="rId19" imgW="1447800" imgH="279400" progId="Equation.DSMT4">
                  <p:embed/>
                </p:oleObj>
              </mc:Choice>
              <mc:Fallback>
                <p:oleObj name="Equation" r:id="rId19" imgW="1447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010" y="5150455"/>
                        <a:ext cx="2507693" cy="47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4471"/>
              </p:ext>
            </p:extLst>
          </p:nvPr>
        </p:nvGraphicFramePr>
        <p:xfrm>
          <a:off x="8396208" y="5096050"/>
          <a:ext cx="3432904" cy="58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1" name="Equation" r:id="rId21" imgW="1879600" imgH="279400" progId="Equation.DSMT4">
                  <p:embed/>
                </p:oleObj>
              </mc:Choice>
              <mc:Fallback>
                <p:oleObj name="Equation" r:id="rId21" imgW="187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08" y="5096050"/>
                        <a:ext cx="3432904" cy="582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8A588-3359-564B-8A08-B89D965CE8EB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62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b="1" dirty="0" smtClean="0"/>
              <a:t>3.2 Scaled Random Walks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Properties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symmetric random walk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dirty="0"/>
              <a:t>Increments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dirty="0"/>
              <a:t>Martingale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dirty="0"/>
              <a:t>Quadratic Variation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dirty="0"/>
              <a:t>Limiting Distribution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D725B-882F-1E4F-95B4-D8C09D8EF959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22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227" y="546099"/>
            <a:ext cx="11773546" cy="4525963"/>
          </a:xfrm>
        </p:spPr>
        <p:txBody>
          <a:bodyPr/>
          <a:lstStyle/>
          <a:p>
            <a:pPr marL="514350" indent="-514350">
              <a:buAutoNum type="arabicPeriod" startAt="2"/>
              <a:defRPr/>
            </a:pPr>
            <a:r>
              <a:rPr lang="en-US" altLang="zh-TW" dirty="0" smtClean="0"/>
              <a:t>The random variables                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are jointly normally distributed </a:t>
            </a:r>
          </a:p>
          <a:p>
            <a:pPr marL="0" indent="0"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      </a:t>
            </a:r>
            <a:r>
              <a:rPr lang="en-US" altLang="zh-TW" dirty="0" smtClean="0"/>
              <a:t>with means equal to </a:t>
            </a:r>
            <a:r>
              <a:rPr lang="en-US" altLang="zh-TW" dirty="0" smtClean="0">
                <a:solidFill>
                  <a:srgbClr val="FF0000"/>
                </a:solidFill>
              </a:rPr>
              <a:t>zero</a:t>
            </a:r>
            <a:r>
              <a:rPr lang="en-US" altLang="zh-TW" dirty="0" smtClean="0"/>
              <a:t> and covariance matrix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812800" indent="-812800">
              <a:buFontTx/>
              <a:buAutoNum type="arabicPeriod" startAt="2"/>
              <a:defRPr/>
            </a:pPr>
            <a:endParaRPr lang="en-US" altLang="zh-TW" dirty="0"/>
          </a:p>
          <a:p>
            <a:pPr marL="812800" indent="-812800">
              <a:buFontTx/>
              <a:buAutoNum type="arabicPeriod" startAt="2"/>
              <a:defRPr/>
            </a:pPr>
            <a:endParaRPr lang="en-US" altLang="zh-TW" dirty="0" smtClean="0"/>
          </a:p>
          <a:p>
            <a:pPr marL="812800" indent="-812800">
              <a:buFontTx/>
              <a:buAutoNum type="arabicPeriod" startAt="2"/>
              <a:defRPr/>
            </a:pPr>
            <a:endParaRPr lang="en-US" altLang="zh-TW" dirty="0"/>
          </a:p>
          <a:p>
            <a:pPr marL="812800" indent="-812800">
              <a:buFontTx/>
              <a:buAutoNum type="arabicPeriod" startAt="2"/>
              <a:defRPr/>
            </a:pPr>
            <a:endParaRPr lang="en-US" altLang="zh-TW" dirty="0" smtClean="0"/>
          </a:p>
          <a:p>
            <a:pPr marL="0" indent="0">
              <a:buNone/>
              <a:defRPr/>
            </a:pPr>
            <a:r>
              <a:rPr lang="en-US" altLang="zh-TW" dirty="0" smtClean="0"/>
              <a:t>3.  </a:t>
            </a:r>
            <a:r>
              <a:rPr lang="en-US" altLang="zh-TW" dirty="0"/>
              <a:t>T</a:t>
            </a:r>
            <a:r>
              <a:rPr lang="en-US" altLang="zh-TW" dirty="0" smtClean="0"/>
              <a:t>he random variables                                      have the </a:t>
            </a:r>
            <a:r>
              <a:rPr lang="en-US" altLang="zh-TW" dirty="0" smtClean="0">
                <a:solidFill>
                  <a:srgbClr val="FF0000"/>
                </a:solidFill>
              </a:rPr>
              <a:t>joint MGF</a:t>
            </a:r>
            <a:r>
              <a:rPr lang="en-US" altLang="zh-TW" dirty="0" smtClean="0"/>
              <a:t>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31152"/>
              </p:ext>
            </p:extLst>
          </p:nvPr>
        </p:nvGraphicFramePr>
        <p:xfrm>
          <a:off x="3958596" y="533521"/>
          <a:ext cx="3035918" cy="5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" name="Equation" r:id="rId3" imgW="1511300" imgH="254000" progId="Equation.DSMT4">
                  <p:embed/>
                </p:oleObj>
              </mc:Choice>
              <mc:Fallback>
                <p:oleObj name="Equation" r:id="rId3" imgW="1511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596" y="533521"/>
                        <a:ext cx="3035918" cy="5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矩形 2"/>
          <p:cNvSpPr>
            <a:spLocks noChangeArrowheads="1"/>
          </p:cNvSpPr>
          <p:nvPr/>
        </p:nvSpPr>
        <p:spPr bwMode="auto">
          <a:xfrm>
            <a:off x="209227" y="5526036"/>
            <a:ext cx="1177354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Times New Roman" charset="0"/>
              </a:rPr>
              <a:t>If any of  1, 2, or 3 holds (and hence they all hold), then          ,          is a </a:t>
            </a:r>
            <a:r>
              <a:rPr lang="en-US" altLang="zh-TW" sz="2800" dirty="0">
                <a:solidFill>
                  <a:srgbClr val="FF0000"/>
                </a:solidFill>
                <a:latin typeface="Times New Roman" charset="0"/>
              </a:rPr>
              <a:t>Brownian motion</a:t>
            </a:r>
            <a:r>
              <a:rPr lang="en-US" altLang="zh-TW" sz="2800" dirty="0">
                <a:latin typeface="Times New Roman" charset="0"/>
              </a:rPr>
              <a:t>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DB8E3-CEAF-1B40-B574-9AF3106E13B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430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86103"/>
              </p:ext>
            </p:extLst>
          </p:nvPr>
        </p:nvGraphicFramePr>
        <p:xfrm>
          <a:off x="8312030" y="5569267"/>
          <a:ext cx="7969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" name="Equation" r:id="rId5" imgW="368140" imgH="253890" progId="Equation.DSMT4">
                  <p:embed/>
                </p:oleObj>
              </mc:Choice>
              <mc:Fallback>
                <p:oleObj name="Equation" r:id="rId5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030" y="5569267"/>
                        <a:ext cx="7969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45748"/>
              </p:ext>
            </p:extLst>
          </p:nvPr>
        </p:nvGraphicFramePr>
        <p:xfrm>
          <a:off x="9264530" y="5578791"/>
          <a:ext cx="796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530" y="5578791"/>
                        <a:ext cx="796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722342" y="553989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mr-IN" altLang="zh-TW"/>
              <a:t>…</a:t>
            </a:r>
            <a:endParaRPr kumimoji="1" lang="zh-TW" altLang="en-US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14094"/>
              </p:ext>
            </p:extLst>
          </p:nvPr>
        </p:nvGraphicFramePr>
        <p:xfrm>
          <a:off x="3924343" y="3607026"/>
          <a:ext cx="3035918" cy="5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9" imgW="1511300" imgH="254000" progId="Equation.DSMT4">
                  <p:embed/>
                </p:oleObj>
              </mc:Choice>
              <mc:Fallback>
                <p:oleObj name="Equation" r:id="rId9" imgW="1511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43" y="3607026"/>
                        <a:ext cx="3035918" cy="5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670504" y="3609909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mr-IN" altLang="zh-TW"/>
              <a:t>…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78" y="1030748"/>
            <a:ext cx="2272354" cy="23050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47" y="4244843"/>
            <a:ext cx="6045477" cy="13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45" y="4957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latin typeface="Times New Roman" charset="0"/>
              </a:rPr>
              <a:t>3.3.3 Filtration for Brownian Motion</a:t>
            </a:r>
            <a:r>
              <a:rPr lang="en-US" altLang="zh-TW" sz="4000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568" y="1113692"/>
            <a:ext cx="10533184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Definition 3.3.3</a:t>
            </a:r>
            <a:endParaRPr lang="en-US" altLang="zh-TW" dirty="0" smtClean="0"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Times New Roman" charset="0"/>
              </a:rPr>
              <a:t>   Let              be a probability space on which is defined a Brownian motion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Times New Roman" charset="0"/>
              </a:rPr>
              <a:t>  A filtration for the Brownian motion is a collection of     -algebra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charset="0"/>
              </a:rPr>
              <a:t>                  </a:t>
            </a:r>
            <a:endParaRPr lang="en-US" altLang="zh-TW" u="sng" dirty="0">
              <a:solidFill>
                <a:srgbClr val="FF0000"/>
              </a:solidFill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                    </a:t>
            </a:r>
            <a:r>
              <a:rPr lang="en-US" altLang="zh-TW" dirty="0" smtClean="0">
                <a:latin typeface="Times New Roman" charset="0"/>
              </a:rPr>
              <a:t>,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TW" dirty="0" smtClean="0">
                <a:latin typeface="Times New Roman" charset="0"/>
              </a:rPr>
              <a:t>satisfying</a:t>
            </a:r>
            <a:r>
              <a:rPr lang="zh-TW" altLang="en-US" dirty="0" smtClean="0">
                <a:latin typeface="Times New Roman" charset="0"/>
              </a:rPr>
              <a:t>：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57698"/>
              </p:ext>
            </p:extLst>
          </p:nvPr>
        </p:nvGraphicFramePr>
        <p:xfrm>
          <a:off x="1858106" y="1589147"/>
          <a:ext cx="1143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4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106" y="1589147"/>
                        <a:ext cx="11430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25244"/>
              </p:ext>
            </p:extLst>
          </p:nvPr>
        </p:nvGraphicFramePr>
        <p:xfrm>
          <a:off x="2359268" y="1976100"/>
          <a:ext cx="1752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5" name="Equation" r:id="rId5" imgW="748975" imgH="253890" progId="Equation.DSMT4">
                  <p:embed/>
                </p:oleObj>
              </mc:Choice>
              <mc:Fallback>
                <p:oleObj name="Equation" r:id="rId5" imgW="74897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68" y="1976100"/>
                        <a:ext cx="17526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092022"/>
              </p:ext>
            </p:extLst>
          </p:nvPr>
        </p:nvGraphicFramePr>
        <p:xfrm>
          <a:off x="8965345" y="2657931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6" name="Equation" r:id="rId7" imgW="152334" imgH="139639" progId="Equation.DSMT4">
                  <p:embed/>
                </p:oleObj>
              </mc:Choice>
              <mc:Fallback>
                <p:oleObj name="Equation" r:id="rId7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345" y="2657931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32177"/>
              </p:ext>
            </p:extLst>
          </p:nvPr>
        </p:nvGraphicFramePr>
        <p:xfrm>
          <a:off x="1197706" y="3000192"/>
          <a:ext cx="1624481" cy="59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" name="Equation" r:id="rId9" imgW="698197" imgH="253890" progId="Equation.DSMT4">
                  <p:embed/>
                </p:oleObj>
              </mc:Choice>
              <mc:Fallback>
                <p:oleObj name="Equation" r:id="rId9" imgW="69819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706" y="3000192"/>
                        <a:ext cx="1624481" cy="596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矩形 2"/>
          <p:cNvSpPr>
            <a:spLocks noChangeArrowheads="1"/>
          </p:cNvSpPr>
          <p:nvPr/>
        </p:nvSpPr>
        <p:spPr bwMode="auto">
          <a:xfrm>
            <a:off x="753206" y="3640096"/>
            <a:ext cx="1092590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12800" indent="-812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 </a:t>
            </a:r>
            <a:r>
              <a:rPr lang="en-US" altLang="zh-TW" sz="2800" dirty="0"/>
              <a:t>Information accumulates </a:t>
            </a:r>
            <a:r>
              <a:rPr lang="en-US" altLang="zh-TW" sz="2800" dirty="0" smtClean="0"/>
              <a:t>)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Adaptivity</a:t>
            </a:r>
            <a:r>
              <a:rPr lang="en-US" altLang="zh-TW" sz="2800" dirty="0" smtClean="0"/>
              <a:t>)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 W(t) is F(t) </a:t>
            </a:r>
            <a:r>
              <a:rPr lang="en-US" altLang="zh-TW" sz="2800" dirty="0" err="1" smtClean="0"/>
              <a:t>msb</a:t>
            </a:r>
            <a:r>
              <a:rPr lang="en-US" altLang="zh-TW" sz="2800" dirty="0" smtClean="0"/>
              <a:t>.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(Independence of future increments)</a:t>
            </a:r>
            <a:endParaRPr lang="en-US" alt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BB29-2988-D34A-BBFE-B53A5ABCC72B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8" y="3597407"/>
            <a:ext cx="4445883" cy="629068"/>
          </a:xfrm>
          <a:prstGeom prst="rect">
            <a:avLst/>
          </a:prstGeom>
        </p:spPr>
      </p:pic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674"/>
              </p:ext>
            </p:extLst>
          </p:nvPr>
        </p:nvGraphicFramePr>
        <p:xfrm>
          <a:off x="1758462" y="5929554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8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62" y="5929554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62537" y="5837067"/>
            <a:ext cx="7965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For                the increment W(u)-W(t) is </a:t>
            </a:r>
            <a:r>
              <a:rPr kumimoji="1" lang="en-US" altLang="zh-TW" sz="2800" dirty="0" err="1" smtClean="0"/>
              <a:t>indep</a:t>
            </a:r>
            <a:r>
              <a:rPr kumimoji="1" lang="en-US" altLang="zh-TW" sz="2800" dirty="0" smtClean="0"/>
              <a:t>. of F(t).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136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9" y="635977"/>
            <a:ext cx="8944122" cy="32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8323" cy="1325563"/>
          </a:xfrm>
        </p:spPr>
        <p:txBody>
          <a:bodyPr/>
          <a:lstStyle/>
          <a:p>
            <a:r>
              <a:rPr kumimoji="1" lang="en-US" altLang="zh-TW" dirty="0" smtClean="0"/>
              <a:t>3.3.4 </a:t>
            </a:r>
            <a:r>
              <a:rPr kumimoji="1" lang="en-US" altLang="zh-TW" smtClean="0"/>
              <a:t>Martingale Property for Brownian Motion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Theorem 3.3.4  Brownian motion is a martingale</a:t>
            </a:r>
          </a:p>
          <a:p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4" y="2460283"/>
            <a:ext cx="10296352" cy="26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3.2.1 Symmetric Random </a:t>
            </a:r>
            <a:r>
              <a:rPr lang="en-US" altLang="zh-TW" sz="4000" dirty="0" smtClean="0"/>
              <a:t>Walk</a:t>
            </a:r>
            <a:endParaRPr lang="en-US" altLang="zh-TW" sz="4000" dirty="0"/>
          </a:p>
        </p:txBody>
      </p:sp>
      <p:pic>
        <p:nvPicPr>
          <p:cNvPr id="20482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89339"/>
            <a:ext cx="46799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1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37364" y="1036638"/>
          <a:ext cx="34559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5" imgW="1562100" imgH="482600" progId="Equation.DSMT4">
                  <p:embed/>
                </p:oleObj>
              </mc:Choice>
              <mc:Fallback>
                <p:oleObj name="Equation" r:id="rId5" imgW="1562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4" y="1036638"/>
                        <a:ext cx="34559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2063750" y="2020889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+mn-lt"/>
                <a:ea typeface="Microsoft JhengHei" charset="0"/>
                <a:cs typeface="Microsoft JhengHei" charset="0"/>
              </a:rPr>
              <a:t>Define      = 0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</p:txBody>
      </p:sp>
      <p:graphicFrame>
        <p:nvGraphicFramePr>
          <p:cNvPr id="2048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506290"/>
              </p:ext>
            </p:extLst>
          </p:nvPr>
        </p:nvGraphicFramePr>
        <p:xfrm>
          <a:off x="2088464" y="2534122"/>
          <a:ext cx="39052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7" imgW="1459866" imgH="444307" progId="Equation.DSMT4">
                  <p:embed/>
                </p:oleObj>
              </mc:Choice>
              <mc:Fallback>
                <p:oleObj name="Equation" r:id="rId7" imgW="1459866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464" y="2534122"/>
                        <a:ext cx="39052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6532747"/>
              </p:ext>
            </p:extLst>
          </p:nvPr>
        </p:nvGraphicFramePr>
        <p:xfrm>
          <a:off x="3151790" y="2013014"/>
          <a:ext cx="468741" cy="52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790" y="2013014"/>
                        <a:ext cx="468741" cy="521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063751" y="1316038"/>
            <a:ext cx="46085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kern="100" dirty="0" smtClean="0">
                <a:latin typeface="Calibri" charset="0"/>
                <a:ea typeface="新細明體" charset="-120"/>
                <a:cs typeface="Times New Roman" charset="0"/>
              </a:rPr>
              <a:t>Toss </a:t>
            </a:r>
            <a:r>
              <a:rPr lang="en-US" altLang="zh-TW" sz="3200" kern="100" dirty="0">
                <a:latin typeface="Calibri" charset="0"/>
                <a:ea typeface="新細明體" charset="-120"/>
                <a:cs typeface="Times New Roman" charset="0"/>
              </a:rPr>
              <a:t>a fair </a:t>
            </a:r>
            <a:r>
              <a:rPr lang="en-US" altLang="zh-TW" sz="3200" kern="100" dirty="0" smtClean="0">
                <a:latin typeface="Calibri" charset="0"/>
                <a:ea typeface="新細明體" charset="-120"/>
                <a:cs typeface="Times New Roman" charset="0"/>
              </a:rPr>
              <a:t>coin repeatedly </a:t>
            </a:r>
            <a:endParaRPr lang="zh-TW" altLang="zh-TW" sz="3200" kern="100" dirty="0">
              <a:latin typeface="Calibri" charset="0"/>
              <a:ea typeface="新細明體" charset="-120"/>
              <a:cs typeface="Times New Roman" charset="0"/>
            </a:endParaRPr>
          </a:p>
        </p:txBody>
      </p:sp>
      <p:sp>
        <p:nvSpPr>
          <p:cNvPr id="20488" name="矩形 3"/>
          <p:cNvSpPr>
            <a:spLocks noChangeArrowheads="1"/>
          </p:cNvSpPr>
          <p:nvPr/>
        </p:nvSpPr>
        <p:spPr bwMode="auto">
          <a:xfrm>
            <a:off x="5999164" y="2728914"/>
            <a:ext cx="472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/>
              <a:t>is a symmetric random walk </a:t>
            </a:r>
          </a:p>
        </p:txBody>
      </p:sp>
      <p:sp>
        <p:nvSpPr>
          <p:cNvPr id="20489" name="矩形 7"/>
          <p:cNvSpPr>
            <a:spLocks noChangeArrowheads="1"/>
          </p:cNvSpPr>
          <p:nvPr/>
        </p:nvSpPr>
        <p:spPr bwMode="auto">
          <a:xfrm>
            <a:off x="5969000" y="3633788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800" dirty="0"/>
              <a:t>With each toss, it either steps up one unit or down one unit, and each of the two probabilities is equally likely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D31A3-3D1E-6E4E-A526-303B71BFF59C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74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3.2.2 Increments of the Symmetric Random Walk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 random walk has </a:t>
            </a:r>
            <a:r>
              <a:rPr lang="en-US" altLang="zh-TW" i="1" dirty="0">
                <a:solidFill>
                  <a:srgbClr val="FF0000"/>
                </a:solidFill>
                <a:latin typeface="Times New Roman" charset="0"/>
              </a:rPr>
              <a:t>independent increments</a:t>
            </a:r>
          </a:p>
          <a:p>
            <a:pPr>
              <a:defRPr/>
            </a:pPr>
            <a:r>
              <a:rPr lang="en-US" altLang="zh-TW" dirty="0" smtClean="0"/>
              <a:t>                                                                               are independent , </a:t>
            </a:r>
          </a:p>
          <a:p>
            <a:pPr marL="0" indent="0">
              <a:buNone/>
              <a:defRPr/>
            </a:pPr>
            <a:r>
              <a:rPr lang="en-US" altLang="zh-TW" dirty="0" smtClean="0"/>
              <a:t>    0=</a:t>
            </a:r>
          </a:p>
          <a:p>
            <a:pPr marL="0" indent="0"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                                 is </a:t>
            </a:r>
            <a:r>
              <a:rPr lang="en-US" altLang="zh-TW" dirty="0"/>
              <a:t>called an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charset="0"/>
              </a:rPr>
              <a:t>increment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of the random walk  </a:t>
            </a:r>
          </a:p>
          <a:p>
            <a:pPr>
              <a:defRPr/>
            </a:pPr>
            <a:r>
              <a:rPr lang="en-US" altLang="zh-TW" dirty="0"/>
              <a:t>E(              </a:t>
            </a:r>
            <a:r>
              <a:rPr lang="en-US" altLang="zh-TW" dirty="0" smtClean="0"/>
              <a:t>    </a:t>
            </a:r>
            <a:r>
              <a:rPr lang="en-US" altLang="zh-TW" dirty="0"/>
              <a:t>)=0</a:t>
            </a:r>
          </a:p>
          <a:p>
            <a:pPr>
              <a:defRPr/>
            </a:pPr>
            <a:r>
              <a:rPr lang="en-US" altLang="zh-TW" dirty="0" err="1"/>
              <a:t>Var</a:t>
            </a:r>
            <a:r>
              <a:rPr lang="en-US" altLang="zh-TW" dirty="0"/>
              <a:t>(                 )=</a:t>
            </a:r>
          </a:p>
          <a:p>
            <a:pPr>
              <a:buNone/>
              <a:defRPr/>
            </a:pPr>
            <a:r>
              <a:rPr lang="en-US" altLang="zh-TW" i="1" dirty="0">
                <a:latin typeface="Times New Roman" charset="0"/>
              </a:rPr>
              <a:t>   </a:t>
            </a:r>
          </a:p>
          <a:p>
            <a:endParaRPr kumimoji="1"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83895"/>
              </p:ext>
            </p:extLst>
          </p:nvPr>
        </p:nvGraphicFramePr>
        <p:xfrm>
          <a:off x="1215564" y="2313831"/>
          <a:ext cx="6251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4" imgW="3022600" imgH="241300" progId="Equation.DSMT4">
                  <p:embed/>
                </p:oleObj>
              </mc:Choice>
              <mc:Fallback>
                <p:oleObj name="Equation" r:id="rId4" imgW="302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564" y="2313831"/>
                        <a:ext cx="62515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15984"/>
              </p:ext>
            </p:extLst>
          </p:nvPr>
        </p:nvGraphicFramePr>
        <p:xfrm>
          <a:off x="1658616" y="2872559"/>
          <a:ext cx="2100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6" imgW="1104900" imgH="228600" progId="Equation.DSMT4">
                  <p:embed/>
                </p:oleObj>
              </mc:Choice>
              <mc:Fallback>
                <p:oleObj name="Equation" r:id="rId6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616" y="2872559"/>
                        <a:ext cx="2100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459856"/>
              </p:ext>
            </p:extLst>
          </p:nvPr>
        </p:nvGraphicFramePr>
        <p:xfrm>
          <a:off x="1138711" y="3634276"/>
          <a:ext cx="2635250" cy="87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Equation" r:id="rId8" imgW="1320227" imgH="469696" progId="Equation.DSMT4">
                  <p:embed/>
                </p:oleObj>
              </mc:Choice>
              <mc:Fallback>
                <p:oleObj name="Equation" r:id="rId8" imgW="1320227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711" y="3634276"/>
                        <a:ext cx="2635250" cy="87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9529"/>
              </p:ext>
            </p:extLst>
          </p:nvPr>
        </p:nvGraphicFramePr>
        <p:xfrm>
          <a:off x="1441184" y="4384260"/>
          <a:ext cx="1450297" cy="46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Equation" r:id="rId10" imgW="685800" imgH="241300" progId="Equation.DSMT4">
                  <p:embed/>
                </p:oleObj>
              </mc:Choice>
              <mc:Fallback>
                <p:oleObj name="Equation" r:id="rId10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184" y="4384260"/>
                        <a:ext cx="1450297" cy="466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38850"/>
              </p:ext>
            </p:extLst>
          </p:nvPr>
        </p:nvGraphicFramePr>
        <p:xfrm>
          <a:off x="3401869" y="4850382"/>
          <a:ext cx="1320494" cy="51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Equation" r:id="rId12" imgW="482391" imgH="228501" progId="Equation.DSMT4">
                  <p:embed/>
                </p:oleObj>
              </mc:Choice>
              <mc:Fallback>
                <p:oleObj name="Equation" r:id="rId12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69" y="4850382"/>
                        <a:ext cx="1320494" cy="516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88204"/>
              </p:ext>
            </p:extLst>
          </p:nvPr>
        </p:nvGraphicFramePr>
        <p:xfrm>
          <a:off x="1713875" y="4921040"/>
          <a:ext cx="1484923" cy="4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14" imgW="685800" imgH="241300" progId="Equation.DSMT4">
                  <p:embed/>
                </p:oleObj>
              </mc:Choice>
              <mc:Fallback>
                <p:oleObj name="Equation" r:id="rId14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875" y="4921040"/>
                        <a:ext cx="1484923" cy="476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箭頭接點 10"/>
          <p:cNvCxnSpPr/>
          <p:nvPr/>
        </p:nvCxnSpPr>
        <p:spPr>
          <a:xfrm>
            <a:off x="6096000" y="5693720"/>
            <a:ext cx="533507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642847" y="5540188"/>
            <a:ext cx="0" cy="309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472863" y="5539078"/>
            <a:ext cx="0" cy="309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9040906" y="5539078"/>
            <a:ext cx="0" cy="309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84224" y="5540188"/>
            <a:ext cx="0" cy="309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435098" y="584725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k</a:t>
            </a:r>
            <a:r>
              <a:rPr kumimoji="1" lang="en-US" altLang="zh-TW" sz="1400" dirty="0" smtClean="0"/>
              <a:t>1</a:t>
            </a:r>
            <a:endParaRPr kumimoji="1"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318022" y="584725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k</a:t>
            </a:r>
            <a:r>
              <a:rPr kumimoji="1" lang="en-US" altLang="zh-TW" sz="1400" dirty="0"/>
              <a:t>2</a:t>
            </a:r>
            <a:endParaRPr kumimoji="1" lang="zh-TW" altLang="en-US" sz="1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833157" y="58657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err="1" smtClean="0"/>
              <a:t>k</a:t>
            </a:r>
            <a:r>
              <a:rPr kumimoji="1" lang="en-US" altLang="zh-TW" sz="1400" dirty="0" err="1"/>
              <a:t>i</a:t>
            </a:r>
            <a:endParaRPr kumimoji="1" lang="zh-TW" altLang="en-US" sz="1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0267511" y="585389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k</a:t>
            </a:r>
            <a:r>
              <a:rPr kumimoji="1" lang="en-US" altLang="zh-TW" sz="1400" dirty="0" smtClean="0"/>
              <a:t>i+1</a:t>
            </a:r>
            <a:endParaRPr kumimoji="1" lang="zh-TW" altLang="en-US" sz="1400" dirty="0"/>
          </a:p>
        </p:txBody>
      </p:sp>
      <p:cxnSp>
        <p:nvCxnSpPr>
          <p:cNvPr id="27" name="曲線接點 26"/>
          <p:cNvCxnSpPr/>
          <p:nvPr/>
        </p:nvCxnSpPr>
        <p:spPr>
          <a:xfrm rot="5400000">
            <a:off x="9502887" y="5363143"/>
            <a:ext cx="388549" cy="272601"/>
          </a:xfrm>
          <a:prstGeom prst="curved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9625185" y="4902262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k</a:t>
            </a:r>
            <a:r>
              <a:rPr kumimoji="1" lang="en-US" altLang="zh-TW" sz="1400" dirty="0" smtClean="0"/>
              <a:t>i</a:t>
            </a:r>
            <a:r>
              <a:rPr kumimoji="1" lang="en-US" altLang="zh-TW" sz="2400" dirty="0" smtClean="0"/>
              <a:t>+1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06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3.2.3 Martingale Property for </a:t>
            </a:r>
            <a:r>
              <a:rPr lang="en-US" altLang="zh-TW" sz="4000" dirty="0" smtClean="0"/>
              <a:t>the </a:t>
            </a:r>
            <a:br>
              <a:rPr lang="en-US" altLang="zh-TW" sz="4000" dirty="0" smtClean="0"/>
            </a:br>
            <a:r>
              <a:rPr lang="en-US" altLang="zh-TW" sz="4000" dirty="0"/>
              <a:t> </a:t>
            </a:r>
            <a:r>
              <a:rPr lang="en-US" altLang="zh-TW" sz="4000" dirty="0" smtClean="0"/>
              <a:t>				Symmetric </a:t>
            </a:r>
            <a:r>
              <a:rPr lang="en-US" altLang="zh-TW" sz="4000" dirty="0"/>
              <a:t>Random Walk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4676"/>
            <a:ext cx="1067248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Choose nonnegative integers </a:t>
            </a:r>
            <a:r>
              <a:rPr lang="en-US" altLang="zh-TW" i="1" dirty="0" smtClean="0">
                <a:latin typeface="Times New Roman" charset="0"/>
              </a:rPr>
              <a:t>k &lt; l , </a:t>
            </a:r>
            <a:r>
              <a:rPr lang="en-US" altLang="zh-TW" dirty="0" smtClean="0">
                <a:latin typeface="Times New Roman" charset="0"/>
              </a:rPr>
              <a:t>then,</a:t>
            </a: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 smtClean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 smtClean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 smtClean="0">
              <a:latin typeface="Times New Roman" charset="0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Times New Roman" charset="0"/>
              </a:rPr>
              <a:t>在</a:t>
            </a:r>
            <a:r>
              <a:rPr lang="en-US" altLang="zh-TW" dirty="0" err="1" smtClean="0">
                <a:latin typeface="Times New Roman" charset="0"/>
              </a:rPr>
              <a:t>F</a:t>
            </a:r>
            <a:r>
              <a:rPr lang="en-US" altLang="zh-TW" sz="1600" dirty="0" err="1" smtClean="0">
                <a:latin typeface="Times New Roman" charset="0"/>
              </a:rPr>
              <a:t>k</a:t>
            </a:r>
            <a:r>
              <a:rPr lang="zh-TW" altLang="en-US" dirty="0" smtClean="0">
                <a:latin typeface="Times New Roman" charset="0"/>
              </a:rPr>
              <a:t>資訊集合的情況下</a:t>
            </a:r>
            <a:r>
              <a:rPr lang="en-US" altLang="zh-TW" dirty="0" smtClean="0">
                <a:latin typeface="Times New Roman" charset="0"/>
              </a:rPr>
              <a:t>M</a:t>
            </a:r>
            <a:r>
              <a:rPr lang="en-US" altLang="zh-TW" sz="1800" dirty="0" smtClean="0">
                <a:latin typeface="Times New Roman" charset="0"/>
              </a:rPr>
              <a:t>l</a:t>
            </a:r>
            <a:r>
              <a:rPr lang="zh-TW" altLang="en-US" dirty="0" smtClean="0">
                <a:latin typeface="Times New Roman" charset="0"/>
              </a:rPr>
              <a:t>的期望值為</a:t>
            </a:r>
            <a:r>
              <a:rPr lang="en-US" altLang="zh-TW" dirty="0" smtClean="0">
                <a:latin typeface="Times New Roman" charset="0"/>
              </a:rPr>
              <a:t>M</a:t>
            </a:r>
            <a:r>
              <a:rPr lang="en-US" altLang="zh-TW" sz="1800" dirty="0" smtClean="0">
                <a:latin typeface="Times New Roman" charset="0"/>
              </a:rPr>
              <a:t>k</a:t>
            </a:r>
            <a:endParaRPr lang="en-US" altLang="zh-TW" sz="1800" dirty="0">
              <a:latin typeface="Times New Roman" charset="0"/>
            </a:endParaRPr>
          </a:p>
        </p:txBody>
      </p:sp>
      <p:graphicFrame>
        <p:nvGraphicFramePr>
          <p:cNvPr id="22531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47851" y="2565401"/>
          <a:ext cx="8964613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3797300" imgH="1016000" progId="Equation.DSMT4">
                  <p:embed/>
                </p:oleObj>
              </mc:Choice>
              <mc:Fallback>
                <p:oleObj name="Equation" r:id="rId3" imgW="37973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565401"/>
                        <a:ext cx="8964613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215E7-3427-8E4C-9AA9-87C16063DE3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9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3.2.4 Quadratic Variation of the </a:t>
            </a:r>
            <a:br>
              <a:rPr lang="en-US" altLang="zh-TW" sz="4000" dirty="0"/>
            </a:br>
            <a:r>
              <a:rPr lang="en-US" altLang="zh-TW" sz="4000" dirty="0"/>
              <a:t>         </a:t>
            </a:r>
            <a:r>
              <a:rPr lang="en-US" altLang="zh-TW" sz="4000" dirty="0" smtClean="0"/>
              <a:t>			Symmetric </a:t>
            </a:r>
            <a:r>
              <a:rPr lang="en-US" altLang="zh-TW" sz="4000" dirty="0"/>
              <a:t>Random Walk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10820400" cy="568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quadratic variation up to time k is defined to be 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/>
              <a:t>Note :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</a:t>
            </a:r>
            <a:r>
              <a:rPr lang="zh-TW" altLang="en-US" dirty="0" smtClean="0"/>
              <a:t>．</a:t>
            </a:r>
            <a:r>
              <a:rPr lang="en-US" altLang="zh-TW" dirty="0" smtClean="0"/>
              <a:t>This </a:t>
            </a:r>
            <a:r>
              <a:rPr lang="en-US" altLang="zh-TW" dirty="0"/>
              <a:t>is computed </a:t>
            </a:r>
            <a:r>
              <a:rPr lang="en-US" altLang="zh-TW" dirty="0">
                <a:solidFill>
                  <a:srgbClr val="FF0000"/>
                </a:solidFill>
              </a:rPr>
              <a:t>path-by-path 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</a:t>
            </a:r>
            <a:r>
              <a:rPr lang="zh-TW" altLang="en-US" dirty="0"/>
              <a:t>．</a:t>
            </a:r>
            <a:r>
              <a:rPr lang="en-US" altLang="zh-TW" dirty="0"/>
              <a:t>by taking all the one-step </a:t>
            </a:r>
            <a:r>
              <a:rPr lang="en-US" altLang="zh-TW" dirty="0" smtClean="0"/>
              <a:t>increments </a:t>
            </a:r>
            <a:r>
              <a:rPr lang="en-US" altLang="zh-TW" dirty="0"/>
              <a:t>along that path, squaring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    these increments, and then summing them</a:t>
            </a: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7477371"/>
              </p:ext>
            </p:extLst>
          </p:nvPr>
        </p:nvGraphicFramePr>
        <p:xfrm>
          <a:off x="3077583" y="1983138"/>
          <a:ext cx="6036834" cy="125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3" imgW="1916868" imgH="444307" progId="Equation.DSMT4">
                  <p:embed/>
                </p:oleObj>
              </mc:Choice>
              <mc:Fallback>
                <p:oleObj name="Equation" r:id="rId3" imgW="191686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583" y="1983138"/>
                        <a:ext cx="6036834" cy="125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796461" y="2427289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>
                <a:ea typeface="新細明體" charset="-120"/>
              </a:rPr>
              <a:t>(3.2.6)</a:t>
            </a:r>
          </a:p>
        </p:txBody>
      </p:sp>
      <p:graphicFrame>
        <p:nvGraphicFramePr>
          <p:cNvPr id="23557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8969269"/>
              </p:ext>
            </p:extLst>
          </p:nvPr>
        </p:nvGraphicFramePr>
        <p:xfrm>
          <a:off x="7879977" y="4603749"/>
          <a:ext cx="1752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5" imgW="672808" imgH="241195" progId="Equation.DSMT4">
                  <p:embed/>
                </p:oleObj>
              </mc:Choice>
              <mc:Fallback>
                <p:oleObj name="Equation" r:id="rId5" imgW="67280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977" y="4603749"/>
                        <a:ext cx="17526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AE990-E0AB-1D47-B723-130760E84270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9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9" name="Rectangle 19"/>
          <p:cNvSpPr>
            <a:spLocks noGrp="1" noChangeArrowheads="1"/>
          </p:cNvSpPr>
          <p:nvPr>
            <p:ph type="title"/>
          </p:nvPr>
        </p:nvSpPr>
        <p:spPr>
          <a:xfrm>
            <a:off x="1981200" y="177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mtClean="0"/>
              <a:t>How to compute the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247" y="749300"/>
            <a:ext cx="11228294" cy="5919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              is computed by taking an average over all paths, taking their </a:t>
            </a:r>
            <a:r>
              <a:rPr lang="en-US" altLang="zh-TW" dirty="0" smtClean="0">
                <a:solidFill>
                  <a:srgbClr val="FF0000"/>
                </a:solidFill>
              </a:rPr>
              <a:t>probabilities</a:t>
            </a:r>
            <a:r>
              <a:rPr lang="en-US" altLang="zh-TW" dirty="0" smtClean="0"/>
              <a:t> into account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If the random walk were not symmetric, this would affect</a:t>
            </a:r>
            <a:endParaRPr lang="zh-TW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Comparison with</a:t>
            </a:r>
            <a:r>
              <a:rPr lang="zh-TW" altLang="en-US" dirty="0" smtClean="0"/>
              <a:t> </a:t>
            </a:r>
            <a:r>
              <a:rPr lang="en-US" altLang="zh-TW" dirty="0" smtClean="0"/>
              <a:t>quadratic variation </a:t>
            </a:r>
          </a:p>
          <a:p>
            <a:pPr lvl="1">
              <a:defRPr/>
            </a:pPr>
            <a:r>
              <a:rPr lang="en-US" altLang="zh-TW" dirty="0" smtClean="0"/>
              <a:t>          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Is computed along a </a:t>
            </a:r>
            <a:r>
              <a:rPr lang="en-US" altLang="zh-TW" dirty="0" smtClean="0">
                <a:solidFill>
                  <a:srgbClr val="FF0000"/>
                </a:solidFill>
              </a:rPr>
              <a:t>single path</a:t>
            </a:r>
          </a:p>
          <a:p>
            <a:pPr lvl="1">
              <a:defRPr/>
            </a:pPr>
            <a:r>
              <a:rPr lang="en-US" altLang="zh-TW" dirty="0" smtClean="0"/>
              <a:t>Probabilities of up and down steps don’t enter the computation</a:t>
            </a:r>
            <a:endParaRPr lang="en-US" altLang="zh-TW" dirty="0"/>
          </a:p>
        </p:txBody>
      </p:sp>
      <p:graphicFrame>
        <p:nvGraphicFramePr>
          <p:cNvPr id="24579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7503860"/>
              </p:ext>
            </p:extLst>
          </p:nvPr>
        </p:nvGraphicFramePr>
        <p:xfrm>
          <a:off x="1034664" y="1252198"/>
          <a:ext cx="110435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Equation" r:id="rId3" imgW="583947" imgH="228501" progId="Equation.DSMT4">
                  <p:embed/>
                </p:oleObj>
              </mc:Choice>
              <mc:Fallback>
                <p:oleObj name="Equation" r:id="rId3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664" y="1252198"/>
                        <a:ext cx="110435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12619425"/>
              </p:ext>
            </p:extLst>
          </p:nvPr>
        </p:nvGraphicFramePr>
        <p:xfrm>
          <a:off x="9346406" y="2180621"/>
          <a:ext cx="1249876" cy="46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5" imgW="583947" imgH="228501" progId="Equation.DSMT4">
                  <p:embed/>
                </p:oleObj>
              </mc:Choice>
              <mc:Fallback>
                <p:oleObj name="Equation" r:id="rId5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6406" y="2180621"/>
                        <a:ext cx="1249876" cy="46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34504819"/>
              </p:ext>
            </p:extLst>
          </p:nvPr>
        </p:nvGraphicFramePr>
        <p:xfrm>
          <a:off x="6774423" y="385902"/>
          <a:ext cx="2051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423" y="385902"/>
                        <a:ext cx="2051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43177"/>
              </p:ext>
            </p:extLst>
          </p:nvPr>
        </p:nvGraphicFramePr>
        <p:xfrm>
          <a:off x="1452562" y="3598862"/>
          <a:ext cx="10572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Equation" r:id="rId7" imgW="558558" imgH="253890" progId="Equation.DSMT4">
                  <p:embed/>
                </p:oleObj>
              </mc:Choice>
              <mc:Fallback>
                <p:oleObj name="Equation" r:id="rId7" imgW="55855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2" y="3598862"/>
                        <a:ext cx="10572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C57E4-A7C4-D34A-92DA-BFB7D65EB28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9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1" y="55563"/>
            <a:ext cx="95408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3.2.5 Scaled Symmetric Random Walk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718" y="1236663"/>
            <a:ext cx="10824882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To approximate a Brownian motion, we </a:t>
            </a:r>
            <a:r>
              <a:rPr lang="en-US" altLang="zh-TW" dirty="0">
                <a:solidFill>
                  <a:srgbClr val="FF0000"/>
                </a:solidFill>
              </a:rPr>
              <a:t>speed up time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scale down the step size </a:t>
            </a:r>
            <a:r>
              <a:rPr lang="en-US" altLang="zh-TW" dirty="0"/>
              <a:t>of a symmetric random </a:t>
            </a:r>
            <a:r>
              <a:rPr lang="en-US" altLang="zh-TW" dirty="0" smtClean="0"/>
              <a:t>walk</a:t>
            </a:r>
            <a:endParaRPr lang="zh-TW" altLang="en-US" dirty="0" smtClean="0"/>
          </a:p>
          <a:p>
            <a:pPr eaLnBrk="1" hangingPunct="1">
              <a:defRPr/>
            </a:pPr>
            <a:r>
              <a:rPr lang="en-US" altLang="zh-TW" dirty="0" smtClean="0"/>
              <a:t>t </a:t>
            </a:r>
            <a:r>
              <a:rPr lang="zh-TW" altLang="en-US" dirty="0" smtClean="0"/>
              <a:t>時間內 每單位時間切</a:t>
            </a:r>
            <a:r>
              <a:rPr lang="en-US" altLang="zh-TW" dirty="0" smtClean="0"/>
              <a:t>n</a:t>
            </a:r>
            <a:r>
              <a:rPr lang="zh-TW" altLang="en-US" dirty="0" smtClean="0"/>
              <a:t>段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可得</a:t>
            </a:r>
            <a:r>
              <a:rPr lang="en-US" altLang="zh-TW" dirty="0" err="1" smtClean="0"/>
              <a:t>nt</a:t>
            </a:r>
            <a:r>
              <a:rPr lang="zh-TW" altLang="en-US" dirty="0" smtClean="0"/>
              <a:t>段</a:t>
            </a: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Define the </a:t>
            </a:r>
            <a:r>
              <a:rPr lang="en-US" altLang="zh-TW" i="1" dirty="0">
                <a:latin typeface="Times New Roman" charset="0"/>
              </a:rPr>
              <a:t>scaled symmetric random walk</a:t>
            </a:r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buFont typeface="Wingdings" charset="2"/>
              <a:buChar char="Ø"/>
              <a:defRPr/>
            </a:pPr>
            <a:endParaRPr lang="en-US" altLang="zh-TW" sz="2400" dirty="0"/>
          </a:p>
          <a:p>
            <a:pPr lvl="1">
              <a:defRPr/>
            </a:pPr>
            <a:r>
              <a:rPr lang="en-US" altLang="zh-TW" i="1" dirty="0" err="1"/>
              <a:t>nt</a:t>
            </a:r>
            <a:r>
              <a:rPr lang="en-US" altLang="zh-TW" dirty="0"/>
              <a:t> is an integer</a:t>
            </a:r>
          </a:p>
          <a:p>
            <a:pPr lvl="1">
              <a:defRPr/>
            </a:pPr>
            <a:r>
              <a:rPr lang="en-US" altLang="zh-TW" dirty="0"/>
              <a:t>If </a:t>
            </a:r>
            <a:r>
              <a:rPr lang="en-US" altLang="zh-TW" i="1" dirty="0" err="1">
                <a:latin typeface="Times New Roman" charset="0"/>
              </a:rPr>
              <a:t>nt</a:t>
            </a:r>
            <a:r>
              <a:rPr lang="en-US" altLang="zh-TW" dirty="0"/>
              <a:t> isn’t an integer, we define             by linear interpolation </a:t>
            </a:r>
          </a:p>
          <a:p>
            <a:pPr lvl="1">
              <a:defRPr/>
            </a:pPr>
            <a:r>
              <a:rPr lang="en-US" altLang="zh-TW" dirty="0"/>
              <a:t>Obtain a Brownian motion in the limit as </a:t>
            </a:r>
          </a:p>
        </p:txBody>
      </p:sp>
      <p:graphicFrame>
        <p:nvGraphicFramePr>
          <p:cNvPr id="2560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36009339"/>
              </p:ext>
            </p:extLst>
          </p:nvPr>
        </p:nvGraphicFramePr>
        <p:xfrm>
          <a:off x="4210004" y="3191040"/>
          <a:ext cx="25781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3" imgW="1180588" imgH="418918" progId="Equation.DSMT4">
                  <p:embed/>
                </p:oleObj>
              </mc:Choice>
              <mc:Fallback>
                <p:oleObj name="Equation" r:id="rId3" imgW="118058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04" y="3191040"/>
                        <a:ext cx="25781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819854" y="3465677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>
                <a:ea typeface="新細明體" charset="-120"/>
              </a:rPr>
              <a:t>(3.2.7)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579"/>
              </p:ext>
            </p:extLst>
          </p:nvPr>
        </p:nvGraphicFramePr>
        <p:xfrm>
          <a:off x="5365535" y="4442096"/>
          <a:ext cx="8524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5" imgW="469900" imgH="228600" progId="Equation.DSMT4">
                  <p:embed/>
                </p:oleObj>
              </mc:Choice>
              <mc:Fallback>
                <p:oleObj name="Equation" r:id="rId5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535" y="4442096"/>
                        <a:ext cx="8524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79172"/>
              </p:ext>
            </p:extLst>
          </p:nvPr>
        </p:nvGraphicFramePr>
        <p:xfrm>
          <a:off x="6691350" y="4911209"/>
          <a:ext cx="1059947" cy="3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7" imgW="444307" imgH="139639" progId="Equation.DSMT4">
                  <p:embed/>
                </p:oleObj>
              </mc:Choice>
              <mc:Fallback>
                <p:oleObj name="Equation" r:id="rId7" imgW="444307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50" y="4911209"/>
                        <a:ext cx="1059947" cy="3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F3C03-72AE-E140-A551-D9CCEA5D0FB9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11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961</Words>
  <Application>Microsoft Macintosh PowerPoint</Application>
  <PresentationFormat>寬螢幕</PresentationFormat>
  <Paragraphs>200</Paragraphs>
  <Slides>33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Mangal</vt:lpstr>
      <vt:lpstr>Microsoft JhengHei</vt:lpstr>
      <vt:lpstr>Times New Roman</vt:lpstr>
      <vt:lpstr>Wingdings</vt:lpstr>
      <vt:lpstr>新細明體</vt:lpstr>
      <vt:lpstr>Office 佈景主題</vt:lpstr>
      <vt:lpstr>Equation</vt:lpstr>
      <vt:lpstr>Chapter 3  Brownian Motion</vt:lpstr>
      <vt:lpstr>3.1 Introduction</vt:lpstr>
      <vt:lpstr>3.2 Scaled Random Walks</vt:lpstr>
      <vt:lpstr>3.2.1 Symmetric Random Walk</vt:lpstr>
      <vt:lpstr>3.2.2 Increments of the Symmetric Random Walk</vt:lpstr>
      <vt:lpstr>3.2.3 Martingale Property for the       Symmetric Random Walk</vt:lpstr>
      <vt:lpstr>3.2.4 Quadratic Variation of the              Symmetric Random Walk</vt:lpstr>
      <vt:lpstr>How to compute the </vt:lpstr>
      <vt:lpstr>3.2.5 Scaled Symmetric Random Walk</vt:lpstr>
      <vt:lpstr>PowerPoint 簡報</vt:lpstr>
      <vt:lpstr>PowerPoint 簡報</vt:lpstr>
      <vt:lpstr>PowerPoint 簡報</vt:lpstr>
      <vt:lpstr>Prove</vt:lpstr>
      <vt:lpstr>Quadratic variation of the scaled random walk</vt:lpstr>
      <vt:lpstr>3.2.6 Limiting Distribution of the Scaled Random Walk</vt:lpstr>
      <vt:lpstr>PowerPoint 簡報</vt:lpstr>
      <vt:lpstr>PowerPoint 簡報</vt:lpstr>
      <vt:lpstr>Theorem 3.2.1 (Central Limit Theorem)</vt:lpstr>
      <vt:lpstr>PowerPoint 簡報</vt:lpstr>
      <vt:lpstr>PowerPoint 簡報</vt:lpstr>
      <vt:lpstr>PowerPoint 簡報</vt:lpstr>
      <vt:lpstr>PowerPoint 簡報</vt:lpstr>
      <vt:lpstr>3.3 Brownian Motion</vt:lpstr>
      <vt:lpstr>3.3.1 Definition of Brownian Motion</vt:lpstr>
      <vt:lpstr>3.3.2 Distribution of Brownian Motion</vt:lpstr>
      <vt:lpstr>PowerPoint 簡報</vt:lpstr>
      <vt:lpstr>PowerPoint 簡報</vt:lpstr>
      <vt:lpstr>PowerPoint 簡報</vt:lpstr>
      <vt:lpstr>PowerPoint 簡報</vt:lpstr>
      <vt:lpstr>PowerPoint 簡報</vt:lpstr>
      <vt:lpstr>3.3.3 Filtration for Brownian Motion </vt:lpstr>
      <vt:lpstr>PowerPoint 簡報</vt:lpstr>
      <vt:lpstr>3.3.4 Martingale Property for Brownian Motion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 Brownian Motion</dc:title>
  <dc:creator>Microsoft Office 使用者</dc:creator>
  <cp:lastModifiedBy>Microsoft Office 使用者</cp:lastModifiedBy>
  <cp:revision>54</cp:revision>
  <cp:lastPrinted>2018-02-06T08:44:27Z</cp:lastPrinted>
  <dcterms:created xsi:type="dcterms:W3CDTF">2018-02-06T02:48:39Z</dcterms:created>
  <dcterms:modified xsi:type="dcterms:W3CDTF">2018-02-07T11:38:38Z</dcterms:modified>
</cp:coreProperties>
</file>