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8717"/>
  </p:normalViewPr>
  <p:slideViewPr>
    <p:cSldViewPr snapToGrid="0" snapToObjects="1">
      <p:cViewPr>
        <p:scale>
          <a:sx n="102" d="100"/>
          <a:sy n="102" d="100"/>
        </p:scale>
        <p:origin x="41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58460-CCBD-2943-BEB6-E8DC0F722F7B}" type="datetimeFigureOut">
              <a:rPr kumimoji="1" lang="zh-TW" altLang="en-US" smtClean="0"/>
              <a:t>2018/8/28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D6CA2-0188-F244-A654-A9FBD0F71BF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21157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我們利用</a:t>
            </a:r>
            <a:r>
              <a:rPr kumimoji="1" lang="en-US" altLang="zh-TW" dirty="0" err="1" smtClean="0"/>
              <a:t>Girsanov’s</a:t>
            </a:r>
            <a:r>
              <a:rPr kumimoji="1" lang="en-US" altLang="zh-TW" dirty="0" smtClean="0"/>
              <a:t> theorem </a:t>
            </a:r>
            <a:r>
              <a:rPr kumimoji="1" lang="zh-TW" altLang="en-US" dirty="0" smtClean="0"/>
              <a:t>去建構一個利用風險中立測度去評價單一標的資產選擇權的模型。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D6CA2-0188-F244-A654-A9FBD0F71BF7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78953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在風險中立測度下Ａ的機率</a:t>
            </a:r>
          </a:p>
          <a:p>
            <a:r>
              <a:rPr kumimoji="1" lang="en-US" altLang="zh-TW" dirty="0" smtClean="0"/>
              <a:t>Z</a:t>
            </a:r>
            <a:r>
              <a:rPr kumimoji="1" lang="en-US" altLang="zh-TW" baseline="0" dirty="0" smtClean="0"/>
              <a:t> is like the ratio of these two probability measure.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D6CA2-0188-F244-A654-A9FBD0F71BF7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473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機率集合是有限且離散的。</a:t>
            </a:r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D6CA2-0188-F244-A654-A9FBD0F71BF7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38690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反應目前已知資訊的</a:t>
            </a:r>
            <a:r>
              <a:rPr kumimoji="1" lang="en-US" altLang="zh-TW" dirty="0" smtClean="0"/>
              <a:t>process</a:t>
            </a:r>
            <a:endParaRPr kumimoji="1" lang="zh-TW" altLang="en-US" dirty="0" smtClean="0"/>
          </a:p>
          <a:p>
            <a:r>
              <a:rPr kumimoji="1" lang="en-US" altLang="zh-TW" dirty="0" smtClean="0"/>
              <a:t>Z(t)</a:t>
            </a:r>
            <a:r>
              <a:rPr kumimoji="1" lang="en-US" altLang="zh-TW" baseline="0" dirty="0" smtClean="0"/>
              <a:t> </a:t>
            </a:r>
            <a:r>
              <a:rPr kumimoji="1" lang="zh-TW" altLang="en-US" baseline="0" dirty="0" smtClean="0"/>
              <a:t>須符合 非負 期望值為</a:t>
            </a:r>
            <a:r>
              <a:rPr kumimoji="1" lang="en-US" altLang="zh-TW" baseline="0" dirty="0" smtClean="0"/>
              <a:t>1 martingale</a:t>
            </a:r>
          </a:p>
          <a:p>
            <a:r>
              <a:rPr kumimoji="1" lang="zh-TW" altLang="en-US" dirty="0" smtClean="0"/>
              <a:t>證明風險中立測度下的</a:t>
            </a:r>
            <a:r>
              <a:rPr kumimoji="1" lang="en-US" altLang="zh-TW" dirty="0" err="1" smtClean="0"/>
              <a:t>brownian</a:t>
            </a:r>
            <a:r>
              <a:rPr kumimoji="1" lang="en-US" altLang="zh-TW" baseline="0" dirty="0" smtClean="0"/>
              <a:t> motion </a:t>
            </a:r>
            <a:r>
              <a:rPr kumimoji="1" lang="zh-TW" altLang="en-US" baseline="0" dirty="0" smtClean="0"/>
              <a:t>是 </a:t>
            </a:r>
            <a:r>
              <a:rPr kumimoji="1" lang="en-US" altLang="zh-TW" baseline="0" dirty="0" smtClean="0"/>
              <a:t>martingale</a:t>
            </a:r>
            <a:r>
              <a:rPr kumimoji="1" lang="zh-TW" altLang="en-US" baseline="0" dirty="0" smtClean="0"/>
              <a:t>的。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D6CA2-0188-F244-A654-A9FBD0F71BF7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2329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smtClean="0"/>
              <a:t>按一下以編輯母片副標題樣式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9FBE-79C2-D648-8A26-80CD955F1FA3}" type="datetimeFigureOut">
              <a:rPr kumimoji="1" lang="zh-TW" altLang="en-US" smtClean="0"/>
              <a:t>2018/8/28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A523-A167-2040-B092-734ACFB975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690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9FBE-79C2-D648-8A26-80CD955F1FA3}" type="datetimeFigureOut">
              <a:rPr kumimoji="1" lang="zh-TW" altLang="en-US" smtClean="0"/>
              <a:t>2018/8/28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A523-A167-2040-B092-734ACFB975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4125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9FBE-79C2-D648-8A26-80CD955F1FA3}" type="datetimeFigureOut">
              <a:rPr kumimoji="1" lang="zh-TW" altLang="en-US" smtClean="0"/>
              <a:t>2018/8/28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A523-A167-2040-B092-734ACFB975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8438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9FBE-79C2-D648-8A26-80CD955F1FA3}" type="datetimeFigureOut">
              <a:rPr kumimoji="1" lang="zh-TW" altLang="en-US" smtClean="0"/>
              <a:t>2018/8/28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A523-A167-2040-B092-734ACFB975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776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9FBE-79C2-D648-8A26-80CD955F1FA3}" type="datetimeFigureOut">
              <a:rPr kumimoji="1" lang="zh-TW" altLang="en-US" smtClean="0"/>
              <a:t>2018/8/28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A523-A167-2040-B092-734ACFB975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175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9FBE-79C2-D648-8A26-80CD955F1FA3}" type="datetimeFigureOut">
              <a:rPr kumimoji="1" lang="zh-TW" altLang="en-US" smtClean="0"/>
              <a:t>2018/8/28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A523-A167-2040-B092-734ACFB975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5171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9FBE-79C2-D648-8A26-80CD955F1FA3}" type="datetimeFigureOut">
              <a:rPr kumimoji="1" lang="zh-TW" altLang="en-US" smtClean="0"/>
              <a:t>2018/8/28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A523-A167-2040-B092-734ACFB975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3034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9FBE-79C2-D648-8A26-80CD955F1FA3}" type="datetimeFigureOut">
              <a:rPr kumimoji="1" lang="zh-TW" altLang="en-US" smtClean="0"/>
              <a:t>2018/8/28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A523-A167-2040-B092-734ACFB975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955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9FBE-79C2-D648-8A26-80CD955F1FA3}" type="datetimeFigureOut">
              <a:rPr kumimoji="1" lang="zh-TW" altLang="en-US" smtClean="0"/>
              <a:t>2018/8/28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A523-A167-2040-B092-734ACFB975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5213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9FBE-79C2-D648-8A26-80CD955F1FA3}" type="datetimeFigureOut">
              <a:rPr kumimoji="1" lang="zh-TW" altLang="en-US" smtClean="0"/>
              <a:t>2018/8/28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A523-A167-2040-B092-734ACFB975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8345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9FBE-79C2-D648-8A26-80CD955F1FA3}" type="datetimeFigureOut">
              <a:rPr kumimoji="1" lang="zh-TW" altLang="en-US" smtClean="0"/>
              <a:t>2018/8/28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A523-A167-2040-B092-734ACFB975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6740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C9FBE-79C2-D648-8A26-80CD955F1FA3}" type="datetimeFigureOut">
              <a:rPr kumimoji="1" lang="zh-TW" altLang="en-US" smtClean="0"/>
              <a:t>2018/8/28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8A523-A167-2040-B092-734ACFB9753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9795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31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3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8.wmf"/><Relationship Id="rId10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2.w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 smtClean="0"/>
              <a:t>5.2 Risk-Neutral Measure</a:t>
            </a:r>
            <a:endParaRPr kumimoji="1"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dirty="0" smtClean="0"/>
              <a:t>0653947 </a:t>
            </a:r>
            <a:r>
              <a:rPr kumimoji="1" lang="zh-TW" altLang="en-US" dirty="0" smtClean="0"/>
              <a:t>朱昭憲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500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714" y="293873"/>
            <a:ext cx="11756572" cy="893659"/>
          </a:xfrm>
        </p:spPr>
        <p:txBody>
          <a:bodyPr>
            <a:normAutofit/>
          </a:bodyPr>
          <a:lstStyle/>
          <a:p>
            <a:r>
              <a:rPr kumimoji="1" lang="en-US" altLang="zh-TW" sz="4000" dirty="0" smtClean="0"/>
              <a:t>5.2.1 </a:t>
            </a:r>
            <a:r>
              <a:rPr kumimoji="1" lang="en-US" altLang="zh-TW" sz="4000" dirty="0" err="1" smtClean="0"/>
              <a:t>Girsanov’s</a:t>
            </a:r>
            <a:r>
              <a:rPr kumimoji="1" lang="en-US" altLang="zh-TW" sz="4000" dirty="0" smtClean="0"/>
              <a:t> Theorem for a single Brownian Motion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64953"/>
            <a:ext cx="10515600" cy="3962628"/>
          </a:xfrm>
        </p:spPr>
        <p:txBody>
          <a:bodyPr/>
          <a:lstStyle/>
          <a:p>
            <a:r>
              <a:rPr kumimoji="1" lang="en-US" altLang="zh-TW" dirty="0" smtClean="0"/>
              <a:t>           </a:t>
            </a:r>
            <a:r>
              <a:rPr kumimoji="1" lang="en-US" altLang="zh-TW" dirty="0"/>
              <a:t>i</a:t>
            </a:r>
            <a:r>
              <a:rPr kumimoji="1" lang="en-US" altLang="zh-TW" dirty="0" smtClean="0"/>
              <a:t>s a Brownian motion:</a:t>
            </a:r>
            <a:endParaRPr kumimoji="1"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38200" y="1297908"/>
            <a:ext cx="1161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smtClean="0"/>
              <a:t>Proof</a:t>
            </a:r>
            <a:r>
              <a:rPr kumimoji="1" lang="en-US" altLang="zh-TW" sz="2400" dirty="0" smtClean="0"/>
              <a:t>:</a:t>
            </a:r>
            <a:endParaRPr kumimoji="1"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48" y="1869949"/>
            <a:ext cx="901700" cy="635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97" y="2710329"/>
            <a:ext cx="9502492" cy="153266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965" y="4611952"/>
            <a:ext cx="7507176" cy="8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714" y="293873"/>
            <a:ext cx="11756572" cy="893659"/>
          </a:xfrm>
        </p:spPr>
        <p:txBody>
          <a:bodyPr>
            <a:normAutofit/>
          </a:bodyPr>
          <a:lstStyle/>
          <a:p>
            <a:r>
              <a:rPr kumimoji="1" lang="en-US" altLang="zh-TW" sz="4000" dirty="0" smtClean="0"/>
              <a:t>5.2.1 </a:t>
            </a:r>
            <a:r>
              <a:rPr kumimoji="1" lang="en-US" altLang="zh-TW" sz="4000" dirty="0" err="1" smtClean="0"/>
              <a:t>Girsanov’s</a:t>
            </a:r>
            <a:r>
              <a:rPr kumimoji="1" lang="en-US" altLang="zh-TW" sz="4000" dirty="0" smtClean="0"/>
              <a:t> Theorem for a single Brownian Motion</a:t>
            </a:r>
            <a:endParaRPr kumimoji="1" lang="zh-TW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6243"/>
                <a:ext cx="10515600" cy="4351338"/>
              </a:xfrm>
            </p:spPr>
            <p:txBody>
              <a:bodyPr/>
              <a:lstStyle/>
              <a:p>
                <a:r>
                  <a:rPr kumimoji="1" lang="en-US" altLang="zh-TW" dirty="0" smtClean="0"/>
                  <a:t>                                                                                                          :</a:t>
                </a:r>
              </a:p>
              <a:p>
                <a:r>
                  <a:rPr kumimoji="1" lang="en-US" altLang="zh-TW" dirty="0" smtClean="0"/>
                  <a:t>Step 1 :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charset="0"/>
                      </a:rPr>
                      <m:t>𝑧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TW" dirty="0" smtClean="0"/>
                  <a:t> is a martingale under      :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6243"/>
                <a:ext cx="10515600" cy="4351338"/>
              </a:xfrm>
              <a:blipFill rotWithShape="0">
                <a:blip r:embed="rId2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3" y="1488704"/>
            <a:ext cx="8557373" cy="5182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3" t="32930" r="15947" b="5194"/>
          <a:stretch/>
        </p:blipFill>
        <p:spPr>
          <a:xfrm>
            <a:off x="6198919" y="2131291"/>
            <a:ext cx="325253" cy="35362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2484912"/>
            <a:ext cx="9260774" cy="406361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960423" y="6116237"/>
            <a:ext cx="3906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 </a:t>
            </a:r>
            <a:r>
              <a:rPr kumimoji="1" lang="en-US" altLang="zh-TW" sz="2000" dirty="0" smtClean="0"/>
              <a:t>No drift term </a:t>
            </a:r>
            <a:r>
              <a:rPr kumimoji="1" lang="en-US" altLang="zh-TW" sz="2000" dirty="0" smtClean="0">
                <a:sym typeface="Wingdings"/>
              </a:rPr>
              <a:t> martingale</a:t>
            </a:r>
            <a:endParaRPr kumimoji="1"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58287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714" y="293873"/>
            <a:ext cx="11756572" cy="893659"/>
          </a:xfrm>
        </p:spPr>
        <p:txBody>
          <a:bodyPr>
            <a:normAutofit/>
          </a:bodyPr>
          <a:lstStyle/>
          <a:p>
            <a:r>
              <a:rPr kumimoji="1" lang="en-US" altLang="zh-TW" sz="4000" dirty="0" smtClean="0"/>
              <a:t>5.2.1 </a:t>
            </a:r>
            <a:r>
              <a:rPr kumimoji="1" lang="en-US" altLang="zh-TW" sz="4000" dirty="0" err="1" smtClean="0"/>
              <a:t>Girsanov’s</a:t>
            </a:r>
            <a:r>
              <a:rPr kumimoji="1" lang="en-US" altLang="zh-TW" sz="4000" dirty="0" smtClean="0"/>
              <a:t> Theorem for a single Brownian Motion</a:t>
            </a:r>
            <a:endParaRPr kumimoji="1"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66" y="1291472"/>
            <a:ext cx="5613400" cy="6223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78" y="2017712"/>
            <a:ext cx="8572500" cy="9906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46614" y="3000292"/>
            <a:ext cx="8229600" cy="3431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dirty="0" smtClean="0"/>
              <a:t>Z(t) is Ito’ integral </a:t>
            </a:r>
            <a:r>
              <a:rPr lang="en-US" altLang="zh-TW" dirty="0" smtClean="0">
                <a:sym typeface="Wingdings"/>
              </a:rPr>
              <a:t> </a:t>
            </a:r>
            <a:r>
              <a:rPr lang="en-US" altLang="zh-TW" dirty="0" smtClean="0"/>
              <a:t>Z(t) is martingale </a:t>
            </a:r>
          </a:p>
          <a:p>
            <a:pPr>
              <a:defRPr/>
            </a:pPr>
            <a:r>
              <a:rPr lang="en-US" altLang="zh-TW" dirty="0" smtClean="0"/>
              <a:t>So ,EZ=EZ(T)=Z(0)=1.</a:t>
            </a:r>
          </a:p>
          <a:p>
            <a:pPr>
              <a:defRPr/>
            </a:pPr>
            <a:r>
              <a:rPr lang="en-US" altLang="zh-TW" dirty="0" smtClean="0"/>
              <a:t>Z(t) is martingale and Z=Z(T),we have</a:t>
            </a:r>
          </a:p>
          <a:p>
            <a:pPr>
              <a:defRPr/>
            </a:pPr>
            <a:endParaRPr lang="en-US" altLang="zh-TW" dirty="0" smtClean="0"/>
          </a:p>
          <a:p>
            <a:pPr marL="0" indent="0">
              <a:buNone/>
              <a:defRPr/>
            </a:pP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Z(t) is a </a:t>
            </a:r>
          </a:p>
          <a:p>
            <a:pPr>
              <a:defRPr/>
            </a:pPr>
            <a:endParaRPr lang="en-US" altLang="zh-TW" dirty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875878"/>
              </p:ext>
            </p:extLst>
          </p:nvPr>
        </p:nvGraphicFramePr>
        <p:xfrm>
          <a:off x="2613374" y="4803973"/>
          <a:ext cx="66960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Equation" r:id="rId5" imgW="2781300" imgH="203200" progId="Equation.DSMT4">
                  <p:embed/>
                </p:oleObj>
              </mc:Choice>
              <mc:Fallback>
                <p:oleObj name="Equation" r:id="rId5" imgW="2781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374" y="4803973"/>
                        <a:ext cx="669607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265500"/>
              </p:ext>
            </p:extLst>
          </p:nvPr>
        </p:nvGraphicFramePr>
        <p:xfrm>
          <a:off x="3369025" y="5587739"/>
          <a:ext cx="51847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Equation" r:id="rId7" imgW="2336800" imgH="203200" progId="Equation.DSMT4">
                  <p:embed/>
                </p:oleObj>
              </mc:Choice>
              <mc:Fallback>
                <p:oleObj name="Equation" r:id="rId7" imgW="2336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9025" y="5587739"/>
                        <a:ext cx="51847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952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714" y="293873"/>
            <a:ext cx="11756572" cy="893659"/>
          </a:xfrm>
        </p:spPr>
        <p:txBody>
          <a:bodyPr>
            <a:normAutofit/>
          </a:bodyPr>
          <a:lstStyle/>
          <a:p>
            <a:r>
              <a:rPr kumimoji="1" lang="en-US" altLang="zh-TW" sz="4000" dirty="0" smtClean="0"/>
              <a:t>5.2.1 </a:t>
            </a:r>
            <a:r>
              <a:rPr kumimoji="1" lang="en-US" altLang="zh-TW" sz="4000" dirty="0" err="1" smtClean="0"/>
              <a:t>Girsanov’s</a:t>
            </a:r>
            <a:r>
              <a:rPr kumimoji="1" lang="en-US" altLang="zh-TW" sz="4000" dirty="0" smtClean="0"/>
              <a:t> Theorem for a single Brownian Motion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76242"/>
            <a:ext cx="10515600" cy="5062063"/>
          </a:xfrm>
        </p:spPr>
        <p:txBody>
          <a:bodyPr/>
          <a:lstStyle/>
          <a:p>
            <a:r>
              <a:rPr kumimoji="1" lang="en-US" altLang="zh-TW" dirty="0" smtClean="0"/>
              <a:t>Step 2 : </a:t>
            </a:r>
          </a:p>
          <a:p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r>
              <a:rPr kumimoji="1" lang="en-US" altLang="zh-TW" dirty="0" smtClean="0"/>
              <a:t> 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92" y="1537442"/>
            <a:ext cx="5168900" cy="5588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04" y="2244602"/>
            <a:ext cx="9215735" cy="222052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796899" y="4065012"/>
            <a:ext cx="3906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 </a:t>
            </a:r>
            <a:r>
              <a:rPr kumimoji="1" lang="en-US" altLang="zh-TW" sz="2000" dirty="0" smtClean="0"/>
              <a:t>No drift term </a:t>
            </a:r>
            <a:r>
              <a:rPr kumimoji="1" lang="en-US" altLang="zh-TW" sz="2000" dirty="0" smtClean="0">
                <a:sym typeface="Wingdings"/>
              </a:rPr>
              <a:t> martingale</a:t>
            </a:r>
            <a:endParaRPr kumimoji="1" lang="zh-TW" altLang="en-US" sz="2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04" y="4585011"/>
            <a:ext cx="8914417" cy="93748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0" b="1435"/>
          <a:stretch/>
        </p:blipFill>
        <p:spPr>
          <a:xfrm>
            <a:off x="1262987" y="5569613"/>
            <a:ext cx="4632125" cy="51078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9750390" y="2441606"/>
            <a:ext cx="145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mtClean="0"/>
              <a:t>(Ito’s product)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651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714" y="293873"/>
            <a:ext cx="11756572" cy="893659"/>
          </a:xfrm>
        </p:spPr>
        <p:txBody>
          <a:bodyPr>
            <a:normAutofit/>
          </a:bodyPr>
          <a:lstStyle/>
          <a:p>
            <a:r>
              <a:rPr kumimoji="1" lang="en-US" altLang="zh-TW" sz="4000" dirty="0" smtClean="0"/>
              <a:t>5.2.1 </a:t>
            </a:r>
            <a:r>
              <a:rPr kumimoji="1" lang="en-US" altLang="zh-TW" sz="4000" dirty="0" err="1" smtClean="0"/>
              <a:t>Girsanov’s</a:t>
            </a:r>
            <a:r>
              <a:rPr kumimoji="1" lang="en-US" altLang="zh-TW" sz="4000" dirty="0" smtClean="0"/>
              <a:t> Theorem for a single Brownian Motion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8512" y="1701504"/>
            <a:ext cx="10515600" cy="27452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zh-TW" altLang="en-US" dirty="0" smtClean="0">
              <a:latin typeface="Hannotate TC" charset="-120"/>
              <a:ea typeface="Hannotate TC" charset="-120"/>
              <a:cs typeface="Hannotate TC" charset="-120"/>
            </a:endParaRPr>
          </a:p>
          <a:p>
            <a:r>
              <a:rPr lang="en-US" altLang="zh-TW" dirty="0"/>
              <a:t>How to construct the risk-neutral measure in a model with a single underlying security. This step relies on </a:t>
            </a:r>
            <a:r>
              <a:rPr lang="en-US" altLang="zh-TW" dirty="0" err="1"/>
              <a:t>Girsanov’s</a:t>
            </a:r>
            <a:r>
              <a:rPr lang="en-US" altLang="zh-TW" dirty="0"/>
              <a:t> Theorem. Risk-neutral pricing is a powerful method for computing prices of derivative security.</a:t>
            </a:r>
          </a:p>
          <a:p>
            <a:endParaRPr kumimoji="1" lang="zh-TW" altLang="en-US" dirty="0">
              <a:latin typeface="Hannotate TC" charset="-120"/>
              <a:ea typeface="Hannotate TC" charset="-120"/>
              <a:cs typeface="Hannotate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745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980" y="108398"/>
            <a:ext cx="11756572" cy="893659"/>
          </a:xfrm>
        </p:spPr>
        <p:txBody>
          <a:bodyPr>
            <a:normAutofit/>
          </a:bodyPr>
          <a:lstStyle/>
          <a:p>
            <a:r>
              <a:rPr kumimoji="1" lang="en-US" altLang="zh-TW" sz="4000" dirty="0" smtClean="0"/>
              <a:t>5.2.1 </a:t>
            </a:r>
            <a:r>
              <a:rPr kumimoji="1" lang="en-US" altLang="zh-TW" sz="4000" dirty="0" err="1" smtClean="0"/>
              <a:t>Girsanov’s</a:t>
            </a:r>
            <a:r>
              <a:rPr kumimoji="1" lang="en-US" altLang="zh-TW" sz="4000" dirty="0" smtClean="0"/>
              <a:t> Theorem for a single Brownian Motion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0746" y="920957"/>
            <a:ext cx="10515600" cy="5448847"/>
          </a:xfrm>
        </p:spPr>
        <p:txBody>
          <a:bodyPr/>
          <a:lstStyle/>
          <a:p>
            <a:r>
              <a:rPr kumimoji="1" lang="en-US" altLang="zh-TW" dirty="0" smtClean="0"/>
              <a:t>Review chapter 1.6 (change measure):</a:t>
            </a:r>
          </a:p>
          <a:p>
            <a:endParaRPr kumimoji="1" lang="zh-TW" altLang="en-US" dirty="0"/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6"/>
          <a:stretch/>
        </p:blipFill>
        <p:spPr>
          <a:xfrm>
            <a:off x="1079698" y="1425303"/>
            <a:ext cx="9077696" cy="166008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132702" y="3002300"/>
            <a:ext cx="621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 smtClean="0">
                <a:latin typeface="Hannotate TC" charset="-120"/>
                <a:ea typeface="Hannotate TC" charset="-120"/>
                <a:cs typeface="Hannotate TC" charset="-120"/>
              </a:rPr>
              <a:t>Any random variable x has two expectation:</a:t>
            </a:r>
            <a:endParaRPr kumimoji="1" lang="zh-TW" altLang="en-US" sz="2400" dirty="0">
              <a:latin typeface="Hannotate TC" charset="-120"/>
              <a:ea typeface="Hannotate TC" charset="-120"/>
              <a:cs typeface="Hannotate TC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57" y="3376748"/>
            <a:ext cx="5837563" cy="66494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02" y="3954476"/>
            <a:ext cx="9024692" cy="1627343"/>
          </a:xfrm>
          <a:prstGeom prst="rect">
            <a:avLst/>
          </a:prstGeom>
        </p:spPr>
      </p:pic>
      <p:sp>
        <p:nvSpPr>
          <p:cNvPr id="9" name="內容版面配置區 4"/>
          <p:cNvSpPr txBox="1">
            <a:spLocks/>
          </p:cNvSpPr>
          <p:nvPr/>
        </p:nvSpPr>
        <p:spPr>
          <a:xfrm>
            <a:off x="1132702" y="5464438"/>
            <a:ext cx="10515600" cy="1215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mtClean="0"/>
              <a:t>Z is the </a:t>
            </a:r>
            <a:endParaRPr kumimoji="1"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88" y="5464438"/>
            <a:ext cx="6653756" cy="43159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30" y="5883506"/>
            <a:ext cx="1240698" cy="81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8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714" y="293873"/>
            <a:ext cx="11756572" cy="893659"/>
          </a:xfrm>
        </p:spPr>
        <p:txBody>
          <a:bodyPr>
            <a:normAutofit/>
          </a:bodyPr>
          <a:lstStyle/>
          <a:p>
            <a:r>
              <a:rPr kumimoji="1" lang="en-US" altLang="zh-TW" sz="4000" dirty="0" smtClean="0"/>
              <a:t>5.2.1 </a:t>
            </a:r>
            <a:r>
              <a:rPr kumimoji="1" lang="en-US" altLang="zh-TW" sz="4000" dirty="0" err="1" smtClean="0"/>
              <a:t>Girsanov’s</a:t>
            </a:r>
            <a:r>
              <a:rPr kumimoji="1" lang="en-US" altLang="zh-TW" sz="4000" dirty="0" smtClean="0"/>
              <a:t> Theorem for a single Brownian Motion</a:t>
            </a:r>
            <a:endParaRPr kumimoji="1" lang="zh-TW" altLang="en-US" sz="40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41747" y="3972689"/>
            <a:ext cx="10515600" cy="134346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TW" smtClean="0"/>
              <a:t> </a:t>
            </a:r>
            <a:endParaRPr kumimoji="1" lang="zh-TW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97484" y="1428358"/>
            <a:ext cx="9037529" cy="4984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dirty="0" smtClean="0"/>
              <a:t>In the case of a finite probability model:</a:t>
            </a:r>
          </a:p>
          <a:p>
            <a:pPr>
              <a:defRPr/>
            </a:pPr>
            <a:endParaRPr lang="en-US" altLang="zh-TW" b="1" dirty="0" smtClean="0"/>
          </a:p>
          <a:p>
            <a:pPr>
              <a:defRPr/>
            </a:pPr>
            <a:endParaRPr lang="en-US" altLang="zh-TW" b="1" dirty="0" smtClean="0"/>
          </a:p>
          <a:p>
            <a:pPr>
              <a:defRPr/>
            </a:pPr>
            <a:r>
              <a:rPr lang="en-US" altLang="zh-TW" dirty="0" smtClean="0"/>
              <a:t>If we multiply both side of (5.2.4) by and then sum over     in a set A, we obtain </a:t>
            </a:r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In a general probability, we cannot write (5.2.4) because         is typically zero for each individual     .</a:t>
            </a:r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endParaRPr lang="en-US" altLang="zh-TW" dirty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26872"/>
              </p:ext>
            </p:extLst>
          </p:nvPr>
        </p:nvGraphicFramePr>
        <p:xfrm>
          <a:off x="3950156" y="2005810"/>
          <a:ext cx="3246502" cy="869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Equation" r:id="rId4" imgW="1371600" imgH="444500" progId="Equation.DSMT4">
                  <p:embed/>
                </p:oleObj>
              </mc:Choice>
              <mc:Fallback>
                <p:oleObj name="Equation" r:id="rId4" imgW="1371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0156" y="2005810"/>
                        <a:ext cx="3246502" cy="869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09577"/>
              </p:ext>
            </p:extLst>
          </p:nvPr>
        </p:nvGraphicFramePr>
        <p:xfrm>
          <a:off x="3269663" y="3920842"/>
          <a:ext cx="6450158" cy="827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Equation" r:id="rId6" imgW="2743200" imgH="342900" progId="Equation.DSMT4">
                  <p:embed/>
                </p:oleObj>
              </mc:Choice>
              <mc:Fallback>
                <p:oleObj name="Equation" r:id="rId6" imgW="27432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663" y="3920842"/>
                        <a:ext cx="6450158" cy="827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857286"/>
              </p:ext>
            </p:extLst>
          </p:nvPr>
        </p:nvGraphicFramePr>
        <p:xfrm>
          <a:off x="10181399" y="3040693"/>
          <a:ext cx="36036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Equation" r:id="rId8" imgW="152334" imgH="139639" progId="Equation.DSMT4">
                  <p:embed/>
                </p:oleObj>
              </mc:Choice>
              <mc:Fallback>
                <p:oleObj name="Equation" r:id="rId8" imgW="152334" imgH="13963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1399" y="3040693"/>
                        <a:ext cx="360363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95991"/>
              </p:ext>
            </p:extLst>
          </p:nvPr>
        </p:nvGraphicFramePr>
        <p:xfrm>
          <a:off x="7104158" y="5330469"/>
          <a:ext cx="36036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Equation" r:id="rId10" imgW="152334" imgH="139639" progId="Equation.DSMT4">
                  <p:embed/>
                </p:oleObj>
              </mc:Choice>
              <mc:Fallback>
                <p:oleObj name="Equation" r:id="rId10" imgW="152334" imgH="13963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158" y="5330469"/>
                        <a:ext cx="360363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543921"/>
              </p:ext>
            </p:extLst>
          </p:nvPr>
        </p:nvGraphicFramePr>
        <p:xfrm>
          <a:off x="10181399" y="4870094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" name="Equation" r:id="rId11" imgW="355292" imgH="203024" progId="Equation.DSMT4">
                  <p:embed/>
                </p:oleObj>
              </mc:Choice>
              <mc:Fallback>
                <p:oleObj name="Equation" r:id="rId11" imgW="355292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1399" y="4870094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851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714" y="293873"/>
            <a:ext cx="11756572" cy="893659"/>
          </a:xfrm>
        </p:spPr>
        <p:txBody>
          <a:bodyPr>
            <a:normAutofit/>
          </a:bodyPr>
          <a:lstStyle/>
          <a:p>
            <a:r>
              <a:rPr kumimoji="1" lang="en-US" altLang="zh-TW" sz="4000" dirty="0" smtClean="0"/>
              <a:t>5.2.1 </a:t>
            </a:r>
            <a:r>
              <a:rPr kumimoji="1" lang="en-US" altLang="zh-TW" sz="4000" dirty="0" err="1" smtClean="0"/>
              <a:t>Girsanov’s</a:t>
            </a:r>
            <a:r>
              <a:rPr kumimoji="1" lang="en-US" altLang="zh-TW" sz="4000" dirty="0" smtClean="0"/>
              <a:t> Theorem for a single Brownian Motion</a:t>
            </a:r>
            <a:endParaRPr kumimoji="1" lang="zh-TW" altLang="en-US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75984" y="1205439"/>
            <a:ext cx="10460277" cy="3798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dirty="0" smtClean="0">
                <a:latin typeface="Hannotate TC" charset="-120"/>
                <a:ea typeface="Hannotate TC" charset="-120"/>
                <a:cs typeface="Hannotate TC" charset="-120"/>
              </a:rPr>
              <a:t>Suppose further that Z is an almost surely positive random variable satisfying E[Z]=1, and we define by (5.2.1). We can then define the </a:t>
            </a:r>
          </a:p>
          <a:p>
            <a:pPr>
              <a:defRPr/>
            </a:pPr>
            <a:endParaRPr lang="en-US" altLang="zh-TW" dirty="0" smtClean="0"/>
          </a:p>
          <a:p>
            <a:pPr marL="0" indent="0">
              <a:buNone/>
              <a:defRPr/>
            </a:pPr>
            <a:r>
              <a:rPr lang="en-US" altLang="zh-TW" dirty="0" smtClean="0"/>
              <a:t> </a:t>
            </a:r>
            <a:endParaRPr lang="en-US" altLang="zh-TW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335487"/>
              </p:ext>
            </p:extLst>
          </p:nvPr>
        </p:nvGraphicFramePr>
        <p:xfrm>
          <a:off x="3480475" y="2676397"/>
          <a:ext cx="46799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Equation" r:id="rId3" imgW="2222500" imgH="203200" progId="Equation.DSMT4">
                  <p:embed/>
                </p:oleObj>
              </mc:Choice>
              <mc:Fallback>
                <p:oleObj name="Equation" r:id="rId3" imgW="2222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0475" y="2676397"/>
                        <a:ext cx="46799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460570"/>
              </p:ext>
            </p:extLst>
          </p:nvPr>
        </p:nvGraphicFramePr>
        <p:xfrm>
          <a:off x="3829634" y="2062962"/>
          <a:ext cx="47529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Equation" r:id="rId5" imgW="2336800" imgH="203200" progId="Equation.DSMT4">
                  <p:embed/>
                </p:oleObj>
              </mc:Choice>
              <mc:Fallback>
                <p:oleObj name="Equation" r:id="rId5" imgW="2336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634" y="2062962"/>
                        <a:ext cx="475297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75984" y="3337103"/>
            <a:ext cx="10122075" cy="3001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dirty="0" smtClean="0"/>
              <a:t>The                                       </a:t>
            </a:r>
            <a:r>
              <a:rPr lang="zh-TW" altLang="en-US" dirty="0" smtClean="0"/>
              <a:t>                   </a:t>
            </a:r>
            <a:r>
              <a:rPr lang="en-US" altLang="zh-TW" dirty="0" smtClean="0"/>
              <a:t>(5.2.6) is a martingale because of iterated conditioning (Theorem2.3.2(iii)): for, </a:t>
            </a:r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>
              <a:buFontTx/>
              <a:buNone/>
              <a:defRPr/>
            </a:pPr>
            <a:endParaRPr lang="en-US" altLang="zh-TW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227297"/>
              </p:ext>
            </p:extLst>
          </p:nvPr>
        </p:nvGraphicFramePr>
        <p:xfrm>
          <a:off x="1985591" y="3328472"/>
          <a:ext cx="4276031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Equation" r:id="rId7" imgW="2336800" imgH="203200" progId="Equation.DSMT4">
                  <p:embed/>
                </p:oleObj>
              </mc:Choice>
              <mc:Fallback>
                <p:oleObj name="Equation" r:id="rId7" imgW="2336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591" y="3328472"/>
                        <a:ext cx="4276031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288603"/>
              </p:ext>
            </p:extLst>
          </p:nvPr>
        </p:nvGraphicFramePr>
        <p:xfrm>
          <a:off x="1320983" y="4183441"/>
          <a:ext cx="1568349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Equation" r:id="rId9" imgW="774028" imgH="177646" progId="Equation.DSMT4">
                  <p:embed/>
                </p:oleObj>
              </mc:Choice>
              <mc:Fallback>
                <p:oleObj name="Equation" r:id="rId9" imgW="774028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983" y="4183441"/>
                        <a:ext cx="1568349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2011691" y="4512747"/>
            <a:ext cx="7984079" cy="1489018"/>
            <a:chOff x="2011691" y="4587717"/>
            <a:chExt cx="8168617" cy="1489018"/>
          </a:xfrm>
        </p:grpSpPr>
        <p:graphicFrame>
          <p:nvGraphicFramePr>
            <p:cNvPr id="1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6171861"/>
                </p:ext>
              </p:extLst>
            </p:nvPr>
          </p:nvGraphicFramePr>
          <p:xfrm>
            <a:off x="2011691" y="4624172"/>
            <a:ext cx="8168617" cy="145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6" name="Equation" r:id="rId11" imgW="3759200" imgH="584200" progId="Equation.DSMT4">
                    <p:embed/>
                  </p:oleObj>
                </mc:Choice>
                <mc:Fallback>
                  <p:oleObj name="Equation" r:id="rId11" imgW="3759200" imgH="584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1691" y="4624172"/>
                          <a:ext cx="8168617" cy="1452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文字方塊 2"/>
            <p:cNvSpPr txBox="1"/>
            <p:nvPr/>
          </p:nvSpPr>
          <p:spPr>
            <a:xfrm>
              <a:off x="6739003" y="4587717"/>
              <a:ext cx="1102290" cy="4998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6707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714" y="293873"/>
            <a:ext cx="11756572" cy="893659"/>
          </a:xfrm>
        </p:spPr>
        <p:txBody>
          <a:bodyPr>
            <a:normAutofit/>
          </a:bodyPr>
          <a:lstStyle/>
          <a:p>
            <a:r>
              <a:rPr kumimoji="1" lang="en-US" altLang="zh-TW" sz="4000" dirty="0" smtClean="0"/>
              <a:t>5.2.1 </a:t>
            </a:r>
            <a:r>
              <a:rPr kumimoji="1" lang="en-US" altLang="zh-TW" sz="4000" dirty="0" err="1" smtClean="0"/>
              <a:t>Girsanov’s</a:t>
            </a:r>
            <a:r>
              <a:rPr kumimoji="1" lang="en-US" altLang="zh-TW" sz="4000" dirty="0" smtClean="0"/>
              <a:t> Theorem for a single Brownian Motion</a:t>
            </a:r>
            <a:endParaRPr kumimoji="1"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78" y="1745937"/>
            <a:ext cx="9646244" cy="169790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74" y="4296559"/>
            <a:ext cx="8357095" cy="64819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272877" y="3438225"/>
            <a:ext cx="145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smtClean="0"/>
              <a:t>Proof:</a:t>
            </a:r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0532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714" y="293873"/>
            <a:ext cx="11756572" cy="893659"/>
          </a:xfrm>
        </p:spPr>
        <p:txBody>
          <a:bodyPr>
            <a:normAutofit/>
          </a:bodyPr>
          <a:lstStyle/>
          <a:p>
            <a:r>
              <a:rPr kumimoji="1" lang="en-US" altLang="zh-TW" sz="4000" dirty="0" smtClean="0"/>
              <a:t>5.2.1 </a:t>
            </a:r>
            <a:r>
              <a:rPr kumimoji="1" lang="en-US" altLang="zh-TW" sz="4000" dirty="0" err="1" smtClean="0"/>
              <a:t>Girsanov’s</a:t>
            </a:r>
            <a:r>
              <a:rPr kumimoji="1" lang="en-US" altLang="zh-TW" sz="4000" dirty="0" smtClean="0"/>
              <a:t> Theorem for a single Brownian Motion</a:t>
            </a:r>
            <a:endParaRPr kumimoji="1"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72" y="1446770"/>
            <a:ext cx="10033056" cy="1747693"/>
          </a:xfrm>
        </p:spPr>
      </p:pic>
      <p:sp>
        <p:nvSpPr>
          <p:cNvPr id="5" name="文字方塊 4"/>
          <p:cNvSpPr txBox="1"/>
          <p:nvPr/>
        </p:nvSpPr>
        <p:spPr>
          <a:xfrm>
            <a:off x="1079472" y="3222868"/>
            <a:ext cx="112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smtClean="0"/>
              <a:t>Proof</a:t>
            </a:r>
            <a:r>
              <a:rPr kumimoji="1" lang="en-US" altLang="zh-TW" sz="2400" dirty="0" smtClean="0"/>
              <a:t>:</a:t>
            </a:r>
            <a:endParaRPr kumimoji="1" lang="zh-TW" altLang="en-US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63" y="3695666"/>
            <a:ext cx="7721600" cy="482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40" y="5249435"/>
            <a:ext cx="8566534" cy="847239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079472" y="4483018"/>
            <a:ext cx="622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 smtClean="0"/>
              <a:t>We must check the </a:t>
            </a:r>
            <a:r>
              <a:rPr kumimoji="1" lang="en-US" altLang="zh-TW" sz="2400" b="1" dirty="0" smtClean="0"/>
              <a:t>partial-averaging property</a:t>
            </a:r>
            <a:r>
              <a:rPr kumimoji="1" lang="en-US" altLang="zh-TW" sz="2400" dirty="0" smtClean="0"/>
              <a:t>: </a:t>
            </a:r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62398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714" y="293873"/>
            <a:ext cx="11756572" cy="893659"/>
          </a:xfrm>
        </p:spPr>
        <p:txBody>
          <a:bodyPr>
            <a:normAutofit/>
          </a:bodyPr>
          <a:lstStyle/>
          <a:p>
            <a:r>
              <a:rPr kumimoji="1" lang="en-US" altLang="zh-TW" sz="4000" dirty="0" smtClean="0"/>
              <a:t>5.2.1 </a:t>
            </a:r>
            <a:r>
              <a:rPr kumimoji="1" lang="en-US" altLang="zh-TW" sz="4000" dirty="0" err="1" smtClean="0"/>
              <a:t>Girsanov’s</a:t>
            </a:r>
            <a:r>
              <a:rPr kumimoji="1" lang="en-US" altLang="zh-TW" sz="4000" dirty="0" smtClean="0"/>
              <a:t> Theorem for a single Brownian Motion</a:t>
            </a:r>
            <a:endParaRPr kumimoji="1"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47"/>
          <a:stretch/>
        </p:blipFill>
        <p:spPr>
          <a:xfrm>
            <a:off x="1714747" y="1598912"/>
            <a:ext cx="3747902" cy="88993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22" y="1598912"/>
            <a:ext cx="3493505" cy="9053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78" y="2504241"/>
            <a:ext cx="3538873" cy="311278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638351" y="2730955"/>
            <a:ext cx="159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mtClean="0"/>
              <a:t>(Lemma 5.2.1)</a:t>
            </a:r>
            <a:endParaRPr kumimoji="1"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638351" y="3820950"/>
            <a:ext cx="194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mtClean="0"/>
              <a:t>(</a:t>
            </a:r>
            <a:r>
              <a:rPr kumimoji="1" lang="zh-TW" altLang="en-US" dirty="0" smtClean="0"/>
              <a:t>雙重期望值原理</a:t>
            </a:r>
            <a:r>
              <a:rPr kumimoji="1" lang="en-US" altLang="zh-TW" dirty="0" smtClean="0"/>
              <a:t>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04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714" y="293873"/>
            <a:ext cx="11756572" cy="893659"/>
          </a:xfrm>
        </p:spPr>
        <p:txBody>
          <a:bodyPr>
            <a:normAutofit/>
          </a:bodyPr>
          <a:lstStyle/>
          <a:p>
            <a:r>
              <a:rPr kumimoji="1" lang="en-US" altLang="zh-TW" sz="4000" dirty="0" smtClean="0"/>
              <a:t>5.2.1 </a:t>
            </a:r>
            <a:r>
              <a:rPr kumimoji="1" lang="en-US" altLang="zh-TW" sz="4000" dirty="0" err="1" smtClean="0"/>
              <a:t>Girsanov’s</a:t>
            </a:r>
            <a:r>
              <a:rPr kumimoji="1" lang="en-US" altLang="zh-TW" sz="4000" dirty="0" smtClean="0"/>
              <a:t> Theorem for a single Brownian Motion</a:t>
            </a:r>
            <a:endParaRPr kumimoji="1"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45" y="1187532"/>
            <a:ext cx="9552709" cy="321965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8"/>
          <a:stretch/>
        </p:blipFill>
        <p:spPr>
          <a:xfrm>
            <a:off x="1402772" y="4262872"/>
            <a:ext cx="9552709" cy="207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23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417</Words>
  <Application>Microsoft Macintosh PowerPoint</Application>
  <PresentationFormat>寬螢幕</PresentationFormat>
  <Paragraphs>73</Paragraphs>
  <Slides>13</Slides>
  <Notes>4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2" baseType="lpstr">
      <vt:lpstr>Calibri</vt:lpstr>
      <vt:lpstr>Calibri Light</vt:lpstr>
      <vt:lpstr>Cambria Math</vt:lpstr>
      <vt:lpstr>Hannotate TC</vt:lpstr>
      <vt:lpstr>Wingdings</vt:lpstr>
      <vt:lpstr>新細明體</vt:lpstr>
      <vt:lpstr>Arial</vt:lpstr>
      <vt:lpstr>Office 佈景主題</vt:lpstr>
      <vt:lpstr>Equation</vt:lpstr>
      <vt:lpstr>5.2 Risk-Neutral Measure</vt:lpstr>
      <vt:lpstr>5.2.1 Girsanov’s Theorem for a single Brownian Motion</vt:lpstr>
      <vt:lpstr>5.2.1 Girsanov’s Theorem for a single Brownian Motion</vt:lpstr>
      <vt:lpstr>5.2.1 Girsanov’s Theorem for a single Brownian Motion</vt:lpstr>
      <vt:lpstr>5.2.1 Girsanov’s Theorem for a single Brownian Motion</vt:lpstr>
      <vt:lpstr>5.2.1 Girsanov’s Theorem for a single Brownian Motion</vt:lpstr>
      <vt:lpstr>5.2.1 Girsanov’s Theorem for a single Brownian Motion</vt:lpstr>
      <vt:lpstr>5.2.1 Girsanov’s Theorem for a single Brownian Motion</vt:lpstr>
      <vt:lpstr>5.2.1 Girsanov’s Theorem for a single Brownian Motion</vt:lpstr>
      <vt:lpstr>5.2.1 Girsanov’s Theorem for a single Brownian Motion</vt:lpstr>
      <vt:lpstr>5.2.1 Girsanov’s Theorem for a single Brownian Motion</vt:lpstr>
      <vt:lpstr>5.2.1 Girsanov’s Theorem for a single Brownian Motion</vt:lpstr>
      <vt:lpstr>5.2.1 Girsanov’s Theorem for a single Brownian Motion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5.2 Risk-Neutral Measure</dc:title>
  <dc:creator>Microsoft Office 使用者</dc:creator>
  <cp:lastModifiedBy>Microsoft Office 使用者</cp:lastModifiedBy>
  <cp:revision>91</cp:revision>
  <dcterms:created xsi:type="dcterms:W3CDTF">2018-08-24T04:20:17Z</dcterms:created>
  <dcterms:modified xsi:type="dcterms:W3CDTF">2018-08-28T11:16:40Z</dcterms:modified>
</cp:coreProperties>
</file>