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3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72" r:id="rId11"/>
    <p:sldId id="269" r:id="rId12"/>
    <p:sldId id="268" r:id="rId13"/>
    <p:sldId id="271" r:id="rId14"/>
    <p:sldId id="275" r:id="rId15"/>
    <p:sldId id="270" r:id="rId16"/>
    <p:sldId id="273" r:id="rId17"/>
    <p:sldId id="274" r:id="rId18"/>
    <p:sldId id="276" r:id="rId19"/>
    <p:sldId id="277" r:id="rId20"/>
    <p:sldId id="310" r:id="rId21"/>
    <p:sldId id="280" r:id="rId22"/>
    <p:sldId id="281" r:id="rId23"/>
    <p:sldId id="282" r:id="rId24"/>
    <p:sldId id="279" r:id="rId25"/>
    <p:sldId id="283" r:id="rId26"/>
    <p:sldId id="285" r:id="rId27"/>
    <p:sldId id="284" r:id="rId28"/>
    <p:sldId id="278" r:id="rId29"/>
    <p:sldId id="287" r:id="rId30"/>
    <p:sldId id="288" r:id="rId31"/>
    <p:sldId id="289" r:id="rId32"/>
    <p:sldId id="291" r:id="rId33"/>
    <p:sldId id="290" r:id="rId34"/>
    <p:sldId id="292" r:id="rId35"/>
    <p:sldId id="293" r:id="rId36"/>
    <p:sldId id="294" r:id="rId37"/>
    <p:sldId id="296" r:id="rId38"/>
    <p:sldId id="297" r:id="rId39"/>
    <p:sldId id="302" r:id="rId40"/>
    <p:sldId id="303" r:id="rId41"/>
    <p:sldId id="304" r:id="rId42"/>
    <p:sldId id="305" r:id="rId43"/>
    <p:sldId id="306" r:id="rId44"/>
    <p:sldId id="307" r:id="rId45"/>
    <p:sldId id="299" r:id="rId46"/>
    <p:sldId id="308" r:id="rId47"/>
    <p:sldId id="311" r:id="rId48"/>
    <p:sldId id="309" r:id="rId49"/>
    <p:sldId id="298" r:id="rId50"/>
    <p:sldId id="265" r:id="rId51"/>
    <p:sldId id="286" r:id="rId5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淺色樣式 2 - 輔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1" autoAdjust="0"/>
    <p:restoredTop sz="94660"/>
  </p:normalViewPr>
  <p:slideViewPr>
    <p:cSldViewPr snapToGrid="0">
      <p:cViewPr varScale="1">
        <p:scale>
          <a:sx n="64" d="100"/>
          <a:sy n="64" d="100"/>
        </p:scale>
        <p:origin x="13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6232C-F420-4398-90AD-CFA102C50391}" type="datetimeFigureOut">
              <a:rPr lang="zh-TW" altLang="en-US" smtClean="0"/>
              <a:t>2018/4/9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A0BA5-AB9D-4F29-AFD2-AB6B34978B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75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A0BA5-AB9D-4F29-AFD2-AB6B34978BCB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628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A0BA5-AB9D-4F29-AFD2-AB6B34978BCB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7764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A0BA5-AB9D-4F29-AFD2-AB6B34978BCB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9329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A0BA5-AB9D-4F29-AFD2-AB6B34978BCB}" type="slidenum">
              <a:rPr lang="zh-TW" altLang="en-US" smtClean="0"/>
              <a:t>38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6966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2357-EFE0-4BDD-9469-E05EFD5666F2}" type="datetimeFigureOut">
              <a:rPr lang="zh-TW" altLang="en-US" smtClean="0"/>
              <a:t>2018/4/9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01E7-6ABB-4518-A39A-7FB55B0DCB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8442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2357-EFE0-4BDD-9469-E05EFD5666F2}" type="datetimeFigureOut">
              <a:rPr lang="zh-TW" altLang="en-US" smtClean="0"/>
              <a:t>2018/4/9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01E7-6ABB-4518-A39A-7FB55B0DCB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551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2357-EFE0-4BDD-9469-E05EFD5666F2}" type="datetimeFigureOut">
              <a:rPr lang="zh-TW" altLang="en-US" smtClean="0"/>
              <a:t>2018/4/9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01E7-6ABB-4518-A39A-7FB55B0DCB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7079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/>
          <a:lstStyle>
            <a:lvl1pPr>
              <a:lnSpc>
                <a:spcPts val="3500"/>
              </a:lnSpc>
              <a:defRPr sz="24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lnSpc>
                <a:spcPct val="100000"/>
              </a:lnSpc>
              <a:defRPr sz="20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2357-EFE0-4BDD-9469-E05EFD5666F2}" type="datetimeFigureOut">
              <a:rPr lang="zh-TW" altLang="en-US" smtClean="0"/>
              <a:t>2018/4/9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01E7-6ABB-4518-A39A-7FB55B0DCB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9662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2357-EFE0-4BDD-9469-E05EFD5666F2}" type="datetimeFigureOut">
              <a:rPr lang="zh-TW" altLang="en-US" smtClean="0"/>
              <a:t>2018/4/9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01E7-6ABB-4518-A39A-7FB55B0DCB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2633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2357-EFE0-4BDD-9469-E05EFD5666F2}" type="datetimeFigureOut">
              <a:rPr lang="zh-TW" altLang="en-US" smtClean="0"/>
              <a:t>2018/4/9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01E7-6ABB-4518-A39A-7FB55B0DCB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4005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2357-EFE0-4BDD-9469-E05EFD5666F2}" type="datetimeFigureOut">
              <a:rPr lang="zh-TW" altLang="en-US" smtClean="0"/>
              <a:t>2018/4/9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01E7-6ABB-4518-A39A-7FB55B0DCB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7669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2357-EFE0-4BDD-9469-E05EFD5666F2}" type="datetimeFigureOut">
              <a:rPr lang="zh-TW" altLang="en-US" smtClean="0"/>
              <a:t>2018/4/9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01E7-6ABB-4518-A39A-7FB55B0DCB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7455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2357-EFE0-4BDD-9469-E05EFD5666F2}" type="datetimeFigureOut">
              <a:rPr lang="zh-TW" altLang="en-US" smtClean="0"/>
              <a:t>2018/4/9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01E7-6ABB-4518-A39A-7FB55B0DCB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6381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2357-EFE0-4BDD-9469-E05EFD5666F2}" type="datetimeFigureOut">
              <a:rPr lang="zh-TW" altLang="en-US" smtClean="0"/>
              <a:t>2018/4/9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01E7-6ABB-4518-A39A-7FB55B0DCB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9528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2357-EFE0-4BDD-9469-E05EFD5666F2}" type="datetimeFigureOut">
              <a:rPr lang="zh-TW" altLang="en-US" smtClean="0"/>
              <a:t>2018/4/9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01E7-6ABB-4518-A39A-7FB55B0DCB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3285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12357-EFE0-4BDD-9469-E05EFD5666F2}" type="datetimeFigureOut">
              <a:rPr lang="zh-TW" altLang="en-US" smtClean="0"/>
              <a:t>2018/4/9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01E7-6ABB-4518-A39A-7FB55B0DCB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022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17.jpeg"/><Relationship Id="rId7" Type="http://schemas.openxmlformats.org/officeDocument/2006/relationships/image" Target="../media/image2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28.png"/><Relationship Id="rId4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1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37.png"/><Relationship Id="rId3" Type="http://schemas.openxmlformats.org/officeDocument/2006/relationships/image" Target="../media/image5.png"/><Relationship Id="rId7" Type="http://schemas.openxmlformats.org/officeDocument/2006/relationships/image" Target="../media/image17.jpeg"/><Relationship Id="rId12" Type="http://schemas.openxmlformats.org/officeDocument/2006/relationships/image" Target="../media/image2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3.png"/><Relationship Id="rId5" Type="http://schemas.openxmlformats.org/officeDocument/2006/relationships/image" Target="../media/image12.png"/><Relationship Id="rId10" Type="http://schemas.openxmlformats.org/officeDocument/2006/relationships/image" Target="../media/image20.png"/><Relationship Id="rId4" Type="http://schemas.openxmlformats.org/officeDocument/2006/relationships/image" Target="../media/image9.png"/><Relationship Id="rId9" Type="http://schemas.openxmlformats.org/officeDocument/2006/relationships/image" Target="../media/image19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39.png"/><Relationship Id="rId3" Type="http://schemas.openxmlformats.org/officeDocument/2006/relationships/image" Target="../media/image21.jpeg"/><Relationship Id="rId7" Type="http://schemas.openxmlformats.org/officeDocument/2006/relationships/image" Target="../media/image16.png"/><Relationship Id="rId12" Type="http://schemas.openxmlformats.org/officeDocument/2006/relationships/image" Target="../media/image3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20.png"/><Relationship Id="rId5" Type="http://schemas.openxmlformats.org/officeDocument/2006/relationships/image" Target="../media/image9.png"/><Relationship Id="rId10" Type="http://schemas.openxmlformats.org/officeDocument/2006/relationships/image" Target="../media/image19.png"/><Relationship Id="rId4" Type="http://schemas.openxmlformats.org/officeDocument/2006/relationships/image" Target="../media/image5.png"/><Relationship Id="rId9" Type="http://schemas.openxmlformats.org/officeDocument/2006/relationships/image" Target="../media/image18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48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jpe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itbook.com/@easonwang01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2.png"/><Relationship Id="rId3" Type="http://schemas.openxmlformats.org/officeDocument/2006/relationships/image" Target="../media/image21.jpeg"/><Relationship Id="rId7" Type="http://schemas.openxmlformats.org/officeDocument/2006/relationships/image" Target="../media/image16.png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20.png"/><Relationship Id="rId5" Type="http://schemas.openxmlformats.org/officeDocument/2006/relationships/image" Target="../media/image9.png"/><Relationship Id="rId10" Type="http://schemas.openxmlformats.org/officeDocument/2006/relationships/image" Target="../media/image19.png"/><Relationship Id="rId4" Type="http://schemas.openxmlformats.org/officeDocument/2006/relationships/image" Target="../media/image5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指導教授：戴天時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教授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財務金融所 郭志福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5051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帳簿亦需要有的特性</a:t>
            </a:r>
            <a:endParaRPr lang="en-US" altLang="zh-TW" dirty="0" smtClean="0"/>
          </a:p>
          <a:p>
            <a:pPr marL="914400" lvl="1" indent="-457200">
              <a:lnSpc>
                <a:spcPts val="2800"/>
              </a:lnSpc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所有權</a:t>
            </a:r>
            <a:r>
              <a:rPr lang="zh-TW" altLang="en-US" dirty="0" smtClean="0"/>
              <a:t>確認</a:t>
            </a:r>
            <a:r>
              <a:rPr lang="en-US" altLang="zh-TW" dirty="0" smtClean="0"/>
              <a:t>………………..</a:t>
            </a:r>
            <a:r>
              <a:rPr lang="zh-TW" altLang="en-US" dirty="0" smtClean="0"/>
              <a:t>誰的錢？</a:t>
            </a:r>
            <a:endParaRPr lang="en-US" altLang="zh-TW" dirty="0" smtClean="0"/>
          </a:p>
          <a:p>
            <a:pPr marL="914400" lvl="1" indent="-457200">
              <a:lnSpc>
                <a:spcPts val="2800"/>
              </a:lnSpc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支配權</a:t>
            </a:r>
            <a:r>
              <a:rPr lang="zh-TW" altLang="en-US" dirty="0" smtClean="0"/>
              <a:t>行使</a:t>
            </a:r>
            <a:r>
              <a:rPr lang="en-US" altLang="zh-TW" dirty="0" smtClean="0"/>
              <a:t>………………..</a:t>
            </a:r>
            <a:r>
              <a:rPr lang="zh-TW" altLang="en-US" dirty="0" smtClean="0"/>
              <a:t>誰可以使用這些錢</a:t>
            </a:r>
            <a:r>
              <a:rPr lang="zh-TW" altLang="en-US" dirty="0"/>
              <a:t>？</a:t>
            </a:r>
            <a:endParaRPr lang="en-US" altLang="zh-TW" dirty="0" smtClean="0"/>
          </a:p>
          <a:p>
            <a:pPr marL="914400" lvl="1" indent="-457200">
              <a:lnSpc>
                <a:spcPts val="2800"/>
              </a:lnSpc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清算與結算</a:t>
            </a:r>
            <a:r>
              <a:rPr lang="zh-TW" altLang="en-US" dirty="0" smtClean="0"/>
              <a:t>運作</a:t>
            </a:r>
            <a:r>
              <a:rPr lang="en-US" altLang="zh-TW" dirty="0" smtClean="0"/>
              <a:t>………….</a:t>
            </a:r>
            <a:r>
              <a:rPr lang="zh-TW" altLang="en-US" dirty="0" smtClean="0"/>
              <a:t>餘額充足嗎？</a:t>
            </a:r>
            <a:endParaRPr lang="en-US" altLang="zh-TW" dirty="0" smtClean="0"/>
          </a:p>
          <a:p>
            <a:pPr marL="914400" lvl="1" indent="-457200">
              <a:lnSpc>
                <a:spcPts val="2800"/>
              </a:lnSpc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資訊紀錄</a:t>
            </a:r>
            <a:r>
              <a:rPr lang="zh-TW" altLang="en-US" dirty="0" smtClean="0"/>
              <a:t>的信任</a:t>
            </a:r>
            <a:r>
              <a:rPr lang="en-US" altLang="zh-TW" dirty="0" smtClean="0"/>
              <a:t>………….</a:t>
            </a:r>
            <a:r>
              <a:rPr lang="zh-TW" altLang="en-US" dirty="0" smtClean="0"/>
              <a:t>資料不可變更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914400" y="2216426"/>
            <a:ext cx="5883965" cy="77525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08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所有權確認、支配權行使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91877" y="1710567"/>
            <a:ext cx="4224131" cy="4749868"/>
          </a:xfrm>
        </p:spPr>
        <p:txBody>
          <a:bodyPr/>
          <a:lstStyle/>
          <a:p>
            <a:r>
              <a:rPr lang="zh-TW" altLang="en-US" dirty="0" smtClean="0"/>
              <a:t>只有小戴有權力把這筆交易記入帳本之中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但接受交易資訊的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如何確定這筆交易真的是小戴發出的呢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471" y="1710568"/>
            <a:ext cx="3806753" cy="325021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630471" y="4562063"/>
            <a:ext cx="3806753" cy="353943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altLang="zh-TW" sz="17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2018/4/4      </a:t>
            </a:r>
            <a:r>
              <a:rPr lang="zh-TW" altLang="en-US" sz="17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</a:t>
            </a:r>
            <a:r>
              <a:rPr lang="zh-TW" altLang="en-US" sz="17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戴</a:t>
            </a:r>
            <a:r>
              <a:rPr lang="zh-TW" altLang="en-US" sz="17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鄧鄧         </a:t>
            </a:r>
            <a:r>
              <a:rPr lang="en-US" altLang="zh-TW" sz="17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endParaRPr lang="zh-TW" altLang="en-US" sz="17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9830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可能發生問</a:t>
            </a:r>
            <a:r>
              <a:rPr lang="zh-TW" altLang="en-US" dirty="0"/>
              <a:t>題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內容版面配置區 4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612721150"/>
                  </p:ext>
                </p:extLst>
              </p:nvPr>
            </p:nvGraphicFramePr>
            <p:xfrm>
              <a:off x="184704" y="1812925"/>
              <a:ext cx="5829162" cy="44089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30145">
                      <a:extLst>
                        <a:ext uri="{9D8B030D-6E8A-4147-A177-3AD203B41FA5}">
                          <a16:colId xmlns:a16="http://schemas.microsoft.com/office/drawing/2014/main" val="1842091423"/>
                        </a:ext>
                      </a:extLst>
                    </a:gridCol>
                    <a:gridCol w="977207">
                      <a:extLst>
                        <a:ext uri="{9D8B030D-6E8A-4147-A177-3AD203B41FA5}">
                          <a16:colId xmlns:a16="http://schemas.microsoft.com/office/drawing/2014/main" val="823971980"/>
                        </a:ext>
                      </a:extLst>
                    </a:gridCol>
                    <a:gridCol w="925830">
                      <a:extLst>
                        <a:ext uri="{9D8B030D-6E8A-4147-A177-3AD203B41FA5}">
                          <a16:colId xmlns:a16="http://schemas.microsoft.com/office/drawing/2014/main" val="2024737314"/>
                        </a:ext>
                      </a:extLst>
                    </a:gridCol>
                    <a:gridCol w="1190943">
                      <a:extLst>
                        <a:ext uri="{9D8B030D-6E8A-4147-A177-3AD203B41FA5}">
                          <a16:colId xmlns:a16="http://schemas.microsoft.com/office/drawing/2014/main" val="1239706635"/>
                        </a:ext>
                      </a:extLst>
                    </a:gridCol>
                    <a:gridCol w="1105037">
                      <a:extLst>
                        <a:ext uri="{9D8B030D-6E8A-4147-A177-3AD203B41FA5}">
                          <a16:colId xmlns:a16="http://schemas.microsoft.com/office/drawing/2014/main" val="195529718"/>
                        </a:ext>
                      </a:extLst>
                    </a:gridCol>
                  </a:tblGrid>
                  <a:tr h="555880"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時間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支付方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收入方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金額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簽章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95743562"/>
                      </a:ext>
                    </a:extLst>
                  </a:tr>
                  <a:tr h="555880"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2018/1/1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100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5449312"/>
                      </a:ext>
                    </a:extLst>
                  </a:tr>
                  <a:tr h="555880"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2018/1/1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50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07671553"/>
                      </a:ext>
                    </a:extLst>
                  </a:tr>
                  <a:tr h="548266"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2018/1/2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100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60625137"/>
                      </a:ext>
                    </a:extLst>
                  </a:tr>
                  <a:tr h="54826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oMath>
                            </m:oMathPara>
                          </a14:m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oMath>
                            </m:oMathPara>
                          </a14:m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oMath>
                            </m:oMathPara>
                          </a14:m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oMath>
                            </m:oMathPara>
                          </a14:m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97283611"/>
                      </a:ext>
                    </a:extLst>
                  </a:tr>
                  <a:tr h="548266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2018/4/2</a:t>
                          </a:r>
                          <a:endParaRPr lang="zh-TW" altLang="en-US" sz="20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50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44381232"/>
                      </a:ext>
                    </a:extLst>
                  </a:tr>
                  <a:tr h="548266"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2018/4/3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75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79965904"/>
                      </a:ext>
                    </a:extLst>
                  </a:tr>
                  <a:tr h="548266">
                    <a:tc>
                      <a:txBody>
                        <a:bodyPr/>
                        <a:lstStyle/>
                        <a:p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241077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內容版面配置區 4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612721150"/>
                  </p:ext>
                </p:extLst>
              </p:nvPr>
            </p:nvGraphicFramePr>
            <p:xfrm>
              <a:off x="184704" y="1812925"/>
              <a:ext cx="5829162" cy="44089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30145">
                      <a:extLst>
                        <a:ext uri="{9D8B030D-6E8A-4147-A177-3AD203B41FA5}">
                          <a16:colId xmlns:a16="http://schemas.microsoft.com/office/drawing/2014/main" val="1842091423"/>
                        </a:ext>
                      </a:extLst>
                    </a:gridCol>
                    <a:gridCol w="977207">
                      <a:extLst>
                        <a:ext uri="{9D8B030D-6E8A-4147-A177-3AD203B41FA5}">
                          <a16:colId xmlns:a16="http://schemas.microsoft.com/office/drawing/2014/main" val="823971980"/>
                        </a:ext>
                      </a:extLst>
                    </a:gridCol>
                    <a:gridCol w="925830">
                      <a:extLst>
                        <a:ext uri="{9D8B030D-6E8A-4147-A177-3AD203B41FA5}">
                          <a16:colId xmlns:a16="http://schemas.microsoft.com/office/drawing/2014/main" val="2024737314"/>
                        </a:ext>
                      </a:extLst>
                    </a:gridCol>
                    <a:gridCol w="1190943">
                      <a:extLst>
                        <a:ext uri="{9D8B030D-6E8A-4147-A177-3AD203B41FA5}">
                          <a16:colId xmlns:a16="http://schemas.microsoft.com/office/drawing/2014/main" val="1239706635"/>
                        </a:ext>
                      </a:extLst>
                    </a:gridCol>
                    <a:gridCol w="1105037">
                      <a:extLst>
                        <a:ext uri="{9D8B030D-6E8A-4147-A177-3AD203B41FA5}">
                          <a16:colId xmlns:a16="http://schemas.microsoft.com/office/drawing/2014/main" val="195529718"/>
                        </a:ext>
                      </a:extLst>
                    </a:gridCol>
                  </a:tblGrid>
                  <a:tr h="555880"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時間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支付方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收入方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金額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簽章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95743562"/>
                      </a:ext>
                    </a:extLst>
                  </a:tr>
                  <a:tr h="555880"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2018/1/1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100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5449312"/>
                      </a:ext>
                    </a:extLst>
                  </a:tr>
                  <a:tr h="555880"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2018/1/1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50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07671553"/>
                      </a:ext>
                    </a:extLst>
                  </a:tr>
                  <a:tr h="548266"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2018/1/2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100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60625137"/>
                      </a:ext>
                    </a:extLst>
                  </a:tr>
                  <a:tr h="548266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73" t="-410000" r="-257836" b="-30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8125" t="-410000" r="-331875" b="-30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82237" t="-410000" r="-249342" b="-30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96429" t="-410000" r="-93367" b="-30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97283611"/>
                      </a:ext>
                    </a:extLst>
                  </a:tr>
                  <a:tr h="548266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2018/4/2</a:t>
                          </a:r>
                          <a:endParaRPr lang="zh-TW" altLang="en-US" sz="20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50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44381232"/>
                      </a:ext>
                    </a:extLst>
                  </a:tr>
                  <a:tr h="548266"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2018/4/3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75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79965904"/>
                      </a:ext>
                    </a:extLst>
                  </a:tr>
                  <a:tr h="548266">
                    <a:tc>
                      <a:txBody>
                        <a:bodyPr/>
                        <a:lstStyle/>
                        <a:p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24107761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1" name="內容版面配置區 10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98501">
            <a:off x="5218046" y="2926775"/>
            <a:ext cx="552484" cy="552484"/>
          </a:xfr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586">
            <a:off x="5265705" y="3490208"/>
            <a:ext cx="555489" cy="561216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4266" y="2362607"/>
            <a:ext cx="555489" cy="561216"/>
          </a:xfrm>
          <a:prstGeom prst="rect">
            <a:avLst/>
          </a:prstGeom>
        </p:spPr>
      </p:pic>
      <p:pic>
        <p:nvPicPr>
          <p:cNvPr id="13" name="內容版面配置區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3443">
            <a:off x="5206658" y="4552484"/>
            <a:ext cx="552484" cy="552484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808" y="5117425"/>
            <a:ext cx="551647" cy="551647"/>
          </a:xfrm>
          <a:prstGeom prst="rect">
            <a:avLst/>
          </a:prstGeom>
        </p:spPr>
      </p:pic>
      <p:sp>
        <p:nvSpPr>
          <p:cNvPr id="15" name="內容版面配置區 2"/>
          <p:cNvSpPr txBox="1">
            <a:spLocks/>
          </p:cNvSpPr>
          <p:nvPr/>
        </p:nvSpPr>
        <p:spPr>
          <a:xfrm>
            <a:off x="6140805" y="1796221"/>
            <a:ext cx="2709698" cy="225520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ts val="35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/>
              <a:t>以往在書面帳本，可以以簽章或簽字作為代替</a:t>
            </a:r>
            <a:endParaRPr lang="en-US" altLang="zh-TW" b="1" dirty="0"/>
          </a:p>
          <a:p>
            <a:r>
              <a:rPr lang="zh-TW" altLang="en-US" b="1" dirty="0" smtClean="0"/>
              <a:t>但在電子帳本中</a:t>
            </a:r>
            <a:r>
              <a:rPr lang="en-US" altLang="zh-TW" b="1" dirty="0" smtClean="0"/>
              <a:t>……</a:t>
            </a:r>
            <a:endParaRPr lang="zh-TW" altLang="en-US" b="1" dirty="0"/>
          </a:p>
        </p:txBody>
      </p:sp>
      <p:sp>
        <p:nvSpPr>
          <p:cNvPr id="21" name="弧形箭號 (左彎) 20"/>
          <p:cNvSpPr/>
          <p:nvPr/>
        </p:nvSpPr>
        <p:spPr>
          <a:xfrm>
            <a:off x="6043059" y="5286415"/>
            <a:ext cx="536713" cy="765313"/>
          </a:xfrm>
          <a:prstGeom prst="curvedLeft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22" name="圖片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808" y="5670836"/>
            <a:ext cx="551647" cy="551647"/>
          </a:xfrm>
          <a:prstGeom prst="rect">
            <a:avLst/>
          </a:prstGeom>
        </p:spPr>
      </p:pic>
      <p:sp>
        <p:nvSpPr>
          <p:cNvPr id="23" name="文字方塊 22"/>
          <p:cNvSpPr txBox="1"/>
          <p:nvPr/>
        </p:nvSpPr>
        <p:spPr>
          <a:xfrm>
            <a:off x="6608965" y="5469016"/>
            <a:ext cx="1972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複製貼上</a:t>
            </a:r>
            <a:r>
              <a:rPr lang="en-US" altLang="zh-TW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……</a:t>
            </a:r>
            <a:endParaRPr lang="zh-TW" altLang="en-US" sz="2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239727" y="5738644"/>
            <a:ext cx="468967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2018/4/4        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小戴       鄧鄧      </a:t>
            </a:r>
            <a:r>
              <a:rPr lang="en-US" altLang="zh-TW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100,000</a:t>
            </a:r>
            <a:endParaRPr lang="zh-TW" altLang="en-US" sz="2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456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解決方法</a:t>
            </a:r>
            <a:r>
              <a:rPr lang="en-US" altLang="zh-TW" dirty="0"/>
              <a:t>-</a:t>
            </a:r>
            <a:r>
              <a:rPr lang="zh-TW" altLang="en-US" dirty="0"/>
              <a:t>電子簽名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62260" y="1690689"/>
            <a:ext cx="2353089" cy="4486274"/>
          </a:xfrm>
        </p:spPr>
        <p:txBody>
          <a:bodyPr/>
          <a:lstStyle/>
          <a:p>
            <a:r>
              <a:rPr lang="zh-TW" altLang="en-US" b="1" dirty="0" smtClean="0"/>
              <a:t>每一筆交易資訊有專屬的電子簽章</a:t>
            </a:r>
            <a:endParaRPr lang="en-US" altLang="zh-TW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內容版面配置區 4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534142600"/>
                  </p:ext>
                </p:extLst>
              </p:nvPr>
            </p:nvGraphicFramePr>
            <p:xfrm>
              <a:off x="184704" y="1812925"/>
              <a:ext cx="5829162" cy="38607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30145">
                      <a:extLst>
                        <a:ext uri="{9D8B030D-6E8A-4147-A177-3AD203B41FA5}">
                          <a16:colId xmlns:a16="http://schemas.microsoft.com/office/drawing/2014/main" val="1842091423"/>
                        </a:ext>
                      </a:extLst>
                    </a:gridCol>
                    <a:gridCol w="977207">
                      <a:extLst>
                        <a:ext uri="{9D8B030D-6E8A-4147-A177-3AD203B41FA5}">
                          <a16:colId xmlns:a16="http://schemas.microsoft.com/office/drawing/2014/main" val="823971980"/>
                        </a:ext>
                      </a:extLst>
                    </a:gridCol>
                    <a:gridCol w="925830">
                      <a:extLst>
                        <a:ext uri="{9D8B030D-6E8A-4147-A177-3AD203B41FA5}">
                          <a16:colId xmlns:a16="http://schemas.microsoft.com/office/drawing/2014/main" val="2024737314"/>
                        </a:ext>
                      </a:extLst>
                    </a:gridCol>
                    <a:gridCol w="953505">
                      <a:extLst>
                        <a:ext uri="{9D8B030D-6E8A-4147-A177-3AD203B41FA5}">
                          <a16:colId xmlns:a16="http://schemas.microsoft.com/office/drawing/2014/main" val="1239706635"/>
                        </a:ext>
                      </a:extLst>
                    </a:gridCol>
                    <a:gridCol w="1342475">
                      <a:extLst>
                        <a:ext uri="{9D8B030D-6E8A-4147-A177-3AD203B41FA5}">
                          <a16:colId xmlns:a16="http://schemas.microsoft.com/office/drawing/2014/main" val="195529718"/>
                        </a:ext>
                      </a:extLst>
                    </a:gridCol>
                  </a:tblGrid>
                  <a:tr h="555880"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時間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支付方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收入方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金額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簽章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95743562"/>
                      </a:ext>
                    </a:extLst>
                  </a:tr>
                  <a:tr h="555880"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2018/1/1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100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電子簽名</a:t>
                          </a:r>
                          <a:r>
                            <a:rPr lang="en-US" altLang="zh-TW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1</a:t>
                          </a:r>
                          <a:endParaRPr lang="zh-TW" altLang="en-US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5449312"/>
                      </a:ext>
                    </a:extLst>
                  </a:tr>
                  <a:tr h="555880"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2018/1/1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50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電子簽名</a:t>
                          </a:r>
                          <a:r>
                            <a:rPr lang="en-US" altLang="zh-TW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</a:t>
                          </a:r>
                          <a:endParaRPr lang="zh-TW" altLang="en-US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07671553"/>
                      </a:ext>
                    </a:extLst>
                  </a:tr>
                  <a:tr h="548266"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2018/1/2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100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電子簽名</a:t>
                          </a:r>
                          <a:r>
                            <a:rPr lang="en-US" altLang="zh-TW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3</a:t>
                          </a:r>
                          <a:endParaRPr lang="zh-TW" altLang="en-US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60625137"/>
                      </a:ext>
                    </a:extLst>
                  </a:tr>
                  <a:tr h="54826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oMath>
                            </m:oMathPara>
                          </a14:m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oMath>
                            </m:oMathPara>
                          </a14:m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oMath>
                            </m:oMathPara>
                          </a14:m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oMath>
                            </m:oMathPara>
                          </a14:m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97283611"/>
                      </a:ext>
                    </a:extLst>
                  </a:tr>
                  <a:tr h="548266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2018/4/2</a:t>
                          </a:r>
                          <a:endParaRPr lang="zh-TW" altLang="en-US" sz="20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50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TW" altLang="en-US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電子簽名</a:t>
                          </a:r>
                          <a:r>
                            <a:rPr lang="en-US" altLang="zh-TW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4</a:t>
                          </a:r>
                          <a:endParaRPr lang="zh-TW" altLang="en-US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44381232"/>
                      </a:ext>
                    </a:extLst>
                  </a:tr>
                  <a:tr h="548266"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2018/4/3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75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TW" altLang="en-US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電子簽名</a:t>
                          </a:r>
                          <a:r>
                            <a:rPr lang="en-US" altLang="zh-TW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5</a:t>
                          </a:r>
                          <a:endParaRPr lang="zh-TW" altLang="en-US" b="1" dirty="0" smtClean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799659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內容版面配置區 4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534142600"/>
                  </p:ext>
                </p:extLst>
              </p:nvPr>
            </p:nvGraphicFramePr>
            <p:xfrm>
              <a:off x="184704" y="1812925"/>
              <a:ext cx="5829162" cy="38607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30145">
                      <a:extLst>
                        <a:ext uri="{9D8B030D-6E8A-4147-A177-3AD203B41FA5}">
                          <a16:colId xmlns:a16="http://schemas.microsoft.com/office/drawing/2014/main" val="1842091423"/>
                        </a:ext>
                      </a:extLst>
                    </a:gridCol>
                    <a:gridCol w="977207">
                      <a:extLst>
                        <a:ext uri="{9D8B030D-6E8A-4147-A177-3AD203B41FA5}">
                          <a16:colId xmlns:a16="http://schemas.microsoft.com/office/drawing/2014/main" val="823971980"/>
                        </a:ext>
                      </a:extLst>
                    </a:gridCol>
                    <a:gridCol w="925830">
                      <a:extLst>
                        <a:ext uri="{9D8B030D-6E8A-4147-A177-3AD203B41FA5}">
                          <a16:colId xmlns:a16="http://schemas.microsoft.com/office/drawing/2014/main" val="2024737314"/>
                        </a:ext>
                      </a:extLst>
                    </a:gridCol>
                    <a:gridCol w="953505">
                      <a:extLst>
                        <a:ext uri="{9D8B030D-6E8A-4147-A177-3AD203B41FA5}">
                          <a16:colId xmlns:a16="http://schemas.microsoft.com/office/drawing/2014/main" val="1239706635"/>
                        </a:ext>
                      </a:extLst>
                    </a:gridCol>
                    <a:gridCol w="1342475">
                      <a:extLst>
                        <a:ext uri="{9D8B030D-6E8A-4147-A177-3AD203B41FA5}">
                          <a16:colId xmlns:a16="http://schemas.microsoft.com/office/drawing/2014/main" val="195529718"/>
                        </a:ext>
                      </a:extLst>
                    </a:gridCol>
                  </a:tblGrid>
                  <a:tr h="555880"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時間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支付方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收入方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金額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簽章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95743562"/>
                      </a:ext>
                    </a:extLst>
                  </a:tr>
                  <a:tr h="555880"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2018/1/1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100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電子簽名</a:t>
                          </a:r>
                          <a:r>
                            <a:rPr lang="en-US" altLang="zh-TW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1</a:t>
                          </a:r>
                          <a:endParaRPr lang="zh-TW" altLang="en-US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5449312"/>
                      </a:ext>
                    </a:extLst>
                  </a:tr>
                  <a:tr h="555880"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2018/1/1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50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電子簽名</a:t>
                          </a:r>
                          <a:r>
                            <a:rPr lang="en-US" altLang="zh-TW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</a:t>
                          </a:r>
                          <a:endParaRPr lang="zh-TW" altLang="en-US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07671553"/>
                      </a:ext>
                    </a:extLst>
                  </a:tr>
                  <a:tr h="548266"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2018/1/2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100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電子簽名</a:t>
                          </a:r>
                          <a:r>
                            <a:rPr lang="en-US" altLang="zh-TW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3</a:t>
                          </a:r>
                          <a:endParaRPr lang="zh-TW" altLang="en-US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60625137"/>
                      </a:ext>
                    </a:extLst>
                  </a:tr>
                  <a:tr h="548266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73" t="-410000" r="-257836" b="-20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8125" t="-410000" r="-331875" b="-20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82237" t="-410000" r="-249342" b="-20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70064" t="-410000" r="-141401" b="-20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97283611"/>
                      </a:ext>
                    </a:extLst>
                  </a:tr>
                  <a:tr h="548266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2018/4/2</a:t>
                          </a:r>
                          <a:endParaRPr lang="zh-TW" altLang="en-US" sz="20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50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TW" altLang="en-US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電子簽名</a:t>
                          </a:r>
                          <a:r>
                            <a:rPr lang="en-US" altLang="zh-TW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4</a:t>
                          </a:r>
                          <a:endParaRPr lang="zh-TW" altLang="en-US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44381232"/>
                      </a:ext>
                    </a:extLst>
                  </a:tr>
                  <a:tr h="548266"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2018/4/3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20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75</a:t>
                          </a:r>
                          <a:endParaRPr lang="zh-TW" altLang="en-US" sz="20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TW" altLang="en-US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電子簽名</a:t>
                          </a:r>
                          <a:r>
                            <a:rPr lang="en-US" altLang="zh-TW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5</a:t>
                          </a:r>
                          <a:endParaRPr lang="zh-TW" altLang="en-US" b="1" dirty="0" smtClean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799659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文字方塊 4"/>
          <p:cNvSpPr txBox="1"/>
          <p:nvPr/>
        </p:nvSpPr>
        <p:spPr>
          <a:xfrm>
            <a:off x="3737113" y="2385391"/>
            <a:ext cx="646043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</a:rPr>
              <a:t>101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6" name="乘號 5"/>
          <p:cNvSpPr/>
          <p:nvPr/>
        </p:nvSpPr>
        <p:spPr>
          <a:xfrm>
            <a:off x="4408349" y="2347348"/>
            <a:ext cx="1679714" cy="53775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768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加</a:t>
            </a:r>
            <a:r>
              <a:rPr lang="zh-TW" altLang="en-US" dirty="0"/>
              <a:t>密機制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對稱加密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公</a:t>
            </a:r>
            <a:r>
              <a:rPr lang="zh-TW" altLang="en-US" dirty="0">
                <a:solidFill>
                  <a:srgbClr val="FF0000"/>
                </a:solidFill>
              </a:rPr>
              <a:t>開金鑰加密機制</a:t>
            </a:r>
            <a:r>
              <a:rPr lang="en-US" altLang="zh-TW" dirty="0">
                <a:cs typeface="Arial" panose="020B0604020202020204" pitchFamily="34" charset="0"/>
              </a:rPr>
              <a:t>PKC</a:t>
            </a:r>
            <a:r>
              <a:rPr lang="zh-TW" altLang="en-US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zh-TW" dirty="0">
                <a:cs typeface="Arial" panose="020B0604020202020204" pitchFamily="34" charset="0"/>
              </a:rPr>
              <a:t>(Public Key Cryptography)</a:t>
            </a:r>
          </a:p>
          <a:p>
            <a:pPr marL="0" indent="0" algn="ctr">
              <a:buNone/>
            </a:pPr>
            <a:r>
              <a:rPr lang="zh-TW" altLang="en-US" dirty="0" smtClean="0">
                <a:cs typeface="Arial" panose="020B0604020202020204" pitchFamily="34" charset="0"/>
              </a:rPr>
              <a:t>也稱非</a:t>
            </a:r>
            <a:r>
              <a:rPr lang="zh-TW" altLang="en-US" dirty="0">
                <a:cs typeface="Arial" panose="020B0604020202020204" pitchFamily="34" charset="0"/>
              </a:rPr>
              <a:t>對稱加密機制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285459" y="2415208"/>
            <a:ext cx="1461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19950629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" name="直線單箭頭接點 5"/>
          <p:cNvCxnSpPr/>
          <p:nvPr/>
        </p:nvCxnSpPr>
        <p:spPr>
          <a:xfrm flipV="1">
            <a:off x="2852530" y="2615263"/>
            <a:ext cx="1073426" cy="993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單箭頭接點 6"/>
          <p:cNvCxnSpPr/>
          <p:nvPr/>
        </p:nvCxnSpPr>
        <p:spPr>
          <a:xfrm flipV="1">
            <a:off x="5599043" y="2605324"/>
            <a:ext cx="1073426" cy="993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文字方塊 7"/>
          <p:cNvSpPr txBox="1"/>
          <p:nvPr/>
        </p:nvSpPr>
        <p:spPr>
          <a:xfrm>
            <a:off x="4031973" y="2426419"/>
            <a:ext cx="1461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1172841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778487" y="2405269"/>
            <a:ext cx="1461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19950629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175552" y="2146852"/>
            <a:ext cx="427382" cy="367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922065" y="2146852"/>
            <a:ext cx="427382" cy="367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1285459" y="5082208"/>
            <a:ext cx="1461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19950629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3" name="直線單箭頭接點 12"/>
          <p:cNvCxnSpPr/>
          <p:nvPr/>
        </p:nvCxnSpPr>
        <p:spPr>
          <a:xfrm flipV="1">
            <a:off x="2852530" y="5282263"/>
            <a:ext cx="1073426" cy="993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 flipV="1">
            <a:off x="5599043" y="5272324"/>
            <a:ext cx="1073426" cy="993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文字方塊 14"/>
          <p:cNvSpPr txBox="1"/>
          <p:nvPr/>
        </p:nvSpPr>
        <p:spPr>
          <a:xfrm>
            <a:off x="3982176" y="4974984"/>
            <a:ext cx="161686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2594dac587150642fba88b9fa7ea95e4e1a12773abf2ef06884c73ffdfb9f96f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6778487" y="5072269"/>
            <a:ext cx="1461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19950629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5580" y="4703714"/>
            <a:ext cx="1847325" cy="368555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4567" y="4704117"/>
            <a:ext cx="1772581" cy="368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097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公開金鑰加密機制</a:t>
            </a:r>
            <a:endParaRPr lang="zh-TW" altLang="en-US" dirty="0"/>
          </a:p>
        </p:txBody>
      </p:sp>
      <p:pic>
        <p:nvPicPr>
          <p:cNvPr id="4" name="內容版面配置區 100" descr="File:&lt;strong&gt;User&lt;/strong&gt; with smile.svg - Wikimedia Common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590" y="2183282"/>
            <a:ext cx="579042" cy="579042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7624773" y="2762324"/>
            <a:ext cx="665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戴</a:t>
            </a:r>
          </a:p>
        </p:txBody>
      </p:sp>
      <p:cxnSp>
        <p:nvCxnSpPr>
          <p:cNvPr id="10" name="直線單箭頭接點 9"/>
          <p:cNvCxnSpPr/>
          <p:nvPr/>
        </p:nvCxnSpPr>
        <p:spPr>
          <a:xfrm flipH="1">
            <a:off x="1888435" y="2643817"/>
            <a:ext cx="550627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圖片 10" descr="&lt;strong&gt;Server&lt;/strong&gt; Vs Me | Nothing To Post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386" y="2183282"/>
            <a:ext cx="543540" cy="626453"/>
          </a:xfrm>
          <a:prstGeom prst="rect">
            <a:avLst/>
          </a:prstGeom>
        </p:spPr>
      </p:pic>
      <p:pic>
        <p:nvPicPr>
          <p:cNvPr id="12" name="圖片 11" descr="Clipart - female &lt;strong&gt;user&lt;/strong&gt; ico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31" y="2214566"/>
            <a:ext cx="516473" cy="516473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866056" y="2830015"/>
            <a:ext cx="869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Alice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142258"/>
              </p:ext>
            </p:extLst>
          </p:nvPr>
        </p:nvGraphicFramePr>
        <p:xfrm>
          <a:off x="3014820" y="2042507"/>
          <a:ext cx="3114359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2380">
                  <a:extLst>
                    <a:ext uri="{9D8B030D-6E8A-4147-A177-3AD203B41FA5}">
                      <a16:colId xmlns:a16="http://schemas.microsoft.com/office/drawing/2014/main" val="2818241529"/>
                    </a:ext>
                  </a:extLst>
                </a:gridCol>
                <a:gridCol w="692468">
                  <a:extLst>
                    <a:ext uri="{9D8B030D-6E8A-4147-A177-3AD203B41FA5}">
                      <a16:colId xmlns:a16="http://schemas.microsoft.com/office/drawing/2014/main" val="4091289411"/>
                    </a:ext>
                  </a:extLst>
                </a:gridCol>
                <a:gridCol w="692468">
                  <a:extLst>
                    <a:ext uri="{9D8B030D-6E8A-4147-A177-3AD203B41FA5}">
                      <a16:colId xmlns:a16="http://schemas.microsoft.com/office/drawing/2014/main" val="3943218492"/>
                    </a:ext>
                  </a:extLst>
                </a:gridCol>
                <a:gridCol w="467043">
                  <a:extLst>
                    <a:ext uri="{9D8B030D-6E8A-4147-A177-3AD203B41FA5}">
                      <a16:colId xmlns:a16="http://schemas.microsoft.com/office/drawing/2014/main" val="900957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2018/4/4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小戴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鄧鄧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580515"/>
                  </a:ext>
                </a:extLst>
              </a:tr>
            </a:tbl>
          </a:graphicData>
        </a:graphic>
      </p:graphicFrame>
      <p:sp>
        <p:nvSpPr>
          <p:cNvPr id="15" name="文字方塊 14"/>
          <p:cNvSpPr txBox="1"/>
          <p:nvPr/>
        </p:nvSpPr>
        <p:spPr>
          <a:xfrm>
            <a:off x="5236117" y="3102289"/>
            <a:ext cx="2445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小戴利用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金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鑰產生器產生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戴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公鑰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私鑰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6" name="圖片 15" descr="Assessment the Web 2.0 Way - Keys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690" y="4617517"/>
            <a:ext cx="370986" cy="370986"/>
          </a:xfrm>
          <a:prstGeom prst="rect">
            <a:avLst/>
          </a:prstGeom>
        </p:spPr>
      </p:pic>
      <p:pic>
        <p:nvPicPr>
          <p:cNvPr id="17" name="圖片 16" descr="File:Black Lock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690" y="5484673"/>
            <a:ext cx="424152" cy="424152"/>
          </a:xfrm>
          <a:prstGeom prst="rect">
            <a:avLst/>
          </a:prstGeom>
        </p:spPr>
      </p:pic>
      <p:sp>
        <p:nvSpPr>
          <p:cNvPr id="18" name="文字方塊 17"/>
          <p:cNvSpPr txBox="1"/>
          <p:nvPr/>
        </p:nvSpPr>
        <p:spPr>
          <a:xfrm>
            <a:off x="5341059" y="4055418"/>
            <a:ext cx="2892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鑰匙：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組成的數字串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5972568" y="4598472"/>
            <a:ext cx="1930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公鑰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(Public key)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5988842" y="5513534"/>
            <a:ext cx="1930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私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鑰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(Private key)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601686" y="5884788"/>
            <a:ext cx="2408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dirty="0">
                <a:ea typeface="微軟正黑體" panose="020B0604030504040204" pitchFamily="34" charset="-120"/>
              </a:rPr>
              <a:t>0100000111010001100</a:t>
            </a:r>
            <a:endParaRPr lang="zh-TW" altLang="en-US" dirty="0">
              <a:ea typeface="微軟正黑體" panose="020B0604030504040204" pitchFamily="34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601686" y="5054102"/>
            <a:ext cx="2408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dirty="0">
                <a:ea typeface="微軟正黑體" panose="020B0604030504040204" pitchFamily="34" charset="-120"/>
              </a:rPr>
              <a:t>1011001010110100011</a:t>
            </a:r>
            <a:endParaRPr lang="zh-TW" altLang="en-US" dirty="0">
              <a:ea typeface="微軟正黑體" panose="020B0604030504040204" pitchFamily="34" charset="-120"/>
            </a:endParaRPr>
          </a:p>
        </p:txBody>
      </p:sp>
      <p:sp>
        <p:nvSpPr>
          <p:cNvPr id="23" name="圓角矩形 22"/>
          <p:cNvSpPr/>
          <p:nvPr/>
        </p:nvSpPr>
        <p:spPr>
          <a:xfrm>
            <a:off x="5196942" y="4055418"/>
            <a:ext cx="3016526" cy="2198702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雲朵形圖說文字 23"/>
          <p:cNvSpPr/>
          <p:nvPr/>
        </p:nvSpPr>
        <p:spPr>
          <a:xfrm>
            <a:off x="765313" y="1315491"/>
            <a:ext cx="1123122" cy="775252"/>
          </a:xfrm>
          <a:prstGeom prst="cloud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907347" y="1414882"/>
            <a:ext cx="9810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Are you </a:t>
            </a:r>
          </a:p>
          <a:p>
            <a:r>
              <a:rPr lang="zh-TW" altLang="en-US" sz="1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小戴？</a:t>
            </a:r>
            <a:endParaRPr lang="zh-TW" altLang="en-US" sz="1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26" name="直線單箭頭接點 25"/>
          <p:cNvCxnSpPr/>
          <p:nvPr/>
        </p:nvCxnSpPr>
        <p:spPr>
          <a:xfrm flipH="1">
            <a:off x="3696182" y="3405620"/>
            <a:ext cx="1517374" cy="5090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文字方塊 27"/>
          <p:cNvSpPr txBox="1"/>
          <p:nvPr/>
        </p:nvSpPr>
        <p:spPr>
          <a:xfrm>
            <a:off x="1797808" y="3217631"/>
            <a:ext cx="1908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把公鑰傳給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Alice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" name="圓角矩形 28"/>
          <p:cNvSpPr/>
          <p:nvPr/>
        </p:nvSpPr>
        <p:spPr>
          <a:xfrm>
            <a:off x="771219" y="4055670"/>
            <a:ext cx="3016526" cy="1477328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文字方塊 29"/>
          <p:cNvSpPr txBox="1"/>
          <p:nvPr/>
        </p:nvSpPr>
        <p:spPr>
          <a:xfrm>
            <a:off x="809685" y="4055670"/>
            <a:ext cx="28035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如果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Alice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可以利用小戴的公鑰解開加密的訊息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基本上可以確信這則資訊是小戴發的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0643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19" grpId="0"/>
      <p:bldP spid="20" grpId="0"/>
      <p:bldP spid="21" grpId="0"/>
      <p:bldP spid="22" grpId="0"/>
      <p:bldP spid="23" grpId="0" animBg="1"/>
      <p:bldP spid="24" grpId="0" animBg="1"/>
      <p:bldP spid="25" grpId="0"/>
      <p:bldP spid="28" grpId="0"/>
      <p:bldP spid="29" grpId="0" animBg="1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公開金鑰加密機制</a:t>
            </a:r>
          </a:p>
        </p:txBody>
      </p:sp>
      <p:pic>
        <p:nvPicPr>
          <p:cNvPr id="4" name="內容版面配置區 100" descr="File:&lt;strong&gt;User&lt;/strong&gt; with smile.svg - Wikimedia Common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799" y="2136284"/>
            <a:ext cx="579042" cy="579042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7753982" y="2715326"/>
            <a:ext cx="665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戴</a:t>
            </a:r>
          </a:p>
        </p:txBody>
      </p:sp>
      <p:cxnSp>
        <p:nvCxnSpPr>
          <p:cNvPr id="6" name="直線單箭頭接點 5"/>
          <p:cNvCxnSpPr/>
          <p:nvPr/>
        </p:nvCxnSpPr>
        <p:spPr>
          <a:xfrm flipH="1">
            <a:off x="2017644" y="2596819"/>
            <a:ext cx="550627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圖片 6" descr="&lt;strong&gt;Server&lt;/strong&gt; Vs Me | Nothing To Post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595" y="2136284"/>
            <a:ext cx="543540" cy="626453"/>
          </a:xfrm>
          <a:prstGeom prst="rect">
            <a:avLst/>
          </a:prstGeom>
        </p:spPr>
      </p:pic>
      <p:pic>
        <p:nvPicPr>
          <p:cNvPr id="8" name="圖片 7" descr="Clipart - female &lt;strong&gt;user&lt;/strong&gt; ico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40" y="2167568"/>
            <a:ext cx="516473" cy="516473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995265" y="2783017"/>
            <a:ext cx="869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Alice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041292"/>
              </p:ext>
            </p:extLst>
          </p:nvPr>
        </p:nvGraphicFramePr>
        <p:xfrm>
          <a:off x="3107291" y="1987721"/>
          <a:ext cx="3114359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2380">
                  <a:extLst>
                    <a:ext uri="{9D8B030D-6E8A-4147-A177-3AD203B41FA5}">
                      <a16:colId xmlns:a16="http://schemas.microsoft.com/office/drawing/2014/main" val="2818241529"/>
                    </a:ext>
                  </a:extLst>
                </a:gridCol>
                <a:gridCol w="692468">
                  <a:extLst>
                    <a:ext uri="{9D8B030D-6E8A-4147-A177-3AD203B41FA5}">
                      <a16:colId xmlns:a16="http://schemas.microsoft.com/office/drawing/2014/main" val="4091289411"/>
                    </a:ext>
                  </a:extLst>
                </a:gridCol>
                <a:gridCol w="692468">
                  <a:extLst>
                    <a:ext uri="{9D8B030D-6E8A-4147-A177-3AD203B41FA5}">
                      <a16:colId xmlns:a16="http://schemas.microsoft.com/office/drawing/2014/main" val="3943218492"/>
                    </a:ext>
                  </a:extLst>
                </a:gridCol>
                <a:gridCol w="467043">
                  <a:extLst>
                    <a:ext uri="{9D8B030D-6E8A-4147-A177-3AD203B41FA5}">
                      <a16:colId xmlns:a16="http://schemas.microsoft.com/office/drawing/2014/main" val="900957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2018/4/4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小戴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鄧鄧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580515"/>
                  </a:ext>
                </a:extLst>
              </a:tr>
            </a:tbl>
          </a:graphicData>
        </a:graphic>
      </p:graphicFrame>
      <p:sp>
        <p:nvSpPr>
          <p:cNvPr id="15" name="文字方塊 14"/>
          <p:cNvSpPr txBox="1"/>
          <p:nvPr/>
        </p:nvSpPr>
        <p:spPr>
          <a:xfrm>
            <a:off x="4963310" y="3137228"/>
            <a:ext cx="3653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Sha-256(                                    )=hash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向下箭號 15"/>
          <p:cNvSpPr/>
          <p:nvPr/>
        </p:nvSpPr>
        <p:spPr>
          <a:xfrm>
            <a:off x="6154164" y="3636398"/>
            <a:ext cx="278296" cy="457200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3" name="圖片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72163" y="3678561"/>
            <a:ext cx="1903518" cy="379766"/>
          </a:xfrm>
          <a:prstGeom prst="rect">
            <a:avLst/>
          </a:prstGeom>
        </p:spPr>
      </p:pic>
      <p:sp>
        <p:nvSpPr>
          <p:cNvPr id="24" name="矩形 23"/>
          <p:cNvSpPr/>
          <p:nvPr/>
        </p:nvSpPr>
        <p:spPr>
          <a:xfrm>
            <a:off x="5498182" y="3657976"/>
            <a:ext cx="6559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加密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5407801" y="4226965"/>
            <a:ext cx="3217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加密後的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hash=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小戴的簽名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" name="向左箭號 26"/>
          <p:cNvSpPr/>
          <p:nvPr/>
        </p:nvSpPr>
        <p:spPr>
          <a:xfrm>
            <a:off x="4141600" y="4278264"/>
            <a:ext cx="629183" cy="318033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文字方塊 27"/>
          <p:cNvSpPr txBox="1"/>
          <p:nvPr/>
        </p:nvSpPr>
        <p:spPr>
          <a:xfrm>
            <a:off x="605210" y="4226965"/>
            <a:ext cx="3217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加密後的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hash=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小戴的簽名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0" name="圖片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43190" y="3189882"/>
            <a:ext cx="1820731" cy="286368"/>
          </a:xfrm>
          <a:prstGeom prst="rect">
            <a:avLst/>
          </a:prstGeom>
        </p:spPr>
      </p:pic>
      <p:pic>
        <p:nvPicPr>
          <p:cNvPr id="34" name="圖片 3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65135" y="3629305"/>
            <a:ext cx="1863180" cy="386968"/>
          </a:xfrm>
          <a:prstGeom prst="rect">
            <a:avLst/>
          </a:prstGeom>
        </p:spPr>
      </p:pic>
      <p:sp>
        <p:nvSpPr>
          <p:cNvPr id="35" name="矩形 34"/>
          <p:cNvSpPr/>
          <p:nvPr/>
        </p:nvSpPr>
        <p:spPr>
          <a:xfrm>
            <a:off x="718685" y="3634688"/>
            <a:ext cx="6559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解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密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6" name="向上箭號 35"/>
          <p:cNvSpPr/>
          <p:nvPr/>
        </p:nvSpPr>
        <p:spPr>
          <a:xfrm>
            <a:off x="1410447" y="3562649"/>
            <a:ext cx="314985" cy="520280"/>
          </a:xfrm>
          <a:prstGeom prst="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97772" y="3115656"/>
            <a:ext cx="3217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解密後的</a:t>
            </a:r>
            <a:r>
              <a:rPr lang="en-US" altLang="zh-TW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hash1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=hash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" name="圓角矩形 39"/>
          <p:cNvSpPr/>
          <p:nvPr/>
        </p:nvSpPr>
        <p:spPr>
          <a:xfrm>
            <a:off x="1840813" y="4959650"/>
            <a:ext cx="5235848" cy="1013359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1840812" y="4999984"/>
            <a:ext cx="5456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如果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Sha-256(                                )=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hash2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en-US" altLang="zh-TW" b="1" dirty="0" smtClean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hash1</a:t>
            </a:r>
          </a:p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則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Alice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相信此交易為小戴所發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Node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接受這筆交易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3" name="圖片 4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91843" y="5083442"/>
            <a:ext cx="1820734" cy="286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04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24" grpId="0"/>
      <p:bldP spid="26" grpId="0"/>
      <p:bldP spid="27" grpId="0" animBg="1"/>
      <p:bldP spid="28" grpId="0"/>
      <p:bldP spid="35" grpId="0"/>
      <p:bldP spid="36" grpId="0" animBg="1"/>
      <p:bldP spid="37" grpId="0"/>
      <p:bldP spid="4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SHA-256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61072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原名為</a:t>
            </a:r>
            <a:r>
              <a:rPr lang="en-US" altLang="zh-TW" dirty="0"/>
              <a:t>Secure </a:t>
            </a:r>
            <a:r>
              <a:rPr lang="en-US" altLang="zh-TW" dirty="0" smtClean="0"/>
              <a:t>Hash Algorithm-256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   </a:t>
            </a:r>
            <a:r>
              <a:rPr lang="zh-TW" altLang="en-US" dirty="0" smtClean="0"/>
              <a:t>中文為</a:t>
            </a:r>
            <a:r>
              <a:rPr lang="zh-TW" altLang="en-US" dirty="0"/>
              <a:t>“</a:t>
            </a:r>
            <a:r>
              <a:rPr lang="zh-TW" altLang="en-US" dirty="0" smtClean="0"/>
              <a:t>安全雜湊演算法”，把字串換成</a:t>
            </a:r>
            <a:r>
              <a:rPr lang="en-US" altLang="zh-TW" dirty="0" smtClean="0"/>
              <a:t>16</a:t>
            </a:r>
            <a:r>
              <a:rPr lang="zh-TW" altLang="en-US" dirty="0" smtClean="0"/>
              <a:t>進位的</a:t>
            </a:r>
            <a:r>
              <a:rPr lang="en-US" altLang="zh-TW" dirty="0" smtClean="0"/>
              <a:t>hash</a:t>
            </a:r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 smtClean="0"/>
              <a:t>計算出來的</a:t>
            </a:r>
            <a:r>
              <a:rPr lang="en-US" altLang="zh-TW" dirty="0" smtClean="0"/>
              <a:t>hash</a:t>
            </a:r>
            <a:r>
              <a:rPr lang="zh-TW" altLang="en-US" dirty="0" smtClean="0"/>
              <a:t>值共有</a:t>
            </a:r>
            <a:r>
              <a:rPr lang="en-US" altLang="zh-TW" dirty="0" smtClean="0"/>
              <a:t>64</a:t>
            </a:r>
            <a:r>
              <a:rPr lang="zh-TW" altLang="en-US" dirty="0" smtClean="0"/>
              <a:t>個數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</a:t>
            </a:r>
            <a:r>
              <a:rPr lang="zh-TW" altLang="en-US" dirty="0" smtClean="0"/>
              <a:t>每一數皆為</a:t>
            </a:r>
            <a:r>
              <a:rPr lang="en-US" altLang="zh-TW" dirty="0" smtClean="0"/>
              <a:t>0~9</a:t>
            </a:r>
            <a:r>
              <a:rPr lang="zh-TW" altLang="en-US" dirty="0" smtClean="0"/>
              <a:t>或</a:t>
            </a:r>
            <a:r>
              <a:rPr lang="en-US" altLang="zh-TW" dirty="0" err="1" smtClean="0"/>
              <a:t>a~f</a:t>
            </a:r>
            <a:r>
              <a:rPr lang="en-US" altLang="zh-TW" dirty="0" smtClean="0"/>
              <a:t>(16</a:t>
            </a:r>
            <a:r>
              <a:rPr lang="zh-TW" altLang="en-US" dirty="0" smtClean="0"/>
              <a:t>進位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   </a:t>
            </a:r>
            <a:r>
              <a:rPr lang="zh-TW" altLang="en-US" dirty="0" smtClean="0"/>
              <a:t>因此共需佔有</a:t>
            </a:r>
            <a:r>
              <a:rPr lang="en-US" altLang="zh-TW" dirty="0" smtClean="0"/>
              <a:t>64X4=</a:t>
            </a:r>
            <a:r>
              <a:rPr lang="en-US" altLang="zh-TW" dirty="0" smtClean="0">
                <a:solidFill>
                  <a:srgbClr val="FF0000"/>
                </a:solidFill>
              </a:rPr>
              <a:t>256</a:t>
            </a:r>
            <a:r>
              <a:rPr lang="zh-TW" altLang="en-US" dirty="0" smtClean="0">
                <a:solidFill>
                  <a:srgbClr val="FF0000"/>
                </a:solidFill>
              </a:rPr>
              <a:t>個</a:t>
            </a:r>
            <a:r>
              <a:rPr lang="en-US" altLang="zh-TW" dirty="0" smtClean="0">
                <a:solidFill>
                  <a:srgbClr val="FF0000"/>
                </a:solidFill>
              </a:rPr>
              <a:t>Bit</a:t>
            </a:r>
            <a:r>
              <a:rPr lang="en-US" altLang="zh-TW" dirty="0" smtClean="0"/>
              <a:t>(32</a:t>
            </a:r>
            <a:r>
              <a:rPr lang="zh-TW" altLang="en-US" dirty="0" smtClean="0"/>
              <a:t>個</a:t>
            </a:r>
            <a:r>
              <a:rPr lang="en-US" altLang="zh-TW" dirty="0" smtClean="0"/>
              <a:t>Byte)</a:t>
            </a:r>
          </a:p>
          <a:p>
            <a:pPr marL="0" indent="0">
              <a:buNone/>
            </a:pPr>
            <a:endParaRPr lang="en-US" altLang="zh-TW" dirty="0"/>
          </a:p>
          <a:p>
            <a:r>
              <a:rPr lang="zh-TW" altLang="en-US" dirty="0" smtClean="0"/>
              <a:t>至今還未被破解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2285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SHA-256</a:t>
            </a:r>
            <a:r>
              <a:rPr lang="zh-TW" altLang="en-US" dirty="0" smtClean="0"/>
              <a:t>實例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6003235" y="1948070"/>
            <a:ext cx="1987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4a444d5efb443178465cbf41107bef93f150600603637f58ca9086f83422d61c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向右箭號 5"/>
          <p:cNvSpPr/>
          <p:nvPr/>
        </p:nvSpPr>
        <p:spPr>
          <a:xfrm>
            <a:off x="3786808" y="2353773"/>
            <a:ext cx="1570383" cy="66592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894522" y="2502068"/>
            <a:ext cx="2782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小戴支付鄧鄧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20Bitcoin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894522" y="5109433"/>
            <a:ext cx="2782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小戴支付鄧鄧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20Bitcoin.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橢圓 9"/>
          <p:cNvSpPr/>
          <p:nvPr/>
        </p:nvSpPr>
        <p:spPr>
          <a:xfrm>
            <a:off x="3339548" y="5264282"/>
            <a:ext cx="159026" cy="18466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向右箭號 10"/>
          <p:cNvSpPr/>
          <p:nvPr/>
        </p:nvSpPr>
        <p:spPr>
          <a:xfrm>
            <a:off x="3786808" y="4961138"/>
            <a:ext cx="1570383" cy="66592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6003235" y="4555435"/>
            <a:ext cx="1987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8e29a887f0eff665b37e6f13cad11daf4946bf52b0cf4b3a944a671cd104dd9d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805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9" grpId="0"/>
      <p:bldP spid="10" grpId="0" animBg="1"/>
      <p:bldP spid="11" grpId="0" animBg="1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所有權確認、支配權行使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由上述可知，可以利用</a:t>
            </a:r>
            <a:r>
              <a:rPr lang="zh-TW" altLang="en-US" dirty="0"/>
              <a:t>公開金鑰加密</a:t>
            </a:r>
            <a:r>
              <a:rPr lang="zh-TW" altLang="en-US" dirty="0" smtClean="0"/>
              <a:t>機制</a:t>
            </a:r>
            <a:r>
              <a:rPr lang="en-US" altLang="zh-TW" dirty="0" smtClean="0"/>
              <a:t>PKC</a:t>
            </a:r>
            <a:r>
              <a:rPr lang="zh-TW" altLang="en-US" dirty="0" smtClean="0"/>
              <a:t>進行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並把</a:t>
            </a:r>
            <a:r>
              <a:rPr lang="zh-TW" altLang="en-US" dirty="0">
                <a:solidFill>
                  <a:srgbClr val="FF0000"/>
                </a:solidFill>
              </a:rPr>
              <a:t>公鑰</a:t>
            </a:r>
            <a:r>
              <a:rPr lang="zh-TW" altLang="en-US" dirty="0"/>
              <a:t>當作是</a:t>
            </a:r>
            <a:r>
              <a:rPr lang="zh-TW" altLang="en-US" dirty="0" smtClean="0"/>
              <a:t>「</a:t>
            </a:r>
            <a:r>
              <a:rPr lang="en-US" altLang="zh-TW" dirty="0" smtClean="0">
                <a:solidFill>
                  <a:srgbClr val="FF0000"/>
                </a:solidFill>
              </a:rPr>
              <a:t>Address</a:t>
            </a:r>
            <a:r>
              <a:rPr lang="zh-TW" altLang="en-US" dirty="0" smtClean="0">
                <a:solidFill>
                  <a:srgbClr val="FF0000"/>
                </a:solidFill>
              </a:rPr>
              <a:t>號碼</a:t>
            </a:r>
            <a:r>
              <a:rPr lang="zh-TW" altLang="en-US" dirty="0" smtClean="0"/>
              <a:t>」，得到了：</a:t>
            </a:r>
            <a:endParaRPr lang="en-US" altLang="zh-TW" dirty="0" smtClean="0"/>
          </a:p>
          <a:p>
            <a:pPr lvl="1"/>
            <a:r>
              <a:rPr lang="zh-TW" altLang="en-US" dirty="0"/>
              <a:t>保持用戶匿名性</a:t>
            </a:r>
          </a:p>
          <a:p>
            <a:pPr lvl="1"/>
            <a:r>
              <a:rPr lang="zh-TW" altLang="en-US" dirty="0"/>
              <a:t>「所有權」確認、「支配權」</a:t>
            </a:r>
            <a:r>
              <a:rPr lang="zh-TW" altLang="en-US" dirty="0" smtClean="0"/>
              <a:t>行使</a:t>
            </a:r>
            <a:endParaRPr lang="en-US" altLang="zh-TW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內容版面配置區 4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565135778"/>
                  </p:ext>
                </p:extLst>
              </p:nvPr>
            </p:nvGraphicFramePr>
            <p:xfrm>
              <a:off x="3004103" y="3588717"/>
              <a:ext cx="5902960" cy="2575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62380">
                      <a:extLst>
                        <a:ext uri="{9D8B030D-6E8A-4147-A177-3AD203B41FA5}">
                          <a16:colId xmlns:a16="http://schemas.microsoft.com/office/drawing/2014/main" val="1842091423"/>
                        </a:ext>
                      </a:extLst>
                    </a:gridCol>
                    <a:gridCol w="1971675">
                      <a:extLst>
                        <a:ext uri="{9D8B030D-6E8A-4147-A177-3AD203B41FA5}">
                          <a16:colId xmlns:a16="http://schemas.microsoft.com/office/drawing/2014/main" val="823971980"/>
                        </a:ext>
                      </a:extLst>
                    </a:gridCol>
                    <a:gridCol w="1971675">
                      <a:extLst>
                        <a:ext uri="{9D8B030D-6E8A-4147-A177-3AD203B41FA5}">
                          <a16:colId xmlns:a16="http://schemas.microsoft.com/office/drawing/2014/main" val="2024737314"/>
                        </a:ext>
                      </a:extLst>
                    </a:gridCol>
                    <a:gridCol w="697230">
                      <a:extLst>
                        <a:ext uri="{9D8B030D-6E8A-4147-A177-3AD203B41FA5}">
                          <a16:colId xmlns:a16="http://schemas.microsoft.com/office/drawing/2014/main" val="12397066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時間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支付方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收入方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金額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95743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2018/1/1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100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544931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2018/1/1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50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07671553"/>
                      </a:ext>
                    </a:extLst>
                  </a:tr>
                  <a:tr h="185420"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2018/1/2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100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60625137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oMath>
                            </m:oMathPara>
                          </a14:m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oMath>
                            </m:oMathPara>
                          </a14:m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oMath>
                            </m:oMathPara>
                          </a14:m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oMath>
                            </m:oMathPara>
                          </a14:m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97283611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2018/4/2</a:t>
                          </a:r>
                          <a:endParaRPr lang="zh-TW" altLang="en-US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50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44381232"/>
                      </a:ext>
                    </a:extLst>
                  </a:tr>
                  <a:tr h="185420"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2018/4/3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75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799659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內容版面配置區 4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565135778"/>
                  </p:ext>
                </p:extLst>
              </p:nvPr>
            </p:nvGraphicFramePr>
            <p:xfrm>
              <a:off x="3004103" y="3588717"/>
              <a:ext cx="5902960" cy="2575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62380">
                      <a:extLst>
                        <a:ext uri="{9D8B030D-6E8A-4147-A177-3AD203B41FA5}">
                          <a16:colId xmlns:a16="http://schemas.microsoft.com/office/drawing/2014/main" val="1842091423"/>
                        </a:ext>
                      </a:extLst>
                    </a:gridCol>
                    <a:gridCol w="1971675">
                      <a:extLst>
                        <a:ext uri="{9D8B030D-6E8A-4147-A177-3AD203B41FA5}">
                          <a16:colId xmlns:a16="http://schemas.microsoft.com/office/drawing/2014/main" val="823971980"/>
                        </a:ext>
                      </a:extLst>
                    </a:gridCol>
                    <a:gridCol w="1971675">
                      <a:extLst>
                        <a:ext uri="{9D8B030D-6E8A-4147-A177-3AD203B41FA5}">
                          <a16:colId xmlns:a16="http://schemas.microsoft.com/office/drawing/2014/main" val="2024737314"/>
                        </a:ext>
                      </a:extLst>
                    </a:gridCol>
                    <a:gridCol w="697230">
                      <a:extLst>
                        <a:ext uri="{9D8B030D-6E8A-4147-A177-3AD203B41FA5}">
                          <a16:colId xmlns:a16="http://schemas.microsoft.com/office/drawing/2014/main" val="12397066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時間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支付方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收入方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金額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95743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2018/1/1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100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544931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2018/1/1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50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0767155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2018/1/2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100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6062513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83" t="-406557" r="-369565" b="-2213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4198" t="-406557" r="-136111" b="-2213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4198" t="-406557" r="-36111" b="-2213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44348" t="-406557" r="-1739" b="-2213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9728361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2018/4/2</a:t>
                          </a:r>
                          <a:endParaRPr lang="zh-TW" altLang="en-US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50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4438123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2018/4/3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75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7996590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5" name="內容版面配置區 100" descr="File:&lt;strong&gt;User&lt;/strong&gt; with smile.svg - Wikimedia Common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109" y="3678168"/>
            <a:ext cx="456621" cy="456621"/>
          </a:xfrm>
          <a:prstGeom prst="rect">
            <a:avLst/>
          </a:prstGeom>
        </p:spPr>
      </p:pic>
      <p:pic>
        <p:nvPicPr>
          <p:cNvPr id="6" name="圖片 5" descr="Clipart - Architetto remix - Orange grey man ico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727" y="4801270"/>
            <a:ext cx="293515" cy="487161"/>
          </a:xfrm>
          <a:prstGeom prst="rect">
            <a:avLst/>
          </a:prstGeom>
        </p:spPr>
      </p:pic>
      <p:pic>
        <p:nvPicPr>
          <p:cNvPr id="7" name="圖片 6" descr="File:&lt;strong&gt;User&lt;/strong&gt; icon 3.svg - Wikimedia Commons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29" y="5893904"/>
            <a:ext cx="549873" cy="549873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1515562" y="4986627"/>
            <a:ext cx="665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老郭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515662" y="6024817"/>
            <a:ext cx="670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鄧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鄧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1520687" y="3846755"/>
            <a:ext cx="665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戴</a:t>
            </a:r>
          </a:p>
        </p:txBody>
      </p:sp>
      <p:sp>
        <p:nvSpPr>
          <p:cNvPr id="12" name="矩形 11"/>
          <p:cNvSpPr/>
          <p:nvPr/>
        </p:nvSpPr>
        <p:spPr>
          <a:xfrm>
            <a:off x="1540565" y="3912737"/>
            <a:ext cx="97200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b="1" dirty="0" smtClean="0">
                <a:solidFill>
                  <a:srgbClr val="0000CC"/>
                </a:solidFill>
              </a:rPr>
              <a:t>100001110</a:t>
            </a:r>
            <a:endParaRPr lang="zh-TW" altLang="en-US" sz="1400" b="1" dirty="0">
              <a:solidFill>
                <a:srgbClr val="0000CC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543051" y="5044850"/>
            <a:ext cx="97200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b="1" dirty="0" smtClean="0">
                <a:solidFill>
                  <a:srgbClr val="C00000"/>
                </a:solidFill>
              </a:rPr>
              <a:t>111001010</a:t>
            </a:r>
            <a:endParaRPr lang="zh-TW" altLang="en-US" sz="1400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540565" y="6086744"/>
            <a:ext cx="97200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b="1" dirty="0" smtClean="0">
                <a:solidFill>
                  <a:schemeClr val="tx1"/>
                </a:solidFill>
              </a:rPr>
              <a:t>110000010</a:t>
            </a:r>
            <a:endParaRPr lang="zh-TW" altLang="en-US" sz="1400" b="1" dirty="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304720" y="4005253"/>
            <a:ext cx="1149627" cy="2785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b="1" dirty="0" smtClean="0">
                <a:solidFill>
                  <a:srgbClr val="0000CC"/>
                </a:solidFill>
              </a:rPr>
              <a:t>100001110</a:t>
            </a:r>
            <a:endParaRPr lang="zh-TW" altLang="en-US" sz="1400" b="1" dirty="0">
              <a:solidFill>
                <a:srgbClr val="0000CC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304720" y="4386054"/>
            <a:ext cx="1149627" cy="2785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b="1" dirty="0" smtClean="0">
                <a:solidFill>
                  <a:srgbClr val="0000CC"/>
                </a:solidFill>
              </a:rPr>
              <a:t>100001110</a:t>
            </a:r>
            <a:endParaRPr lang="zh-TW" altLang="en-US" sz="1400" b="1" dirty="0">
              <a:solidFill>
                <a:srgbClr val="0000CC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341366" y="5841977"/>
            <a:ext cx="1149627" cy="2785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b="1" dirty="0" smtClean="0">
                <a:solidFill>
                  <a:srgbClr val="0000CC"/>
                </a:solidFill>
              </a:rPr>
              <a:t>100001110</a:t>
            </a:r>
            <a:endParaRPr lang="zh-TW" altLang="en-US" sz="1400" b="1" dirty="0">
              <a:solidFill>
                <a:srgbClr val="0000CC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304719" y="4766854"/>
            <a:ext cx="1149627" cy="2667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b="1" dirty="0" smtClean="0">
                <a:solidFill>
                  <a:srgbClr val="C00000"/>
                </a:solidFill>
              </a:rPr>
              <a:t>111001010</a:t>
            </a:r>
            <a:endParaRPr lang="zh-TW" altLang="en-US" sz="1400" b="1" dirty="0">
              <a:solidFill>
                <a:srgbClr val="C0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341366" y="5477098"/>
            <a:ext cx="1149627" cy="2667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b="1" dirty="0" smtClean="0">
                <a:solidFill>
                  <a:srgbClr val="C00000"/>
                </a:solidFill>
              </a:rPr>
              <a:t>111001010</a:t>
            </a:r>
            <a:endParaRPr lang="zh-TW" altLang="en-US" sz="1400" b="1" dirty="0">
              <a:solidFill>
                <a:srgbClr val="C00000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341366" y="4385007"/>
            <a:ext cx="1149627" cy="2667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b="1" dirty="0" smtClean="0">
                <a:solidFill>
                  <a:srgbClr val="C00000"/>
                </a:solidFill>
              </a:rPr>
              <a:t>111001010</a:t>
            </a:r>
            <a:endParaRPr lang="zh-TW" altLang="en-US" sz="1400" b="1" dirty="0">
              <a:solidFill>
                <a:srgbClr val="C00000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327625" y="4005252"/>
            <a:ext cx="1163368" cy="2785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b="1" dirty="0" smtClean="0">
                <a:solidFill>
                  <a:schemeClr val="tx1"/>
                </a:solidFill>
              </a:rPr>
              <a:t>110000010</a:t>
            </a:r>
            <a:endParaRPr lang="zh-TW" altLang="en-US" sz="1400" b="1" dirty="0">
              <a:solidFill>
                <a:schemeClr val="tx1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327625" y="4741175"/>
            <a:ext cx="1163368" cy="2785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b="1" dirty="0" smtClean="0">
                <a:solidFill>
                  <a:schemeClr val="tx1"/>
                </a:solidFill>
              </a:rPr>
              <a:t>110000010</a:t>
            </a:r>
            <a:endParaRPr lang="zh-TW" altLang="en-US" sz="1400" b="1" dirty="0">
              <a:solidFill>
                <a:schemeClr val="tx1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304719" y="5459692"/>
            <a:ext cx="1163368" cy="2785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b="1" dirty="0" smtClean="0">
                <a:solidFill>
                  <a:schemeClr val="tx1"/>
                </a:solidFill>
              </a:rPr>
              <a:t>110000010</a:t>
            </a:r>
            <a:endParaRPr lang="zh-TW" altLang="en-US" sz="1400" b="1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6297848" y="5840493"/>
            <a:ext cx="1163368" cy="2785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b="1" dirty="0" smtClean="0">
                <a:solidFill>
                  <a:schemeClr val="tx1"/>
                </a:solidFill>
              </a:rPr>
              <a:t>110000010</a:t>
            </a:r>
            <a:endParaRPr lang="zh-TW" alt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13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由來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想法：希望把全世界的人所擁有的資產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   都記錄在</a:t>
            </a:r>
            <a:r>
              <a:rPr lang="zh-TW" altLang="en-US" dirty="0" smtClean="0">
                <a:solidFill>
                  <a:srgbClr val="FF0000"/>
                </a:solidFill>
              </a:rPr>
              <a:t>同一本帳簿</a:t>
            </a:r>
            <a:r>
              <a:rPr lang="zh-TW" altLang="en-US" dirty="0" smtClean="0"/>
              <a:t>上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 smtClean="0"/>
              <a:t>讓「支付」行為以「記帳」方式進行資產轉移呈現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以下以實例作簡單介紹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16935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位址</a:t>
            </a:r>
            <a:r>
              <a:rPr lang="en-US" altLang="zh-TW" dirty="0" smtClean="0"/>
              <a:t>Address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實際在</a:t>
            </a:r>
            <a:r>
              <a:rPr lang="en-US" altLang="zh-TW" dirty="0" smtClean="0"/>
              <a:t>Bitcoin</a:t>
            </a:r>
            <a:r>
              <a:rPr lang="zh-TW" altLang="en-US" dirty="0" smtClean="0"/>
              <a:t>上是把</a:t>
            </a:r>
            <a:r>
              <a:rPr lang="zh-TW" altLang="en-US" dirty="0">
                <a:solidFill>
                  <a:srgbClr val="FF0000"/>
                </a:solidFill>
              </a:rPr>
              <a:t>公鑰</a:t>
            </a:r>
            <a:r>
              <a:rPr lang="zh-TW" altLang="en-US" dirty="0" smtClean="0"/>
              <a:t>在進行</a:t>
            </a:r>
            <a:r>
              <a:rPr lang="en-US" altLang="zh-TW" dirty="0" smtClean="0"/>
              <a:t>sha-256</a:t>
            </a:r>
            <a:r>
              <a:rPr lang="zh-TW" altLang="en-US" dirty="0" smtClean="0"/>
              <a:t>轉換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然後再進行</a:t>
            </a:r>
            <a:r>
              <a:rPr lang="en-US" altLang="zh-TW" dirty="0" smtClean="0"/>
              <a:t>RIPEMD-160</a:t>
            </a:r>
            <a:r>
              <a:rPr lang="zh-TW" altLang="en-US" dirty="0" smtClean="0"/>
              <a:t>在轉換一次而得</a:t>
            </a:r>
            <a:endParaRPr lang="en-US" altLang="zh-TW" dirty="0" smtClean="0"/>
          </a:p>
          <a:p>
            <a:r>
              <a:rPr lang="zh-TW" altLang="en-US" dirty="0" smtClean="0"/>
              <a:t>一個人可生成許多</a:t>
            </a:r>
            <a:r>
              <a:rPr lang="en-US" altLang="zh-TW" dirty="0" smtClean="0"/>
              <a:t>Address</a:t>
            </a:r>
            <a:r>
              <a:rPr lang="zh-TW" altLang="en-US" dirty="0"/>
              <a:t>，通常</a:t>
            </a:r>
            <a:r>
              <a:rPr lang="en-US" altLang="zh-TW" dirty="0" smtClean="0"/>
              <a:t>Address</a:t>
            </a:r>
            <a:r>
              <a:rPr lang="zh-TW" altLang="en-US" dirty="0" smtClean="0"/>
              <a:t>為一次性使用</a:t>
            </a:r>
            <a:r>
              <a:rPr lang="en-US" altLang="zh-TW" dirty="0" smtClean="0"/>
              <a:t>(</a:t>
            </a:r>
            <a:r>
              <a:rPr lang="zh-TW" altLang="en-US" dirty="0" smtClean="0"/>
              <a:t>有</a:t>
            </a:r>
            <a:r>
              <a:rPr lang="en-US" altLang="zh-TW" dirty="0" smtClean="0"/>
              <a:t>Address</a:t>
            </a:r>
            <a:r>
              <a:rPr lang="zh-TW" altLang="en-US" dirty="0" smtClean="0"/>
              <a:t>即可查詢餘額及所有交易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4" name="內容版面配置區 100" descr="File:&lt;strong&gt;User&lt;/strong&gt; with smile.svg - Wikimedia Common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057" y="3875149"/>
            <a:ext cx="456621" cy="456621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1092109" y="4771701"/>
            <a:ext cx="2852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Address1……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餘額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12BTC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092110" y="5126801"/>
            <a:ext cx="272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Address2……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餘額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BTC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092111" y="5505988"/>
            <a:ext cx="2852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Address3……</a:t>
            </a:r>
            <a:r>
              <a:rPr lang="zh-TW" altLang="en-US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餘額</a:t>
            </a:r>
            <a:r>
              <a:rPr lang="en-US" altLang="zh-TW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10BTC</a:t>
            </a:r>
            <a:endParaRPr lang="zh-TW" altLang="en-US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092112" y="5875320"/>
            <a:ext cx="285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Address4……</a:t>
            </a:r>
            <a:r>
              <a:rPr lang="zh-TW" altLang="en-US" b="1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餘額</a:t>
            </a:r>
            <a:r>
              <a:rPr lang="en-US" altLang="zh-TW" b="1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4BTC</a:t>
            </a:r>
            <a:endParaRPr lang="zh-TW" altLang="en-US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103406" y="4331770"/>
            <a:ext cx="665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戴</a:t>
            </a:r>
          </a:p>
        </p:txBody>
      </p:sp>
      <p:pic>
        <p:nvPicPr>
          <p:cNvPr id="11" name="圖片 10" descr="Flat-leather-wallet-free-vector-icon by superawesomevectors on DeviantArt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149" y="3969272"/>
            <a:ext cx="761180" cy="538535"/>
          </a:xfrm>
          <a:prstGeom prst="rect">
            <a:avLst/>
          </a:prstGeom>
        </p:spPr>
      </p:pic>
      <p:sp>
        <p:nvSpPr>
          <p:cNvPr id="12" name="橢圓 11"/>
          <p:cNvSpPr/>
          <p:nvPr/>
        </p:nvSpPr>
        <p:spPr>
          <a:xfrm>
            <a:off x="5250554" y="4678172"/>
            <a:ext cx="3264796" cy="1816438"/>
          </a:xfrm>
          <a:prstGeom prst="ellipse">
            <a:avLst/>
          </a:prstGeom>
          <a:noFill/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2292994" y="4095021"/>
            <a:ext cx="1674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小戴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e-Wallet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92109" y="4771701"/>
            <a:ext cx="2726671" cy="734287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8" name="直線單箭頭接點 17"/>
          <p:cNvCxnSpPr>
            <a:stCxn id="16" idx="3"/>
            <a:endCxn id="24" idx="1"/>
          </p:cNvCxnSpPr>
          <p:nvPr/>
        </p:nvCxnSpPr>
        <p:spPr>
          <a:xfrm>
            <a:off x="3818780" y="5138845"/>
            <a:ext cx="1681405" cy="490261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/>
          <p:cNvSpPr txBox="1"/>
          <p:nvPr/>
        </p:nvSpPr>
        <p:spPr>
          <a:xfrm>
            <a:off x="4048707" y="4954178"/>
            <a:ext cx="1434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支付</a:t>
            </a:r>
            <a:r>
              <a:rPr lang="en-US" altLang="zh-TW" b="1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20BTC</a:t>
            </a:r>
            <a:endParaRPr lang="zh-TW" altLang="en-US" b="1" dirty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1" name="圖片 20" descr="Flat-leather-wallet-free-vector-icon by superawesomevectors on DeviantArt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025" y="3995329"/>
            <a:ext cx="761180" cy="538535"/>
          </a:xfrm>
          <a:prstGeom prst="rect">
            <a:avLst/>
          </a:prstGeom>
        </p:spPr>
      </p:pic>
      <p:sp>
        <p:nvSpPr>
          <p:cNvPr id="22" name="文字方塊 21"/>
          <p:cNvSpPr txBox="1"/>
          <p:nvPr/>
        </p:nvSpPr>
        <p:spPr>
          <a:xfrm>
            <a:off x="5941870" y="4121078"/>
            <a:ext cx="1674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鄧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鄧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e-Wallet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橢圓 22"/>
          <p:cNvSpPr/>
          <p:nvPr/>
        </p:nvSpPr>
        <p:spPr>
          <a:xfrm>
            <a:off x="807193" y="4678172"/>
            <a:ext cx="3250073" cy="1816437"/>
          </a:xfrm>
          <a:prstGeom prst="ellipse">
            <a:avLst/>
          </a:prstGeom>
          <a:noFill/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5500185" y="5444440"/>
            <a:ext cx="2852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Address2……</a:t>
            </a:r>
            <a:r>
              <a:rPr lang="zh-TW" altLang="en-US" b="1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餘額</a:t>
            </a:r>
            <a:r>
              <a:rPr lang="en-US" altLang="zh-TW" b="1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20BTC</a:t>
            </a:r>
            <a:endParaRPr lang="zh-TW" altLang="en-US" b="1" dirty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5500185" y="5113340"/>
            <a:ext cx="2852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Address1……</a:t>
            </a:r>
            <a:r>
              <a:rPr lang="zh-TW" altLang="en-US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餘額</a:t>
            </a:r>
            <a:r>
              <a:rPr lang="en-US" altLang="zh-TW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12BTC</a:t>
            </a:r>
            <a:endParaRPr lang="zh-TW" altLang="en-US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8" name="圖片 27" descr="File:&lt;strong&gt;User&lt;/strong&gt; icon 3.svg - Wikimedia Commons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188" y="3694999"/>
            <a:ext cx="610745" cy="610745"/>
          </a:xfrm>
          <a:prstGeom prst="rect">
            <a:avLst/>
          </a:prstGeom>
        </p:spPr>
      </p:pic>
      <p:sp>
        <p:nvSpPr>
          <p:cNvPr id="29" name="文字方塊 28"/>
          <p:cNvSpPr txBox="1"/>
          <p:nvPr/>
        </p:nvSpPr>
        <p:spPr>
          <a:xfrm>
            <a:off x="7570690" y="4308539"/>
            <a:ext cx="665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鄧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鄧</a:t>
            </a:r>
          </a:p>
        </p:txBody>
      </p:sp>
    </p:spTree>
    <p:extLst>
      <p:ext uri="{BB962C8B-B14F-4D97-AF65-F5344CB8AC3E}">
        <p14:creationId xmlns:p14="http://schemas.microsoft.com/office/powerpoint/2010/main" val="377720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 animBg="1"/>
      <p:bldP spid="13" grpId="0"/>
      <p:bldP spid="16" grpId="0" animBg="1"/>
      <p:bldP spid="19" grpId="0"/>
      <p:bldP spid="22" grpId="0"/>
      <p:bldP spid="23" grpId="0" animBg="1"/>
      <p:bldP spid="24" grpId="0"/>
      <p:bldP spid="26" grpId="0"/>
      <p:bldP spid="2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帳簿亦需要有的特性</a:t>
            </a:r>
            <a:endParaRPr lang="en-US" altLang="zh-TW" dirty="0" smtClean="0"/>
          </a:p>
          <a:p>
            <a:pPr marL="914400" lvl="1" indent="-457200">
              <a:lnSpc>
                <a:spcPts val="2800"/>
              </a:lnSpc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所有權</a:t>
            </a:r>
            <a:r>
              <a:rPr lang="zh-TW" altLang="en-US" dirty="0" smtClean="0"/>
              <a:t>確認</a:t>
            </a:r>
            <a:r>
              <a:rPr lang="en-US" altLang="zh-TW" dirty="0" smtClean="0"/>
              <a:t>………………..</a:t>
            </a:r>
            <a:r>
              <a:rPr lang="zh-TW" altLang="en-US" dirty="0" smtClean="0"/>
              <a:t>誰的錢？</a:t>
            </a:r>
            <a:endParaRPr lang="en-US" altLang="zh-TW" dirty="0" smtClean="0"/>
          </a:p>
          <a:p>
            <a:pPr marL="914400" lvl="1" indent="-457200">
              <a:lnSpc>
                <a:spcPts val="2800"/>
              </a:lnSpc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支配權</a:t>
            </a:r>
            <a:r>
              <a:rPr lang="zh-TW" altLang="en-US" dirty="0" smtClean="0"/>
              <a:t>行使</a:t>
            </a:r>
            <a:r>
              <a:rPr lang="en-US" altLang="zh-TW" dirty="0" smtClean="0"/>
              <a:t>………………..</a:t>
            </a:r>
            <a:r>
              <a:rPr lang="zh-TW" altLang="en-US" dirty="0" smtClean="0"/>
              <a:t>誰可以使用這些錢</a:t>
            </a:r>
            <a:r>
              <a:rPr lang="zh-TW" altLang="en-US" dirty="0"/>
              <a:t>？</a:t>
            </a:r>
            <a:endParaRPr lang="en-US" altLang="zh-TW" dirty="0" smtClean="0"/>
          </a:p>
          <a:p>
            <a:pPr marL="914400" lvl="1" indent="-457200">
              <a:lnSpc>
                <a:spcPts val="2800"/>
              </a:lnSpc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清算與結算</a:t>
            </a:r>
            <a:r>
              <a:rPr lang="zh-TW" altLang="en-US" dirty="0" smtClean="0"/>
              <a:t>運作</a:t>
            </a:r>
            <a:r>
              <a:rPr lang="en-US" altLang="zh-TW" dirty="0" smtClean="0"/>
              <a:t>…………</a:t>
            </a:r>
            <a:r>
              <a:rPr lang="zh-TW" altLang="en-US" dirty="0" smtClean="0"/>
              <a:t>餘額充足嗎？</a:t>
            </a:r>
            <a:endParaRPr lang="en-US" altLang="zh-TW" dirty="0" smtClean="0"/>
          </a:p>
          <a:p>
            <a:pPr marL="914400" lvl="1" indent="-457200">
              <a:lnSpc>
                <a:spcPts val="2800"/>
              </a:lnSpc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資訊紀錄</a:t>
            </a:r>
            <a:r>
              <a:rPr lang="zh-TW" altLang="en-US" dirty="0" smtClean="0"/>
              <a:t>的信任</a:t>
            </a:r>
            <a:r>
              <a:rPr lang="en-US" altLang="zh-TW" dirty="0" smtClean="0"/>
              <a:t>…………</a:t>
            </a:r>
            <a:r>
              <a:rPr lang="zh-TW" altLang="en-US" dirty="0" smtClean="0"/>
              <a:t>資料不可變更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914400" y="3041372"/>
            <a:ext cx="5883965" cy="4273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93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清算與結算的運</a:t>
            </a:r>
            <a:r>
              <a:rPr lang="zh-TW" altLang="en-US" dirty="0"/>
              <a:t>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以往支付上，有第三方單位幫忙確認，支付方是否金額充足，如：銀行。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區塊鍊上每個</a:t>
            </a:r>
            <a:r>
              <a:rPr lang="en-US" altLang="zh-TW" dirty="0" smtClean="0"/>
              <a:t>Address</a:t>
            </a:r>
            <a:r>
              <a:rPr lang="zh-TW" altLang="en-US" dirty="0" smtClean="0"/>
              <a:t>資產的計算：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Address</a:t>
            </a:r>
            <a:r>
              <a:rPr lang="zh-TW" altLang="en-US" dirty="0" smtClean="0"/>
              <a:t>的資產</a:t>
            </a:r>
            <a:r>
              <a:rPr lang="en-US" altLang="zh-TW" dirty="0" smtClean="0"/>
              <a:t>=</a:t>
            </a:r>
            <a:r>
              <a:rPr lang="zh-TW" altLang="en-US" dirty="0" smtClean="0"/>
              <a:t>第一次登入資產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zh-TW" altLang="en-US" dirty="0" smtClean="0"/>
              <a:t>           </a:t>
            </a:r>
            <a:r>
              <a:rPr lang="en-US" altLang="zh-TW" dirty="0" smtClean="0"/>
              <a:t>+</a:t>
            </a:r>
            <a:r>
              <a:rPr lang="zh-TW" altLang="en-US" dirty="0" smtClean="0"/>
              <a:t>所有轉給</a:t>
            </a:r>
            <a:r>
              <a:rPr lang="en-US" altLang="zh-TW" dirty="0"/>
              <a:t>Address</a:t>
            </a:r>
            <a:r>
              <a:rPr lang="zh-TW" altLang="en-US" dirty="0" smtClean="0"/>
              <a:t>的資產總額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zh-TW" altLang="en-US" dirty="0" smtClean="0"/>
              <a:t>            </a:t>
            </a:r>
            <a:r>
              <a:rPr lang="en-US" altLang="zh-TW" dirty="0" smtClean="0"/>
              <a:t>-</a:t>
            </a:r>
            <a:r>
              <a:rPr lang="zh-TW" altLang="en-US" dirty="0" smtClean="0"/>
              <a:t>所有</a:t>
            </a:r>
            <a:r>
              <a:rPr lang="en-US" altLang="zh-TW" dirty="0"/>
              <a:t>Address</a:t>
            </a:r>
            <a:r>
              <a:rPr lang="zh-TW" altLang="en-US" dirty="0" smtClean="0"/>
              <a:t>支付的資產總額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3317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清算與結算的運作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在每一筆交易訊息中，需要包括以往的交易訊息</a:t>
            </a:r>
            <a:endParaRPr lang="en-US" altLang="zh-TW" dirty="0" smtClean="0"/>
          </a:p>
          <a:p>
            <a:r>
              <a:rPr lang="zh-TW" altLang="en-US" dirty="0" smtClean="0"/>
              <a:t>例：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090234"/>
              </p:ext>
            </p:extLst>
          </p:nvPr>
        </p:nvGraphicFramePr>
        <p:xfrm>
          <a:off x="715618" y="2696939"/>
          <a:ext cx="7692886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542">
                  <a:extLst>
                    <a:ext uri="{9D8B030D-6E8A-4147-A177-3AD203B41FA5}">
                      <a16:colId xmlns:a16="http://schemas.microsoft.com/office/drawing/2014/main" val="491793784"/>
                    </a:ext>
                  </a:extLst>
                </a:gridCol>
                <a:gridCol w="4205344">
                  <a:extLst>
                    <a:ext uri="{9D8B030D-6E8A-4147-A177-3AD203B41FA5}">
                      <a16:colId xmlns:a16="http://schemas.microsoft.com/office/drawing/2014/main" val="6878256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交易行為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電子簽名中的交易訊息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8384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Address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支付給</a:t>
                      </a:r>
                      <a:r>
                        <a:rPr lang="en-US" altLang="zh-TW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Address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20BTC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dirty="0" err="1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Blockchain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生態系給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Address</a:t>
                      </a:r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BTC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→支付給</a:t>
                      </a:r>
                      <a:r>
                        <a:rPr lang="en-US" altLang="zh-TW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Address</a:t>
                      </a:r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BTC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2915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Address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支付給</a:t>
                      </a:r>
                      <a:r>
                        <a:rPr lang="en-US" altLang="zh-TW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Address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30BTC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err="1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Blockchain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生態系給</a:t>
                      </a:r>
                      <a:r>
                        <a:rPr lang="en-US" altLang="zh-TW" dirty="0" smtClean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Address</a:t>
                      </a:r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BTC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→支付給</a:t>
                      </a:r>
                      <a:r>
                        <a:rPr lang="en-US" altLang="zh-TW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Address</a:t>
                      </a:r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BTC</a:t>
                      </a:r>
                      <a:endParaRPr lang="zh-TW" altLang="en-US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4435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Address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支付給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Address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50BTC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7853973"/>
                  </a:ext>
                </a:extLst>
              </a:tr>
            </a:tbl>
          </a:graphicData>
        </a:graphic>
      </p:graphicFrame>
      <p:cxnSp>
        <p:nvCxnSpPr>
          <p:cNvPr id="6" name="直線單箭頭接點 5"/>
          <p:cNvCxnSpPr/>
          <p:nvPr/>
        </p:nvCxnSpPr>
        <p:spPr>
          <a:xfrm flipH="1">
            <a:off x="4383158" y="4578278"/>
            <a:ext cx="1470990" cy="4287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"/>
          <p:cNvSpPr txBox="1"/>
          <p:nvPr/>
        </p:nvSpPr>
        <p:spPr>
          <a:xfrm>
            <a:off x="1054790" y="5014245"/>
            <a:ext cx="7034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Address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支付給</a:t>
            </a:r>
            <a:r>
              <a:rPr lang="en-US" altLang="zh-TW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Address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BTC+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Address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支付給</a:t>
            </a:r>
            <a:r>
              <a:rPr lang="en-US" altLang="zh-TW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Address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BTC</a:t>
            </a:r>
          </a:p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→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支付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給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Address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BTC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2218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270187"/>
              </p:ext>
            </p:extLst>
          </p:nvPr>
        </p:nvGraphicFramePr>
        <p:xfrm>
          <a:off x="725557" y="2368948"/>
          <a:ext cx="7692886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542">
                  <a:extLst>
                    <a:ext uri="{9D8B030D-6E8A-4147-A177-3AD203B41FA5}">
                      <a16:colId xmlns:a16="http://schemas.microsoft.com/office/drawing/2014/main" val="491793784"/>
                    </a:ext>
                  </a:extLst>
                </a:gridCol>
                <a:gridCol w="4205344">
                  <a:extLst>
                    <a:ext uri="{9D8B030D-6E8A-4147-A177-3AD203B41FA5}">
                      <a16:colId xmlns:a16="http://schemas.microsoft.com/office/drawing/2014/main" val="6878256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交易行為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電子簽名中的交易訊息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8384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Address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支付給</a:t>
                      </a:r>
                      <a:r>
                        <a:rPr lang="en-US" altLang="zh-TW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Address</a:t>
                      </a:r>
                      <a:r>
                        <a:rPr lang="en-US" altLang="zh-TW" b="1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0BTC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dirty="0" err="1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Blockchain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生態系給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Address</a:t>
                      </a:r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BTC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→支付給</a:t>
                      </a:r>
                      <a:r>
                        <a:rPr lang="en-US" altLang="zh-TW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Address</a:t>
                      </a:r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BTC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2915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Address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支付給</a:t>
                      </a:r>
                      <a:r>
                        <a:rPr lang="en-US" altLang="zh-TW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Address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30BTC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err="1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Blockchain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生態系給</a:t>
                      </a:r>
                      <a:r>
                        <a:rPr lang="en-US" altLang="zh-TW" dirty="0" smtClean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Address</a:t>
                      </a:r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BTC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→支付給</a:t>
                      </a:r>
                      <a:r>
                        <a:rPr lang="en-US" altLang="zh-TW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Address</a:t>
                      </a:r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BTC</a:t>
                      </a:r>
                      <a:endParaRPr lang="zh-TW" altLang="en-US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4435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Address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支付給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Address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50BTC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7853973"/>
                  </a:ext>
                </a:extLst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清算與結算的運作</a:t>
            </a:r>
          </a:p>
        </p:txBody>
      </p:sp>
      <p:cxnSp>
        <p:nvCxnSpPr>
          <p:cNvPr id="5" name="直線單箭頭接點 4"/>
          <p:cNvCxnSpPr/>
          <p:nvPr/>
        </p:nvCxnSpPr>
        <p:spPr>
          <a:xfrm flipH="1">
            <a:off x="4204254" y="4260226"/>
            <a:ext cx="1470990" cy="4287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1500808" y="4688962"/>
            <a:ext cx="70145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Address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支付給</a:t>
            </a:r>
            <a:r>
              <a:rPr lang="en-US" altLang="zh-TW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Address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BTC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Address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支付給</a:t>
            </a:r>
            <a:r>
              <a:rPr lang="en-US" altLang="zh-TW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Address 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BTC</a:t>
            </a:r>
          </a:p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→支付給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Address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BTC+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支付給</a:t>
            </a:r>
            <a:r>
              <a:rPr lang="en-US" altLang="zh-TW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Address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BTC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5183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帳簿亦需要有的特性</a:t>
            </a:r>
            <a:endParaRPr lang="en-US" altLang="zh-TW" dirty="0" smtClean="0"/>
          </a:p>
          <a:p>
            <a:pPr marL="914400" lvl="1" indent="-457200">
              <a:lnSpc>
                <a:spcPts val="2800"/>
              </a:lnSpc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所有權</a:t>
            </a:r>
            <a:r>
              <a:rPr lang="zh-TW" altLang="en-US" dirty="0" smtClean="0"/>
              <a:t>確認</a:t>
            </a:r>
            <a:r>
              <a:rPr lang="en-US" altLang="zh-TW" dirty="0" smtClean="0"/>
              <a:t>………………..</a:t>
            </a:r>
            <a:r>
              <a:rPr lang="zh-TW" altLang="en-US" dirty="0" smtClean="0"/>
              <a:t>誰的錢？</a:t>
            </a:r>
            <a:endParaRPr lang="en-US" altLang="zh-TW" dirty="0" smtClean="0"/>
          </a:p>
          <a:p>
            <a:pPr marL="914400" lvl="1" indent="-457200">
              <a:lnSpc>
                <a:spcPts val="2800"/>
              </a:lnSpc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支配權</a:t>
            </a:r>
            <a:r>
              <a:rPr lang="zh-TW" altLang="en-US" dirty="0" smtClean="0"/>
              <a:t>行使</a:t>
            </a:r>
            <a:r>
              <a:rPr lang="en-US" altLang="zh-TW" dirty="0" smtClean="0"/>
              <a:t>………………..</a:t>
            </a:r>
            <a:r>
              <a:rPr lang="zh-TW" altLang="en-US" dirty="0" smtClean="0"/>
              <a:t>誰可以使用這些錢</a:t>
            </a:r>
            <a:r>
              <a:rPr lang="zh-TW" altLang="en-US" dirty="0"/>
              <a:t>？</a:t>
            </a:r>
            <a:endParaRPr lang="en-US" altLang="zh-TW" dirty="0" smtClean="0"/>
          </a:p>
          <a:p>
            <a:pPr marL="914400" lvl="1" indent="-457200">
              <a:lnSpc>
                <a:spcPts val="2800"/>
              </a:lnSpc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清算與結算</a:t>
            </a:r>
            <a:r>
              <a:rPr lang="zh-TW" altLang="en-US" dirty="0" smtClean="0"/>
              <a:t>運作</a:t>
            </a:r>
            <a:r>
              <a:rPr lang="en-US" altLang="zh-TW" dirty="0" smtClean="0"/>
              <a:t>………….</a:t>
            </a:r>
            <a:r>
              <a:rPr lang="zh-TW" altLang="en-US" dirty="0" smtClean="0"/>
              <a:t>餘額充足嗎？</a:t>
            </a:r>
            <a:endParaRPr lang="en-US" altLang="zh-TW" dirty="0" smtClean="0"/>
          </a:p>
          <a:p>
            <a:pPr marL="914400" lvl="1" indent="-457200">
              <a:lnSpc>
                <a:spcPts val="2800"/>
              </a:lnSpc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資訊紀錄</a:t>
            </a:r>
            <a:r>
              <a:rPr lang="zh-TW" altLang="en-US" dirty="0" smtClean="0"/>
              <a:t>的信任</a:t>
            </a:r>
            <a:r>
              <a:rPr lang="en-US" altLang="zh-TW" dirty="0" smtClean="0"/>
              <a:t>………….</a:t>
            </a:r>
            <a:r>
              <a:rPr lang="zh-TW" altLang="en-US" dirty="0" smtClean="0"/>
              <a:t>資料不可變更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914400" y="3478695"/>
            <a:ext cx="5883965" cy="8270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1103243" y="5039367"/>
            <a:ext cx="67983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中本聰採用「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Chain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」來解決！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400" dirty="0"/>
          </a:p>
        </p:txBody>
      </p:sp>
      <p:sp>
        <p:nvSpPr>
          <p:cNvPr id="8" name="矩形 7"/>
          <p:cNvSpPr/>
          <p:nvPr/>
        </p:nvSpPr>
        <p:spPr>
          <a:xfrm>
            <a:off x="3796748" y="3844375"/>
            <a:ext cx="2991678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ts val="2800"/>
              </a:lnSpc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資料同步發生衝突</a:t>
            </a:r>
          </a:p>
        </p:txBody>
      </p:sp>
    </p:spTree>
    <p:extLst>
      <p:ext uri="{BB962C8B-B14F-4D97-AF65-F5344CB8AC3E}">
        <p14:creationId xmlns:p14="http://schemas.microsoft.com/office/powerpoint/2010/main" val="3505842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弧形接點 3"/>
          <p:cNvCxnSpPr/>
          <p:nvPr/>
        </p:nvCxnSpPr>
        <p:spPr>
          <a:xfrm rot="5400000">
            <a:off x="3352012" y="4376250"/>
            <a:ext cx="890744" cy="844560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圖片 4" descr="Flat-leather-wallet-free-vector-icon by superawesomevectors on DeviantArt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707" y="5979349"/>
            <a:ext cx="761180" cy="538535"/>
          </a:xfrm>
          <a:prstGeom prst="rect">
            <a:avLst/>
          </a:prstGeom>
        </p:spPr>
      </p:pic>
      <p:pic>
        <p:nvPicPr>
          <p:cNvPr id="6" name="圖片 5" descr="Flat-leather-wallet-free-vector-icon by superawesomevectors on DeviantArt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921" y="5613234"/>
            <a:ext cx="761180" cy="538535"/>
          </a:xfrm>
          <a:prstGeom prst="rect">
            <a:avLst/>
          </a:prstGeom>
        </p:spPr>
      </p:pic>
      <p:pic>
        <p:nvPicPr>
          <p:cNvPr id="7" name="圖片 6" descr="Flat-leather-wallet-free-vector-icon by superawesomevectors on DeviantArt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327" y="210295"/>
            <a:ext cx="761180" cy="538535"/>
          </a:xfrm>
          <a:prstGeom prst="rect">
            <a:avLst/>
          </a:prstGeom>
        </p:spPr>
      </p:pic>
      <p:pic>
        <p:nvPicPr>
          <p:cNvPr id="8" name="內容版面配置區 100" descr="File:&lt;strong&gt;User&lt;/strong&gt; with smile.svg - Wikimedia Common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555" y="5613234"/>
            <a:ext cx="579042" cy="579042"/>
          </a:xfrm>
          <a:prstGeom prst="rect">
            <a:avLst/>
          </a:prstGeom>
        </p:spPr>
      </p:pic>
      <p:pic>
        <p:nvPicPr>
          <p:cNvPr id="9" name="圖片 8" descr="Clipart - Architetto remix - Orange grey man ico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970" y="164859"/>
            <a:ext cx="352221" cy="584598"/>
          </a:xfrm>
          <a:prstGeom prst="rect">
            <a:avLst/>
          </a:prstGeom>
        </p:spPr>
      </p:pic>
      <p:pic>
        <p:nvPicPr>
          <p:cNvPr id="10" name="圖片 9" descr="File:&lt;strong&gt;User&lt;/strong&gt; icon 3.svg - Wikimedia Commons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689" y="5128166"/>
            <a:ext cx="610745" cy="610745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1459119" y="780130"/>
            <a:ext cx="665922" cy="379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老郭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643191" y="5741706"/>
            <a:ext cx="665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鄧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鄧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5499836" y="6238439"/>
            <a:ext cx="665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戴</a:t>
            </a:r>
          </a:p>
        </p:txBody>
      </p:sp>
      <p:pic>
        <p:nvPicPr>
          <p:cNvPr id="14" name="圖片 13" descr="File:Gnome-fs-&lt;strong&gt;server&lt;/strong&gt;.svg - Wikimedia Commons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899" y="3823744"/>
            <a:ext cx="517914" cy="517914"/>
          </a:xfrm>
          <a:prstGeom prst="rect">
            <a:avLst/>
          </a:prstGeom>
        </p:spPr>
      </p:pic>
      <p:pic>
        <p:nvPicPr>
          <p:cNvPr id="15" name="圖片 14" descr="&lt;strong&gt;Server&lt;/strong&gt; Vs Me | Nothing To Post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802" y="1464060"/>
            <a:ext cx="390731" cy="450334"/>
          </a:xfrm>
          <a:prstGeom prst="rect">
            <a:avLst/>
          </a:prstGeom>
        </p:spPr>
      </p:pic>
      <p:pic>
        <p:nvPicPr>
          <p:cNvPr id="16" name="圖片 15" descr="Clipart - &lt;strong&gt;Server&lt;/strong&gt;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864" y="2911386"/>
            <a:ext cx="382586" cy="589728"/>
          </a:xfrm>
          <a:prstGeom prst="rect">
            <a:avLst/>
          </a:prstGeom>
        </p:spPr>
      </p:pic>
      <p:pic>
        <p:nvPicPr>
          <p:cNvPr id="17" name="圖片 16" descr="BIG IMAGE (PNG)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157" y="1693944"/>
            <a:ext cx="332910" cy="459186"/>
          </a:xfrm>
          <a:prstGeom prst="rect">
            <a:avLst/>
          </a:prstGeom>
        </p:spPr>
      </p:pic>
      <p:pic>
        <p:nvPicPr>
          <p:cNvPr id="18" name="圖片 17" descr="Free vector graphic: Computer, Database, Network, &lt;strong&gt;Server&lt;/strong&gt; - Free Image on Pixabay - 15694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817" y="5243902"/>
            <a:ext cx="377431" cy="464532"/>
          </a:xfrm>
          <a:prstGeom prst="rect">
            <a:avLst/>
          </a:prstGeom>
        </p:spPr>
      </p:pic>
      <p:pic>
        <p:nvPicPr>
          <p:cNvPr id="19" name="圖片 18" descr="File:Gnome-fs-&lt;strong&gt;server&lt;/strong&gt;.svg - Wikimedia Commons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111" y="2656884"/>
            <a:ext cx="517914" cy="517914"/>
          </a:xfrm>
          <a:prstGeom prst="rect">
            <a:avLst/>
          </a:prstGeom>
        </p:spPr>
      </p:pic>
      <p:cxnSp>
        <p:nvCxnSpPr>
          <p:cNvPr id="20" name="直線單箭頭接點 19"/>
          <p:cNvCxnSpPr/>
          <p:nvPr/>
        </p:nvCxnSpPr>
        <p:spPr>
          <a:xfrm flipH="1">
            <a:off x="5060494" y="3275349"/>
            <a:ext cx="432618" cy="606762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 flipH="1">
            <a:off x="3356651" y="4319859"/>
            <a:ext cx="892167" cy="983318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/>
          <p:nvPr/>
        </p:nvCxnSpPr>
        <p:spPr>
          <a:xfrm flipH="1" flipV="1">
            <a:off x="4822359" y="2023896"/>
            <a:ext cx="748528" cy="682969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>
            <a:off x="4542580" y="2302787"/>
            <a:ext cx="20605" cy="1341658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/>
          <p:nvPr/>
        </p:nvCxnSpPr>
        <p:spPr>
          <a:xfrm flipH="1" flipV="1">
            <a:off x="3292249" y="1780275"/>
            <a:ext cx="1062650" cy="193394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單箭頭接點 24"/>
          <p:cNvCxnSpPr/>
          <p:nvPr/>
        </p:nvCxnSpPr>
        <p:spPr>
          <a:xfrm>
            <a:off x="2712802" y="3655391"/>
            <a:ext cx="328321" cy="136346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 flipH="1">
            <a:off x="2671158" y="2023896"/>
            <a:ext cx="191292" cy="710734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單箭頭接點 26"/>
          <p:cNvCxnSpPr/>
          <p:nvPr/>
        </p:nvCxnSpPr>
        <p:spPr>
          <a:xfrm flipH="1" flipV="1">
            <a:off x="3009789" y="3223530"/>
            <a:ext cx="1328174" cy="690035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>
          <a:xfrm>
            <a:off x="2091144" y="1187012"/>
            <a:ext cx="318950" cy="1724374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單箭頭接點 28"/>
          <p:cNvCxnSpPr/>
          <p:nvPr/>
        </p:nvCxnSpPr>
        <p:spPr>
          <a:xfrm flipH="1" flipV="1">
            <a:off x="1360836" y="5303177"/>
            <a:ext cx="1438505" cy="113148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>
            <a:endCxn id="8" idx="1"/>
          </p:cNvCxnSpPr>
          <p:nvPr/>
        </p:nvCxnSpPr>
        <p:spPr>
          <a:xfrm>
            <a:off x="4893349" y="4563333"/>
            <a:ext cx="644206" cy="1339422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>
            <a:off x="2238481" y="1035694"/>
            <a:ext cx="453059" cy="445645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單箭頭接點 31"/>
          <p:cNvCxnSpPr/>
          <p:nvPr/>
        </p:nvCxnSpPr>
        <p:spPr>
          <a:xfrm flipH="1">
            <a:off x="1210052" y="3608785"/>
            <a:ext cx="1187223" cy="1376979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圖片 3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826099" y="602413"/>
            <a:ext cx="873401" cy="745711"/>
          </a:xfrm>
          <a:prstGeom prst="rect">
            <a:avLst/>
          </a:prstGeom>
        </p:spPr>
      </p:pic>
      <p:cxnSp>
        <p:nvCxnSpPr>
          <p:cNvPr id="34" name="弧形接點 33"/>
          <p:cNvCxnSpPr>
            <a:stCxn id="8" idx="1"/>
          </p:cNvCxnSpPr>
          <p:nvPr/>
        </p:nvCxnSpPr>
        <p:spPr>
          <a:xfrm rot="10800000">
            <a:off x="4911955" y="4563333"/>
            <a:ext cx="625600" cy="1339422"/>
          </a:xfrm>
          <a:prstGeom prst="curvedConnector2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弧形接點 34"/>
          <p:cNvCxnSpPr/>
          <p:nvPr/>
        </p:nvCxnSpPr>
        <p:spPr>
          <a:xfrm rot="10800000">
            <a:off x="3097462" y="3223530"/>
            <a:ext cx="1111137" cy="639687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6" name="圖片 3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14157" y="705992"/>
            <a:ext cx="873401" cy="745711"/>
          </a:xfrm>
          <a:prstGeom prst="rect">
            <a:avLst/>
          </a:prstGeom>
        </p:spPr>
      </p:pic>
      <p:pic>
        <p:nvPicPr>
          <p:cNvPr id="37" name="圖片 3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59294" y="2648846"/>
            <a:ext cx="873401" cy="745711"/>
          </a:xfrm>
          <a:prstGeom prst="rect">
            <a:avLst/>
          </a:prstGeom>
        </p:spPr>
      </p:pic>
      <p:pic>
        <p:nvPicPr>
          <p:cNvPr id="38" name="圖片 3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210054" y="5782309"/>
            <a:ext cx="873401" cy="745711"/>
          </a:xfrm>
          <a:prstGeom prst="rect">
            <a:avLst/>
          </a:prstGeom>
        </p:spPr>
      </p:pic>
      <p:pic>
        <p:nvPicPr>
          <p:cNvPr id="39" name="圖片 3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38417" y="2669723"/>
            <a:ext cx="873401" cy="745711"/>
          </a:xfrm>
          <a:prstGeom prst="rect">
            <a:avLst/>
          </a:prstGeom>
        </p:spPr>
      </p:pic>
      <p:pic>
        <p:nvPicPr>
          <p:cNvPr id="40" name="圖片 3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79896" y="1610448"/>
            <a:ext cx="873401" cy="745711"/>
          </a:xfrm>
          <a:prstGeom prst="rect">
            <a:avLst/>
          </a:prstGeom>
        </p:spPr>
      </p:pic>
      <p:cxnSp>
        <p:nvCxnSpPr>
          <p:cNvPr id="41" name="弧形接點 40"/>
          <p:cNvCxnSpPr/>
          <p:nvPr/>
        </p:nvCxnSpPr>
        <p:spPr>
          <a:xfrm rot="5400000" flipH="1" flipV="1">
            <a:off x="4985851" y="3361206"/>
            <a:ext cx="598457" cy="416064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弧形接點 41"/>
          <p:cNvCxnSpPr/>
          <p:nvPr/>
        </p:nvCxnSpPr>
        <p:spPr>
          <a:xfrm rot="16200000" flipV="1">
            <a:off x="3939470" y="2943431"/>
            <a:ext cx="1215717" cy="59616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弧形接點 42"/>
          <p:cNvCxnSpPr/>
          <p:nvPr/>
        </p:nvCxnSpPr>
        <p:spPr>
          <a:xfrm rot="16200000" flipV="1">
            <a:off x="2210726" y="4157965"/>
            <a:ext cx="1314915" cy="354725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弧形接點 43"/>
          <p:cNvCxnSpPr/>
          <p:nvPr/>
        </p:nvCxnSpPr>
        <p:spPr>
          <a:xfrm rot="10800000">
            <a:off x="4831383" y="2084692"/>
            <a:ext cx="679265" cy="570619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弧形接點 44"/>
          <p:cNvCxnSpPr/>
          <p:nvPr/>
        </p:nvCxnSpPr>
        <p:spPr>
          <a:xfrm rot="10800000">
            <a:off x="3325505" y="1776472"/>
            <a:ext cx="1012459" cy="184281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弧形接點 45"/>
          <p:cNvCxnSpPr/>
          <p:nvPr/>
        </p:nvCxnSpPr>
        <p:spPr>
          <a:xfrm rot="5400000" flipH="1" flipV="1">
            <a:off x="2460403" y="2286234"/>
            <a:ext cx="647403" cy="192303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弧形接點 46"/>
          <p:cNvCxnSpPr/>
          <p:nvPr/>
        </p:nvCxnSpPr>
        <p:spPr>
          <a:xfrm rot="10800000">
            <a:off x="1402515" y="5310198"/>
            <a:ext cx="1355068" cy="87902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弧形接點 47"/>
          <p:cNvCxnSpPr/>
          <p:nvPr/>
        </p:nvCxnSpPr>
        <p:spPr>
          <a:xfrm rot="5400000">
            <a:off x="1173084" y="3732813"/>
            <a:ext cx="1278580" cy="1115007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弧形接點 48"/>
          <p:cNvCxnSpPr/>
          <p:nvPr/>
        </p:nvCxnSpPr>
        <p:spPr>
          <a:xfrm rot="16200000" flipV="1">
            <a:off x="1437838" y="1884246"/>
            <a:ext cx="1620737" cy="323579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弧形接點 49"/>
          <p:cNvCxnSpPr/>
          <p:nvPr/>
        </p:nvCxnSpPr>
        <p:spPr>
          <a:xfrm rot="10800000">
            <a:off x="2248206" y="1025194"/>
            <a:ext cx="473684" cy="438866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1" name="圖片 5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8731" y="112651"/>
            <a:ext cx="873401" cy="745711"/>
          </a:xfrm>
          <a:prstGeom prst="rect">
            <a:avLst/>
          </a:prstGeom>
        </p:spPr>
      </p:pic>
      <p:pic>
        <p:nvPicPr>
          <p:cNvPr id="52" name="圖片 5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3494" y="4240053"/>
            <a:ext cx="873401" cy="745711"/>
          </a:xfrm>
          <a:prstGeom prst="rect">
            <a:avLst/>
          </a:prstGeom>
        </p:spPr>
      </p:pic>
      <p:pic>
        <p:nvPicPr>
          <p:cNvPr id="53" name="圖片 5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608903" y="2258075"/>
            <a:ext cx="964272" cy="132425"/>
          </a:xfrm>
          <a:prstGeom prst="rect">
            <a:avLst/>
          </a:prstGeom>
        </p:spPr>
      </p:pic>
      <p:pic>
        <p:nvPicPr>
          <p:cNvPr id="54" name="圖片 5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95213" y="3320619"/>
            <a:ext cx="964272" cy="132425"/>
          </a:xfrm>
          <a:prstGeom prst="rect">
            <a:avLst/>
          </a:prstGeom>
        </p:spPr>
      </p:pic>
      <p:pic>
        <p:nvPicPr>
          <p:cNvPr id="55" name="圖片 5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4679" y="6451671"/>
            <a:ext cx="964272" cy="132425"/>
          </a:xfrm>
          <a:prstGeom prst="rect">
            <a:avLst/>
          </a:prstGeom>
        </p:spPr>
      </p:pic>
      <p:pic>
        <p:nvPicPr>
          <p:cNvPr id="56" name="圖片 5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344960" y="1345735"/>
            <a:ext cx="964272" cy="132425"/>
          </a:xfrm>
          <a:prstGeom prst="rect">
            <a:avLst/>
          </a:prstGeom>
        </p:spPr>
      </p:pic>
      <p:pic>
        <p:nvPicPr>
          <p:cNvPr id="57" name="圖片 5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753569" y="1248577"/>
            <a:ext cx="964272" cy="132425"/>
          </a:xfrm>
          <a:prstGeom prst="rect">
            <a:avLst/>
          </a:prstGeom>
        </p:spPr>
      </p:pic>
      <p:pic>
        <p:nvPicPr>
          <p:cNvPr id="58" name="圖片 5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200496" y="3295196"/>
            <a:ext cx="964272" cy="132425"/>
          </a:xfrm>
          <a:prstGeom prst="rect">
            <a:avLst/>
          </a:prstGeom>
        </p:spPr>
      </p:pic>
      <p:pic>
        <p:nvPicPr>
          <p:cNvPr id="59" name="圖片 5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8669" y="4889651"/>
            <a:ext cx="964272" cy="132425"/>
          </a:xfrm>
          <a:prstGeom prst="rect">
            <a:avLst/>
          </a:prstGeom>
        </p:spPr>
      </p:pic>
      <p:pic>
        <p:nvPicPr>
          <p:cNvPr id="60" name="圖片 5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55057" y="750306"/>
            <a:ext cx="964272" cy="132425"/>
          </a:xfrm>
          <a:prstGeom prst="rect">
            <a:avLst/>
          </a:prstGeom>
        </p:spPr>
      </p:pic>
      <p:pic>
        <p:nvPicPr>
          <p:cNvPr id="61" name="圖片 6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79824" y="4698258"/>
            <a:ext cx="873401" cy="745711"/>
          </a:xfrm>
          <a:prstGeom prst="rect">
            <a:avLst/>
          </a:prstGeom>
        </p:spPr>
      </p:pic>
      <p:pic>
        <p:nvPicPr>
          <p:cNvPr id="62" name="圖片 6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808831" y="5345885"/>
            <a:ext cx="964272" cy="132425"/>
          </a:xfrm>
          <a:prstGeom prst="rect">
            <a:avLst/>
          </a:prstGeom>
        </p:spPr>
      </p:pic>
      <p:sp>
        <p:nvSpPr>
          <p:cNvPr id="63" name="橢圓 62"/>
          <p:cNvSpPr/>
          <p:nvPr/>
        </p:nvSpPr>
        <p:spPr>
          <a:xfrm>
            <a:off x="5262489" y="1273311"/>
            <a:ext cx="1623306" cy="14047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文字方塊 63"/>
          <p:cNvSpPr txBox="1"/>
          <p:nvPr/>
        </p:nvSpPr>
        <p:spPr>
          <a:xfrm>
            <a:off x="7028254" y="1650503"/>
            <a:ext cx="1550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如何確保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每一筆紀錄不能被竄改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</a:p>
        </p:txBody>
      </p:sp>
      <p:pic>
        <p:nvPicPr>
          <p:cNvPr id="65" name="圖片 64" descr="File:&lt;strong&gt;Evil&lt;/strong&gt; red.svg - Wikiversity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085" y="638979"/>
            <a:ext cx="736036" cy="736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95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爆炸 1 85"/>
          <p:cNvSpPr/>
          <p:nvPr/>
        </p:nvSpPr>
        <p:spPr>
          <a:xfrm flipH="1" flipV="1">
            <a:off x="4644111" y="145010"/>
            <a:ext cx="2465107" cy="1686999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4" name="圖片 7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804" y="3487004"/>
            <a:ext cx="2469429" cy="2108401"/>
          </a:xfrm>
          <a:prstGeom prst="rect">
            <a:avLst/>
          </a:prstGeom>
        </p:spPr>
      </p:pic>
      <p:pic>
        <p:nvPicPr>
          <p:cNvPr id="72" name="圖片 7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961" y="174233"/>
            <a:ext cx="2469429" cy="2108401"/>
          </a:xfrm>
          <a:prstGeom prst="rect">
            <a:avLst/>
          </a:prstGeom>
        </p:spPr>
      </p:pic>
      <p:pic>
        <p:nvPicPr>
          <p:cNvPr id="5" name="圖片 4" descr="Flat-leather-wallet-free-vector-icon by superawesomevectors on DeviantArt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955" y="5814212"/>
            <a:ext cx="761180" cy="538535"/>
          </a:xfrm>
          <a:prstGeom prst="rect">
            <a:avLst/>
          </a:prstGeom>
        </p:spPr>
      </p:pic>
      <p:pic>
        <p:nvPicPr>
          <p:cNvPr id="6" name="圖片 5" descr="Flat-leather-wallet-free-vector-icon by superawesomevectors on DeviantArt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773" y="5583417"/>
            <a:ext cx="761180" cy="538535"/>
          </a:xfrm>
          <a:prstGeom prst="rect">
            <a:avLst/>
          </a:prstGeom>
        </p:spPr>
      </p:pic>
      <p:pic>
        <p:nvPicPr>
          <p:cNvPr id="7" name="圖片 6" descr="Flat-leather-wallet-free-vector-icon by superawesomevectors on DeviantArt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767" y="229993"/>
            <a:ext cx="761180" cy="538535"/>
          </a:xfrm>
          <a:prstGeom prst="rect">
            <a:avLst/>
          </a:prstGeom>
        </p:spPr>
      </p:pic>
      <p:pic>
        <p:nvPicPr>
          <p:cNvPr id="8" name="內容版面配置區 100" descr="File:&lt;strong&gt;User&lt;/strong&gt; with smile.svg - Wikimedia Common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366" y="5671142"/>
            <a:ext cx="579042" cy="579042"/>
          </a:xfrm>
          <a:prstGeom prst="rect">
            <a:avLst/>
          </a:prstGeom>
        </p:spPr>
      </p:pic>
      <p:pic>
        <p:nvPicPr>
          <p:cNvPr id="9" name="圖片 8" descr="Clipart - Architetto remix - Orange grey man ico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750" y="134916"/>
            <a:ext cx="352221" cy="584598"/>
          </a:xfrm>
          <a:prstGeom prst="rect">
            <a:avLst/>
          </a:prstGeom>
        </p:spPr>
      </p:pic>
      <p:pic>
        <p:nvPicPr>
          <p:cNvPr id="10" name="圖片 9" descr="File:&lt;strong&gt;User&lt;/strong&gt; icon 3.svg - Wikimedia Commons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541" y="5098349"/>
            <a:ext cx="610745" cy="610745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2598982" y="759700"/>
            <a:ext cx="665922" cy="379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老郭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647043" y="5711889"/>
            <a:ext cx="665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鄧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鄧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6249926" y="6250184"/>
            <a:ext cx="665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戴</a:t>
            </a:r>
          </a:p>
        </p:txBody>
      </p:sp>
      <p:pic>
        <p:nvPicPr>
          <p:cNvPr id="14" name="圖片 13" descr="File:Gnome-fs-&lt;strong&gt;server&lt;/strong&gt;.svg - Wikimedia Commons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8751" y="3793927"/>
            <a:ext cx="517914" cy="517914"/>
          </a:xfrm>
          <a:prstGeom prst="rect">
            <a:avLst/>
          </a:prstGeom>
        </p:spPr>
      </p:pic>
      <p:pic>
        <p:nvPicPr>
          <p:cNvPr id="15" name="圖片 14" descr="&lt;strong&gt;Server&lt;/strong&gt; Vs Me | Nothing To Post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654" y="1434243"/>
            <a:ext cx="390731" cy="450334"/>
          </a:xfrm>
          <a:prstGeom prst="rect">
            <a:avLst/>
          </a:prstGeom>
        </p:spPr>
      </p:pic>
      <p:pic>
        <p:nvPicPr>
          <p:cNvPr id="16" name="圖片 15" descr="Clipart - &lt;strong&gt;Server&lt;/strong&gt;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3716" y="2881569"/>
            <a:ext cx="382586" cy="589728"/>
          </a:xfrm>
          <a:prstGeom prst="rect">
            <a:avLst/>
          </a:prstGeom>
        </p:spPr>
      </p:pic>
      <p:pic>
        <p:nvPicPr>
          <p:cNvPr id="17" name="圖片 16" descr="BIG IMAGE (PNG)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8009" y="1664127"/>
            <a:ext cx="332910" cy="459186"/>
          </a:xfrm>
          <a:prstGeom prst="rect">
            <a:avLst/>
          </a:prstGeom>
        </p:spPr>
      </p:pic>
      <p:pic>
        <p:nvPicPr>
          <p:cNvPr id="18" name="圖片 17" descr="Free vector graphic: Computer, Database, Network, &lt;strong&gt;Server&lt;/strong&gt; - Free Image on Pixabay - 15694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669" y="5214085"/>
            <a:ext cx="377431" cy="464532"/>
          </a:xfrm>
          <a:prstGeom prst="rect">
            <a:avLst/>
          </a:prstGeom>
        </p:spPr>
      </p:pic>
      <p:pic>
        <p:nvPicPr>
          <p:cNvPr id="19" name="圖片 18" descr="File:Gnome-fs-&lt;strong&gt;server&lt;/strong&gt;.svg - Wikimedia Commons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963" y="2627067"/>
            <a:ext cx="517914" cy="517914"/>
          </a:xfrm>
          <a:prstGeom prst="rect">
            <a:avLst/>
          </a:prstGeom>
        </p:spPr>
      </p:pic>
      <p:cxnSp>
        <p:nvCxnSpPr>
          <p:cNvPr id="20" name="直線單箭頭接點 19"/>
          <p:cNvCxnSpPr/>
          <p:nvPr/>
        </p:nvCxnSpPr>
        <p:spPr>
          <a:xfrm flipH="1">
            <a:off x="6064346" y="3245532"/>
            <a:ext cx="432618" cy="606762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/>
          <p:nvPr/>
        </p:nvCxnSpPr>
        <p:spPr>
          <a:xfrm flipH="1" flipV="1">
            <a:off x="5826211" y="1994079"/>
            <a:ext cx="748528" cy="682969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>
            <a:off x="5546432" y="2272970"/>
            <a:ext cx="20605" cy="1341658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/>
          <p:nvPr/>
        </p:nvCxnSpPr>
        <p:spPr>
          <a:xfrm flipH="1" flipV="1">
            <a:off x="4296101" y="1750458"/>
            <a:ext cx="1062650" cy="193394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單箭頭接點 24"/>
          <p:cNvCxnSpPr/>
          <p:nvPr/>
        </p:nvCxnSpPr>
        <p:spPr>
          <a:xfrm>
            <a:off x="3716654" y="3625574"/>
            <a:ext cx="328321" cy="136346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 flipH="1">
            <a:off x="3675010" y="1994079"/>
            <a:ext cx="191292" cy="710734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單箭頭接點 26"/>
          <p:cNvCxnSpPr/>
          <p:nvPr/>
        </p:nvCxnSpPr>
        <p:spPr>
          <a:xfrm flipH="1" flipV="1">
            <a:off x="4013641" y="3193713"/>
            <a:ext cx="1328174" cy="690035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>
          <a:xfrm>
            <a:off x="3094996" y="1157195"/>
            <a:ext cx="318950" cy="1724374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單箭頭接點 28"/>
          <p:cNvCxnSpPr/>
          <p:nvPr/>
        </p:nvCxnSpPr>
        <p:spPr>
          <a:xfrm flipH="1" flipV="1">
            <a:off x="2364688" y="5273360"/>
            <a:ext cx="1438505" cy="113148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>
            <a:endCxn id="8" idx="1"/>
          </p:cNvCxnSpPr>
          <p:nvPr/>
        </p:nvCxnSpPr>
        <p:spPr>
          <a:xfrm>
            <a:off x="5711108" y="4431185"/>
            <a:ext cx="582258" cy="1529478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>
            <a:off x="3242333" y="1005877"/>
            <a:ext cx="453059" cy="445645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單箭頭接點 31"/>
          <p:cNvCxnSpPr/>
          <p:nvPr/>
        </p:nvCxnSpPr>
        <p:spPr>
          <a:xfrm flipH="1">
            <a:off x="2213904" y="3578968"/>
            <a:ext cx="1187223" cy="1376979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圖片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9951" y="572596"/>
            <a:ext cx="873401" cy="745711"/>
          </a:xfrm>
          <a:prstGeom prst="rect">
            <a:avLst/>
          </a:prstGeom>
        </p:spPr>
      </p:pic>
      <p:cxnSp>
        <p:nvCxnSpPr>
          <p:cNvPr id="34" name="弧形接點 33"/>
          <p:cNvCxnSpPr>
            <a:stCxn id="8" idx="1"/>
          </p:cNvCxnSpPr>
          <p:nvPr/>
        </p:nvCxnSpPr>
        <p:spPr>
          <a:xfrm rot="10800000">
            <a:off x="5701014" y="4387579"/>
            <a:ext cx="592352" cy="1573085"/>
          </a:xfrm>
          <a:prstGeom prst="curvedConnector2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6" name="圖片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8009" y="676175"/>
            <a:ext cx="873401" cy="745711"/>
          </a:xfrm>
          <a:prstGeom prst="rect">
            <a:avLst/>
          </a:prstGeom>
        </p:spPr>
      </p:pic>
      <p:pic>
        <p:nvPicPr>
          <p:cNvPr id="37" name="圖片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484" y="2787401"/>
            <a:ext cx="873401" cy="745711"/>
          </a:xfrm>
          <a:prstGeom prst="rect">
            <a:avLst/>
          </a:prstGeom>
        </p:spPr>
      </p:pic>
      <p:pic>
        <p:nvPicPr>
          <p:cNvPr id="38" name="圖片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906" y="5752492"/>
            <a:ext cx="873401" cy="745711"/>
          </a:xfrm>
          <a:prstGeom prst="rect">
            <a:avLst/>
          </a:prstGeom>
        </p:spPr>
      </p:pic>
      <p:pic>
        <p:nvPicPr>
          <p:cNvPr id="39" name="圖片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2269" y="2639906"/>
            <a:ext cx="873401" cy="745711"/>
          </a:xfrm>
          <a:prstGeom prst="rect">
            <a:avLst/>
          </a:prstGeom>
        </p:spPr>
      </p:pic>
      <p:pic>
        <p:nvPicPr>
          <p:cNvPr id="40" name="圖片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748" y="1580631"/>
            <a:ext cx="873401" cy="745711"/>
          </a:xfrm>
          <a:prstGeom prst="rect">
            <a:avLst/>
          </a:prstGeom>
        </p:spPr>
      </p:pic>
      <p:cxnSp>
        <p:nvCxnSpPr>
          <p:cNvPr id="41" name="弧形接點 40"/>
          <p:cNvCxnSpPr/>
          <p:nvPr/>
        </p:nvCxnSpPr>
        <p:spPr>
          <a:xfrm rot="5400000" flipH="1" flipV="1">
            <a:off x="5989703" y="3331389"/>
            <a:ext cx="598457" cy="416064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弧形接點 41"/>
          <p:cNvCxnSpPr/>
          <p:nvPr/>
        </p:nvCxnSpPr>
        <p:spPr>
          <a:xfrm rot="16200000" flipV="1">
            <a:off x="4943322" y="2913614"/>
            <a:ext cx="1215717" cy="59616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弧形接點 44"/>
          <p:cNvCxnSpPr/>
          <p:nvPr/>
        </p:nvCxnSpPr>
        <p:spPr>
          <a:xfrm>
            <a:off x="4346677" y="1764418"/>
            <a:ext cx="902246" cy="179434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弧形接點 45"/>
          <p:cNvCxnSpPr/>
          <p:nvPr/>
        </p:nvCxnSpPr>
        <p:spPr>
          <a:xfrm rot="5400000" flipH="1" flipV="1">
            <a:off x="3464255" y="2256417"/>
            <a:ext cx="647403" cy="192303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弧形接點 48"/>
          <p:cNvCxnSpPr/>
          <p:nvPr/>
        </p:nvCxnSpPr>
        <p:spPr>
          <a:xfrm rot="16200000" flipH="1">
            <a:off x="2452668" y="1872253"/>
            <a:ext cx="1583325" cy="312196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弧形接點 49"/>
          <p:cNvCxnSpPr/>
          <p:nvPr/>
        </p:nvCxnSpPr>
        <p:spPr>
          <a:xfrm rot="16200000" flipH="1">
            <a:off x="3301887" y="1131147"/>
            <a:ext cx="380936" cy="316504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2" name="圖片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346" y="4210236"/>
            <a:ext cx="873401" cy="745711"/>
          </a:xfrm>
          <a:prstGeom prst="rect">
            <a:avLst/>
          </a:prstGeom>
        </p:spPr>
      </p:pic>
      <p:pic>
        <p:nvPicPr>
          <p:cNvPr id="65" name="圖片 6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478816" y="3290871"/>
            <a:ext cx="964272" cy="132424"/>
          </a:xfrm>
          <a:prstGeom prst="rect">
            <a:avLst/>
          </a:prstGeom>
        </p:spPr>
      </p:pic>
      <p:pic>
        <p:nvPicPr>
          <p:cNvPr id="66" name="圖片 6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13483" y="1334390"/>
            <a:ext cx="964272" cy="132424"/>
          </a:xfrm>
          <a:prstGeom prst="rect">
            <a:avLst/>
          </a:prstGeom>
        </p:spPr>
      </p:pic>
      <p:pic>
        <p:nvPicPr>
          <p:cNvPr id="68" name="圖片 6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788451" y="1221399"/>
            <a:ext cx="944795" cy="129749"/>
          </a:xfrm>
          <a:prstGeom prst="rect">
            <a:avLst/>
          </a:prstGeom>
        </p:spPr>
      </p:pic>
      <p:pic>
        <p:nvPicPr>
          <p:cNvPr id="69" name="圖片 6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970690" y="1333753"/>
            <a:ext cx="944795" cy="129749"/>
          </a:xfrm>
          <a:prstGeom prst="rect">
            <a:avLst/>
          </a:prstGeom>
        </p:spPr>
      </p:pic>
      <p:pic>
        <p:nvPicPr>
          <p:cNvPr id="70" name="圖片 6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262275" y="3439932"/>
            <a:ext cx="944795" cy="129749"/>
          </a:xfrm>
          <a:prstGeom prst="rect">
            <a:avLst/>
          </a:prstGeom>
        </p:spPr>
      </p:pic>
      <p:pic>
        <p:nvPicPr>
          <p:cNvPr id="71" name="圖片 7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650031" y="2240081"/>
            <a:ext cx="964272" cy="132424"/>
          </a:xfrm>
          <a:prstGeom prst="rect">
            <a:avLst/>
          </a:prstGeom>
        </p:spPr>
      </p:pic>
      <p:sp>
        <p:nvSpPr>
          <p:cNvPr id="73" name="文字方塊 72"/>
          <p:cNvSpPr txBox="1"/>
          <p:nvPr/>
        </p:nvSpPr>
        <p:spPr>
          <a:xfrm>
            <a:off x="6618898" y="5325616"/>
            <a:ext cx="2486338" cy="276999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altLang="zh-TW" sz="1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2018/4/4   </a:t>
            </a:r>
            <a:r>
              <a:rPr lang="zh-TW" altLang="en-US" sz="1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</a:t>
            </a:r>
            <a:r>
              <a:rPr lang="zh-TW" altLang="en-US" sz="1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戴</a:t>
            </a:r>
            <a:r>
              <a:rPr lang="zh-TW" altLang="en-US" sz="1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鄧鄧        </a:t>
            </a:r>
            <a:r>
              <a:rPr lang="en-US" altLang="zh-TW" sz="1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endParaRPr lang="zh-TW" altLang="en-US" sz="1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4" name="文字方塊 63"/>
          <p:cNvSpPr txBox="1"/>
          <p:nvPr/>
        </p:nvSpPr>
        <p:spPr>
          <a:xfrm>
            <a:off x="178480" y="2014922"/>
            <a:ext cx="2514731" cy="276999"/>
          </a:xfrm>
          <a:prstGeom prst="rect">
            <a:avLst/>
          </a:prstGeom>
          <a:noFill/>
          <a:ln w="28575">
            <a:solidFill>
              <a:schemeClr val="accent5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altLang="zh-TW" sz="1200" b="1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2018/4/4   </a:t>
            </a:r>
            <a:r>
              <a:rPr lang="zh-TW" altLang="en-US" sz="1200" b="1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</a:t>
            </a:r>
            <a:r>
              <a:rPr lang="zh-TW" altLang="en-US" sz="1200" b="1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郭</a:t>
            </a:r>
            <a:r>
              <a:rPr lang="zh-TW" altLang="en-US" sz="1200" b="1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鄧鄧        </a:t>
            </a:r>
            <a:r>
              <a:rPr lang="en-US" altLang="zh-TW" sz="1200" b="1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endParaRPr lang="zh-TW" altLang="en-US" sz="1200" b="1" dirty="0">
              <a:solidFill>
                <a:schemeClr val="accent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5" name="直線單箭頭接點 74"/>
          <p:cNvCxnSpPr/>
          <p:nvPr/>
        </p:nvCxnSpPr>
        <p:spPr>
          <a:xfrm flipH="1">
            <a:off x="4396364" y="4307304"/>
            <a:ext cx="989212" cy="923343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文字方塊 88"/>
          <p:cNvSpPr txBox="1"/>
          <p:nvPr/>
        </p:nvSpPr>
        <p:spPr>
          <a:xfrm>
            <a:off x="7282867" y="427047"/>
            <a:ext cx="1550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哪一筆帳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需要先記錄？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6703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73" grpId="0" animBg="1"/>
      <p:bldP spid="64" grpId="0" animBg="1"/>
      <p:bldP spid="8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Block</a:t>
            </a:r>
            <a:r>
              <a:rPr lang="zh-TW" altLang="en-US" dirty="0" smtClean="0"/>
              <a:t> 的模樣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628650" y="1217106"/>
            <a:ext cx="8064896" cy="513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zh-TW" sz="1400" dirty="0"/>
              <a:t>{</a:t>
            </a:r>
            <a:endParaRPr lang="zh-TW" altLang="zh-TW" sz="1400" dirty="0"/>
          </a:p>
          <a:p>
            <a:pPr>
              <a:spcBef>
                <a:spcPts val="300"/>
              </a:spcBef>
            </a:pPr>
            <a:r>
              <a:rPr lang="en-US" altLang="zh-TW" sz="1400" dirty="0"/>
              <a:t>    </a:t>
            </a:r>
            <a:r>
              <a:rPr lang="en-US" altLang="zh-TW" sz="1400" b="1" dirty="0"/>
              <a:t>"hash" </a:t>
            </a:r>
            <a:r>
              <a:rPr lang="en-US" altLang="zh-TW" sz="1400" dirty="0"/>
              <a:t>: "0000000000000001b6b9a13b095e96db41c4a928b97ef2d944a9b31b2cc7bdc4</a:t>
            </a:r>
            <a:r>
              <a:rPr lang="en-US" altLang="zh-TW" sz="1400" dirty="0" smtClean="0"/>
              <a:t>",</a:t>
            </a:r>
            <a:endParaRPr lang="zh-TW" altLang="zh-TW" sz="1400" dirty="0"/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sz="1400" b="1" dirty="0"/>
              <a:t>	"</a:t>
            </a:r>
            <a:r>
              <a:rPr lang="en-US" altLang="zh-TW" sz="1400" b="1" dirty="0" err="1"/>
              <a:t>previousblockhash</a:t>
            </a:r>
            <a:r>
              <a:rPr lang="en-US" altLang="zh-TW" sz="1400" b="1" dirty="0"/>
              <a:t>"</a:t>
            </a:r>
            <a:r>
              <a:rPr lang="en-US" altLang="zh-TW" sz="1400" dirty="0"/>
              <a:t> : "0000000000000002a7bbd25a417c0374cc55261021e8a9ca74442b01284f0569",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sz="1400" b="1" dirty="0"/>
              <a:t>	"difficulty"</a:t>
            </a:r>
            <a:r>
              <a:rPr lang="en-US" altLang="zh-TW" sz="1400" dirty="0"/>
              <a:t> : 1180923195.25802612,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sz="1400" b="1" dirty="0"/>
              <a:t>	"time"</a:t>
            </a:r>
            <a:r>
              <a:rPr lang="en-US" altLang="zh-TW" sz="1400" dirty="0"/>
              <a:t> : 1388185914,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sz="1400" b="1" dirty="0"/>
              <a:t>	"nonce"</a:t>
            </a:r>
            <a:r>
              <a:rPr lang="en-US" altLang="zh-TW" sz="1400" dirty="0"/>
              <a:t> : 924591752,</a:t>
            </a:r>
            <a:r>
              <a:rPr lang="en-US" altLang="zh-TW" sz="1400" b="1" dirty="0"/>
              <a:t> 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sz="1400" b="1" dirty="0"/>
              <a:t>	"</a:t>
            </a:r>
            <a:r>
              <a:rPr lang="en-US" altLang="zh-TW" sz="1400" b="1" dirty="0" err="1"/>
              <a:t>merkleroot</a:t>
            </a:r>
            <a:r>
              <a:rPr lang="en-US" altLang="zh-TW" sz="1400" b="1" dirty="0"/>
              <a:t>"</a:t>
            </a:r>
            <a:r>
              <a:rPr lang="en-US" altLang="zh-TW" sz="1400" dirty="0"/>
              <a:t> : "c91c008c26e50763e9f548bb8b2fc323735f73577effbc55502c51eb4cc7cf2e",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sz="1400" dirty="0"/>
              <a:t> 	</a:t>
            </a:r>
            <a:r>
              <a:rPr lang="en-US" altLang="zh-TW" sz="1400" b="1" dirty="0"/>
              <a:t>"version"</a:t>
            </a:r>
            <a:r>
              <a:rPr lang="en-US" altLang="zh-TW" sz="1400" dirty="0"/>
              <a:t> : 2</a:t>
            </a:r>
            <a:r>
              <a:rPr lang="en-US" altLang="zh-TW" sz="1400" dirty="0" smtClean="0"/>
              <a:t>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sz="1400" b="1" dirty="0"/>
              <a:t>	</a:t>
            </a:r>
            <a:r>
              <a:rPr lang="en-US" altLang="zh-TW" sz="1400" b="1" dirty="0" smtClean="0"/>
              <a:t>"</a:t>
            </a:r>
            <a:r>
              <a:rPr lang="en-US" altLang="zh-TW" sz="1400" b="1" dirty="0" err="1"/>
              <a:t>tx</a:t>
            </a:r>
            <a:r>
              <a:rPr lang="en-US" altLang="zh-TW" sz="1400" b="1" dirty="0"/>
              <a:t>"</a:t>
            </a:r>
            <a:r>
              <a:rPr lang="en-US" altLang="zh-TW" sz="1400" dirty="0"/>
              <a:t> : [</a:t>
            </a:r>
            <a:endParaRPr lang="zh-TW" altLang="zh-TW" sz="1400" dirty="0"/>
          </a:p>
          <a:p>
            <a:pPr>
              <a:spcBef>
                <a:spcPts val="300"/>
              </a:spcBef>
            </a:pPr>
            <a:r>
              <a:rPr lang="en-US" altLang="zh-TW" sz="1400" dirty="0"/>
              <a:t>        "d5ada064c6417ca25c4308bd158c34b77e1c0eca2a73cda16c737e7424afba2f",</a:t>
            </a:r>
            <a:endParaRPr lang="zh-TW" altLang="zh-TW" sz="1400" dirty="0"/>
          </a:p>
          <a:p>
            <a:pPr>
              <a:spcBef>
                <a:spcPts val="300"/>
              </a:spcBef>
            </a:pPr>
            <a:r>
              <a:rPr lang="en-US" altLang="zh-TW" sz="1400" dirty="0"/>
              <a:t>        "b268b45c59b39d759614757718b9918caf0ba9d97c56f3b91956ff877c503fbe</a:t>
            </a:r>
            <a:r>
              <a:rPr lang="en-US" altLang="zh-TW" sz="1400" dirty="0" smtClean="0"/>
              <a:t>",</a:t>
            </a:r>
            <a:endParaRPr lang="zh-TW" altLang="zh-TW" sz="1400" dirty="0"/>
          </a:p>
          <a:p>
            <a:pPr>
              <a:spcBef>
                <a:spcPts val="300"/>
              </a:spcBef>
            </a:pPr>
            <a:r>
              <a:rPr lang="en-US" altLang="zh-TW" sz="1400" dirty="0"/>
              <a:t>        ... 417 more transactions </a:t>
            </a:r>
            <a:r>
              <a:rPr lang="en-US" altLang="zh-TW" sz="1400" dirty="0" smtClean="0"/>
              <a:t>...</a:t>
            </a:r>
            <a:endParaRPr lang="zh-TW" altLang="zh-TW" sz="1400" dirty="0"/>
          </a:p>
          <a:p>
            <a:pPr>
              <a:spcBef>
                <a:spcPts val="300"/>
              </a:spcBef>
            </a:pPr>
            <a:r>
              <a:rPr lang="en-US" altLang="zh-TW" sz="1400" dirty="0"/>
              <a:t>       </a:t>
            </a:r>
            <a:r>
              <a:rPr lang="en-US" altLang="zh-TW" sz="1400" dirty="0" smtClean="0"/>
              <a:t>],</a:t>
            </a:r>
            <a:endParaRPr lang="en-US" altLang="zh-TW" sz="1400" dirty="0"/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sz="1400" dirty="0"/>
              <a:t> </a:t>
            </a:r>
            <a:r>
              <a:rPr lang="en-US" altLang="zh-TW" sz="1400" dirty="0" smtClean="0"/>
              <a:t>	</a:t>
            </a:r>
            <a:r>
              <a:rPr lang="en-US" altLang="zh-TW" sz="1400" b="1" dirty="0" smtClean="0"/>
              <a:t>"</a:t>
            </a:r>
            <a:r>
              <a:rPr lang="en-US" altLang="zh-TW" sz="1400" b="1" dirty="0"/>
              <a:t>confirmations"</a:t>
            </a:r>
            <a:r>
              <a:rPr lang="en-US" altLang="zh-TW" sz="1400" dirty="0"/>
              <a:t> : 35561</a:t>
            </a:r>
            <a:r>
              <a:rPr lang="en-US" altLang="zh-TW" sz="1400" dirty="0" smtClean="0"/>
              <a:t>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sz="1400" b="1" dirty="0"/>
              <a:t>	</a:t>
            </a:r>
            <a:r>
              <a:rPr lang="en-US" altLang="zh-TW" sz="1400" b="1" dirty="0" smtClean="0"/>
              <a:t>"</a:t>
            </a:r>
            <a:r>
              <a:rPr lang="en-US" altLang="zh-TW" sz="1400" b="1" dirty="0"/>
              <a:t>size"</a:t>
            </a:r>
            <a:r>
              <a:rPr lang="en-US" altLang="zh-TW" sz="1400" dirty="0"/>
              <a:t> : 218629</a:t>
            </a:r>
            <a:r>
              <a:rPr lang="en-US" altLang="zh-TW" sz="1400" dirty="0" smtClean="0"/>
              <a:t>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sz="1400" b="1" dirty="0"/>
              <a:t>	</a:t>
            </a:r>
            <a:r>
              <a:rPr lang="en-US" altLang="zh-TW" sz="1400" b="1" dirty="0" smtClean="0"/>
              <a:t>"</a:t>
            </a:r>
            <a:r>
              <a:rPr lang="en-US" altLang="zh-TW" sz="1400" b="1" dirty="0"/>
              <a:t>height"</a:t>
            </a:r>
            <a:r>
              <a:rPr lang="en-US" altLang="zh-TW" sz="1400" dirty="0"/>
              <a:t> : 277316</a:t>
            </a:r>
            <a:r>
              <a:rPr lang="en-US" altLang="zh-TW" sz="1400" dirty="0" smtClean="0"/>
              <a:t>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sz="1400" b="1" dirty="0"/>
              <a:t>	</a:t>
            </a:r>
            <a:r>
              <a:rPr lang="en-US" altLang="zh-TW" sz="1400" b="1" dirty="0" smtClean="0"/>
              <a:t>"</a:t>
            </a:r>
            <a:r>
              <a:rPr lang="en-US" altLang="zh-TW" sz="1400" b="1" dirty="0"/>
              <a:t>bits"</a:t>
            </a:r>
            <a:r>
              <a:rPr lang="en-US" altLang="zh-TW" sz="1400" dirty="0"/>
              <a:t> : "1903a30c</a:t>
            </a:r>
            <a:r>
              <a:rPr lang="en-US" altLang="zh-TW" sz="1400" dirty="0" smtClean="0"/>
              <a:t>",</a:t>
            </a:r>
            <a:endParaRPr lang="en-US" altLang="zh-TW" sz="1400" dirty="0"/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sz="1400" b="1" dirty="0"/>
              <a:t>	</a:t>
            </a:r>
            <a:r>
              <a:rPr lang="en-US" altLang="zh-TW" sz="1400" b="1" dirty="0" smtClean="0"/>
              <a:t>"</a:t>
            </a:r>
            <a:r>
              <a:rPr lang="en-US" altLang="zh-TW" sz="1400" b="1" dirty="0" err="1"/>
              <a:t>chainwork</a:t>
            </a:r>
            <a:r>
              <a:rPr lang="en-US" altLang="zh-TW" sz="1400" b="1" dirty="0"/>
              <a:t>"</a:t>
            </a:r>
            <a:r>
              <a:rPr lang="en-US" altLang="zh-TW" sz="1400" dirty="0"/>
              <a:t> : "000000000000000000000000000000000000000000000934695e92aaf53afa1a</a:t>
            </a:r>
            <a:r>
              <a:rPr lang="en-US" altLang="zh-TW" sz="1400" dirty="0" smtClean="0"/>
              <a:t>",</a:t>
            </a:r>
            <a:endParaRPr lang="en-US" altLang="zh-TW" sz="1400" dirty="0"/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sz="1400" b="1" dirty="0"/>
              <a:t>	</a:t>
            </a:r>
            <a:r>
              <a:rPr lang="en-US" altLang="zh-TW" sz="1400" b="1" dirty="0" smtClean="0"/>
              <a:t>"</a:t>
            </a:r>
            <a:r>
              <a:rPr lang="en-US" altLang="zh-TW" sz="1400" b="1" dirty="0" err="1"/>
              <a:t>nextblockhash</a:t>
            </a:r>
            <a:r>
              <a:rPr lang="en-US" altLang="zh-TW" sz="1400" b="1" dirty="0"/>
              <a:t>"</a:t>
            </a:r>
            <a:r>
              <a:rPr lang="en-US" altLang="zh-TW" sz="1400" dirty="0"/>
              <a:t> : "000000000000000010236c269dd6ed714dd5db39d36b33959079d78dfd431ba7"</a:t>
            </a:r>
            <a:endParaRPr lang="zh-TW" altLang="zh-TW" sz="1400" dirty="0"/>
          </a:p>
          <a:p>
            <a:pPr>
              <a:spcBef>
                <a:spcPts val="300"/>
              </a:spcBef>
            </a:pPr>
            <a:r>
              <a:rPr lang="en-US" altLang="zh-TW" sz="1400" dirty="0"/>
              <a:t>}</a:t>
            </a:r>
            <a:endParaRPr lang="zh-TW" altLang="zh-TW" sz="1400" dirty="0"/>
          </a:p>
        </p:txBody>
      </p:sp>
      <p:sp>
        <p:nvSpPr>
          <p:cNvPr id="6" name="矩形 5"/>
          <p:cNvSpPr/>
          <p:nvPr/>
        </p:nvSpPr>
        <p:spPr>
          <a:xfrm>
            <a:off x="1738443" y="6349280"/>
            <a:ext cx="5667114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TW" sz="1200" dirty="0"/>
              <a:t>Reference: “Mastering Bitcoin” </a:t>
            </a:r>
            <a:r>
              <a:rPr lang="en-US" altLang="zh-TW" sz="1200" dirty="0" smtClean="0"/>
              <a:t>by Andreas </a:t>
            </a:r>
            <a:r>
              <a:rPr lang="en-US" altLang="zh-TW" sz="1200" dirty="0"/>
              <a:t>M. </a:t>
            </a:r>
            <a:r>
              <a:rPr lang="en-US" altLang="zh-TW" sz="1200" dirty="0" smtClean="0"/>
              <a:t>Antonopoulos </a:t>
            </a:r>
            <a:r>
              <a:rPr lang="en-US" altLang="zh-TW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altLang="zh-TW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8-3. Block </a:t>
            </a:r>
            <a:r>
              <a:rPr lang="en-US" altLang="zh-TW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277,316</a:t>
            </a:r>
            <a:endParaRPr lang="zh-TW" alt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834887" y="1470990"/>
            <a:ext cx="7680463" cy="2582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834887" y="1769032"/>
            <a:ext cx="7680463" cy="144014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834887" y="3248929"/>
            <a:ext cx="7680463" cy="1273376"/>
          </a:xfrm>
          <a:prstGeom prst="rect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4" name="直線接點 13"/>
          <p:cNvCxnSpPr/>
          <p:nvPr/>
        </p:nvCxnSpPr>
        <p:spPr>
          <a:xfrm>
            <a:off x="298175" y="4562060"/>
            <a:ext cx="8676861" cy="0"/>
          </a:xfrm>
          <a:prstGeom prst="line">
            <a:avLst/>
          </a:prstGeom>
          <a:ln w="381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6" name="向下箭號 15"/>
          <p:cNvSpPr/>
          <p:nvPr/>
        </p:nvSpPr>
        <p:spPr>
          <a:xfrm>
            <a:off x="5824331" y="4577532"/>
            <a:ext cx="447261" cy="576469"/>
          </a:xfrm>
          <a:prstGeom prst="down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/>
          <p:cNvSpPr txBox="1"/>
          <p:nvPr/>
        </p:nvSpPr>
        <p:spPr>
          <a:xfrm>
            <a:off x="6099448" y="4601295"/>
            <a:ext cx="1188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其他資訊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6099448" y="1961178"/>
            <a:ext cx="1719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Header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標頭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6102627" y="3233458"/>
            <a:ext cx="2504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Transaction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交易內容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863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6" grpId="0" animBg="1"/>
      <p:bldP spid="17" grpId="0"/>
      <p:bldP spid="18" grpId="0"/>
      <p:bldP spid="1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78700" y="581001"/>
            <a:ext cx="8064896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zh-TW" b="1" dirty="0" smtClean="0"/>
              <a:t>"</a:t>
            </a:r>
            <a:r>
              <a:rPr lang="en-US" altLang="zh-TW" b="1" dirty="0"/>
              <a:t>hash" </a:t>
            </a:r>
            <a:r>
              <a:rPr lang="en-US" altLang="zh-TW" dirty="0"/>
              <a:t>: "0000000000000001b6b9a13b095e96db41c4a928b97ef2d944a9b31b2cc7bdc4</a:t>
            </a:r>
            <a:r>
              <a:rPr lang="en-US" altLang="zh-TW" dirty="0" smtClean="0"/>
              <a:t>",</a:t>
            </a:r>
            <a:endParaRPr lang="zh-TW" altLang="zh-TW" dirty="0"/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b="1" dirty="0" smtClean="0"/>
              <a:t>"</a:t>
            </a:r>
            <a:r>
              <a:rPr lang="en-US" altLang="zh-TW" b="1" dirty="0" err="1"/>
              <a:t>previousblockhash</a:t>
            </a:r>
            <a:r>
              <a:rPr lang="en-US" altLang="zh-TW" b="1" dirty="0"/>
              <a:t>"</a:t>
            </a:r>
            <a:r>
              <a:rPr lang="en-US" altLang="zh-TW" dirty="0"/>
              <a:t> : "0000000000000002a7bbd25a417c0374cc55261021e8a9ca74442b01284f0569",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b="1" dirty="0" smtClean="0"/>
              <a:t>"</a:t>
            </a:r>
            <a:r>
              <a:rPr lang="en-US" altLang="zh-TW" b="1" dirty="0"/>
              <a:t>difficulty"</a:t>
            </a:r>
            <a:r>
              <a:rPr lang="en-US" altLang="zh-TW" dirty="0"/>
              <a:t> : 1180923195.25802612,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b="1" dirty="0" smtClean="0"/>
              <a:t>"</a:t>
            </a:r>
            <a:r>
              <a:rPr lang="en-US" altLang="zh-TW" b="1" dirty="0"/>
              <a:t>time"</a:t>
            </a:r>
            <a:r>
              <a:rPr lang="en-US" altLang="zh-TW" dirty="0"/>
              <a:t> : 1388185914,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b="1" dirty="0" smtClean="0"/>
              <a:t>"</a:t>
            </a:r>
            <a:r>
              <a:rPr lang="en-US" altLang="zh-TW" b="1" dirty="0"/>
              <a:t>nonce"</a:t>
            </a:r>
            <a:r>
              <a:rPr lang="en-US" altLang="zh-TW" dirty="0"/>
              <a:t> : 924591752,</a:t>
            </a:r>
            <a:r>
              <a:rPr lang="en-US" altLang="zh-TW" b="1" dirty="0"/>
              <a:t> 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b="1" dirty="0" smtClean="0">
                <a:solidFill>
                  <a:srgbClr val="FF0000"/>
                </a:solidFill>
              </a:rPr>
              <a:t>"</a:t>
            </a:r>
            <a:r>
              <a:rPr lang="en-US" altLang="zh-TW" b="1" dirty="0" err="1">
                <a:solidFill>
                  <a:srgbClr val="FF0000"/>
                </a:solidFill>
              </a:rPr>
              <a:t>merkleroot</a:t>
            </a:r>
            <a:r>
              <a:rPr lang="en-US" altLang="zh-TW" b="1" dirty="0">
                <a:solidFill>
                  <a:srgbClr val="FF0000"/>
                </a:solidFill>
              </a:rPr>
              <a:t>"</a:t>
            </a:r>
            <a:r>
              <a:rPr lang="en-US" altLang="zh-TW" dirty="0">
                <a:solidFill>
                  <a:srgbClr val="FF0000"/>
                </a:solidFill>
              </a:rPr>
              <a:t> : "c91c008c26e50763e9f548bb8b2fc323735f73577effbc55502c51eb4cc7cf2e",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dirty="0"/>
              <a:t> </a:t>
            </a:r>
            <a:r>
              <a:rPr lang="en-US" altLang="zh-TW" b="1" dirty="0" smtClean="0"/>
              <a:t>"</a:t>
            </a:r>
            <a:r>
              <a:rPr lang="en-US" altLang="zh-TW" b="1" dirty="0"/>
              <a:t>version"</a:t>
            </a:r>
            <a:r>
              <a:rPr lang="en-US" altLang="zh-TW" dirty="0"/>
              <a:t> : 2</a:t>
            </a:r>
            <a:r>
              <a:rPr lang="en-US" altLang="zh-TW" dirty="0" smtClean="0"/>
              <a:t>,</a:t>
            </a:r>
          </a:p>
        </p:txBody>
      </p:sp>
      <p:sp>
        <p:nvSpPr>
          <p:cNvPr id="4" name="矩形 3"/>
          <p:cNvSpPr/>
          <p:nvPr/>
        </p:nvSpPr>
        <p:spPr>
          <a:xfrm>
            <a:off x="447262" y="4057161"/>
            <a:ext cx="3011556" cy="2423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sz="1600" b="1" dirty="0"/>
              <a:t>"</a:t>
            </a:r>
            <a:r>
              <a:rPr lang="en-US" altLang="zh-TW" sz="1600" b="1" dirty="0" err="1"/>
              <a:t>tx</a:t>
            </a:r>
            <a:r>
              <a:rPr lang="en-US" altLang="zh-TW" sz="1600" b="1" dirty="0"/>
              <a:t>"</a:t>
            </a:r>
            <a:r>
              <a:rPr lang="en-US" altLang="zh-TW" sz="1600" dirty="0"/>
              <a:t> : </a:t>
            </a:r>
            <a:r>
              <a:rPr lang="en-US" altLang="zh-TW" sz="1600" dirty="0" smtClean="0"/>
              <a:t>[</a:t>
            </a:r>
            <a:endParaRPr lang="zh-TW" altLang="zh-TW" sz="1600" dirty="0" smtClean="0"/>
          </a:p>
          <a:p>
            <a:pPr>
              <a:spcBef>
                <a:spcPts val="300"/>
              </a:spcBef>
            </a:pPr>
            <a:r>
              <a:rPr lang="en-US" altLang="zh-TW" sz="1600" dirty="0" smtClean="0"/>
              <a:t>"d5ada064c6417ca25c4308bd158c34b77e1c0eca2a73cda16c737e7424afba2f",</a:t>
            </a:r>
            <a:endParaRPr lang="zh-TW" altLang="zh-TW" sz="1600" dirty="0" smtClean="0"/>
          </a:p>
          <a:p>
            <a:pPr>
              <a:spcBef>
                <a:spcPts val="300"/>
              </a:spcBef>
            </a:pPr>
            <a:r>
              <a:rPr lang="en-US" altLang="zh-TW" sz="1600" dirty="0" smtClean="0"/>
              <a:t>     </a:t>
            </a:r>
            <a:r>
              <a:rPr lang="en-US" altLang="zh-TW" sz="1600" dirty="0"/>
              <a:t>"b268b45c59b39d759614757718b9918caf0ba9d97c56f3b91956ff877c503fbe",</a:t>
            </a:r>
            <a:endParaRPr lang="zh-TW" altLang="zh-TW" sz="1600" dirty="0"/>
          </a:p>
          <a:p>
            <a:pPr>
              <a:spcBef>
                <a:spcPts val="300"/>
              </a:spcBef>
            </a:pPr>
            <a:r>
              <a:rPr lang="en-US" altLang="zh-TW" sz="1600" dirty="0"/>
              <a:t>     ... 417 more transactions </a:t>
            </a:r>
            <a:r>
              <a:rPr lang="en-US" altLang="zh-TW" sz="1600" dirty="0" smtClean="0"/>
              <a:t>...],</a:t>
            </a:r>
            <a:endParaRPr lang="en-US" altLang="zh-TW" sz="1600" dirty="0"/>
          </a:p>
        </p:txBody>
      </p:sp>
      <p:sp>
        <p:nvSpPr>
          <p:cNvPr id="5" name="矩形 4"/>
          <p:cNvSpPr/>
          <p:nvPr/>
        </p:nvSpPr>
        <p:spPr>
          <a:xfrm>
            <a:off x="278700" y="3995655"/>
            <a:ext cx="3438535" cy="2603928"/>
          </a:xfrm>
          <a:prstGeom prst="rect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278700" y="2693504"/>
            <a:ext cx="7680463" cy="62616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178904" y="1200127"/>
            <a:ext cx="7891670" cy="242433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278699" y="620340"/>
            <a:ext cx="7680463" cy="53009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1" name="直線單箭頭接點 10"/>
          <p:cNvCxnSpPr/>
          <p:nvPr/>
        </p:nvCxnSpPr>
        <p:spPr>
          <a:xfrm flipH="1" flipV="1">
            <a:off x="6589644" y="782772"/>
            <a:ext cx="251791" cy="11065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單箭頭接點 6"/>
          <p:cNvCxnSpPr/>
          <p:nvPr/>
        </p:nvCxnSpPr>
        <p:spPr>
          <a:xfrm flipV="1">
            <a:off x="2723322" y="3231571"/>
            <a:ext cx="447261" cy="992559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圓角矩形 13"/>
          <p:cNvSpPr/>
          <p:nvPr/>
        </p:nvSpPr>
        <p:spPr>
          <a:xfrm>
            <a:off x="4018464" y="3914847"/>
            <a:ext cx="4570555" cy="1251355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4194313" y="3945834"/>
            <a:ext cx="43235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</a:t>
            </a:r>
            <a:r>
              <a:rPr lang="en-US" altLang="zh-TW" b="1" dirty="0" err="1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tx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中所有交易訊息利用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sha-256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轉換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hash value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並儲存到</a:t>
            </a:r>
            <a:r>
              <a:rPr lang="en-US" altLang="zh-TW" b="1" dirty="0" err="1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merkleroot</a:t>
            </a:r>
            <a:endParaRPr lang="en-US" altLang="zh-TW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把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header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當作原文再進行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sha-256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轉換成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hash value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並儲存到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hash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4118930" y="5297619"/>
            <a:ext cx="46672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所以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要更改</a:t>
            </a:r>
            <a:r>
              <a:rPr lang="en-US" altLang="zh-TW" b="1" dirty="0" err="1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tx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需要重做</a:t>
            </a:r>
            <a:r>
              <a:rPr lang="en-US" altLang="zh-TW" b="1" dirty="0" err="1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merkleroot</a:t>
            </a:r>
            <a:endParaRPr lang="en-US" altLang="zh-TW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要重做</a:t>
            </a:r>
            <a:r>
              <a:rPr lang="en-US" altLang="zh-TW" b="1" dirty="0" err="1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merkleroot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需要重算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hash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值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無法重算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hash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就無法更改</a:t>
            </a:r>
            <a:r>
              <a:rPr lang="en-US" altLang="zh-TW" b="1" dirty="0" err="1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tx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212575" y="4027556"/>
            <a:ext cx="2504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Transaction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交易內容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25529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舉例</a:t>
            </a:r>
            <a:r>
              <a:rPr lang="en-US" altLang="zh-TW" dirty="0" smtClean="0"/>
              <a:t>-</a:t>
            </a:r>
            <a:r>
              <a:rPr lang="zh-TW" altLang="en-US" dirty="0" smtClean="0"/>
              <a:t>小戴與他的快樂夥伴們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內容版面配置區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469692002"/>
                  </p:ext>
                </p:extLst>
              </p:nvPr>
            </p:nvGraphicFramePr>
            <p:xfrm>
              <a:off x="628650" y="1918942"/>
              <a:ext cx="7886700" cy="2941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71675">
                      <a:extLst>
                        <a:ext uri="{9D8B030D-6E8A-4147-A177-3AD203B41FA5}">
                          <a16:colId xmlns:a16="http://schemas.microsoft.com/office/drawing/2014/main" val="1842091423"/>
                        </a:ext>
                      </a:extLst>
                    </a:gridCol>
                    <a:gridCol w="1971675">
                      <a:extLst>
                        <a:ext uri="{9D8B030D-6E8A-4147-A177-3AD203B41FA5}">
                          <a16:colId xmlns:a16="http://schemas.microsoft.com/office/drawing/2014/main" val="823971980"/>
                        </a:ext>
                      </a:extLst>
                    </a:gridCol>
                    <a:gridCol w="1971675">
                      <a:extLst>
                        <a:ext uri="{9D8B030D-6E8A-4147-A177-3AD203B41FA5}">
                          <a16:colId xmlns:a16="http://schemas.microsoft.com/office/drawing/2014/main" val="2024737314"/>
                        </a:ext>
                      </a:extLst>
                    </a:gridCol>
                    <a:gridCol w="1971675">
                      <a:extLst>
                        <a:ext uri="{9D8B030D-6E8A-4147-A177-3AD203B41FA5}">
                          <a16:colId xmlns:a16="http://schemas.microsoft.com/office/drawing/2014/main" val="12397066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時間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支付方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收入方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金額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95743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2018/1/1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100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544931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2018/1/1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50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07671553"/>
                      </a:ext>
                    </a:extLst>
                  </a:tr>
                  <a:tr h="185420"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2018/1/2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100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60625137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oMath>
                            </m:oMathPara>
                          </a14:m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oMath>
                            </m:oMathPara>
                          </a14:m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oMath>
                            </m:oMathPara>
                          </a14:m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oMath>
                            </m:oMathPara>
                          </a14:m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97283611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2018/4/2</a:t>
                          </a:r>
                          <a:endParaRPr lang="zh-TW" altLang="en-US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50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44381232"/>
                      </a:ext>
                    </a:extLst>
                  </a:tr>
                  <a:tr h="185420"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2018/4/3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75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79965904"/>
                      </a:ext>
                    </a:extLst>
                  </a:tr>
                  <a:tr h="18542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oMath>
                            </m:oMathPara>
                          </a14:m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oMath>
                            </m:oMathPara>
                          </a14:m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oMath>
                            </m:oMathPara>
                          </a14:m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oMath>
                            </m:oMathPara>
                          </a14:m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241077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內容版面配置區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469692002"/>
                  </p:ext>
                </p:extLst>
              </p:nvPr>
            </p:nvGraphicFramePr>
            <p:xfrm>
              <a:off x="628650" y="1918942"/>
              <a:ext cx="7886700" cy="2941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71675">
                      <a:extLst>
                        <a:ext uri="{9D8B030D-6E8A-4147-A177-3AD203B41FA5}">
                          <a16:colId xmlns:a16="http://schemas.microsoft.com/office/drawing/2014/main" val="1842091423"/>
                        </a:ext>
                      </a:extLst>
                    </a:gridCol>
                    <a:gridCol w="1971675">
                      <a:extLst>
                        <a:ext uri="{9D8B030D-6E8A-4147-A177-3AD203B41FA5}">
                          <a16:colId xmlns:a16="http://schemas.microsoft.com/office/drawing/2014/main" val="823971980"/>
                        </a:ext>
                      </a:extLst>
                    </a:gridCol>
                    <a:gridCol w="1971675">
                      <a:extLst>
                        <a:ext uri="{9D8B030D-6E8A-4147-A177-3AD203B41FA5}">
                          <a16:colId xmlns:a16="http://schemas.microsoft.com/office/drawing/2014/main" val="2024737314"/>
                        </a:ext>
                      </a:extLst>
                    </a:gridCol>
                    <a:gridCol w="1971675">
                      <a:extLst>
                        <a:ext uri="{9D8B030D-6E8A-4147-A177-3AD203B41FA5}">
                          <a16:colId xmlns:a16="http://schemas.microsoft.com/office/drawing/2014/main" val="12397066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時間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支付方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收入方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金額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95743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2018/1/1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100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544931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2018/1/1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50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0767155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2018/1/2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100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6062513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9" t="-413333" r="-300000" b="-3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619" t="-413333" r="-200929" b="-3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413333" r="-100309" b="-3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929" t="-413333" r="-619" b="-30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9728361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2018/4/2</a:t>
                          </a:r>
                          <a:endParaRPr lang="zh-TW" altLang="en-US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老郭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50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4438123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2018/4/3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小戴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鄧鄧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75</a:t>
                          </a:r>
                          <a:endParaRPr lang="zh-TW" altLang="en-US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7996590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9" t="-715000" r="-300000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619" t="-715000" r="-200929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715000" r="-100309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929" t="-715000" r="-619" b="-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2410776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0" name="文字方塊 19"/>
          <p:cNvSpPr txBox="1"/>
          <p:nvPr/>
        </p:nvSpPr>
        <p:spPr>
          <a:xfrm>
            <a:off x="549137" y="5237922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金錢的流動變成以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記帳方式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呈現</a:t>
            </a:r>
          </a:p>
        </p:txBody>
      </p:sp>
    </p:spTree>
    <p:extLst>
      <p:ext uri="{BB962C8B-B14F-4D97-AF65-F5344CB8AC3E}">
        <p14:creationId xmlns:p14="http://schemas.microsoft.com/office/powerpoint/2010/main" val="124702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Block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539552" y="1690689"/>
            <a:ext cx="8064896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zh-TW" b="1" dirty="0" smtClean="0"/>
              <a:t>"</a:t>
            </a:r>
            <a:r>
              <a:rPr lang="en-US" altLang="zh-TW" b="1" dirty="0"/>
              <a:t>hash" </a:t>
            </a:r>
            <a:r>
              <a:rPr lang="en-US" altLang="zh-TW" dirty="0"/>
              <a:t>: "0000000000000001b6b9a13b095e96db41c4a928b97ef2d944a9b31b2cc7bdc4</a:t>
            </a:r>
            <a:r>
              <a:rPr lang="en-US" altLang="zh-TW" dirty="0" smtClean="0"/>
              <a:t>",</a:t>
            </a:r>
            <a:endParaRPr lang="zh-TW" altLang="zh-TW" dirty="0"/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b="1" dirty="0" smtClean="0"/>
              <a:t>"</a:t>
            </a:r>
            <a:r>
              <a:rPr lang="en-US" altLang="zh-TW" b="1" dirty="0" err="1"/>
              <a:t>previousblockhash</a:t>
            </a:r>
            <a:r>
              <a:rPr lang="en-US" altLang="zh-TW" b="1" dirty="0"/>
              <a:t>"</a:t>
            </a:r>
            <a:r>
              <a:rPr lang="en-US" altLang="zh-TW" dirty="0"/>
              <a:t> : "0000000000000002a7bbd25a417c0374cc55261021e8a9ca74442b01284f0569",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b="1" dirty="0" smtClean="0">
                <a:solidFill>
                  <a:srgbClr val="FF0000"/>
                </a:solidFill>
              </a:rPr>
              <a:t>"</a:t>
            </a:r>
            <a:r>
              <a:rPr lang="en-US" altLang="zh-TW" b="1" dirty="0">
                <a:solidFill>
                  <a:srgbClr val="FF0000"/>
                </a:solidFill>
              </a:rPr>
              <a:t>difficulty"</a:t>
            </a:r>
            <a:r>
              <a:rPr lang="en-US" altLang="zh-TW" dirty="0">
                <a:solidFill>
                  <a:srgbClr val="FF0000"/>
                </a:solidFill>
              </a:rPr>
              <a:t> : 1180923195.25802612,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b="1" dirty="0" smtClean="0"/>
              <a:t>"</a:t>
            </a:r>
            <a:r>
              <a:rPr lang="en-US" altLang="zh-TW" b="1" dirty="0"/>
              <a:t>time"</a:t>
            </a:r>
            <a:r>
              <a:rPr lang="en-US" altLang="zh-TW" dirty="0"/>
              <a:t> : 1388185914,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b="1" dirty="0" smtClean="0"/>
              <a:t>"</a:t>
            </a:r>
            <a:r>
              <a:rPr lang="en-US" altLang="zh-TW" b="1" dirty="0"/>
              <a:t>nonce"</a:t>
            </a:r>
            <a:r>
              <a:rPr lang="en-US" altLang="zh-TW" dirty="0"/>
              <a:t> : 924591752,</a:t>
            </a:r>
            <a:r>
              <a:rPr lang="en-US" altLang="zh-TW" b="1" dirty="0"/>
              <a:t> 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b="1" dirty="0" smtClean="0"/>
              <a:t>"</a:t>
            </a:r>
            <a:r>
              <a:rPr lang="en-US" altLang="zh-TW" b="1" dirty="0" err="1"/>
              <a:t>merkleroot</a:t>
            </a:r>
            <a:r>
              <a:rPr lang="en-US" altLang="zh-TW" b="1" dirty="0"/>
              <a:t>"</a:t>
            </a:r>
            <a:r>
              <a:rPr lang="en-US" altLang="zh-TW" dirty="0"/>
              <a:t> : "c91c008c26e50763e9f548bb8b2fc323735f73577effbc55502c51eb4cc7cf2e",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dirty="0"/>
              <a:t> </a:t>
            </a:r>
            <a:r>
              <a:rPr lang="en-US" altLang="zh-TW" b="1" dirty="0" smtClean="0"/>
              <a:t>"</a:t>
            </a:r>
            <a:r>
              <a:rPr lang="en-US" altLang="zh-TW" b="1" dirty="0"/>
              <a:t>version"</a:t>
            </a:r>
            <a:r>
              <a:rPr lang="en-US" altLang="zh-TW" dirty="0"/>
              <a:t> : 2</a:t>
            </a:r>
            <a:r>
              <a:rPr lang="en-US" altLang="zh-TW" dirty="0" smtClean="0"/>
              <a:t>,</a:t>
            </a:r>
          </a:p>
        </p:txBody>
      </p:sp>
      <p:sp>
        <p:nvSpPr>
          <p:cNvPr id="5" name="矩形 4"/>
          <p:cNvSpPr/>
          <p:nvPr/>
        </p:nvSpPr>
        <p:spPr>
          <a:xfrm>
            <a:off x="487016" y="2323248"/>
            <a:ext cx="7891670" cy="242433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592619" y="2882347"/>
            <a:ext cx="7680463" cy="35780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676216" y="5131961"/>
            <a:ext cx="7839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為了讓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hash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值不容易重新計算，以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header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當中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difficulty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作為條件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讓計算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hash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值變成是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很困難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事情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87016" y="1759779"/>
            <a:ext cx="7680463" cy="53009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手繪多邊形 12"/>
          <p:cNvSpPr/>
          <p:nvPr/>
        </p:nvSpPr>
        <p:spPr>
          <a:xfrm>
            <a:off x="5347989" y="2102590"/>
            <a:ext cx="963359" cy="913662"/>
          </a:xfrm>
          <a:custGeom>
            <a:avLst/>
            <a:gdLst>
              <a:gd name="connsiteX0" fmla="*/ 84666 w 1371600"/>
              <a:gd name="connsiteY0" fmla="*/ 1481666 h 1481666"/>
              <a:gd name="connsiteX1" fmla="*/ 1371600 w 1371600"/>
              <a:gd name="connsiteY1" fmla="*/ 1193800 h 1481666"/>
              <a:gd name="connsiteX2" fmla="*/ 0 w 1371600"/>
              <a:gd name="connsiteY2" fmla="*/ 0 h 148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1481666">
                <a:moveTo>
                  <a:pt x="84666" y="1481666"/>
                </a:moveTo>
                <a:lnTo>
                  <a:pt x="1371600" y="1193800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arrow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279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Difficulty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smtClean="0">
                          <a:latin typeface="Cambria Math" panose="02040503050406030204" pitchFamily="18" charset="0"/>
                        </a:rPr>
                        <m:t>𝒅𝒊𝒇𝒇𝒊𝒄𝒖𝒍𝒕𝒚</m:t>
                      </m:r>
                      <m:r>
                        <a:rPr lang="en-US" altLang="zh-TW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𝒅𝒊𝒇𝒇𝒊𝒄𝒖𝒍𝒕𝒚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𝒕𝒂𝒓𝒈𝒆𝒕</m:t>
                          </m:r>
                          <m:r>
                            <m:rPr>
                              <m:nor/>
                            </m:rPr>
                            <a:rPr lang="zh-TW" altLang="en-US" dirty="0"/>
                            <m:t> </m:t>
                          </m:r>
                        </m:num>
                        <m:den>
                          <m:r>
                            <a:rPr lang="en-US" altLang="zh-TW" b="1" i="1" smtClean="0">
                              <a:latin typeface="Cambria Math" panose="02040503050406030204" pitchFamily="18" charset="0"/>
                            </a:rPr>
                            <m:t>𝒄𝒖𝒓𝒓𝒆𝒏𝒕𝑻𝒂𝒓𝒈𝒆𝒕</m:t>
                          </m:r>
                        </m:den>
                      </m:f>
                    </m:oMath>
                  </m:oMathPara>
                </a14:m>
                <a:endParaRPr lang="en-US" altLang="zh-TW" dirty="0" smtClean="0"/>
              </a:p>
              <a:p>
                <a:r>
                  <a:rPr lang="zh-TW" altLang="en-US" dirty="0" smtClean="0"/>
                  <a:t>其</a:t>
                </a:r>
                <a:r>
                  <a:rPr lang="zh-TW" altLang="en-US" dirty="0"/>
                  <a:t>中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𝒅𝒊𝒇𝒇𝒊𝒄𝒖𝒍𝒕𝒚</m:t>
                    </m:r>
                    <m:r>
                      <a:rPr lang="en-US" altLang="zh-TW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altLang="zh-TW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𝒕𝒂𝒓𝒈𝒆𝒕</m:t>
                    </m:r>
                  </m:oMath>
                </a14:m>
                <a:r>
                  <a:rPr lang="zh-TW" altLang="en-US" dirty="0" smtClean="0"/>
                  <a:t>為一常數</a:t>
                </a:r>
                <a:r>
                  <a:rPr lang="en-US" altLang="zh-TW" dirty="0" smtClean="0"/>
                  <a:t>(</a:t>
                </a:r>
                <a:r>
                  <a:rPr lang="en-US" altLang="zh-TW" dirty="0"/>
                  <a:t>0x1d00ffff</a:t>
                </a:r>
                <a:r>
                  <a:rPr lang="en-US" altLang="zh-TW" dirty="0" smtClean="0"/>
                  <a:t>)=</a:t>
                </a:r>
              </a:p>
              <a:p>
                <a:pPr marL="0" indent="0">
                  <a:buNone/>
                </a:pPr>
                <a:r>
                  <a:rPr lang="zh-TW" altLang="en-US" sz="1800" dirty="0" smtClean="0"/>
                  <a:t>    </a:t>
                </a:r>
                <a:r>
                  <a:rPr lang="en-US" altLang="zh-TW" sz="1400" dirty="0" smtClean="0"/>
                  <a:t>00000000FFFF0000000000000000000000000000000000000000000000000000</a:t>
                </a:r>
              </a:p>
              <a:p>
                <a:pPr marL="0" indent="0">
                  <a:buNone/>
                </a:pPr>
                <a:r>
                  <a:rPr lang="zh-TW" altLang="en-US" dirty="0"/>
                  <a:t> </a:t>
                </a:r>
                <a:r>
                  <a:rPr lang="zh-TW" altLang="en-US" dirty="0" smtClean="0"/>
                  <a:t>  為計算</a:t>
                </a:r>
                <a:r>
                  <a:rPr lang="en-US" altLang="zh-TW" dirty="0" smtClean="0"/>
                  <a:t>hash</a:t>
                </a:r>
                <a:r>
                  <a:rPr lang="zh-TW" altLang="en-US" dirty="0" smtClean="0"/>
                  <a:t>值最大的難度</a:t>
                </a:r>
                <a:endParaRPr lang="en-US" altLang="zh-TW" dirty="0" smtClean="0"/>
              </a:p>
              <a:p>
                <a14:m>
                  <m:oMath xmlns:m="http://schemas.openxmlformats.org/officeDocument/2006/math">
                    <m:r>
                      <a:rPr lang="en-US" altLang="zh-TW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𝒄𝒖𝒓𝒓𝒆𝒏𝒕𝑻𝒂𝒓𝒈𝒆𝒕</m:t>
                    </m:r>
                  </m:oMath>
                </a14:m>
                <a:r>
                  <a:rPr lang="zh-TW" altLang="en-US" dirty="0" smtClean="0"/>
                  <a:t>為計算</a:t>
                </a:r>
                <a:r>
                  <a:rPr lang="en-US" altLang="zh-TW" dirty="0" smtClean="0"/>
                  <a:t>hash</a:t>
                </a:r>
                <a:r>
                  <a:rPr lang="zh-TW" altLang="en-US" dirty="0" smtClean="0"/>
                  <a:t>值條件</a:t>
                </a:r>
                <a:r>
                  <a:rPr lang="en-US" altLang="zh-TW" dirty="0" smtClean="0"/>
                  <a:t>(</a:t>
                </a:r>
                <a:r>
                  <a:rPr lang="zh-TW" altLang="en-US" dirty="0" smtClean="0"/>
                  <a:t>我們真正的條件</a:t>
                </a:r>
                <a:r>
                  <a:rPr lang="en-US" altLang="zh-TW" dirty="0" smtClean="0"/>
                  <a:t>!!)</a:t>
                </a:r>
              </a:p>
              <a:p>
                <a:r>
                  <a:rPr lang="zh-TW" altLang="en-US" dirty="0" smtClean="0"/>
                  <a:t>每</a:t>
                </a:r>
                <a:r>
                  <a:rPr lang="en-US" altLang="zh-TW" dirty="0" smtClean="0"/>
                  <a:t>2016</a:t>
                </a:r>
                <a:r>
                  <a:rPr lang="zh-TW" altLang="en-US" dirty="0" smtClean="0"/>
                  <a:t>個</a:t>
                </a:r>
                <a:r>
                  <a:rPr lang="en-US" altLang="zh-TW" dirty="0" smtClean="0"/>
                  <a:t>Block</a:t>
                </a:r>
                <a:r>
                  <a:rPr lang="zh-TW" altLang="en-US" dirty="0" smtClean="0"/>
                  <a:t>被挖出時</a:t>
                </a:r>
                <a:r>
                  <a:rPr lang="en-US" altLang="zh-TW" dirty="0" smtClean="0"/>
                  <a:t>(</a:t>
                </a:r>
                <a:r>
                  <a:rPr lang="zh-TW" altLang="en-US" dirty="0" smtClean="0"/>
                  <a:t>約</a:t>
                </a:r>
                <a:r>
                  <a:rPr lang="en-US" altLang="zh-TW" dirty="0" smtClean="0"/>
                  <a:t>2</a:t>
                </a:r>
                <a:r>
                  <a:rPr lang="zh-TW" altLang="en-US" dirty="0" smtClean="0"/>
                  <a:t>周</a:t>
                </a:r>
                <a:r>
                  <a:rPr lang="en-US" altLang="zh-TW" dirty="0" smtClean="0"/>
                  <a:t>)</a:t>
                </a:r>
                <a:r>
                  <a:rPr lang="zh-TW" altLang="en-US" dirty="0" smtClean="0"/>
                  <a:t>，自動調整一次</a:t>
                </a: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smtClean="0">
                          <a:latin typeface="Cambria Math" panose="02040503050406030204" pitchFamily="18" charset="0"/>
                        </a:rPr>
                        <m:t>𝒅𝒊𝒇𝒇𝒊𝒄𝒖𝒍𝒕𝒚</m:t>
                      </m:r>
                      <m:r>
                        <a:rPr lang="en-US" altLang="zh-TW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smtClean="0">
                          <a:latin typeface="Cambria Math" panose="02040503050406030204" pitchFamily="18" charset="0"/>
                        </a:rPr>
                        <m:t>𝒐𝒍𝒅</m:t>
                      </m:r>
                      <m:r>
                        <a:rPr lang="en-US" altLang="zh-TW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zh-TW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altLang="zh-TW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TW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𝒘𝒆𝒆𝒌𝒔</m:t>
                          </m:r>
                        </m:num>
                        <m:den>
                          <m:r>
                            <a:rPr lang="en-US" altLang="zh-TW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𝒕𝒊𝒎𝒆</m:t>
                          </m:r>
                          <m:r>
                            <a:rPr lang="en-US" altLang="zh-TW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TW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𝒕𝒉𝒆</m:t>
                          </m:r>
                          <m:r>
                            <a:rPr lang="en-US" altLang="zh-TW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TW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𝒑𝒂𝒔𝒕</m:t>
                          </m:r>
                          <m:r>
                            <a:rPr lang="en-US" altLang="zh-TW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TW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𝟐𝟎𝟏𝟓</m:t>
                          </m:r>
                          <m:r>
                            <a:rPr lang="en-US" altLang="zh-TW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TW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𝒃𝒍𝒐𝒄𝒌𝒔</m:t>
                          </m:r>
                          <m:r>
                            <a:rPr lang="en-US" altLang="zh-TW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TW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𝒕𝒐𝒐𝒌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5027" r="-77" b="-190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1608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Difficulty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628650" y="1690689"/>
            <a:ext cx="3624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/>
              <a:t>"difficulty"</a:t>
            </a:r>
            <a:r>
              <a:rPr lang="en-US" altLang="zh-TW" dirty="0"/>
              <a:t> : 1180923195.25802612,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/>
              <p:cNvSpPr/>
              <p:nvPr/>
            </p:nvSpPr>
            <p:spPr>
              <a:xfrm>
                <a:off x="4694715" y="1541610"/>
                <a:ext cx="3967753" cy="6674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>
                          <a:latin typeface="Cambria Math" panose="02040503050406030204" pitchFamily="18" charset="0"/>
                        </a:rPr>
                        <m:t>𝒅𝒊𝒇𝒇𝒊𝒄𝒖𝒍𝒕𝒚</m:t>
                      </m:r>
                      <m:r>
                        <a:rPr lang="en-US" altLang="zh-TW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𝒅𝒊𝒇𝒇𝒊𝒄𝒖𝒍𝒕𝒚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𝒕𝒂𝒓𝒈𝒆𝒕</m:t>
                          </m:r>
                          <m:r>
                            <m:rPr>
                              <m:nor/>
                            </m:rPr>
                            <a:rPr lang="zh-TW" altLang="en-US" dirty="0"/>
                            <m:t> </m:t>
                          </m:r>
                        </m:num>
                        <m:den>
                          <m:r>
                            <a:rPr lang="en-US" altLang="zh-TW" b="1" i="1">
                              <a:latin typeface="Cambria Math" panose="02040503050406030204" pitchFamily="18" charset="0"/>
                            </a:rPr>
                            <m:t>𝒄𝒖𝒓𝒓𝒆𝒏𝒕𝑻𝒂𝒓𝒈𝒆𝒕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4715" y="1541610"/>
                <a:ext cx="3967753" cy="66749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直線單箭頭接點 6"/>
          <p:cNvCxnSpPr>
            <a:stCxn id="4" idx="3"/>
          </p:cNvCxnSpPr>
          <p:nvPr/>
        </p:nvCxnSpPr>
        <p:spPr>
          <a:xfrm>
            <a:off x="4253360" y="1875355"/>
            <a:ext cx="53730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"/>
          <p:cNvSpPr txBox="1"/>
          <p:nvPr/>
        </p:nvSpPr>
        <p:spPr>
          <a:xfrm>
            <a:off x="3791778" y="1229024"/>
            <a:ext cx="1560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轉乘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16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進位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964096" y="2355574"/>
            <a:ext cx="5824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Target=  0x  19   03a30c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橢圓 9"/>
          <p:cNvSpPr/>
          <p:nvPr/>
        </p:nvSpPr>
        <p:spPr>
          <a:xfrm>
            <a:off x="2077278" y="2365513"/>
            <a:ext cx="403483" cy="4001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2510578" y="2355574"/>
            <a:ext cx="403483" cy="4001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2943878" y="2355574"/>
            <a:ext cx="1083365" cy="4158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5" name="直線單箭頭接點 14"/>
          <p:cNvCxnSpPr>
            <a:stCxn id="10" idx="4"/>
            <a:endCxn id="16" idx="0"/>
          </p:cNvCxnSpPr>
          <p:nvPr/>
        </p:nvCxnSpPr>
        <p:spPr>
          <a:xfrm flipH="1">
            <a:off x="1750235" y="2765623"/>
            <a:ext cx="528785" cy="29679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1019709" y="3062418"/>
            <a:ext cx="1461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電腦讀取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用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/>
              <p:cNvSpPr/>
              <p:nvPr/>
            </p:nvSpPr>
            <p:spPr>
              <a:xfrm>
                <a:off x="3616554" y="2923919"/>
                <a:ext cx="4123245" cy="5078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coefficient </a:t>
                </a:r>
                <a14:m>
                  <m:oMath xmlns:m="http://schemas.openxmlformats.org/officeDocument/2006/math">
                    <m:r>
                      <a:rPr lang="en-US" altLang="zh-TW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zh-TW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2^(8 </a:t>
                </a:r>
                <a14:m>
                  <m:oMath xmlns:m="http://schemas.openxmlformats.org/officeDocument/2006/math">
                    <m:r>
                      <a:rPr lang="en-US" altLang="zh-TW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zh-TW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(exponent – 3))</a:t>
                </a:r>
                <a:endParaRPr lang="zh-TW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mc:Choice>
        <mc:Fallback xmlns="">
          <p:sp>
            <p:nvSpPr>
              <p:cNvPr id="17" name="矩形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554" y="2923919"/>
                <a:ext cx="4123245" cy="507831"/>
              </a:xfrm>
              <a:prstGeom prst="rect">
                <a:avLst/>
              </a:prstGeom>
              <a:blipFill>
                <a:blip r:embed="rId3"/>
                <a:stretch>
                  <a:fillRect l="-1182" r="-591" b="-963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直線單箭頭接點 17"/>
          <p:cNvCxnSpPr/>
          <p:nvPr/>
        </p:nvCxnSpPr>
        <p:spPr>
          <a:xfrm>
            <a:off x="2740658" y="2750440"/>
            <a:ext cx="3580629" cy="3106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/>
          <p:nvPr/>
        </p:nvCxnSpPr>
        <p:spPr>
          <a:xfrm>
            <a:off x="3584005" y="2760379"/>
            <a:ext cx="669355" cy="29085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文字方塊 22"/>
              <p:cNvSpPr txBox="1"/>
              <p:nvPr/>
            </p:nvSpPr>
            <p:spPr>
              <a:xfrm>
                <a:off x="1211565" y="3480442"/>
                <a:ext cx="745090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0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=0x03a30c</a:t>
                </a:r>
                <a:r>
                  <a:rPr lang="en-US" altLang="zh-TW" sz="2000" b="1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zh-TW" sz="20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2^(8 </a:t>
                </a:r>
                <a14:m>
                  <m:oMath xmlns:m="http://schemas.openxmlformats.org/officeDocument/2006/math">
                    <m:r>
                      <a:rPr lang="en-US" altLang="zh-TW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zh-TW" sz="20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</a:t>
                </a:r>
                <a:r>
                  <a:rPr lang="en-US" altLang="zh-TW" sz="20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(19 </a:t>
                </a:r>
                <a:r>
                  <a:rPr lang="en-US" altLang="zh-TW" sz="20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– 3</a:t>
                </a:r>
                <a:r>
                  <a:rPr lang="en-US" altLang="zh-TW" sz="20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))</a:t>
                </a:r>
              </a:p>
              <a:p>
                <a:r>
                  <a:rPr lang="en-US" altLang="zh-TW" sz="20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=</a:t>
                </a:r>
                <a:r>
                  <a:rPr lang="en-US" altLang="zh-TW" sz="14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0x0000000000000003A30C00000000000000000000000000000000000000000000</a:t>
                </a:r>
              </a:p>
              <a:p>
                <a:endParaRPr lang="zh-TW" altLang="zh-TW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mc:Choice>
        <mc:Fallback xmlns="">
          <p:sp>
            <p:nvSpPr>
              <p:cNvPr id="23" name="文字方塊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1565" y="3480442"/>
                <a:ext cx="7450903" cy="1015663"/>
              </a:xfrm>
              <a:prstGeom prst="rect">
                <a:avLst/>
              </a:prstGeom>
              <a:blipFill>
                <a:blip r:embed="rId4"/>
                <a:stretch>
                  <a:fillRect l="-900" t="-41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圓角矩形 23"/>
          <p:cNvSpPr/>
          <p:nvPr/>
        </p:nvSpPr>
        <p:spPr>
          <a:xfrm>
            <a:off x="519321" y="4505101"/>
            <a:ext cx="8286750" cy="1587921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TW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Hash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值要小於</a:t>
            </a:r>
            <a:r>
              <a:rPr lang="en-US" altLang="zh-TW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difficulty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所推出的</a:t>
            </a:r>
            <a:r>
              <a:rPr lang="en-US" altLang="zh-TW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target     </a:t>
            </a:r>
            <a:r>
              <a:rPr lang="zh-TW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以上述為例：</a:t>
            </a:r>
            <a:endParaRPr lang="en-US" altLang="zh-TW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"hash" : 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000000000000000</a:t>
            </a:r>
            <a:r>
              <a:rPr lang="en-US" altLang="zh-TW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b6b9a13b095e96db41c4a928b97ef2d944a9b31b2cc7bdc4</a:t>
            </a:r>
          </a:p>
          <a:p>
            <a:r>
              <a:rPr lang="en-US" altLang="zh-TW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"target"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000000000000000</a:t>
            </a:r>
            <a:r>
              <a:rPr lang="en-US" altLang="zh-TW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A30C00000000000000000000000000000000000000000000</a:t>
            </a:r>
          </a:p>
          <a:p>
            <a:endParaRPr lang="en-US" altLang="zh-TW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9663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2" grpId="0" animBg="1"/>
      <p:bldP spid="13" grpId="0" animBg="1"/>
      <p:bldP spid="16" grpId="0"/>
      <p:bldP spid="17" grpId="0"/>
      <p:bldP spid="2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如何算出符合條件的</a:t>
            </a:r>
            <a:r>
              <a:rPr lang="en-US" altLang="zh-TW" dirty="0" smtClean="0"/>
              <a:t>hash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539552" y="1690689"/>
            <a:ext cx="8064896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zh-TW" b="1" dirty="0" smtClean="0"/>
              <a:t>"</a:t>
            </a:r>
            <a:r>
              <a:rPr lang="en-US" altLang="zh-TW" b="1" dirty="0"/>
              <a:t>hash" </a:t>
            </a:r>
            <a:r>
              <a:rPr lang="en-US" altLang="zh-TW" dirty="0"/>
              <a:t>: "0000000000000001b6b9a13b095e96db41c4a928b97ef2d944a9b31b2cc7bdc4</a:t>
            </a:r>
            <a:r>
              <a:rPr lang="en-US" altLang="zh-TW" dirty="0" smtClean="0"/>
              <a:t>",</a:t>
            </a:r>
            <a:endParaRPr lang="zh-TW" altLang="zh-TW" dirty="0"/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b="1" dirty="0" smtClean="0"/>
              <a:t>"</a:t>
            </a:r>
            <a:r>
              <a:rPr lang="en-US" altLang="zh-TW" b="1" dirty="0" err="1"/>
              <a:t>previousblockhash</a:t>
            </a:r>
            <a:r>
              <a:rPr lang="en-US" altLang="zh-TW" b="1" dirty="0"/>
              <a:t>"</a:t>
            </a:r>
            <a:r>
              <a:rPr lang="en-US" altLang="zh-TW" dirty="0"/>
              <a:t> : "0000000000000002a7bbd25a417c0374cc55261021e8a9ca74442b01284f0569",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b="1" dirty="0" smtClean="0"/>
              <a:t>"</a:t>
            </a:r>
            <a:r>
              <a:rPr lang="en-US" altLang="zh-TW" b="1" dirty="0"/>
              <a:t>difficulty"</a:t>
            </a:r>
            <a:r>
              <a:rPr lang="en-US" altLang="zh-TW" dirty="0"/>
              <a:t> : 1180923195.25802612,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b="1" dirty="0" smtClean="0"/>
              <a:t>"</a:t>
            </a:r>
            <a:r>
              <a:rPr lang="en-US" altLang="zh-TW" b="1" dirty="0"/>
              <a:t>time"</a:t>
            </a:r>
            <a:r>
              <a:rPr lang="en-US" altLang="zh-TW" dirty="0"/>
              <a:t> : 1388185914,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b="1" dirty="0" smtClean="0">
                <a:solidFill>
                  <a:srgbClr val="FF0000"/>
                </a:solidFill>
              </a:rPr>
              <a:t>"</a:t>
            </a:r>
            <a:r>
              <a:rPr lang="en-US" altLang="zh-TW" b="1" dirty="0">
                <a:solidFill>
                  <a:srgbClr val="FF0000"/>
                </a:solidFill>
              </a:rPr>
              <a:t>nonce"</a:t>
            </a:r>
            <a:r>
              <a:rPr lang="en-US" altLang="zh-TW" dirty="0">
                <a:solidFill>
                  <a:srgbClr val="FF0000"/>
                </a:solidFill>
              </a:rPr>
              <a:t> : 924591752,</a:t>
            </a:r>
            <a:r>
              <a:rPr lang="en-US" altLang="zh-TW" b="1" dirty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b="1" dirty="0" smtClean="0"/>
              <a:t>"</a:t>
            </a:r>
            <a:r>
              <a:rPr lang="en-US" altLang="zh-TW" b="1" dirty="0" err="1"/>
              <a:t>merkleroot</a:t>
            </a:r>
            <a:r>
              <a:rPr lang="en-US" altLang="zh-TW" b="1" dirty="0"/>
              <a:t>"</a:t>
            </a:r>
            <a:r>
              <a:rPr lang="en-US" altLang="zh-TW" dirty="0"/>
              <a:t> : "c91c008c26e50763e9f548bb8b2fc323735f73577effbc55502c51eb4cc7cf2e",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dirty="0"/>
              <a:t> </a:t>
            </a:r>
            <a:r>
              <a:rPr lang="en-US" altLang="zh-TW" b="1" dirty="0" smtClean="0"/>
              <a:t>"</a:t>
            </a:r>
            <a:r>
              <a:rPr lang="en-US" altLang="zh-TW" b="1" dirty="0"/>
              <a:t>version"</a:t>
            </a:r>
            <a:r>
              <a:rPr lang="en-US" altLang="zh-TW" dirty="0"/>
              <a:t> : 2</a:t>
            </a:r>
            <a:r>
              <a:rPr lang="en-US" altLang="zh-TW" dirty="0" smtClean="0"/>
              <a:t>,</a:t>
            </a:r>
          </a:p>
        </p:txBody>
      </p:sp>
      <p:sp>
        <p:nvSpPr>
          <p:cNvPr id="5" name="矩形 4"/>
          <p:cNvSpPr/>
          <p:nvPr/>
        </p:nvSpPr>
        <p:spPr>
          <a:xfrm>
            <a:off x="487016" y="2323248"/>
            <a:ext cx="7891670" cy="242433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592619" y="3488633"/>
            <a:ext cx="7680463" cy="35780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847933" y="5010808"/>
            <a:ext cx="74481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once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又稱為隨機數，藉由調整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nonce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，計算出符合條件的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hash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值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猜一個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nonce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用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sha-256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計算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hash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difficulty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小即成功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失敗則回到步驟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3319670" y="6281530"/>
            <a:ext cx="64604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flipV="1">
            <a:off x="3965713" y="5456583"/>
            <a:ext cx="0" cy="8249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/>
          <p:nvPr/>
        </p:nvCxnSpPr>
        <p:spPr>
          <a:xfrm flipH="1">
            <a:off x="2902226" y="5456583"/>
            <a:ext cx="1063487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/>
          <p:cNvSpPr txBox="1"/>
          <p:nvPr/>
        </p:nvSpPr>
        <p:spPr>
          <a:xfrm>
            <a:off x="4154556" y="5655365"/>
            <a:ext cx="655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挖礦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87016" y="1756894"/>
            <a:ext cx="7680463" cy="53009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688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礦工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588893" y="1531664"/>
            <a:ext cx="8296689" cy="516731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礦工檢驗</a:t>
            </a:r>
            <a:r>
              <a:rPr lang="zh-TW" altLang="en-US" dirty="0" smtClean="0"/>
              <a:t>「</a:t>
            </a:r>
            <a:r>
              <a:rPr lang="zh-TW" altLang="en-US" dirty="0" smtClean="0">
                <a:solidFill>
                  <a:srgbClr val="FF0000"/>
                </a:solidFill>
              </a:rPr>
              <a:t>小</a:t>
            </a:r>
            <a:r>
              <a:rPr lang="zh-TW" altLang="en-US" dirty="0">
                <a:solidFill>
                  <a:srgbClr val="FF0000"/>
                </a:solidFill>
              </a:rPr>
              <a:t>戴</a:t>
            </a:r>
            <a:r>
              <a:rPr lang="zh-TW" altLang="en-US" dirty="0" smtClean="0">
                <a:solidFill>
                  <a:srgbClr val="0070C0"/>
                </a:solidFill>
              </a:rPr>
              <a:t>支付給</a:t>
            </a:r>
            <a:r>
              <a:rPr lang="zh-TW" altLang="en-US" dirty="0" smtClean="0">
                <a:solidFill>
                  <a:srgbClr val="00B050"/>
                </a:solidFill>
              </a:rPr>
              <a:t>鄧鄧</a:t>
            </a:r>
            <a:r>
              <a:rPr lang="en-US" altLang="zh-TW" dirty="0" smtClean="0">
                <a:solidFill>
                  <a:srgbClr val="0070C0"/>
                </a:solidFill>
              </a:rPr>
              <a:t>50BTC</a:t>
            </a:r>
            <a:r>
              <a:rPr lang="zh-TW" altLang="en-US" dirty="0" smtClean="0"/>
              <a:t>」，是否</a:t>
            </a:r>
            <a:r>
              <a:rPr lang="zh-TW" altLang="en-US" dirty="0" smtClean="0"/>
              <a:t>為</a:t>
            </a:r>
            <a:r>
              <a:rPr lang="zh-TW" altLang="en-US" dirty="0" smtClean="0">
                <a:solidFill>
                  <a:srgbClr val="FF0000"/>
                </a:solidFill>
              </a:rPr>
              <a:t>小戴</a:t>
            </a:r>
            <a:r>
              <a:rPr lang="zh-TW" altLang="en-US" dirty="0" smtClean="0"/>
              <a:t>發的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</a:t>
            </a:r>
            <a:r>
              <a:rPr lang="en-US" altLang="zh-TW" dirty="0" smtClean="0"/>
              <a:t>(</a:t>
            </a:r>
            <a:r>
              <a:rPr lang="zh-TW" altLang="en-US" dirty="0" smtClean="0"/>
              <a:t>檢驗交易訊息</a:t>
            </a:r>
            <a:r>
              <a:rPr lang="en-US" altLang="zh-TW" dirty="0" smtClean="0"/>
              <a:t>hash</a:t>
            </a:r>
            <a:r>
              <a:rPr lang="zh-TW" altLang="en-US" dirty="0" smtClean="0"/>
              <a:t>值是否一樣 見</a:t>
            </a:r>
            <a:r>
              <a:rPr lang="en-US" altLang="zh-TW" dirty="0" smtClean="0"/>
              <a:t>P.16</a:t>
            </a:r>
            <a:r>
              <a:rPr lang="en-US" altLang="zh-TW" dirty="0" smtClean="0"/>
              <a:t>)</a:t>
            </a:r>
            <a:endParaRPr lang="en-US" altLang="zh-TW" dirty="0" smtClean="0"/>
          </a:p>
          <a:p>
            <a:r>
              <a:rPr lang="zh-TW" altLang="en-US" dirty="0" smtClean="0"/>
              <a:t>交易內容是否重複出</a:t>
            </a:r>
            <a:r>
              <a:rPr lang="zh-TW" altLang="en-US" dirty="0"/>
              <a:t>現</a:t>
            </a:r>
            <a:endParaRPr lang="en-US" altLang="zh-TW" dirty="0" smtClean="0"/>
          </a:p>
          <a:p>
            <a:r>
              <a:rPr lang="zh-TW" altLang="en-US" dirty="0" smtClean="0"/>
              <a:t>檢驗</a:t>
            </a:r>
            <a:r>
              <a:rPr lang="zh-TW" altLang="en-US" dirty="0" smtClean="0">
                <a:solidFill>
                  <a:srgbClr val="FF0000"/>
                </a:solidFill>
              </a:rPr>
              <a:t>小戴</a:t>
            </a:r>
            <a:r>
              <a:rPr lang="zh-TW" altLang="en-US" dirty="0" smtClean="0"/>
              <a:t>是否</a:t>
            </a:r>
            <a:r>
              <a:rPr lang="zh-TW" altLang="en-US" dirty="0" smtClean="0"/>
              <a:t>有足夠的</a:t>
            </a:r>
            <a:r>
              <a:rPr lang="en-US" altLang="zh-TW" dirty="0" smtClean="0"/>
              <a:t>BTC</a:t>
            </a:r>
            <a:r>
              <a:rPr lang="zh-TW" altLang="en-US" dirty="0" smtClean="0"/>
              <a:t>支付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(</a:t>
            </a:r>
            <a:r>
              <a:rPr lang="zh-TW" altLang="en-US" dirty="0" smtClean="0"/>
              <a:t>檢驗</a:t>
            </a:r>
            <a:r>
              <a:rPr lang="en-US" altLang="zh-TW" dirty="0" smtClean="0"/>
              <a:t>Address</a:t>
            </a:r>
            <a:r>
              <a:rPr lang="zh-TW" altLang="en-US" dirty="0" smtClean="0"/>
              <a:t>中是否有足夠的餘額</a:t>
            </a:r>
            <a:r>
              <a:rPr lang="en-US" altLang="zh-TW" dirty="0" smtClean="0"/>
              <a:t>)</a:t>
            </a:r>
            <a:endParaRPr lang="en-US" altLang="zh-TW" dirty="0" smtClean="0"/>
          </a:p>
          <a:p>
            <a:r>
              <a:rPr lang="zh-TW" altLang="en-US" dirty="0" smtClean="0"/>
              <a:t>蒐集足夠多的交易資訊製作</a:t>
            </a:r>
            <a:r>
              <a:rPr lang="en-US" altLang="zh-TW" dirty="0" smtClean="0"/>
              <a:t>Block</a:t>
            </a:r>
          </a:p>
          <a:p>
            <a:r>
              <a:rPr lang="zh-TW" altLang="en-US" dirty="0" smtClean="0"/>
              <a:t>不斷猜</a:t>
            </a:r>
            <a:r>
              <a:rPr lang="en-US" altLang="zh-TW" dirty="0" smtClean="0"/>
              <a:t>nonce</a:t>
            </a:r>
            <a:r>
              <a:rPr lang="zh-TW" altLang="en-US" dirty="0" smtClean="0"/>
              <a:t>值計算出符合</a:t>
            </a:r>
            <a:r>
              <a:rPr lang="en-US" altLang="zh-TW" dirty="0" smtClean="0"/>
              <a:t>difficulty</a:t>
            </a:r>
            <a:r>
              <a:rPr lang="zh-TW" altLang="en-US" dirty="0" smtClean="0"/>
              <a:t>的</a:t>
            </a:r>
            <a:r>
              <a:rPr lang="en-US" altLang="zh-TW" dirty="0" smtClean="0"/>
              <a:t>hash</a:t>
            </a:r>
            <a:r>
              <a:rPr lang="zh-TW" altLang="en-US" dirty="0" smtClean="0"/>
              <a:t>值</a:t>
            </a:r>
            <a:endParaRPr lang="en-US" altLang="zh-TW" dirty="0"/>
          </a:p>
          <a:p>
            <a:r>
              <a:rPr lang="zh-TW" altLang="en-US" dirty="0" smtClean="0"/>
              <a:t>成功製作</a:t>
            </a:r>
            <a:r>
              <a:rPr lang="en-US" altLang="zh-TW" dirty="0" smtClean="0"/>
              <a:t>Block</a:t>
            </a:r>
            <a:r>
              <a:rPr lang="zh-TW" altLang="en-US" dirty="0" smtClean="0"/>
              <a:t>後，在</a:t>
            </a:r>
            <a:r>
              <a:rPr lang="zh-TW" altLang="en-US" dirty="0"/>
              <a:t>交易</a:t>
            </a:r>
            <a:r>
              <a:rPr lang="zh-TW" altLang="en-US" dirty="0" smtClean="0"/>
              <a:t>訊息中添增一條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「</a:t>
            </a:r>
            <a:r>
              <a:rPr lang="en-US" altLang="zh-TW" dirty="0" smtClean="0">
                <a:solidFill>
                  <a:srgbClr val="FF0000"/>
                </a:solidFill>
              </a:rPr>
              <a:t>Bitcoin</a:t>
            </a:r>
            <a:r>
              <a:rPr lang="zh-TW" altLang="en-US" dirty="0" smtClean="0">
                <a:solidFill>
                  <a:srgbClr val="FF0000"/>
                </a:solidFill>
              </a:rPr>
              <a:t>生態系支付</a:t>
            </a:r>
            <a:r>
              <a:rPr lang="zh-TW" altLang="en-US" dirty="0">
                <a:solidFill>
                  <a:srgbClr val="FF0000"/>
                </a:solidFill>
              </a:rPr>
              <a:t>“</a:t>
            </a:r>
            <a:r>
              <a:rPr lang="zh-TW" altLang="en-US" dirty="0" smtClean="0">
                <a:solidFill>
                  <a:srgbClr val="FF0000"/>
                </a:solidFill>
              </a:rPr>
              <a:t>礦工</a:t>
            </a:r>
            <a:r>
              <a:rPr lang="en-US" altLang="zh-TW" dirty="0" smtClean="0">
                <a:solidFill>
                  <a:srgbClr val="FF0000"/>
                </a:solidFill>
              </a:rPr>
              <a:t>”12.5BTC</a:t>
            </a:r>
            <a:r>
              <a:rPr lang="zh-TW" altLang="en-US" dirty="0" smtClean="0"/>
              <a:t>」</a:t>
            </a:r>
            <a:endParaRPr lang="zh-TW" altLang="en-US" dirty="0"/>
          </a:p>
          <a:p>
            <a:endParaRPr lang="zh-TW" altLang="en-US" dirty="0"/>
          </a:p>
        </p:txBody>
      </p:sp>
      <p:pic>
        <p:nvPicPr>
          <p:cNvPr id="6" name="內容版面配置區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5530" y="2812774"/>
            <a:ext cx="2159540" cy="1644281"/>
          </a:xfrm>
          <a:prstGeom prst="rect">
            <a:avLst/>
          </a:prstGeom>
        </p:spPr>
      </p:pic>
      <p:pic>
        <p:nvPicPr>
          <p:cNvPr id="7" name="Picture 2" descr="「礦工」的圖片搜尋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394" y="573410"/>
            <a:ext cx="878095" cy="908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46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礦工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879076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所以礦工可獲取</a:t>
            </a:r>
            <a:endParaRPr lang="en-US" altLang="zh-TW" dirty="0" smtClean="0"/>
          </a:p>
          <a:p>
            <a:pPr lvl="1"/>
            <a:r>
              <a:rPr lang="zh-TW" altLang="en-US" dirty="0"/>
              <a:t>建立</a:t>
            </a:r>
            <a:r>
              <a:rPr lang="en-US" altLang="zh-TW" dirty="0"/>
              <a:t>Block</a:t>
            </a:r>
            <a:r>
              <a:rPr lang="zh-TW" altLang="en-US" dirty="0"/>
              <a:t>所獲取</a:t>
            </a:r>
            <a:r>
              <a:rPr lang="zh-TW" altLang="en-US" dirty="0" smtClean="0"/>
              <a:t>的</a:t>
            </a:r>
            <a:r>
              <a:rPr lang="zh-TW" altLang="en-US" dirty="0">
                <a:solidFill>
                  <a:srgbClr val="FF0000"/>
                </a:solidFill>
              </a:rPr>
              <a:t>酬勞</a:t>
            </a:r>
            <a:endParaRPr lang="en-US" altLang="zh-TW" dirty="0">
              <a:solidFill>
                <a:srgbClr val="FF0000"/>
              </a:solidFill>
            </a:endParaRPr>
          </a:p>
          <a:p>
            <a:pPr lvl="1"/>
            <a:r>
              <a:rPr lang="en-US" altLang="zh-TW" dirty="0"/>
              <a:t>Bitcoin</a:t>
            </a:r>
            <a:r>
              <a:rPr lang="zh-TW" altLang="en-US" dirty="0"/>
              <a:t>交易者的</a:t>
            </a:r>
            <a:r>
              <a:rPr lang="zh-TW" altLang="en-US" dirty="0" smtClean="0">
                <a:solidFill>
                  <a:srgbClr val="FF0000"/>
                </a:solidFill>
              </a:rPr>
              <a:t>手續費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/>
              <a:t>每建立</a:t>
            </a:r>
            <a:r>
              <a:rPr lang="en-US" altLang="zh-TW" dirty="0" smtClean="0">
                <a:solidFill>
                  <a:srgbClr val="FF0000"/>
                </a:solidFill>
              </a:rPr>
              <a:t>21</a:t>
            </a:r>
            <a:r>
              <a:rPr lang="zh-TW" altLang="en-US" dirty="0" smtClean="0">
                <a:solidFill>
                  <a:srgbClr val="FF0000"/>
                </a:solidFill>
              </a:rPr>
              <a:t>萬</a:t>
            </a:r>
            <a:r>
              <a:rPr lang="zh-TW" altLang="en-US" dirty="0" smtClean="0"/>
              <a:t>個</a:t>
            </a:r>
            <a:r>
              <a:rPr lang="en-US" altLang="zh-TW" dirty="0" smtClean="0"/>
              <a:t>Block(</a:t>
            </a:r>
            <a:r>
              <a:rPr lang="zh-TW" altLang="en-US" dirty="0" smtClean="0"/>
              <a:t>約四年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，報酬減半一次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自</a:t>
            </a:r>
            <a:r>
              <a:rPr lang="en-US" altLang="zh-TW" dirty="0" smtClean="0"/>
              <a:t>2009</a:t>
            </a:r>
            <a:r>
              <a:rPr lang="zh-TW" altLang="en-US" dirty="0" smtClean="0"/>
              <a:t>年起，已減半兩次，目前為</a:t>
            </a:r>
            <a:r>
              <a:rPr lang="en-US" altLang="zh-TW" dirty="0" smtClean="0">
                <a:solidFill>
                  <a:srgbClr val="FF0000"/>
                </a:solidFill>
              </a:rPr>
              <a:t>12.5BTC</a:t>
            </a:r>
          </a:p>
          <a:p>
            <a:pPr lvl="1"/>
            <a:r>
              <a:rPr lang="zh-TW" altLang="en-US" dirty="0" smtClean="0"/>
              <a:t>預計在</a:t>
            </a:r>
            <a:r>
              <a:rPr lang="en-US" altLang="zh-TW" dirty="0" smtClean="0"/>
              <a:t>2140</a:t>
            </a:r>
            <a:r>
              <a:rPr lang="zh-TW" altLang="en-US" dirty="0" smtClean="0"/>
              <a:t>年將不再有</a:t>
            </a:r>
            <a:r>
              <a:rPr lang="en-US" altLang="zh-TW" dirty="0" smtClean="0"/>
              <a:t>Bitcoin</a:t>
            </a:r>
            <a:r>
              <a:rPr lang="zh-TW" altLang="en-US" dirty="0" smtClean="0"/>
              <a:t>產出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整個</a:t>
            </a:r>
            <a:r>
              <a:rPr lang="en-US" altLang="zh-TW" dirty="0" err="1" smtClean="0"/>
              <a:t>Blockchain</a:t>
            </a:r>
            <a:r>
              <a:rPr lang="zh-TW" altLang="en-US" dirty="0" smtClean="0"/>
              <a:t>只會有</a:t>
            </a:r>
            <a:r>
              <a:rPr lang="en-US" altLang="zh-TW" dirty="0" smtClean="0"/>
              <a:t>2100</a:t>
            </a:r>
            <a:r>
              <a:rPr lang="zh-TW" altLang="en-US" dirty="0" smtClean="0"/>
              <a:t>萬</a:t>
            </a:r>
            <a:r>
              <a:rPr lang="en-US" altLang="zh-TW" dirty="0" smtClean="0"/>
              <a:t>Bitcoin</a:t>
            </a:r>
            <a:endParaRPr lang="en-US" altLang="zh-TW" dirty="0"/>
          </a:p>
          <a:p>
            <a:r>
              <a:rPr lang="en-US" altLang="zh-TW" dirty="0" smtClean="0"/>
              <a:t>Difficulty</a:t>
            </a:r>
            <a:r>
              <a:rPr lang="zh-TW" altLang="en-US" dirty="0" smtClean="0"/>
              <a:t>也隨著越來越多人參與，而越來越高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目的：控制每</a:t>
            </a:r>
            <a:r>
              <a:rPr lang="en-US" altLang="zh-TW" dirty="0" smtClean="0"/>
              <a:t>10</a:t>
            </a:r>
            <a:r>
              <a:rPr lang="zh-TW" altLang="en-US" dirty="0" smtClean="0"/>
              <a:t>分鐘才能產生</a:t>
            </a:r>
            <a:r>
              <a:rPr lang="en-US" altLang="zh-TW" dirty="0" smtClean="0"/>
              <a:t>1</a:t>
            </a:r>
            <a:r>
              <a:rPr lang="zh-TW" altLang="en-US" dirty="0" smtClean="0"/>
              <a:t>個</a:t>
            </a:r>
            <a:r>
              <a:rPr lang="en-US" altLang="zh-TW" dirty="0" smtClean="0"/>
              <a:t>Block</a:t>
            </a:r>
          </a:p>
          <a:p>
            <a:pPr lvl="1"/>
            <a:r>
              <a:rPr lang="en-US" altLang="zh-TW" dirty="0"/>
              <a:t>2018/4/3 "difficulty":</a:t>
            </a:r>
            <a:r>
              <a:rPr lang="en-US" altLang="zh-TW" dirty="0" smtClean="0"/>
              <a:t>3511060552899.72</a:t>
            </a:r>
          </a:p>
          <a:p>
            <a:pPr lvl="1"/>
            <a:r>
              <a:rPr lang="zh-TW" altLang="en-US" dirty="0" smtClean="0"/>
              <a:t> </a:t>
            </a:r>
            <a:r>
              <a:rPr lang="en-US" altLang="zh-TW" sz="1400" dirty="0" smtClean="0"/>
              <a:t>https</a:t>
            </a:r>
            <a:r>
              <a:rPr lang="en-US" altLang="zh-TW" sz="1400" dirty="0"/>
              <a:t>://blockexplorer.com/api/status?q=getDifficulty</a:t>
            </a:r>
            <a:endParaRPr lang="en-US" altLang="zh-TW" sz="1400" dirty="0" smtClean="0"/>
          </a:p>
        </p:txBody>
      </p:sp>
    </p:spTree>
    <p:extLst>
      <p:ext uri="{BB962C8B-B14F-4D97-AF65-F5344CB8AC3E}">
        <p14:creationId xmlns:p14="http://schemas.microsoft.com/office/powerpoint/2010/main" val="372436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5735"/>
            <a:ext cx="7886700" cy="1325563"/>
          </a:xfrm>
        </p:spPr>
        <p:txBody>
          <a:bodyPr/>
          <a:lstStyle/>
          <a:p>
            <a:r>
              <a:rPr lang="en-US" altLang="zh-TW" dirty="0" smtClean="0"/>
              <a:t>Difficulty curve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0689"/>
            <a:ext cx="9156424" cy="497950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682660" y="6393195"/>
            <a:ext cx="3767835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TW" sz="1200" dirty="0"/>
              <a:t>Reference: “https://</a:t>
            </a:r>
            <a:r>
              <a:rPr lang="en-US" altLang="zh-TW" sz="1200" dirty="0" smtClean="0"/>
              <a:t>bitcoinwisdom.com/bitcoin/difficulty”</a:t>
            </a:r>
            <a:endParaRPr lang="zh-TW" alt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499440" y="3031435"/>
            <a:ext cx="59510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Hash rate(504)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：最後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504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Blocks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的平均計算力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1600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PBHash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/sec)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409987" y="2325757"/>
            <a:ext cx="1398934" cy="38762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" name="直線單箭頭接點 7"/>
          <p:cNvCxnSpPr>
            <a:stCxn id="6" idx="6"/>
          </p:cNvCxnSpPr>
          <p:nvPr/>
        </p:nvCxnSpPr>
        <p:spPr>
          <a:xfrm>
            <a:off x="1808921" y="2519570"/>
            <a:ext cx="1152940" cy="41247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8"/>
          <p:cNvSpPr txBox="1"/>
          <p:nvPr/>
        </p:nvSpPr>
        <p:spPr>
          <a:xfrm>
            <a:off x="492815" y="3412435"/>
            <a:ext cx="61862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Hash 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rate(2016)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最後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2016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Blocks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的平均計算力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1600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PBHash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/sec)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135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Chain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539552" y="1690689"/>
            <a:ext cx="8064896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zh-TW" b="1" dirty="0" smtClean="0"/>
              <a:t>"</a:t>
            </a:r>
            <a:r>
              <a:rPr lang="en-US" altLang="zh-TW" b="1" dirty="0"/>
              <a:t>hash" </a:t>
            </a:r>
            <a:r>
              <a:rPr lang="en-US" altLang="zh-TW" dirty="0"/>
              <a:t>: "0000000000000001b6b9a13b095e96db41c4a928b97ef2d944a9b31b2cc7bdc4</a:t>
            </a:r>
            <a:r>
              <a:rPr lang="en-US" altLang="zh-TW" dirty="0" smtClean="0"/>
              <a:t>",</a:t>
            </a:r>
            <a:endParaRPr lang="zh-TW" altLang="zh-TW" dirty="0"/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b="1" dirty="0" smtClean="0">
                <a:solidFill>
                  <a:srgbClr val="FF0000"/>
                </a:solidFill>
              </a:rPr>
              <a:t>"</a:t>
            </a:r>
            <a:r>
              <a:rPr lang="en-US" altLang="zh-TW" b="1" dirty="0" err="1">
                <a:solidFill>
                  <a:srgbClr val="FF0000"/>
                </a:solidFill>
              </a:rPr>
              <a:t>previousblockhash</a:t>
            </a:r>
            <a:r>
              <a:rPr lang="en-US" altLang="zh-TW" b="1" dirty="0">
                <a:solidFill>
                  <a:srgbClr val="FF0000"/>
                </a:solidFill>
              </a:rPr>
              <a:t>"</a:t>
            </a:r>
            <a:r>
              <a:rPr lang="en-US" altLang="zh-TW" dirty="0">
                <a:solidFill>
                  <a:srgbClr val="FF0000"/>
                </a:solidFill>
              </a:rPr>
              <a:t> : "0000000000000002a7bbd25a417c0374cc55261021e8a9ca74442b01284f0569",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b="1" dirty="0" smtClean="0"/>
              <a:t>"</a:t>
            </a:r>
            <a:r>
              <a:rPr lang="en-US" altLang="zh-TW" b="1" dirty="0"/>
              <a:t>difficulty"</a:t>
            </a:r>
            <a:r>
              <a:rPr lang="en-US" altLang="zh-TW" dirty="0"/>
              <a:t> : 1180923195.25802612,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b="1" dirty="0" smtClean="0"/>
              <a:t>"</a:t>
            </a:r>
            <a:r>
              <a:rPr lang="en-US" altLang="zh-TW" b="1" dirty="0"/>
              <a:t>time"</a:t>
            </a:r>
            <a:r>
              <a:rPr lang="en-US" altLang="zh-TW" dirty="0"/>
              <a:t> : 1388185914,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b="1" dirty="0" smtClean="0"/>
              <a:t>"</a:t>
            </a:r>
            <a:r>
              <a:rPr lang="en-US" altLang="zh-TW" b="1" dirty="0"/>
              <a:t>nonce"</a:t>
            </a:r>
            <a:r>
              <a:rPr lang="en-US" altLang="zh-TW" dirty="0"/>
              <a:t> : 924591752,</a:t>
            </a:r>
            <a:r>
              <a:rPr lang="en-US" altLang="zh-TW" b="1" dirty="0"/>
              <a:t> 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b="1" dirty="0" smtClean="0"/>
              <a:t>"</a:t>
            </a:r>
            <a:r>
              <a:rPr lang="en-US" altLang="zh-TW" b="1" dirty="0" err="1"/>
              <a:t>merkleroot</a:t>
            </a:r>
            <a:r>
              <a:rPr lang="en-US" altLang="zh-TW" b="1" dirty="0"/>
              <a:t>"</a:t>
            </a:r>
            <a:r>
              <a:rPr lang="en-US" altLang="zh-TW" dirty="0"/>
              <a:t> : "c91c008c26e50763e9f548bb8b2fc323735f73577effbc55502c51eb4cc7cf2e",</a:t>
            </a:r>
          </a:p>
          <a:p>
            <a:pPr>
              <a:spcBef>
                <a:spcPts val="300"/>
              </a:spcBef>
              <a:tabLst>
                <a:tab pos="177800" algn="l"/>
              </a:tabLst>
            </a:pPr>
            <a:r>
              <a:rPr lang="en-US" altLang="zh-TW" dirty="0"/>
              <a:t> </a:t>
            </a:r>
            <a:r>
              <a:rPr lang="en-US" altLang="zh-TW" b="1" dirty="0" smtClean="0"/>
              <a:t>"</a:t>
            </a:r>
            <a:r>
              <a:rPr lang="en-US" altLang="zh-TW" b="1" dirty="0"/>
              <a:t>version"</a:t>
            </a:r>
            <a:r>
              <a:rPr lang="en-US" altLang="zh-TW" dirty="0"/>
              <a:t> : 2</a:t>
            </a:r>
            <a:r>
              <a:rPr lang="en-US" altLang="zh-TW" dirty="0" smtClean="0"/>
              <a:t>,</a:t>
            </a:r>
          </a:p>
        </p:txBody>
      </p:sp>
      <p:sp>
        <p:nvSpPr>
          <p:cNvPr id="5" name="矩形 4"/>
          <p:cNvSpPr/>
          <p:nvPr/>
        </p:nvSpPr>
        <p:spPr>
          <a:xfrm>
            <a:off x="487016" y="2283492"/>
            <a:ext cx="7891670" cy="242433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592619" y="2323248"/>
            <a:ext cx="7680463" cy="59885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圓角矩形 7"/>
          <p:cNvSpPr/>
          <p:nvPr/>
        </p:nvSpPr>
        <p:spPr>
          <a:xfrm>
            <a:off x="1613246" y="5128167"/>
            <a:ext cx="5562806" cy="646468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把前一個</a:t>
            </a:r>
            <a:r>
              <a:rPr lang="en-US" altLang="zh-TW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Block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en-US" altLang="zh-TW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hash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值加入</a:t>
            </a:r>
            <a:r>
              <a:rPr lang="en-US" altLang="zh-TW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header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再進行</a:t>
            </a:r>
            <a:r>
              <a:rPr lang="en-US" altLang="zh-TW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sha-256</a:t>
            </a:r>
          </a:p>
          <a:p>
            <a:pPr algn="ctr"/>
            <a:r>
              <a:rPr lang="zh-TW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再次增加更改</a:t>
            </a:r>
            <a:r>
              <a:rPr lang="en-US" altLang="zh-TW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Block</a:t>
            </a:r>
            <a:r>
              <a:rPr lang="zh-TW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en-US" altLang="zh-TW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hash</a:t>
            </a:r>
            <a:r>
              <a:rPr lang="zh-TW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值的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難度</a:t>
            </a:r>
          </a:p>
        </p:txBody>
      </p:sp>
    </p:spTree>
    <p:extLst>
      <p:ext uri="{BB962C8B-B14F-4D97-AF65-F5344CB8AC3E}">
        <p14:creationId xmlns:p14="http://schemas.microsoft.com/office/powerpoint/2010/main" val="305697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帳簿亦需要有的特性</a:t>
            </a:r>
            <a:endParaRPr lang="en-US" altLang="zh-TW" dirty="0" smtClean="0"/>
          </a:p>
          <a:p>
            <a:pPr marL="914400" lvl="1" indent="-457200">
              <a:lnSpc>
                <a:spcPts val="2800"/>
              </a:lnSpc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所有權</a:t>
            </a:r>
            <a:r>
              <a:rPr lang="zh-TW" altLang="en-US" dirty="0" smtClean="0"/>
              <a:t>確認</a:t>
            </a:r>
            <a:r>
              <a:rPr lang="en-US" altLang="zh-TW" dirty="0" smtClean="0"/>
              <a:t>………………..</a:t>
            </a:r>
            <a:r>
              <a:rPr lang="zh-TW" altLang="en-US" dirty="0" smtClean="0"/>
              <a:t>誰的錢？</a:t>
            </a:r>
            <a:endParaRPr lang="en-US" altLang="zh-TW" dirty="0" smtClean="0"/>
          </a:p>
          <a:p>
            <a:pPr marL="914400" lvl="1" indent="-457200">
              <a:lnSpc>
                <a:spcPts val="2800"/>
              </a:lnSpc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支配權</a:t>
            </a:r>
            <a:r>
              <a:rPr lang="zh-TW" altLang="en-US" dirty="0" smtClean="0"/>
              <a:t>行使</a:t>
            </a:r>
            <a:r>
              <a:rPr lang="en-US" altLang="zh-TW" dirty="0" smtClean="0"/>
              <a:t>………………..</a:t>
            </a:r>
            <a:r>
              <a:rPr lang="zh-TW" altLang="en-US" dirty="0" smtClean="0"/>
              <a:t>誰可以使用這些錢</a:t>
            </a:r>
            <a:r>
              <a:rPr lang="zh-TW" altLang="en-US" dirty="0"/>
              <a:t>？</a:t>
            </a:r>
            <a:endParaRPr lang="en-US" altLang="zh-TW" dirty="0" smtClean="0"/>
          </a:p>
          <a:p>
            <a:pPr marL="914400" lvl="1" indent="-457200">
              <a:lnSpc>
                <a:spcPts val="2800"/>
              </a:lnSpc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清算與結算</a:t>
            </a:r>
            <a:r>
              <a:rPr lang="zh-TW" altLang="en-US" dirty="0" smtClean="0"/>
              <a:t>運作</a:t>
            </a:r>
            <a:r>
              <a:rPr lang="en-US" altLang="zh-TW" dirty="0" smtClean="0"/>
              <a:t>………….</a:t>
            </a:r>
            <a:r>
              <a:rPr lang="zh-TW" altLang="en-US" dirty="0" smtClean="0"/>
              <a:t>餘額充足嗎？</a:t>
            </a:r>
            <a:endParaRPr lang="en-US" altLang="zh-TW" dirty="0" smtClean="0"/>
          </a:p>
          <a:p>
            <a:pPr marL="914400" lvl="1" indent="-457200">
              <a:lnSpc>
                <a:spcPts val="2800"/>
              </a:lnSpc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資訊紀錄</a:t>
            </a:r>
            <a:r>
              <a:rPr lang="zh-TW" altLang="en-US" dirty="0" smtClean="0"/>
              <a:t>的信任</a:t>
            </a:r>
            <a:r>
              <a:rPr lang="en-US" altLang="zh-TW" dirty="0" smtClean="0"/>
              <a:t>………….</a:t>
            </a:r>
            <a:r>
              <a:rPr lang="zh-TW" altLang="en-US" dirty="0" smtClean="0"/>
              <a:t>資料不可變更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914400" y="3844375"/>
            <a:ext cx="5883965" cy="4613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834887" y="5039367"/>
            <a:ext cx="76804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中本聰採用「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共識決演算法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(Consensus Algorithm) 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來解決資料同步！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400" dirty="0"/>
          </a:p>
        </p:txBody>
      </p:sp>
      <p:sp>
        <p:nvSpPr>
          <p:cNvPr id="8" name="矩形 7"/>
          <p:cNvSpPr/>
          <p:nvPr/>
        </p:nvSpPr>
        <p:spPr>
          <a:xfrm>
            <a:off x="3796748" y="3844375"/>
            <a:ext cx="2991678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ts val="2800"/>
              </a:lnSpc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資料同步發生衝突</a:t>
            </a:r>
          </a:p>
        </p:txBody>
      </p:sp>
    </p:spTree>
    <p:extLst>
      <p:ext uri="{BB962C8B-B14F-4D97-AF65-F5344CB8AC3E}">
        <p14:creationId xmlns:p14="http://schemas.microsoft.com/office/powerpoint/2010/main" val="240021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圖片 7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50" y="1414377"/>
            <a:ext cx="8649624" cy="4511185"/>
          </a:xfrm>
          <a:prstGeom prst="rect">
            <a:avLst/>
          </a:prstGeom>
        </p:spPr>
      </p:pic>
      <p:cxnSp>
        <p:nvCxnSpPr>
          <p:cNvPr id="6" name="直線單箭頭接點 5"/>
          <p:cNvCxnSpPr>
            <a:stCxn id="10" idx="2"/>
            <a:endCxn id="11" idx="0"/>
          </p:cNvCxnSpPr>
          <p:nvPr/>
        </p:nvCxnSpPr>
        <p:spPr>
          <a:xfrm>
            <a:off x="971640" y="4223368"/>
            <a:ext cx="0" cy="22660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單箭頭接點 6"/>
          <p:cNvCxnSpPr>
            <a:stCxn id="11" idx="2"/>
            <a:endCxn id="12" idx="0"/>
          </p:cNvCxnSpPr>
          <p:nvPr/>
        </p:nvCxnSpPr>
        <p:spPr>
          <a:xfrm>
            <a:off x="971640" y="4780748"/>
            <a:ext cx="0" cy="23474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單箭頭接點 7"/>
          <p:cNvCxnSpPr>
            <a:stCxn id="12" idx="2"/>
            <a:endCxn id="13" idx="0"/>
          </p:cNvCxnSpPr>
          <p:nvPr/>
        </p:nvCxnSpPr>
        <p:spPr>
          <a:xfrm>
            <a:off x="971640" y="5375496"/>
            <a:ext cx="0" cy="27400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/>
          <p:cNvCxnSpPr>
            <a:stCxn id="13" idx="2"/>
          </p:cNvCxnSpPr>
          <p:nvPr/>
        </p:nvCxnSpPr>
        <p:spPr>
          <a:xfrm>
            <a:off x="971640" y="6009500"/>
            <a:ext cx="0" cy="227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611640" y="3863368"/>
            <a:ext cx="720000" cy="360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blue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11640" y="4449973"/>
            <a:ext cx="720000" cy="3307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11640" y="5015496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11640" y="5649500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橢圓 13"/>
          <p:cNvSpPr/>
          <p:nvPr/>
        </p:nvSpPr>
        <p:spPr>
          <a:xfrm>
            <a:off x="1692192" y="2528904"/>
            <a:ext cx="36000" cy="360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1844592" y="2276872"/>
            <a:ext cx="36000" cy="360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橢圓 15"/>
          <p:cNvSpPr/>
          <p:nvPr/>
        </p:nvSpPr>
        <p:spPr>
          <a:xfrm>
            <a:off x="4746616" y="3002872"/>
            <a:ext cx="36000" cy="360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6627208" y="2564904"/>
            <a:ext cx="36000" cy="360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/>
          <p:cNvSpPr/>
          <p:nvPr/>
        </p:nvSpPr>
        <p:spPr>
          <a:xfrm>
            <a:off x="6779608" y="2717304"/>
            <a:ext cx="36000" cy="360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7271572" y="3257928"/>
            <a:ext cx="36000" cy="360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4392488" y="1988840"/>
            <a:ext cx="36000" cy="360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7056280" y="4097117"/>
            <a:ext cx="36000" cy="360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4544888" y="2141240"/>
            <a:ext cx="36000" cy="360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4697288" y="1988840"/>
            <a:ext cx="36000" cy="360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4248472" y="2276872"/>
            <a:ext cx="36000" cy="360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2232248" y="2528904"/>
            <a:ext cx="36000" cy="360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7020784" y="3320992"/>
            <a:ext cx="36000" cy="360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2592288" y="4689140"/>
            <a:ext cx="108012" cy="108012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8" name="直線接點 27"/>
          <p:cNvCxnSpPr>
            <a:stCxn id="27" idx="0"/>
            <a:endCxn id="86" idx="4"/>
          </p:cNvCxnSpPr>
          <p:nvPr/>
        </p:nvCxnSpPr>
        <p:spPr>
          <a:xfrm flipH="1" flipV="1">
            <a:off x="2610288" y="4426256"/>
            <a:ext cx="36006" cy="262884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>
            <a:stCxn id="86" idx="7"/>
            <a:endCxn id="85" idx="3"/>
          </p:cNvCxnSpPr>
          <p:nvPr/>
        </p:nvCxnSpPr>
        <p:spPr>
          <a:xfrm flipV="1">
            <a:off x="2623016" y="3819768"/>
            <a:ext cx="351352" cy="57576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>
            <a:stCxn id="86" idx="0"/>
            <a:endCxn id="84" idx="4"/>
          </p:cNvCxnSpPr>
          <p:nvPr/>
        </p:nvCxnSpPr>
        <p:spPr>
          <a:xfrm flipV="1">
            <a:off x="2610288" y="3977440"/>
            <a:ext cx="8384" cy="41281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>
            <a:stCxn id="84" idx="1"/>
            <a:endCxn id="83" idx="5"/>
          </p:cNvCxnSpPr>
          <p:nvPr/>
        </p:nvCxnSpPr>
        <p:spPr>
          <a:xfrm flipH="1" flipV="1">
            <a:off x="2479000" y="3819768"/>
            <a:ext cx="126944" cy="126944"/>
          </a:xfrm>
          <a:prstGeom prst="line">
            <a:avLst/>
          </a:prstGeom>
          <a:ln w="19050">
            <a:solidFill>
              <a:srgbClr val="0000CC"/>
            </a:solidFill>
            <a:headEnd type="arrow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>
            <a:stCxn id="85" idx="2"/>
            <a:endCxn id="84" idx="6"/>
          </p:cNvCxnSpPr>
          <p:nvPr/>
        </p:nvCxnSpPr>
        <p:spPr>
          <a:xfrm flipH="1">
            <a:off x="2636672" y="3807040"/>
            <a:ext cx="332424" cy="152400"/>
          </a:xfrm>
          <a:prstGeom prst="line">
            <a:avLst/>
          </a:prstGeom>
          <a:ln w="19050">
            <a:solidFill>
              <a:srgbClr val="0000CC"/>
            </a:solidFill>
            <a:headEnd type="arrow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>
            <a:stCxn id="83" idx="1"/>
            <a:endCxn id="80" idx="5"/>
          </p:cNvCxnSpPr>
          <p:nvPr/>
        </p:nvCxnSpPr>
        <p:spPr>
          <a:xfrm flipH="1" flipV="1">
            <a:off x="1623288" y="2775656"/>
            <a:ext cx="830256" cy="1018656"/>
          </a:xfrm>
          <a:prstGeom prst="line">
            <a:avLst/>
          </a:prstGeom>
          <a:ln w="19050">
            <a:solidFill>
              <a:srgbClr val="0000CC"/>
            </a:solidFill>
            <a:headEnd type="arrow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>
            <a:stCxn id="85" idx="7"/>
            <a:endCxn id="81" idx="3"/>
          </p:cNvCxnSpPr>
          <p:nvPr/>
        </p:nvCxnSpPr>
        <p:spPr>
          <a:xfrm flipV="1">
            <a:off x="2999824" y="2881200"/>
            <a:ext cx="1599664" cy="913112"/>
          </a:xfrm>
          <a:prstGeom prst="line">
            <a:avLst/>
          </a:prstGeom>
          <a:ln w="19050">
            <a:solidFill>
              <a:srgbClr val="0000CC"/>
            </a:solidFill>
            <a:headEnd type="none" w="med" len="med"/>
            <a:tailEnd type="arrow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/>
          <p:cNvCxnSpPr>
            <a:stCxn id="16" idx="1"/>
            <a:endCxn id="81" idx="5"/>
          </p:cNvCxnSpPr>
          <p:nvPr/>
        </p:nvCxnSpPr>
        <p:spPr>
          <a:xfrm flipH="1" flipV="1">
            <a:off x="4624944" y="2881200"/>
            <a:ext cx="126944" cy="126944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/>
          <p:cNvCxnSpPr>
            <a:stCxn id="26" idx="2"/>
            <a:endCxn id="16" idx="5"/>
          </p:cNvCxnSpPr>
          <p:nvPr/>
        </p:nvCxnSpPr>
        <p:spPr>
          <a:xfrm flipH="1" flipV="1">
            <a:off x="4777344" y="3033600"/>
            <a:ext cx="2243440" cy="305392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>
            <a:stCxn id="70" idx="4"/>
            <a:endCxn id="26" idx="7"/>
          </p:cNvCxnSpPr>
          <p:nvPr/>
        </p:nvCxnSpPr>
        <p:spPr>
          <a:xfrm flipH="1">
            <a:off x="7051512" y="2996944"/>
            <a:ext cx="167288" cy="329320"/>
          </a:xfrm>
          <a:prstGeom prst="line">
            <a:avLst/>
          </a:prstGeom>
          <a:ln>
            <a:solidFill>
              <a:srgbClr val="0000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>
            <a:stCxn id="18" idx="4"/>
            <a:endCxn id="26" idx="0"/>
          </p:cNvCxnSpPr>
          <p:nvPr/>
        </p:nvCxnSpPr>
        <p:spPr>
          <a:xfrm>
            <a:off x="6797608" y="2753304"/>
            <a:ext cx="241176" cy="56768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>
            <a:stCxn id="70" idx="5"/>
            <a:endCxn id="19" idx="0"/>
          </p:cNvCxnSpPr>
          <p:nvPr/>
        </p:nvCxnSpPr>
        <p:spPr>
          <a:xfrm>
            <a:off x="7256984" y="2981128"/>
            <a:ext cx="32588" cy="2768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>
            <a:stCxn id="26" idx="6"/>
            <a:endCxn id="19" idx="3"/>
          </p:cNvCxnSpPr>
          <p:nvPr/>
        </p:nvCxnSpPr>
        <p:spPr>
          <a:xfrm flipV="1">
            <a:off x="7056784" y="3288656"/>
            <a:ext cx="220060" cy="5033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/>
          <p:cNvCxnSpPr>
            <a:stCxn id="70" idx="1"/>
            <a:endCxn id="18" idx="6"/>
          </p:cNvCxnSpPr>
          <p:nvPr/>
        </p:nvCxnSpPr>
        <p:spPr>
          <a:xfrm flipH="1" flipV="1">
            <a:off x="6815608" y="2735304"/>
            <a:ext cx="365008" cy="169456"/>
          </a:xfrm>
          <a:prstGeom prst="line">
            <a:avLst/>
          </a:prstGeom>
          <a:ln w="19050">
            <a:solidFill>
              <a:srgbClr val="0000CC"/>
            </a:solidFill>
            <a:headEnd type="none" w="med" len="med"/>
            <a:tailEnd type="arrow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接點 41"/>
          <p:cNvCxnSpPr>
            <a:stCxn id="19" idx="4"/>
            <a:endCxn id="21" idx="7"/>
          </p:cNvCxnSpPr>
          <p:nvPr/>
        </p:nvCxnSpPr>
        <p:spPr>
          <a:xfrm flipH="1">
            <a:off x="7087008" y="3293928"/>
            <a:ext cx="202564" cy="808461"/>
          </a:xfrm>
          <a:prstGeom prst="line">
            <a:avLst/>
          </a:prstGeom>
          <a:ln>
            <a:solidFill>
              <a:srgbClr val="0000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>
            <a:stCxn id="26" idx="4"/>
            <a:endCxn id="21" idx="1"/>
          </p:cNvCxnSpPr>
          <p:nvPr/>
        </p:nvCxnSpPr>
        <p:spPr>
          <a:xfrm>
            <a:off x="7038784" y="3356992"/>
            <a:ext cx="22768" cy="745397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/>
          <p:cNvCxnSpPr>
            <a:stCxn id="18" idx="1"/>
            <a:endCxn id="17" idx="5"/>
          </p:cNvCxnSpPr>
          <p:nvPr/>
        </p:nvCxnSpPr>
        <p:spPr>
          <a:xfrm flipH="1" flipV="1">
            <a:off x="6657936" y="2595632"/>
            <a:ext cx="126944" cy="126944"/>
          </a:xfrm>
          <a:prstGeom prst="line">
            <a:avLst/>
          </a:prstGeom>
          <a:ln w="28575">
            <a:solidFill>
              <a:srgbClr val="0000CC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/>
          <p:cNvCxnSpPr>
            <a:stCxn id="26" idx="1"/>
            <a:endCxn id="17" idx="4"/>
          </p:cNvCxnSpPr>
          <p:nvPr/>
        </p:nvCxnSpPr>
        <p:spPr>
          <a:xfrm flipH="1" flipV="1">
            <a:off x="6645208" y="2600904"/>
            <a:ext cx="380848" cy="72536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/>
          <p:cNvCxnSpPr>
            <a:stCxn id="16" idx="7"/>
            <a:endCxn id="87" idx="3"/>
          </p:cNvCxnSpPr>
          <p:nvPr/>
        </p:nvCxnSpPr>
        <p:spPr>
          <a:xfrm flipV="1">
            <a:off x="4777344" y="2387992"/>
            <a:ext cx="564904" cy="620152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/>
          <p:cNvCxnSpPr>
            <a:stCxn id="81" idx="6"/>
            <a:endCxn id="87" idx="2"/>
          </p:cNvCxnSpPr>
          <p:nvPr/>
        </p:nvCxnSpPr>
        <p:spPr>
          <a:xfrm flipV="1">
            <a:off x="4630216" y="2375264"/>
            <a:ext cx="706760" cy="493208"/>
          </a:xfrm>
          <a:prstGeom prst="line">
            <a:avLst/>
          </a:prstGeom>
          <a:ln w="19050">
            <a:solidFill>
              <a:srgbClr val="0000CC"/>
            </a:solidFill>
            <a:headEnd type="arrow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/>
          <p:cNvCxnSpPr>
            <a:stCxn id="81" idx="1"/>
            <a:endCxn id="24" idx="5"/>
          </p:cNvCxnSpPr>
          <p:nvPr/>
        </p:nvCxnSpPr>
        <p:spPr>
          <a:xfrm flipH="1" flipV="1">
            <a:off x="4279200" y="2307600"/>
            <a:ext cx="320288" cy="548144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/>
          <p:cNvCxnSpPr>
            <a:stCxn id="82" idx="3"/>
            <a:endCxn id="24" idx="6"/>
          </p:cNvCxnSpPr>
          <p:nvPr/>
        </p:nvCxnSpPr>
        <p:spPr>
          <a:xfrm flipH="1">
            <a:off x="4284472" y="2235592"/>
            <a:ext cx="905376" cy="5928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接點 49"/>
          <p:cNvCxnSpPr>
            <a:stCxn id="87" idx="1"/>
            <a:endCxn id="82" idx="6"/>
          </p:cNvCxnSpPr>
          <p:nvPr/>
        </p:nvCxnSpPr>
        <p:spPr>
          <a:xfrm flipH="1" flipV="1">
            <a:off x="5220576" y="2222864"/>
            <a:ext cx="121672" cy="139672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/>
          <p:cNvCxnSpPr>
            <a:stCxn id="22" idx="5"/>
            <a:endCxn id="82" idx="2"/>
          </p:cNvCxnSpPr>
          <p:nvPr/>
        </p:nvCxnSpPr>
        <p:spPr>
          <a:xfrm>
            <a:off x="4575616" y="2171968"/>
            <a:ext cx="608960" cy="508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/>
          <p:cNvCxnSpPr>
            <a:stCxn id="24" idx="7"/>
            <a:endCxn id="22" idx="3"/>
          </p:cNvCxnSpPr>
          <p:nvPr/>
        </p:nvCxnSpPr>
        <p:spPr>
          <a:xfrm flipV="1">
            <a:off x="4279200" y="2171968"/>
            <a:ext cx="270960" cy="11017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/>
          <p:cNvCxnSpPr>
            <a:stCxn id="81" idx="7"/>
            <a:endCxn id="82" idx="4"/>
          </p:cNvCxnSpPr>
          <p:nvPr/>
        </p:nvCxnSpPr>
        <p:spPr>
          <a:xfrm flipV="1">
            <a:off x="4624944" y="2240864"/>
            <a:ext cx="577632" cy="61488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/>
          <p:cNvCxnSpPr>
            <a:stCxn id="24" idx="0"/>
            <a:endCxn id="20" idx="4"/>
          </p:cNvCxnSpPr>
          <p:nvPr/>
        </p:nvCxnSpPr>
        <p:spPr>
          <a:xfrm flipV="1">
            <a:off x="4266472" y="2024840"/>
            <a:ext cx="144016" cy="252032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接點 54"/>
          <p:cNvCxnSpPr>
            <a:stCxn id="22" idx="7"/>
            <a:endCxn id="23" idx="3"/>
          </p:cNvCxnSpPr>
          <p:nvPr/>
        </p:nvCxnSpPr>
        <p:spPr>
          <a:xfrm flipV="1">
            <a:off x="4575616" y="2019568"/>
            <a:ext cx="126944" cy="126944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接點 55"/>
          <p:cNvCxnSpPr>
            <a:stCxn id="23" idx="5"/>
            <a:endCxn id="82" idx="0"/>
          </p:cNvCxnSpPr>
          <p:nvPr/>
        </p:nvCxnSpPr>
        <p:spPr>
          <a:xfrm>
            <a:off x="4728016" y="2019568"/>
            <a:ext cx="474560" cy="1852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接點 56"/>
          <p:cNvCxnSpPr>
            <a:stCxn id="23" idx="2"/>
            <a:endCxn id="20" idx="6"/>
          </p:cNvCxnSpPr>
          <p:nvPr/>
        </p:nvCxnSpPr>
        <p:spPr>
          <a:xfrm flipH="1">
            <a:off x="4428488" y="2006840"/>
            <a:ext cx="268800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接點 57"/>
          <p:cNvCxnSpPr>
            <a:stCxn id="17" idx="2"/>
            <a:endCxn id="87" idx="5"/>
          </p:cNvCxnSpPr>
          <p:nvPr/>
        </p:nvCxnSpPr>
        <p:spPr>
          <a:xfrm flipH="1" flipV="1">
            <a:off x="5367704" y="2387992"/>
            <a:ext cx="1259504" cy="194912"/>
          </a:xfrm>
          <a:prstGeom prst="line">
            <a:avLst/>
          </a:prstGeom>
          <a:ln w="19050">
            <a:solidFill>
              <a:srgbClr val="0000CC"/>
            </a:solidFill>
            <a:headEnd type="none" w="med" len="med"/>
            <a:tailEnd type="arrow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接點 58"/>
          <p:cNvCxnSpPr>
            <a:stCxn id="15" idx="4"/>
            <a:endCxn id="14" idx="7"/>
          </p:cNvCxnSpPr>
          <p:nvPr/>
        </p:nvCxnSpPr>
        <p:spPr>
          <a:xfrm flipH="1">
            <a:off x="1722920" y="2312872"/>
            <a:ext cx="139672" cy="221304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接點 59"/>
          <p:cNvCxnSpPr>
            <a:stCxn id="15" idx="1"/>
            <a:endCxn id="69" idx="7"/>
          </p:cNvCxnSpPr>
          <p:nvPr/>
        </p:nvCxnSpPr>
        <p:spPr>
          <a:xfrm flipH="1">
            <a:off x="1532344" y="2282144"/>
            <a:ext cx="317520" cy="326200"/>
          </a:xfrm>
          <a:prstGeom prst="line">
            <a:avLst/>
          </a:prstGeom>
          <a:ln>
            <a:solidFill>
              <a:srgbClr val="0000CC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接點 60"/>
          <p:cNvCxnSpPr>
            <a:stCxn id="69" idx="5"/>
            <a:endCxn id="80" idx="1"/>
          </p:cNvCxnSpPr>
          <p:nvPr/>
        </p:nvCxnSpPr>
        <p:spPr>
          <a:xfrm>
            <a:off x="1532344" y="2684712"/>
            <a:ext cx="65488" cy="6548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接點 61"/>
          <p:cNvCxnSpPr>
            <a:stCxn id="14" idx="3"/>
            <a:endCxn id="69" idx="6"/>
          </p:cNvCxnSpPr>
          <p:nvPr/>
        </p:nvCxnSpPr>
        <p:spPr>
          <a:xfrm flipH="1">
            <a:off x="1548160" y="2559632"/>
            <a:ext cx="149304" cy="86896"/>
          </a:xfrm>
          <a:prstGeom prst="line">
            <a:avLst/>
          </a:prstGeom>
          <a:ln>
            <a:solidFill>
              <a:srgbClr val="0000CC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接點 62"/>
          <p:cNvCxnSpPr>
            <a:stCxn id="15" idx="6"/>
            <a:endCxn id="25" idx="1"/>
          </p:cNvCxnSpPr>
          <p:nvPr/>
        </p:nvCxnSpPr>
        <p:spPr>
          <a:xfrm>
            <a:off x="1880592" y="2294872"/>
            <a:ext cx="356928" cy="239304"/>
          </a:xfrm>
          <a:prstGeom prst="line">
            <a:avLst/>
          </a:prstGeom>
          <a:ln>
            <a:solidFill>
              <a:srgbClr val="0000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接點 63"/>
          <p:cNvCxnSpPr>
            <a:stCxn id="14" idx="6"/>
            <a:endCxn id="25" idx="2"/>
          </p:cNvCxnSpPr>
          <p:nvPr/>
        </p:nvCxnSpPr>
        <p:spPr>
          <a:xfrm>
            <a:off x="1728192" y="2546904"/>
            <a:ext cx="504056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接點 64"/>
          <p:cNvCxnSpPr>
            <a:stCxn id="80" idx="7"/>
            <a:endCxn id="14" idx="4"/>
          </p:cNvCxnSpPr>
          <p:nvPr/>
        </p:nvCxnSpPr>
        <p:spPr>
          <a:xfrm flipV="1">
            <a:off x="1623288" y="2564904"/>
            <a:ext cx="86904" cy="1852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接點 65"/>
          <p:cNvCxnSpPr>
            <a:stCxn id="80" idx="6"/>
            <a:endCxn id="25" idx="3"/>
          </p:cNvCxnSpPr>
          <p:nvPr/>
        </p:nvCxnSpPr>
        <p:spPr>
          <a:xfrm flipV="1">
            <a:off x="1628560" y="2559632"/>
            <a:ext cx="608960" cy="2032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接點 66"/>
          <p:cNvCxnSpPr>
            <a:stCxn id="83" idx="7"/>
            <a:endCxn id="25" idx="4"/>
          </p:cNvCxnSpPr>
          <p:nvPr/>
        </p:nvCxnSpPr>
        <p:spPr>
          <a:xfrm flipH="1" flipV="1">
            <a:off x="2250248" y="2564904"/>
            <a:ext cx="228752" cy="122940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接點 67"/>
          <p:cNvCxnSpPr>
            <a:stCxn id="84" idx="0"/>
            <a:endCxn id="24" idx="3"/>
          </p:cNvCxnSpPr>
          <p:nvPr/>
        </p:nvCxnSpPr>
        <p:spPr>
          <a:xfrm flipV="1">
            <a:off x="2618672" y="2307600"/>
            <a:ext cx="1635072" cy="163384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橢圓 68"/>
          <p:cNvSpPr/>
          <p:nvPr/>
        </p:nvSpPr>
        <p:spPr>
          <a:xfrm>
            <a:off x="1440160" y="259252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0" name="橢圓 69"/>
          <p:cNvSpPr/>
          <p:nvPr/>
        </p:nvSpPr>
        <p:spPr>
          <a:xfrm>
            <a:off x="7164800" y="2888944"/>
            <a:ext cx="108000" cy="108000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2" name="直線單箭頭接點 71"/>
          <p:cNvCxnSpPr>
            <a:stCxn id="76" idx="2"/>
            <a:endCxn id="77" idx="0"/>
          </p:cNvCxnSpPr>
          <p:nvPr/>
        </p:nvCxnSpPr>
        <p:spPr>
          <a:xfrm>
            <a:off x="8244368" y="3863328"/>
            <a:ext cx="0" cy="22660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單箭頭接點 72"/>
          <p:cNvCxnSpPr>
            <a:stCxn id="77" idx="2"/>
            <a:endCxn id="78" idx="0"/>
          </p:cNvCxnSpPr>
          <p:nvPr/>
        </p:nvCxnSpPr>
        <p:spPr>
          <a:xfrm>
            <a:off x="8244368" y="4420708"/>
            <a:ext cx="0" cy="23474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單箭頭接點 73"/>
          <p:cNvCxnSpPr>
            <a:stCxn id="78" idx="2"/>
            <a:endCxn id="79" idx="0"/>
          </p:cNvCxnSpPr>
          <p:nvPr/>
        </p:nvCxnSpPr>
        <p:spPr>
          <a:xfrm>
            <a:off x="8244368" y="5015456"/>
            <a:ext cx="0" cy="27400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單箭頭接點 74"/>
          <p:cNvCxnSpPr>
            <a:stCxn id="79" idx="2"/>
          </p:cNvCxnSpPr>
          <p:nvPr/>
        </p:nvCxnSpPr>
        <p:spPr>
          <a:xfrm>
            <a:off x="8244368" y="5649460"/>
            <a:ext cx="0" cy="227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矩形 75"/>
          <p:cNvSpPr/>
          <p:nvPr/>
        </p:nvSpPr>
        <p:spPr>
          <a:xfrm>
            <a:off x="7884368" y="3503328"/>
            <a:ext cx="720000" cy="360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blue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7884368" y="4089933"/>
            <a:ext cx="720000" cy="3307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7884368" y="4655456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7884368" y="5289460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" name="橢圓 79"/>
          <p:cNvSpPr/>
          <p:nvPr/>
        </p:nvSpPr>
        <p:spPr>
          <a:xfrm>
            <a:off x="1592560" y="2744928"/>
            <a:ext cx="36000" cy="360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1" name="橢圓 80"/>
          <p:cNvSpPr/>
          <p:nvPr/>
        </p:nvSpPr>
        <p:spPr>
          <a:xfrm>
            <a:off x="4594216" y="2850472"/>
            <a:ext cx="36000" cy="360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2" name="橢圓 81"/>
          <p:cNvSpPr/>
          <p:nvPr/>
        </p:nvSpPr>
        <p:spPr>
          <a:xfrm>
            <a:off x="5184576" y="2204864"/>
            <a:ext cx="36000" cy="360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3" name="橢圓 82"/>
          <p:cNvSpPr/>
          <p:nvPr/>
        </p:nvSpPr>
        <p:spPr>
          <a:xfrm>
            <a:off x="2448272" y="3789040"/>
            <a:ext cx="36000" cy="360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4" name="橢圓 83"/>
          <p:cNvSpPr/>
          <p:nvPr/>
        </p:nvSpPr>
        <p:spPr>
          <a:xfrm>
            <a:off x="2600672" y="3941440"/>
            <a:ext cx="36000" cy="360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5" name="橢圓 84"/>
          <p:cNvSpPr/>
          <p:nvPr/>
        </p:nvSpPr>
        <p:spPr>
          <a:xfrm>
            <a:off x="2969096" y="3789040"/>
            <a:ext cx="36000" cy="360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6" name="橢圓 85"/>
          <p:cNvSpPr/>
          <p:nvPr/>
        </p:nvSpPr>
        <p:spPr>
          <a:xfrm>
            <a:off x="2592288" y="4390256"/>
            <a:ext cx="36000" cy="360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7" name="橢圓 86"/>
          <p:cNvSpPr/>
          <p:nvPr/>
        </p:nvSpPr>
        <p:spPr>
          <a:xfrm>
            <a:off x="5336976" y="2357264"/>
            <a:ext cx="36000" cy="360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8" name="文字方塊 87"/>
          <p:cNvSpPr txBox="1"/>
          <p:nvPr/>
        </p:nvSpPr>
        <p:spPr>
          <a:xfrm>
            <a:off x="1359185" y="5489983"/>
            <a:ext cx="1399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i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en-US" altLang="zh-TW" b="1" i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 Node R</a:t>
            </a:r>
            <a:endParaRPr lang="zh-TW" altLang="en-US" b="1" i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9" name="文字方塊 88"/>
          <p:cNvSpPr txBox="1"/>
          <p:nvPr/>
        </p:nvSpPr>
        <p:spPr>
          <a:xfrm>
            <a:off x="6433508" y="5304687"/>
            <a:ext cx="1418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i="1" dirty="0">
                <a:solidFill>
                  <a:srgbClr val="00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en-US" altLang="zh-TW" b="1" i="1" dirty="0" smtClean="0">
                <a:solidFill>
                  <a:srgbClr val="00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 Node G</a:t>
            </a:r>
            <a:endParaRPr lang="zh-TW" altLang="en-US" b="1" i="1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0" name="文字方塊 89"/>
          <p:cNvSpPr txBox="1"/>
          <p:nvPr/>
        </p:nvSpPr>
        <p:spPr>
          <a:xfrm>
            <a:off x="467544" y="2470149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Node R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1" name="文字方塊 90"/>
          <p:cNvSpPr txBox="1"/>
          <p:nvPr/>
        </p:nvSpPr>
        <p:spPr>
          <a:xfrm>
            <a:off x="7345521" y="2734821"/>
            <a:ext cx="1035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Node G</a:t>
            </a:r>
            <a:endParaRPr lang="zh-TW" altLang="en-US" b="1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" name="文字方塊 91"/>
          <p:cNvSpPr txBox="1"/>
          <p:nvPr/>
        </p:nvSpPr>
        <p:spPr>
          <a:xfrm>
            <a:off x="1744859" y="652626"/>
            <a:ext cx="5654305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假設目前全世界的 </a:t>
            </a:r>
            <a:r>
              <a:rPr lang="en-US" altLang="zh-TW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都 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Sync &amp; Consistent</a:t>
            </a:r>
          </a:p>
          <a:p>
            <a:pPr algn="ctr">
              <a:spcBef>
                <a:spcPts val="600"/>
              </a:spcBef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最上層的 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 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藍色代表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2900920" y="6462884"/>
            <a:ext cx="3726288" cy="248012"/>
          </a:xfrm>
        </p:spPr>
        <p:txBody>
          <a:bodyPr/>
          <a:lstStyle/>
          <a:p>
            <a:r>
              <a:rPr lang="en-US" altLang="zh-TW" dirty="0"/>
              <a:t>Reference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杜宏毅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前世今生與未來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》”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2635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所以在烏托邦世界中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3"/>
          </a:xfrm>
        </p:spPr>
        <p:txBody>
          <a:bodyPr/>
          <a:lstStyle/>
          <a:p>
            <a:r>
              <a:rPr lang="zh-TW" altLang="en-US" dirty="0" smtClean="0"/>
              <a:t>有一個可以紀錄全球交易資訊的</a:t>
            </a:r>
            <a:r>
              <a:rPr lang="zh-TW" altLang="en-US" dirty="0" smtClean="0">
                <a:solidFill>
                  <a:srgbClr val="FF0000"/>
                </a:solidFill>
              </a:rPr>
              <a:t>超級大帳簿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/>
              <a:t>每個人在帳簿都有一個帳戶</a:t>
            </a:r>
            <a:endParaRPr lang="en-US" altLang="zh-TW" dirty="0" smtClean="0"/>
          </a:p>
          <a:p>
            <a:r>
              <a:rPr lang="zh-TW" altLang="en-US" dirty="0" smtClean="0"/>
              <a:t>所有人的資產都記錄在帳簿之中</a:t>
            </a:r>
            <a:endParaRPr lang="en-US" altLang="zh-TW" dirty="0" smtClean="0"/>
          </a:p>
          <a:p>
            <a:r>
              <a:rPr lang="zh-TW" altLang="en-US" dirty="0" smtClean="0"/>
              <a:t>每次交易行為都要記錄在帳簿</a:t>
            </a:r>
            <a:r>
              <a:rPr lang="zh-TW" altLang="en-US" dirty="0"/>
              <a:t>上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4932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圖片 9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50" y="1016817"/>
            <a:ext cx="8649624" cy="4511185"/>
          </a:xfrm>
          <a:prstGeom prst="rect">
            <a:avLst/>
          </a:prstGeom>
        </p:spPr>
      </p:pic>
      <p:cxnSp>
        <p:nvCxnSpPr>
          <p:cNvPr id="6" name="直線單箭頭接點 5"/>
          <p:cNvCxnSpPr>
            <a:stCxn id="10" idx="2"/>
            <a:endCxn id="11" idx="0"/>
          </p:cNvCxnSpPr>
          <p:nvPr/>
        </p:nvCxnSpPr>
        <p:spPr>
          <a:xfrm>
            <a:off x="928967" y="3853192"/>
            <a:ext cx="0" cy="22660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單箭頭接點 6"/>
          <p:cNvCxnSpPr>
            <a:stCxn id="11" idx="2"/>
            <a:endCxn id="12" idx="0"/>
          </p:cNvCxnSpPr>
          <p:nvPr/>
        </p:nvCxnSpPr>
        <p:spPr>
          <a:xfrm>
            <a:off x="928967" y="4410572"/>
            <a:ext cx="0" cy="23474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單箭頭接點 7"/>
          <p:cNvCxnSpPr>
            <a:stCxn id="12" idx="2"/>
            <a:endCxn id="13" idx="0"/>
          </p:cNvCxnSpPr>
          <p:nvPr/>
        </p:nvCxnSpPr>
        <p:spPr>
          <a:xfrm>
            <a:off x="928967" y="5005320"/>
            <a:ext cx="0" cy="27400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/>
          <p:cNvCxnSpPr>
            <a:stCxn id="13" idx="2"/>
          </p:cNvCxnSpPr>
          <p:nvPr/>
        </p:nvCxnSpPr>
        <p:spPr>
          <a:xfrm>
            <a:off x="928967" y="5639324"/>
            <a:ext cx="0" cy="227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568967" y="3493192"/>
            <a:ext cx="720000" cy="360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blue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68967" y="4079797"/>
            <a:ext cx="720000" cy="3307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68967" y="4645320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68967" y="5279324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橢圓 13"/>
          <p:cNvSpPr/>
          <p:nvPr/>
        </p:nvSpPr>
        <p:spPr>
          <a:xfrm>
            <a:off x="1649519" y="2158728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橢圓 14"/>
          <p:cNvSpPr/>
          <p:nvPr/>
        </p:nvSpPr>
        <p:spPr>
          <a:xfrm>
            <a:off x="1801919" y="1906696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橢圓 15"/>
          <p:cNvSpPr/>
          <p:nvPr/>
        </p:nvSpPr>
        <p:spPr>
          <a:xfrm>
            <a:off x="4703943" y="2632696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橢圓 16"/>
          <p:cNvSpPr/>
          <p:nvPr/>
        </p:nvSpPr>
        <p:spPr>
          <a:xfrm>
            <a:off x="6584535" y="2194728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6736935" y="2347128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7228899" y="2887752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橢圓 19"/>
          <p:cNvSpPr/>
          <p:nvPr/>
        </p:nvSpPr>
        <p:spPr>
          <a:xfrm>
            <a:off x="4349815" y="1618664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橢圓 20"/>
          <p:cNvSpPr/>
          <p:nvPr/>
        </p:nvSpPr>
        <p:spPr>
          <a:xfrm>
            <a:off x="7013607" y="3726941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4502215" y="1771064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橢圓 22"/>
          <p:cNvSpPr/>
          <p:nvPr/>
        </p:nvSpPr>
        <p:spPr>
          <a:xfrm>
            <a:off x="4654615" y="1618664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4205799" y="1906696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橢圓 24"/>
          <p:cNvSpPr/>
          <p:nvPr/>
        </p:nvSpPr>
        <p:spPr>
          <a:xfrm>
            <a:off x="2189575" y="2158728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橢圓 25"/>
          <p:cNvSpPr/>
          <p:nvPr/>
        </p:nvSpPr>
        <p:spPr>
          <a:xfrm>
            <a:off x="6978111" y="2950816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" name="橢圓 26"/>
          <p:cNvSpPr/>
          <p:nvPr/>
        </p:nvSpPr>
        <p:spPr>
          <a:xfrm>
            <a:off x="2549615" y="4318964"/>
            <a:ext cx="108012" cy="108012"/>
          </a:xfrm>
          <a:prstGeom prst="ellipse">
            <a:avLst/>
          </a:prstGeom>
          <a:solidFill>
            <a:srgbClr val="0000FF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28" name="直線接點 27"/>
          <p:cNvCxnSpPr>
            <a:stCxn id="27" idx="0"/>
            <a:endCxn id="90" idx="4"/>
          </p:cNvCxnSpPr>
          <p:nvPr/>
        </p:nvCxnSpPr>
        <p:spPr>
          <a:xfrm flipH="1" flipV="1">
            <a:off x="2567615" y="4056080"/>
            <a:ext cx="36006" cy="262884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>
            <a:stCxn id="90" idx="7"/>
            <a:endCxn id="89" idx="3"/>
          </p:cNvCxnSpPr>
          <p:nvPr/>
        </p:nvCxnSpPr>
        <p:spPr>
          <a:xfrm flipV="1">
            <a:off x="2580343" y="3449592"/>
            <a:ext cx="351352" cy="57576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>
            <a:stCxn id="90" idx="0"/>
            <a:endCxn id="88" idx="4"/>
          </p:cNvCxnSpPr>
          <p:nvPr/>
        </p:nvCxnSpPr>
        <p:spPr>
          <a:xfrm flipV="1">
            <a:off x="2567615" y="3607264"/>
            <a:ext cx="8384" cy="4128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>
            <a:stCxn id="88" idx="1"/>
            <a:endCxn id="87" idx="5"/>
          </p:cNvCxnSpPr>
          <p:nvPr/>
        </p:nvCxnSpPr>
        <p:spPr>
          <a:xfrm flipH="1" flipV="1">
            <a:off x="2436327" y="3449592"/>
            <a:ext cx="126944" cy="126944"/>
          </a:xfrm>
          <a:prstGeom prst="line">
            <a:avLst/>
          </a:prstGeom>
          <a:ln w="19050">
            <a:solidFill>
              <a:srgbClr val="FF0000"/>
            </a:solidFill>
            <a:headEnd type="arrow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>
            <a:stCxn id="89" idx="2"/>
            <a:endCxn id="88" idx="6"/>
          </p:cNvCxnSpPr>
          <p:nvPr/>
        </p:nvCxnSpPr>
        <p:spPr>
          <a:xfrm flipH="1">
            <a:off x="2593999" y="3436864"/>
            <a:ext cx="332424" cy="152400"/>
          </a:xfrm>
          <a:prstGeom prst="line">
            <a:avLst/>
          </a:prstGeom>
          <a:ln w="19050">
            <a:solidFill>
              <a:srgbClr val="FF0000"/>
            </a:solidFill>
            <a:headEnd type="arrow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>
            <a:stCxn id="87" idx="1"/>
            <a:endCxn id="84" idx="5"/>
          </p:cNvCxnSpPr>
          <p:nvPr/>
        </p:nvCxnSpPr>
        <p:spPr>
          <a:xfrm flipH="1" flipV="1">
            <a:off x="1580615" y="2405480"/>
            <a:ext cx="830256" cy="1018656"/>
          </a:xfrm>
          <a:prstGeom prst="line">
            <a:avLst/>
          </a:prstGeom>
          <a:ln w="19050">
            <a:solidFill>
              <a:srgbClr val="FF0000"/>
            </a:solidFill>
            <a:headEnd type="arrow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>
            <a:stCxn id="89" idx="7"/>
            <a:endCxn id="85" idx="3"/>
          </p:cNvCxnSpPr>
          <p:nvPr/>
        </p:nvCxnSpPr>
        <p:spPr>
          <a:xfrm flipV="1">
            <a:off x="2957151" y="2511024"/>
            <a:ext cx="1599664" cy="913112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/>
          <p:cNvCxnSpPr>
            <a:stCxn id="16" idx="1"/>
            <a:endCxn id="85" idx="5"/>
          </p:cNvCxnSpPr>
          <p:nvPr/>
        </p:nvCxnSpPr>
        <p:spPr>
          <a:xfrm flipH="1" flipV="1">
            <a:off x="4582271" y="2511024"/>
            <a:ext cx="126944" cy="126944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/>
          <p:cNvCxnSpPr>
            <a:stCxn id="26" idx="2"/>
            <a:endCxn id="16" idx="5"/>
          </p:cNvCxnSpPr>
          <p:nvPr/>
        </p:nvCxnSpPr>
        <p:spPr>
          <a:xfrm flipH="1" flipV="1">
            <a:off x="4734671" y="2663424"/>
            <a:ext cx="2243440" cy="305392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>
            <a:stCxn id="70" idx="4"/>
            <a:endCxn id="26" idx="7"/>
          </p:cNvCxnSpPr>
          <p:nvPr/>
        </p:nvCxnSpPr>
        <p:spPr>
          <a:xfrm flipH="1">
            <a:off x="7008839" y="2626768"/>
            <a:ext cx="167288" cy="329320"/>
          </a:xfrm>
          <a:prstGeom prst="line">
            <a:avLst/>
          </a:prstGeom>
          <a:ln>
            <a:solidFill>
              <a:srgbClr val="00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>
            <a:stCxn id="18" idx="4"/>
            <a:endCxn id="26" idx="0"/>
          </p:cNvCxnSpPr>
          <p:nvPr/>
        </p:nvCxnSpPr>
        <p:spPr>
          <a:xfrm>
            <a:off x="6754935" y="2383128"/>
            <a:ext cx="241176" cy="567688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>
            <a:stCxn id="70" idx="5"/>
            <a:endCxn id="19" idx="0"/>
          </p:cNvCxnSpPr>
          <p:nvPr/>
        </p:nvCxnSpPr>
        <p:spPr>
          <a:xfrm>
            <a:off x="7214311" y="2610952"/>
            <a:ext cx="32588" cy="27680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>
            <a:stCxn id="26" idx="6"/>
            <a:endCxn id="19" idx="3"/>
          </p:cNvCxnSpPr>
          <p:nvPr/>
        </p:nvCxnSpPr>
        <p:spPr>
          <a:xfrm flipV="1">
            <a:off x="7014111" y="2918480"/>
            <a:ext cx="220060" cy="50336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/>
          <p:cNvCxnSpPr>
            <a:stCxn id="70" idx="1"/>
            <a:endCxn id="18" idx="6"/>
          </p:cNvCxnSpPr>
          <p:nvPr/>
        </p:nvCxnSpPr>
        <p:spPr>
          <a:xfrm flipH="1" flipV="1">
            <a:off x="6772935" y="2365128"/>
            <a:ext cx="365008" cy="169456"/>
          </a:xfrm>
          <a:prstGeom prst="line">
            <a:avLst/>
          </a:prstGeom>
          <a:ln w="19050">
            <a:solidFill>
              <a:srgbClr val="006600"/>
            </a:solidFill>
            <a:headEnd type="none" w="med" len="med"/>
            <a:tailEnd type="arrow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接點 41"/>
          <p:cNvCxnSpPr>
            <a:stCxn id="19" idx="4"/>
            <a:endCxn id="21" idx="7"/>
          </p:cNvCxnSpPr>
          <p:nvPr/>
        </p:nvCxnSpPr>
        <p:spPr>
          <a:xfrm flipH="1">
            <a:off x="7044335" y="2923752"/>
            <a:ext cx="202564" cy="808461"/>
          </a:xfrm>
          <a:prstGeom prst="line">
            <a:avLst/>
          </a:prstGeom>
          <a:ln>
            <a:solidFill>
              <a:srgbClr val="00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>
            <a:stCxn id="26" idx="4"/>
            <a:endCxn id="21" idx="1"/>
          </p:cNvCxnSpPr>
          <p:nvPr/>
        </p:nvCxnSpPr>
        <p:spPr>
          <a:xfrm>
            <a:off x="6996111" y="2986816"/>
            <a:ext cx="22768" cy="745397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/>
          <p:cNvCxnSpPr>
            <a:stCxn id="18" idx="1"/>
            <a:endCxn id="17" idx="5"/>
          </p:cNvCxnSpPr>
          <p:nvPr/>
        </p:nvCxnSpPr>
        <p:spPr>
          <a:xfrm flipH="1" flipV="1">
            <a:off x="6615263" y="2225456"/>
            <a:ext cx="126944" cy="126944"/>
          </a:xfrm>
          <a:prstGeom prst="line">
            <a:avLst/>
          </a:prstGeom>
          <a:ln w="28575">
            <a:solidFill>
              <a:srgbClr val="0066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/>
          <p:cNvCxnSpPr>
            <a:stCxn id="26" idx="1"/>
            <a:endCxn id="17" idx="4"/>
          </p:cNvCxnSpPr>
          <p:nvPr/>
        </p:nvCxnSpPr>
        <p:spPr>
          <a:xfrm flipH="1" flipV="1">
            <a:off x="6602535" y="2230728"/>
            <a:ext cx="380848" cy="725360"/>
          </a:xfrm>
          <a:prstGeom prst="line">
            <a:avLst/>
          </a:prstGeom>
          <a:ln w="190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/>
          <p:cNvCxnSpPr>
            <a:stCxn id="16" idx="7"/>
            <a:endCxn id="91" idx="3"/>
          </p:cNvCxnSpPr>
          <p:nvPr/>
        </p:nvCxnSpPr>
        <p:spPr>
          <a:xfrm flipV="1">
            <a:off x="4734671" y="2017816"/>
            <a:ext cx="564904" cy="620152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/>
          <p:cNvCxnSpPr>
            <a:stCxn id="85" idx="6"/>
            <a:endCxn id="91" idx="2"/>
          </p:cNvCxnSpPr>
          <p:nvPr/>
        </p:nvCxnSpPr>
        <p:spPr>
          <a:xfrm flipV="1">
            <a:off x="4587543" y="2005088"/>
            <a:ext cx="706760" cy="493208"/>
          </a:xfrm>
          <a:prstGeom prst="line">
            <a:avLst/>
          </a:prstGeom>
          <a:ln w="19050">
            <a:solidFill>
              <a:srgbClr val="006600"/>
            </a:solidFill>
            <a:headEnd type="arrow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/>
          <p:cNvCxnSpPr>
            <a:stCxn id="85" idx="1"/>
            <a:endCxn id="24" idx="5"/>
          </p:cNvCxnSpPr>
          <p:nvPr/>
        </p:nvCxnSpPr>
        <p:spPr>
          <a:xfrm flipH="1" flipV="1">
            <a:off x="4236527" y="1937424"/>
            <a:ext cx="320288" cy="5481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/>
          <p:cNvCxnSpPr>
            <a:stCxn id="86" idx="3"/>
            <a:endCxn id="24" idx="6"/>
          </p:cNvCxnSpPr>
          <p:nvPr/>
        </p:nvCxnSpPr>
        <p:spPr>
          <a:xfrm flipH="1">
            <a:off x="4241799" y="1865416"/>
            <a:ext cx="905376" cy="5928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接點 49"/>
          <p:cNvCxnSpPr>
            <a:stCxn id="91" idx="1"/>
            <a:endCxn id="86" idx="6"/>
          </p:cNvCxnSpPr>
          <p:nvPr/>
        </p:nvCxnSpPr>
        <p:spPr>
          <a:xfrm flipH="1" flipV="1">
            <a:off x="5177903" y="1852688"/>
            <a:ext cx="121672" cy="139672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/>
          <p:cNvCxnSpPr>
            <a:stCxn id="22" idx="5"/>
            <a:endCxn id="86" idx="2"/>
          </p:cNvCxnSpPr>
          <p:nvPr/>
        </p:nvCxnSpPr>
        <p:spPr>
          <a:xfrm>
            <a:off x="4532943" y="1801792"/>
            <a:ext cx="608960" cy="508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/>
          <p:cNvCxnSpPr>
            <a:stCxn id="24" idx="7"/>
            <a:endCxn id="22" idx="3"/>
          </p:cNvCxnSpPr>
          <p:nvPr/>
        </p:nvCxnSpPr>
        <p:spPr>
          <a:xfrm flipV="1">
            <a:off x="4236527" y="1801792"/>
            <a:ext cx="270960" cy="11017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/>
          <p:cNvCxnSpPr>
            <a:stCxn id="85" idx="7"/>
            <a:endCxn id="86" idx="4"/>
          </p:cNvCxnSpPr>
          <p:nvPr/>
        </p:nvCxnSpPr>
        <p:spPr>
          <a:xfrm flipV="1">
            <a:off x="4582271" y="1870688"/>
            <a:ext cx="577632" cy="61488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/>
          <p:cNvCxnSpPr>
            <a:stCxn id="24" idx="0"/>
            <a:endCxn id="20" idx="4"/>
          </p:cNvCxnSpPr>
          <p:nvPr/>
        </p:nvCxnSpPr>
        <p:spPr>
          <a:xfrm flipV="1">
            <a:off x="4223799" y="1654664"/>
            <a:ext cx="144016" cy="252032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接點 54"/>
          <p:cNvCxnSpPr>
            <a:stCxn id="22" idx="7"/>
            <a:endCxn id="23" idx="3"/>
          </p:cNvCxnSpPr>
          <p:nvPr/>
        </p:nvCxnSpPr>
        <p:spPr>
          <a:xfrm flipV="1">
            <a:off x="4532943" y="1649392"/>
            <a:ext cx="126944" cy="126944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接點 55"/>
          <p:cNvCxnSpPr>
            <a:stCxn id="23" idx="5"/>
            <a:endCxn id="86" idx="0"/>
          </p:cNvCxnSpPr>
          <p:nvPr/>
        </p:nvCxnSpPr>
        <p:spPr>
          <a:xfrm>
            <a:off x="4685343" y="1649392"/>
            <a:ext cx="474560" cy="1852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接點 56"/>
          <p:cNvCxnSpPr>
            <a:stCxn id="23" idx="2"/>
            <a:endCxn id="20" idx="6"/>
          </p:cNvCxnSpPr>
          <p:nvPr/>
        </p:nvCxnSpPr>
        <p:spPr>
          <a:xfrm flipH="1">
            <a:off x="4385815" y="1636664"/>
            <a:ext cx="268800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接點 57"/>
          <p:cNvCxnSpPr>
            <a:stCxn id="17" idx="2"/>
            <a:endCxn id="91" idx="5"/>
          </p:cNvCxnSpPr>
          <p:nvPr/>
        </p:nvCxnSpPr>
        <p:spPr>
          <a:xfrm flipH="1" flipV="1">
            <a:off x="5325031" y="2017816"/>
            <a:ext cx="1259504" cy="194912"/>
          </a:xfrm>
          <a:prstGeom prst="line">
            <a:avLst/>
          </a:prstGeom>
          <a:ln w="19050">
            <a:solidFill>
              <a:srgbClr val="006600"/>
            </a:solidFill>
            <a:headEnd type="none" w="med" len="med"/>
            <a:tailEnd type="arrow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接點 58"/>
          <p:cNvCxnSpPr>
            <a:stCxn id="15" idx="4"/>
            <a:endCxn id="14" idx="7"/>
          </p:cNvCxnSpPr>
          <p:nvPr/>
        </p:nvCxnSpPr>
        <p:spPr>
          <a:xfrm flipH="1">
            <a:off x="1680247" y="1942696"/>
            <a:ext cx="139672" cy="221304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接點 59"/>
          <p:cNvCxnSpPr>
            <a:stCxn id="15" idx="1"/>
            <a:endCxn id="69" idx="7"/>
          </p:cNvCxnSpPr>
          <p:nvPr/>
        </p:nvCxnSpPr>
        <p:spPr>
          <a:xfrm flipH="1">
            <a:off x="1489671" y="1911968"/>
            <a:ext cx="317520" cy="326200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接點 60"/>
          <p:cNvCxnSpPr>
            <a:stCxn id="69" idx="5"/>
            <a:endCxn id="84" idx="1"/>
          </p:cNvCxnSpPr>
          <p:nvPr/>
        </p:nvCxnSpPr>
        <p:spPr>
          <a:xfrm>
            <a:off x="1489671" y="2314536"/>
            <a:ext cx="65488" cy="654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接點 61"/>
          <p:cNvCxnSpPr>
            <a:stCxn id="14" idx="3"/>
            <a:endCxn id="69" idx="6"/>
          </p:cNvCxnSpPr>
          <p:nvPr/>
        </p:nvCxnSpPr>
        <p:spPr>
          <a:xfrm flipH="1">
            <a:off x="1505487" y="2189456"/>
            <a:ext cx="149304" cy="86896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接點 62"/>
          <p:cNvCxnSpPr>
            <a:stCxn id="15" idx="6"/>
            <a:endCxn id="25" idx="1"/>
          </p:cNvCxnSpPr>
          <p:nvPr/>
        </p:nvCxnSpPr>
        <p:spPr>
          <a:xfrm>
            <a:off x="1837919" y="1924696"/>
            <a:ext cx="356928" cy="239304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接點 63"/>
          <p:cNvCxnSpPr>
            <a:stCxn id="14" idx="6"/>
            <a:endCxn id="25" idx="2"/>
          </p:cNvCxnSpPr>
          <p:nvPr/>
        </p:nvCxnSpPr>
        <p:spPr>
          <a:xfrm>
            <a:off x="1685519" y="2176728"/>
            <a:ext cx="504056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接點 64"/>
          <p:cNvCxnSpPr>
            <a:stCxn id="84" idx="7"/>
            <a:endCxn id="14" idx="4"/>
          </p:cNvCxnSpPr>
          <p:nvPr/>
        </p:nvCxnSpPr>
        <p:spPr>
          <a:xfrm flipV="1">
            <a:off x="1580615" y="2194728"/>
            <a:ext cx="86904" cy="1852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接點 65"/>
          <p:cNvCxnSpPr>
            <a:stCxn id="84" idx="6"/>
            <a:endCxn id="25" idx="3"/>
          </p:cNvCxnSpPr>
          <p:nvPr/>
        </p:nvCxnSpPr>
        <p:spPr>
          <a:xfrm flipV="1">
            <a:off x="1585887" y="2189456"/>
            <a:ext cx="608960" cy="2032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接點 66"/>
          <p:cNvCxnSpPr>
            <a:stCxn id="87" idx="7"/>
            <a:endCxn id="25" idx="4"/>
          </p:cNvCxnSpPr>
          <p:nvPr/>
        </p:nvCxnSpPr>
        <p:spPr>
          <a:xfrm flipH="1" flipV="1">
            <a:off x="2207575" y="2194728"/>
            <a:ext cx="228752" cy="122940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接點 67"/>
          <p:cNvCxnSpPr>
            <a:stCxn id="88" idx="0"/>
            <a:endCxn id="24" idx="3"/>
          </p:cNvCxnSpPr>
          <p:nvPr/>
        </p:nvCxnSpPr>
        <p:spPr>
          <a:xfrm flipV="1">
            <a:off x="2575999" y="1937424"/>
            <a:ext cx="1635072" cy="16338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橢圓 68"/>
          <p:cNvSpPr/>
          <p:nvPr/>
        </p:nvSpPr>
        <p:spPr>
          <a:xfrm>
            <a:off x="1397487" y="222235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0" name="橢圓 69"/>
          <p:cNvSpPr/>
          <p:nvPr/>
        </p:nvSpPr>
        <p:spPr>
          <a:xfrm>
            <a:off x="7122127" y="2518768"/>
            <a:ext cx="108000" cy="108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568887" y="2656480"/>
            <a:ext cx="720000" cy="3600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Red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7841775" y="2791751"/>
            <a:ext cx="720000" cy="360000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Green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4" name="直線單箭頭接點 73"/>
          <p:cNvCxnSpPr>
            <a:stCxn id="78" idx="2"/>
            <a:endCxn id="79" idx="0"/>
          </p:cNvCxnSpPr>
          <p:nvPr/>
        </p:nvCxnSpPr>
        <p:spPr>
          <a:xfrm>
            <a:off x="8201695" y="3960393"/>
            <a:ext cx="0" cy="22660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單箭頭接點 74"/>
          <p:cNvCxnSpPr>
            <a:stCxn id="79" idx="2"/>
            <a:endCxn id="80" idx="0"/>
          </p:cNvCxnSpPr>
          <p:nvPr/>
        </p:nvCxnSpPr>
        <p:spPr>
          <a:xfrm>
            <a:off x="8201695" y="4517773"/>
            <a:ext cx="0" cy="23474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單箭頭接點 75"/>
          <p:cNvCxnSpPr>
            <a:stCxn id="80" idx="2"/>
            <a:endCxn id="81" idx="0"/>
          </p:cNvCxnSpPr>
          <p:nvPr/>
        </p:nvCxnSpPr>
        <p:spPr>
          <a:xfrm>
            <a:off x="8201695" y="5112521"/>
            <a:ext cx="0" cy="27400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單箭頭接點 76"/>
          <p:cNvCxnSpPr>
            <a:stCxn id="81" idx="2"/>
          </p:cNvCxnSpPr>
          <p:nvPr/>
        </p:nvCxnSpPr>
        <p:spPr>
          <a:xfrm>
            <a:off x="8201695" y="5746525"/>
            <a:ext cx="0" cy="227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矩形 77"/>
          <p:cNvSpPr/>
          <p:nvPr/>
        </p:nvSpPr>
        <p:spPr>
          <a:xfrm>
            <a:off x="7841695" y="3600393"/>
            <a:ext cx="720000" cy="360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blue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7841695" y="4186998"/>
            <a:ext cx="720000" cy="3307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7841695" y="4752521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7841695" y="5386525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82" name="直線單箭頭接點 81"/>
          <p:cNvCxnSpPr>
            <a:stCxn id="72" idx="2"/>
            <a:endCxn id="78" idx="0"/>
          </p:cNvCxnSpPr>
          <p:nvPr/>
        </p:nvCxnSpPr>
        <p:spPr>
          <a:xfrm flipH="1">
            <a:off x="8201695" y="3151751"/>
            <a:ext cx="80" cy="448642"/>
          </a:xfrm>
          <a:prstGeom prst="straightConnector1">
            <a:avLst/>
          </a:prstGeom>
          <a:ln w="28575">
            <a:solidFill>
              <a:srgbClr val="0066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單箭頭接點 82"/>
          <p:cNvCxnSpPr>
            <a:stCxn id="71" idx="2"/>
            <a:endCxn id="10" idx="0"/>
          </p:cNvCxnSpPr>
          <p:nvPr/>
        </p:nvCxnSpPr>
        <p:spPr>
          <a:xfrm>
            <a:off x="928887" y="3016480"/>
            <a:ext cx="80" cy="476712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橢圓 83"/>
          <p:cNvSpPr/>
          <p:nvPr/>
        </p:nvSpPr>
        <p:spPr>
          <a:xfrm>
            <a:off x="1549887" y="2374752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5" name="橢圓 84"/>
          <p:cNvSpPr/>
          <p:nvPr/>
        </p:nvSpPr>
        <p:spPr>
          <a:xfrm>
            <a:off x="4551543" y="2480296"/>
            <a:ext cx="36000" cy="36000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6" name="橢圓 85"/>
          <p:cNvSpPr/>
          <p:nvPr/>
        </p:nvSpPr>
        <p:spPr>
          <a:xfrm>
            <a:off x="5141903" y="1834688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7" name="橢圓 86"/>
          <p:cNvSpPr/>
          <p:nvPr/>
        </p:nvSpPr>
        <p:spPr>
          <a:xfrm>
            <a:off x="2405599" y="3418864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8" name="橢圓 87"/>
          <p:cNvSpPr/>
          <p:nvPr/>
        </p:nvSpPr>
        <p:spPr>
          <a:xfrm>
            <a:off x="2557999" y="3571264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9" name="橢圓 88"/>
          <p:cNvSpPr/>
          <p:nvPr/>
        </p:nvSpPr>
        <p:spPr>
          <a:xfrm>
            <a:off x="2926423" y="3418864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0" name="橢圓 89"/>
          <p:cNvSpPr/>
          <p:nvPr/>
        </p:nvSpPr>
        <p:spPr>
          <a:xfrm>
            <a:off x="2549615" y="4020080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1" name="橢圓 90"/>
          <p:cNvSpPr/>
          <p:nvPr/>
        </p:nvSpPr>
        <p:spPr>
          <a:xfrm>
            <a:off x="5294303" y="1987088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" name="文字方塊 91"/>
          <p:cNvSpPr txBox="1"/>
          <p:nvPr/>
        </p:nvSpPr>
        <p:spPr>
          <a:xfrm>
            <a:off x="255049" y="5945875"/>
            <a:ext cx="1399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en-US" altLang="zh-TW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 Node R</a:t>
            </a:r>
            <a:endParaRPr lang="zh-TW" altLang="en-US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3" name="文字方塊 92"/>
          <p:cNvSpPr txBox="1"/>
          <p:nvPr/>
        </p:nvSpPr>
        <p:spPr>
          <a:xfrm>
            <a:off x="7492206" y="5945874"/>
            <a:ext cx="1418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>
                <a:solidFill>
                  <a:srgbClr val="00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en-US" altLang="zh-TW" b="1" dirty="0" smtClean="0">
                <a:solidFill>
                  <a:srgbClr val="00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 Node G</a:t>
            </a:r>
            <a:endParaRPr lang="zh-TW" altLang="en-US" b="1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4" name="文字方塊 93"/>
          <p:cNvSpPr txBox="1"/>
          <p:nvPr/>
        </p:nvSpPr>
        <p:spPr>
          <a:xfrm>
            <a:off x="424871" y="2099973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Node R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5" name="文字方塊 94"/>
          <p:cNvSpPr txBox="1"/>
          <p:nvPr/>
        </p:nvSpPr>
        <p:spPr>
          <a:xfrm>
            <a:off x="7302848" y="2364645"/>
            <a:ext cx="1035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Node G</a:t>
            </a:r>
            <a:endParaRPr lang="zh-TW" altLang="en-US" b="1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7" name="文字方塊 96"/>
          <p:cNvSpPr txBox="1"/>
          <p:nvPr/>
        </p:nvSpPr>
        <p:spPr>
          <a:xfrm>
            <a:off x="2775045" y="339914"/>
            <a:ext cx="3588996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因為沒有 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centralized control</a:t>
            </a:r>
          </a:p>
          <a:p>
            <a:pPr algn="ctr">
              <a:spcBef>
                <a:spcPts val="600"/>
              </a:spcBef>
            </a:pP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所以沒有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人知道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別人在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做時麼</a:t>
            </a:r>
          </a:p>
        </p:txBody>
      </p:sp>
      <p:sp>
        <p:nvSpPr>
          <p:cNvPr id="100" name="文字方塊 99"/>
          <p:cNvSpPr txBox="1"/>
          <p:nvPr/>
        </p:nvSpPr>
        <p:spPr>
          <a:xfrm>
            <a:off x="2161501" y="4841598"/>
            <a:ext cx="4852610" cy="143116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TW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Node R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 </a:t>
            </a:r>
            <a:r>
              <a:rPr lang="en-US" altLang="zh-TW" b="1" dirty="0" smtClean="0">
                <a:solidFill>
                  <a:srgbClr val="00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Node G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各自在挖自己的 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並且各自連結到自己的 </a:t>
            </a:r>
            <a:r>
              <a:rPr lang="en-US" altLang="zh-TW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然後各自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 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傳遞到與其連結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 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node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6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2900920" y="6462884"/>
            <a:ext cx="3726288" cy="248012"/>
          </a:xfrm>
        </p:spPr>
        <p:txBody>
          <a:bodyPr/>
          <a:lstStyle/>
          <a:p>
            <a:r>
              <a:rPr lang="en-US" altLang="zh-TW" dirty="0"/>
              <a:t>Reference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杜宏毅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前世今生與未來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》”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7847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500"/>
                            </p:stCondLst>
                            <p:childTnLst>
                              <p:par>
                                <p:cTn id="10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0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2" grpId="0" animBg="1"/>
      <p:bldP spid="97" grpId="0"/>
      <p:bldP spid="100" grpId="0" build="p" bldLvl="2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圖片 1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76" y="598235"/>
            <a:ext cx="8649624" cy="4511185"/>
          </a:xfrm>
          <a:prstGeom prst="rect">
            <a:avLst/>
          </a:prstGeom>
        </p:spPr>
      </p:pic>
      <p:sp>
        <p:nvSpPr>
          <p:cNvPr id="6" name="橢圓 5"/>
          <p:cNvSpPr/>
          <p:nvPr/>
        </p:nvSpPr>
        <p:spPr>
          <a:xfrm>
            <a:off x="1692192" y="1725960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1844592" y="1473928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4746616" y="2199928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6627208" y="1761960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橢圓 9"/>
          <p:cNvSpPr/>
          <p:nvPr/>
        </p:nvSpPr>
        <p:spPr>
          <a:xfrm>
            <a:off x="6779608" y="1914360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橢圓 10"/>
          <p:cNvSpPr/>
          <p:nvPr/>
        </p:nvSpPr>
        <p:spPr>
          <a:xfrm>
            <a:off x="7271572" y="2454984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4392488" y="1185896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橢圓 12"/>
          <p:cNvSpPr/>
          <p:nvPr/>
        </p:nvSpPr>
        <p:spPr>
          <a:xfrm>
            <a:off x="7056280" y="3294173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橢圓 13"/>
          <p:cNvSpPr/>
          <p:nvPr/>
        </p:nvSpPr>
        <p:spPr>
          <a:xfrm>
            <a:off x="4544888" y="1338296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橢圓 14"/>
          <p:cNvSpPr/>
          <p:nvPr/>
        </p:nvSpPr>
        <p:spPr>
          <a:xfrm>
            <a:off x="4697288" y="1185896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橢圓 15"/>
          <p:cNvSpPr/>
          <p:nvPr/>
        </p:nvSpPr>
        <p:spPr>
          <a:xfrm>
            <a:off x="4248472" y="1473928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橢圓 16"/>
          <p:cNvSpPr/>
          <p:nvPr/>
        </p:nvSpPr>
        <p:spPr>
          <a:xfrm>
            <a:off x="2232248" y="1725960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7020784" y="2518048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2592288" y="3886196"/>
            <a:ext cx="108012" cy="108012"/>
          </a:xfrm>
          <a:prstGeom prst="ellipse">
            <a:avLst/>
          </a:prstGeom>
          <a:solidFill>
            <a:srgbClr val="0000FF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20" name="直線接點 19"/>
          <p:cNvCxnSpPr>
            <a:stCxn id="19" idx="0"/>
            <a:endCxn id="70" idx="4"/>
          </p:cNvCxnSpPr>
          <p:nvPr/>
        </p:nvCxnSpPr>
        <p:spPr>
          <a:xfrm flipH="1" flipV="1">
            <a:off x="2610288" y="3623312"/>
            <a:ext cx="36006" cy="262884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>
            <a:stCxn id="70" idx="7"/>
            <a:endCxn id="69" idx="3"/>
          </p:cNvCxnSpPr>
          <p:nvPr/>
        </p:nvCxnSpPr>
        <p:spPr>
          <a:xfrm flipV="1">
            <a:off x="2623016" y="3016824"/>
            <a:ext cx="351352" cy="57576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>
            <a:stCxn id="70" idx="0"/>
            <a:endCxn id="68" idx="4"/>
          </p:cNvCxnSpPr>
          <p:nvPr/>
        </p:nvCxnSpPr>
        <p:spPr>
          <a:xfrm flipV="1">
            <a:off x="2610288" y="3174496"/>
            <a:ext cx="8384" cy="4128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>
            <a:stCxn id="68" idx="1"/>
            <a:endCxn id="67" idx="5"/>
          </p:cNvCxnSpPr>
          <p:nvPr/>
        </p:nvCxnSpPr>
        <p:spPr>
          <a:xfrm flipH="1" flipV="1">
            <a:off x="2479000" y="3016824"/>
            <a:ext cx="126944" cy="126944"/>
          </a:xfrm>
          <a:prstGeom prst="line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>
            <a:stCxn id="69" idx="2"/>
            <a:endCxn id="68" idx="6"/>
          </p:cNvCxnSpPr>
          <p:nvPr/>
        </p:nvCxnSpPr>
        <p:spPr>
          <a:xfrm flipH="1">
            <a:off x="2636672" y="3004096"/>
            <a:ext cx="332424" cy="152400"/>
          </a:xfrm>
          <a:prstGeom prst="line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>
            <a:stCxn id="67" idx="1"/>
            <a:endCxn id="64" idx="5"/>
          </p:cNvCxnSpPr>
          <p:nvPr/>
        </p:nvCxnSpPr>
        <p:spPr>
          <a:xfrm flipH="1" flipV="1">
            <a:off x="1623288" y="1972712"/>
            <a:ext cx="830256" cy="1018656"/>
          </a:xfrm>
          <a:prstGeom prst="line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>
            <a:stCxn id="69" idx="7"/>
            <a:endCxn id="65" idx="3"/>
          </p:cNvCxnSpPr>
          <p:nvPr/>
        </p:nvCxnSpPr>
        <p:spPr>
          <a:xfrm flipV="1">
            <a:off x="2999824" y="2139712"/>
            <a:ext cx="1610208" cy="851656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>
            <a:stCxn id="8" idx="1"/>
            <a:endCxn id="65" idx="5"/>
          </p:cNvCxnSpPr>
          <p:nvPr/>
        </p:nvCxnSpPr>
        <p:spPr>
          <a:xfrm flipH="1" flipV="1">
            <a:off x="4686400" y="2139712"/>
            <a:ext cx="65488" cy="65488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>
            <a:stCxn id="18" idx="2"/>
            <a:endCxn id="8" idx="5"/>
          </p:cNvCxnSpPr>
          <p:nvPr/>
        </p:nvCxnSpPr>
        <p:spPr>
          <a:xfrm flipH="1" flipV="1">
            <a:off x="4777344" y="2230656"/>
            <a:ext cx="2243440" cy="305392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>
            <a:stCxn id="62" idx="4"/>
            <a:endCxn id="18" idx="7"/>
          </p:cNvCxnSpPr>
          <p:nvPr/>
        </p:nvCxnSpPr>
        <p:spPr>
          <a:xfrm flipH="1">
            <a:off x="7051512" y="2194000"/>
            <a:ext cx="167288" cy="329320"/>
          </a:xfrm>
          <a:prstGeom prst="line">
            <a:avLst/>
          </a:prstGeom>
          <a:ln>
            <a:solidFill>
              <a:srgbClr val="00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>
            <a:stCxn id="10" idx="4"/>
            <a:endCxn id="18" idx="0"/>
          </p:cNvCxnSpPr>
          <p:nvPr/>
        </p:nvCxnSpPr>
        <p:spPr>
          <a:xfrm>
            <a:off x="6797608" y="1950360"/>
            <a:ext cx="241176" cy="567688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>
            <a:stCxn id="62" idx="5"/>
            <a:endCxn id="11" idx="0"/>
          </p:cNvCxnSpPr>
          <p:nvPr/>
        </p:nvCxnSpPr>
        <p:spPr>
          <a:xfrm>
            <a:off x="7256984" y="2178184"/>
            <a:ext cx="32588" cy="27680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>
            <a:stCxn id="18" idx="6"/>
            <a:endCxn id="11" idx="3"/>
          </p:cNvCxnSpPr>
          <p:nvPr/>
        </p:nvCxnSpPr>
        <p:spPr>
          <a:xfrm flipV="1">
            <a:off x="7056784" y="2485712"/>
            <a:ext cx="220060" cy="50336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>
            <a:stCxn id="62" idx="1"/>
            <a:endCxn id="10" idx="6"/>
          </p:cNvCxnSpPr>
          <p:nvPr/>
        </p:nvCxnSpPr>
        <p:spPr>
          <a:xfrm flipH="1" flipV="1">
            <a:off x="6815608" y="1932360"/>
            <a:ext cx="365008" cy="169456"/>
          </a:xfrm>
          <a:prstGeom prst="line">
            <a:avLst/>
          </a:prstGeom>
          <a:ln w="28575">
            <a:solidFill>
              <a:srgbClr val="006600"/>
            </a:solidFill>
            <a:headEnd type="none" w="med" len="med"/>
            <a:tailEnd type="arrow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>
            <a:stCxn id="11" idx="4"/>
            <a:endCxn id="13" idx="7"/>
          </p:cNvCxnSpPr>
          <p:nvPr/>
        </p:nvCxnSpPr>
        <p:spPr>
          <a:xfrm flipH="1">
            <a:off x="7087008" y="2490984"/>
            <a:ext cx="202564" cy="808461"/>
          </a:xfrm>
          <a:prstGeom prst="line">
            <a:avLst/>
          </a:prstGeom>
          <a:ln>
            <a:solidFill>
              <a:srgbClr val="00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/>
          <p:cNvCxnSpPr>
            <a:stCxn id="18" idx="4"/>
            <a:endCxn id="13" idx="1"/>
          </p:cNvCxnSpPr>
          <p:nvPr/>
        </p:nvCxnSpPr>
        <p:spPr>
          <a:xfrm>
            <a:off x="7038784" y="2554048"/>
            <a:ext cx="22768" cy="745397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/>
          <p:cNvCxnSpPr>
            <a:stCxn id="10" idx="1"/>
            <a:endCxn id="9" idx="5"/>
          </p:cNvCxnSpPr>
          <p:nvPr/>
        </p:nvCxnSpPr>
        <p:spPr>
          <a:xfrm flipH="1" flipV="1">
            <a:off x="6657936" y="1792688"/>
            <a:ext cx="126944" cy="126944"/>
          </a:xfrm>
          <a:prstGeom prst="line">
            <a:avLst/>
          </a:prstGeom>
          <a:ln w="28575">
            <a:solidFill>
              <a:srgbClr val="0066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>
            <a:stCxn id="18" idx="1"/>
            <a:endCxn id="9" idx="4"/>
          </p:cNvCxnSpPr>
          <p:nvPr/>
        </p:nvCxnSpPr>
        <p:spPr>
          <a:xfrm flipH="1" flipV="1">
            <a:off x="6645208" y="1797960"/>
            <a:ext cx="380848" cy="7253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>
            <a:stCxn id="8" idx="7"/>
            <a:endCxn id="83" idx="3"/>
          </p:cNvCxnSpPr>
          <p:nvPr/>
        </p:nvCxnSpPr>
        <p:spPr>
          <a:xfrm flipV="1">
            <a:off x="4777344" y="1585048"/>
            <a:ext cx="564904" cy="620152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>
            <a:stCxn id="65" idx="6"/>
            <a:endCxn id="83" idx="2"/>
          </p:cNvCxnSpPr>
          <p:nvPr/>
        </p:nvCxnSpPr>
        <p:spPr>
          <a:xfrm flipV="1">
            <a:off x="4702216" y="1572320"/>
            <a:ext cx="634760" cy="529208"/>
          </a:xfrm>
          <a:prstGeom prst="line">
            <a:avLst/>
          </a:prstGeom>
          <a:ln w="28575">
            <a:solidFill>
              <a:srgbClr val="006600"/>
            </a:solidFill>
            <a:headEnd type="arrow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>
            <a:stCxn id="65" idx="1"/>
            <a:endCxn id="16" idx="5"/>
          </p:cNvCxnSpPr>
          <p:nvPr/>
        </p:nvCxnSpPr>
        <p:spPr>
          <a:xfrm flipH="1" flipV="1">
            <a:off x="4279200" y="1504656"/>
            <a:ext cx="330832" cy="5586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/>
          <p:cNvCxnSpPr>
            <a:stCxn id="66" idx="3"/>
            <a:endCxn id="16" idx="6"/>
          </p:cNvCxnSpPr>
          <p:nvPr/>
        </p:nvCxnSpPr>
        <p:spPr>
          <a:xfrm flipH="1">
            <a:off x="4284472" y="1432648"/>
            <a:ext cx="905376" cy="5928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接點 41"/>
          <p:cNvCxnSpPr>
            <a:stCxn id="83" idx="1"/>
            <a:endCxn id="66" idx="6"/>
          </p:cNvCxnSpPr>
          <p:nvPr/>
        </p:nvCxnSpPr>
        <p:spPr>
          <a:xfrm flipH="1" flipV="1">
            <a:off x="5220576" y="1419920"/>
            <a:ext cx="121672" cy="139672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>
            <a:stCxn id="14" idx="5"/>
            <a:endCxn id="66" idx="2"/>
          </p:cNvCxnSpPr>
          <p:nvPr/>
        </p:nvCxnSpPr>
        <p:spPr>
          <a:xfrm>
            <a:off x="4575616" y="1369024"/>
            <a:ext cx="608960" cy="508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/>
          <p:cNvCxnSpPr>
            <a:stCxn id="16" idx="7"/>
            <a:endCxn id="14" idx="3"/>
          </p:cNvCxnSpPr>
          <p:nvPr/>
        </p:nvCxnSpPr>
        <p:spPr>
          <a:xfrm flipV="1">
            <a:off x="4279200" y="1369024"/>
            <a:ext cx="270960" cy="11017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/>
          <p:cNvCxnSpPr>
            <a:stCxn id="65" idx="7"/>
            <a:endCxn id="66" idx="4"/>
          </p:cNvCxnSpPr>
          <p:nvPr/>
        </p:nvCxnSpPr>
        <p:spPr>
          <a:xfrm flipV="1">
            <a:off x="4686400" y="1437920"/>
            <a:ext cx="516176" cy="625424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/>
          <p:cNvCxnSpPr>
            <a:stCxn id="16" idx="0"/>
            <a:endCxn id="12" idx="4"/>
          </p:cNvCxnSpPr>
          <p:nvPr/>
        </p:nvCxnSpPr>
        <p:spPr>
          <a:xfrm flipV="1">
            <a:off x="4266472" y="1221896"/>
            <a:ext cx="144016" cy="252032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/>
          <p:cNvCxnSpPr>
            <a:stCxn id="14" idx="7"/>
            <a:endCxn id="15" idx="3"/>
          </p:cNvCxnSpPr>
          <p:nvPr/>
        </p:nvCxnSpPr>
        <p:spPr>
          <a:xfrm flipV="1">
            <a:off x="4575616" y="1216624"/>
            <a:ext cx="126944" cy="126944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/>
          <p:cNvCxnSpPr>
            <a:stCxn id="15" idx="5"/>
            <a:endCxn id="66" idx="0"/>
          </p:cNvCxnSpPr>
          <p:nvPr/>
        </p:nvCxnSpPr>
        <p:spPr>
          <a:xfrm>
            <a:off x="4728016" y="1216624"/>
            <a:ext cx="474560" cy="1852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/>
          <p:cNvCxnSpPr>
            <a:stCxn id="15" idx="2"/>
            <a:endCxn id="12" idx="6"/>
          </p:cNvCxnSpPr>
          <p:nvPr/>
        </p:nvCxnSpPr>
        <p:spPr>
          <a:xfrm flipH="1">
            <a:off x="4428488" y="1203896"/>
            <a:ext cx="268800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接點 49"/>
          <p:cNvCxnSpPr>
            <a:stCxn id="9" idx="2"/>
            <a:endCxn id="83" idx="5"/>
          </p:cNvCxnSpPr>
          <p:nvPr/>
        </p:nvCxnSpPr>
        <p:spPr>
          <a:xfrm flipH="1" flipV="1">
            <a:off x="5367704" y="1585048"/>
            <a:ext cx="1259504" cy="194912"/>
          </a:xfrm>
          <a:prstGeom prst="line">
            <a:avLst/>
          </a:prstGeom>
          <a:ln w="28575">
            <a:solidFill>
              <a:srgbClr val="006600"/>
            </a:solidFill>
            <a:headEnd type="none" w="med" len="med"/>
            <a:tailEnd type="arrow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/>
          <p:cNvCxnSpPr>
            <a:stCxn id="7" idx="4"/>
            <a:endCxn id="6" idx="7"/>
          </p:cNvCxnSpPr>
          <p:nvPr/>
        </p:nvCxnSpPr>
        <p:spPr>
          <a:xfrm flipH="1">
            <a:off x="1722920" y="1509928"/>
            <a:ext cx="139672" cy="221304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/>
          <p:cNvCxnSpPr>
            <a:stCxn id="7" idx="1"/>
            <a:endCxn id="61" idx="7"/>
          </p:cNvCxnSpPr>
          <p:nvPr/>
        </p:nvCxnSpPr>
        <p:spPr>
          <a:xfrm flipH="1">
            <a:off x="1532344" y="1479200"/>
            <a:ext cx="317520" cy="326200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/>
          <p:cNvCxnSpPr>
            <a:stCxn id="61" idx="5"/>
            <a:endCxn id="64" idx="1"/>
          </p:cNvCxnSpPr>
          <p:nvPr/>
        </p:nvCxnSpPr>
        <p:spPr>
          <a:xfrm>
            <a:off x="1532344" y="1881768"/>
            <a:ext cx="65488" cy="654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/>
          <p:cNvCxnSpPr>
            <a:stCxn id="6" idx="3"/>
            <a:endCxn id="61" idx="6"/>
          </p:cNvCxnSpPr>
          <p:nvPr/>
        </p:nvCxnSpPr>
        <p:spPr>
          <a:xfrm flipH="1">
            <a:off x="1548160" y="1756688"/>
            <a:ext cx="149304" cy="86896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接點 54"/>
          <p:cNvCxnSpPr>
            <a:stCxn id="7" idx="6"/>
            <a:endCxn id="17" idx="1"/>
          </p:cNvCxnSpPr>
          <p:nvPr/>
        </p:nvCxnSpPr>
        <p:spPr>
          <a:xfrm>
            <a:off x="1880592" y="1491928"/>
            <a:ext cx="356928" cy="239304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接點 55"/>
          <p:cNvCxnSpPr>
            <a:stCxn id="6" idx="6"/>
            <a:endCxn id="17" idx="2"/>
          </p:cNvCxnSpPr>
          <p:nvPr/>
        </p:nvCxnSpPr>
        <p:spPr>
          <a:xfrm>
            <a:off x="1728192" y="1743960"/>
            <a:ext cx="504056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接點 56"/>
          <p:cNvCxnSpPr>
            <a:stCxn id="64" idx="7"/>
            <a:endCxn id="6" idx="4"/>
          </p:cNvCxnSpPr>
          <p:nvPr/>
        </p:nvCxnSpPr>
        <p:spPr>
          <a:xfrm flipV="1">
            <a:off x="1623288" y="1761960"/>
            <a:ext cx="86904" cy="1852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接點 57"/>
          <p:cNvCxnSpPr>
            <a:stCxn id="64" idx="6"/>
            <a:endCxn id="17" idx="3"/>
          </p:cNvCxnSpPr>
          <p:nvPr/>
        </p:nvCxnSpPr>
        <p:spPr>
          <a:xfrm flipV="1">
            <a:off x="1628560" y="1756688"/>
            <a:ext cx="608960" cy="2032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接點 58"/>
          <p:cNvCxnSpPr>
            <a:stCxn id="67" idx="7"/>
            <a:endCxn id="17" idx="4"/>
          </p:cNvCxnSpPr>
          <p:nvPr/>
        </p:nvCxnSpPr>
        <p:spPr>
          <a:xfrm flipH="1" flipV="1">
            <a:off x="2250248" y="1761960"/>
            <a:ext cx="228752" cy="122940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接點 59"/>
          <p:cNvCxnSpPr>
            <a:stCxn id="68" idx="0"/>
            <a:endCxn id="16" idx="3"/>
          </p:cNvCxnSpPr>
          <p:nvPr/>
        </p:nvCxnSpPr>
        <p:spPr>
          <a:xfrm flipV="1">
            <a:off x="2618672" y="1504656"/>
            <a:ext cx="1635072" cy="16338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橢圓 60"/>
          <p:cNvSpPr/>
          <p:nvPr/>
        </p:nvSpPr>
        <p:spPr>
          <a:xfrm>
            <a:off x="1440160" y="178958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2" name="橢圓 61"/>
          <p:cNvSpPr/>
          <p:nvPr/>
        </p:nvSpPr>
        <p:spPr>
          <a:xfrm>
            <a:off x="7164800" y="2086000"/>
            <a:ext cx="108000" cy="108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4" name="橢圓 63"/>
          <p:cNvSpPr/>
          <p:nvPr/>
        </p:nvSpPr>
        <p:spPr>
          <a:xfrm>
            <a:off x="1592560" y="1941984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5" name="橢圓 64"/>
          <p:cNvSpPr/>
          <p:nvPr/>
        </p:nvSpPr>
        <p:spPr>
          <a:xfrm>
            <a:off x="4594216" y="204752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6" name="橢圓 65"/>
          <p:cNvSpPr/>
          <p:nvPr/>
        </p:nvSpPr>
        <p:spPr>
          <a:xfrm>
            <a:off x="5184576" y="1401920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" name="橢圓 66"/>
          <p:cNvSpPr/>
          <p:nvPr/>
        </p:nvSpPr>
        <p:spPr>
          <a:xfrm>
            <a:off x="2448272" y="2986096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8" name="橢圓 67"/>
          <p:cNvSpPr/>
          <p:nvPr/>
        </p:nvSpPr>
        <p:spPr>
          <a:xfrm>
            <a:off x="2600672" y="3138496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9" name="橢圓 68"/>
          <p:cNvSpPr/>
          <p:nvPr/>
        </p:nvSpPr>
        <p:spPr>
          <a:xfrm>
            <a:off x="2969096" y="2986096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0" name="橢圓 69"/>
          <p:cNvSpPr/>
          <p:nvPr/>
        </p:nvSpPr>
        <p:spPr>
          <a:xfrm>
            <a:off x="2592288" y="3587312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1" name="直線單箭頭接點 70"/>
          <p:cNvCxnSpPr>
            <a:stCxn id="75" idx="2"/>
            <a:endCxn id="76" idx="0"/>
          </p:cNvCxnSpPr>
          <p:nvPr/>
        </p:nvCxnSpPr>
        <p:spPr>
          <a:xfrm>
            <a:off x="4300228" y="4367384"/>
            <a:ext cx="0" cy="22660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單箭頭接點 71"/>
          <p:cNvCxnSpPr>
            <a:stCxn id="76" idx="2"/>
            <a:endCxn id="77" idx="0"/>
          </p:cNvCxnSpPr>
          <p:nvPr/>
        </p:nvCxnSpPr>
        <p:spPr>
          <a:xfrm>
            <a:off x="4300228" y="4924764"/>
            <a:ext cx="0" cy="23474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單箭頭接點 72"/>
          <p:cNvCxnSpPr>
            <a:stCxn id="77" idx="2"/>
            <a:endCxn id="78" idx="0"/>
          </p:cNvCxnSpPr>
          <p:nvPr/>
        </p:nvCxnSpPr>
        <p:spPr>
          <a:xfrm>
            <a:off x="4300228" y="5519512"/>
            <a:ext cx="0" cy="27400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單箭頭接點 73"/>
          <p:cNvCxnSpPr>
            <a:stCxn id="78" idx="2"/>
          </p:cNvCxnSpPr>
          <p:nvPr/>
        </p:nvCxnSpPr>
        <p:spPr>
          <a:xfrm>
            <a:off x="4300228" y="6153516"/>
            <a:ext cx="0" cy="227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矩形 74"/>
          <p:cNvSpPr/>
          <p:nvPr/>
        </p:nvSpPr>
        <p:spPr>
          <a:xfrm>
            <a:off x="3940228" y="4007384"/>
            <a:ext cx="720000" cy="360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blue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3940228" y="4593989"/>
            <a:ext cx="720000" cy="3307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3940228" y="5159512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3940228" y="5793516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80" name="直線單箭頭接點 79"/>
          <p:cNvCxnSpPr>
            <a:stCxn id="79" idx="2"/>
            <a:endCxn id="75" idx="0"/>
          </p:cNvCxnSpPr>
          <p:nvPr/>
        </p:nvCxnSpPr>
        <p:spPr>
          <a:xfrm>
            <a:off x="3563848" y="3573988"/>
            <a:ext cx="736380" cy="433396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單箭頭接點 81"/>
          <p:cNvCxnSpPr>
            <a:stCxn id="81" idx="2"/>
            <a:endCxn id="75" idx="0"/>
          </p:cNvCxnSpPr>
          <p:nvPr/>
        </p:nvCxnSpPr>
        <p:spPr>
          <a:xfrm flipH="1">
            <a:off x="4300228" y="3573988"/>
            <a:ext cx="366414" cy="433396"/>
          </a:xfrm>
          <a:prstGeom prst="straightConnector1">
            <a:avLst/>
          </a:prstGeom>
          <a:ln w="38100">
            <a:solidFill>
              <a:srgbClr val="006600"/>
            </a:solidFill>
            <a:headEnd type="none" w="med" len="med"/>
            <a:tailEnd type="triangl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橢圓 82"/>
          <p:cNvSpPr/>
          <p:nvPr/>
        </p:nvSpPr>
        <p:spPr>
          <a:xfrm>
            <a:off x="5336976" y="1554320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4" name="文字方塊 83"/>
          <p:cNvSpPr txBox="1"/>
          <p:nvPr/>
        </p:nvSpPr>
        <p:spPr>
          <a:xfrm>
            <a:off x="2471663" y="5695016"/>
            <a:ext cx="1484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or Node W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7884448" y="2334646"/>
            <a:ext cx="720000" cy="360000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Green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86" name="直線單箭頭接點 85"/>
          <p:cNvCxnSpPr>
            <a:stCxn id="90" idx="2"/>
            <a:endCxn id="91" idx="0"/>
          </p:cNvCxnSpPr>
          <p:nvPr/>
        </p:nvCxnSpPr>
        <p:spPr>
          <a:xfrm>
            <a:off x="8244368" y="3503288"/>
            <a:ext cx="0" cy="22660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單箭頭接點 86"/>
          <p:cNvCxnSpPr>
            <a:stCxn id="91" idx="2"/>
            <a:endCxn id="92" idx="0"/>
          </p:cNvCxnSpPr>
          <p:nvPr/>
        </p:nvCxnSpPr>
        <p:spPr>
          <a:xfrm>
            <a:off x="8244368" y="4060668"/>
            <a:ext cx="0" cy="23474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單箭頭接點 87"/>
          <p:cNvCxnSpPr>
            <a:stCxn id="92" idx="2"/>
            <a:endCxn id="93" idx="0"/>
          </p:cNvCxnSpPr>
          <p:nvPr/>
        </p:nvCxnSpPr>
        <p:spPr>
          <a:xfrm>
            <a:off x="8244368" y="4655416"/>
            <a:ext cx="0" cy="27400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單箭頭接點 88"/>
          <p:cNvCxnSpPr>
            <a:stCxn id="93" idx="2"/>
          </p:cNvCxnSpPr>
          <p:nvPr/>
        </p:nvCxnSpPr>
        <p:spPr>
          <a:xfrm>
            <a:off x="8244368" y="5289420"/>
            <a:ext cx="0" cy="227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矩形 89"/>
          <p:cNvSpPr/>
          <p:nvPr/>
        </p:nvSpPr>
        <p:spPr>
          <a:xfrm>
            <a:off x="7884368" y="3143288"/>
            <a:ext cx="720000" cy="360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blue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7884368" y="3729893"/>
            <a:ext cx="720000" cy="3307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7884368" y="4295416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7884368" y="4929420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94" name="直線單箭頭接點 93"/>
          <p:cNvCxnSpPr>
            <a:stCxn id="85" idx="2"/>
            <a:endCxn id="90" idx="0"/>
          </p:cNvCxnSpPr>
          <p:nvPr/>
        </p:nvCxnSpPr>
        <p:spPr>
          <a:xfrm flipH="1">
            <a:off x="8244368" y="2694646"/>
            <a:ext cx="80" cy="448642"/>
          </a:xfrm>
          <a:prstGeom prst="straightConnector1">
            <a:avLst/>
          </a:prstGeom>
          <a:ln w="28575">
            <a:solidFill>
              <a:srgbClr val="0066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文字方塊 94"/>
          <p:cNvSpPr txBox="1"/>
          <p:nvPr/>
        </p:nvSpPr>
        <p:spPr>
          <a:xfrm>
            <a:off x="7428180" y="5600993"/>
            <a:ext cx="1418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>
                <a:solidFill>
                  <a:srgbClr val="00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en-US" altLang="zh-TW" b="1" dirty="0" smtClean="0">
                <a:solidFill>
                  <a:srgbClr val="00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 Node G</a:t>
            </a:r>
            <a:endParaRPr lang="zh-TW" altLang="en-US" b="1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6" name="文字方塊 95"/>
          <p:cNvSpPr txBox="1"/>
          <p:nvPr/>
        </p:nvSpPr>
        <p:spPr>
          <a:xfrm>
            <a:off x="7345521" y="1907540"/>
            <a:ext cx="1035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Node G</a:t>
            </a:r>
            <a:endParaRPr lang="zh-TW" altLang="en-US" b="1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97" name="直線單箭頭接點 96"/>
          <p:cNvCxnSpPr>
            <a:stCxn id="101" idx="2"/>
            <a:endCxn id="102" idx="0"/>
          </p:cNvCxnSpPr>
          <p:nvPr/>
        </p:nvCxnSpPr>
        <p:spPr>
          <a:xfrm>
            <a:off x="971640" y="3396087"/>
            <a:ext cx="0" cy="22660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單箭頭接點 97"/>
          <p:cNvCxnSpPr>
            <a:stCxn id="102" idx="2"/>
            <a:endCxn id="103" idx="0"/>
          </p:cNvCxnSpPr>
          <p:nvPr/>
        </p:nvCxnSpPr>
        <p:spPr>
          <a:xfrm>
            <a:off x="971640" y="3953467"/>
            <a:ext cx="0" cy="23474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單箭頭接點 98"/>
          <p:cNvCxnSpPr>
            <a:stCxn id="103" idx="2"/>
            <a:endCxn id="104" idx="0"/>
          </p:cNvCxnSpPr>
          <p:nvPr/>
        </p:nvCxnSpPr>
        <p:spPr>
          <a:xfrm>
            <a:off x="971640" y="4548215"/>
            <a:ext cx="0" cy="27400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單箭頭接點 99"/>
          <p:cNvCxnSpPr>
            <a:stCxn id="104" idx="2"/>
          </p:cNvCxnSpPr>
          <p:nvPr/>
        </p:nvCxnSpPr>
        <p:spPr>
          <a:xfrm>
            <a:off x="971640" y="5182219"/>
            <a:ext cx="0" cy="227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矩形 100"/>
          <p:cNvSpPr/>
          <p:nvPr/>
        </p:nvSpPr>
        <p:spPr>
          <a:xfrm>
            <a:off x="611640" y="3036087"/>
            <a:ext cx="720000" cy="360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blue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2" name="矩形 101"/>
          <p:cNvSpPr/>
          <p:nvPr/>
        </p:nvSpPr>
        <p:spPr>
          <a:xfrm>
            <a:off x="611640" y="3622692"/>
            <a:ext cx="720000" cy="3307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611640" y="4188215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611640" y="4822219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5" name="矩形 104"/>
          <p:cNvSpPr/>
          <p:nvPr/>
        </p:nvSpPr>
        <p:spPr>
          <a:xfrm>
            <a:off x="611560" y="2199375"/>
            <a:ext cx="720000" cy="3600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Red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06" name="直線單箭頭接點 105"/>
          <p:cNvCxnSpPr>
            <a:stCxn id="105" idx="2"/>
            <a:endCxn id="101" idx="0"/>
          </p:cNvCxnSpPr>
          <p:nvPr/>
        </p:nvCxnSpPr>
        <p:spPr>
          <a:xfrm>
            <a:off x="971560" y="2559375"/>
            <a:ext cx="80" cy="476712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文字方塊 106"/>
          <p:cNvSpPr txBox="1"/>
          <p:nvPr/>
        </p:nvSpPr>
        <p:spPr>
          <a:xfrm>
            <a:off x="1242564" y="4725144"/>
            <a:ext cx="1399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en-US" altLang="zh-TW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 Node R</a:t>
            </a:r>
            <a:endParaRPr lang="zh-TW" altLang="en-US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8" name="文字方塊 107"/>
          <p:cNvSpPr txBox="1"/>
          <p:nvPr/>
        </p:nvSpPr>
        <p:spPr>
          <a:xfrm>
            <a:off x="467544" y="1642868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Node R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9" name="文字方塊 108"/>
          <p:cNvSpPr txBox="1"/>
          <p:nvPr/>
        </p:nvSpPr>
        <p:spPr>
          <a:xfrm>
            <a:off x="4253267" y="2267580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Node W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0" name="文字方塊 109"/>
          <p:cNvSpPr txBox="1"/>
          <p:nvPr/>
        </p:nvSpPr>
        <p:spPr>
          <a:xfrm>
            <a:off x="4676534" y="3870586"/>
            <a:ext cx="2428871" cy="143116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 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Node W 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產生衝突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600"/>
              </a:spcBef>
            </a:pP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Blue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後面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600"/>
              </a:spcBef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到底是要接 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Red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600"/>
              </a:spcBef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還是接 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Green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1" name="橢圓 110"/>
          <p:cNvSpPr/>
          <p:nvPr/>
        </p:nvSpPr>
        <p:spPr>
          <a:xfrm>
            <a:off x="441142" y="620688"/>
            <a:ext cx="4850938" cy="2807351"/>
          </a:xfrm>
          <a:prstGeom prst="ellipse">
            <a:avLst/>
          </a:prstGeom>
          <a:noFill/>
          <a:ln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2" name="橢圓 111"/>
          <p:cNvSpPr/>
          <p:nvPr/>
        </p:nvSpPr>
        <p:spPr>
          <a:xfrm>
            <a:off x="4235368" y="836712"/>
            <a:ext cx="4009040" cy="2807351"/>
          </a:xfrm>
          <a:prstGeom prst="ellipse">
            <a:avLst/>
          </a:prstGeom>
          <a:noFill/>
          <a:ln>
            <a:solidFill>
              <a:srgbClr val="008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3203848" y="3213988"/>
            <a:ext cx="720000" cy="360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Red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4306642" y="3213988"/>
            <a:ext cx="720000" cy="3600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Green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3" name="文字方塊 112"/>
          <p:cNvSpPr txBox="1"/>
          <p:nvPr/>
        </p:nvSpPr>
        <p:spPr>
          <a:xfrm>
            <a:off x="826028" y="209722"/>
            <a:ext cx="74870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漸漸的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全世界的 </a:t>
            </a:r>
            <a:r>
              <a:rPr lang="en-US" altLang="zh-TW" sz="2000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被區分為 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Red 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 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Green 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兩大陣營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4" name="矩形 113"/>
          <p:cNvSpPr/>
          <p:nvPr/>
        </p:nvSpPr>
        <p:spPr>
          <a:xfrm>
            <a:off x="4728497" y="5437898"/>
            <a:ext cx="2723823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Node W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決定暫不解決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600"/>
              </a:spcBef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視接下來的情況再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做反應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7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2900920" y="6462884"/>
            <a:ext cx="3726288" cy="248012"/>
          </a:xfrm>
        </p:spPr>
        <p:txBody>
          <a:bodyPr/>
          <a:lstStyle/>
          <a:p>
            <a:r>
              <a:rPr lang="en-US" altLang="zh-TW" dirty="0"/>
              <a:t>Reference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杜宏毅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前世今生與未來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》”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774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build="p" bldLvl="2" animBg="1"/>
      <p:bldP spid="111" grpId="0" animBg="1"/>
      <p:bldP spid="112" grpId="0" animBg="1"/>
      <p:bldP spid="79" grpId="0" animBg="1"/>
      <p:bldP spid="81" grpId="0" animBg="1"/>
      <p:bldP spid="113" grpId="0"/>
      <p:bldP spid="114" grpId="0" build="p" bldLvl="2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圖片 1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76" y="598235"/>
            <a:ext cx="8649624" cy="4511185"/>
          </a:xfrm>
          <a:prstGeom prst="rect">
            <a:avLst/>
          </a:prstGeom>
        </p:spPr>
      </p:pic>
      <p:sp>
        <p:nvSpPr>
          <p:cNvPr id="6" name="橢圓 5"/>
          <p:cNvSpPr/>
          <p:nvPr/>
        </p:nvSpPr>
        <p:spPr>
          <a:xfrm>
            <a:off x="1692192" y="1717530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1844592" y="1465498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4746616" y="2191498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6779608" y="1905930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橢圓 9"/>
          <p:cNvSpPr/>
          <p:nvPr/>
        </p:nvSpPr>
        <p:spPr>
          <a:xfrm>
            <a:off x="7271572" y="2446554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橢圓 10"/>
          <p:cNvSpPr/>
          <p:nvPr/>
        </p:nvSpPr>
        <p:spPr>
          <a:xfrm>
            <a:off x="4392488" y="1177466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7056280" y="3285743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橢圓 12"/>
          <p:cNvSpPr/>
          <p:nvPr/>
        </p:nvSpPr>
        <p:spPr>
          <a:xfrm>
            <a:off x="4544888" y="1329866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橢圓 13"/>
          <p:cNvSpPr/>
          <p:nvPr/>
        </p:nvSpPr>
        <p:spPr>
          <a:xfrm>
            <a:off x="4697288" y="1177466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橢圓 14"/>
          <p:cNvSpPr/>
          <p:nvPr/>
        </p:nvSpPr>
        <p:spPr>
          <a:xfrm>
            <a:off x="4248472" y="1465498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橢圓 15"/>
          <p:cNvSpPr/>
          <p:nvPr/>
        </p:nvSpPr>
        <p:spPr>
          <a:xfrm>
            <a:off x="2232248" y="1717530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橢圓 16"/>
          <p:cNvSpPr/>
          <p:nvPr/>
        </p:nvSpPr>
        <p:spPr>
          <a:xfrm>
            <a:off x="7020784" y="2509618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2592288" y="3877766"/>
            <a:ext cx="108012" cy="108012"/>
          </a:xfrm>
          <a:prstGeom prst="ellipse">
            <a:avLst/>
          </a:prstGeom>
          <a:solidFill>
            <a:srgbClr val="0000FF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9" name="直線接點 18"/>
          <p:cNvCxnSpPr>
            <a:stCxn id="18" idx="0"/>
            <a:endCxn id="69" idx="4"/>
          </p:cNvCxnSpPr>
          <p:nvPr/>
        </p:nvCxnSpPr>
        <p:spPr>
          <a:xfrm flipH="1" flipV="1">
            <a:off x="2610288" y="3614882"/>
            <a:ext cx="36006" cy="262884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>
            <a:stCxn id="69" idx="7"/>
            <a:endCxn id="68" idx="3"/>
          </p:cNvCxnSpPr>
          <p:nvPr/>
        </p:nvCxnSpPr>
        <p:spPr>
          <a:xfrm flipV="1">
            <a:off x="2623016" y="3008394"/>
            <a:ext cx="351352" cy="57576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>
            <a:stCxn id="69" idx="0"/>
            <a:endCxn id="67" idx="4"/>
          </p:cNvCxnSpPr>
          <p:nvPr/>
        </p:nvCxnSpPr>
        <p:spPr>
          <a:xfrm flipV="1">
            <a:off x="2610288" y="3166066"/>
            <a:ext cx="8384" cy="4128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>
            <a:stCxn id="67" idx="1"/>
            <a:endCxn id="66" idx="5"/>
          </p:cNvCxnSpPr>
          <p:nvPr/>
        </p:nvCxnSpPr>
        <p:spPr>
          <a:xfrm flipH="1" flipV="1">
            <a:off x="2479000" y="3008394"/>
            <a:ext cx="126944" cy="1269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>
            <a:stCxn id="68" idx="2"/>
            <a:endCxn id="67" idx="6"/>
          </p:cNvCxnSpPr>
          <p:nvPr/>
        </p:nvCxnSpPr>
        <p:spPr>
          <a:xfrm flipH="1">
            <a:off x="2636672" y="2995666"/>
            <a:ext cx="332424" cy="152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>
            <a:stCxn id="66" idx="1"/>
            <a:endCxn id="63" idx="5"/>
          </p:cNvCxnSpPr>
          <p:nvPr/>
        </p:nvCxnSpPr>
        <p:spPr>
          <a:xfrm flipH="1" flipV="1">
            <a:off x="1623288" y="1964282"/>
            <a:ext cx="830256" cy="1018656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>
            <a:stCxn id="68" idx="7"/>
            <a:endCxn id="64" idx="3"/>
          </p:cNvCxnSpPr>
          <p:nvPr/>
        </p:nvCxnSpPr>
        <p:spPr>
          <a:xfrm flipV="1">
            <a:off x="2999824" y="2131282"/>
            <a:ext cx="1610208" cy="8516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>
            <a:stCxn id="8" idx="1"/>
            <a:endCxn id="64" idx="5"/>
          </p:cNvCxnSpPr>
          <p:nvPr/>
        </p:nvCxnSpPr>
        <p:spPr>
          <a:xfrm flipH="1" flipV="1">
            <a:off x="4686400" y="2131282"/>
            <a:ext cx="65488" cy="65488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>
            <a:stCxn id="17" idx="2"/>
            <a:endCxn id="8" idx="5"/>
          </p:cNvCxnSpPr>
          <p:nvPr/>
        </p:nvCxnSpPr>
        <p:spPr>
          <a:xfrm flipH="1" flipV="1">
            <a:off x="4777344" y="2222226"/>
            <a:ext cx="2243440" cy="305392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>
            <a:stCxn id="61" idx="4"/>
            <a:endCxn id="17" idx="7"/>
          </p:cNvCxnSpPr>
          <p:nvPr/>
        </p:nvCxnSpPr>
        <p:spPr>
          <a:xfrm flipH="1">
            <a:off x="7051512" y="2185570"/>
            <a:ext cx="167288" cy="329320"/>
          </a:xfrm>
          <a:prstGeom prst="line">
            <a:avLst/>
          </a:prstGeom>
          <a:ln>
            <a:solidFill>
              <a:srgbClr val="00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>
            <a:stCxn id="9" idx="4"/>
            <a:endCxn id="17" idx="0"/>
          </p:cNvCxnSpPr>
          <p:nvPr/>
        </p:nvCxnSpPr>
        <p:spPr>
          <a:xfrm>
            <a:off x="6797608" y="1941930"/>
            <a:ext cx="241176" cy="567688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>
            <a:stCxn id="61" idx="5"/>
            <a:endCxn id="10" idx="0"/>
          </p:cNvCxnSpPr>
          <p:nvPr/>
        </p:nvCxnSpPr>
        <p:spPr>
          <a:xfrm>
            <a:off x="7256984" y="2169754"/>
            <a:ext cx="32588" cy="27680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>
            <a:stCxn id="17" idx="6"/>
            <a:endCxn id="10" idx="3"/>
          </p:cNvCxnSpPr>
          <p:nvPr/>
        </p:nvCxnSpPr>
        <p:spPr>
          <a:xfrm flipV="1">
            <a:off x="7056784" y="2477282"/>
            <a:ext cx="220060" cy="50336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>
            <a:stCxn id="61" idx="1"/>
            <a:endCxn id="9" idx="6"/>
          </p:cNvCxnSpPr>
          <p:nvPr/>
        </p:nvCxnSpPr>
        <p:spPr>
          <a:xfrm flipH="1" flipV="1">
            <a:off x="6815608" y="1923930"/>
            <a:ext cx="365008" cy="169456"/>
          </a:xfrm>
          <a:prstGeom prst="line">
            <a:avLst/>
          </a:prstGeom>
          <a:ln>
            <a:solidFill>
              <a:srgbClr val="00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>
            <a:stCxn id="10" idx="4"/>
            <a:endCxn id="12" idx="7"/>
          </p:cNvCxnSpPr>
          <p:nvPr/>
        </p:nvCxnSpPr>
        <p:spPr>
          <a:xfrm flipH="1">
            <a:off x="7087008" y="2482554"/>
            <a:ext cx="202564" cy="808461"/>
          </a:xfrm>
          <a:prstGeom prst="line">
            <a:avLst/>
          </a:prstGeom>
          <a:ln>
            <a:solidFill>
              <a:srgbClr val="00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>
            <a:stCxn id="17" idx="4"/>
            <a:endCxn id="12" idx="1"/>
          </p:cNvCxnSpPr>
          <p:nvPr/>
        </p:nvCxnSpPr>
        <p:spPr>
          <a:xfrm>
            <a:off x="7038784" y="2545618"/>
            <a:ext cx="22768" cy="745397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/>
          <p:cNvCxnSpPr>
            <a:stCxn id="9" idx="1"/>
            <a:endCxn id="123" idx="5"/>
          </p:cNvCxnSpPr>
          <p:nvPr/>
        </p:nvCxnSpPr>
        <p:spPr>
          <a:xfrm flipH="1" flipV="1">
            <a:off x="6719392" y="1845714"/>
            <a:ext cx="65488" cy="65488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/>
          <p:cNvCxnSpPr>
            <a:stCxn id="17" idx="1"/>
            <a:endCxn id="123" idx="4"/>
          </p:cNvCxnSpPr>
          <p:nvPr/>
        </p:nvCxnSpPr>
        <p:spPr>
          <a:xfrm flipH="1" flipV="1">
            <a:off x="6681208" y="1861530"/>
            <a:ext cx="344848" cy="6533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>
            <a:stCxn id="8" idx="7"/>
            <a:endCxn id="82" idx="3"/>
          </p:cNvCxnSpPr>
          <p:nvPr/>
        </p:nvCxnSpPr>
        <p:spPr>
          <a:xfrm flipV="1">
            <a:off x="4777344" y="1576618"/>
            <a:ext cx="564904" cy="620152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>
            <a:stCxn id="64" idx="6"/>
            <a:endCxn id="82" idx="2"/>
          </p:cNvCxnSpPr>
          <p:nvPr/>
        </p:nvCxnSpPr>
        <p:spPr>
          <a:xfrm flipV="1">
            <a:off x="4702216" y="1563890"/>
            <a:ext cx="634760" cy="529208"/>
          </a:xfrm>
          <a:prstGeom prst="line">
            <a:avLst/>
          </a:prstGeom>
          <a:ln w="19050">
            <a:solidFill>
              <a:srgbClr val="006600"/>
            </a:solidFill>
            <a:headEnd type="arrow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>
            <a:stCxn id="64" idx="1"/>
            <a:endCxn id="15" idx="5"/>
          </p:cNvCxnSpPr>
          <p:nvPr/>
        </p:nvCxnSpPr>
        <p:spPr>
          <a:xfrm flipH="1" flipV="1">
            <a:off x="4279200" y="1496226"/>
            <a:ext cx="330832" cy="5586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>
            <a:stCxn id="65" idx="3"/>
            <a:endCxn id="15" idx="6"/>
          </p:cNvCxnSpPr>
          <p:nvPr/>
        </p:nvCxnSpPr>
        <p:spPr>
          <a:xfrm flipH="1">
            <a:off x="4284472" y="1424218"/>
            <a:ext cx="905376" cy="5928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/>
          <p:cNvCxnSpPr>
            <a:stCxn id="82" idx="1"/>
            <a:endCxn id="65" idx="6"/>
          </p:cNvCxnSpPr>
          <p:nvPr/>
        </p:nvCxnSpPr>
        <p:spPr>
          <a:xfrm flipH="1" flipV="1">
            <a:off x="5220576" y="1411490"/>
            <a:ext cx="121672" cy="139672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接點 41"/>
          <p:cNvCxnSpPr>
            <a:stCxn id="13" idx="5"/>
            <a:endCxn id="65" idx="2"/>
          </p:cNvCxnSpPr>
          <p:nvPr/>
        </p:nvCxnSpPr>
        <p:spPr>
          <a:xfrm>
            <a:off x="4575616" y="1360594"/>
            <a:ext cx="608960" cy="508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>
            <a:stCxn id="15" idx="7"/>
            <a:endCxn id="13" idx="3"/>
          </p:cNvCxnSpPr>
          <p:nvPr/>
        </p:nvCxnSpPr>
        <p:spPr>
          <a:xfrm flipV="1">
            <a:off x="4279200" y="1360594"/>
            <a:ext cx="270960" cy="11017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/>
          <p:cNvCxnSpPr>
            <a:stCxn id="64" idx="7"/>
            <a:endCxn id="65" idx="4"/>
          </p:cNvCxnSpPr>
          <p:nvPr/>
        </p:nvCxnSpPr>
        <p:spPr>
          <a:xfrm flipV="1">
            <a:off x="4686400" y="1429490"/>
            <a:ext cx="516176" cy="625424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/>
          <p:cNvCxnSpPr>
            <a:stCxn id="15" idx="0"/>
            <a:endCxn id="11" idx="4"/>
          </p:cNvCxnSpPr>
          <p:nvPr/>
        </p:nvCxnSpPr>
        <p:spPr>
          <a:xfrm flipV="1">
            <a:off x="4266472" y="1213466"/>
            <a:ext cx="144016" cy="252032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/>
          <p:cNvCxnSpPr>
            <a:stCxn id="13" idx="7"/>
            <a:endCxn id="14" idx="3"/>
          </p:cNvCxnSpPr>
          <p:nvPr/>
        </p:nvCxnSpPr>
        <p:spPr>
          <a:xfrm flipV="1">
            <a:off x="4575616" y="1208194"/>
            <a:ext cx="126944" cy="126944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/>
          <p:cNvCxnSpPr>
            <a:stCxn id="14" idx="5"/>
            <a:endCxn id="65" idx="0"/>
          </p:cNvCxnSpPr>
          <p:nvPr/>
        </p:nvCxnSpPr>
        <p:spPr>
          <a:xfrm>
            <a:off x="4728016" y="1208194"/>
            <a:ext cx="474560" cy="1852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/>
          <p:cNvCxnSpPr>
            <a:stCxn id="14" idx="2"/>
            <a:endCxn id="11" idx="6"/>
          </p:cNvCxnSpPr>
          <p:nvPr/>
        </p:nvCxnSpPr>
        <p:spPr>
          <a:xfrm flipH="1">
            <a:off x="4428488" y="1195466"/>
            <a:ext cx="268800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/>
          <p:cNvCxnSpPr>
            <a:stCxn id="123" idx="2"/>
            <a:endCxn id="82" idx="5"/>
          </p:cNvCxnSpPr>
          <p:nvPr/>
        </p:nvCxnSpPr>
        <p:spPr>
          <a:xfrm flipH="1" flipV="1">
            <a:off x="5367704" y="1576618"/>
            <a:ext cx="1259504" cy="230912"/>
          </a:xfrm>
          <a:prstGeom prst="line">
            <a:avLst/>
          </a:prstGeom>
          <a:ln w="38100">
            <a:solidFill>
              <a:srgbClr val="9900CC"/>
            </a:solidFill>
            <a:headEnd type="none" w="med" len="med"/>
            <a:tailEnd type="arrow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接點 49"/>
          <p:cNvCxnSpPr>
            <a:stCxn id="7" idx="4"/>
            <a:endCxn id="6" idx="7"/>
          </p:cNvCxnSpPr>
          <p:nvPr/>
        </p:nvCxnSpPr>
        <p:spPr>
          <a:xfrm flipH="1">
            <a:off x="1722920" y="1501498"/>
            <a:ext cx="139672" cy="221304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/>
          <p:cNvCxnSpPr>
            <a:stCxn id="7" idx="1"/>
            <a:endCxn id="60" idx="7"/>
          </p:cNvCxnSpPr>
          <p:nvPr/>
        </p:nvCxnSpPr>
        <p:spPr>
          <a:xfrm flipH="1">
            <a:off x="1532344" y="1470770"/>
            <a:ext cx="317520" cy="326200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/>
          <p:cNvCxnSpPr>
            <a:stCxn id="60" idx="5"/>
            <a:endCxn id="63" idx="1"/>
          </p:cNvCxnSpPr>
          <p:nvPr/>
        </p:nvCxnSpPr>
        <p:spPr>
          <a:xfrm>
            <a:off x="1532344" y="1873338"/>
            <a:ext cx="65488" cy="654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/>
          <p:cNvCxnSpPr>
            <a:stCxn id="6" idx="3"/>
            <a:endCxn id="60" idx="6"/>
          </p:cNvCxnSpPr>
          <p:nvPr/>
        </p:nvCxnSpPr>
        <p:spPr>
          <a:xfrm flipH="1">
            <a:off x="1548160" y="1748258"/>
            <a:ext cx="149304" cy="86896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/>
          <p:cNvCxnSpPr>
            <a:stCxn id="7" idx="6"/>
            <a:endCxn id="16" idx="1"/>
          </p:cNvCxnSpPr>
          <p:nvPr/>
        </p:nvCxnSpPr>
        <p:spPr>
          <a:xfrm>
            <a:off x="1880592" y="1483498"/>
            <a:ext cx="356928" cy="239304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接點 54"/>
          <p:cNvCxnSpPr>
            <a:stCxn id="6" idx="6"/>
            <a:endCxn id="16" idx="2"/>
          </p:cNvCxnSpPr>
          <p:nvPr/>
        </p:nvCxnSpPr>
        <p:spPr>
          <a:xfrm>
            <a:off x="1728192" y="1735530"/>
            <a:ext cx="504056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接點 55"/>
          <p:cNvCxnSpPr>
            <a:stCxn id="63" idx="7"/>
            <a:endCxn id="6" idx="4"/>
          </p:cNvCxnSpPr>
          <p:nvPr/>
        </p:nvCxnSpPr>
        <p:spPr>
          <a:xfrm flipV="1">
            <a:off x="1623288" y="1753530"/>
            <a:ext cx="86904" cy="1852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接點 56"/>
          <p:cNvCxnSpPr>
            <a:stCxn id="63" idx="6"/>
            <a:endCxn id="16" idx="3"/>
          </p:cNvCxnSpPr>
          <p:nvPr/>
        </p:nvCxnSpPr>
        <p:spPr>
          <a:xfrm flipV="1">
            <a:off x="1628560" y="1748258"/>
            <a:ext cx="608960" cy="2032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接點 57"/>
          <p:cNvCxnSpPr>
            <a:stCxn id="66" idx="7"/>
            <a:endCxn id="16" idx="4"/>
          </p:cNvCxnSpPr>
          <p:nvPr/>
        </p:nvCxnSpPr>
        <p:spPr>
          <a:xfrm flipH="1" flipV="1">
            <a:off x="2250248" y="1753530"/>
            <a:ext cx="228752" cy="122940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接點 58"/>
          <p:cNvCxnSpPr>
            <a:stCxn id="67" idx="0"/>
            <a:endCxn id="15" idx="3"/>
          </p:cNvCxnSpPr>
          <p:nvPr/>
        </p:nvCxnSpPr>
        <p:spPr>
          <a:xfrm flipV="1">
            <a:off x="2618672" y="1496226"/>
            <a:ext cx="1635072" cy="16338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橢圓 59"/>
          <p:cNvSpPr/>
          <p:nvPr/>
        </p:nvSpPr>
        <p:spPr>
          <a:xfrm>
            <a:off x="1440160" y="178115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1" name="橢圓 60"/>
          <p:cNvSpPr/>
          <p:nvPr/>
        </p:nvSpPr>
        <p:spPr>
          <a:xfrm>
            <a:off x="7164800" y="2077570"/>
            <a:ext cx="108000" cy="108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3" name="橢圓 62"/>
          <p:cNvSpPr/>
          <p:nvPr/>
        </p:nvSpPr>
        <p:spPr>
          <a:xfrm>
            <a:off x="1592560" y="1933554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4" name="橢圓 63"/>
          <p:cNvSpPr/>
          <p:nvPr/>
        </p:nvSpPr>
        <p:spPr>
          <a:xfrm>
            <a:off x="4594216" y="203909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5" name="橢圓 64"/>
          <p:cNvSpPr/>
          <p:nvPr/>
        </p:nvSpPr>
        <p:spPr>
          <a:xfrm>
            <a:off x="5184576" y="1393490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6" name="橢圓 65"/>
          <p:cNvSpPr/>
          <p:nvPr/>
        </p:nvSpPr>
        <p:spPr>
          <a:xfrm>
            <a:off x="2448272" y="2977666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" name="橢圓 66"/>
          <p:cNvSpPr/>
          <p:nvPr/>
        </p:nvSpPr>
        <p:spPr>
          <a:xfrm>
            <a:off x="2600672" y="3130066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8" name="橢圓 67"/>
          <p:cNvSpPr/>
          <p:nvPr/>
        </p:nvSpPr>
        <p:spPr>
          <a:xfrm>
            <a:off x="2969096" y="2977666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9" name="橢圓 68"/>
          <p:cNvSpPr/>
          <p:nvPr/>
        </p:nvSpPr>
        <p:spPr>
          <a:xfrm>
            <a:off x="2592288" y="3578882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0" name="直線單箭頭接點 69"/>
          <p:cNvCxnSpPr>
            <a:stCxn id="74" idx="2"/>
            <a:endCxn id="75" idx="0"/>
          </p:cNvCxnSpPr>
          <p:nvPr/>
        </p:nvCxnSpPr>
        <p:spPr>
          <a:xfrm>
            <a:off x="4300228" y="4358954"/>
            <a:ext cx="0" cy="22660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單箭頭接點 70"/>
          <p:cNvCxnSpPr>
            <a:stCxn id="75" idx="2"/>
            <a:endCxn id="76" idx="0"/>
          </p:cNvCxnSpPr>
          <p:nvPr/>
        </p:nvCxnSpPr>
        <p:spPr>
          <a:xfrm>
            <a:off x="4300228" y="4916334"/>
            <a:ext cx="0" cy="23474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單箭頭接點 71"/>
          <p:cNvCxnSpPr>
            <a:stCxn id="76" idx="2"/>
            <a:endCxn id="77" idx="0"/>
          </p:cNvCxnSpPr>
          <p:nvPr/>
        </p:nvCxnSpPr>
        <p:spPr>
          <a:xfrm>
            <a:off x="4300228" y="5511082"/>
            <a:ext cx="0" cy="27400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單箭頭接點 72"/>
          <p:cNvCxnSpPr>
            <a:stCxn id="77" idx="2"/>
          </p:cNvCxnSpPr>
          <p:nvPr/>
        </p:nvCxnSpPr>
        <p:spPr>
          <a:xfrm>
            <a:off x="4300228" y="6145086"/>
            <a:ext cx="0" cy="227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矩形 73"/>
          <p:cNvSpPr/>
          <p:nvPr/>
        </p:nvSpPr>
        <p:spPr>
          <a:xfrm>
            <a:off x="3940228" y="3998954"/>
            <a:ext cx="720000" cy="360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blue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3940228" y="4585559"/>
            <a:ext cx="720000" cy="3307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3940228" y="5151082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3940228" y="5785086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3203848" y="3205558"/>
            <a:ext cx="720000" cy="3600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Red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9" name="直線單箭頭接點 78"/>
          <p:cNvCxnSpPr>
            <a:stCxn id="78" idx="2"/>
            <a:endCxn id="74" idx="0"/>
          </p:cNvCxnSpPr>
          <p:nvPr/>
        </p:nvCxnSpPr>
        <p:spPr>
          <a:xfrm>
            <a:off x="3563848" y="3565558"/>
            <a:ext cx="736380" cy="433396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矩形 79"/>
          <p:cNvSpPr/>
          <p:nvPr/>
        </p:nvSpPr>
        <p:spPr>
          <a:xfrm>
            <a:off x="4306642" y="3205558"/>
            <a:ext cx="720000" cy="360000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Green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81" name="直線單箭頭接點 80"/>
          <p:cNvCxnSpPr>
            <a:stCxn id="80" idx="2"/>
            <a:endCxn id="74" idx="0"/>
          </p:cNvCxnSpPr>
          <p:nvPr/>
        </p:nvCxnSpPr>
        <p:spPr>
          <a:xfrm flipH="1">
            <a:off x="4300228" y="3565558"/>
            <a:ext cx="366414" cy="433396"/>
          </a:xfrm>
          <a:prstGeom prst="straightConnector1">
            <a:avLst/>
          </a:prstGeom>
          <a:ln w="28575">
            <a:solidFill>
              <a:srgbClr val="0066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橢圓 81"/>
          <p:cNvSpPr/>
          <p:nvPr/>
        </p:nvSpPr>
        <p:spPr>
          <a:xfrm>
            <a:off x="5336976" y="1545890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5934400" y="2761642"/>
            <a:ext cx="720000" cy="360000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Green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84" name="直線單箭頭接點 83"/>
          <p:cNvCxnSpPr>
            <a:stCxn id="88" idx="2"/>
            <a:endCxn id="89" idx="0"/>
          </p:cNvCxnSpPr>
          <p:nvPr/>
        </p:nvCxnSpPr>
        <p:spPr>
          <a:xfrm>
            <a:off x="6294400" y="3700983"/>
            <a:ext cx="0" cy="22660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單箭頭接點 84"/>
          <p:cNvCxnSpPr>
            <a:stCxn id="89" idx="2"/>
            <a:endCxn id="90" idx="0"/>
          </p:cNvCxnSpPr>
          <p:nvPr/>
        </p:nvCxnSpPr>
        <p:spPr>
          <a:xfrm>
            <a:off x="6294400" y="4258363"/>
            <a:ext cx="0" cy="23474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單箭頭接點 85"/>
          <p:cNvCxnSpPr>
            <a:stCxn id="90" idx="2"/>
            <a:endCxn id="91" idx="0"/>
          </p:cNvCxnSpPr>
          <p:nvPr/>
        </p:nvCxnSpPr>
        <p:spPr>
          <a:xfrm>
            <a:off x="6294400" y="4853111"/>
            <a:ext cx="0" cy="27400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單箭頭接點 86"/>
          <p:cNvCxnSpPr>
            <a:stCxn id="91" idx="2"/>
          </p:cNvCxnSpPr>
          <p:nvPr/>
        </p:nvCxnSpPr>
        <p:spPr>
          <a:xfrm>
            <a:off x="6294400" y="5487115"/>
            <a:ext cx="5752" cy="227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矩形 87"/>
          <p:cNvSpPr/>
          <p:nvPr/>
        </p:nvSpPr>
        <p:spPr>
          <a:xfrm>
            <a:off x="5934400" y="3340983"/>
            <a:ext cx="720000" cy="360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blue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5934400" y="3927588"/>
            <a:ext cx="720000" cy="3307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5934400" y="4493111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5934400" y="5127115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92" name="直線單箭頭接點 91"/>
          <p:cNvCxnSpPr>
            <a:stCxn id="83" idx="2"/>
            <a:endCxn id="88" idx="0"/>
          </p:cNvCxnSpPr>
          <p:nvPr/>
        </p:nvCxnSpPr>
        <p:spPr>
          <a:xfrm>
            <a:off x="6294400" y="3121642"/>
            <a:ext cx="0" cy="219341"/>
          </a:xfrm>
          <a:prstGeom prst="straightConnector1">
            <a:avLst/>
          </a:prstGeom>
          <a:ln w="28575">
            <a:solidFill>
              <a:srgbClr val="0066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矩形 92"/>
          <p:cNvSpPr/>
          <p:nvPr/>
        </p:nvSpPr>
        <p:spPr>
          <a:xfrm>
            <a:off x="5940232" y="1988880"/>
            <a:ext cx="720000" cy="360000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Purple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94" name="直線單箭頭接點 93"/>
          <p:cNvCxnSpPr>
            <a:stCxn id="93" idx="2"/>
            <a:endCxn id="83" idx="0"/>
          </p:cNvCxnSpPr>
          <p:nvPr/>
        </p:nvCxnSpPr>
        <p:spPr>
          <a:xfrm flipH="1">
            <a:off x="6294400" y="2348880"/>
            <a:ext cx="5832" cy="412762"/>
          </a:xfrm>
          <a:prstGeom prst="straightConnector1">
            <a:avLst/>
          </a:prstGeom>
          <a:ln w="38100">
            <a:solidFill>
              <a:srgbClr val="9900CC"/>
            </a:solidFill>
            <a:prstDash val="sysDot"/>
            <a:headEnd type="none" w="med" len="med"/>
            <a:tailEnd type="triangl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文字方塊 94"/>
          <p:cNvSpPr txBox="1"/>
          <p:nvPr/>
        </p:nvSpPr>
        <p:spPr>
          <a:xfrm>
            <a:off x="2471663" y="5686586"/>
            <a:ext cx="1484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or Node W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6" name="文字方塊 95"/>
          <p:cNvSpPr txBox="1"/>
          <p:nvPr/>
        </p:nvSpPr>
        <p:spPr>
          <a:xfrm>
            <a:off x="5363452" y="5734997"/>
            <a:ext cx="13901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en-US" altLang="zh-TW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 Node P</a:t>
            </a:r>
            <a:endParaRPr lang="zh-TW" altLang="en-US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7884448" y="2334646"/>
            <a:ext cx="720000" cy="360000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Green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98" name="直線單箭頭接點 97"/>
          <p:cNvCxnSpPr>
            <a:stCxn id="102" idx="2"/>
            <a:endCxn id="103" idx="0"/>
          </p:cNvCxnSpPr>
          <p:nvPr/>
        </p:nvCxnSpPr>
        <p:spPr>
          <a:xfrm>
            <a:off x="8244368" y="3503288"/>
            <a:ext cx="0" cy="22660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單箭頭接點 98"/>
          <p:cNvCxnSpPr>
            <a:stCxn id="103" idx="2"/>
            <a:endCxn id="104" idx="0"/>
          </p:cNvCxnSpPr>
          <p:nvPr/>
        </p:nvCxnSpPr>
        <p:spPr>
          <a:xfrm>
            <a:off x="8244368" y="4060668"/>
            <a:ext cx="0" cy="23474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單箭頭接點 99"/>
          <p:cNvCxnSpPr>
            <a:stCxn id="104" idx="2"/>
            <a:endCxn id="105" idx="0"/>
          </p:cNvCxnSpPr>
          <p:nvPr/>
        </p:nvCxnSpPr>
        <p:spPr>
          <a:xfrm>
            <a:off x="8244368" y="4655416"/>
            <a:ext cx="0" cy="27400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單箭頭接點 100"/>
          <p:cNvCxnSpPr>
            <a:stCxn id="105" idx="2"/>
          </p:cNvCxnSpPr>
          <p:nvPr/>
        </p:nvCxnSpPr>
        <p:spPr>
          <a:xfrm>
            <a:off x="8244368" y="5289420"/>
            <a:ext cx="0" cy="227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矩形 101"/>
          <p:cNvSpPr/>
          <p:nvPr/>
        </p:nvSpPr>
        <p:spPr>
          <a:xfrm>
            <a:off x="7884368" y="3143288"/>
            <a:ext cx="720000" cy="360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blue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7884368" y="3729893"/>
            <a:ext cx="720000" cy="3307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7884368" y="4295416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5" name="矩形 104"/>
          <p:cNvSpPr/>
          <p:nvPr/>
        </p:nvSpPr>
        <p:spPr>
          <a:xfrm>
            <a:off x="7884368" y="4929420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06" name="直線單箭頭接點 105"/>
          <p:cNvCxnSpPr>
            <a:stCxn id="97" idx="2"/>
            <a:endCxn id="102" idx="0"/>
          </p:cNvCxnSpPr>
          <p:nvPr/>
        </p:nvCxnSpPr>
        <p:spPr>
          <a:xfrm flipH="1">
            <a:off x="8244368" y="2694646"/>
            <a:ext cx="80" cy="448642"/>
          </a:xfrm>
          <a:prstGeom prst="straightConnector1">
            <a:avLst/>
          </a:prstGeom>
          <a:ln w="28575">
            <a:solidFill>
              <a:srgbClr val="0066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文字方塊 106"/>
          <p:cNvSpPr txBox="1"/>
          <p:nvPr/>
        </p:nvSpPr>
        <p:spPr>
          <a:xfrm>
            <a:off x="7534959" y="5641143"/>
            <a:ext cx="1418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>
                <a:solidFill>
                  <a:srgbClr val="00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en-US" altLang="zh-TW" b="1" dirty="0" smtClean="0">
                <a:solidFill>
                  <a:srgbClr val="00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 Node G</a:t>
            </a:r>
            <a:endParaRPr lang="zh-TW" altLang="en-US" b="1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8" name="文字方塊 107"/>
          <p:cNvSpPr txBox="1"/>
          <p:nvPr/>
        </p:nvSpPr>
        <p:spPr>
          <a:xfrm>
            <a:off x="7345521" y="1907540"/>
            <a:ext cx="1035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Node G</a:t>
            </a:r>
            <a:endParaRPr lang="zh-TW" altLang="en-US" b="1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9" name="文字方塊 108"/>
          <p:cNvSpPr txBox="1"/>
          <p:nvPr/>
        </p:nvSpPr>
        <p:spPr>
          <a:xfrm>
            <a:off x="4253267" y="2267580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Node W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10" name="直線單箭頭接點 109"/>
          <p:cNvCxnSpPr>
            <a:stCxn id="114" idx="2"/>
            <a:endCxn id="115" idx="0"/>
          </p:cNvCxnSpPr>
          <p:nvPr/>
        </p:nvCxnSpPr>
        <p:spPr>
          <a:xfrm>
            <a:off x="971640" y="3396087"/>
            <a:ext cx="0" cy="22660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單箭頭接點 110"/>
          <p:cNvCxnSpPr>
            <a:stCxn id="115" idx="2"/>
            <a:endCxn id="116" idx="0"/>
          </p:cNvCxnSpPr>
          <p:nvPr/>
        </p:nvCxnSpPr>
        <p:spPr>
          <a:xfrm>
            <a:off x="971640" y="3953467"/>
            <a:ext cx="0" cy="23474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單箭頭接點 111"/>
          <p:cNvCxnSpPr>
            <a:stCxn id="116" idx="2"/>
            <a:endCxn id="117" idx="0"/>
          </p:cNvCxnSpPr>
          <p:nvPr/>
        </p:nvCxnSpPr>
        <p:spPr>
          <a:xfrm>
            <a:off x="971640" y="4548215"/>
            <a:ext cx="0" cy="27400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單箭頭接點 112"/>
          <p:cNvCxnSpPr>
            <a:stCxn id="117" idx="2"/>
          </p:cNvCxnSpPr>
          <p:nvPr/>
        </p:nvCxnSpPr>
        <p:spPr>
          <a:xfrm>
            <a:off x="971640" y="5182219"/>
            <a:ext cx="0" cy="227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矩形 113"/>
          <p:cNvSpPr/>
          <p:nvPr/>
        </p:nvSpPr>
        <p:spPr>
          <a:xfrm>
            <a:off x="611640" y="3036087"/>
            <a:ext cx="720000" cy="360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blue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5" name="矩形 114"/>
          <p:cNvSpPr/>
          <p:nvPr/>
        </p:nvSpPr>
        <p:spPr>
          <a:xfrm>
            <a:off x="611640" y="3622692"/>
            <a:ext cx="720000" cy="3307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611640" y="4188215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7" name="矩形 116"/>
          <p:cNvSpPr/>
          <p:nvPr/>
        </p:nvSpPr>
        <p:spPr>
          <a:xfrm>
            <a:off x="611640" y="4822219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8" name="矩形 117"/>
          <p:cNvSpPr/>
          <p:nvPr/>
        </p:nvSpPr>
        <p:spPr>
          <a:xfrm>
            <a:off x="611560" y="2199375"/>
            <a:ext cx="720000" cy="3600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Red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19" name="直線單箭頭接點 118"/>
          <p:cNvCxnSpPr>
            <a:stCxn id="118" idx="2"/>
            <a:endCxn id="114" idx="0"/>
          </p:cNvCxnSpPr>
          <p:nvPr/>
        </p:nvCxnSpPr>
        <p:spPr>
          <a:xfrm>
            <a:off x="971560" y="2559375"/>
            <a:ext cx="80" cy="476712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文字方塊 119"/>
          <p:cNvSpPr txBox="1"/>
          <p:nvPr/>
        </p:nvSpPr>
        <p:spPr>
          <a:xfrm>
            <a:off x="1242564" y="4725144"/>
            <a:ext cx="1399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en-US" altLang="zh-TW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 Node R</a:t>
            </a:r>
            <a:endParaRPr lang="zh-TW" altLang="en-US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1" name="文字方塊 120"/>
          <p:cNvSpPr txBox="1"/>
          <p:nvPr/>
        </p:nvSpPr>
        <p:spPr>
          <a:xfrm>
            <a:off x="467544" y="1642868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Node R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2" name="文字方塊 121"/>
          <p:cNvSpPr txBox="1"/>
          <p:nvPr/>
        </p:nvSpPr>
        <p:spPr>
          <a:xfrm>
            <a:off x="6444208" y="1331476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Node P</a:t>
            </a:r>
            <a:endParaRPr lang="zh-TW" altLang="en-US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3" name="橢圓 122"/>
          <p:cNvSpPr/>
          <p:nvPr/>
        </p:nvSpPr>
        <p:spPr>
          <a:xfrm>
            <a:off x="6627208" y="1753530"/>
            <a:ext cx="108000" cy="108000"/>
          </a:xfrm>
          <a:prstGeom prst="ellipse">
            <a:avLst/>
          </a:prstGeom>
          <a:solidFill>
            <a:srgbClr val="9900CC"/>
          </a:solidFill>
          <a:ln w="28575"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4" name="文字方塊 123"/>
          <p:cNvSpPr txBox="1"/>
          <p:nvPr/>
        </p:nvSpPr>
        <p:spPr>
          <a:xfrm>
            <a:off x="1494160" y="269848"/>
            <a:ext cx="613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這時候又有一個 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Node P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建立了一個 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Block,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並且向外傳遞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7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2900920" y="6462884"/>
            <a:ext cx="3726288" cy="248012"/>
          </a:xfrm>
        </p:spPr>
        <p:txBody>
          <a:bodyPr/>
          <a:lstStyle/>
          <a:p>
            <a:r>
              <a:rPr lang="en-US" altLang="zh-TW" dirty="0"/>
              <a:t>Reference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杜宏毅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前世今生與未來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》”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476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122" grpId="0"/>
      <p:bldP spid="12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圖片 1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76" y="598235"/>
            <a:ext cx="8649624" cy="4511185"/>
          </a:xfrm>
          <a:prstGeom prst="rect">
            <a:avLst/>
          </a:prstGeom>
        </p:spPr>
      </p:pic>
      <p:sp>
        <p:nvSpPr>
          <p:cNvPr id="6" name="橢圓 5"/>
          <p:cNvSpPr/>
          <p:nvPr/>
        </p:nvSpPr>
        <p:spPr>
          <a:xfrm>
            <a:off x="1692192" y="1657503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1844592" y="1405471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4746616" y="2131471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6627208" y="1693503"/>
            <a:ext cx="108000" cy="108000"/>
          </a:xfrm>
          <a:prstGeom prst="ellipse">
            <a:avLst/>
          </a:prstGeom>
          <a:solidFill>
            <a:srgbClr val="9900CC"/>
          </a:solidFill>
          <a:ln>
            <a:solidFill>
              <a:srgbClr val="99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橢圓 9"/>
          <p:cNvSpPr/>
          <p:nvPr/>
        </p:nvSpPr>
        <p:spPr>
          <a:xfrm>
            <a:off x="6779608" y="1845903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橢圓 10"/>
          <p:cNvSpPr/>
          <p:nvPr/>
        </p:nvSpPr>
        <p:spPr>
          <a:xfrm>
            <a:off x="7271572" y="2386527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4392488" y="1117439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橢圓 12"/>
          <p:cNvSpPr/>
          <p:nvPr/>
        </p:nvSpPr>
        <p:spPr>
          <a:xfrm>
            <a:off x="7056280" y="3225716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橢圓 13"/>
          <p:cNvSpPr/>
          <p:nvPr/>
        </p:nvSpPr>
        <p:spPr>
          <a:xfrm>
            <a:off x="4544888" y="1269839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橢圓 14"/>
          <p:cNvSpPr/>
          <p:nvPr/>
        </p:nvSpPr>
        <p:spPr>
          <a:xfrm>
            <a:off x="4697288" y="1117439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橢圓 15"/>
          <p:cNvSpPr/>
          <p:nvPr/>
        </p:nvSpPr>
        <p:spPr>
          <a:xfrm>
            <a:off x="4248472" y="1405471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橢圓 16"/>
          <p:cNvSpPr/>
          <p:nvPr/>
        </p:nvSpPr>
        <p:spPr>
          <a:xfrm>
            <a:off x="2232248" y="1657503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7020784" y="2449591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2592288" y="3817739"/>
            <a:ext cx="108012" cy="108012"/>
          </a:xfrm>
          <a:prstGeom prst="ellipse">
            <a:avLst/>
          </a:prstGeom>
          <a:solidFill>
            <a:srgbClr val="0000FF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20" name="直線接點 19"/>
          <p:cNvCxnSpPr>
            <a:stCxn id="19" idx="0"/>
            <a:endCxn id="70" idx="4"/>
          </p:cNvCxnSpPr>
          <p:nvPr/>
        </p:nvCxnSpPr>
        <p:spPr>
          <a:xfrm flipH="1" flipV="1">
            <a:off x="2610288" y="3554855"/>
            <a:ext cx="36006" cy="262884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>
            <a:stCxn id="70" idx="7"/>
            <a:endCxn id="69" idx="3"/>
          </p:cNvCxnSpPr>
          <p:nvPr/>
        </p:nvCxnSpPr>
        <p:spPr>
          <a:xfrm flipV="1">
            <a:off x="2623016" y="3244829"/>
            <a:ext cx="351352" cy="27929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>
            <a:stCxn id="70" idx="0"/>
            <a:endCxn id="68" idx="4"/>
          </p:cNvCxnSpPr>
          <p:nvPr/>
        </p:nvCxnSpPr>
        <p:spPr>
          <a:xfrm flipV="1">
            <a:off x="2610288" y="3106039"/>
            <a:ext cx="8384" cy="4128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>
            <a:stCxn id="68" idx="1"/>
            <a:endCxn id="67" idx="5"/>
          </p:cNvCxnSpPr>
          <p:nvPr/>
        </p:nvCxnSpPr>
        <p:spPr>
          <a:xfrm flipH="1" flipV="1">
            <a:off x="2479000" y="2948367"/>
            <a:ext cx="126944" cy="1269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>
            <a:stCxn id="69" idx="2"/>
            <a:endCxn id="68" idx="6"/>
          </p:cNvCxnSpPr>
          <p:nvPr/>
        </p:nvCxnSpPr>
        <p:spPr>
          <a:xfrm flipH="1" flipV="1">
            <a:off x="2636672" y="3088039"/>
            <a:ext cx="332424" cy="1440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>
            <a:stCxn id="67" idx="1"/>
            <a:endCxn id="64" idx="5"/>
          </p:cNvCxnSpPr>
          <p:nvPr/>
        </p:nvCxnSpPr>
        <p:spPr>
          <a:xfrm flipH="1" flipV="1">
            <a:off x="1623288" y="1904255"/>
            <a:ext cx="830256" cy="1018656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>
            <a:stCxn id="69" idx="7"/>
            <a:endCxn id="65" idx="3"/>
          </p:cNvCxnSpPr>
          <p:nvPr/>
        </p:nvCxnSpPr>
        <p:spPr>
          <a:xfrm flipV="1">
            <a:off x="2999824" y="2071255"/>
            <a:ext cx="1610208" cy="114811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>
            <a:stCxn id="8" idx="1"/>
            <a:endCxn id="65" idx="5"/>
          </p:cNvCxnSpPr>
          <p:nvPr/>
        </p:nvCxnSpPr>
        <p:spPr>
          <a:xfrm flipH="1" flipV="1">
            <a:off x="4686400" y="2071255"/>
            <a:ext cx="65488" cy="65488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>
            <a:stCxn id="18" idx="2"/>
            <a:endCxn id="8" idx="5"/>
          </p:cNvCxnSpPr>
          <p:nvPr/>
        </p:nvCxnSpPr>
        <p:spPr>
          <a:xfrm flipH="1" flipV="1">
            <a:off x="4777344" y="2162199"/>
            <a:ext cx="2243440" cy="305392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>
            <a:stCxn id="62" idx="4"/>
            <a:endCxn id="18" idx="7"/>
          </p:cNvCxnSpPr>
          <p:nvPr/>
        </p:nvCxnSpPr>
        <p:spPr>
          <a:xfrm flipH="1">
            <a:off x="7051512" y="2125543"/>
            <a:ext cx="167288" cy="329320"/>
          </a:xfrm>
          <a:prstGeom prst="line">
            <a:avLst/>
          </a:prstGeom>
          <a:ln>
            <a:solidFill>
              <a:srgbClr val="00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>
            <a:stCxn id="10" idx="4"/>
            <a:endCxn id="18" idx="0"/>
          </p:cNvCxnSpPr>
          <p:nvPr/>
        </p:nvCxnSpPr>
        <p:spPr>
          <a:xfrm>
            <a:off x="6797608" y="1881903"/>
            <a:ext cx="241176" cy="567688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>
            <a:stCxn id="62" idx="5"/>
            <a:endCxn id="11" idx="0"/>
          </p:cNvCxnSpPr>
          <p:nvPr/>
        </p:nvCxnSpPr>
        <p:spPr>
          <a:xfrm>
            <a:off x="7256984" y="2109727"/>
            <a:ext cx="32588" cy="27680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>
            <a:stCxn id="18" idx="6"/>
            <a:endCxn id="11" idx="3"/>
          </p:cNvCxnSpPr>
          <p:nvPr/>
        </p:nvCxnSpPr>
        <p:spPr>
          <a:xfrm flipV="1">
            <a:off x="7056784" y="2417255"/>
            <a:ext cx="220060" cy="50336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>
            <a:stCxn id="62" idx="1"/>
            <a:endCxn id="10" idx="6"/>
          </p:cNvCxnSpPr>
          <p:nvPr/>
        </p:nvCxnSpPr>
        <p:spPr>
          <a:xfrm flipH="1" flipV="1">
            <a:off x="6815608" y="1863903"/>
            <a:ext cx="365008" cy="169456"/>
          </a:xfrm>
          <a:prstGeom prst="line">
            <a:avLst/>
          </a:prstGeom>
          <a:ln>
            <a:solidFill>
              <a:srgbClr val="00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>
            <a:stCxn id="11" idx="4"/>
            <a:endCxn id="13" idx="7"/>
          </p:cNvCxnSpPr>
          <p:nvPr/>
        </p:nvCxnSpPr>
        <p:spPr>
          <a:xfrm flipH="1">
            <a:off x="7087008" y="2422527"/>
            <a:ext cx="202564" cy="808461"/>
          </a:xfrm>
          <a:prstGeom prst="line">
            <a:avLst/>
          </a:prstGeom>
          <a:ln>
            <a:solidFill>
              <a:srgbClr val="00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/>
          <p:cNvCxnSpPr>
            <a:stCxn id="18" idx="4"/>
            <a:endCxn id="13" idx="1"/>
          </p:cNvCxnSpPr>
          <p:nvPr/>
        </p:nvCxnSpPr>
        <p:spPr>
          <a:xfrm>
            <a:off x="7038784" y="2485591"/>
            <a:ext cx="22768" cy="745397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/>
          <p:cNvCxnSpPr>
            <a:stCxn id="10" idx="1"/>
            <a:endCxn id="9" idx="5"/>
          </p:cNvCxnSpPr>
          <p:nvPr/>
        </p:nvCxnSpPr>
        <p:spPr>
          <a:xfrm flipH="1" flipV="1">
            <a:off x="6719392" y="1785687"/>
            <a:ext cx="65488" cy="65488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>
            <a:stCxn id="18" idx="1"/>
            <a:endCxn id="9" idx="4"/>
          </p:cNvCxnSpPr>
          <p:nvPr/>
        </p:nvCxnSpPr>
        <p:spPr>
          <a:xfrm flipH="1" flipV="1">
            <a:off x="6681208" y="1801503"/>
            <a:ext cx="344848" cy="6533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>
            <a:stCxn id="8" idx="7"/>
            <a:endCxn id="83" idx="3"/>
          </p:cNvCxnSpPr>
          <p:nvPr/>
        </p:nvCxnSpPr>
        <p:spPr>
          <a:xfrm flipV="1">
            <a:off x="4777344" y="1516591"/>
            <a:ext cx="564904" cy="620152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>
            <a:stCxn id="65" idx="6"/>
            <a:endCxn id="83" idx="2"/>
          </p:cNvCxnSpPr>
          <p:nvPr/>
        </p:nvCxnSpPr>
        <p:spPr>
          <a:xfrm flipV="1">
            <a:off x="4702216" y="1503863"/>
            <a:ext cx="634760" cy="529208"/>
          </a:xfrm>
          <a:prstGeom prst="line">
            <a:avLst/>
          </a:prstGeom>
          <a:ln w="28575">
            <a:solidFill>
              <a:srgbClr val="9900CC"/>
            </a:solidFill>
            <a:headEnd type="arrow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>
            <a:stCxn id="65" idx="1"/>
            <a:endCxn id="16" idx="5"/>
          </p:cNvCxnSpPr>
          <p:nvPr/>
        </p:nvCxnSpPr>
        <p:spPr>
          <a:xfrm flipH="1" flipV="1">
            <a:off x="4279200" y="1436199"/>
            <a:ext cx="330832" cy="5586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/>
          <p:cNvCxnSpPr>
            <a:stCxn id="66" idx="3"/>
            <a:endCxn id="16" idx="6"/>
          </p:cNvCxnSpPr>
          <p:nvPr/>
        </p:nvCxnSpPr>
        <p:spPr>
          <a:xfrm flipH="1">
            <a:off x="4284472" y="1364191"/>
            <a:ext cx="905376" cy="5928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接點 41"/>
          <p:cNvCxnSpPr>
            <a:stCxn id="83" idx="1"/>
            <a:endCxn id="66" idx="6"/>
          </p:cNvCxnSpPr>
          <p:nvPr/>
        </p:nvCxnSpPr>
        <p:spPr>
          <a:xfrm flipH="1" flipV="1">
            <a:off x="5220576" y="1351463"/>
            <a:ext cx="121672" cy="139672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>
            <a:stCxn id="14" idx="5"/>
            <a:endCxn id="66" idx="2"/>
          </p:cNvCxnSpPr>
          <p:nvPr/>
        </p:nvCxnSpPr>
        <p:spPr>
          <a:xfrm>
            <a:off x="4575616" y="1300567"/>
            <a:ext cx="608960" cy="508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/>
          <p:cNvCxnSpPr>
            <a:stCxn id="16" idx="7"/>
            <a:endCxn id="14" idx="3"/>
          </p:cNvCxnSpPr>
          <p:nvPr/>
        </p:nvCxnSpPr>
        <p:spPr>
          <a:xfrm flipV="1">
            <a:off x="4279200" y="1300567"/>
            <a:ext cx="270960" cy="11017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/>
          <p:cNvCxnSpPr>
            <a:stCxn id="65" idx="7"/>
            <a:endCxn id="66" idx="4"/>
          </p:cNvCxnSpPr>
          <p:nvPr/>
        </p:nvCxnSpPr>
        <p:spPr>
          <a:xfrm flipV="1">
            <a:off x="4686400" y="1369463"/>
            <a:ext cx="516176" cy="625424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/>
          <p:cNvCxnSpPr>
            <a:stCxn id="16" idx="0"/>
            <a:endCxn id="12" idx="4"/>
          </p:cNvCxnSpPr>
          <p:nvPr/>
        </p:nvCxnSpPr>
        <p:spPr>
          <a:xfrm flipV="1">
            <a:off x="4266472" y="1153439"/>
            <a:ext cx="144016" cy="252032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/>
          <p:cNvCxnSpPr>
            <a:stCxn id="14" idx="7"/>
            <a:endCxn id="15" idx="3"/>
          </p:cNvCxnSpPr>
          <p:nvPr/>
        </p:nvCxnSpPr>
        <p:spPr>
          <a:xfrm flipV="1">
            <a:off x="4575616" y="1148167"/>
            <a:ext cx="126944" cy="126944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/>
          <p:cNvCxnSpPr>
            <a:stCxn id="15" idx="5"/>
            <a:endCxn id="66" idx="0"/>
          </p:cNvCxnSpPr>
          <p:nvPr/>
        </p:nvCxnSpPr>
        <p:spPr>
          <a:xfrm>
            <a:off x="4728016" y="1148167"/>
            <a:ext cx="474560" cy="1852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/>
          <p:cNvCxnSpPr>
            <a:stCxn id="15" idx="2"/>
            <a:endCxn id="12" idx="6"/>
          </p:cNvCxnSpPr>
          <p:nvPr/>
        </p:nvCxnSpPr>
        <p:spPr>
          <a:xfrm flipH="1">
            <a:off x="4428488" y="1135439"/>
            <a:ext cx="268800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接點 49"/>
          <p:cNvCxnSpPr>
            <a:stCxn id="9" idx="2"/>
            <a:endCxn id="83" idx="5"/>
          </p:cNvCxnSpPr>
          <p:nvPr/>
        </p:nvCxnSpPr>
        <p:spPr>
          <a:xfrm flipH="1" flipV="1">
            <a:off x="5367704" y="1516591"/>
            <a:ext cx="1259504" cy="230912"/>
          </a:xfrm>
          <a:prstGeom prst="line">
            <a:avLst/>
          </a:prstGeom>
          <a:ln w="28575">
            <a:solidFill>
              <a:srgbClr val="9900CC"/>
            </a:solidFill>
            <a:headEnd type="none" w="med" len="med"/>
            <a:tailEnd type="arrow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/>
          <p:cNvCxnSpPr>
            <a:stCxn id="7" idx="4"/>
            <a:endCxn id="6" idx="7"/>
          </p:cNvCxnSpPr>
          <p:nvPr/>
        </p:nvCxnSpPr>
        <p:spPr>
          <a:xfrm flipH="1">
            <a:off x="1722920" y="1441471"/>
            <a:ext cx="139672" cy="221304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/>
          <p:cNvCxnSpPr>
            <a:stCxn id="7" idx="1"/>
            <a:endCxn id="61" idx="7"/>
          </p:cNvCxnSpPr>
          <p:nvPr/>
        </p:nvCxnSpPr>
        <p:spPr>
          <a:xfrm flipH="1">
            <a:off x="1532344" y="1410743"/>
            <a:ext cx="317520" cy="326200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/>
          <p:cNvCxnSpPr>
            <a:stCxn id="61" idx="5"/>
            <a:endCxn id="64" idx="1"/>
          </p:cNvCxnSpPr>
          <p:nvPr/>
        </p:nvCxnSpPr>
        <p:spPr>
          <a:xfrm>
            <a:off x="1532344" y="1813311"/>
            <a:ext cx="65488" cy="654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/>
          <p:cNvCxnSpPr>
            <a:stCxn id="6" idx="3"/>
            <a:endCxn id="61" idx="6"/>
          </p:cNvCxnSpPr>
          <p:nvPr/>
        </p:nvCxnSpPr>
        <p:spPr>
          <a:xfrm flipH="1">
            <a:off x="1548160" y="1688231"/>
            <a:ext cx="149304" cy="86896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接點 54"/>
          <p:cNvCxnSpPr>
            <a:stCxn id="7" idx="6"/>
            <a:endCxn id="17" idx="1"/>
          </p:cNvCxnSpPr>
          <p:nvPr/>
        </p:nvCxnSpPr>
        <p:spPr>
          <a:xfrm>
            <a:off x="1880592" y="1423471"/>
            <a:ext cx="356928" cy="239304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接點 55"/>
          <p:cNvCxnSpPr>
            <a:stCxn id="6" idx="6"/>
            <a:endCxn id="17" idx="2"/>
          </p:cNvCxnSpPr>
          <p:nvPr/>
        </p:nvCxnSpPr>
        <p:spPr>
          <a:xfrm>
            <a:off x="1728192" y="1675503"/>
            <a:ext cx="504056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接點 56"/>
          <p:cNvCxnSpPr>
            <a:stCxn id="64" idx="7"/>
            <a:endCxn id="6" idx="4"/>
          </p:cNvCxnSpPr>
          <p:nvPr/>
        </p:nvCxnSpPr>
        <p:spPr>
          <a:xfrm flipV="1">
            <a:off x="1623288" y="1693503"/>
            <a:ext cx="86904" cy="1852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接點 57"/>
          <p:cNvCxnSpPr>
            <a:stCxn id="64" idx="6"/>
            <a:endCxn id="17" idx="3"/>
          </p:cNvCxnSpPr>
          <p:nvPr/>
        </p:nvCxnSpPr>
        <p:spPr>
          <a:xfrm flipV="1">
            <a:off x="1628560" y="1688231"/>
            <a:ext cx="608960" cy="2032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接點 58"/>
          <p:cNvCxnSpPr>
            <a:stCxn id="67" idx="7"/>
            <a:endCxn id="17" idx="4"/>
          </p:cNvCxnSpPr>
          <p:nvPr/>
        </p:nvCxnSpPr>
        <p:spPr>
          <a:xfrm flipH="1" flipV="1">
            <a:off x="2250248" y="1693503"/>
            <a:ext cx="228752" cy="122940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接點 59"/>
          <p:cNvCxnSpPr>
            <a:stCxn id="68" idx="0"/>
            <a:endCxn id="16" idx="3"/>
          </p:cNvCxnSpPr>
          <p:nvPr/>
        </p:nvCxnSpPr>
        <p:spPr>
          <a:xfrm flipV="1">
            <a:off x="2618672" y="1436199"/>
            <a:ext cx="1635072" cy="16338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橢圓 60"/>
          <p:cNvSpPr/>
          <p:nvPr/>
        </p:nvSpPr>
        <p:spPr>
          <a:xfrm>
            <a:off x="1440160" y="1721127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2" name="橢圓 61"/>
          <p:cNvSpPr/>
          <p:nvPr/>
        </p:nvSpPr>
        <p:spPr>
          <a:xfrm>
            <a:off x="7164800" y="2017543"/>
            <a:ext cx="108000" cy="108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4" name="橢圓 63"/>
          <p:cNvSpPr/>
          <p:nvPr/>
        </p:nvSpPr>
        <p:spPr>
          <a:xfrm>
            <a:off x="1592560" y="1873527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5" name="橢圓 64"/>
          <p:cNvSpPr/>
          <p:nvPr/>
        </p:nvSpPr>
        <p:spPr>
          <a:xfrm>
            <a:off x="4594216" y="1979071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6" name="橢圓 65"/>
          <p:cNvSpPr/>
          <p:nvPr/>
        </p:nvSpPr>
        <p:spPr>
          <a:xfrm>
            <a:off x="5184576" y="1333463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" name="橢圓 66"/>
          <p:cNvSpPr/>
          <p:nvPr/>
        </p:nvSpPr>
        <p:spPr>
          <a:xfrm>
            <a:off x="2448272" y="2917639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8" name="橢圓 67"/>
          <p:cNvSpPr/>
          <p:nvPr/>
        </p:nvSpPr>
        <p:spPr>
          <a:xfrm>
            <a:off x="2600672" y="3070039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9" name="橢圓 68"/>
          <p:cNvSpPr/>
          <p:nvPr/>
        </p:nvSpPr>
        <p:spPr>
          <a:xfrm>
            <a:off x="2969096" y="3214101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0" name="橢圓 69"/>
          <p:cNvSpPr/>
          <p:nvPr/>
        </p:nvSpPr>
        <p:spPr>
          <a:xfrm>
            <a:off x="2592288" y="3518855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1" name="直線單箭頭接點 70"/>
          <p:cNvCxnSpPr>
            <a:stCxn id="75" idx="2"/>
            <a:endCxn id="76" idx="0"/>
          </p:cNvCxnSpPr>
          <p:nvPr/>
        </p:nvCxnSpPr>
        <p:spPr>
          <a:xfrm>
            <a:off x="4320106" y="4476121"/>
            <a:ext cx="0" cy="22660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單箭頭接點 71"/>
          <p:cNvCxnSpPr>
            <a:stCxn id="76" idx="2"/>
            <a:endCxn id="77" idx="0"/>
          </p:cNvCxnSpPr>
          <p:nvPr/>
        </p:nvCxnSpPr>
        <p:spPr>
          <a:xfrm>
            <a:off x="4320106" y="5033501"/>
            <a:ext cx="0" cy="23474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單箭頭接點 72"/>
          <p:cNvCxnSpPr>
            <a:stCxn id="77" idx="2"/>
            <a:endCxn id="78" idx="0"/>
          </p:cNvCxnSpPr>
          <p:nvPr/>
        </p:nvCxnSpPr>
        <p:spPr>
          <a:xfrm>
            <a:off x="4320106" y="5628249"/>
            <a:ext cx="0" cy="27400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單箭頭接點 73"/>
          <p:cNvCxnSpPr>
            <a:stCxn id="78" idx="2"/>
          </p:cNvCxnSpPr>
          <p:nvPr/>
        </p:nvCxnSpPr>
        <p:spPr>
          <a:xfrm>
            <a:off x="4320106" y="6262253"/>
            <a:ext cx="0" cy="227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矩形 74"/>
          <p:cNvSpPr/>
          <p:nvPr/>
        </p:nvSpPr>
        <p:spPr>
          <a:xfrm>
            <a:off x="3960106" y="4116121"/>
            <a:ext cx="720000" cy="360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blue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3960106" y="4702726"/>
            <a:ext cx="720000" cy="3307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3960106" y="5268249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3960106" y="5902253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3223726" y="3322725"/>
            <a:ext cx="720000" cy="3600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Red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80" name="直線單箭頭接點 79"/>
          <p:cNvCxnSpPr>
            <a:stCxn id="79" idx="2"/>
            <a:endCxn id="75" idx="0"/>
          </p:cNvCxnSpPr>
          <p:nvPr/>
        </p:nvCxnSpPr>
        <p:spPr>
          <a:xfrm>
            <a:off x="3583726" y="3682725"/>
            <a:ext cx="736380" cy="433396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矩形 80"/>
          <p:cNvSpPr/>
          <p:nvPr/>
        </p:nvSpPr>
        <p:spPr>
          <a:xfrm>
            <a:off x="4326520" y="3322725"/>
            <a:ext cx="720000" cy="360000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Green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82" name="直線單箭頭接點 81"/>
          <p:cNvCxnSpPr>
            <a:endCxn id="75" idx="0"/>
          </p:cNvCxnSpPr>
          <p:nvPr/>
        </p:nvCxnSpPr>
        <p:spPr>
          <a:xfrm flipH="1">
            <a:off x="4320106" y="3682725"/>
            <a:ext cx="366414" cy="433396"/>
          </a:xfrm>
          <a:prstGeom prst="straightConnector1">
            <a:avLst/>
          </a:prstGeom>
          <a:ln w="28575">
            <a:solidFill>
              <a:srgbClr val="0066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橢圓 82"/>
          <p:cNvSpPr/>
          <p:nvPr/>
        </p:nvSpPr>
        <p:spPr>
          <a:xfrm>
            <a:off x="5336976" y="1485863"/>
            <a:ext cx="36000" cy="36000"/>
          </a:xfrm>
          <a:prstGeom prst="ellipse">
            <a:avLst/>
          </a:prstGeom>
          <a:solidFill>
            <a:srgbClr val="9900CC"/>
          </a:solidFill>
          <a:ln>
            <a:solidFill>
              <a:srgbClr val="99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4" name="矩形 83"/>
          <p:cNvSpPr/>
          <p:nvPr/>
        </p:nvSpPr>
        <p:spPr>
          <a:xfrm>
            <a:off x="4310050" y="2446761"/>
            <a:ext cx="792000" cy="360000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Purple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85" name="直線單箭頭接點 84"/>
          <p:cNvCxnSpPr/>
          <p:nvPr/>
        </p:nvCxnSpPr>
        <p:spPr>
          <a:xfrm flipH="1">
            <a:off x="4686520" y="2806761"/>
            <a:ext cx="19530" cy="515964"/>
          </a:xfrm>
          <a:prstGeom prst="straightConnector1">
            <a:avLst/>
          </a:prstGeom>
          <a:ln w="38100">
            <a:solidFill>
              <a:srgbClr val="9900CC"/>
            </a:solidFill>
            <a:prstDash val="sysDot"/>
            <a:headEnd type="none" w="med" len="med"/>
            <a:tailEnd type="triangl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矩形 85"/>
          <p:cNvSpPr/>
          <p:nvPr/>
        </p:nvSpPr>
        <p:spPr>
          <a:xfrm>
            <a:off x="5934400" y="2701615"/>
            <a:ext cx="720000" cy="360000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Green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87" name="直線單箭頭接點 86"/>
          <p:cNvCxnSpPr>
            <a:stCxn id="91" idx="2"/>
            <a:endCxn id="92" idx="0"/>
          </p:cNvCxnSpPr>
          <p:nvPr/>
        </p:nvCxnSpPr>
        <p:spPr>
          <a:xfrm>
            <a:off x="6294400" y="3640956"/>
            <a:ext cx="0" cy="22660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單箭頭接點 87"/>
          <p:cNvCxnSpPr>
            <a:stCxn id="92" idx="2"/>
            <a:endCxn id="93" idx="0"/>
          </p:cNvCxnSpPr>
          <p:nvPr/>
        </p:nvCxnSpPr>
        <p:spPr>
          <a:xfrm>
            <a:off x="6294400" y="4198336"/>
            <a:ext cx="0" cy="23474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單箭頭接點 88"/>
          <p:cNvCxnSpPr>
            <a:stCxn id="93" idx="2"/>
            <a:endCxn id="94" idx="0"/>
          </p:cNvCxnSpPr>
          <p:nvPr/>
        </p:nvCxnSpPr>
        <p:spPr>
          <a:xfrm>
            <a:off x="6294400" y="4793084"/>
            <a:ext cx="0" cy="27400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單箭頭接點 89"/>
          <p:cNvCxnSpPr>
            <a:stCxn id="94" idx="2"/>
          </p:cNvCxnSpPr>
          <p:nvPr/>
        </p:nvCxnSpPr>
        <p:spPr>
          <a:xfrm>
            <a:off x="6294400" y="5427088"/>
            <a:ext cx="5752" cy="227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矩形 90"/>
          <p:cNvSpPr/>
          <p:nvPr/>
        </p:nvSpPr>
        <p:spPr>
          <a:xfrm>
            <a:off x="5934400" y="3280956"/>
            <a:ext cx="720000" cy="360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blue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5934400" y="3867561"/>
            <a:ext cx="720000" cy="3307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5934400" y="4433084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5934400" y="5067088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95" name="直線單箭頭接點 94"/>
          <p:cNvCxnSpPr>
            <a:stCxn id="86" idx="2"/>
            <a:endCxn id="91" idx="0"/>
          </p:cNvCxnSpPr>
          <p:nvPr/>
        </p:nvCxnSpPr>
        <p:spPr>
          <a:xfrm>
            <a:off x="6294400" y="3061615"/>
            <a:ext cx="0" cy="219341"/>
          </a:xfrm>
          <a:prstGeom prst="straightConnector1">
            <a:avLst/>
          </a:prstGeom>
          <a:ln w="28575">
            <a:solidFill>
              <a:srgbClr val="0066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矩形 95"/>
          <p:cNvSpPr/>
          <p:nvPr/>
        </p:nvSpPr>
        <p:spPr>
          <a:xfrm>
            <a:off x="5934400" y="1909527"/>
            <a:ext cx="720000" cy="360000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Purple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97" name="直線單箭頭接點 96"/>
          <p:cNvCxnSpPr>
            <a:stCxn id="96" idx="2"/>
            <a:endCxn id="86" idx="0"/>
          </p:cNvCxnSpPr>
          <p:nvPr/>
        </p:nvCxnSpPr>
        <p:spPr>
          <a:xfrm>
            <a:off x="6294400" y="2269527"/>
            <a:ext cx="0" cy="432088"/>
          </a:xfrm>
          <a:prstGeom prst="straightConnector1">
            <a:avLst/>
          </a:prstGeom>
          <a:ln w="38100">
            <a:solidFill>
              <a:srgbClr val="9900CC"/>
            </a:solidFill>
            <a:headEnd type="none" w="med" len="med"/>
            <a:tailEnd type="triangl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手繪多邊形 97"/>
          <p:cNvSpPr/>
          <p:nvPr/>
        </p:nvSpPr>
        <p:spPr>
          <a:xfrm>
            <a:off x="3452395" y="3049715"/>
            <a:ext cx="704354" cy="1154200"/>
          </a:xfrm>
          <a:custGeom>
            <a:avLst/>
            <a:gdLst>
              <a:gd name="connsiteX0" fmla="*/ 407963 w 704354"/>
              <a:gd name="connsiteY0" fmla="*/ 0 h 1322364"/>
              <a:gd name="connsiteX1" fmla="*/ 689317 w 704354"/>
              <a:gd name="connsiteY1" fmla="*/ 661182 h 1322364"/>
              <a:gd name="connsiteX2" fmla="*/ 0 w 704354"/>
              <a:gd name="connsiteY2" fmla="*/ 1322364 h 1322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354" h="1322364">
                <a:moveTo>
                  <a:pt x="407963" y="0"/>
                </a:moveTo>
                <a:cubicBezTo>
                  <a:pt x="582637" y="220394"/>
                  <a:pt x="757311" y="440788"/>
                  <a:pt x="689317" y="661182"/>
                </a:cubicBezTo>
                <a:cubicBezTo>
                  <a:pt x="621323" y="881576"/>
                  <a:pt x="0" y="1322364"/>
                  <a:pt x="0" y="1322364"/>
                </a:cubicBezTo>
              </a:path>
            </a:pathLst>
          </a:custGeom>
          <a:noFill/>
          <a:ln>
            <a:solidFill>
              <a:schemeClr val="tx1"/>
            </a:solidFill>
            <a:prstDash val="dashDot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99" name="Picture 2" descr="http://tw.downloadicons.net/sites/default/files/scissors_2-5323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639" y="4181926"/>
            <a:ext cx="416192" cy="41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文字方塊 99"/>
          <p:cNvSpPr txBox="1"/>
          <p:nvPr/>
        </p:nvSpPr>
        <p:spPr>
          <a:xfrm>
            <a:off x="2471663" y="5626559"/>
            <a:ext cx="1484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or Node W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1" name="文字方塊 100"/>
          <p:cNvSpPr txBox="1"/>
          <p:nvPr/>
        </p:nvSpPr>
        <p:spPr>
          <a:xfrm>
            <a:off x="5682071" y="5674970"/>
            <a:ext cx="13901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en-US" altLang="zh-TW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 Node P</a:t>
            </a:r>
            <a:endParaRPr lang="zh-TW" altLang="en-US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02" name="直線單箭頭接點 101"/>
          <p:cNvCxnSpPr>
            <a:stCxn id="106" idx="2"/>
            <a:endCxn id="107" idx="0"/>
          </p:cNvCxnSpPr>
          <p:nvPr/>
        </p:nvCxnSpPr>
        <p:spPr>
          <a:xfrm>
            <a:off x="971640" y="3336060"/>
            <a:ext cx="0" cy="22660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單箭頭接點 102"/>
          <p:cNvCxnSpPr>
            <a:stCxn id="107" idx="2"/>
            <a:endCxn id="108" idx="0"/>
          </p:cNvCxnSpPr>
          <p:nvPr/>
        </p:nvCxnSpPr>
        <p:spPr>
          <a:xfrm>
            <a:off x="971640" y="3893440"/>
            <a:ext cx="0" cy="23474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單箭頭接點 103"/>
          <p:cNvCxnSpPr>
            <a:stCxn id="108" idx="2"/>
            <a:endCxn id="109" idx="0"/>
          </p:cNvCxnSpPr>
          <p:nvPr/>
        </p:nvCxnSpPr>
        <p:spPr>
          <a:xfrm>
            <a:off x="971640" y="4488188"/>
            <a:ext cx="0" cy="27400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單箭頭接點 104"/>
          <p:cNvCxnSpPr>
            <a:stCxn id="109" idx="2"/>
          </p:cNvCxnSpPr>
          <p:nvPr/>
        </p:nvCxnSpPr>
        <p:spPr>
          <a:xfrm>
            <a:off x="971640" y="5122192"/>
            <a:ext cx="0" cy="227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矩形 105"/>
          <p:cNvSpPr/>
          <p:nvPr/>
        </p:nvSpPr>
        <p:spPr>
          <a:xfrm>
            <a:off x="611640" y="2976060"/>
            <a:ext cx="720000" cy="360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blue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7" name="矩形 106"/>
          <p:cNvSpPr/>
          <p:nvPr/>
        </p:nvSpPr>
        <p:spPr>
          <a:xfrm>
            <a:off x="611640" y="3562665"/>
            <a:ext cx="720000" cy="3307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8" name="矩形 107"/>
          <p:cNvSpPr/>
          <p:nvPr/>
        </p:nvSpPr>
        <p:spPr>
          <a:xfrm>
            <a:off x="611640" y="4128188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9" name="矩形 108"/>
          <p:cNvSpPr/>
          <p:nvPr/>
        </p:nvSpPr>
        <p:spPr>
          <a:xfrm>
            <a:off x="611640" y="4762192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0" name="矩形 109"/>
          <p:cNvSpPr/>
          <p:nvPr/>
        </p:nvSpPr>
        <p:spPr>
          <a:xfrm>
            <a:off x="611560" y="2139348"/>
            <a:ext cx="720000" cy="3600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Red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11" name="直線單箭頭接點 110"/>
          <p:cNvCxnSpPr>
            <a:stCxn id="110" idx="2"/>
            <a:endCxn id="106" idx="0"/>
          </p:cNvCxnSpPr>
          <p:nvPr/>
        </p:nvCxnSpPr>
        <p:spPr>
          <a:xfrm>
            <a:off x="971560" y="2499348"/>
            <a:ext cx="80" cy="476712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文字方塊 111"/>
          <p:cNvSpPr txBox="1"/>
          <p:nvPr/>
        </p:nvSpPr>
        <p:spPr>
          <a:xfrm>
            <a:off x="1242564" y="4665117"/>
            <a:ext cx="1399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en-US" altLang="zh-TW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 Node R</a:t>
            </a:r>
            <a:endParaRPr lang="zh-TW" altLang="en-US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3" name="文字方塊 112"/>
          <p:cNvSpPr txBox="1"/>
          <p:nvPr/>
        </p:nvSpPr>
        <p:spPr>
          <a:xfrm>
            <a:off x="467544" y="1582841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Node R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4" name="矩形 113"/>
          <p:cNvSpPr/>
          <p:nvPr/>
        </p:nvSpPr>
        <p:spPr>
          <a:xfrm>
            <a:off x="7884448" y="2274619"/>
            <a:ext cx="720000" cy="360000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Green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15" name="直線單箭頭接點 114"/>
          <p:cNvCxnSpPr>
            <a:stCxn id="119" idx="2"/>
            <a:endCxn id="120" idx="0"/>
          </p:cNvCxnSpPr>
          <p:nvPr/>
        </p:nvCxnSpPr>
        <p:spPr>
          <a:xfrm>
            <a:off x="8244368" y="3443261"/>
            <a:ext cx="0" cy="22660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單箭頭接點 115"/>
          <p:cNvCxnSpPr>
            <a:stCxn id="120" idx="2"/>
            <a:endCxn id="121" idx="0"/>
          </p:cNvCxnSpPr>
          <p:nvPr/>
        </p:nvCxnSpPr>
        <p:spPr>
          <a:xfrm>
            <a:off x="8244368" y="4000641"/>
            <a:ext cx="0" cy="23474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單箭頭接點 116"/>
          <p:cNvCxnSpPr>
            <a:stCxn id="121" idx="2"/>
            <a:endCxn id="122" idx="0"/>
          </p:cNvCxnSpPr>
          <p:nvPr/>
        </p:nvCxnSpPr>
        <p:spPr>
          <a:xfrm>
            <a:off x="8244368" y="4595389"/>
            <a:ext cx="0" cy="27400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單箭頭接點 117"/>
          <p:cNvCxnSpPr>
            <a:stCxn id="122" idx="2"/>
          </p:cNvCxnSpPr>
          <p:nvPr/>
        </p:nvCxnSpPr>
        <p:spPr>
          <a:xfrm>
            <a:off x="8244368" y="5229393"/>
            <a:ext cx="0" cy="227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矩形 118"/>
          <p:cNvSpPr/>
          <p:nvPr/>
        </p:nvSpPr>
        <p:spPr>
          <a:xfrm>
            <a:off x="7884368" y="3083261"/>
            <a:ext cx="720000" cy="360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blue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0" name="矩形 119"/>
          <p:cNvSpPr/>
          <p:nvPr/>
        </p:nvSpPr>
        <p:spPr>
          <a:xfrm>
            <a:off x="7884368" y="3669866"/>
            <a:ext cx="720000" cy="3307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1" name="矩形 120"/>
          <p:cNvSpPr/>
          <p:nvPr/>
        </p:nvSpPr>
        <p:spPr>
          <a:xfrm>
            <a:off x="7884368" y="4235389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2" name="矩形 121"/>
          <p:cNvSpPr/>
          <p:nvPr/>
        </p:nvSpPr>
        <p:spPr>
          <a:xfrm>
            <a:off x="7884368" y="4869393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23" name="直線單箭頭接點 122"/>
          <p:cNvCxnSpPr>
            <a:stCxn id="114" idx="2"/>
            <a:endCxn id="119" idx="0"/>
          </p:cNvCxnSpPr>
          <p:nvPr/>
        </p:nvCxnSpPr>
        <p:spPr>
          <a:xfrm flipH="1">
            <a:off x="8244368" y="2634619"/>
            <a:ext cx="80" cy="448642"/>
          </a:xfrm>
          <a:prstGeom prst="straightConnector1">
            <a:avLst/>
          </a:prstGeom>
          <a:ln w="28575">
            <a:solidFill>
              <a:srgbClr val="0066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文字方塊 123"/>
          <p:cNvSpPr txBox="1"/>
          <p:nvPr/>
        </p:nvSpPr>
        <p:spPr>
          <a:xfrm>
            <a:off x="7534959" y="5352634"/>
            <a:ext cx="1418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>
                <a:solidFill>
                  <a:srgbClr val="00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en-US" altLang="zh-TW" b="1" dirty="0" smtClean="0">
                <a:solidFill>
                  <a:srgbClr val="00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 Node G</a:t>
            </a:r>
            <a:endParaRPr lang="zh-TW" altLang="en-US" b="1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5" name="文字方塊 124"/>
          <p:cNvSpPr txBox="1"/>
          <p:nvPr/>
        </p:nvSpPr>
        <p:spPr>
          <a:xfrm>
            <a:off x="7345521" y="1847513"/>
            <a:ext cx="1035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Node G</a:t>
            </a:r>
            <a:endParaRPr lang="zh-TW" altLang="en-US" b="1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6" name="文字方塊 125"/>
          <p:cNvSpPr txBox="1"/>
          <p:nvPr/>
        </p:nvSpPr>
        <p:spPr>
          <a:xfrm>
            <a:off x="4253267" y="2157211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Node W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7" name="文字方塊 126"/>
          <p:cNvSpPr txBox="1"/>
          <p:nvPr/>
        </p:nvSpPr>
        <p:spPr>
          <a:xfrm>
            <a:off x="6444208" y="1271449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Node P</a:t>
            </a:r>
            <a:endParaRPr lang="zh-TW" altLang="en-US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8" name="文字方塊 127"/>
          <p:cNvSpPr txBox="1"/>
          <p:nvPr/>
        </p:nvSpPr>
        <p:spPr>
          <a:xfrm>
            <a:off x="558804" y="317238"/>
            <a:ext cx="8160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傳到 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Node W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, W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決定依建議連結到 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Green Block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並將 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Red Block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截除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1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2900920" y="6462884"/>
            <a:ext cx="3726288" cy="248012"/>
          </a:xfrm>
        </p:spPr>
        <p:txBody>
          <a:bodyPr/>
          <a:lstStyle/>
          <a:p>
            <a:r>
              <a:rPr lang="en-US" altLang="zh-TW" dirty="0"/>
              <a:t>Reference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杜宏毅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前世今生與未來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》”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049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98" grpId="0" animBg="1"/>
      <p:bldP spid="12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圖片 1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76" y="588295"/>
            <a:ext cx="8649624" cy="4511185"/>
          </a:xfrm>
          <a:prstGeom prst="rect">
            <a:avLst/>
          </a:prstGeom>
        </p:spPr>
      </p:pic>
      <p:sp>
        <p:nvSpPr>
          <p:cNvPr id="6" name="橢圓 5"/>
          <p:cNvSpPr/>
          <p:nvPr/>
        </p:nvSpPr>
        <p:spPr>
          <a:xfrm>
            <a:off x="1692192" y="1448784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1844592" y="1196752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4746616" y="1922752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6627208" y="1484784"/>
            <a:ext cx="108000" cy="108000"/>
          </a:xfrm>
          <a:prstGeom prst="ellipse">
            <a:avLst/>
          </a:prstGeom>
          <a:solidFill>
            <a:srgbClr val="9900CC"/>
          </a:solidFill>
          <a:ln>
            <a:solidFill>
              <a:srgbClr val="99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橢圓 9"/>
          <p:cNvSpPr/>
          <p:nvPr/>
        </p:nvSpPr>
        <p:spPr>
          <a:xfrm>
            <a:off x="6779608" y="1637184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橢圓 10"/>
          <p:cNvSpPr/>
          <p:nvPr/>
        </p:nvSpPr>
        <p:spPr>
          <a:xfrm>
            <a:off x="7271572" y="2177808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4392488" y="908720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橢圓 12"/>
          <p:cNvSpPr/>
          <p:nvPr/>
        </p:nvSpPr>
        <p:spPr>
          <a:xfrm>
            <a:off x="7056280" y="3016997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橢圓 13"/>
          <p:cNvSpPr/>
          <p:nvPr/>
        </p:nvSpPr>
        <p:spPr>
          <a:xfrm>
            <a:off x="4544888" y="1061120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橢圓 14"/>
          <p:cNvSpPr/>
          <p:nvPr/>
        </p:nvSpPr>
        <p:spPr>
          <a:xfrm>
            <a:off x="4697288" y="908720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橢圓 15"/>
          <p:cNvSpPr/>
          <p:nvPr/>
        </p:nvSpPr>
        <p:spPr>
          <a:xfrm>
            <a:off x="4248472" y="1196752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橢圓 16"/>
          <p:cNvSpPr/>
          <p:nvPr/>
        </p:nvSpPr>
        <p:spPr>
          <a:xfrm>
            <a:off x="2232248" y="1448784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7020784" y="2240872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2592288" y="3609020"/>
            <a:ext cx="108012" cy="108012"/>
          </a:xfrm>
          <a:prstGeom prst="ellipse">
            <a:avLst/>
          </a:prstGeom>
          <a:solidFill>
            <a:srgbClr val="0000FF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20" name="直線接點 19"/>
          <p:cNvCxnSpPr>
            <a:stCxn id="19" idx="0"/>
            <a:endCxn id="70" idx="4"/>
          </p:cNvCxnSpPr>
          <p:nvPr/>
        </p:nvCxnSpPr>
        <p:spPr>
          <a:xfrm flipH="1" flipV="1">
            <a:off x="2610288" y="3346136"/>
            <a:ext cx="36006" cy="262884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>
            <a:stCxn id="70" idx="7"/>
            <a:endCxn id="69" idx="3"/>
          </p:cNvCxnSpPr>
          <p:nvPr/>
        </p:nvCxnSpPr>
        <p:spPr>
          <a:xfrm flipV="1">
            <a:off x="2623016" y="3036110"/>
            <a:ext cx="351352" cy="27929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>
            <a:stCxn id="70" idx="0"/>
            <a:endCxn id="68" idx="4"/>
          </p:cNvCxnSpPr>
          <p:nvPr/>
        </p:nvCxnSpPr>
        <p:spPr>
          <a:xfrm flipV="1">
            <a:off x="2610288" y="2897320"/>
            <a:ext cx="8384" cy="4128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>
            <a:stCxn id="68" idx="1"/>
            <a:endCxn id="67" idx="5"/>
          </p:cNvCxnSpPr>
          <p:nvPr/>
        </p:nvCxnSpPr>
        <p:spPr>
          <a:xfrm flipH="1" flipV="1">
            <a:off x="2479000" y="2739648"/>
            <a:ext cx="126944" cy="1269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>
            <a:stCxn id="69" idx="2"/>
            <a:endCxn id="68" idx="6"/>
          </p:cNvCxnSpPr>
          <p:nvPr/>
        </p:nvCxnSpPr>
        <p:spPr>
          <a:xfrm flipH="1" flipV="1">
            <a:off x="2636672" y="2879320"/>
            <a:ext cx="332424" cy="1440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>
            <a:stCxn id="67" idx="1"/>
            <a:endCxn id="64" idx="5"/>
          </p:cNvCxnSpPr>
          <p:nvPr/>
        </p:nvCxnSpPr>
        <p:spPr>
          <a:xfrm flipH="1" flipV="1">
            <a:off x="1623288" y="1695536"/>
            <a:ext cx="830256" cy="1018656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>
            <a:stCxn id="69" idx="7"/>
            <a:endCxn id="65" idx="3"/>
          </p:cNvCxnSpPr>
          <p:nvPr/>
        </p:nvCxnSpPr>
        <p:spPr>
          <a:xfrm flipV="1">
            <a:off x="2999824" y="1862536"/>
            <a:ext cx="1610208" cy="114811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>
            <a:stCxn id="8" idx="1"/>
            <a:endCxn id="65" idx="5"/>
          </p:cNvCxnSpPr>
          <p:nvPr/>
        </p:nvCxnSpPr>
        <p:spPr>
          <a:xfrm flipH="1" flipV="1">
            <a:off x="4686400" y="1862536"/>
            <a:ext cx="65488" cy="65488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>
            <a:stCxn id="18" idx="2"/>
            <a:endCxn id="8" idx="5"/>
          </p:cNvCxnSpPr>
          <p:nvPr/>
        </p:nvCxnSpPr>
        <p:spPr>
          <a:xfrm flipH="1" flipV="1">
            <a:off x="4777344" y="1953480"/>
            <a:ext cx="2243440" cy="305392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>
            <a:stCxn id="62" idx="4"/>
            <a:endCxn id="18" idx="7"/>
          </p:cNvCxnSpPr>
          <p:nvPr/>
        </p:nvCxnSpPr>
        <p:spPr>
          <a:xfrm flipH="1">
            <a:off x="7051512" y="1916824"/>
            <a:ext cx="167288" cy="329320"/>
          </a:xfrm>
          <a:prstGeom prst="line">
            <a:avLst/>
          </a:prstGeom>
          <a:ln>
            <a:solidFill>
              <a:srgbClr val="00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>
            <a:stCxn id="10" idx="4"/>
            <a:endCxn id="18" idx="0"/>
          </p:cNvCxnSpPr>
          <p:nvPr/>
        </p:nvCxnSpPr>
        <p:spPr>
          <a:xfrm>
            <a:off x="6797608" y="1673184"/>
            <a:ext cx="241176" cy="567688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>
            <a:stCxn id="62" idx="5"/>
            <a:endCxn id="11" idx="0"/>
          </p:cNvCxnSpPr>
          <p:nvPr/>
        </p:nvCxnSpPr>
        <p:spPr>
          <a:xfrm>
            <a:off x="7256984" y="1901008"/>
            <a:ext cx="32588" cy="27680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>
            <a:stCxn id="18" idx="6"/>
            <a:endCxn id="11" idx="3"/>
          </p:cNvCxnSpPr>
          <p:nvPr/>
        </p:nvCxnSpPr>
        <p:spPr>
          <a:xfrm flipV="1">
            <a:off x="7056784" y="2208536"/>
            <a:ext cx="220060" cy="50336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>
            <a:stCxn id="62" idx="1"/>
            <a:endCxn id="10" idx="6"/>
          </p:cNvCxnSpPr>
          <p:nvPr/>
        </p:nvCxnSpPr>
        <p:spPr>
          <a:xfrm flipH="1" flipV="1">
            <a:off x="6815608" y="1655184"/>
            <a:ext cx="365008" cy="169456"/>
          </a:xfrm>
          <a:prstGeom prst="line">
            <a:avLst/>
          </a:prstGeom>
          <a:ln>
            <a:solidFill>
              <a:srgbClr val="00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>
            <a:stCxn id="11" idx="4"/>
            <a:endCxn id="13" idx="7"/>
          </p:cNvCxnSpPr>
          <p:nvPr/>
        </p:nvCxnSpPr>
        <p:spPr>
          <a:xfrm flipH="1">
            <a:off x="7087008" y="2213808"/>
            <a:ext cx="202564" cy="808461"/>
          </a:xfrm>
          <a:prstGeom prst="line">
            <a:avLst/>
          </a:prstGeom>
          <a:ln>
            <a:solidFill>
              <a:srgbClr val="00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/>
          <p:cNvCxnSpPr>
            <a:stCxn id="18" idx="4"/>
            <a:endCxn id="13" idx="1"/>
          </p:cNvCxnSpPr>
          <p:nvPr/>
        </p:nvCxnSpPr>
        <p:spPr>
          <a:xfrm>
            <a:off x="7038784" y="2276872"/>
            <a:ext cx="22768" cy="745397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/>
          <p:cNvCxnSpPr>
            <a:stCxn id="10" idx="1"/>
            <a:endCxn id="9" idx="5"/>
          </p:cNvCxnSpPr>
          <p:nvPr/>
        </p:nvCxnSpPr>
        <p:spPr>
          <a:xfrm flipH="1" flipV="1">
            <a:off x="6719392" y="1576968"/>
            <a:ext cx="65488" cy="65488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>
            <a:stCxn id="18" idx="1"/>
            <a:endCxn id="9" idx="4"/>
          </p:cNvCxnSpPr>
          <p:nvPr/>
        </p:nvCxnSpPr>
        <p:spPr>
          <a:xfrm flipH="1" flipV="1">
            <a:off x="6681208" y="1592784"/>
            <a:ext cx="344848" cy="6533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>
            <a:stCxn id="8" idx="7"/>
            <a:endCxn id="83" idx="3"/>
          </p:cNvCxnSpPr>
          <p:nvPr/>
        </p:nvCxnSpPr>
        <p:spPr>
          <a:xfrm flipV="1">
            <a:off x="4777344" y="1307872"/>
            <a:ext cx="564904" cy="620152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>
            <a:stCxn id="65" idx="6"/>
            <a:endCxn id="83" idx="2"/>
          </p:cNvCxnSpPr>
          <p:nvPr/>
        </p:nvCxnSpPr>
        <p:spPr>
          <a:xfrm flipV="1">
            <a:off x="4702216" y="1295144"/>
            <a:ext cx="634760" cy="529208"/>
          </a:xfrm>
          <a:prstGeom prst="line">
            <a:avLst/>
          </a:prstGeom>
          <a:ln w="28575">
            <a:solidFill>
              <a:srgbClr val="9900CC"/>
            </a:solidFill>
            <a:headEnd type="arrow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>
            <a:stCxn id="65" idx="1"/>
            <a:endCxn id="16" idx="5"/>
          </p:cNvCxnSpPr>
          <p:nvPr/>
        </p:nvCxnSpPr>
        <p:spPr>
          <a:xfrm flipH="1" flipV="1">
            <a:off x="4279200" y="1227480"/>
            <a:ext cx="330832" cy="5586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/>
          <p:cNvCxnSpPr>
            <a:stCxn id="66" idx="3"/>
            <a:endCxn id="16" idx="6"/>
          </p:cNvCxnSpPr>
          <p:nvPr/>
        </p:nvCxnSpPr>
        <p:spPr>
          <a:xfrm flipH="1">
            <a:off x="4284472" y="1155472"/>
            <a:ext cx="905376" cy="5928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接點 41"/>
          <p:cNvCxnSpPr>
            <a:stCxn id="83" idx="1"/>
            <a:endCxn id="66" idx="6"/>
          </p:cNvCxnSpPr>
          <p:nvPr/>
        </p:nvCxnSpPr>
        <p:spPr>
          <a:xfrm flipH="1" flipV="1">
            <a:off x="5220576" y="1142744"/>
            <a:ext cx="121672" cy="139672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>
            <a:stCxn id="14" idx="5"/>
            <a:endCxn id="66" idx="2"/>
          </p:cNvCxnSpPr>
          <p:nvPr/>
        </p:nvCxnSpPr>
        <p:spPr>
          <a:xfrm>
            <a:off x="4575616" y="1091848"/>
            <a:ext cx="608960" cy="508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/>
          <p:cNvCxnSpPr>
            <a:stCxn id="16" idx="7"/>
            <a:endCxn id="14" idx="3"/>
          </p:cNvCxnSpPr>
          <p:nvPr/>
        </p:nvCxnSpPr>
        <p:spPr>
          <a:xfrm flipV="1">
            <a:off x="4279200" y="1091848"/>
            <a:ext cx="270960" cy="11017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/>
          <p:cNvCxnSpPr>
            <a:stCxn id="65" idx="7"/>
            <a:endCxn id="66" idx="4"/>
          </p:cNvCxnSpPr>
          <p:nvPr/>
        </p:nvCxnSpPr>
        <p:spPr>
          <a:xfrm flipV="1">
            <a:off x="4686400" y="1160744"/>
            <a:ext cx="516176" cy="625424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/>
          <p:cNvCxnSpPr>
            <a:stCxn id="16" idx="0"/>
            <a:endCxn id="12" idx="4"/>
          </p:cNvCxnSpPr>
          <p:nvPr/>
        </p:nvCxnSpPr>
        <p:spPr>
          <a:xfrm flipV="1">
            <a:off x="4266472" y="944720"/>
            <a:ext cx="144016" cy="252032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/>
          <p:cNvCxnSpPr>
            <a:stCxn id="14" idx="7"/>
            <a:endCxn id="15" idx="3"/>
          </p:cNvCxnSpPr>
          <p:nvPr/>
        </p:nvCxnSpPr>
        <p:spPr>
          <a:xfrm flipV="1">
            <a:off x="4575616" y="939448"/>
            <a:ext cx="126944" cy="126944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/>
          <p:cNvCxnSpPr>
            <a:stCxn id="15" idx="5"/>
            <a:endCxn id="66" idx="0"/>
          </p:cNvCxnSpPr>
          <p:nvPr/>
        </p:nvCxnSpPr>
        <p:spPr>
          <a:xfrm>
            <a:off x="4728016" y="939448"/>
            <a:ext cx="474560" cy="1852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/>
          <p:cNvCxnSpPr>
            <a:stCxn id="15" idx="2"/>
            <a:endCxn id="12" idx="6"/>
          </p:cNvCxnSpPr>
          <p:nvPr/>
        </p:nvCxnSpPr>
        <p:spPr>
          <a:xfrm flipH="1">
            <a:off x="4428488" y="926720"/>
            <a:ext cx="268800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接點 49"/>
          <p:cNvCxnSpPr>
            <a:stCxn id="9" idx="2"/>
            <a:endCxn id="83" idx="5"/>
          </p:cNvCxnSpPr>
          <p:nvPr/>
        </p:nvCxnSpPr>
        <p:spPr>
          <a:xfrm flipH="1" flipV="1">
            <a:off x="5367704" y="1307872"/>
            <a:ext cx="1259504" cy="230912"/>
          </a:xfrm>
          <a:prstGeom prst="line">
            <a:avLst/>
          </a:prstGeom>
          <a:ln w="28575">
            <a:solidFill>
              <a:srgbClr val="9900CC"/>
            </a:solidFill>
            <a:headEnd type="none" w="med" len="med"/>
            <a:tailEnd type="arrow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/>
          <p:cNvCxnSpPr>
            <a:stCxn id="7" idx="4"/>
            <a:endCxn id="6" idx="7"/>
          </p:cNvCxnSpPr>
          <p:nvPr/>
        </p:nvCxnSpPr>
        <p:spPr>
          <a:xfrm flipH="1">
            <a:off x="1722920" y="1232752"/>
            <a:ext cx="139672" cy="221304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/>
          <p:cNvCxnSpPr>
            <a:stCxn id="7" idx="1"/>
            <a:endCxn id="61" idx="7"/>
          </p:cNvCxnSpPr>
          <p:nvPr/>
        </p:nvCxnSpPr>
        <p:spPr>
          <a:xfrm flipH="1">
            <a:off x="1532344" y="1202024"/>
            <a:ext cx="317520" cy="326200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/>
          <p:cNvCxnSpPr>
            <a:stCxn id="61" idx="5"/>
            <a:endCxn id="64" idx="1"/>
          </p:cNvCxnSpPr>
          <p:nvPr/>
        </p:nvCxnSpPr>
        <p:spPr>
          <a:xfrm>
            <a:off x="1532344" y="1604592"/>
            <a:ext cx="65488" cy="654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/>
          <p:cNvCxnSpPr>
            <a:stCxn id="6" idx="3"/>
            <a:endCxn id="61" idx="6"/>
          </p:cNvCxnSpPr>
          <p:nvPr/>
        </p:nvCxnSpPr>
        <p:spPr>
          <a:xfrm flipH="1">
            <a:off x="1548160" y="1479512"/>
            <a:ext cx="149304" cy="86896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接點 54"/>
          <p:cNvCxnSpPr>
            <a:stCxn id="7" idx="6"/>
            <a:endCxn id="17" idx="1"/>
          </p:cNvCxnSpPr>
          <p:nvPr/>
        </p:nvCxnSpPr>
        <p:spPr>
          <a:xfrm>
            <a:off x="1880592" y="1214752"/>
            <a:ext cx="356928" cy="239304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接點 55"/>
          <p:cNvCxnSpPr>
            <a:stCxn id="6" idx="6"/>
            <a:endCxn id="17" idx="2"/>
          </p:cNvCxnSpPr>
          <p:nvPr/>
        </p:nvCxnSpPr>
        <p:spPr>
          <a:xfrm>
            <a:off x="1728192" y="1466784"/>
            <a:ext cx="504056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接點 56"/>
          <p:cNvCxnSpPr>
            <a:stCxn id="64" idx="7"/>
            <a:endCxn id="6" idx="4"/>
          </p:cNvCxnSpPr>
          <p:nvPr/>
        </p:nvCxnSpPr>
        <p:spPr>
          <a:xfrm flipV="1">
            <a:off x="1623288" y="1484784"/>
            <a:ext cx="86904" cy="1852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接點 57"/>
          <p:cNvCxnSpPr>
            <a:stCxn id="64" idx="6"/>
            <a:endCxn id="17" idx="3"/>
          </p:cNvCxnSpPr>
          <p:nvPr/>
        </p:nvCxnSpPr>
        <p:spPr>
          <a:xfrm flipV="1">
            <a:off x="1628560" y="1479512"/>
            <a:ext cx="608960" cy="203296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接點 58"/>
          <p:cNvCxnSpPr>
            <a:stCxn id="67" idx="7"/>
            <a:endCxn id="17" idx="4"/>
          </p:cNvCxnSpPr>
          <p:nvPr/>
        </p:nvCxnSpPr>
        <p:spPr>
          <a:xfrm flipH="1" flipV="1">
            <a:off x="2250248" y="1484784"/>
            <a:ext cx="228752" cy="122940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接點 59"/>
          <p:cNvCxnSpPr>
            <a:stCxn id="68" idx="0"/>
            <a:endCxn id="16" idx="3"/>
          </p:cNvCxnSpPr>
          <p:nvPr/>
        </p:nvCxnSpPr>
        <p:spPr>
          <a:xfrm flipV="1">
            <a:off x="2618672" y="1227480"/>
            <a:ext cx="1635072" cy="16338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橢圓 60"/>
          <p:cNvSpPr/>
          <p:nvPr/>
        </p:nvSpPr>
        <p:spPr>
          <a:xfrm>
            <a:off x="1440160" y="151240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2" name="橢圓 61"/>
          <p:cNvSpPr/>
          <p:nvPr/>
        </p:nvSpPr>
        <p:spPr>
          <a:xfrm>
            <a:off x="7164800" y="1808824"/>
            <a:ext cx="108000" cy="108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4" name="橢圓 63"/>
          <p:cNvSpPr/>
          <p:nvPr/>
        </p:nvSpPr>
        <p:spPr>
          <a:xfrm>
            <a:off x="1592560" y="1664808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5" name="橢圓 64"/>
          <p:cNvSpPr/>
          <p:nvPr/>
        </p:nvSpPr>
        <p:spPr>
          <a:xfrm>
            <a:off x="4594216" y="1770352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6" name="橢圓 65"/>
          <p:cNvSpPr/>
          <p:nvPr/>
        </p:nvSpPr>
        <p:spPr>
          <a:xfrm>
            <a:off x="5184576" y="1124744"/>
            <a:ext cx="36000" cy="36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" name="橢圓 66"/>
          <p:cNvSpPr/>
          <p:nvPr/>
        </p:nvSpPr>
        <p:spPr>
          <a:xfrm>
            <a:off x="2448272" y="2708920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8" name="橢圓 67"/>
          <p:cNvSpPr/>
          <p:nvPr/>
        </p:nvSpPr>
        <p:spPr>
          <a:xfrm>
            <a:off x="2600672" y="2861320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9" name="橢圓 68"/>
          <p:cNvSpPr/>
          <p:nvPr/>
        </p:nvSpPr>
        <p:spPr>
          <a:xfrm>
            <a:off x="2969096" y="3005382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0" name="橢圓 69"/>
          <p:cNvSpPr/>
          <p:nvPr/>
        </p:nvSpPr>
        <p:spPr>
          <a:xfrm>
            <a:off x="2592288" y="3310136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3" name="橢圓 82"/>
          <p:cNvSpPr/>
          <p:nvPr/>
        </p:nvSpPr>
        <p:spPr>
          <a:xfrm>
            <a:off x="5336976" y="1277144"/>
            <a:ext cx="36000" cy="36000"/>
          </a:xfrm>
          <a:prstGeom prst="ellipse">
            <a:avLst/>
          </a:prstGeom>
          <a:solidFill>
            <a:srgbClr val="9900CC"/>
          </a:solidFill>
          <a:ln>
            <a:solidFill>
              <a:srgbClr val="9900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5934400" y="2492896"/>
            <a:ext cx="720000" cy="360000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Green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87" name="直線單箭頭接點 86"/>
          <p:cNvCxnSpPr>
            <a:stCxn id="91" idx="2"/>
            <a:endCxn id="92" idx="0"/>
          </p:cNvCxnSpPr>
          <p:nvPr/>
        </p:nvCxnSpPr>
        <p:spPr>
          <a:xfrm>
            <a:off x="6294400" y="3432237"/>
            <a:ext cx="0" cy="22660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單箭頭接點 87"/>
          <p:cNvCxnSpPr>
            <a:stCxn id="92" idx="2"/>
            <a:endCxn id="93" idx="0"/>
          </p:cNvCxnSpPr>
          <p:nvPr/>
        </p:nvCxnSpPr>
        <p:spPr>
          <a:xfrm>
            <a:off x="6294400" y="3989617"/>
            <a:ext cx="0" cy="23474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單箭頭接點 88"/>
          <p:cNvCxnSpPr>
            <a:stCxn id="93" idx="2"/>
            <a:endCxn id="94" idx="0"/>
          </p:cNvCxnSpPr>
          <p:nvPr/>
        </p:nvCxnSpPr>
        <p:spPr>
          <a:xfrm>
            <a:off x="6294400" y="4584365"/>
            <a:ext cx="0" cy="27400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單箭頭接點 89"/>
          <p:cNvCxnSpPr>
            <a:stCxn id="94" idx="2"/>
          </p:cNvCxnSpPr>
          <p:nvPr/>
        </p:nvCxnSpPr>
        <p:spPr>
          <a:xfrm>
            <a:off x="6294400" y="5218369"/>
            <a:ext cx="5752" cy="227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矩形 90"/>
          <p:cNvSpPr/>
          <p:nvPr/>
        </p:nvSpPr>
        <p:spPr>
          <a:xfrm>
            <a:off x="5934400" y="3072237"/>
            <a:ext cx="720000" cy="360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blue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5934400" y="3658842"/>
            <a:ext cx="720000" cy="3307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5934400" y="4224365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5934400" y="4858369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95" name="直線單箭頭接點 94"/>
          <p:cNvCxnSpPr>
            <a:stCxn id="86" idx="2"/>
            <a:endCxn id="91" idx="0"/>
          </p:cNvCxnSpPr>
          <p:nvPr/>
        </p:nvCxnSpPr>
        <p:spPr>
          <a:xfrm>
            <a:off x="6294400" y="2852896"/>
            <a:ext cx="0" cy="219341"/>
          </a:xfrm>
          <a:prstGeom prst="straightConnector1">
            <a:avLst/>
          </a:prstGeom>
          <a:ln w="28575">
            <a:solidFill>
              <a:srgbClr val="0066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矩形 95"/>
          <p:cNvSpPr/>
          <p:nvPr/>
        </p:nvSpPr>
        <p:spPr>
          <a:xfrm>
            <a:off x="5934400" y="1700808"/>
            <a:ext cx="720000" cy="360000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Purple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97" name="直線單箭頭接點 96"/>
          <p:cNvCxnSpPr>
            <a:stCxn id="96" idx="2"/>
            <a:endCxn id="86" idx="0"/>
          </p:cNvCxnSpPr>
          <p:nvPr/>
        </p:nvCxnSpPr>
        <p:spPr>
          <a:xfrm>
            <a:off x="6294400" y="2060808"/>
            <a:ext cx="0" cy="432088"/>
          </a:xfrm>
          <a:prstGeom prst="straightConnector1">
            <a:avLst/>
          </a:prstGeom>
          <a:ln w="38100">
            <a:solidFill>
              <a:srgbClr val="9900CC"/>
            </a:solidFill>
            <a:headEnd type="none" w="med" len="med"/>
            <a:tailEnd type="triangl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文字方塊 99"/>
          <p:cNvSpPr txBox="1"/>
          <p:nvPr/>
        </p:nvSpPr>
        <p:spPr>
          <a:xfrm>
            <a:off x="4079635" y="5935821"/>
            <a:ext cx="1484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or Node W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1" name="文字方塊 100"/>
          <p:cNvSpPr txBox="1"/>
          <p:nvPr/>
        </p:nvSpPr>
        <p:spPr>
          <a:xfrm>
            <a:off x="5682071" y="5466251"/>
            <a:ext cx="13901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en-US" altLang="zh-TW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 Node P</a:t>
            </a:r>
            <a:endParaRPr lang="zh-TW" altLang="en-US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2" name="文字方塊 111"/>
          <p:cNvSpPr txBox="1"/>
          <p:nvPr/>
        </p:nvSpPr>
        <p:spPr>
          <a:xfrm>
            <a:off x="318658" y="5624874"/>
            <a:ext cx="1399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en-US" altLang="zh-TW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 Node R</a:t>
            </a:r>
            <a:endParaRPr lang="zh-TW" altLang="en-US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3" name="文字方塊 112"/>
          <p:cNvSpPr txBox="1"/>
          <p:nvPr/>
        </p:nvSpPr>
        <p:spPr>
          <a:xfrm>
            <a:off x="467544" y="1374122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Node R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4" name="文字方塊 123"/>
          <p:cNvSpPr txBox="1"/>
          <p:nvPr/>
        </p:nvSpPr>
        <p:spPr>
          <a:xfrm>
            <a:off x="7451215" y="5747368"/>
            <a:ext cx="1418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dirty="0">
                <a:solidFill>
                  <a:srgbClr val="00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r>
              <a:rPr lang="en-US" altLang="zh-TW" b="1" dirty="0" smtClean="0">
                <a:solidFill>
                  <a:srgbClr val="00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 Node G</a:t>
            </a:r>
            <a:endParaRPr lang="zh-TW" altLang="en-US" b="1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5" name="文字方塊 124"/>
          <p:cNvSpPr txBox="1"/>
          <p:nvPr/>
        </p:nvSpPr>
        <p:spPr>
          <a:xfrm>
            <a:off x="7345521" y="1638794"/>
            <a:ext cx="1035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Node G</a:t>
            </a:r>
            <a:endParaRPr lang="zh-TW" altLang="en-US" b="1" dirty="0">
              <a:solidFill>
                <a:srgbClr val="00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6" name="文字方塊 125"/>
          <p:cNvSpPr txBox="1"/>
          <p:nvPr/>
        </p:nvSpPr>
        <p:spPr>
          <a:xfrm>
            <a:off x="4253267" y="1948492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Node W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7" name="文字方塊 126"/>
          <p:cNvSpPr txBox="1"/>
          <p:nvPr/>
        </p:nvSpPr>
        <p:spPr>
          <a:xfrm>
            <a:off x="6444208" y="1062730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Node P</a:t>
            </a:r>
            <a:endParaRPr lang="zh-TW" altLang="en-US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9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2900920" y="6462884"/>
            <a:ext cx="3726288" cy="248012"/>
          </a:xfrm>
        </p:spPr>
        <p:txBody>
          <a:bodyPr/>
          <a:lstStyle/>
          <a:p>
            <a:r>
              <a:rPr lang="en-US" altLang="zh-TW" dirty="0"/>
              <a:t>Reference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杜宏毅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前世今生與未來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》”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1" name="矩形 130"/>
          <p:cNvSpPr/>
          <p:nvPr/>
        </p:nvSpPr>
        <p:spPr>
          <a:xfrm>
            <a:off x="4417344" y="3064136"/>
            <a:ext cx="720000" cy="360000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Green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32" name="直線單箭頭接點 131"/>
          <p:cNvCxnSpPr>
            <a:stCxn id="136" idx="2"/>
            <a:endCxn id="137" idx="0"/>
          </p:cNvCxnSpPr>
          <p:nvPr/>
        </p:nvCxnSpPr>
        <p:spPr>
          <a:xfrm>
            <a:off x="4777344" y="4003477"/>
            <a:ext cx="0" cy="22660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單箭頭接點 132"/>
          <p:cNvCxnSpPr>
            <a:stCxn id="137" idx="2"/>
            <a:endCxn id="138" idx="0"/>
          </p:cNvCxnSpPr>
          <p:nvPr/>
        </p:nvCxnSpPr>
        <p:spPr>
          <a:xfrm>
            <a:off x="4777344" y="4560857"/>
            <a:ext cx="0" cy="23474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單箭頭接點 133"/>
          <p:cNvCxnSpPr>
            <a:stCxn id="138" idx="2"/>
            <a:endCxn id="139" idx="0"/>
          </p:cNvCxnSpPr>
          <p:nvPr/>
        </p:nvCxnSpPr>
        <p:spPr>
          <a:xfrm>
            <a:off x="4777344" y="5155605"/>
            <a:ext cx="0" cy="27400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單箭頭接點 134"/>
          <p:cNvCxnSpPr>
            <a:stCxn id="139" idx="2"/>
          </p:cNvCxnSpPr>
          <p:nvPr/>
        </p:nvCxnSpPr>
        <p:spPr>
          <a:xfrm>
            <a:off x="4777344" y="5789609"/>
            <a:ext cx="5752" cy="227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矩形 135"/>
          <p:cNvSpPr/>
          <p:nvPr/>
        </p:nvSpPr>
        <p:spPr>
          <a:xfrm>
            <a:off x="4417344" y="3643477"/>
            <a:ext cx="720000" cy="360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blue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7" name="矩形 136"/>
          <p:cNvSpPr/>
          <p:nvPr/>
        </p:nvSpPr>
        <p:spPr>
          <a:xfrm>
            <a:off x="4417344" y="4230082"/>
            <a:ext cx="720000" cy="3307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8" name="矩形 137"/>
          <p:cNvSpPr/>
          <p:nvPr/>
        </p:nvSpPr>
        <p:spPr>
          <a:xfrm>
            <a:off x="4417344" y="4795605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9" name="矩形 138"/>
          <p:cNvSpPr/>
          <p:nvPr/>
        </p:nvSpPr>
        <p:spPr>
          <a:xfrm>
            <a:off x="4417344" y="5429609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40" name="直線單箭頭接點 139"/>
          <p:cNvCxnSpPr>
            <a:stCxn id="131" idx="2"/>
            <a:endCxn id="136" idx="0"/>
          </p:cNvCxnSpPr>
          <p:nvPr/>
        </p:nvCxnSpPr>
        <p:spPr>
          <a:xfrm>
            <a:off x="4777344" y="3424136"/>
            <a:ext cx="0" cy="219341"/>
          </a:xfrm>
          <a:prstGeom prst="straightConnector1">
            <a:avLst/>
          </a:prstGeom>
          <a:ln w="28575">
            <a:solidFill>
              <a:srgbClr val="0066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矩形 140"/>
          <p:cNvSpPr/>
          <p:nvPr/>
        </p:nvSpPr>
        <p:spPr>
          <a:xfrm>
            <a:off x="4417344" y="2272048"/>
            <a:ext cx="720000" cy="360000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Purple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42" name="直線單箭頭接點 141"/>
          <p:cNvCxnSpPr>
            <a:stCxn id="141" idx="2"/>
            <a:endCxn id="131" idx="0"/>
          </p:cNvCxnSpPr>
          <p:nvPr/>
        </p:nvCxnSpPr>
        <p:spPr>
          <a:xfrm>
            <a:off x="4777344" y="2632048"/>
            <a:ext cx="0" cy="432088"/>
          </a:xfrm>
          <a:prstGeom prst="straightConnector1">
            <a:avLst/>
          </a:prstGeom>
          <a:ln w="38100">
            <a:solidFill>
              <a:srgbClr val="9900CC"/>
            </a:solidFill>
            <a:headEnd type="none" w="med" len="med"/>
            <a:tailEnd type="triangl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矩形 142"/>
          <p:cNvSpPr/>
          <p:nvPr/>
        </p:nvSpPr>
        <p:spPr>
          <a:xfrm>
            <a:off x="7834075" y="2789896"/>
            <a:ext cx="720000" cy="360000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Green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44" name="直線單箭頭接點 143"/>
          <p:cNvCxnSpPr>
            <a:stCxn id="148" idx="2"/>
            <a:endCxn id="149" idx="0"/>
          </p:cNvCxnSpPr>
          <p:nvPr/>
        </p:nvCxnSpPr>
        <p:spPr>
          <a:xfrm>
            <a:off x="8194075" y="3729237"/>
            <a:ext cx="0" cy="22660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單箭頭接點 144"/>
          <p:cNvCxnSpPr>
            <a:stCxn id="149" idx="2"/>
            <a:endCxn id="150" idx="0"/>
          </p:cNvCxnSpPr>
          <p:nvPr/>
        </p:nvCxnSpPr>
        <p:spPr>
          <a:xfrm>
            <a:off x="8194075" y="4286617"/>
            <a:ext cx="0" cy="23474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單箭頭接點 145"/>
          <p:cNvCxnSpPr>
            <a:stCxn id="150" idx="2"/>
            <a:endCxn id="151" idx="0"/>
          </p:cNvCxnSpPr>
          <p:nvPr/>
        </p:nvCxnSpPr>
        <p:spPr>
          <a:xfrm>
            <a:off x="8194075" y="4881365"/>
            <a:ext cx="0" cy="27400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線單箭頭接點 146"/>
          <p:cNvCxnSpPr>
            <a:stCxn id="151" idx="2"/>
          </p:cNvCxnSpPr>
          <p:nvPr/>
        </p:nvCxnSpPr>
        <p:spPr>
          <a:xfrm>
            <a:off x="8194075" y="5515369"/>
            <a:ext cx="5752" cy="227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矩形 147"/>
          <p:cNvSpPr/>
          <p:nvPr/>
        </p:nvSpPr>
        <p:spPr>
          <a:xfrm>
            <a:off x="7834075" y="3369237"/>
            <a:ext cx="720000" cy="360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blue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9" name="矩形 148"/>
          <p:cNvSpPr/>
          <p:nvPr/>
        </p:nvSpPr>
        <p:spPr>
          <a:xfrm>
            <a:off x="7834075" y="3955842"/>
            <a:ext cx="720000" cy="3307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7834075" y="4521365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1" name="矩形 150"/>
          <p:cNvSpPr/>
          <p:nvPr/>
        </p:nvSpPr>
        <p:spPr>
          <a:xfrm>
            <a:off x="7834075" y="5155369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52" name="直線單箭頭接點 151"/>
          <p:cNvCxnSpPr>
            <a:stCxn id="143" idx="2"/>
            <a:endCxn id="148" idx="0"/>
          </p:cNvCxnSpPr>
          <p:nvPr/>
        </p:nvCxnSpPr>
        <p:spPr>
          <a:xfrm>
            <a:off x="8194075" y="3149896"/>
            <a:ext cx="0" cy="219341"/>
          </a:xfrm>
          <a:prstGeom prst="straightConnector1">
            <a:avLst/>
          </a:prstGeom>
          <a:ln w="28575">
            <a:solidFill>
              <a:srgbClr val="0066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矩形 152"/>
          <p:cNvSpPr/>
          <p:nvPr/>
        </p:nvSpPr>
        <p:spPr>
          <a:xfrm>
            <a:off x="7834075" y="1997808"/>
            <a:ext cx="720000" cy="360000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Purple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54" name="直線單箭頭接點 153"/>
          <p:cNvCxnSpPr>
            <a:stCxn id="153" idx="2"/>
            <a:endCxn id="143" idx="0"/>
          </p:cNvCxnSpPr>
          <p:nvPr/>
        </p:nvCxnSpPr>
        <p:spPr>
          <a:xfrm>
            <a:off x="8194075" y="2357808"/>
            <a:ext cx="0" cy="432088"/>
          </a:xfrm>
          <a:prstGeom prst="straightConnector1">
            <a:avLst/>
          </a:prstGeom>
          <a:ln w="38100">
            <a:solidFill>
              <a:srgbClr val="9900CC"/>
            </a:solidFill>
            <a:headEnd type="none" w="med" len="med"/>
            <a:tailEnd type="triangl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矩形 154"/>
          <p:cNvSpPr/>
          <p:nvPr/>
        </p:nvSpPr>
        <p:spPr>
          <a:xfrm>
            <a:off x="579104" y="2616440"/>
            <a:ext cx="720000" cy="360000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Green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56" name="直線單箭頭接點 155"/>
          <p:cNvCxnSpPr>
            <a:stCxn id="160" idx="2"/>
            <a:endCxn id="161" idx="0"/>
          </p:cNvCxnSpPr>
          <p:nvPr/>
        </p:nvCxnSpPr>
        <p:spPr>
          <a:xfrm>
            <a:off x="939104" y="3555781"/>
            <a:ext cx="0" cy="22660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單箭頭接點 156"/>
          <p:cNvCxnSpPr>
            <a:stCxn id="161" idx="2"/>
            <a:endCxn id="162" idx="0"/>
          </p:cNvCxnSpPr>
          <p:nvPr/>
        </p:nvCxnSpPr>
        <p:spPr>
          <a:xfrm>
            <a:off x="939104" y="4113161"/>
            <a:ext cx="0" cy="23474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單箭頭接點 157"/>
          <p:cNvCxnSpPr>
            <a:stCxn id="162" idx="2"/>
            <a:endCxn id="163" idx="0"/>
          </p:cNvCxnSpPr>
          <p:nvPr/>
        </p:nvCxnSpPr>
        <p:spPr>
          <a:xfrm>
            <a:off x="939104" y="4707909"/>
            <a:ext cx="0" cy="27400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單箭頭接點 158"/>
          <p:cNvCxnSpPr>
            <a:stCxn id="163" idx="2"/>
          </p:cNvCxnSpPr>
          <p:nvPr/>
        </p:nvCxnSpPr>
        <p:spPr>
          <a:xfrm>
            <a:off x="939104" y="5341913"/>
            <a:ext cx="5752" cy="22781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矩形 159"/>
          <p:cNvSpPr/>
          <p:nvPr/>
        </p:nvSpPr>
        <p:spPr>
          <a:xfrm>
            <a:off x="579104" y="3195781"/>
            <a:ext cx="720000" cy="360000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blue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1" name="矩形 160"/>
          <p:cNvSpPr/>
          <p:nvPr/>
        </p:nvSpPr>
        <p:spPr>
          <a:xfrm>
            <a:off x="579104" y="3782386"/>
            <a:ext cx="720000" cy="3307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2" name="矩形 161"/>
          <p:cNvSpPr/>
          <p:nvPr/>
        </p:nvSpPr>
        <p:spPr>
          <a:xfrm>
            <a:off x="579104" y="4347909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3" name="矩形 162"/>
          <p:cNvSpPr/>
          <p:nvPr/>
        </p:nvSpPr>
        <p:spPr>
          <a:xfrm>
            <a:off x="579104" y="4981913"/>
            <a:ext cx="720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64" name="直線單箭頭接點 163"/>
          <p:cNvCxnSpPr>
            <a:stCxn id="155" idx="2"/>
            <a:endCxn id="160" idx="0"/>
          </p:cNvCxnSpPr>
          <p:nvPr/>
        </p:nvCxnSpPr>
        <p:spPr>
          <a:xfrm>
            <a:off x="939104" y="2976440"/>
            <a:ext cx="0" cy="219341"/>
          </a:xfrm>
          <a:prstGeom prst="straightConnector1">
            <a:avLst/>
          </a:prstGeom>
          <a:ln w="28575">
            <a:solidFill>
              <a:srgbClr val="0066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矩形 164"/>
          <p:cNvSpPr/>
          <p:nvPr/>
        </p:nvSpPr>
        <p:spPr>
          <a:xfrm>
            <a:off x="579104" y="1824352"/>
            <a:ext cx="720000" cy="360000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Purple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66" name="直線單箭頭接點 165"/>
          <p:cNvCxnSpPr>
            <a:stCxn id="165" idx="2"/>
            <a:endCxn id="155" idx="0"/>
          </p:cNvCxnSpPr>
          <p:nvPr/>
        </p:nvCxnSpPr>
        <p:spPr>
          <a:xfrm>
            <a:off x="939104" y="2184352"/>
            <a:ext cx="0" cy="432088"/>
          </a:xfrm>
          <a:prstGeom prst="straightConnector1">
            <a:avLst/>
          </a:prstGeom>
          <a:ln w="38100">
            <a:solidFill>
              <a:srgbClr val="9900CC"/>
            </a:solidFill>
            <a:headEnd type="none" w="med" len="med"/>
            <a:tailEnd type="triangl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接點 166"/>
          <p:cNvCxnSpPr/>
          <p:nvPr/>
        </p:nvCxnSpPr>
        <p:spPr>
          <a:xfrm flipH="1">
            <a:off x="2967917" y="1878352"/>
            <a:ext cx="1623331" cy="1133429"/>
          </a:xfrm>
          <a:prstGeom prst="line">
            <a:avLst/>
          </a:prstGeom>
          <a:ln w="28575">
            <a:solidFill>
              <a:srgbClr val="9900CC"/>
            </a:solidFill>
            <a:headEnd type="none" w="med" len="med"/>
            <a:tailEnd type="arrow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線接點 167"/>
          <p:cNvCxnSpPr>
            <a:endCxn id="68" idx="7"/>
          </p:cNvCxnSpPr>
          <p:nvPr/>
        </p:nvCxnSpPr>
        <p:spPr>
          <a:xfrm flipH="1" flipV="1">
            <a:off x="2631400" y="2866592"/>
            <a:ext cx="352471" cy="155819"/>
          </a:xfrm>
          <a:prstGeom prst="line">
            <a:avLst/>
          </a:prstGeom>
          <a:ln w="28575">
            <a:solidFill>
              <a:srgbClr val="9900CC"/>
            </a:solidFill>
            <a:headEnd type="none" w="med" len="med"/>
            <a:tailEnd type="arrow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接點 168"/>
          <p:cNvCxnSpPr>
            <a:stCxn id="67" idx="1"/>
          </p:cNvCxnSpPr>
          <p:nvPr/>
        </p:nvCxnSpPr>
        <p:spPr>
          <a:xfrm flipH="1" flipV="1">
            <a:off x="1494906" y="1569505"/>
            <a:ext cx="958638" cy="1144687"/>
          </a:xfrm>
          <a:prstGeom prst="line">
            <a:avLst/>
          </a:prstGeom>
          <a:ln w="28575">
            <a:solidFill>
              <a:srgbClr val="9900CC"/>
            </a:solidFill>
            <a:headEnd type="none" w="med" len="med"/>
            <a:tailEnd type="arrow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接點 169"/>
          <p:cNvCxnSpPr>
            <a:stCxn id="68" idx="1"/>
          </p:cNvCxnSpPr>
          <p:nvPr/>
        </p:nvCxnSpPr>
        <p:spPr>
          <a:xfrm flipH="1" flipV="1">
            <a:off x="2466272" y="2721505"/>
            <a:ext cx="139672" cy="145087"/>
          </a:xfrm>
          <a:prstGeom prst="line">
            <a:avLst/>
          </a:prstGeom>
          <a:ln w="28575">
            <a:solidFill>
              <a:srgbClr val="9900CC"/>
            </a:solidFill>
            <a:headEnd type="none" w="med" len="med"/>
            <a:tailEnd type="arrow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接點 170"/>
          <p:cNvCxnSpPr>
            <a:stCxn id="10" idx="1"/>
          </p:cNvCxnSpPr>
          <p:nvPr/>
        </p:nvCxnSpPr>
        <p:spPr>
          <a:xfrm>
            <a:off x="6784880" y="1642456"/>
            <a:ext cx="410241" cy="206923"/>
          </a:xfrm>
          <a:prstGeom prst="line">
            <a:avLst/>
          </a:prstGeom>
          <a:ln w="28575">
            <a:solidFill>
              <a:srgbClr val="9900CC"/>
            </a:solidFill>
            <a:headEnd type="none" w="med" len="med"/>
            <a:tailEnd type="arrow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直線接點 171"/>
          <p:cNvCxnSpPr>
            <a:stCxn id="9" idx="2"/>
            <a:endCxn id="10" idx="0"/>
          </p:cNvCxnSpPr>
          <p:nvPr/>
        </p:nvCxnSpPr>
        <p:spPr>
          <a:xfrm>
            <a:off x="6627208" y="1538784"/>
            <a:ext cx="170400" cy="98400"/>
          </a:xfrm>
          <a:prstGeom prst="line">
            <a:avLst/>
          </a:prstGeom>
          <a:ln w="28575">
            <a:solidFill>
              <a:srgbClr val="9900CC"/>
            </a:solidFill>
            <a:headEnd type="none" w="med" len="med"/>
            <a:tailEnd type="arrow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圓角矩形 175"/>
          <p:cNvSpPr/>
          <p:nvPr/>
        </p:nvSpPr>
        <p:spPr>
          <a:xfrm>
            <a:off x="1634661" y="3655275"/>
            <a:ext cx="2577308" cy="280760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原本在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Red Block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中的</a:t>
            </a:r>
            <a:r>
              <a:rPr lang="en-US" altLang="zh-TW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transaction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若以包含於</a:t>
            </a:r>
            <a:r>
              <a:rPr lang="en-US" altLang="zh-TW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Purple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Green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之中，那無任何問題</a:t>
            </a:r>
            <a:endParaRPr lang="en-US" altLang="zh-TW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若未包含其他區塊包覆，則需傳遞出去，等待其他區塊包覆</a:t>
            </a:r>
          </a:p>
        </p:txBody>
      </p:sp>
      <p:sp>
        <p:nvSpPr>
          <p:cNvPr id="177" name="矩形 176"/>
          <p:cNvSpPr/>
          <p:nvPr/>
        </p:nvSpPr>
        <p:spPr>
          <a:xfrm>
            <a:off x="1683489" y="3252237"/>
            <a:ext cx="720000" cy="3600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Red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388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  <p:bldP spid="17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共識決</a:t>
            </a:r>
            <a:r>
              <a:rPr lang="zh-TW" altLang="en-US" dirty="0" smtClean="0"/>
              <a:t>演算法</a:t>
            </a:r>
            <a:r>
              <a:rPr lang="en-US" altLang="zh-TW" dirty="0" smtClean="0"/>
              <a:t>Consensus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全球的</a:t>
            </a:r>
            <a:r>
              <a:rPr lang="en-US" altLang="zh-TW" dirty="0"/>
              <a:t>Node</a:t>
            </a:r>
            <a:r>
              <a:rPr lang="zh-TW" altLang="en-US" dirty="0"/>
              <a:t>，藉由網路，採用了</a:t>
            </a:r>
            <a:endParaRPr lang="en-US" altLang="zh-TW" dirty="0"/>
          </a:p>
          <a:p>
            <a:pPr marL="914400" lvl="1" indent="-457200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</a:rPr>
              <a:t>相同的「</a:t>
            </a:r>
            <a:r>
              <a:rPr lang="en-US" altLang="zh-TW" dirty="0">
                <a:solidFill>
                  <a:srgbClr val="FF0000"/>
                </a:solidFill>
              </a:rPr>
              <a:t>Block</a:t>
            </a:r>
            <a:r>
              <a:rPr lang="zh-TW" altLang="en-US" dirty="0">
                <a:solidFill>
                  <a:srgbClr val="FF0000"/>
                </a:solidFill>
              </a:rPr>
              <a:t>取捨協議」</a:t>
            </a:r>
            <a:endParaRPr lang="en-US" altLang="zh-TW" dirty="0">
              <a:solidFill>
                <a:srgbClr val="FF000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</a:rPr>
              <a:t>相互「擴散」資訊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zh-TW" altLang="en-US" dirty="0" smtClean="0"/>
              <a:t>因此最終系統上的區塊練會</a:t>
            </a:r>
            <a:r>
              <a:rPr lang="zh-TW" altLang="en-US" dirty="0" smtClean="0">
                <a:solidFill>
                  <a:srgbClr val="FF0000"/>
                </a:solidFill>
              </a:rPr>
              <a:t>收斂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Covergence</a:t>
            </a:r>
            <a:r>
              <a:rPr lang="en-US" altLang="zh-TW" dirty="0" smtClean="0"/>
              <a:t>)</a:t>
            </a:r>
            <a:r>
              <a:rPr lang="zh-TW" altLang="en-US" dirty="0" smtClean="0"/>
              <a:t>與</a:t>
            </a:r>
            <a:r>
              <a:rPr lang="zh-TW" altLang="en-US" dirty="0" smtClean="0">
                <a:solidFill>
                  <a:srgbClr val="FF0000"/>
                </a:solidFill>
              </a:rPr>
              <a:t>一致</a:t>
            </a:r>
            <a:r>
              <a:rPr lang="en-US" altLang="zh-TW" dirty="0" smtClean="0"/>
              <a:t>(Consistent)</a:t>
            </a:r>
          </a:p>
          <a:p>
            <a:endParaRPr lang="en-US" altLang="zh-TW" dirty="0"/>
          </a:p>
          <a:p>
            <a:pPr>
              <a:spcBef>
                <a:spcPts val="600"/>
              </a:spcBef>
            </a:pPr>
            <a:r>
              <a:rPr lang="zh-TW" altLang="en-US" dirty="0" smtClean="0"/>
              <a:t>我們稱</a:t>
            </a:r>
            <a:r>
              <a:rPr lang="zh-TW" altLang="en-US" dirty="0"/>
              <a:t>以「</a:t>
            </a:r>
            <a:r>
              <a:rPr lang="zh-TW" altLang="en-US" dirty="0">
                <a:solidFill>
                  <a:srgbClr val="FF0000"/>
                </a:solidFill>
              </a:rPr>
              <a:t>共識決的演算法 </a:t>
            </a:r>
            <a:r>
              <a:rPr lang="en-US" altLang="zh-TW" dirty="0"/>
              <a:t>(Consensus Algorithm)</a:t>
            </a:r>
            <a:r>
              <a:rPr lang="zh-TW" altLang="en-US" dirty="0"/>
              <a:t> 」</a:t>
            </a:r>
            <a:endParaRPr lang="en-US" altLang="zh-TW" dirty="0"/>
          </a:p>
          <a:p>
            <a:pPr marL="0" indent="0">
              <a:spcBef>
                <a:spcPts val="600"/>
              </a:spcBef>
              <a:buNone/>
            </a:pPr>
            <a:r>
              <a:rPr lang="zh-TW" altLang="en-US" dirty="0" smtClean="0"/>
              <a:t>   進行</a:t>
            </a:r>
            <a:r>
              <a:rPr lang="zh-TW" altLang="en-US" dirty="0"/>
              <a:t>資料的同步</a:t>
            </a:r>
            <a:endParaRPr lang="en-US" altLang="zh-TW" dirty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07298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Proof of 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也因為全世界有許多的</a:t>
            </a:r>
            <a:r>
              <a:rPr lang="en-US" altLang="zh-TW" dirty="0" smtClean="0"/>
              <a:t>node</a:t>
            </a:r>
            <a:r>
              <a:rPr lang="zh-TW" altLang="en-US" dirty="0" smtClean="0">
                <a:solidFill>
                  <a:srgbClr val="FF0000"/>
                </a:solidFill>
              </a:rPr>
              <a:t>同時</a:t>
            </a:r>
            <a:r>
              <a:rPr lang="zh-TW" altLang="en-US" dirty="0" smtClean="0"/>
              <a:t>在製作</a:t>
            </a:r>
            <a:r>
              <a:rPr lang="en-US" altLang="zh-TW" dirty="0" smtClean="0"/>
              <a:t>Block</a:t>
            </a:r>
            <a:r>
              <a:rPr lang="zh-TW" altLang="en-US" dirty="0" smtClean="0"/>
              <a:t>，所以很容易造成</a:t>
            </a:r>
            <a:r>
              <a:rPr lang="en-US" altLang="zh-TW" dirty="0" err="1" smtClean="0"/>
              <a:t>Blockchain</a:t>
            </a:r>
            <a:r>
              <a:rPr lang="zh-TW" altLang="en-US" dirty="0" smtClean="0"/>
              <a:t>產生分叉</a:t>
            </a:r>
            <a:r>
              <a:rPr lang="en-US" altLang="zh-TW" dirty="0" smtClean="0"/>
              <a:t>(fork)</a:t>
            </a:r>
          </a:p>
          <a:p>
            <a:r>
              <a:rPr lang="zh-TW" altLang="en-US" dirty="0" smtClean="0"/>
              <a:t>因此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會加總分支的</a:t>
            </a:r>
            <a:r>
              <a:rPr lang="en-US" altLang="zh-TW" dirty="0" smtClean="0"/>
              <a:t>difficulty</a:t>
            </a:r>
            <a:r>
              <a:rPr lang="zh-TW" altLang="en-US" dirty="0" smtClean="0"/>
              <a:t>，選擇比較困難的分支留下</a:t>
            </a:r>
            <a:endParaRPr lang="en-US" altLang="zh-TW" dirty="0" smtClean="0"/>
          </a:p>
          <a:p>
            <a:r>
              <a:rPr lang="zh-TW" altLang="en-US" dirty="0" smtClean="0"/>
              <a:t>這種作法稱為以</a:t>
            </a:r>
            <a:r>
              <a:rPr lang="en-US" altLang="zh-TW" dirty="0">
                <a:solidFill>
                  <a:srgbClr val="FF0000"/>
                </a:solidFill>
                <a:ea typeface="標楷體" panose="03000509000000000000" pitchFamily="65" charset="-120"/>
              </a:rPr>
              <a:t>Proof Of </a:t>
            </a:r>
            <a:r>
              <a:rPr lang="en-US" altLang="zh-TW" dirty="0" smtClean="0">
                <a:solidFill>
                  <a:srgbClr val="FF0000"/>
                </a:solidFill>
              </a:rPr>
              <a:t>Work</a:t>
            </a:r>
            <a:r>
              <a:rPr lang="zh-TW" altLang="en-US" dirty="0" smtClean="0"/>
              <a:t>的</a:t>
            </a:r>
            <a:r>
              <a:rPr lang="zh-TW" altLang="en-US" dirty="0"/>
              <a:t>方式進行資料同步</a:t>
            </a:r>
            <a:r>
              <a:rPr lang="en-US" altLang="zh-TW" dirty="0"/>
              <a:t> 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72698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橢圓 105"/>
          <p:cNvSpPr/>
          <p:nvPr/>
        </p:nvSpPr>
        <p:spPr>
          <a:xfrm>
            <a:off x="1152469" y="1451113"/>
            <a:ext cx="7454818" cy="4731025"/>
          </a:xfrm>
          <a:prstGeom prst="ellipse">
            <a:avLst/>
          </a:prstGeom>
          <a:noFill/>
          <a:ln>
            <a:solidFill>
              <a:schemeClr val="tx1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總</a:t>
            </a:r>
            <a:r>
              <a:rPr lang="zh-TW" altLang="en-US"/>
              <a:t>結</a:t>
            </a:r>
            <a:endParaRPr lang="zh-TW" altLang="en-US" dirty="0"/>
          </a:p>
        </p:txBody>
      </p:sp>
      <p:pic>
        <p:nvPicPr>
          <p:cNvPr id="101" name="內容版面配置區 100" descr="File:&lt;strong&gt;User&lt;/strong&gt; with smile.svg - Wikimedia Commons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1973" y="2197634"/>
            <a:ext cx="579042" cy="579042"/>
          </a:xfrm>
        </p:spPr>
      </p:pic>
      <p:pic>
        <p:nvPicPr>
          <p:cNvPr id="102" name="圖片 101" descr="File:&lt;strong&gt;User&lt;/strong&gt; icon 3.svg - Wikimedia Common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6734" y="5764696"/>
            <a:ext cx="617979" cy="617979"/>
          </a:xfrm>
          <a:prstGeom prst="rect">
            <a:avLst/>
          </a:prstGeom>
        </p:spPr>
      </p:pic>
      <p:pic>
        <p:nvPicPr>
          <p:cNvPr id="103" name="圖片 102" descr="Clipart - &lt;strong&gt;User&lt;/strong&gt;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9117" y="973457"/>
            <a:ext cx="421682" cy="554238"/>
          </a:xfrm>
          <a:prstGeom prst="rect">
            <a:avLst/>
          </a:prstGeom>
        </p:spPr>
      </p:pic>
      <p:pic>
        <p:nvPicPr>
          <p:cNvPr id="104" name="圖片 103" descr="Clipart - &lt;strong&gt;User&lt;/strong&gt;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3102" y="5764696"/>
            <a:ext cx="463042" cy="572836"/>
          </a:xfrm>
          <a:prstGeom prst="rect">
            <a:avLst/>
          </a:prstGeom>
        </p:spPr>
      </p:pic>
      <p:pic>
        <p:nvPicPr>
          <p:cNvPr id="105" name="圖片 104" descr="Clipart - Architetto remix - Orange grey man ico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86" y="2716177"/>
            <a:ext cx="352221" cy="584598"/>
          </a:xfrm>
          <a:prstGeom prst="rect">
            <a:avLst/>
          </a:prstGeom>
        </p:spPr>
      </p:pic>
      <p:pic>
        <p:nvPicPr>
          <p:cNvPr id="107" name="圖片 106" descr="File:&lt;strong&gt;User&lt;/strong&gt; icon 1.svg - Wikipedia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008" y="6182138"/>
            <a:ext cx="644704" cy="644704"/>
          </a:xfrm>
          <a:prstGeom prst="rect">
            <a:avLst/>
          </a:prstGeom>
        </p:spPr>
      </p:pic>
      <p:pic>
        <p:nvPicPr>
          <p:cNvPr id="108" name="圖片 107" descr="File:Crystal Clear app Login Manager.svg - Wikipedia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996" y="4582811"/>
            <a:ext cx="613923" cy="613923"/>
          </a:xfrm>
          <a:prstGeom prst="rect">
            <a:avLst/>
          </a:prstGeom>
        </p:spPr>
      </p:pic>
      <p:pic>
        <p:nvPicPr>
          <p:cNvPr id="110" name="圖片 109" descr="File:&lt;strong&gt;User&lt;/strong&gt; icon 3.svg - Wikimedia Commons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924" y="4651088"/>
            <a:ext cx="610745" cy="610745"/>
          </a:xfrm>
          <a:prstGeom prst="rect">
            <a:avLst/>
          </a:prstGeom>
        </p:spPr>
      </p:pic>
      <p:pic>
        <p:nvPicPr>
          <p:cNvPr id="111" name="圖片 110" descr="File:Crystal Clear app Login Manager.svg - Wikipedia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4105" y="1600199"/>
            <a:ext cx="603233" cy="603233"/>
          </a:xfrm>
          <a:prstGeom prst="rect">
            <a:avLst/>
          </a:prstGeom>
        </p:spPr>
      </p:pic>
      <p:sp>
        <p:nvSpPr>
          <p:cNvPr id="112" name="橢圓 111"/>
          <p:cNvSpPr/>
          <p:nvPr/>
        </p:nvSpPr>
        <p:spPr>
          <a:xfrm>
            <a:off x="3121232" y="2716177"/>
            <a:ext cx="3572541" cy="2237102"/>
          </a:xfrm>
          <a:prstGeom prst="ellipse">
            <a:avLst/>
          </a:prstGeom>
          <a:noFill/>
          <a:ln>
            <a:solidFill>
              <a:schemeClr val="tx1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13" name="圖片 112" descr="Clipart - World Wide Web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565326"/>
            <a:ext cx="726179" cy="475950"/>
          </a:xfrm>
          <a:prstGeom prst="rect">
            <a:avLst/>
          </a:prstGeom>
        </p:spPr>
      </p:pic>
      <p:pic>
        <p:nvPicPr>
          <p:cNvPr id="114" name="圖片 113" descr="BIG IMAGE (PNG)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966" y="2498988"/>
            <a:ext cx="331606" cy="444363"/>
          </a:xfrm>
          <a:prstGeom prst="rect">
            <a:avLst/>
          </a:prstGeom>
        </p:spPr>
      </p:pic>
      <p:pic>
        <p:nvPicPr>
          <p:cNvPr id="115" name="圖片 114" descr="File:Gnome-fs-&lt;strong&gt;server&lt;/strong&gt;.svg - Wikimedia Commons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329" y="4624397"/>
            <a:ext cx="517914" cy="517914"/>
          </a:xfrm>
          <a:prstGeom prst="rect">
            <a:avLst/>
          </a:prstGeom>
        </p:spPr>
      </p:pic>
      <p:pic>
        <p:nvPicPr>
          <p:cNvPr id="116" name="圖片 115" descr="&lt;strong&gt;Server&lt;/strong&gt; Vs Me | Nothing To Post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581" y="3816625"/>
            <a:ext cx="390731" cy="450334"/>
          </a:xfrm>
          <a:prstGeom prst="rect">
            <a:avLst/>
          </a:prstGeom>
        </p:spPr>
      </p:pic>
      <p:pic>
        <p:nvPicPr>
          <p:cNvPr id="117" name="圖片 116" descr="Clipart - &lt;strong&gt;Server&lt;/strong&gt; 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348" y="3451548"/>
            <a:ext cx="382586" cy="589728"/>
          </a:xfrm>
          <a:prstGeom prst="rect">
            <a:avLst/>
          </a:prstGeom>
        </p:spPr>
      </p:pic>
      <p:pic>
        <p:nvPicPr>
          <p:cNvPr id="118" name="圖片 117" descr="BIG IMAGE (PNG)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772" y="2558586"/>
            <a:ext cx="332910" cy="459186"/>
          </a:xfrm>
          <a:prstGeom prst="rect">
            <a:avLst/>
          </a:prstGeom>
        </p:spPr>
      </p:pic>
      <p:pic>
        <p:nvPicPr>
          <p:cNvPr id="119" name="圖片 118" descr="Free vector graphic: Computer, Database, Network, &lt;strong&gt;Server&lt;/strong&gt; - Free Image on Pixabay - 15694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2634" y="4651088"/>
            <a:ext cx="377431" cy="464532"/>
          </a:xfrm>
          <a:prstGeom prst="rect">
            <a:avLst/>
          </a:prstGeom>
        </p:spPr>
      </p:pic>
      <p:sp>
        <p:nvSpPr>
          <p:cNvPr id="124" name="上-下雙向箭號 123"/>
          <p:cNvSpPr/>
          <p:nvPr/>
        </p:nvSpPr>
        <p:spPr>
          <a:xfrm>
            <a:off x="4659555" y="1606765"/>
            <a:ext cx="478539" cy="729189"/>
          </a:xfrm>
          <a:prstGeom prst="up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5" name="上-下雙向箭號 124"/>
          <p:cNvSpPr/>
          <p:nvPr/>
        </p:nvSpPr>
        <p:spPr>
          <a:xfrm rot="14240035">
            <a:off x="6959373" y="2605425"/>
            <a:ext cx="478539" cy="729189"/>
          </a:xfrm>
          <a:prstGeom prst="up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6" name="上-下雙向箭號 125"/>
          <p:cNvSpPr/>
          <p:nvPr/>
        </p:nvSpPr>
        <p:spPr>
          <a:xfrm rot="18871520">
            <a:off x="6546751" y="4709845"/>
            <a:ext cx="478539" cy="729189"/>
          </a:xfrm>
          <a:prstGeom prst="up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7" name="上-下雙向箭號 126"/>
          <p:cNvSpPr/>
          <p:nvPr/>
        </p:nvSpPr>
        <p:spPr>
          <a:xfrm rot="2231789">
            <a:off x="2833371" y="4709844"/>
            <a:ext cx="478539" cy="729189"/>
          </a:xfrm>
          <a:prstGeom prst="up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8" name="上-下雙向箭號 127"/>
          <p:cNvSpPr/>
          <p:nvPr/>
        </p:nvSpPr>
        <p:spPr>
          <a:xfrm rot="18427220">
            <a:off x="2264188" y="2412081"/>
            <a:ext cx="478539" cy="729189"/>
          </a:xfrm>
          <a:prstGeom prst="up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9" name="文字方塊 128"/>
          <p:cNvSpPr txBox="1"/>
          <p:nvPr/>
        </p:nvSpPr>
        <p:spPr>
          <a:xfrm>
            <a:off x="7198642" y="3790242"/>
            <a:ext cx="992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internet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30" name="文字方塊 129"/>
          <p:cNvSpPr txBox="1"/>
          <p:nvPr/>
        </p:nvSpPr>
        <p:spPr>
          <a:xfrm>
            <a:off x="4563649" y="5422535"/>
            <a:ext cx="992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internet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31" name="文字方塊 130"/>
          <p:cNvSpPr txBox="1"/>
          <p:nvPr/>
        </p:nvSpPr>
        <p:spPr>
          <a:xfrm>
            <a:off x="1527852" y="3660574"/>
            <a:ext cx="992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internet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32" name="文字方塊 131"/>
          <p:cNvSpPr txBox="1"/>
          <p:nvPr/>
        </p:nvSpPr>
        <p:spPr>
          <a:xfrm>
            <a:off x="5701267" y="1880070"/>
            <a:ext cx="992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internet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33" name="文字方塊 132"/>
          <p:cNvSpPr txBox="1"/>
          <p:nvPr/>
        </p:nvSpPr>
        <p:spPr>
          <a:xfrm>
            <a:off x="3251822" y="1854284"/>
            <a:ext cx="992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internet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10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/>
      <p:bldP spid="130" grpId="0"/>
      <p:bldP spid="131" grpId="0"/>
      <p:bldP spid="132" grpId="0"/>
      <p:bldP spid="13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總結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0787321"/>
              </p:ext>
            </p:extLst>
          </p:nvPr>
        </p:nvGraphicFramePr>
        <p:xfrm>
          <a:off x="951547" y="2237341"/>
          <a:ext cx="7240905" cy="27432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697480">
                  <a:extLst>
                    <a:ext uri="{9D8B030D-6E8A-4147-A177-3AD203B41FA5}">
                      <a16:colId xmlns:a16="http://schemas.microsoft.com/office/drawing/2014/main" val="1700717252"/>
                    </a:ext>
                  </a:extLst>
                </a:gridCol>
                <a:gridCol w="4543425">
                  <a:extLst>
                    <a:ext uri="{9D8B030D-6E8A-4147-A177-3AD203B41FA5}">
                      <a16:colId xmlns:a16="http://schemas.microsoft.com/office/drawing/2014/main" val="3255904071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問題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解決方法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3768207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所有權確認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6195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支配權行使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356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清算與結算運作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7033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資訊紀錄的信任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56270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資料同步發生衝突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4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732030"/>
                  </a:ext>
                </a:extLst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4571999" y="2921557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公開金鑰加密機制</a:t>
            </a:r>
          </a:p>
        </p:txBody>
      </p:sp>
      <p:sp>
        <p:nvSpPr>
          <p:cNvPr id="5" name="矩形 4"/>
          <p:cNvSpPr/>
          <p:nvPr/>
        </p:nvSpPr>
        <p:spPr>
          <a:xfrm>
            <a:off x="5121027" y="3608941"/>
            <a:ext cx="1548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收入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支出</a:t>
            </a:r>
          </a:p>
        </p:txBody>
      </p:sp>
      <p:sp>
        <p:nvSpPr>
          <p:cNvPr id="6" name="矩形 5"/>
          <p:cNvSpPr/>
          <p:nvPr/>
        </p:nvSpPr>
        <p:spPr>
          <a:xfrm>
            <a:off x="4282656" y="4063908"/>
            <a:ext cx="32255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Difficulty + Hashing </a:t>
            </a:r>
            <a:endParaRPr lang="zh-TW" altLang="en-US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660241" y="4522225"/>
            <a:ext cx="44703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Proof Of Work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的共識決演算法</a:t>
            </a:r>
          </a:p>
        </p:txBody>
      </p:sp>
    </p:spTree>
    <p:extLst>
      <p:ext uri="{BB962C8B-B14F-4D97-AF65-F5344CB8AC3E}">
        <p14:creationId xmlns:p14="http://schemas.microsoft.com/office/powerpoint/2010/main" val="3932359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總</a:t>
            </a:r>
            <a:r>
              <a:rPr lang="zh-TW" altLang="en-US" dirty="0"/>
              <a:t>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Blockchain</a:t>
            </a:r>
            <a:r>
              <a:rPr lang="zh-TW" altLang="en-US" dirty="0" smtClean="0"/>
              <a:t>代表三種技術的複合式組合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zh-TW" sz="2200" dirty="0">
                <a:solidFill>
                  <a:srgbClr val="FF0000"/>
                </a:solidFill>
              </a:rPr>
              <a:t>PKC</a:t>
            </a:r>
            <a:r>
              <a:rPr lang="zh-TW" altLang="en-US" sz="2200" dirty="0"/>
              <a:t> </a:t>
            </a:r>
            <a:r>
              <a:rPr lang="en-US" altLang="zh-TW" sz="2200" dirty="0"/>
              <a:t>Public Key Cryptography </a:t>
            </a:r>
            <a:r>
              <a:rPr lang="zh-TW" altLang="en-US" sz="2200" dirty="0"/>
              <a:t>公開金鑰加密機制</a:t>
            </a:r>
            <a:endParaRPr lang="en-US" altLang="zh-TW" sz="2200" dirty="0"/>
          </a:p>
          <a:p>
            <a:pPr marL="457200" indent="-457200">
              <a:buFont typeface="+mj-lt"/>
              <a:buAutoNum type="arabicPeriod"/>
            </a:pPr>
            <a:r>
              <a:rPr lang="en-US" altLang="zh-TW" sz="2200" dirty="0">
                <a:solidFill>
                  <a:srgbClr val="FF0000"/>
                </a:solidFill>
              </a:rPr>
              <a:t>Difficulty + Hashing </a:t>
            </a:r>
            <a:r>
              <a:rPr lang="zh-TW" altLang="en-US" sz="2200" dirty="0"/>
              <a:t>的條件式雜湊函數機制</a:t>
            </a:r>
            <a:endParaRPr lang="en-US" altLang="zh-TW" sz="2200" dirty="0"/>
          </a:p>
          <a:p>
            <a:pPr marL="457200" indent="-457200">
              <a:buFont typeface="+mj-lt"/>
              <a:buAutoNum type="arabicPeriod"/>
            </a:pPr>
            <a:r>
              <a:rPr lang="en-US" altLang="zh-TW" sz="2200" dirty="0">
                <a:solidFill>
                  <a:srgbClr val="FF0000"/>
                </a:solidFill>
              </a:rPr>
              <a:t>POW</a:t>
            </a:r>
            <a:r>
              <a:rPr lang="zh-TW" altLang="en-US" sz="2200" dirty="0"/>
              <a:t> </a:t>
            </a:r>
            <a:r>
              <a:rPr lang="en-US" altLang="zh-TW" sz="2200" dirty="0"/>
              <a:t>Proof Of </a:t>
            </a:r>
            <a:r>
              <a:rPr lang="en-US" altLang="zh-TW" sz="2200" dirty="0" smtClean="0"/>
              <a:t>Work </a:t>
            </a:r>
            <a:r>
              <a:rPr lang="zh-TW" altLang="en-US" sz="2200" dirty="0"/>
              <a:t>的共識決演算法</a:t>
            </a:r>
          </a:p>
        </p:txBody>
      </p:sp>
    </p:spTree>
    <p:extLst>
      <p:ext uri="{BB962C8B-B14F-4D97-AF65-F5344CB8AC3E}">
        <p14:creationId xmlns:p14="http://schemas.microsoft.com/office/powerpoint/2010/main" val="380224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誰來建立超級大帳簿？</a:t>
            </a:r>
            <a:endParaRPr lang="en-US" altLang="zh-TW" dirty="0" smtClean="0"/>
          </a:p>
          <a:p>
            <a:r>
              <a:rPr lang="zh-TW" altLang="en-US" dirty="0" smtClean="0"/>
              <a:t>帳簿亦需要有的特性</a:t>
            </a:r>
            <a:endParaRPr lang="en-US" altLang="zh-TW" dirty="0" smtClean="0"/>
          </a:p>
          <a:p>
            <a:pPr marL="914400" lvl="1" indent="-457200">
              <a:lnSpc>
                <a:spcPts val="2800"/>
              </a:lnSpc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所有權</a:t>
            </a:r>
            <a:r>
              <a:rPr lang="zh-TW" altLang="en-US" dirty="0" smtClean="0"/>
              <a:t>確認</a:t>
            </a:r>
            <a:r>
              <a:rPr lang="en-US" altLang="zh-TW" dirty="0" smtClean="0"/>
              <a:t>………………..</a:t>
            </a:r>
            <a:r>
              <a:rPr lang="zh-TW" altLang="en-US" dirty="0" smtClean="0"/>
              <a:t>誰的錢？</a:t>
            </a:r>
            <a:endParaRPr lang="en-US" altLang="zh-TW" dirty="0" smtClean="0"/>
          </a:p>
          <a:p>
            <a:pPr marL="914400" lvl="1" indent="-457200">
              <a:lnSpc>
                <a:spcPts val="2800"/>
              </a:lnSpc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支配權</a:t>
            </a:r>
            <a:r>
              <a:rPr lang="zh-TW" altLang="en-US" dirty="0" smtClean="0"/>
              <a:t>行使</a:t>
            </a:r>
            <a:r>
              <a:rPr lang="en-US" altLang="zh-TW" dirty="0" smtClean="0"/>
              <a:t>………………..</a:t>
            </a:r>
            <a:r>
              <a:rPr lang="zh-TW" altLang="en-US" dirty="0" smtClean="0"/>
              <a:t>誰可以使用這些錢</a:t>
            </a:r>
            <a:r>
              <a:rPr lang="zh-TW" altLang="en-US" dirty="0"/>
              <a:t>？</a:t>
            </a:r>
            <a:endParaRPr lang="en-US" altLang="zh-TW" dirty="0" smtClean="0"/>
          </a:p>
          <a:p>
            <a:pPr marL="914400" lvl="1" indent="-457200">
              <a:lnSpc>
                <a:spcPts val="2800"/>
              </a:lnSpc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清算與結算</a:t>
            </a:r>
            <a:r>
              <a:rPr lang="zh-TW" altLang="en-US" dirty="0" smtClean="0"/>
              <a:t>運作</a:t>
            </a:r>
            <a:r>
              <a:rPr lang="en-US" altLang="zh-TW" dirty="0" smtClean="0"/>
              <a:t>………….</a:t>
            </a:r>
            <a:r>
              <a:rPr lang="zh-TW" altLang="en-US" dirty="0" smtClean="0"/>
              <a:t>餘額充足嗎？</a:t>
            </a:r>
            <a:endParaRPr lang="en-US" altLang="zh-TW" dirty="0" smtClean="0"/>
          </a:p>
          <a:p>
            <a:pPr marL="914400" lvl="1" indent="-457200">
              <a:lnSpc>
                <a:spcPts val="2800"/>
              </a:lnSpc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資訊紀錄</a:t>
            </a:r>
            <a:r>
              <a:rPr lang="zh-TW" altLang="en-US" dirty="0" smtClean="0"/>
              <a:t>的信任</a:t>
            </a:r>
            <a:r>
              <a:rPr lang="en-US" altLang="zh-TW" dirty="0" smtClean="0"/>
              <a:t>………….</a:t>
            </a:r>
            <a:r>
              <a:rPr lang="zh-TW" altLang="en-US" dirty="0" smtClean="0"/>
              <a:t>資料不可變更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4095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台灣網路</a:t>
            </a:r>
            <a:r>
              <a:rPr lang="zh-TW" altLang="en-US" dirty="0"/>
              <a:t>認證</a:t>
            </a:r>
            <a:r>
              <a:rPr lang="zh-TW" altLang="en-US" dirty="0" smtClean="0"/>
              <a:t>公司 策略長 </a:t>
            </a:r>
            <a:r>
              <a:rPr lang="zh-TW" altLang="en-US" u="sng" dirty="0" smtClean="0"/>
              <a:t>杜宏毅</a:t>
            </a:r>
            <a:endParaRPr lang="en-US" altLang="zh-TW" u="sng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</a:t>
            </a:r>
            <a:r>
              <a:rPr lang="zh-TW" altLang="en-US" dirty="0" smtClean="0"/>
              <a:t> </a:t>
            </a:r>
            <a:r>
              <a:rPr lang="en-US" altLang="zh-TW" dirty="0" smtClean="0"/>
              <a:t>《</a:t>
            </a:r>
            <a:r>
              <a:rPr lang="en-US" altLang="zh-TW" dirty="0" err="1" smtClean="0"/>
              <a:t>Blockchain</a:t>
            </a:r>
            <a:r>
              <a:rPr lang="zh-TW" altLang="en-US" dirty="0" smtClean="0"/>
              <a:t>的前世今生與未來</a:t>
            </a:r>
            <a:r>
              <a:rPr lang="en-US" altLang="zh-TW" dirty="0" smtClean="0"/>
              <a:t>》</a:t>
            </a:r>
          </a:p>
          <a:p>
            <a:r>
              <a:rPr lang="en-US" altLang="zh-TW" dirty="0">
                <a:hlinkClick r:id="rId2"/>
              </a:rPr>
              <a:t>https://www.gitbook.com/@</a:t>
            </a:r>
            <a:r>
              <a:rPr lang="en-US" altLang="zh-TW" dirty="0" smtClean="0">
                <a:hlinkClick r:id="rId2"/>
              </a:rPr>
              <a:t>easonwang01</a:t>
            </a:r>
            <a:endParaRPr lang="en-US" altLang="zh-TW" dirty="0" smtClean="0"/>
          </a:p>
          <a:p>
            <a:r>
              <a:rPr lang="en-US" altLang="zh-TW" dirty="0"/>
              <a:t>https://zh.wikipedia.org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1213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THANK YOU</a:t>
            </a:r>
            <a:r>
              <a:rPr lang="en-US" altLang="zh-TW" dirty="0"/>
              <a:t>!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32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誰來建立超級大帳簿？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有一位自稱是中本聰</a:t>
            </a:r>
            <a:r>
              <a:rPr lang="en-US" altLang="zh-TW" dirty="0" smtClean="0"/>
              <a:t>(</a:t>
            </a:r>
            <a:r>
              <a:rPr lang="zh-TW" altLang="en-US" dirty="0" smtClean="0"/>
              <a:t>中本哲史、</a:t>
            </a:r>
            <a:r>
              <a:rPr lang="ja-JP" altLang="en-US" dirty="0"/>
              <a:t>なかもと さと</a:t>
            </a:r>
            <a:r>
              <a:rPr lang="ja-JP" altLang="en-US" dirty="0" smtClean="0"/>
              <a:t>し</a:t>
            </a:r>
            <a:r>
              <a:rPr lang="en-US" altLang="ja-JP" dirty="0" smtClean="0"/>
              <a:t>…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</a:t>
            </a:r>
            <a:r>
              <a:rPr lang="zh-TW" altLang="en-US" dirty="0" smtClean="0"/>
              <a:t>寫了一套</a:t>
            </a:r>
            <a:r>
              <a:rPr lang="en-US" altLang="zh-TW" dirty="0" smtClean="0"/>
              <a:t>Server</a:t>
            </a:r>
            <a:r>
              <a:rPr lang="zh-TW" altLang="en-US" dirty="0" smtClean="0"/>
              <a:t>軟體，讓自願者提供</a:t>
            </a:r>
            <a:r>
              <a:rPr lang="zh-TW" altLang="en-US" dirty="0"/>
              <a:t>硬體</a:t>
            </a:r>
            <a:r>
              <a:rPr lang="zh-TW" altLang="en-US" dirty="0" smtClean="0"/>
              <a:t>作為</a:t>
            </a:r>
            <a:r>
              <a:rPr lang="en-US" altLang="zh-TW" dirty="0"/>
              <a:t>Server </a:t>
            </a:r>
            <a:r>
              <a:rPr lang="zh-TW" altLang="en-US" dirty="0" smtClean="0"/>
              <a:t>，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   成為一個</a:t>
            </a:r>
            <a:r>
              <a:rPr lang="en-US" altLang="zh-TW" dirty="0" smtClean="0">
                <a:solidFill>
                  <a:srgbClr val="FF0000"/>
                </a:solidFill>
              </a:rPr>
              <a:t>Node</a:t>
            </a:r>
          </a:p>
          <a:p>
            <a:r>
              <a:rPr lang="zh-TW" altLang="en-US" dirty="0" smtClean="0"/>
              <a:t>終端使用者</a:t>
            </a:r>
            <a:r>
              <a:rPr lang="en-US" altLang="zh-TW" dirty="0" smtClean="0"/>
              <a:t>(End User)</a:t>
            </a:r>
            <a:r>
              <a:rPr lang="zh-TW" altLang="en-US" dirty="0" smtClean="0"/>
              <a:t>下載電子錢包</a:t>
            </a:r>
            <a:r>
              <a:rPr lang="en-US" altLang="zh-TW" dirty="0" smtClean="0"/>
              <a:t>(e-Wallet)</a:t>
            </a:r>
            <a:r>
              <a:rPr lang="zh-TW" altLang="en-US" dirty="0" smtClean="0"/>
              <a:t>與伺服器連結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089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誰來建立超級大帳簿？</a:t>
            </a:r>
            <a:endParaRPr lang="en-US" altLang="zh-TW" dirty="0"/>
          </a:p>
        </p:txBody>
      </p:sp>
      <p:pic>
        <p:nvPicPr>
          <p:cNvPr id="4" name="Picture 4" descr="http://www.windream.com/uploads/media/windream-fuer-Terminal-Server_Header_0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97766"/>
            <a:ext cx="7219491" cy="336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圖片 4" descr="Flat-leather-wallet-free-vector-icon by superawesomevectors on DeviantArt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641" y="5165698"/>
            <a:ext cx="1228517" cy="869176"/>
          </a:xfrm>
          <a:prstGeom prst="rect">
            <a:avLst/>
          </a:prstGeom>
        </p:spPr>
      </p:pic>
      <p:cxnSp>
        <p:nvCxnSpPr>
          <p:cNvPr id="9" name="直線單箭頭接點 8"/>
          <p:cNvCxnSpPr/>
          <p:nvPr/>
        </p:nvCxnSpPr>
        <p:spPr>
          <a:xfrm flipH="1" flipV="1">
            <a:off x="3609745" y="3607904"/>
            <a:ext cx="397567" cy="94421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 flipV="1">
            <a:off x="3609746" y="2097157"/>
            <a:ext cx="2077278" cy="70008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9" name="圖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6235" y="2097157"/>
            <a:ext cx="2518324" cy="2150148"/>
          </a:xfrm>
          <a:prstGeom prst="rect">
            <a:avLst/>
          </a:prstGeom>
        </p:spPr>
      </p:pic>
      <p:sp>
        <p:nvSpPr>
          <p:cNvPr id="20" name="矩形 19"/>
          <p:cNvSpPr/>
          <p:nvPr/>
        </p:nvSpPr>
        <p:spPr>
          <a:xfrm>
            <a:off x="6126235" y="1605414"/>
            <a:ext cx="1154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節點</a:t>
            </a:r>
            <a:r>
              <a:rPr lang="en-US" altLang="zh-TW" dirty="0" smtClean="0">
                <a:solidFill>
                  <a:srgbClr val="FF0000"/>
                </a:solidFill>
              </a:rPr>
              <a:t>Node</a:t>
            </a:r>
            <a:endParaRPr lang="en-US" altLang="zh-TW" dirty="0">
              <a:solidFill>
                <a:srgbClr val="FF0000"/>
              </a:solidFill>
            </a:endParaRPr>
          </a:p>
        </p:txBody>
      </p:sp>
      <p:pic>
        <p:nvPicPr>
          <p:cNvPr id="3" name="圖片 2" descr="Clipart - users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608" y="5255467"/>
            <a:ext cx="779407" cy="779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21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橢圓 105"/>
          <p:cNvSpPr/>
          <p:nvPr/>
        </p:nvSpPr>
        <p:spPr>
          <a:xfrm>
            <a:off x="1152469" y="1451113"/>
            <a:ext cx="7454818" cy="4731025"/>
          </a:xfrm>
          <a:prstGeom prst="ellipse">
            <a:avLst/>
          </a:prstGeom>
          <a:noFill/>
          <a:ln>
            <a:solidFill>
              <a:schemeClr val="tx1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誰來建立超級大帳簿</a:t>
            </a:r>
            <a:r>
              <a:rPr lang="zh-TW" altLang="en-US" dirty="0" smtClean="0"/>
              <a:t>？</a:t>
            </a:r>
            <a:endParaRPr lang="zh-TW" altLang="en-US" dirty="0"/>
          </a:p>
        </p:txBody>
      </p:sp>
      <p:pic>
        <p:nvPicPr>
          <p:cNvPr id="101" name="內容版面配置區 100" descr="File:&lt;strong&gt;User&lt;/strong&gt; with smile.svg - Wikimedia Commons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1973" y="2197634"/>
            <a:ext cx="579042" cy="579042"/>
          </a:xfrm>
        </p:spPr>
      </p:pic>
      <p:pic>
        <p:nvPicPr>
          <p:cNvPr id="102" name="圖片 101" descr="File:&lt;strong&gt;User&lt;/strong&gt; icon 3.svg - Wikimedia Common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6734" y="5764696"/>
            <a:ext cx="617979" cy="617979"/>
          </a:xfrm>
          <a:prstGeom prst="rect">
            <a:avLst/>
          </a:prstGeom>
        </p:spPr>
      </p:pic>
      <p:pic>
        <p:nvPicPr>
          <p:cNvPr id="103" name="圖片 102" descr="Clipart - &lt;strong&gt;User&lt;/strong&gt;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9117" y="973457"/>
            <a:ext cx="421682" cy="554238"/>
          </a:xfrm>
          <a:prstGeom prst="rect">
            <a:avLst/>
          </a:prstGeom>
        </p:spPr>
      </p:pic>
      <p:pic>
        <p:nvPicPr>
          <p:cNvPr id="104" name="圖片 103" descr="Clipart - &lt;strong&gt;User&lt;/strong&gt;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3102" y="5764696"/>
            <a:ext cx="463042" cy="572836"/>
          </a:xfrm>
          <a:prstGeom prst="rect">
            <a:avLst/>
          </a:prstGeom>
        </p:spPr>
      </p:pic>
      <p:pic>
        <p:nvPicPr>
          <p:cNvPr id="105" name="圖片 104" descr="Clipart - Architetto remix - Orange grey man ico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86" y="2716177"/>
            <a:ext cx="352221" cy="584598"/>
          </a:xfrm>
          <a:prstGeom prst="rect">
            <a:avLst/>
          </a:prstGeom>
        </p:spPr>
      </p:pic>
      <p:pic>
        <p:nvPicPr>
          <p:cNvPr id="107" name="圖片 106" descr="File:&lt;strong&gt;User&lt;/strong&gt; icon 1.svg - Wikipedia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008" y="6182138"/>
            <a:ext cx="644704" cy="644704"/>
          </a:xfrm>
          <a:prstGeom prst="rect">
            <a:avLst/>
          </a:prstGeom>
        </p:spPr>
      </p:pic>
      <p:pic>
        <p:nvPicPr>
          <p:cNvPr id="108" name="圖片 107" descr="File:Crystal Clear app Login Manager.svg - Wikipedia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996" y="4582811"/>
            <a:ext cx="613923" cy="613923"/>
          </a:xfrm>
          <a:prstGeom prst="rect">
            <a:avLst/>
          </a:prstGeom>
        </p:spPr>
      </p:pic>
      <p:pic>
        <p:nvPicPr>
          <p:cNvPr id="110" name="圖片 109" descr="File:&lt;strong&gt;User&lt;/strong&gt; icon 3.svg - Wikimedia Commons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924" y="4651088"/>
            <a:ext cx="610745" cy="610745"/>
          </a:xfrm>
          <a:prstGeom prst="rect">
            <a:avLst/>
          </a:prstGeom>
        </p:spPr>
      </p:pic>
      <p:pic>
        <p:nvPicPr>
          <p:cNvPr id="111" name="圖片 110" descr="File:Crystal Clear app Login Manager.svg - Wikipedia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4105" y="1600199"/>
            <a:ext cx="603233" cy="603233"/>
          </a:xfrm>
          <a:prstGeom prst="rect">
            <a:avLst/>
          </a:prstGeom>
        </p:spPr>
      </p:pic>
      <p:sp>
        <p:nvSpPr>
          <p:cNvPr id="112" name="橢圓 111"/>
          <p:cNvSpPr/>
          <p:nvPr/>
        </p:nvSpPr>
        <p:spPr>
          <a:xfrm>
            <a:off x="3121232" y="2716177"/>
            <a:ext cx="3572541" cy="2237102"/>
          </a:xfrm>
          <a:prstGeom prst="ellipse">
            <a:avLst/>
          </a:prstGeom>
          <a:noFill/>
          <a:ln>
            <a:solidFill>
              <a:schemeClr val="tx1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13" name="圖片 112" descr="Clipart - World Wide Web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565326"/>
            <a:ext cx="726179" cy="475950"/>
          </a:xfrm>
          <a:prstGeom prst="rect">
            <a:avLst/>
          </a:prstGeom>
        </p:spPr>
      </p:pic>
      <p:pic>
        <p:nvPicPr>
          <p:cNvPr id="114" name="圖片 113" descr="BIG IMAGE (PNG)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966" y="2498988"/>
            <a:ext cx="331606" cy="444363"/>
          </a:xfrm>
          <a:prstGeom prst="rect">
            <a:avLst/>
          </a:prstGeom>
        </p:spPr>
      </p:pic>
      <p:pic>
        <p:nvPicPr>
          <p:cNvPr id="115" name="圖片 114" descr="File:Gnome-fs-&lt;strong&gt;server&lt;/strong&gt;.svg - Wikimedia Commons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329" y="4624397"/>
            <a:ext cx="517914" cy="517914"/>
          </a:xfrm>
          <a:prstGeom prst="rect">
            <a:avLst/>
          </a:prstGeom>
        </p:spPr>
      </p:pic>
      <p:pic>
        <p:nvPicPr>
          <p:cNvPr id="116" name="圖片 115" descr="&lt;strong&gt;Server&lt;/strong&gt; Vs Me | Nothing To Post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581" y="3816625"/>
            <a:ext cx="390731" cy="450334"/>
          </a:xfrm>
          <a:prstGeom prst="rect">
            <a:avLst/>
          </a:prstGeom>
        </p:spPr>
      </p:pic>
      <p:pic>
        <p:nvPicPr>
          <p:cNvPr id="117" name="圖片 116" descr="Clipart - &lt;strong&gt;Server&lt;/strong&gt; 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348" y="3451548"/>
            <a:ext cx="382586" cy="589728"/>
          </a:xfrm>
          <a:prstGeom prst="rect">
            <a:avLst/>
          </a:prstGeom>
        </p:spPr>
      </p:pic>
      <p:pic>
        <p:nvPicPr>
          <p:cNvPr id="118" name="圖片 117" descr="BIG IMAGE (PNG)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772" y="2558586"/>
            <a:ext cx="332910" cy="459186"/>
          </a:xfrm>
          <a:prstGeom prst="rect">
            <a:avLst/>
          </a:prstGeom>
        </p:spPr>
      </p:pic>
      <p:pic>
        <p:nvPicPr>
          <p:cNvPr id="119" name="圖片 118" descr="Free vector graphic: Computer, Database, Network, &lt;strong&gt;Server&lt;/strong&gt; - Free Image on Pixabay - 15694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2634" y="4651088"/>
            <a:ext cx="377431" cy="464532"/>
          </a:xfrm>
          <a:prstGeom prst="rect">
            <a:avLst/>
          </a:prstGeom>
        </p:spPr>
      </p:pic>
      <p:sp>
        <p:nvSpPr>
          <p:cNvPr id="124" name="上-下雙向箭號 123"/>
          <p:cNvSpPr/>
          <p:nvPr/>
        </p:nvSpPr>
        <p:spPr>
          <a:xfrm>
            <a:off x="4659555" y="1606765"/>
            <a:ext cx="478539" cy="729189"/>
          </a:xfrm>
          <a:prstGeom prst="up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5" name="上-下雙向箭號 124"/>
          <p:cNvSpPr/>
          <p:nvPr/>
        </p:nvSpPr>
        <p:spPr>
          <a:xfrm rot="14240035">
            <a:off x="6959373" y="2605425"/>
            <a:ext cx="478539" cy="729189"/>
          </a:xfrm>
          <a:prstGeom prst="up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6" name="上-下雙向箭號 125"/>
          <p:cNvSpPr/>
          <p:nvPr/>
        </p:nvSpPr>
        <p:spPr>
          <a:xfrm rot="18871520">
            <a:off x="6546751" y="4709845"/>
            <a:ext cx="478539" cy="729189"/>
          </a:xfrm>
          <a:prstGeom prst="up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7" name="上-下雙向箭號 126"/>
          <p:cNvSpPr/>
          <p:nvPr/>
        </p:nvSpPr>
        <p:spPr>
          <a:xfrm rot="2231789">
            <a:off x="2833371" y="4709844"/>
            <a:ext cx="478539" cy="729189"/>
          </a:xfrm>
          <a:prstGeom prst="up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8" name="上-下雙向箭號 127"/>
          <p:cNvSpPr/>
          <p:nvPr/>
        </p:nvSpPr>
        <p:spPr>
          <a:xfrm rot="18427220">
            <a:off x="2264188" y="2412081"/>
            <a:ext cx="478539" cy="729189"/>
          </a:xfrm>
          <a:prstGeom prst="up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9" name="文字方塊 128"/>
          <p:cNvSpPr txBox="1"/>
          <p:nvPr/>
        </p:nvSpPr>
        <p:spPr>
          <a:xfrm>
            <a:off x="7198642" y="3790242"/>
            <a:ext cx="992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internet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30" name="文字方塊 129"/>
          <p:cNvSpPr txBox="1"/>
          <p:nvPr/>
        </p:nvSpPr>
        <p:spPr>
          <a:xfrm>
            <a:off x="4563649" y="5422535"/>
            <a:ext cx="992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internet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31" name="文字方塊 130"/>
          <p:cNvSpPr txBox="1"/>
          <p:nvPr/>
        </p:nvSpPr>
        <p:spPr>
          <a:xfrm>
            <a:off x="1527852" y="3660574"/>
            <a:ext cx="992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internet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32" name="文字方塊 131"/>
          <p:cNvSpPr txBox="1"/>
          <p:nvPr/>
        </p:nvSpPr>
        <p:spPr>
          <a:xfrm>
            <a:off x="5701267" y="1880070"/>
            <a:ext cx="992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internet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33" name="文字方塊 132"/>
          <p:cNvSpPr txBox="1"/>
          <p:nvPr/>
        </p:nvSpPr>
        <p:spPr>
          <a:xfrm>
            <a:off x="3251822" y="1854284"/>
            <a:ext cx="992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internet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64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/>
      <p:bldP spid="130" grpId="0"/>
      <p:bldP spid="131" grpId="0"/>
      <p:bldP spid="132" grpId="0"/>
      <p:bldP spid="1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9" name="弧形接點 108"/>
          <p:cNvCxnSpPr/>
          <p:nvPr/>
        </p:nvCxnSpPr>
        <p:spPr>
          <a:xfrm rot="5400000">
            <a:off x="3352012" y="4376250"/>
            <a:ext cx="890744" cy="844560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圖片 11" descr="Flat-leather-wallet-free-vector-icon by superawesomevectors on DeviantArt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707" y="5979349"/>
            <a:ext cx="761180" cy="538535"/>
          </a:xfrm>
          <a:prstGeom prst="rect">
            <a:avLst/>
          </a:prstGeom>
        </p:spPr>
      </p:pic>
      <p:pic>
        <p:nvPicPr>
          <p:cNvPr id="11" name="圖片 10" descr="Flat-leather-wallet-free-vector-icon by superawesomevectors on DeviantArt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921" y="5613234"/>
            <a:ext cx="761180" cy="538535"/>
          </a:xfrm>
          <a:prstGeom prst="rect">
            <a:avLst/>
          </a:prstGeom>
        </p:spPr>
      </p:pic>
      <p:pic>
        <p:nvPicPr>
          <p:cNvPr id="10" name="圖片 9" descr="Flat-leather-wallet-free-vector-icon by superawesomevectors on DeviantArt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327" y="210295"/>
            <a:ext cx="761180" cy="538535"/>
          </a:xfrm>
          <a:prstGeom prst="rect">
            <a:avLst/>
          </a:prstGeom>
        </p:spPr>
      </p:pic>
      <p:pic>
        <p:nvPicPr>
          <p:cNvPr id="4" name="內容版面配置區 100" descr="File:&lt;strong&gt;User&lt;/strong&gt; with smile.svg - Wikimedia Commons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555" y="5613234"/>
            <a:ext cx="579042" cy="579042"/>
          </a:xfrm>
        </p:spPr>
      </p:pic>
      <p:pic>
        <p:nvPicPr>
          <p:cNvPr id="5" name="圖片 4" descr="Clipart - Architetto remix - Orange grey man ico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970" y="164859"/>
            <a:ext cx="352221" cy="584598"/>
          </a:xfrm>
          <a:prstGeom prst="rect">
            <a:avLst/>
          </a:prstGeom>
        </p:spPr>
      </p:pic>
      <p:pic>
        <p:nvPicPr>
          <p:cNvPr id="6" name="圖片 5" descr="File:&lt;strong&gt;User&lt;/strong&gt; icon 3.svg - Wikimedia Commons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689" y="5128166"/>
            <a:ext cx="610745" cy="610745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1459119" y="780130"/>
            <a:ext cx="665922" cy="379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老郭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43191" y="5741706"/>
            <a:ext cx="665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鄧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鄧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5499836" y="6238439"/>
            <a:ext cx="665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戴</a:t>
            </a:r>
          </a:p>
        </p:txBody>
      </p:sp>
      <p:pic>
        <p:nvPicPr>
          <p:cNvPr id="14" name="圖片 13" descr="File:Gnome-fs-&lt;strong&gt;server&lt;/strong&gt;.svg - Wikimedia Commons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899" y="3823744"/>
            <a:ext cx="517914" cy="517914"/>
          </a:xfrm>
          <a:prstGeom prst="rect">
            <a:avLst/>
          </a:prstGeom>
        </p:spPr>
      </p:pic>
      <p:pic>
        <p:nvPicPr>
          <p:cNvPr id="15" name="圖片 14" descr="&lt;strong&gt;Server&lt;/strong&gt; Vs Me | Nothing To Post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802" y="1464060"/>
            <a:ext cx="390731" cy="450334"/>
          </a:xfrm>
          <a:prstGeom prst="rect">
            <a:avLst/>
          </a:prstGeom>
        </p:spPr>
      </p:pic>
      <p:pic>
        <p:nvPicPr>
          <p:cNvPr id="16" name="圖片 15" descr="Clipart - &lt;strong&gt;Server&lt;/strong&gt;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864" y="2911386"/>
            <a:ext cx="382586" cy="589728"/>
          </a:xfrm>
          <a:prstGeom prst="rect">
            <a:avLst/>
          </a:prstGeom>
        </p:spPr>
      </p:pic>
      <p:pic>
        <p:nvPicPr>
          <p:cNvPr id="17" name="圖片 16" descr="BIG IMAGE (PNG)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157" y="1693944"/>
            <a:ext cx="332910" cy="459186"/>
          </a:xfrm>
          <a:prstGeom prst="rect">
            <a:avLst/>
          </a:prstGeom>
        </p:spPr>
      </p:pic>
      <p:pic>
        <p:nvPicPr>
          <p:cNvPr id="18" name="圖片 17" descr="Free vector graphic: Computer, Database, Network, &lt;strong&gt;Server&lt;/strong&gt; - Free Image on Pixabay - 15694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817" y="5243902"/>
            <a:ext cx="377431" cy="464532"/>
          </a:xfrm>
          <a:prstGeom prst="rect">
            <a:avLst/>
          </a:prstGeom>
        </p:spPr>
      </p:pic>
      <p:pic>
        <p:nvPicPr>
          <p:cNvPr id="19" name="圖片 18" descr="File:Gnome-fs-&lt;strong&gt;server&lt;/strong&gt;.svg - Wikimedia Commons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111" y="2656884"/>
            <a:ext cx="517914" cy="517914"/>
          </a:xfrm>
          <a:prstGeom prst="rect">
            <a:avLst/>
          </a:prstGeom>
        </p:spPr>
      </p:pic>
      <p:cxnSp>
        <p:nvCxnSpPr>
          <p:cNvPr id="21" name="直線單箭頭接點 20"/>
          <p:cNvCxnSpPr/>
          <p:nvPr/>
        </p:nvCxnSpPr>
        <p:spPr>
          <a:xfrm flipH="1">
            <a:off x="5060494" y="3275349"/>
            <a:ext cx="432618" cy="606762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 flipH="1">
            <a:off x="3356651" y="4319859"/>
            <a:ext cx="892167" cy="983318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單箭頭接點 24"/>
          <p:cNvCxnSpPr/>
          <p:nvPr/>
        </p:nvCxnSpPr>
        <p:spPr>
          <a:xfrm flipH="1" flipV="1">
            <a:off x="4822359" y="2023896"/>
            <a:ext cx="748528" cy="682969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>
          <a:xfrm>
            <a:off x="4542580" y="2302787"/>
            <a:ext cx="20605" cy="1341658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 flipH="1" flipV="1">
            <a:off x="3292249" y="1780275"/>
            <a:ext cx="1062650" cy="193394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單箭頭接點 32"/>
          <p:cNvCxnSpPr/>
          <p:nvPr/>
        </p:nvCxnSpPr>
        <p:spPr>
          <a:xfrm>
            <a:off x="2712802" y="3655391"/>
            <a:ext cx="328321" cy="136346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單箭頭接點 34"/>
          <p:cNvCxnSpPr/>
          <p:nvPr/>
        </p:nvCxnSpPr>
        <p:spPr>
          <a:xfrm flipH="1">
            <a:off x="2671158" y="2023896"/>
            <a:ext cx="191292" cy="710734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單箭頭接點 37"/>
          <p:cNvCxnSpPr/>
          <p:nvPr/>
        </p:nvCxnSpPr>
        <p:spPr>
          <a:xfrm flipH="1" flipV="1">
            <a:off x="3009789" y="3223530"/>
            <a:ext cx="1328174" cy="690035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/>
          <p:cNvCxnSpPr/>
          <p:nvPr/>
        </p:nvCxnSpPr>
        <p:spPr>
          <a:xfrm>
            <a:off x="2091144" y="1187012"/>
            <a:ext cx="318950" cy="1724374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單箭頭接點 45"/>
          <p:cNvCxnSpPr/>
          <p:nvPr/>
        </p:nvCxnSpPr>
        <p:spPr>
          <a:xfrm flipH="1" flipV="1">
            <a:off x="1360836" y="5303177"/>
            <a:ext cx="1438505" cy="113148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單箭頭接點 48"/>
          <p:cNvCxnSpPr>
            <a:endCxn id="4" idx="1"/>
          </p:cNvCxnSpPr>
          <p:nvPr/>
        </p:nvCxnSpPr>
        <p:spPr>
          <a:xfrm>
            <a:off x="4893349" y="4563333"/>
            <a:ext cx="644206" cy="1339422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單箭頭接點 50"/>
          <p:cNvCxnSpPr/>
          <p:nvPr/>
        </p:nvCxnSpPr>
        <p:spPr>
          <a:xfrm>
            <a:off x="2238481" y="1035694"/>
            <a:ext cx="453059" cy="445645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單箭頭接點 53"/>
          <p:cNvCxnSpPr/>
          <p:nvPr/>
        </p:nvCxnSpPr>
        <p:spPr>
          <a:xfrm flipH="1">
            <a:off x="1210052" y="3608785"/>
            <a:ext cx="1187223" cy="1376979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圖片 6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26099" y="602413"/>
            <a:ext cx="873401" cy="745711"/>
          </a:xfrm>
          <a:prstGeom prst="rect">
            <a:avLst/>
          </a:prstGeom>
        </p:spPr>
      </p:pic>
      <p:pic>
        <p:nvPicPr>
          <p:cNvPr id="65" name="圖片 6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06926" y="2557064"/>
            <a:ext cx="3037074" cy="2593057"/>
          </a:xfrm>
          <a:prstGeom prst="rect">
            <a:avLst/>
          </a:prstGeom>
        </p:spPr>
      </p:pic>
      <p:sp>
        <p:nvSpPr>
          <p:cNvPr id="68" name="文字方塊 67"/>
          <p:cNvSpPr txBox="1"/>
          <p:nvPr/>
        </p:nvSpPr>
        <p:spPr>
          <a:xfrm>
            <a:off x="6042992" y="4823508"/>
            <a:ext cx="3101008" cy="338554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altLang="zh-TW" sz="1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2018/4/4   </a:t>
            </a:r>
            <a:r>
              <a:rPr lang="zh-TW" altLang="en-US" sz="1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戴</a:t>
            </a:r>
            <a:r>
              <a:rPr lang="zh-TW" altLang="en-US" sz="1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鄧鄧      </a:t>
            </a:r>
            <a:r>
              <a:rPr lang="en-US" altLang="zh-TW" sz="1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endParaRPr lang="zh-TW" altLang="en-US" sz="1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81" name="弧形接點 80"/>
          <p:cNvCxnSpPr>
            <a:stCxn id="4" idx="1"/>
          </p:cNvCxnSpPr>
          <p:nvPr/>
        </p:nvCxnSpPr>
        <p:spPr>
          <a:xfrm rot="10800000">
            <a:off x="4911955" y="4563333"/>
            <a:ext cx="625600" cy="1339422"/>
          </a:xfrm>
          <a:prstGeom prst="curvedConnector2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弧形接點 81"/>
          <p:cNvCxnSpPr/>
          <p:nvPr/>
        </p:nvCxnSpPr>
        <p:spPr>
          <a:xfrm rot="10800000">
            <a:off x="3097462" y="3223530"/>
            <a:ext cx="1111137" cy="639687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4" name="圖片 8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414157" y="705992"/>
            <a:ext cx="873401" cy="745711"/>
          </a:xfrm>
          <a:prstGeom prst="rect">
            <a:avLst/>
          </a:prstGeom>
        </p:spPr>
      </p:pic>
      <p:pic>
        <p:nvPicPr>
          <p:cNvPr id="86" name="圖片 8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259294" y="2648846"/>
            <a:ext cx="873401" cy="745711"/>
          </a:xfrm>
          <a:prstGeom prst="rect">
            <a:avLst/>
          </a:prstGeom>
        </p:spPr>
      </p:pic>
      <p:pic>
        <p:nvPicPr>
          <p:cNvPr id="90" name="圖片 8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210054" y="5782309"/>
            <a:ext cx="873401" cy="745711"/>
          </a:xfrm>
          <a:prstGeom prst="rect">
            <a:avLst/>
          </a:prstGeom>
        </p:spPr>
      </p:pic>
      <p:pic>
        <p:nvPicPr>
          <p:cNvPr id="92" name="圖片 9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538417" y="2669723"/>
            <a:ext cx="873401" cy="745711"/>
          </a:xfrm>
          <a:prstGeom prst="rect">
            <a:avLst/>
          </a:prstGeom>
        </p:spPr>
      </p:pic>
      <p:pic>
        <p:nvPicPr>
          <p:cNvPr id="94" name="圖片 9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679896" y="1610448"/>
            <a:ext cx="873401" cy="745711"/>
          </a:xfrm>
          <a:prstGeom prst="rect">
            <a:avLst/>
          </a:prstGeom>
        </p:spPr>
      </p:pic>
      <p:cxnSp>
        <p:nvCxnSpPr>
          <p:cNvPr id="107" name="弧形接點 106"/>
          <p:cNvCxnSpPr/>
          <p:nvPr/>
        </p:nvCxnSpPr>
        <p:spPr>
          <a:xfrm rot="5400000" flipH="1" flipV="1">
            <a:off x="4985851" y="3361206"/>
            <a:ext cx="598457" cy="416064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弧形接點 110"/>
          <p:cNvCxnSpPr/>
          <p:nvPr/>
        </p:nvCxnSpPr>
        <p:spPr>
          <a:xfrm rot="16200000" flipV="1">
            <a:off x="3939470" y="2943431"/>
            <a:ext cx="1215717" cy="59616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弧形接點 112"/>
          <p:cNvCxnSpPr/>
          <p:nvPr/>
        </p:nvCxnSpPr>
        <p:spPr>
          <a:xfrm rot="16200000" flipV="1">
            <a:off x="2210726" y="4157965"/>
            <a:ext cx="1314915" cy="354725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弧形接點 114"/>
          <p:cNvCxnSpPr/>
          <p:nvPr/>
        </p:nvCxnSpPr>
        <p:spPr>
          <a:xfrm rot="10800000">
            <a:off x="4831383" y="2084692"/>
            <a:ext cx="679265" cy="570619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弧形接點 116"/>
          <p:cNvCxnSpPr/>
          <p:nvPr/>
        </p:nvCxnSpPr>
        <p:spPr>
          <a:xfrm rot="10800000">
            <a:off x="3325505" y="1776472"/>
            <a:ext cx="1012459" cy="184281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弧形接點 118"/>
          <p:cNvCxnSpPr/>
          <p:nvPr/>
        </p:nvCxnSpPr>
        <p:spPr>
          <a:xfrm rot="5400000" flipH="1" flipV="1">
            <a:off x="2460403" y="2286234"/>
            <a:ext cx="647403" cy="192303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1" name="文字方塊 120"/>
          <p:cNvSpPr txBox="1"/>
          <p:nvPr/>
        </p:nvSpPr>
        <p:spPr>
          <a:xfrm>
            <a:off x="6383178" y="5516217"/>
            <a:ext cx="2661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溢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散式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的傳遞方式進行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22" name="弧形接點 121"/>
          <p:cNvCxnSpPr/>
          <p:nvPr/>
        </p:nvCxnSpPr>
        <p:spPr>
          <a:xfrm rot="10800000">
            <a:off x="1402515" y="5310198"/>
            <a:ext cx="1355068" cy="87902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弧形接點 123"/>
          <p:cNvCxnSpPr/>
          <p:nvPr/>
        </p:nvCxnSpPr>
        <p:spPr>
          <a:xfrm rot="5400000">
            <a:off x="1173084" y="3732813"/>
            <a:ext cx="1278580" cy="1115007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弧形接點 125"/>
          <p:cNvCxnSpPr/>
          <p:nvPr/>
        </p:nvCxnSpPr>
        <p:spPr>
          <a:xfrm rot="16200000" flipV="1">
            <a:off x="1437838" y="1884246"/>
            <a:ext cx="1620737" cy="323579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弧形接點 127"/>
          <p:cNvCxnSpPr/>
          <p:nvPr/>
        </p:nvCxnSpPr>
        <p:spPr>
          <a:xfrm rot="10800000">
            <a:off x="2248206" y="1025194"/>
            <a:ext cx="473684" cy="438866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0" name="圖片 12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08731" y="112651"/>
            <a:ext cx="873401" cy="745711"/>
          </a:xfrm>
          <a:prstGeom prst="rect">
            <a:avLst/>
          </a:prstGeom>
        </p:spPr>
      </p:pic>
      <p:pic>
        <p:nvPicPr>
          <p:cNvPr id="131" name="圖片 13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63494" y="4240053"/>
            <a:ext cx="873401" cy="745711"/>
          </a:xfrm>
          <a:prstGeom prst="rect">
            <a:avLst/>
          </a:prstGeom>
        </p:spPr>
      </p:pic>
      <p:pic>
        <p:nvPicPr>
          <p:cNvPr id="135" name="圖片 13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608903" y="2258075"/>
            <a:ext cx="964272" cy="132425"/>
          </a:xfrm>
          <a:prstGeom prst="rect">
            <a:avLst/>
          </a:prstGeom>
        </p:spPr>
      </p:pic>
      <p:pic>
        <p:nvPicPr>
          <p:cNvPr id="136" name="圖片 13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495213" y="3320619"/>
            <a:ext cx="964272" cy="132425"/>
          </a:xfrm>
          <a:prstGeom prst="rect">
            <a:avLst/>
          </a:prstGeom>
        </p:spPr>
      </p:pic>
      <p:pic>
        <p:nvPicPr>
          <p:cNvPr id="137" name="圖片 13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154679" y="6451671"/>
            <a:ext cx="964272" cy="132425"/>
          </a:xfrm>
          <a:prstGeom prst="rect">
            <a:avLst/>
          </a:prstGeom>
        </p:spPr>
      </p:pic>
      <p:pic>
        <p:nvPicPr>
          <p:cNvPr id="139" name="圖片 13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344960" y="1345735"/>
            <a:ext cx="964272" cy="132425"/>
          </a:xfrm>
          <a:prstGeom prst="rect">
            <a:avLst/>
          </a:prstGeom>
        </p:spPr>
      </p:pic>
      <p:pic>
        <p:nvPicPr>
          <p:cNvPr id="140" name="圖片 13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753569" y="1248577"/>
            <a:ext cx="964272" cy="132425"/>
          </a:xfrm>
          <a:prstGeom prst="rect">
            <a:avLst/>
          </a:prstGeom>
        </p:spPr>
      </p:pic>
      <p:pic>
        <p:nvPicPr>
          <p:cNvPr id="141" name="圖片 14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200496" y="3295196"/>
            <a:ext cx="964272" cy="132425"/>
          </a:xfrm>
          <a:prstGeom prst="rect">
            <a:avLst/>
          </a:prstGeom>
        </p:spPr>
      </p:pic>
      <p:pic>
        <p:nvPicPr>
          <p:cNvPr id="142" name="圖片 14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8669" y="4889651"/>
            <a:ext cx="964272" cy="132425"/>
          </a:xfrm>
          <a:prstGeom prst="rect">
            <a:avLst/>
          </a:prstGeom>
        </p:spPr>
      </p:pic>
      <p:pic>
        <p:nvPicPr>
          <p:cNvPr id="143" name="圖片 14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55057" y="750306"/>
            <a:ext cx="964272" cy="13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6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500"/>
                            </p:stCondLst>
                            <p:childTnLst>
                              <p:par>
                                <p:cTn id="1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000"/>
                            </p:stCondLst>
                            <p:childTnLst>
                              <p:par>
                                <p:cTn id="1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500"/>
                            </p:stCondLst>
                            <p:childTnLst>
                              <p:par>
                                <p:cTn id="1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3000"/>
                            </p:stCondLst>
                            <p:childTnLst>
                              <p:par>
                                <p:cTn id="1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68" grpId="0" animBg="1"/>
      <p:bldP spid="1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5.6|11.8|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5.9|5.6|2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14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14.2"/>
</p:tagLst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1546</TotalTime>
  <Words>2679</Words>
  <Application>Microsoft Office PowerPoint</Application>
  <PresentationFormat>如螢幕大小 (4:3)</PresentationFormat>
  <Paragraphs>646</Paragraphs>
  <Slides>51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51</vt:i4>
      </vt:variant>
    </vt:vector>
  </HeadingPairs>
  <TitlesOfParts>
    <vt:vector size="59" baseType="lpstr">
      <vt:lpstr>微軟正黑體</vt:lpstr>
      <vt:lpstr>新細明體</vt:lpstr>
      <vt:lpstr>標楷體</vt:lpstr>
      <vt:lpstr>Arial</vt:lpstr>
      <vt:lpstr>Calibri</vt:lpstr>
      <vt:lpstr>Calibri Light</vt:lpstr>
      <vt:lpstr>Cambria Math</vt:lpstr>
      <vt:lpstr>Office 佈景主題</vt:lpstr>
      <vt:lpstr>Blockchain</vt:lpstr>
      <vt:lpstr>Blockchain由來</vt:lpstr>
      <vt:lpstr>舉例-小戴與他的快樂夥伴們</vt:lpstr>
      <vt:lpstr>所以在烏托邦世界中…</vt:lpstr>
      <vt:lpstr>問題</vt:lpstr>
      <vt:lpstr>誰來建立超級大帳簿？</vt:lpstr>
      <vt:lpstr>誰來建立超級大帳簿？</vt:lpstr>
      <vt:lpstr>誰來建立超級大帳簿？</vt:lpstr>
      <vt:lpstr>PowerPoint 簡報</vt:lpstr>
      <vt:lpstr>問題</vt:lpstr>
      <vt:lpstr>所有權確認、支配權行使</vt:lpstr>
      <vt:lpstr>可能發生問題</vt:lpstr>
      <vt:lpstr>解決方法-電子簽名</vt:lpstr>
      <vt:lpstr>加密機制</vt:lpstr>
      <vt:lpstr>公開金鑰加密機制</vt:lpstr>
      <vt:lpstr>公開金鑰加密機制</vt:lpstr>
      <vt:lpstr>SHA-256</vt:lpstr>
      <vt:lpstr>SHA-256實例</vt:lpstr>
      <vt:lpstr>所有權確認、支配權行使</vt:lpstr>
      <vt:lpstr>位址Address</vt:lpstr>
      <vt:lpstr>問題</vt:lpstr>
      <vt:lpstr>清算與結算的運作</vt:lpstr>
      <vt:lpstr>清算與結算的運作</vt:lpstr>
      <vt:lpstr>清算與結算的運作</vt:lpstr>
      <vt:lpstr>問題</vt:lpstr>
      <vt:lpstr>PowerPoint 簡報</vt:lpstr>
      <vt:lpstr>PowerPoint 簡報</vt:lpstr>
      <vt:lpstr>Block 的模樣</vt:lpstr>
      <vt:lpstr>PowerPoint 簡報</vt:lpstr>
      <vt:lpstr>Block</vt:lpstr>
      <vt:lpstr>Difficulty</vt:lpstr>
      <vt:lpstr>Difficulty</vt:lpstr>
      <vt:lpstr>如何算出符合條件的hash</vt:lpstr>
      <vt:lpstr>礦工</vt:lpstr>
      <vt:lpstr>礦工</vt:lpstr>
      <vt:lpstr>Difficulty curve</vt:lpstr>
      <vt:lpstr>Chain</vt:lpstr>
      <vt:lpstr>問題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共識決演算法Consensus Algorithm</vt:lpstr>
      <vt:lpstr>Proof of Work</vt:lpstr>
      <vt:lpstr>總結</vt:lpstr>
      <vt:lpstr>總結</vt:lpstr>
      <vt:lpstr>總結</vt:lpstr>
      <vt:lpstr>Reference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Blockchain</dc:title>
  <dc:creator>郭志福</dc:creator>
  <cp:lastModifiedBy>郭志福</cp:lastModifiedBy>
  <cp:revision>112</cp:revision>
  <dcterms:created xsi:type="dcterms:W3CDTF">2018-04-01T06:52:20Z</dcterms:created>
  <dcterms:modified xsi:type="dcterms:W3CDTF">2018-04-09T09:23:48Z</dcterms:modified>
</cp:coreProperties>
</file>