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7" r:id="rId10"/>
    <p:sldId id="266" r:id="rId11"/>
    <p:sldId id="261" r:id="rId12"/>
    <p:sldId id="26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/>
    <p:restoredTop sz="82116"/>
  </p:normalViewPr>
  <p:slideViewPr>
    <p:cSldViewPr snapToGrid="0" snapToObjects="1">
      <p:cViewPr varScale="1">
        <p:scale>
          <a:sx n="94" d="100"/>
          <a:sy n="94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1B4A8-8F76-474E-9D54-480E079F5A5F}" type="datetimeFigureOut">
              <a:rPr kumimoji="1" lang="zh-TW" altLang="en-US" smtClean="0"/>
              <a:t>2018/10/31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59113-09CA-1742-818B-494CDD93E9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9711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9113-09CA-1742-818B-494CDD93E9EE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302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9113-09CA-1742-818B-494CDD93E9EE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825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考慮一個無截距，無時間趨勢項的</a:t>
            </a:r>
            <a:r>
              <a:rPr kumimoji="1" lang="en-US" altLang="zh-TW" dirty="0" smtClean="0"/>
              <a:t>VECM</a:t>
            </a:r>
            <a:r>
              <a:rPr kumimoji="1" lang="zh-TW" altLang="en-US" dirty="0" smtClean="0"/>
              <a:t>模型</a:t>
            </a:r>
          </a:p>
          <a:p>
            <a:endParaRPr kumimoji="1" lang="zh-TW" altLang="en-US" dirty="0" smtClean="0"/>
          </a:p>
          <a:p>
            <a:r>
              <a:rPr kumimoji="1" lang="zh-TW" altLang="en-US" dirty="0" smtClean="0"/>
              <a:t>為了方便估計</a:t>
            </a:r>
            <a:r>
              <a:rPr kumimoji="1" lang="zh-TW" altLang="en-US" dirty="0" smtClean="0"/>
              <a:t>，把</a:t>
            </a:r>
            <a:r>
              <a:rPr kumimoji="1" lang="zh-TW" altLang="en-US" dirty="0" smtClean="0"/>
              <a:t>模型簡化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9113-09CA-1742-818B-494CDD93E9EE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019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9113-09CA-1742-818B-494CDD93E9EE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492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9113-09CA-1742-818B-494CDD93E9EE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476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9113-09CA-1742-818B-494CDD93E9EE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942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9113-09CA-1742-818B-494CDD93E9EE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685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9113-09CA-1742-818B-494CDD93E9EE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8681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9EB3-D5D0-954E-B263-DB749DB0D1DF}" type="datetimeFigureOut">
              <a:rPr kumimoji="1" lang="zh-TW" altLang="en-US" smtClean="0"/>
              <a:t>2018/10/31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CA9D-CA40-6048-94AB-1314703A6A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9738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9EB3-D5D0-954E-B263-DB749DB0D1DF}" type="datetimeFigureOut">
              <a:rPr kumimoji="1" lang="zh-TW" altLang="en-US" smtClean="0"/>
              <a:t>2018/10/31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CA9D-CA40-6048-94AB-1314703A6A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328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9EB3-D5D0-954E-B263-DB749DB0D1DF}" type="datetimeFigureOut">
              <a:rPr kumimoji="1" lang="zh-TW" altLang="en-US" smtClean="0"/>
              <a:t>2018/10/31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CA9D-CA40-6048-94AB-1314703A6A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6442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9EB3-D5D0-954E-B263-DB749DB0D1DF}" type="datetimeFigureOut">
              <a:rPr kumimoji="1" lang="zh-TW" altLang="en-US" smtClean="0"/>
              <a:t>2018/10/31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CA9D-CA40-6048-94AB-1314703A6A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8507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9EB3-D5D0-954E-B263-DB749DB0D1DF}" type="datetimeFigureOut">
              <a:rPr kumimoji="1" lang="zh-TW" altLang="en-US" smtClean="0"/>
              <a:t>2018/10/31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CA9D-CA40-6048-94AB-1314703A6A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1946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9EB3-D5D0-954E-B263-DB749DB0D1DF}" type="datetimeFigureOut">
              <a:rPr kumimoji="1" lang="zh-TW" altLang="en-US" smtClean="0"/>
              <a:t>2018/10/31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CA9D-CA40-6048-94AB-1314703A6A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712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9EB3-D5D0-954E-B263-DB749DB0D1DF}" type="datetimeFigureOut">
              <a:rPr kumimoji="1" lang="zh-TW" altLang="en-US" smtClean="0"/>
              <a:t>2018/10/31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CA9D-CA40-6048-94AB-1314703A6A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431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9EB3-D5D0-954E-B263-DB749DB0D1DF}" type="datetimeFigureOut">
              <a:rPr kumimoji="1" lang="zh-TW" altLang="en-US" smtClean="0"/>
              <a:t>2018/10/31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CA9D-CA40-6048-94AB-1314703A6A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5424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9EB3-D5D0-954E-B263-DB749DB0D1DF}" type="datetimeFigureOut">
              <a:rPr kumimoji="1" lang="zh-TW" altLang="en-US" smtClean="0"/>
              <a:t>2018/10/31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CA9D-CA40-6048-94AB-1314703A6A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1567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9EB3-D5D0-954E-B263-DB749DB0D1DF}" type="datetimeFigureOut">
              <a:rPr kumimoji="1" lang="zh-TW" altLang="en-US" smtClean="0"/>
              <a:t>2018/10/31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CA9D-CA40-6048-94AB-1314703A6A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9521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9EB3-D5D0-954E-B263-DB749DB0D1DF}" type="datetimeFigureOut">
              <a:rPr kumimoji="1" lang="zh-TW" altLang="en-US" smtClean="0"/>
              <a:t>2018/10/31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CA9D-CA40-6048-94AB-1314703A6A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937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F9EB3-D5D0-954E-B263-DB749DB0D1DF}" type="datetimeFigureOut">
              <a:rPr kumimoji="1" lang="zh-TW" altLang="en-US" smtClean="0"/>
              <a:t>2018/10/31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0CA9D-CA40-6048-94AB-1314703A6A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135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026111"/>
            <a:ext cx="9144000" cy="2387600"/>
          </a:xfrm>
        </p:spPr>
        <p:txBody>
          <a:bodyPr/>
          <a:lstStyle/>
          <a:p>
            <a:r>
              <a:rPr kumimoji="1" lang="en-US" altLang="zh-TW" dirty="0" smtClean="0"/>
              <a:t>Testing Procedure for VECM model</a:t>
            </a:r>
            <a:endParaRPr kumimoji="1"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98291"/>
            <a:ext cx="9144000" cy="1655762"/>
          </a:xfrm>
        </p:spPr>
        <p:txBody>
          <a:bodyPr/>
          <a:lstStyle/>
          <a:p>
            <a:r>
              <a:rPr kumimoji="1" lang="zh-TW" altLang="en-US" dirty="0" smtClean="0"/>
              <a:t>學生：朱昭憲</a:t>
            </a:r>
          </a:p>
          <a:p>
            <a:r>
              <a:rPr kumimoji="1" lang="zh-TW" altLang="en-US" dirty="0" smtClean="0"/>
              <a:t>指導教授：戴天時 教授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90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7865" y="155231"/>
            <a:ext cx="10515600" cy="937202"/>
          </a:xfrm>
        </p:spPr>
        <p:txBody>
          <a:bodyPr/>
          <a:lstStyle/>
          <a:p>
            <a:r>
              <a:rPr kumimoji="1" lang="en-US" altLang="zh-TW" dirty="0"/>
              <a:t>4 types of VECM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2211840"/>
                  </p:ext>
                </p:extLst>
              </p:nvPr>
            </p:nvGraphicFramePr>
            <p:xfrm>
              <a:off x="1477366" y="1048105"/>
              <a:ext cx="9242215" cy="25431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23188"/>
                    <a:gridCol w="3719027"/>
                  </a:tblGrid>
                  <a:tr h="478119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                             VECM Model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 smtClean="0"/>
                            <a:t>               Trace</a:t>
                          </a:r>
                          <a:r>
                            <a:rPr lang="en-US" altLang="zh-TW" baseline="0" dirty="0" smtClean="0"/>
                            <a:t> test statistics</a:t>
                          </a:r>
                          <a:endParaRPr lang="zh-TW" altLang="en-US" dirty="0" smtClean="0"/>
                        </a:p>
                      </a:txBody>
                      <a:tcPr/>
                    </a:tc>
                  </a:tr>
                  <a:tr h="510907"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 smtClean="0">
                              <a:ea typeface="標楷體" panose="03000509000000000000" pitchFamily="65" charset="-12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800" i="1" smtClean="0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8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𝛼</m:t>
                                  </m:r>
                                  <m:sSup>
                                    <m:sSupPr>
                                      <m:ctrlP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8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1" lang="en-US" altLang="zh-TW" sz="18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zh-TW" sz="1800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zh-TW" altLang="en-US" sz="18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smtClean="0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−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zh-TW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 smtClean="0"/>
                            <a:t> </a:t>
                          </a:r>
                          <a:r>
                            <a:rPr lang="en-US" altLang="zh-TW" b="0" baseline="0" dirty="0" smtClean="0"/>
                            <a:t>       </a:t>
                          </a:r>
                          <a:r>
                            <a:rPr lang="en-US" altLang="zh-TW" b="0" dirty="0" smtClean="0"/>
                            <a:t>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zh-TW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latin typeface="Cambria Math" charset="0"/>
                                    </a:rPr>
                                    <m:t>[ </m:t>
                                  </m:r>
                                  <m:nary>
                                    <m:naryPr>
                                      <m:chr m:val="∏"/>
                                      <m:ctrlPr>
                                        <a:rPr kumimoji="1" lang="en-US" altLang="zh-TW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1"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sz="180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800" b="0" i="1" smtClean="0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1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kumimoji="1" lang="en-US" altLang="zh-TW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1" lang="zh-TW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1" lang="en-US" altLang="zh-TW" b="0" i="1" smtClean="0">
                                                  <a:latin typeface="Cambria Math" charset="0"/>
                                                </a:rPr>
                                                <m:t>.  −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nary>
                                  <m:r>
                                    <a:rPr kumimoji="1" lang="en-US" altLang="zh-TW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kumimoji="1" lang="en-US" altLang="zh-TW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kumimoji="1" lang="en-US" altLang="zh-TW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mr-IN" altLang="zh-TW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𝑇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kumimoji="1" lang="en-US" altLang="zh-TW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  <a:tr h="51090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 smtClean="0">
                              <a:ea typeface="標楷體" panose="03000509000000000000" pitchFamily="65" charset="-12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800" i="1" smtClean="0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8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sz="1800" i="1" smtClean="0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𝛼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en-US" altLang="zh-TW" sz="18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1" lang="en-US" altLang="zh-TW" sz="18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800" b="0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TW" sz="1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kumimoji="1" lang="en-US" altLang="zh-TW" sz="1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kumimoji="1" lang="en-US" altLang="zh-TW" sz="1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r>
                                    <a:rPr kumimoji="1" lang="en-US" altLang="zh-TW" sz="1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</m:e>
                                <m:sub/>
                              </m:sSub>
                              <m:d>
                                <m:dPr>
                                  <m:ctrlPr>
                                    <a:rPr kumimoji="1" lang="en-US" altLang="zh-TW" sz="1800" b="0" i="1" smtClean="0">
                                      <a:latin typeface="Cambria Math" charset="0"/>
                                      <a:ea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kumimoji="1" lang="en-US" altLang="zh-TW" sz="1800" b="0" i="1" smtClean="0">
                                          <a:latin typeface="Cambria Math" charset="0"/>
                                          <a:ea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sz="1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800" i="1">
                                              <a:latin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1800" i="1"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  <m:r>
                                            <a:rPr kumimoji="1"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sz="1800" i="1"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1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zh-TW" sz="1800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zh-TW" altLang="en-US" sz="18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−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zh-TW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dirty="0" smtClean="0"/>
                            <a:t>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zh-TW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latin typeface="Cambria Math" charset="0"/>
                                    </a:rPr>
                                    <m:t>[ </m:t>
                                  </m:r>
                                  <m:nary>
                                    <m:naryPr>
                                      <m:chr m:val="∏"/>
                                      <m:ctrlPr>
                                        <a:rPr kumimoji="1" lang="en-US" altLang="zh-TW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1"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sz="180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800" b="0" i="1" smtClean="0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1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kumimoji="1" lang="en-US" altLang="zh-TW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1" lang="zh-TW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1" lang="en-US" altLang="zh-TW" b="0" i="1" smtClean="0">
                                                  <a:latin typeface="Cambria Math" charset="0"/>
                                                </a:rPr>
                                                <m:t>.  </m:t>
                                              </m:r>
                                              <m:r>
                                                <a:rPr kumimoji="1" lang="en-US" altLang="zh-TW" b="0" i="1" smtClean="0">
                                                  <a:latin typeface="Cambria Math" charset="0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nary>
                                  <m:r>
                                    <a:rPr kumimoji="1" lang="en-US" altLang="zh-TW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kumimoji="1" lang="en-US" altLang="zh-TW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kumimoji="1" lang="en-US" altLang="zh-TW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mr-IN" altLang="zh-TW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𝑇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kumimoji="1" lang="en-US" altLang="zh-TW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  <a:tr h="51090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 smtClean="0">
                              <a:ea typeface="標楷體" panose="03000509000000000000" pitchFamily="65" charset="-12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800" i="1" smtClean="0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8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=</m:t>
                              </m:r>
                              <m:r>
                                <a:rPr lang="en-US" altLang="zh-TW" sz="1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標楷體" panose="03000509000000000000" pitchFamily="65" charset="-120"/>
                                </a:rPr>
                                <m:t>𝑣</m:t>
                              </m:r>
                              <m:r>
                                <a:rPr lang="en-US" altLang="zh-TW" sz="1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𝛼</m:t>
                                  </m:r>
                                  <m:sSup>
                                    <m:sSupPr>
                                      <m:ctrlP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8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1" lang="en-US" altLang="zh-TW" sz="18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zh-TW" sz="1800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zh-TW" altLang="en-US" sz="18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smtClean="0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−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zh-TW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 smtClean="0"/>
                            <a:t>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zh-TW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latin typeface="Cambria Math" charset="0"/>
                                    </a:rPr>
                                    <m:t>[ </m:t>
                                  </m:r>
                                  <m:nary>
                                    <m:naryPr>
                                      <m:chr m:val="∏"/>
                                      <m:ctrlPr>
                                        <a:rPr kumimoji="1" lang="en-US" altLang="zh-TW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1"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sz="180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800" b="0" i="1" smtClean="0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1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kumimoji="1" lang="en-US" altLang="zh-TW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1" lang="zh-TW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1" lang="en-US" altLang="zh-TW" b="0" i="1" smtClean="0">
                                                  <a:latin typeface="Cambria Math" charset="0"/>
                                                </a:rPr>
                                                <m:t>. +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nary>
                                  <m:r>
                                    <a:rPr kumimoji="1" lang="en-US" altLang="zh-TW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kumimoji="1" lang="en-US" altLang="zh-TW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kumimoji="1" lang="en-US" altLang="zh-TW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mr-IN" altLang="zh-TW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𝑇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kumimoji="1" lang="en-US" altLang="zh-TW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  <a:tr h="510907"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 smtClean="0">
                              <a:ea typeface="標楷體" panose="03000509000000000000" pitchFamily="65" charset="-12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800" i="1" smtClean="0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8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=</m:t>
                              </m:r>
                              <m:r>
                                <a:rPr lang="en-US" altLang="zh-TW" sz="1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標楷體" panose="03000509000000000000" pitchFamily="65" charset="-120"/>
                                </a:rPr>
                                <m:t>𝑣</m:t>
                              </m:r>
                              <m:r>
                                <a:rPr lang="en-US" altLang="zh-TW" sz="1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800" i="1" smtClean="0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𝛼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en-US" altLang="zh-TW" sz="1800" i="1">
                                      <a:latin typeface="Cambria Math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1" lang="en-US" altLang="zh-TW" sz="1800" i="1">
                                      <a:latin typeface="Cambria Math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TW" sz="1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en-US" altLang="zh-TW" sz="1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kumimoji="1" lang="en-US" altLang="zh-TW" sz="1800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zh-TW" sz="1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r>
                                    <a:rPr kumimoji="1" lang="en-US" altLang="zh-TW" sz="1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</m:e>
                                <m:sub/>
                              </m:sSub>
                              <m:d>
                                <m:dPr>
                                  <m:ctrlPr>
                                    <a:rPr kumimoji="1" lang="en-US" altLang="zh-TW" sz="1800" i="1">
                                      <a:latin typeface="Cambria Math" charset="0"/>
                                      <a:ea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kumimoji="1" lang="en-US" altLang="zh-TW" sz="1800" i="1">
                                          <a:latin typeface="Cambria Math" charset="0"/>
                                          <a:ea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zh-TW" sz="1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800" i="1">
                                              <a:latin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sz="1800" i="1"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  <m:r>
                                            <a:rPr kumimoji="1"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1"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1"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zh-TW" sz="1800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zh-TW" altLang="en-US" sz="18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−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charset="0"/>
                                      <a:ea typeface="標楷體" panose="03000509000000000000" pitchFamily="65" charset="-12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zh-TW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dirty="0" smtClean="0"/>
                            <a:t>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zh-TW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latin typeface="Cambria Math" charset="0"/>
                                    </a:rPr>
                                    <m:t>[ </m:t>
                                  </m:r>
                                  <m:nary>
                                    <m:naryPr>
                                      <m:chr m:val="∏"/>
                                      <m:ctrlPr>
                                        <a:rPr kumimoji="1" lang="en-US" altLang="zh-TW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1"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TW" sz="180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sz="1800" b="0" i="1" smtClean="0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1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kumimoji="1" lang="en-US" altLang="zh-TW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1" lang="zh-TW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1" lang="en-US" altLang="zh-TW" b="0" i="1" smtClean="0">
                                                  <a:latin typeface="Cambria Math" charset="0"/>
                                                </a:rPr>
                                                <m:t>.  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nary>
                                  <m:r>
                                    <a:rPr kumimoji="1" lang="en-US" altLang="zh-TW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kumimoji="1" lang="en-US" altLang="zh-TW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kumimoji="1" lang="en-US" altLang="zh-TW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mr-IN" altLang="zh-TW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𝑇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kumimoji="1" lang="en-US" altLang="zh-TW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2211840"/>
                  </p:ext>
                </p:extLst>
              </p:nvPr>
            </p:nvGraphicFramePr>
            <p:xfrm>
              <a:off x="1477366" y="1048105"/>
              <a:ext cx="9242215" cy="25431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23188"/>
                    <a:gridCol w="3719027"/>
                  </a:tblGrid>
                  <a:tr h="478119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                             VECM Model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 smtClean="0"/>
                            <a:t>               Trace</a:t>
                          </a:r>
                          <a:r>
                            <a:rPr lang="en-US" altLang="zh-TW" baseline="0" dirty="0" smtClean="0"/>
                            <a:t> test statistics</a:t>
                          </a:r>
                          <a:endParaRPr lang="zh-TW" altLang="en-US" dirty="0" smtClean="0"/>
                        </a:p>
                      </a:txBody>
                      <a:tcPr/>
                    </a:tc>
                  </a:tr>
                  <a:tr h="51625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0" t="-98824" r="-67696" b="-4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8852" t="-98824" r="-656" b="-410588"/>
                          </a:stretch>
                        </a:blipFill>
                      </a:tcPr>
                    </a:tc>
                  </a:tr>
                  <a:tr h="51625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0" t="-198824" r="-67696" b="-3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8852" t="-198824" r="-656" b="-310588"/>
                          </a:stretch>
                        </a:blipFill>
                      </a:tcPr>
                    </a:tc>
                  </a:tr>
                  <a:tr h="51625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0" t="-298824" r="-67696" b="-2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8852" t="-298824" r="-656" b="-210588"/>
                          </a:stretch>
                        </a:blipFill>
                      </a:tcPr>
                    </a:tc>
                  </a:tr>
                  <a:tr h="51625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0" t="-398824" r="-67696" b="-1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8852" t="-398824" r="-656" b="-1105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標題 1"/>
          <p:cNvSpPr txBox="1">
            <a:spLocks/>
          </p:cNvSpPr>
          <p:nvPr/>
        </p:nvSpPr>
        <p:spPr>
          <a:xfrm>
            <a:off x="637867" y="3954275"/>
            <a:ext cx="8177994" cy="754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dirty="0" smtClean="0"/>
              <a:t>Selecting VECM model step by step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99984" y="4952363"/>
                <a:ext cx="58468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TW" altLang="en-US" sz="24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is-IS" altLang="zh-TW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kumimoji="1" lang="zh-TW" altLang="en-US" sz="2400" dirty="0" smtClean="0"/>
                  <a:t> 需固定 </a:t>
                </a:r>
                <a:r>
                  <a:rPr kumimoji="1" lang="en-US" altLang="zh-TW" sz="2400" dirty="0" smtClean="0"/>
                  <a:t>rank </a:t>
                </a:r>
                <a:r>
                  <a:rPr kumimoji="1" lang="zh-TW" altLang="en-US" sz="2400" dirty="0" smtClean="0"/>
                  <a:t>才能做檢定</a:t>
                </a:r>
              </a:p>
              <a:p>
                <a:r>
                  <a:rPr kumimoji="1" lang="zh-TW" altLang="en-US" sz="2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is-IS" altLang="zh-TW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kumimoji="1" lang="zh-TW" altLang="en-US" sz="2400" dirty="0" smtClean="0"/>
                  <a:t> </a:t>
                </a:r>
                <a:r>
                  <a:rPr kumimoji="1" lang="en-US" altLang="zh-TW" sz="2400" dirty="0" smtClean="0"/>
                  <a:t>likelihood ratio test </a:t>
                </a:r>
                <a:r>
                  <a:rPr kumimoji="1" lang="zh-TW" altLang="en-US" sz="2400" dirty="0" smtClean="0"/>
                  <a:t>近似卡方分配</a:t>
                </a:r>
                <a:endParaRPr kumimoji="1" lang="en-US" altLang="zh-TW" sz="2400" dirty="0" smtClean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84" y="4952363"/>
                <a:ext cx="5846805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656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264026" y="1549583"/>
            <a:ext cx="100089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Model 1</a:t>
            </a:r>
            <a:endParaRPr kumimoji="1"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64026" y="2073555"/>
            <a:ext cx="100089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Model 2</a:t>
            </a:r>
            <a:endParaRPr kumimoji="1"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64026" y="2592015"/>
            <a:ext cx="100089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Model 3</a:t>
            </a:r>
            <a:endParaRPr kumimoji="1"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64026" y="3127792"/>
            <a:ext cx="100089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Model 4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023056" y="3528125"/>
                <a:ext cx="2970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charset="0"/>
                        <a:ea typeface="標楷體" panose="03000509000000000000" pitchFamily="65" charset="-120"/>
                      </a:rPr>
                      <m:t>v</m:t>
                    </m:r>
                    <m:r>
                      <a:rPr lang="en-US" altLang="zh-TW" sz="16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=[−</m:t>
                    </m:r>
                    <m:r>
                      <m:rPr>
                        <m:sty m:val="p"/>
                      </m:rPr>
                      <a:rPr lang="el-GR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kumimoji="1" lang="en-US" altLang="zh-TW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TW" sz="16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+(</m:t>
                    </m:r>
                    <m:sSub>
                      <m:sSubPr>
                        <m:ctrlPr>
                          <a:rPr kumimoji="1" lang="en-US" altLang="zh-TW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TW" sz="16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kumimoji="1" lang="en-US" altLang="zh-TW" sz="16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kumimoji="1" lang="en-US" altLang="zh-TW" sz="16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)</m:t>
                    </m:r>
                    <m:sSub>
                      <m:sSubPr>
                        <m:ctrlPr>
                          <a:rPr kumimoji="1" lang="en-US" altLang="zh-TW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sz="16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]</m:t>
                    </m:r>
                  </m:oMath>
                </a14:m>
                <a:endParaRPr kumimoji="1" lang="zh-TW" altLang="en-US" sz="16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56" y="3528125"/>
                <a:ext cx="2970976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62667" b="-1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橢圓 5"/>
          <p:cNvSpPr/>
          <p:nvPr/>
        </p:nvSpPr>
        <p:spPr>
          <a:xfrm>
            <a:off x="8533832" y="4121230"/>
            <a:ext cx="3526363" cy="2623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8971005" y="4484118"/>
            <a:ext cx="2854411" cy="21359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9454979" y="4894474"/>
            <a:ext cx="2224216" cy="15816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9914332" y="5256136"/>
            <a:ext cx="1610497" cy="109151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9085970" y="4136501"/>
            <a:ext cx="850826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sz="1400" dirty="0" smtClean="0"/>
              <a:t>Model </a:t>
            </a:r>
            <a:r>
              <a:rPr kumimoji="1" lang="en-US" altLang="zh-TW" sz="1400" dirty="0"/>
              <a:t>4</a:t>
            </a:r>
            <a:endParaRPr kumimoji="1" lang="zh-TW" altLang="en-US" sz="1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9515155" y="4578317"/>
            <a:ext cx="850826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sz="1400" dirty="0" smtClean="0"/>
              <a:t>Model </a:t>
            </a:r>
            <a:r>
              <a:rPr kumimoji="1" lang="en-US" altLang="zh-TW" sz="1400" dirty="0" smtClean="0"/>
              <a:t>3</a:t>
            </a:r>
            <a:endParaRPr kumimoji="1" lang="zh-TW" altLang="en-US" sz="1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9862575" y="5006821"/>
            <a:ext cx="850826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sz="1400" dirty="0" smtClean="0"/>
              <a:t>Model </a:t>
            </a:r>
            <a:r>
              <a:rPr kumimoji="1" lang="en-US" altLang="zh-TW" sz="1400" dirty="0" smtClean="0"/>
              <a:t>2</a:t>
            </a:r>
            <a:endParaRPr kumimoji="1" lang="zh-TW" altLang="en-US" sz="1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0398210" y="5629471"/>
            <a:ext cx="850825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sz="1400" dirty="0" smtClean="0"/>
              <a:t>Model </a:t>
            </a:r>
            <a:r>
              <a:rPr kumimoji="1" lang="en-US" altLang="zh-TW" sz="1400" dirty="0" smtClean="0"/>
              <a:t>1</a:t>
            </a:r>
            <a:endParaRPr kumimoji="1"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612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1872" y="226580"/>
            <a:ext cx="10515600" cy="927966"/>
          </a:xfrm>
        </p:spPr>
        <p:txBody>
          <a:bodyPr/>
          <a:lstStyle/>
          <a:p>
            <a:r>
              <a:rPr kumimoji="1" lang="en-US" altLang="zh-TW" dirty="0"/>
              <a:t>Selecting VECM model step by </a:t>
            </a:r>
            <a:r>
              <a:rPr kumimoji="1" lang="en-US" altLang="zh-TW" dirty="0" smtClean="0"/>
              <a:t>step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290781" y="1206789"/>
                <a:ext cx="9515764" cy="5249429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en-US" altLang="zh-TW" dirty="0" smtClean="0"/>
                  <a:t>Step 1:</a:t>
                </a:r>
                <a:r>
                  <a:rPr kumimoji="1" lang="zh-TW" altLang="en-US" dirty="0" smtClean="0"/>
                  <a:t> </a:t>
                </a:r>
                <a:r>
                  <a:rPr kumimoji="1" lang="en-US" altLang="zh-TW" dirty="0" smtClean="0"/>
                  <a:t>compare model 4 and model 3 </a:t>
                </a:r>
              </a:p>
              <a:p>
                <a:pPr marL="0" indent="0">
                  <a:buNone/>
                </a:pPr>
                <a:r>
                  <a:rPr kumimoji="1" lang="en-US" altLang="zh-TW" dirty="0"/>
                  <a:t> </a:t>
                </a:r>
                <a:r>
                  <a:rPr kumimoji="1" lang="en-US" altLang="zh-TW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p>
                        <m:r>
                          <a:rPr kumimoji="1" lang="en-US" altLang="zh-TW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=0</m:t>
                    </m:r>
                    <m:r>
                      <a:rPr kumimoji="1" lang="en-US" altLang="zh-TW" sz="2400" b="0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 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.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 </m:t>
                    </m:r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p>
                        <m:r>
                          <a:rPr kumimoji="1" lang="en-US" altLang="zh-TW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≠0</m:t>
                    </m:r>
                  </m:oMath>
                </a14:m>
                <a:endParaRPr kumimoji="1" lang="en-US" altLang="zh-TW" dirty="0" smtClean="0"/>
              </a:p>
              <a:p>
                <a:pPr marL="0" indent="0">
                  <a:buNone/>
                </a:pPr>
                <a:r>
                  <a:rPr kumimoji="1"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p>
                      <m:sSupPr>
                        <m:ctrlPr>
                          <a:rPr kumimoji="1" lang="en-US" altLang="zh-TW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+∗</m:t>
                        </m:r>
                      </m:sup>
                    </m:sSup>
                    <m:r>
                      <a:rPr kumimoji="1" lang="en-US" altLang="zh-TW" sz="2400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kumimoji="1" lang="en-US" altLang="zh-TW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type m:val="skw"/>
                            <m:ctrlPr>
                              <a:rPr kumimoji="1" lang="en-US" altLang="zh-TW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∏"/>
                                <m:ctrlPr>
                                  <a:rPr kumimoji="1" lang="en-US" altLang="zh-TW" sz="2400" b="0" i="1" smtClean="0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zh-TW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23"/>
                                  </m:rP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kumimoji="1" lang="en-US" altLang="zh-TW" sz="24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TW" sz="2400" b="0" i="1" smtClean="0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zh-TW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kumimoji="1" lang="en-US" altLang="zh-TW" sz="2400" b="0" i="1" smtClean="0">
                                            <a:latin typeface="Cambria Math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num>
                          <m:den>
                            <m:nary>
                              <m:naryPr>
                                <m:chr m:val="∏"/>
                                <m:ctrlPr>
                                  <a:rPr kumimoji="1" lang="en-US" altLang="zh-TW" sz="24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23"/>
                                  </m:rP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TW" sz="24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kumimoji="1" lang="en-US" altLang="zh-TW" sz="2400" b="0" i="1" smtClean="0">
                                            <a:latin typeface="Cambria Math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den>
                        </m:f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  ~  </m:t>
                    </m:r>
                    <m:sSup>
                      <m:sSupPr>
                        <m:ctrlPr>
                          <a:rPr kumimoji="1" lang="en-US" altLang="zh-TW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zh-TW" altLang="en-US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TW" sz="2400" i="1" dirty="0"/>
              </a:p>
              <a:p>
                <a:r>
                  <a:rPr kumimoji="1" lang="en-US" altLang="zh-TW" dirty="0" smtClean="0"/>
                  <a:t>Step 2: compare model 3 and model 2</a:t>
                </a:r>
              </a:p>
              <a:p>
                <a:pPr marL="0" indent="0">
                  <a:buNone/>
                </a:pPr>
                <a:r>
                  <a:rPr kumimoji="1" lang="en-US" altLang="zh-TW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=0</m:t>
                    </m:r>
                    <m:r>
                      <a:rPr kumimoji="1" lang="en-US" altLang="zh-TW" sz="240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 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.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 </m:t>
                    </m:r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≠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0 , </m:t>
                    </m:r>
                    <m:sSup>
                      <m:sSup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p>
                        <m:r>
                          <a:rPr kumimoji="1" lang="en-US" altLang="zh-TW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0</m:t>
                    </m:r>
                  </m:oMath>
                </a14:m>
                <a:endParaRPr kumimoji="1" lang="en-US" altLang="zh-TW" sz="2400" dirty="0"/>
              </a:p>
              <a:p>
                <a:pPr marL="0" indent="0">
                  <a:buNone/>
                </a:pPr>
                <a:r>
                  <a:rPr kumimoji="1" lang="en-US" altLang="zh-TW" sz="2400" dirty="0"/>
                  <a:t>  </a:t>
                </a:r>
                <a:r>
                  <a:rPr kumimoji="1" lang="en-US" altLang="zh-TW" sz="2400" dirty="0" smtClean="0"/>
                  <a:t>  </a:t>
                </a:r>
                <a14:m>
                  <m:oMath xmlns:m="http://schemas.openxmlformats.org/officeDocument/2006/math"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𝑙𝑜𝑔</m:t>
                    </m:r>
                    <m:sSup>
                      <m:sSup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kumimoji="1"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zh-TW" sz="240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type m:val="skw"/>
                            <m:ctrlPr>
                              <a:rPr kumimoji="1" lang="en-US" altLang="zh-TW" sz="2400" i="1">
                                <a:latin typeface="Cambria Math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∏"/>
                                <m:ctrlPr>
                                  <a:rPr kumimoji="1" lang="en-US" altLang="zh-TW" sz="24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23"/>
                                  </m:rP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TW" sz="24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num>
                          <m:den>
                            <m:nary>
                              <m:naryPr>
                                <m:chr m:val="∏"/>
                                <m:ctrlPr>
                                  <a:rPr kumimoji="1" lang="en-US" altLang="zh-TW" sz="24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23"/>
                                  </m:rP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TW" sz="24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kumimoji="1" lang="en-US" altLang="zh-TW" sz="2400" b="0" i="1" smtClean="0">
                                            <a:latin typeface="Cambria Math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den>
                        </m:f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  ~  </m:t>
                    </m:r>
                    <m:sSup>
                      <m:sSup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zh-TW" altLang="en-US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TW" sz="2400" dirty="0"/>
              </a:p>
              <a:p>
                <a:r>
                  <a:rPr kumimoji="1" lang="en-US" altLang="zh-TW" dirty="0" smtClean="0"/>
                  <a:t>Step 3: compare model 2 and model 1</a:t>
                </a:r>
                <a:r>
                  <a:rPr kumimoji="1" lang="zh-TW" altLang="en-US" dirty="0" smtClean="0"/>
                  <a:t> </a:t>
                </a:r>
                <a:endParaRPr kumimoji="1" lang="en-US" altLang="zh-TW" dirty="0" smtClean="0"/>
              </a:p>
              <a:p>
                <a:pPr marL="0" indent="0">
                  <a:buNone/>
                </a:pPr>
                <a:r>
                  <a:rPr kumimoji="1" lang="en-US" altLang="zh-TW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0</m:t>
                    </m:r>
                    <m:r>
                      <a:rPr kumimoji="1" lang="en-US" altLang="zh-TW" sz="240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 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.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 </m:t>
                    </m:r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≠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0 </m:t>
                    </m:r>
                  </m:oMath>
                </a14:m>
                <a:endParaRPr kumimoji="1" lang="en-US" altLang="zh-TW" sz="2400" dirty="0"/>
              </a:p>
              <a:p>
                <a:pPr marL="0" indent="0">
                  <a:buNone/>
                </a:pPr>
                <a:r>
                  <a:rPr kumimoji="1" lang="en-US" altLang="zh-TW" sz="2400" dirty="0"/>
                  <a:t>    </a:t>
                </a:r>
                <a14:m>
                  <m:oMath xmlns:m="http://schemas.openxmlformats.org/officeDocument/2006/math"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𝑙𝑜𝑔</m:t>
                    </m:r>
                    <m:sSup>
                      <m:sSup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kumimoji="1" lang="en-US" altLang="zh-TW" sz="240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type m:val="skw"/>
                            <m:ctrlPr>
                              <a:rPr kumimoji="1" lang="en-US" altLang="zh-TW" sz="2400" i="1">
                                <a:latin typeface="Cambria Math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∏"/>
                                <m:ctrlPr>
                                  <a:rPr kumimoji="1" lang="en-US" altLang="zh-TW" sz="24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23"/>
                                  </m:rP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TW" sz="24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num>
                          <m:den>
                            <m:nary>
                              <m:naryPr>
                                <m:chr m:val="∏"/>
                                <m:ctrlPr>
                                  <a:rPr kumimoji="1" lang="en-US" altLang="zh-TW" sz="24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23"/>
                                  </m:rP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TW" sz="24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den>
                        </m:f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  ~  </m:t>
                    </m:r>
                    <m:sSup>
                      <m:sSup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zh-TW" altLang="en-US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TW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TW" sz="2400" dirty="0"/>
              </a:p>
              <a:p>
                <a:pPr marL="0" indent="0">
                  <a:buNone/>
                </a:pPr>
                <a:endParaRPr kumimoji="1"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0781" y="1206789"/>
                <a:ext cx="9515764" cy="5249429"/>
              </a:xfrm>
              <a:blipFill rotWithShape="0">
                <a:blip r:embed="rId2"/>
                <a:stretch>
                  <a:fillRect l="-1153" t="-26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8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8711" y="351059"/>
            <a:ext cx="10515600" cy="886900"/>
          </a:xfrm>
        </p:spPr>
        <p:txBody>
          <a:bodyPr/>
          <a:lstStyle/>
          <a:p>
            <a:r>
              <a:rPr kumimoji="1" lang="en-US" altLang="zh-TW" dirty="0" smtClean="0"/>
              <a:t>Note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1478"/>
                <a:ext cx="10515600" cy="2160105"/>
              </a:xfrm>
            </p:spPr>
            <p:txBody>
              <a:bodyPr/>
              <a:lstStyle/>
              <a:p>
                <a:r>
                  <a:rPr kumimoji="1" lang="en-US" altLang="zh-TW" dirty="0" smtClean="0"/>
                  <a:t>Formation period ( two days ):</a:t>
                </a:r>
              </a:p>
              <a:p>
                <a:pPr marL="0" indent="0">
                  <a:buNone/>
                </a:pPr>
                <a:r>
                  <a:rPr kumimoji="1" lang="en-US" altLang="zh-TW" dirty="0" smtClean="0"/>
                  <a:t>   model checking by 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structural change</a:t>
                </a:r>
                <a:r>
                  <a:rPr kumimoji="1" lang="en-US" altLang="zh-TW" dirty="0" smtClean="0"/>
                  <a:t> and 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normality testing</a:t>
                </a:r>
              </a:p>
              <a:p>
                <a:pPr marL="0" indent="0">
                  <a:buNone/>
                </a:pPr>
                <a:r>
                  <a:rPr kumimoji="1" lang="en-US" altLang="zh-TW" dirty="0"/>
                  <a:t> </a:t>
                </a:r>
                <a:r>
                  <a:rPr kumimoji="1" lang="en-US" altLang="zh-TW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a:rPr kumimoji="1" lang="is-IS" altLang="zh-TW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𝑤𝑖𝑡h</m:t>
                    </m:r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𝑘𝑛𝑜𝑤𝑛</m:t>
                    </m:r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𝑠𝑖𝑛𝑔𝑙𝑒</m:t>
                    </m:r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𝑐h𝑎𝑛𝑔𝑒</m:t>
                    </m:r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𝑝𝑜𝑖𝑛𝑡</m:t>
                    </m:r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kumimoji="1" lang="en-US" altLang="zh-TW" sz="2000" dirty="0" smtClean="0"/>
              </a:p>
              <a:p>
                <a:pPr marL="0" indent="0">
                  <a:buNone/>
                </a:pPr>
                <a:r>
                  <a:rPr kumimoji="1" lang="is-IS" altLang="zh-TW" dirty="0" smtClean="0">
                    <a:ea typeface="Cambria Math" charset="0"/>
                    <a:cs typeface="Cambria Math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kumimoji="1" lang="is-IS" altLang="zh-TW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TW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𝑤𝑖𝑡h</m:t>
                    </m:r>
                    <m:r>
                      <a:rPr kumimoji="1" lang="en-US" altLang="zh-TW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TW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𝑢𝑛</m:t>
                    </m:r>
                    <m:r>
                      <a:rPr kumimoji="1" lang="en-US" altLang="zh-TW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𝑘𝑛𝑜𝑤𝑛</m:t>
                    </m:r>
                    <m:r>
                      <a:rPr kumimoji="1" lang="en-US" altLang="zh-TW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TW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𝑠𝑖𝑛𝑔𝑙𝑒</m:t>
                    </m:r>
                    <m:r>
                      <a:rPr kumimoji="1" lang="en-US" altLang="zh-TW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TW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𝑐h𝑎𝑛𝑔𝑒</m:t>
                    </m:r>
                    <m:r>
                      <a:rPr kumimoji="1" lang="en-US" altLang="zh-TW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TW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𝑝𝑜𝑖𝑛𝑡</m:t>
                    </m:r>
                  </m:oMath>
                </a14:m>
                <a:endParaRPr kumimoji="1" lang="en-US" altLang="zh-TW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1478"/>
                <a:ext cx="10515600" cy="2160105"/>
              </a:xfrm>
              <a:blipFill rotWithShape="0">
                <a:blip r:embed="rId2"/>
                <a:stretch>
                  <a:fillRect l="-1043" t="-45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大綱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kumimoji="1" lang="en-US" altLang="zh-TW" dirty="0" smtClean="0"/>
              <a:t>Estimate VECM parameter by Reduce Rank Regression</a:t>
            </a:r>
          </a:p>
          <a:p>
            <a:r>
              <a:rPr kumimoji="1" lang="en-US" altLang="zh-TW" dirty="0" smtClean="0"/>
              <a:t>4 types 0f VECM model</a:t>
            </a:r>
          </a:p>
          <a:p>
            <a:r>
              <a:rPr kumimoji="1" lang="en-US" altLang="zh-TW" dirty="0" smtClean="0"/>
              <a:t>Trace test simulation results</a:t>
            </a:r>
          </a:p>
          <a:p>
            <a:r>
              <a:rPr kumimoji="1" lang="en-US" altLang="zh-TW" dirty="0" smtClean="0"/>
              <a:t>Selecting VECM model step by step</a:t>
            </a:r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0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7645" y="365125"/>
            <a:ext cx="11076709" cy="1112693"/>
          </a:xfrm>
        </p:spPr>
        <p:txBody>
          <a:bodyPr/>
          <a:lstStyle/>
          <a:p>
            <a:r>
              <a:rPr lang="en-US" altLang="zh-TW" dirty="0" smtClean="0"/>
              <a:t>Estimate parameter by Reduce Rank Regression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94609" y="1477818"/>
                <a:ext cx="10515600" cy="5190837"/>
              </a:xfrm>
            </p:spPr>
            <p:txBody>
              <a:bodyPr/>
              <a:lstStyle/>
              <a:p>
                <a:r>
                  <a:rPr lang="en-US" altLang="zh-TW" dirty="0" smtClean="0"/>
                  <a:t>Consider the basic model of VECM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TW" dirty="0"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altLang="zh-TW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  <m:r>
                      <a:rPr lang="en-US" altLang="zh-TW" b="0" i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 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𝑝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+1,…,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𝑇</m:t>
                    </m:r>
                  </m:oMath>
                </a14:m>
                <a:r>
                  <a:rPr lang="en-US" altLang="zh-TW" i="1" dirty="0" smtClean="0"/>
                  <a:t> </a:t>
                </a:r>
                <a:endParaRPr lang="en-US" altLang="zh-TW" i="1" dirty="0"/>
              </a:p>
              <a:p>
                <a:pPr marL="0" indent="0">
                  <a:buNone/>
                </a:pPr>
                <a:r>
                  <a:rPr lang="en-US" altLang="zh-TW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l-GR" altLang="zh-TW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TW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altLang="zh-TW" b="0" i="0" smtClean="0">
                        <a:latin typeface="Cambria Math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[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i="1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TW" b="0" i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 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i="1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TW">
                                <a:latin typeface="Cambria Math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i="1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 ]</m:t>
                        </m:r>
                      </m:e>
                      <m:sub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×(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b="0" i="0" smtClean="0">
                        <a:latin typeface="Cambria Math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altLang="zh-TW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l-GR" altLang="zh-TW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l-GR" altLang="zh-TW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×(</m:t>
                        </m:r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zh-TW" b="0" i="1" smtClean="0">
                        <a:latin typeface="Cambria Math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[ </m:t>
                        </m:r>
                        <m:sSub>
                          <m:sSubPr>
                            <m:ctrlPr>
                              <a:rPr lang="el-GR" altLang="zh-TW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l-GR" altLang="zh-TW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l-GR" altLang="zh-TW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  <m:r>
                              <a:rPr lang="en-US" altLang="zh-TW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sz="800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zh-TW">
                        <a:latin typeface="Cambria Math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  <m:r>
                              <a:rPr lang="en-US" altLang="zh-TW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×(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4609" y="1477818"/>
                <a:ext cx="10515600" cy="5190837"/>
              </a:xfrm>
              <a:blipFill>
                <a:blip r:embed="rId3"/>
                <a:stretch>
                  <a:fillRect l="-1043" t="-18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2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7645" y="88399"/>
            <a:ext cx="11076709" cy="1112693"/>
          </a:xfrm>
        </p:spPr>
        <p:txBody>
          <a:bodyPr/>
          <a:lstStyle/>
          <a:p>
            <a:r>
              <a:rPr lang="en-US" altLang="zh-TW" dirty="0" smtClean="0"/>
              <a:t>Estimate parameter by Reduce Rank Regression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1032649"/>
                <a:ext cx="10515600" cy="5644877"/>
              </a:xfrm>
            </p:spPr>
            <p:txBody>
              <a:bodyPr/>
              <a:lstStyle/>
              <a:p>
                <a:r>
                  <a:rPr lang="en-US" altLang="zh-TW" dirty="0" smtClean="0"/>
                  <a:t>By MLE: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charset="0"/>
                      </a:rPr>
                      <m:t>𝑀</m:t>
                    </m:r>
                    <m:r>
                      <a:rPr lang="en-US" altLang="zh-TW" b="0" i="1" smtClean="0">
                        <a:latin typeface="Cambria Math" charset="0"/>
                      </a:rPr>
                      <m:t>=( 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altLang="zh-TW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∆</m:t>
                            </m:r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𝑋</m:t>
                            </m:r>
                          </m:e>
                          <m:sup>
                            <m:r>
                              <a:rPr kumimoji="1" lang="en-US" altLang="zh-TW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∆</m:t>
                                </m:r>
                                <m:r>
                                  <a:rPr kumimoji="1" lang="en-US" altLang="zh-TW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𝑋</m:t>
                                </m:r>
                                <m:sSup>
                                  <m:sSupPr>
                                    <m:ctrlPr>
                                      <a:rPr kumimoji="1" lang="en-US" altLang="zh-TW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TW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∆</m:t>
                                    </m:r>
                                    <m:r>
                                      <a:rPr kumimoji="1" lang="en-US" altLang="zh-TW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kumimoji="1" lang="en-US" altLang="zh-TW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p>
                        </m:sSup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  <m: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) </m:t>
                        </m:r>
                      </m:e>
                      <m:sub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)×(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×(</m:t>
                        </m:r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TW" dirty="0" smtClean="0"/>
                  <a:t>  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charset="0"/>
                                <a:ea typeface="標楷體" panose="03000509000000000000" pitchFamily="65" charset="-12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charset="0"/>
                                <a:ea typeface="標楷體" panose="03000509000000000000" pitchFamily="65" charset="-12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×(</m:t>
                        </m:r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𝑖𝑗</m:t>
                        </m:r>
                      </m:sub>
                    </m:sSub>
                    <m:r>
                      <a:rPr lang="en-US" altLang="zh-TW" b="0" i="1" smtClean="0">
                        <a:latin typeface="Cambria Math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f>
                          <m:fPr>
                            <m:type m:val="lin"/>
                            <m:ctrlPr>
                              <a:rPr lang="en-US" altLang="zh-TW" i="1">
                                <a:latin typeface="Cambria Math" charset="0"/>
                                <a:ea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  <m:t>𝑇</m:t>
                            </m:r>
                          </m:den>
                        </m:f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)</m:t>
                        </m:r>
                      </m:e>
                      <m:sub>
                        <m:r>
                          <a:rPr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.   </m:t>
                        </m:r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×</m:t>
                        </m:r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i="1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=0,1</m:t>
                    </m:r>
                  </m:oMath>
                </a14:m>
                <a:endParaRPr lang="en-US" altLang="zh-TW" i="1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charset="0"/>
                        <a:ea typeface="標楷體" panose="03000509000000000000" pitchFamily="65" charset="-120"/>
                      </a:rPr>
                      <m:t>=</m:t>
                    </m:r>
                    <m:sSubSup>
                      <m:sSubSup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TW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charset="0"/>
                          </a:rPr>
                          <m:t>11</m:t>
                        </m:r>
                      </m:sub>
                      <m:sup>
                        <m:r>
                          <a:rPr kumimoji="1" lang="en-US" altLang="zh-TW" b="0" i="1" smtClean="0">
                            <a:latin typeface="Cambria Math" charset="0"/>
                          </a:rPr>
                          <m:t>−1</m:t>
                        </m:r>
                        <m: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∕2</m:t>
                        </m:r>
                      </m:sup>
                    </m:sSubSup>
                    <m:sSub>
                      <m:sSubPr>
                        <m:ctrlPr>
                          <a:rPr lang="el-GR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Sup>
                      <m:sSubSup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charset="0"/>
                          </a:rPr>
                          <m:t>00</m:t>
                        </m:r>
                      </m:sub>
                      <m:sup>
                        <m:r>
                          <a:rPr kumimoji="1" lang="en-US" altLang="zh-TW" i="1">
                            <a:latin typeface="Cambria Math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l-GR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sz="800" dirty="0" smtClean="0"/>
              </a:p>
              <a:p>
                <a:pPr marL="0" indent="0">
                  <a:buNone/>
                </a:pPr>
                <a:r>
                  <a:rPr lang="en-US" altLang="zh-TW" b="0" dirty="0" smtClean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</m:acc>
                    <m:r>
                      <a:rPr kumimoji="1" lang="en-US" altLang="zh-TW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b="0" i="1" smtClean="0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  <m:t> 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  <m:t> ,…,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</m:e>
                        </m:d>
                      </m:e>
                      <m:sup/>
                    </m:s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TW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acc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l-GR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01</m:t>
                        </m:r>
                      </m:sub>
                    </m:sSub>
                    <m:acc>
                      <m:accPr>
                        <m:chr m:val="̂"/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</m:acc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TW" b="0" i="1" smtClean="0">
                            <a:latin typeface="Cambria Math" charset="0"/>
                          </a:rPr>
                          <m:t>𝐷</m:t>
                        </m:r>
                      </m:e>
                    </m:acc>
                    <m:r>
                      <a:rPr kumimoji="1" lang="en-US" altLang="zh-TW" i="1">
                        <a:latin typeface="Cambria Math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charset="0"/>
                      </a:rPr>
                      <m:t>(</m:t>
                    </m:r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𝑌</m:t>
                    </m:r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acc>
                    <m:sSup>
                      <m:sSup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kumimoji="1" lang="en-US" altLang="zh-TW" i="1">
                            <a:latin typeface="Cambria Math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charset="0"/>
                      </a:rPr>
                      <m:t>)</m:t>
                    </m:r>
                    <m:sSup>
                      <m:sSup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e>
                      <m:sup>
                        <m:r>
                          <a:rPr kumimoji="1" lang="en-US" altLang="zh-TW" i="1">
                            <a:latin typeface="Cambria Math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∆</m:t>
                            </m:r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𝑋</m:t>
                            </m:r>
                            <m:sSup>
                              <m:sSupPr>
                                <m:ctrlPr>
                                  <a:rPr kumimoji="1" lang="en-US" altLang="zh-TW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∆</m:t>
                                </m:r>
                                <m:r>
                                  <a:rPr kumimoji="1" lang="en-US" altLang="zh-TW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kumimoji="1" lang="en-US" altLang="zh-TW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charset="0"/>
                                <a:ea typeface="標楷體" panose="03000509000000000000" pitchFamily="65" charset="-12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kumimoji="1" lang="en-US" altLang="zh-TW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TW" b="0" i="1" smtClean="0">
                            <a:latin typeface="Cambria Math" charset="0"/>
                          </a:rPr>
                          <m:t>𝑇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kumimoji="1" lang="en-US" altLang="zh-TW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kumimoji="1" lang="en-US" altLang="zh-TW" i="1">
                        <a:latin typeface="Cambria Math" charset="0"/>
                        <a:ea typeface="Cambria Math" charset="0"/>
                        <a:cs typeface="Cambria Math" charset="0"/>
                      </a:rPr>
                      <m:t>𝑌</m:t>
                    </m:r>
                    <m:r>
                      <a:rPr kumimoji="1" lang="en-US" altLang="zh-TW" i="1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acc>
                    <m:sSup>
                      <m:sSup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kumimoji="1" lang="en-US" altLang="zh-TW" i="1">
                            <a:latin typeface="Cambria Math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 charset="0"/>
                        <a:ea typeface="標楷體" panose="03000509000000000000" pitchFamily="65" charset="-120"/>
                      </a:rPr>
                      <m:t>−</m:t>
                    </m:r>
                    <m:acc>
                      <m:accPr>
                        <m:chr m:val="̂"/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𝐷</m:t>
                        </m:r>
                      </m:e>
                    </m:acc>
                    <m:r>
                      <a:rPr kumimoji="1" lang="en-US" altLang="zh-TW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𝑋</m:t>
                    </m:r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sSup>
                      <m:sSup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∆</m:t>
                            </m:r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𝑌</m:t>
                            </m:r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kumimoji="1" lang="en-US" altLang="zh-TW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𝛼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kumimoji="1" lang="en-US" altLang="zh-TW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1" lang="en-US" altLang="zh-TW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TW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kumimoji="1" lang="en-US" altLang="zh-TW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kumimoji="1" lang="en-US" altLang="zh-TW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</m:acc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∆</m:t>
                            </m:r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kumimoji="1" lang="en-US" altLang="zh-TW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032649"/>
                <a:ext cx="10515600" cy="5644877"/>
              </a:xfrm>
              <a:blipFill rotWithShape="0">
                <a:blip r:embed="rId3"/>
                <a:stretch>
                  <a:fillRect l="-986" t="-17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095998" y="3097532"/>
                <a:ext cx="3657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2000" dirty="0" smtClean="0"/>
                  <a:t>Eigenvalue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charset="0"/>
                        <a:ea typeface="標楷體" panose="03000509000000000000" pitchFamily="65" charset="-120"/>
                      </a:rPr>
                      <m:t>&gt;</m:t>
                    </m:r>
                    <m:sSub>
                      <m:sSubPr>
                        <m:ctrlPr>
                          <a:rPr lang="en-US" altLang="zh-TW" sz="2000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charset="0"/>
                        <a:ea typeface="標楷體" panose="03000509000000000000" pitchFamily="65" charset="-120"/>
                      </a:rPr>
                      <m:t>&gt;…&gt;</m:t>
                    </m:r>
                    <m:sSub>
                      <m:sSubPr>
                        <m:ctrlPr>
                          <a:rPr lang="en-US" altLang="zh-TW" sz="2000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3097532"/>
                <a:ext cx="365760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667"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095999" y="3540732"/>
                <a:ext cx="3657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2000" dirty="0" smtClean="0"/>
                  <a:t>Eigenvector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charset="0"/>
                        <a:ea typeface="標楷體" panose="03000509000000000000" pitchFamily="65" charset="-120"/>
                      </a:rPr>
                      <m:t> , </m:t>
                    </m:r>
                    <m:sSub>
                      <m:sSubPr>
                        <m:ctrlPr>
                          <a:rPr lang="en-US" altLang="zh-TW" sz="2000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charset="0"/>
                        <a:ea typeface="標楷體" panose="03000509000000000000" pitchFamily="65" charset="-120"/>
                      </a:rPr>
                      <m:t> ,…, </m:t>
                    </m:r>
                    <m:sSub>
                      <m:sSubPr>
                        <m:ctrlPr>
                          <a:rPr lang="en-US" altLang="zh-TW" sz="2000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540732"/>
                <a:ext cx="3657601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667" t="-100000" b="-1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向右箭號 5"/>
          <p:cNvSpPr/>
          <p:nvPr/>
        </p:nvSpPr>
        <p:spPr>
          <a:xfrm rot="21183481">
            <a:off x="5296042" y="3349898"/>
            <a:ext cx="576000" cy="108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向右箭號 6"/>
          <p:cNvSpPr/>
          <p:nvPr/>
        </p:nvSpPr>
        <p:spPr>
          <a:xfrm rot="537147">
            <a:off x="5296521" y="3584891"/>
            <a:ext cx="576000" cy="108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116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6967" y="180399"/>
            <a:ext cx="11076709" cy="67858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Estimate parameter by Reduce Rank Regression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16967" y="886692"/>
                <a:ext cx="11634355" cy="580967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charset="0"/>
                      </a:rPr>
                      <m:t>𝐿</m:t>
                    </m:r>
                    <m:r>
                      <a:rPr kumimoji="1" lang="en-US" altLang="zh-TW" b="0" i="1" smtClean="0">
                        <a:latin typeface="Cambria Math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acc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</m:acc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𝐷</m:t>
                        </m:r>
                      </m:e>
                    </m:acc>
                    <m:r>
                      <a:rPr kumimoji="1" lang="en-US" altLang="zh-TW" b="0" i="1" smtClean="0">
                        <a:latin typeface="Cambria Math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kumimoji="1" lang="en-US" altLang="zh-TW" b="0" i="1" smtClean="0">
                        <a:latin typeface="Cambria Math" charset="0"/>
                      </a:rPr>
                      <m:t>)</m:t>
                    </m:r>
                    <m:r>
                      <a:rPr kumimoji="1" lang="en-US" altLang="zh-TW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TW">
                            <a:latin typeface="Cambria Math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kumimoji="1" lang="el-GR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  <m:r>
                          <a:rPr kumimoji="1" lang="en-US" altLang="zh-TW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kumimoji="1" lang="en-US" altLang="zh-TW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TW" i="1">
                            <a:latin typeface="Cambria Math" charset="0"/>
                          </a:rPr>
                          <m:t>𝑘</m:t>
                        </m:r>
                        <m:r>
                          <a:rPr kumimoji="1" lang="en-US" altLang="zh-TW" i="1">
                            <a:latin typeface="Cambria Math" charset="0"/>
                          </a:rPr>
                          <m:t>(</m:t>
                        </m:r>
                        <m:r>
                          <a:rPr kumimoji="1" lang="en-US" altLang="zh-TW" i="1">
                            <a:latin typeface="Cambria Math" charset="0"/>
                          </a:rPr>
                          <m:t>𝑇</m:t>
                        </m:r>
                        <m:r>
                          <a:rPr kumimoji="1" lang="en-US" altLang="zh-TW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TW" i="1">
                            <a:latin typeface="Cambria Math" charset="0"/>
                          </a:rPr>
                          <m:t>𝑝</m:t>
                        </m:r>
                        <m:r>
                          <a:rPr kumimoji="1" lang="en-US" altLang="zh-TW" i="1">
                            <a:latin typeface="Cambria Math" charset="0"/>
                          </a:rPr>
                          <m:t>)/2</m:t>
                        </m:r>
                      </m:sup>
                    </m:sSup>
                    <m:sSup>
                      <m:sSup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TW">
                            <a:latin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charset="0"/>
                              </a:rPr>
                              <m:t>𝑎</m:t>
                            </m:r>
                          </m:sub>
                        </m:sSub>
                        <m:r>
                          <a:rPr kumimoji="1" lang="en-US" altLang="zh-TW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kumimoji="1" lang="en-US" altLang="zh-TW" i="1">
                            <a:latin typeface="Cambria Math" charset="0"/>
                          </a:rPr>
                          <m:t>−(</m:t>
                        </m:r>
                        <m:r>
                          <a:rPr kumimoji="1" lang="en-US" altLang="zh-TW" i="1">
                            <a:latin typeface="Cambria Math" charset="0"/>
                          </a:rPr>
                          <m:t>𝑇</m:t>
                        </m:r>
                        <m:r>
                          <a:rPr kumimoji="1" lang="en-US" altLang="zh-TW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TW" i="1">
                            <a:latin typeface="Cambria Math" charset="0"/>
                          </a:rPr>
                          <m:t>𝑝</m:t>
                        </m:r>
                        <m:r>
                          <a:rPr kumimoji="1" lang="en-US" altLang="zh-TW" i="1">
                            <a:latin typeface="Cambria Math" charset="0"/>
                          </a:rPr>
                          <m:t>)/2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zh-TW">
                        <a:latin typeface="Cambria Math" charset="0"/>
                        <a:ea typeface="Cambria Math" charset="0"/>
                        <a:cs typeface="Cambria Math" charset="0"/>
                      </a:rPr>
                      <m:t>exp</m:t>
                    </m:r>
                    <m:r>
                      <a:rPr kumimoji="1" lang="en-US" altLang="zh-TW" i="1">
                        <a:latin typeface="Cambria Math" charset="0"/>
                        <a:ea typeface="Cambria Math" charset="0"/>
                        <a:cs typeface="Cambria Math" charset="0"/>
                      </a:rPr>
                      <m:t>⁡(</m:t>
                    </m:r>
                    <m:f>
                      <m:fPr>
                        <m:ctrlPr>
                          <a:rPr kumimoji="1" lang="mr-IN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num>
                      <m:den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is-I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+1</m:t>
                        </m:r>
                      </m:sub>
                      <m:sup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sup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𝑡𝑟</m:t>
                        </m:r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sSubSup>
                          <m:sSubSupPr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kumimoji="1" lang="en-US" altLang="zh-TW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sub>
                          <m:sup>
                            <m:r>
                              <a:rPr kumimoji="1" lang="en-US" altLang="zh-TW" i="1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  <m:sSubSup>
                          <m:sSubSupPr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1" lang="el-GR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kumimoji="1" lang="en-US" altLang="zh-TW" i="1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sSubSup>
                          <m:sSubSupPr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kumimoji="1" lang="en-US" altLang="zh-TW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sub>
                          <m:sup/>
                        </m:sSubSup>
                      </m:e>
                    </m:nary>
                    <m:r>
                      <a:rPr kumimoji="1" lang="en-US" altLang="zh-TW" i="1">
                        <a:latin typeface="Cambria Math" charset="0"/>
                        <a:ea typeface="Cambria Math" charset="0"/>
                        <a:cs typeface="Cambria Math" charset="0"/>
                      </a:rPr>
                      <m:t>))</m:t>
                    </m:r>
                  </m:oMath>
                </a14:m>
                <a:endParaRPr kumimoji="1" lang="en-US" altLang="zh-TW" dirty="0" smtClean="0"/>
              </a:p>
              <a:p>
                <a:pPr marL="0" indent="0">
                  <a:buNone/>
                </a:pPr>
                <a:r>
                  <a:rPr kumimoji="1" lang="en-US" altLang="zh-TW" dirty="0"/>
                  <a:t> </a:t>
                </a:r>
                <a:r>
                  <a:rPr kumimoji="1" lang="en-US" altLang="zh-TW" dirty="0" smtClean="0"/>
                  <a:t>  </a:t>
                </a:r>
                <a14:m>
                  <m:oMath xmlns:m="http://schemas.openxmlformats.org/officeDocument/2006/math">
                    <m:r>
                      <a:rPr kumimoji="1" lang="en-US" altLang="zh-TW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r>
                      <m:rPr>
                        <m:sty m:val="p"/>
                      </m:rPr>
                      <a:rPr kumimoji="1" lang="en-US" altLang="zh-TW" sz="2400">
                        <a:latin typeface="Cambria Math" charset="0"/>
                        <a:ea typeface="Cambria Math" charset="0"/>
                        <a:cs typeface="Cambria Math" charset="0"/>
                      </a:rPr>
                      <m:t>exp</m:t>
                    </m:r>
                    <m:r>
                      <a:rPr kumimoji="1" lang="en-US" altLang="zh-TW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⁡</m:t>
                    </m:r>
                    <m:r>
                      <a:rPr kumimoji="1" lang="en-US" altLang="zh-TW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 </m:t>
                    </m:r>
                    <m:f>
                      <m:fPr>
                        <m:ctrlPr>
                          <a:rPr kumimoji="1" lang="mr-IN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num>
                      <m:den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1" lang="en-US" altLang="zh-TW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zh-TW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𝑇</m:t>
                            </m:r>
                            <m:r>
                              <a:rPr kumimoji="1" lang="en-US" altLang="zh-TW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kumimoji="1" lang="en-US" altLang="zh-TW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e>
                        </m:d>
                        <m:r>
                          <a:rPr kumimoji="1" lang="en-US" altLang="zh-TW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𝑙𝑜𝑔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TW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zh-TW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kumimoji="1" lang="en-US" altLang="zh-TW" sz="2400" i="1">
                                    <a:latin typeface="Cambria Math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TW" sz="2400" b="0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TW" sz="2400" b="0" i="1" smtClean="0">
                            <a:latin typeface="Cambria Math" charset="0"/>
                          </a:rPr>
                          <m:t>𝑡𝑟</m:t>
                        </m:r>
                        <m:r>
                          <a:rPr kumimoji="1" lang="en-US" altLang="zh-TW" sz="2400" b="0" i="1" smtClean="0">
                            <a:latin typeface="Cambria Math" charset="0"/>
                          </a:rPr>
                          <m:t>[</m:t>
                        </m:r>
                        <m:sSup>
                          <m:sSupPr>
                            <m:ctrlPr>
                              <a:rPr kumimoji="1" lang="en-US" altLang="zh-TW" sz="24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∆</m:t>
                                </m:r>
                                <m:r>
                                  <a:rPr kumimoji="1" lang="en-US" altLang="zh-TW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𝑌</m:t>
                                </m:r>
                                <m:r>
                                  <a:rPr kumimoji="1" lang="en-US" altLang="zh-TW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TW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kumimoji="1" lang="en-US" altLang="zh-TW" sz="2400" i="1"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zh-TW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kumimoji="1" lang="en-US" altLang="zh-TW" sz="24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charset="0"/>
                                        <a:ea typeface="標楷體" panose="03000509000000000000" pitchFamily="65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charset="0"/>
                                        <a:ea typeface="標楷體" panose="03000509000000000000" pitchFamily="65" charset="-12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charset="0"/>
                                        <a:ea typeface="標楷體" panose="03000509000000000000" pitchFamily="65" charset="-12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TW" sz="2400" i="1">
                                        <a:latin typeface="Cambria Math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kumimoji="1" lang="en-US" altLang="zh-TW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∆</m:t>
                                </m:r>
                                <m:r>
                                  <a:rPr kumimoji="1" lang="en-US" altLang="zh-TW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TW" sz="24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TW" sz="2400" i="1">
                                <a:latin typeface="Cambria Math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TW" sz="24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charset="0"/>
                                        <a:ea typeface="標楷體" panose="03000509000000000000" pitchFamily="65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TW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kumimoji="1" lang="en-US" altLang="zh-TW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p>
                        </m:sSup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(∆</m:t>
                        </m:r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kumimoji="1" lang="en-US" altLang="zh-TW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kumimoji="1" lang="en-US" altLang="zh-TW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</m:acc>
                        <m:sSup>
                          <m:sSupPr>
                            <m:ctrlPr>
                              <a:rPr kumimoji="1" lang="en-US" altLang="zh-TW" sz="2400" i="1">
                                <a:latin typeface="Cambria Math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TW" sz="24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p>
                            <m:r>
                              <a:rPr kumimoji="1" lang="en-US" altLang="zh-TW" sz="24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2400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charset="0"/>
                                <a:ea typeface="標楷體" panose="03000509000000000000" pitchFamily="65" charset="-12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charset="0"/>
                                <a:ea typeface="標楷體" panose="03000509000000000000" pitchFamily="65" charset="-12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charset="0"/>
                            <a:ea typeface="標楷體" panose="03000509000000000000" pitchFamily="65" charset="-12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kumimoji="1" lang="en-US" altLang="zh-TW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kumimoji="1" lang="en-US" altLang="zh-TW" sz="2400" i="1">
                                <a:latin typeface="Cambria Math" charset="0"/>
                              </a:rPr>
                              <m:t>𝐷</m:t>
                            </m:r>
                          </m:e>
                        </m:acc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)]</m:t>
                        </m:r>
                      </m:e>
                    </m:d>
                    <m:r>
                      <a:rPr kumimoji="1" lang="en-US" altLang="zh-TW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kumimoji="1" lang="en-US" altLang="zh-TW" sz="2400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kumimoji="1" lang="en-US" altLang="zh-TW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exp</m:t>
                    </m:r>
                    <m:f>
                      <m:fPr>
                        <m:ctrlPr>
                          <a:rPr kumimoji="1" lang="mr-IN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r>
                      <a:rPr kumimoji="1" lang="en-US" altLang="zh-TW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kumimoji="1" lang="mr-IN" altLang="zh-TW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endChr m:val="]"/>
                        <m:ctrlP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l-GR" altLang="zh-TW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  <m:r>
                          <a:rPr kumimoji="1" lang="en-US" altLang="zh-TW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kumimoji="1" lang="is-IS" altLang="zh-TW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a:rPr kumimoji="1" lang="en-US" altLang="zh-TW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kumimoji="1" lang="en-US" altLang="zh-TW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</m:t>
                            </m:r>
                            <m:r>
                              <a:rPr kumimoji="1" lang="en-US" altLang="zh-TW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TW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p>
                          <m:e>
                            <m:func>
                              <m:funcPr>
                                <m:ctrlPr>
                                  <a:rPr kumimoji="1" lang="en-US" altLang="zh-TW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zh-TW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charset="0"/>
                                            <a:ea typeface="標楷體" panose="03000509000000000000" pitchFamily="65" charset="-12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  <m:r>
                      <a:rPr lang="zh-TW" alt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＋</m:t>
                    </m:r>
                    <m:f>
                      <m:fPr>
                        <m:ctrlPr>
                          <a:rPr kumimoji="1" lang="mr-IN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sSup>
                      <m:sSup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charset="0"/>
                          </a:rPr>
                          <m:t>[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altLang="zh-TW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00</m:t>
                                </m:r>
                              </m:sub>
                            </m:sSub>
                          </m:e>
                        </m:d>
                        <m:nary>
                          <m:naryPr>
                            <m:chr m:val="∏"/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d>
                              <m:dPr>
                                <m:ctrlPr>
                                  <a:rPr kumimoji="1" lang="en-US" altLang="zh-TW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kumimoji="1" lang="en-US" altLang="zh-TW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zh-TW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kumimoji="1"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</m:e>
                            </m:d>
                          </m:e>
                        </m:nary>
                        <m:r>
                          <a:rPr kumimoji="1" lang="en-US" altLang="zh-TW" b="0" i="1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]</m:t>
                        </m:r>
                      </m:e>
                      <m:sup>
                        <m:r>
                          <a:rPr kumimoji="1" lang="en-US" altLang="zh-TW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mr-IN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𝑇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num>
                          <m:den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trace test statistics (Likelihood ratio test):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400" b="0" i="1" smtClean="0">
                        <a:latin typeface="Cambria Math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00</m:t>
                                        </m:r>
                                      </m:sub>
                                    </m:sSub>
                                  </m:e>
                                </m:d>
                                <m:nary>
                                  <m:naryPr>
                                    <m:chr m:val="∏"/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kumimoji="1" lang="en-US" altLang="zh-TW" sz="240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  <m:e>
                                    <m:d>
                                      <m:dPr>
                                        <m:ctrlPr>
                                          <a:rPr kumimoji="1" lang="en-US" altLang="zh-TW" sz="24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Sup>
                                          <m:sSubSupPr>
                                            <m:ctrlPr>
                                              <a:rPr kumimoji="1" lang="en-US" altLang="zh-TW" sz="24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zh-TW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/>
                                        </m:sSubSup>
                                      </m:e>
                                    </m:d>
                                  </m:e>
                                </m:nary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00</m:t>
                                        </m:r>
                                      </m:sub>
                                    </m:sSub>
                                  </m:e>
                                </m:d>
                                <m:nary>
                                  <m:naryPr>
                                    <m:chr m:val="∏"/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kumimoji="1" lang="en-US" altLang="zh-TW" sz="24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Sup>
                                          <m:sSubSupPr>
                                            <m:ctrlPr>
                                              <a:rPr kumimoji="1" lang="en-US" altLang="zh-TW" sz="24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zh-TW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/>
                                        </m:sSubSup>
                                      </m:e>
                                    </m:d>
                                  </m:e>
                                </m:nary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TW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nary>
                              <m:naryPr>
                                <m:chr m:val="∏"/>
                                <m:ctrlPr>
                                  <a:rPr kumimoji="1" lang="en-US" altLang="zh-TW" sz="24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TW" sz="24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</m:sSubSup>
                                  </m:e>
                                </m:d>
                              </m:e>
                            </m:nary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TW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zh-TW" altLang="en-US" sz="2400" dirty="0" smtClean="0"/>
                  <a:t> </a:t>
                </a: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m:rPr>
                        <m:sty m:val="p"/>
                      </m:rPr>
                      <a:rPr lang="el-GR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=−(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is-IS" altLang="zh-TW" sz="2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is-I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zh-TW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p>
                      <m:e>
                        <m:func>
                          <m:funcPr>
                            <m:ctrlPr>
                              <a:rPr kumimoji="1" lang="en-US" altLang="zh-TW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sz="24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zh-TW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charset="0"/>
                                        <a:ea typeface="標楷體" panose="03000509000000000000" pitchFamily="65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967" y="886692"/>
                <a:ext cx="11634355" cy="5809672"/>
              </a:xfrm>
              <a:blipFill rotWithShape="0">
                <a:blip r:embed="rId3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0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4 types of VECM model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45776" y="1578221"/>
                <a:ext cx="10515600" cy="47433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TW" dirty="0" smtClean="0"/>
                  <a:t> is a non-constant VAR(p) process</a:t>
                </a:r>
              </a:p>
              <a:p>
                <a:pPr marL="0" indent="0">
                  <a:buNone/>
                </a:pPr>
                <a:r>
                  <a:rPr kumimoji="1" lang="en-US" altLang="zh-TW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b>
                    </m:sSub>
                    <m:r>
                      <a:rPr kumimoji="1" lang="en-US" altLang="zh-TW" i="1">
                        <a:latin typeface="Cambria Math" charset="0"/>
                      </a:rPr>
                      <m:t>+…+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sub>
                    </m:sSub>
                    <m:r>
                      <a:rPr kumimoji="1" lang="en-US" altLang="zh-TW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TW" dirty="0"/>
              </a:p>
              <a:p>
                <a:r>
                  <a:rPr kumimoji="1"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charset="0"/>
                      </a:rPr>
                      <m:t>𝑝</m:t>
                    </m:r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≥2 </m:t>
                    </m:r>
                  </m:oMath>
                </a14:m>
                <a:r>
                  <a:rPr kumimoji="1" lang="en-US" altLang="zh-TW" dirty="0" smtClean="0"/>
                  <a:t>, we can rewrite VAR(p) model as VECM model</a:t>
                </a:r>
              </a:p>
              <a:p>
                <a:pPr marL="0" indent="0">
                  <a:buNone/>
                </a:pPr>
                <a:r>
                  <a:rPr kumimoji="1" lang="en-US" altLang="zh-TW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TW" dirty="0"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>
                    <a:ea typeface="標楷體" panose="03000509000000000000" pitchFamily="65" charset="-12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𝛼</m:t>
                        </m:r>
                        <m:sSup>
                          <m:sSupPr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kumimoji="1" lang="en-US" altLang="zh-TW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zh-TW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TW" dirty="0"/>
              </a:p>
              <a:p>
                <a:r>
                  <a:rPr kumimoji="1" lang="en-US" altLang="zh-TW" dirty="0" smtClean="0"/>
                  <a:t>To explore the implications of the deterministic term , the following model is assume:</a:t>
                </a:r>
              </a:p>
              <a:p>
                <a:pPr marL="0" indent="0">
                  <a:buNone/>
                </a:pPr>
                <a:r>
                  <a:rPr kumimoji="1" lang="en-US" altLang="zh-TW" dirty="0"/>
                  <a:t> </a:t>
                </a:r>
                <a:r>
                  <a:rPr kumimoji="1" lang="en-US" altLang="zh-TW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5776" y="1578221"/>
                <a:ext cx="10515600" cy="4743363"/>
              </a:xfrm>
              <a:blipFill rotWithShape="0">
                <a:blip r:embed="rId3"/>
                <a:stretch>
                  <a:fillRect l="-1043" t="-2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3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6991"/>
            <a:ext cx="10515600" cy="1325563"/>
          </a:xfrm>
        </p:spPr>
        <p:txBody>
          <a:bodyPr/>
          <a:lstStyle/>
          <a:p>
            <a:r>
              <a:rPr kumimoji="1" lang="en-US" altLang="zh-TW" dirty="0" smtClean="0"/>
              <a:t>4 types of VECM model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22927" y="1201609"/>
                <a:ext cx="10515600" cy="5398214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TW" dirty="0" smtClean="0"/>
                  <a:t>Model 1: 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(VECM</a:t>
                </a:r>
                <a:r>
                  <a:rPr kumimoji="1" lang="zh-TW" altLang="en-US" dirty="0" smtClean="0">
                    <a:solidFill>
                      <a:srgbClr val="FF0000"/>
                    </a:solidFill>
                  </a:rPr>
                  <a:t>無截距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,</a:t>
                </a:r>
                <a:r>
                  <a:rPr kumimoji="1" lang="zh-TW" altLang="en-US" dirty="0" smtClean="0">
                    <a:solidFill>
                      <a:srgbClr val="FF0000"/>
                    </a:solidFill>
                  </a:rPr>
                  <a:t>無時間趨勢項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kumimoji="1" lang="en-US" altLang="zh-TW" dirty="0" smtClean="0"/>
                  <a:t>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charset="0"/>
                      </a:rPr>
                      <m:t>=0 </m:t>
                    </m:r>
                    <m:r>
                      <a:rPr kumimoji="1" lang="is-I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charset="0"/>
                      </a:rPr>
                      <m:t> </m:t>
                    </m:r>
                    <m:r>
                      <a:rPr kumimoji="1" lang="is-I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∆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charset="0"/>
                      </a:rPr>
                      <m:t>= </m:t>
                    </m:r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TW" dirty="0"/>
              </a:p>
              <a:p>
                <a:pPr marL="0" indent="0">
                  <a:buNone/>
                </a:pPr>
                <a:r>
                  <a:rPr kumimoji="1" lang="en-US" altLang="zh-TW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TW" dirty="0"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TW" dirty="0" smtClean="0"/>
              </a:p>
              <a:p>
                <a:r>
                  <a:rPr kumimoji="1" lang="en-US" altLang="zh-TW" dirty="0" smtClean="0"/>
                  <a:t>Model 2: 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(</a:t>
                </a:r>
                <a:r>
                  <a:rPr kumimoji="1" lang="zh-TW" altLang="en-US" dirty="0" smtClean="0">
                    <a:solidFill>
                      <a:srgbClr val="FF0000"/>
                    </a:solidFill>
                  </a:rPr>
                  <a:t>共整合序列有截距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)</a:t>
                </a:r>
                <a:endParaRPr kumimoji="1" lang="zh-TW" alt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kumimoji="1" lang="zh-TW" alt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TW" dirty="0" smtClean="0">
                    <a:solidFill>
                      <a:sysClr val="windowText" lastClr="000000"/>
                    </a:solidFill>
                  </a:rPr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TW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charset="0"/>
                      </a:rPr>
                      <m:t> </m:t>
                    </m:r>
                    <m:r>
                      <a:rPr kumimoji="1" lang="is-I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TW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i="1">
                        <a:latin typeface="Cambria Math" charset="0"/>
                      </a:rPr>
                      <m:t>= </m:t>
                    </m:r>
                    <m:r>
                      <a:rPr kumimoji="1" lang="en-US" altLang="zh-TW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zh-TW" altLang="en-US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zh-TW" altLang="en-US" dirty="0" smtClean="0">
                    <a:ea typeface="標楷體" panose="03000509000000000000" pitchFamily="65" charset="-12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TW" dirty="0"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𝛼</m:t>
                        </m:r>
                        <m:sSup>
                          <m:sSupPr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kumimoji="1" lang="en-US" altLang="zh-TW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zh-TW" b="0" i="1" smtClean="0">
                            <a:latin typeface="Cambria Math" charset="0"/>
                          </a:rPr>
                          <m:t>[ </m:t>
                        </m:r>
                        <m:r>
                          <a:rPr kumimoji="1" lang="en-US" altLang="zh-TW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 charset="0"/>
                        <a:ea typeface="標楷體" panose="03000509000000000000" pitchFamily="65" charset="-120"/>
                      </a:rPr>
                      <m:t>−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dirty="0" smtClean="0"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kumimoji="1" lang="en-US" altLang="zh-TW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i="1" smtClean="0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𝛼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charset="0"/>
                            <a:ea typeface="Cambria Math" panose="02040503050406030204" pitchFamily="18" charset="0"/>
                            <a:cs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kumimoji="1" lang="en-US" altLang="zh-TW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zh-TW" b="0" i="1" smtClean="0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kumimoji="1" lang="en-US" altLang="zh-TW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  <m:sub/>
                    </m:sSub>
                    <m:d>
                      <m:dPr>
                        <m:ctrlPr>
                          <a:rPr kumimoji="1" lang="en-US" altLang="zh-TW" b="0" i="1" smtClean="0">
                            <a:latin typeface="Cambria Math" charset="0"/>
                            <a:ea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en-US" altLang="zh-TW" b="0" i="1" smtClean="0">
                                <a:latin typeface="Cambria Math" charset="0"/>
                                <a:ea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zh-TW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zh-TW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TW" dirty="0" smtClean="0"/>
              </a:p>
              <a:p>
                <a:pPr marL="0" indent="0">
                  <a:buNone/>
                </a:pPr>
                <a:r>
                  <a:rPr lang="zh-TW" altLang="en-US" dirty="0" smtClean="0">
                    <a:ea typeface="標楷體" panose="03000509000000000000" pitchFamily="65" charset="-12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𝑜</m:t>
                        </m:r>
                      </m:sup>
                    </m:sSup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𝑜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>
                    <a:ea typeface="標楷體" panose="03000509000000000000" pitchFamily="65" charset="-12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2927" y="1201609"/>
                <a:ext cx="10515600" cy="5398214"/>
              </a:xfrm>
              <a:blipFill>
                <a:blip r:embed="rId2"/>
                <a:stretch>
                  <a:fillRect l="-1043" t="-20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3473" y="152689"/>
            <a:ext cx="10515600" cy="1112693"/>
          </a:xfrm>
        </p:spPr>
        <p:txBody>
          <a:bodyPr/>
          <a:lstStyle/>
          <a:p>
            <a:r>
              <a:rPr kumimoji="1" lang="en-US" altLang="zh-TW" dirty="0" smtClean="0"/>
              <a:t>4 types of VECM model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14928" y="1206500"/>
                <a:ext cx="11363036" cy="4942509"/>
              </a:xfrm>
            </p:spPr>
            <p:txBody>
              <a:bodyPr/>
              <a:lstStyle/>
              <a:p>
                <a:r>
                  <a:rPr kumimoji="1" lang="en-US" altLang="zh-TW" dirty="0" smtClean="0"/>
                  <a:t>Model 4: </a:t>
                </a:r>
                <a:r>
                  <a:rPr kumimoji="1" lang="zh-TW" altLang="en-US" dirty="0" smtClean="0"/>
                  <a:t> 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(</a:t>
                </a:r>
                <a:r>
                  <a:rPr kumimoji="1" lang="zh-TW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VECM</a:t>
                </a:r>
                <a:r>
                  <a:rPr kumimoji="1" lang="zh-TW" altLang="en-US" dirty="0" smtClean="0">
                    <a:solidFill>
                      <a:srgbClr val="FF0000"/>
                    </a:solidFill>
                  </a:rPr>
                  <a:t>有截距，共</a:t>
                </a:r>
                <a:r>
                  <a:rPr kumimoji="1" lang="zh-TW" altLang="en-US" dirty="0">
                    <a:solidFill>
                      <a:srgbClr val="FF0000"/>
                    </a:solidFill>
                  </a:rPr>
                  <a:t>整合序列</a:t>
                </a:r>
                <a:r>
                  <a:rPr kumimoji="1" lang="zh-TW" altLang="en-US" dirty="0" smtClean="0">
                    <a:solidFill>
                      <a:srgbClr val="FF0000"/>
                    </a:solidFill>
                  </a:rPr>
                  <a:t>有時間趨勢項 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)</a:t>
                </a:r>
                <a:endParaRPr kumimoji="1" lang="zh-TW" alt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kumimoji="1" lang="zh-TW" altLang="en-US" dirty="0">
                    <a:solidFill>
                      <a:srgbClr val="FF0000"/>
                    </a:solidFill>
                  </a:rPr>
                  <a:t> 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TW" dirty="0">
                    <a:solidFill>
                      <a:sysClr val="windowText" lastClr="000000"/>
                    </a:solidFill>
                  </a:rPr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kumimoji="1" lang="en-US" altLang="zh-TW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i="1">
                        <a:latin typeface="Cambria Math" charset="0"/>
                      </a:rPr>
                      <m:t> </m:t>
                    </m:r>
                    <m:r>
                      <a:rPr kumimoji="1" lang="is-IS" altLang="zh-TW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TW" i="1">
                        <a:latin typeface="Cambria Math" charset="0"/>
                        <a:ea typeface="Cambria Math" charset="0"/>
                        <a:cs typeface="Cambria Math" charset="0"/>
                      </a:rPr>
                      <m:t> ∆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TW" i="1">
                        <a:latin typeface="Cambria Math" charset="0"/>
                      </a:rPr>
                      <m:t>= </m:t>
                    </m:r>
                    <m:r>
                      <a:rPr kumimoji="1" lang="en-US" altLang="zh-TW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zh-TW" altLang="en-US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None/>
                </a:pPr>
                <a:r>
                  <a:rPr lang="zh-TW" altLang="en-US" dirty="0">
                    <a:ea typeface="標楷體" panose="03000509000000000000" pitchFamily="65" charset="-12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t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𝛼</m:t>
                        </m:r>
                        <m:sSup>
                          <m:sSupPr>
                            <m:ctrlPr>
                              <a:rPr kumimoji="1" lang="en-US" altLang="zh-TW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kumimoji="1" lang="en-US" altLang="zh-TW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zh-TW" i="1">
                            <a:latin typeface="Cambria Math" charset="0"/>
                          </a:rPr>
                          <m:t>[ </m:t>
                        </m:r>
                        <m:r>
                          <a:rPr kumimoji="1" lang="en-US" altLang="zh-TW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en-US" altLang="zh-TW" i="1">
                        <a:latin typeface="Cambria Math" charset="0"/>
                        <a:ea typeface="標楷體" panose="03000509000000000000" pitchFamily="65" charset="-120"/>
                      </a:rPr>
                      <m:t>−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−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−1)]+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</m:t>
                    </m:r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</m:t>
                    </m:r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)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dirty="0"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kumimoji="1" lang="en-US" altLang="zh-TW" dirty="0"/>
                  <a:t>    </a:t>
                </a:r>
                <a:r>
                  <a:rPr kumimoji="1" lang="en-US" altLang="zh-TW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400" i="1">
                            <a:latin typeface="Cambria Math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[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+(</m:t>
                    </m:r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sz="24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kumimoji="1" lang="en-US" altLang="zh-TW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)</m:t>
                    </m:r>
                    <m:sSub>
                      <m:sSubPr>
                        <m:ctrlPr>
                          <a:rPr kumimoji="1" lang="en-US" altLang="zh-TW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]+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l-GR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𝛼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(</m:t>
                        </m:r>
                        <m:r>
                          <a:rPr lang="en-US" altLang="zh-TW" sz="2400" i="1">
                            <a:latin typeface="Cambria Math" charset="0"/>
                            <a:ea typeface="Cambria Math" panose="02040503050406030204" pitchFamily="18" charset="0"/>
                            <a:cs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TW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kumimoji="1" lang="en-US" altLang="zh-TW" sz="24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zh-TW" sz="2400" i="1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zh-TW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2400" i="1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TW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kumimoji="1" lang="en-US" altLang="zh-TW" sz="24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TW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TW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kumimoji="1" lang="en-US" altLang="zh-TW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  <m:sub/>
                    </m:sSub>
                    <m:d>
                      <m:dPr>
                        <m:ctrlPr>
                          <a:rPr kumimoji="1" lang="en-US" altLang="zh-TW" sz="2400" i="1">
                            <a:latin typeface="Cambria Math" charset="0"/>
                            <a:ea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en-US" altLang="zh-TW" sz="2400" i="1">
                                <a:latin typeface="Cambria Math" charset="0"/>
                                <a:ea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zh-TW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4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zh-TW" sz="2400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sz="24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zh-TW" altLang="en-US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charset="0"/>
                            <a:ea typeface="標楷體" panose="03000509000000000000" pitchFamily="65" charset="-12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TW" sz="2400" dirty="0"/>
              </a:p>
              <a:p>
                <a:pPr marL="0" indent="0">
                  <a:buNone/>
                </a:pPr>
                <a:r>
                  <a:rPr lang="zh-TW" altLang="en-US" dirty="0">
                    <a:ea typeface="標楷體" panose="03000509000000000000" pitchFamily="65" charset="-120"/>
                  </a:rPr>
                  <a:t>        </a:t>
                </a:r>
                <a:r>
                  <a:rPr lang="zh-TW" altLang="en-US" dirty="0" smtClean="0">
                    <a:ea typeface="標楷體" panose="03000509000000000000" pitchFamily="65" charset="-12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bSup>
                      <m:sSubSup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+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sz="24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zh-TW" altLang="en-US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charset="0"/>
                            <a:ea typeface="標楷體" panose="03000509000000000000" pitchFamily="65" charset="-12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TW" sz="2400" dirty="0" smtClean="0"/>
              </a:p>
              <a:p>
                <a:r>
                  <a:rPr kumimoji="1" lang="en-US" altLang="zh-TW" dirty="0"/>
                  <a:t>Model </a:t>
                </a:r>
                <a:r>
                  <a:rPr kumimoji="1" lang="en-US" altLang="zh-TW" dirty="0" smtClean="0"/>
                  <a:t>3: </a:t>
                </a:r>
                <a:r>
                  <a:rPr kumimoji="1" lang="zh-TW" altLang="en-US" dirty="0" smtClean="0"/>
                  <a:t>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(</a:t>
                </a:r>
                <a:r>
                  <a:rPr kumimoji="1" lang="zh-TW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VECM</a:t>
                </a:r>
                <a:r>
                  <a:rPr kumimoji="1" lang="zh-TW" altLang="en-US" dirty="0">
                    <a:solidFill>
                      <a:srgbClr val="FF0000"/>
                    </a:solidFill>
                  </a:rPr>
                  <a:t>有</a:t>
                </a:r>
                <a:r>
                  <a:rPr kumimoji="1" lang="zh-TW" altLang="en-US" dirty="0" smtClean="0">
                    <a:solidFill>
                      <a:srgbClr val="FF0000"/>
                    </a:solidFill>
                  </a:rPr>
                  <a:t>截</a:t>
                </a:r>
                <a:r>
                  <a:rPr kumimoji="1" lang="zh-TW" altLang="en-US" dirty="0">
                    <a:solidFill>
                      <a:srgbClr val="FF0000"/>
                    </a:solidFill>
                  </a:rPr>
                  <a:t>距</a:t>
                </a:r>
                <a:r>
                  <a:rPr kumimoji="1" lang="zh-TW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)</a:t>
                </a:r>
                <a:endParaRPr kumimoji="1" lang="zh-TW" alt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kumimoji="1" lang="zh-TW" altLang="en-US" dirty="0" smtClean="0"/>
                  <a:t>   </a:t>
                </a:r>
                <a:r>
                  <a:rPr kumimoji="1" lang="en-US" altLang="zh-TW" dirty="0" smtClean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p>
                        <m:r>
                          <a:rPr kumimoji="1" lang="en-US" altLang="zh-TW" i="1">
                            <a:latin typeface="Cambria Math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endParaRPr kumimoji="1"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>
                    <a:ea typeface="標楷體" panose="03000509000000000000" pitchFamily="65" charset="-12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t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𝑣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  <a:ea typeface="標楷體" panose="03000509000000000000" pitchFamily="65" charset="-12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928" y="1206500"/>
                <a:ext cx="11363036" cy="4942509"/>
              </a:xfrm>
              <a:blipFill rotWithShape="0">
                <a:blip r:embed="rId2"/>
                <a:stretch>
                  <a:fillRect l="-966" t="-23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9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8708" y="155061"/>
            <a:ext cx="10515600" cy="1006475"/>
          </a:xfrm>
        </p:spPr>
        <p:txBody>
          <a:bodyPr/>
          <a:lstStyle/>
          <a:p>
            <a:r>
              <a:rPr kumimoji="1" lang="en-US" altLang="zh-TW" dirty="0" smtClean="0"/>
              <a:t>Trace test statistics </a:t>
            </a:r>
            <a:r>
              <a:rPr kumimoji="1" lang="en-US" altLang="zh-TW" smtClean="0"/>
              <a:t>simulation result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1536"/>
                <a:ext cx="10515600" cy="5251621"/>
              </a:xfrm>
            </p:spPr>
            <p:txBody>
              <a:bodyPr/>
              <a:lstStyle/>
              <a:p>
                <a:r>
                  <a:rPr kumimoji="1" lang="en-US" altLang="zh-TW" dirty="0" smtClean="0"/>
                  <a:t>The asymptotic critical value of the trace test is based on 100,000 simulation repetitions and 3600 steps.</a:t>
                </a:r>
              </a:p>
              <a:p>
                <a:r>
                  <a:rPr kumimoji="1" lang="en-US" altLang="zh-TW" dirty="0" smtClean="0"/>
                  <a:t>For k = 2 :</a:t>
                </a:r>
                <a:r>
                  <a:rPr kumimoji="1" lang="zh-TW" altLang="en-US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charset="0"/>
                        <a:ea typeface="標楷體" panose="03000509000000000000" pitchFamily="65" charset="-120"/>
                      </a:rPr>
                      <m:t> </m:t>
                    </m:r>
                    <m:r>
                      <a:rPr lang="en-US" altLang="zh-TW" sz="2000" i="1">
                        <a:latin typeface="Cambria Math" charset="0"/>
                        <a:ea typeface="標楷體" panose="03000509000000000000" pitchFamily="65" charset="-120"/>
                      </a:rPr>
                      <m:t>𝑡𝑟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is-IS" altLang="zh-TW" sz="2000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000" i="1">
                                <a:latin typeface="Cambria Math" charset="0"/>
                                <a:ea typeface="標楷體" panose="03000509000000000000" pitchFamily="65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charset="0"/>
                                <a:ea typeface="標楷體" panose="03000509000000000000" pitchFamily="65" charset="-120"/>
                              </a:rPr>
                              <m:t>1</m:t>
                            </m:r>
                          </m:sup>
                          <m:e>
                            <m:r>
                              <a:rPr lang="en-US" altLang="zh-TW" sz="2000" i="1">
                                <a:latin typeface="Cambria Math" charset="0"/>
                                <a:ea typeface="標楷體" panose="03000509000000000000" pitchFamily="65" charset="-120"/>
                              </a:rPr>
                              <m:t>𝑑𝐵</m:t>
                            </m:r>
                            <m:r>
                              <a:rPr kumimoji="1" lang="en-US" altLang="zh-TW" sz="2000" i="1">
                                <a:latin typeface="Cambria Math" charset="0"/>
                              </a:rPr>
                              <m:t>(</m:t>
                            </m:r>
                            <m:r>
                              <a:rPr kumimoji="1" lang="en-US" altLang="zh-TW" sz="2000" i="1">
                                <a:latin typeface="Cambria Math" charset="0"/>
                              </a:rPr>
                              <m:t>𝑡</m:t>
                            </m:r>
                            <m:r>
                              <a:rPr kumimoji="1" lang="en-US" altLang="zh-TW" sz="2000" i="1">
                                <a:latin typeface="Cambria Math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kumimoji="1" lang="en-US" altLang="zh-TW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𝐹</m:t>
                                </m:r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  <m:sSup>
                          <m:sSupPr>
                            <m:ctrlPr>
                              <a:rPr kumimoji="1" lang="en-US" altLang="zh-TW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2000" i="1">
                                <a:latin typeface="Cambria Math" charset="0"/>
                              </a:rPr>
                              <m:t>[</m:t>
                            </m:r>
                            <m:nary>
                              <m:naryPr>
                                <m:ctrlPr>
                                  <a:rPr lang="is-IS" altLang="zh-TW" sz="2000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sz="2000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TW" sz="2000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altLang="zh-TW" sz="2000" i="1">
                                    <a:latin typeface="Cambria Math" charset="0"/>
                                    <a:ea typeface="標楷體" panose="03000509000000000000" pitchFamily="65" charset="-120"/>
                                  </a:rPr>
                                  <m:t>𝐹</m:t>
                                </m:r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kumimoji="1" lang="en-US" altLang="zh-TW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TW" sz="2000" i="1">
                                        <a:latin typeface="Cambria Math" charset="0"/>
                                      </a:rPr>
                                      <m:t>𝐹</m:t>
                                    </m:r>
                                    <m:r>
                                      <a:rPr kumimoji="1" lang="en-US" altLang="zh-TW" sz="2000" i="1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kumimoji="1" lang="en-US" altLang="zh-TW" sz="2000" i="1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kumimoji="1" lang="en-US" altLang="zh-TW" sz="2000" i="1">
                                        <a:latin typeface="Cambria Math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1" lang="en-US" altLang="zh-TW" sz="20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𝑑𝑡</m:t>
                                </m:r>
                              </m:e>
                            </m:nary>
                            <m:r>
                              <a:rPr kumimoji="1" lang="en-US" altLang="zh-TW" sz="2000" i="1">
                                <a:latin typeface="Cambria Math" charset="0"/>
                              </a:rPr>
                              <m:t>]</m:t>
                            </m:r>
                          </m:e>
                          <m:sup>
                            <m:r>
                              <a:rPr kumimoji="1" lang="en-US" altLang="zh-TW" sz="2000" i="1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  <m:nary>
                          <m:naryPr>
                            <m:ctrlPr>
                              <a:rPr lang="is-IS" altLang="zh-TW" sz="2000" i="1">
                                <a:latin typeface="Cambria Math" charset="0"/>
                                <a:ea typeface="標楷體" panose="03000509000000000000" pitchFamily="65" charset="-12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000" i="1">
                                <a:latin typeface="Cambria Math" charset="0"/>
                                <a:ea typeface="標楷體" panose="03000509000000000000" pitchFamily="65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charset="0"/>
                                <a:ea typeface="標楷體" panose="03000509000000000000" pitchFamily="65" charset="-120"/>
                              </a:rPr>
                              <m:t>1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en-US" altLang="zh-TW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𝐹</m:t>
                                </m:r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𝑑𝐵</m:t>
                                </m:r>
                                <m:d>
                                  <m:dPr>
                                    <m:ctrlPr>
                                      <a:rPr kumimoji="1" lang="en-US" altLang="zh-TW" sz="20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sz="2000" i="1">
                                        <a:latin typeface="Cambria Math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zh-TW" sz="2000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kumimoji="1" lang="en-US" altLang="zh-TW" sz="2000" dirty="0" smtClean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1536"/>
                <a:ext cx="10515600" cy="5251621"/>
              </a:xfrm>
              <a:blipFill rotWithShape="0">
                <a:blip r:embed="rId3"/>
                <a:stretch>
                  <a:fillRect l="-1043" t="-19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581759"/>
                  </p:ext>
                </p:extLst>
              </p:nvPr>
            </p:nvGraphicFramePr>
            <p:xfrm>
              <a:off x="2032000" y="2666542"/>
              <a:ext cx="8128000" cy="333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/>
                    <a:gridCol w="1625600"/>
                    <a:gridCol w="1625600"/>
                    <a:gridCol w="1625600"/>
                    <a:gridCol w="1625600"/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TW" sz="18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800" b="1" i="1" smtClean="0">
                                      <a:latin typeface="Cambria Math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kumimoji="1" lang="en-US" altLang="zh-TW" sz="1800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90.0 %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95.0 %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97.5 %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99.0 %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10.4913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12.3329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14.0988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16.2917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3.0051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</a:t>
                          </a:r>
                          <a:r>
                            <a:rPr lang="en-US" altLang="zh-TW" baseline="0" dirty="0" smtClean="0"/>
                            <a:t> 4.1475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5.3547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6.9701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18.0158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20.3032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22.3860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25.0988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7.5572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9.1465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10.6529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12.5976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13.4458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15.4904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17.4574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19.9474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2.6991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3.8509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5.0605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6.7063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23.3176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25.8863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28.1848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31.1874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10.6308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12.5142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14.2547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16.4635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581759"/>
                  </p:ext>
                </p:extLst>
              </p:nvPr>
            </p:nvGraphicFramePr>
            <p:xfrm>
              <a:off x="2032000" y="2666542"/>
              <a:ext cx="8128000" cy="333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/>
                    <a:gridCol w="1625600"/>
                    <a:gridCol w="1625600"/>
                    <a:gridCol w="1625600"/>
                    <a:gridCol w="162560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5" t="-8333" r="-401124" b="-8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90.0 %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95.0 %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97.5 %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99.0 %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10.4913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12.3329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14.0988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16.2917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3.0051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</a:t>
                          </a:r>
                          <a:r>
                            <a:rPr lang="en-US" altLang="zh-TW" baseline="0" dirty="0" smtClean="0"/>
                            <a:t> 4.1475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5.3547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6.9701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18.0158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20.3032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22.3860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25.0988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7.5572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9.1465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10.6529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12.5976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13.4458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15.4904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17.4574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19.9474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2.6991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3.8509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5.0605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6.7063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23.3176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25.8863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28.1848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31.1874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10.6308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12.5142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14.2547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16.4635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文字方塊 4"/>
          <p:cNvSpPr txBox="1"/>
          <p:nvPr/>
        </p:nvSpPr>
        <p:spPr>
          <a:xfrm>
            <a:off x="1223318" y="3226275"/>
            <a:ext cx="100089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Model 1</a:t>
            </a:r>
            <a:endParaRPr kumimoji="1"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23318" y="3980337"/>
            <a:ext cx="100089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Model 2</a:t>
            </a:r>
            <a:endParaRPr kumimoji="1"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223317" y="4706357"/>
            <a:ext cx="100089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Model 3</a:t>
            </a:r>
            <a:endParaRPr kumimoji="1"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223317" y="5459362"/>
            <a:ext cx="100089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Model 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17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405</Words>
  <Application>Microsoft Macintosh PowerPoint</Application>
  <PresentationFormat>寬螢幕</PresentationFormat>
  <Paragraphs>167</Paragraphs>
  <Slides>12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Cambria Math</vt:lpstr>
      <vt:lpstr>新細明體</vt:lpstr>
      <vt:lpstr>標楷體</vt:lpstr>
      <vt:lpstr>Arial</vt:lpstr>
      <vt:lpstr>Office 佈景主題</vt:lpstr>
      <vt:lpstr>Testing Procedure for VECM model</vt:lpstr>
      <vt:lpstr>大綱</vt:lpstr>
      <vt:lpstr>Estimate parameter by Reduce Rank Regression</vt:lpstr>
      <vt:lpstr>Estimate parameter by Reduce Rank Regression</vt:lpstr>
      <vt:lpstr>Estimate parameter by Reduce Rank Regression</vt:lpstr>
      <vt:lpstr>4 types of VECM model</vt:lpstr>
      <vt:lpstr>4 types of VECM model</vt:lpstr>
      <vt:lpstr>4 types of VECM model</vt:lpstr>
      <vt:lpstr>Trace test statistics simulation result</vt:lpstr>
      <vt:lpstr>4 types of VECM model</vt:lpstr>
      <vt:lpstr>Selecting VECM model step by step</vt:lpstr>
      <vt:lpstr>Note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Procedure for VECM moedl</dc:title>
  <dc:creator>Microsoft Office 使用者</dc:creator>
  <cp:lastModifiedBy>Microsoft Office 使用者</cp:lastModifiedBy>
  <cp:revision>238</cp:revision>
  <dcterms:created xsi:type="dcterms:W3CDTF">2018-10-25T01:03:55Z</dcterms:created>
  <dcterms:modified xsi:type="dcterms:W3CDTF">2018-10-31T01:21:22Z</dcterms:modified>
</cp:coreProperties>
</file>