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70" r:id="rId3"/>
    <p:sldId id="258" r:id="rId4"/>
    <p:sldId id="259" r:id="rId5"/>
    <p:sldId id="264" r:id="rId6"/>
    <p:sldId id="262" r:id="rId7"/>
    <p:sldId id="263" r:id="rId8"/>
    <p:sldId id="266" r:id="rId9"/>
    <p:sldId id="267" r:id="rId10"/>
    <p:sldId id="274" r:id="rId11"/>
    <p:sldId id="275" r:id="rId12"/>
    <p:sldId id="276" r:id="rId13"/>
    <p:sldId id="269" r:id="rId14"/>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99"/>
    <p:restoredTop sz="76453"/>
  </p:normalViewPr>
  <p:slideViewPr>
    <p:cSldViewPr snapToGrid="0" snapToObjects="1">
      <p:cViewPr varScale="1">
        <p:scale>
          <a:sx n="102" d="100"/>
          <a:sy n="102" d="100"/>
        </p:scale>
        <p:origin x="208" y="4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EDBC3-26C7-0145-9381-F0D786978E7B}" type="datetimeFigureOut">
              <a:rPr kumimoji="1" lang="zh-TW" altLang="en-US" smtClean="0"/>
              <a:t>2018/11/2</a:t>
            </a:fld>
            <a:endParaRPr kumimoji="1"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DD686B-1080-7D4A-B3F3-090363CF36BF}" type="slidenum">
              <a:rPr kumimoji="1" lang="zh-TW" altLang="en-US" smtClean="0"/>
              <a:t>‹#›</a:t>
            </a:fld>
            <a:endParaRPr kumimoji="1" lang="zh-TW" altLang="en-US"/>
          </a:p>
        </p:txBody>
      </p:sp>
    </p:spTree>
    <p:extLst>
      <p:ext uri="{BB962C8B-B14F-4D97-AF65-F5344CB8AC3E}">
        <p14:creationId xmlns:p14="http://schemas.microsoft.com/office/powerpoint/2010/main" val="282955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smtClean="0"/>
          </a:p>
        </p:txBody>
      </p:sp>
      <p:sp>
        <p:nvSpPr>
          <p:cNvPr id="4" name="投影片編號版面配置區 3"/>
          <p:cNvSpPr>
            <a:spLocks noGrp="1"/>
          </p:cNvSpPr>
          <p:nvPr>
            <p:ph type="sldNum" sz="quarter" idx="10"/>
          </p:nvPr>
        </p:nvSpPr>
        <p:spPr/>
        <p:txBody>
          <a:bodyPr/>
          <a:lstStyle/>
          <a:p>
            <a:fld id="{01DD686B-1080-7D4A-B3F3-090363CF36BF}" type="slidenum">
              <a:rPr kumimoji="1" lang="zh-TW" altLang="en-US" smtClean="0"/>
              <a:t>1</a:t>
            </a:fld>
            <a:endParaRPr kumimoji="1" lang="zh-TW" altLang="en-US"/>
          </a:p>
        </p:txBody>
      </p:sp>
    </p:spTree>
    <p:extLst>
      <p:ext uri="{BB962C8B-B14F-4D97-AF65-F5344CB8AC3E}">
        <p14:creationId xmlns:p14="http://schemas.microsoft.com/office/powerpoint/2010/main" val="1695747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TW" altLang="en-US" dirty="0" smtClean="0"/>
              <a:t>子計畫第二年的目標主要是在股票市場中，透過一買一賣的方式，建構一個與市場總體風險無關的</a:t>
            </a:r>
            <a:r>
              <a:rPr kumimoji="1" lang="en-US" altLang="zh-TW" dirty="0" smtClean="0"/>
              <a:t>pair trading</a:t>
            </a:r>
            <a:r>
              <a:rPr kumimoji="1" lang="zh-TW" altLang="en-US" dirty="0" smtClean="0"/>
              <a:t>交易策略，這個交易策略分為兩個時期，分別為建模期與回測期，在建模期我們會利用時間序列的模型</a:t>
            </a:r>
            <a:r>
              <a:rPr kumimoji="1" lang="en-US" altLang="zh-TW" dirty="0" smtClean="0"/>
              <a:t>VECM</a:t>
            </a:r>
            <a:r>
              <a:rPr kumimoji="1" lang="zh-TW" altLang="en-US" dirty="0" smtClean="0"/>
              <a:t>找出具有共整合的配對，利用這個共整合的配對我們可以造出一個與市場走勢無關的價差序列 ，當價差序列往上偏離的時候我們會放空這個組合，當價差序列向下偏離的時候我們會買進這個組合 </a:t>
            </a:r>
            <a:r>
              <a:rPr kumimoji="1" lang="en-US" altLang="zh-TW" dirty="0" smtClean="0"/>
              <a:t>;</a:t>
            </a:r>
            <a:r>
              <a:rPr kumimoji="1" lang="zh-TW" altLang="en-US" dirty="0" smtClean="0"/>
              <a:t> 因為配對交易是賺取股價短暫偏離的交易策略 所以在回測時期的時候，我們必須要篩選出高勝率的組合 ，提供給投資用戶。</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zh-TW"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zh-TW" altLang="en-US" dirty="0" smtClean="0"/>
              <a:t>資料部份，考量到成交量的問題，我們只考慮每天成交次數大於</a:t>
            </a:r>
            <a:r>
              <a:rPr kumimoji="1" lang="en-US" altLang="zh-TW" dirty="0" smtClean="0"/>
              <a:t>1000</a:t>
            </a:r>
            <a:r>
              <a:rPr kumimoji="1" lang="zh-TW" altLang="en-US" dirty="0" smtClean="0"/>
              <a:t>次的股票，大約</a:t>
            </a:r>
            <a:r>
              <a:rPr kumimoji="1" lang="en-US" altLang="zh-TW" dirty="0" smtClean="0"/>
              <a:t>110</a:t>
            </a:r>
            <a:r>
              <a:rPr kumimoji="1" lang="zh-TW" altLang="en-US" dirty="0" smtClean="0"/>
              <a:t>支</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zh-TW"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zh-TW" altLang="en-US" dirty="0" smtClean="0"/>
              <a:t>為了增加效率，我們會先選出可能會有共整合的配對，在帶入</a:t>
            </a:r>
            <a:r>
              <a:rPr kumimoji="1" lang="en-US" altLang="zh-TW" dirty="0" smtClean="0"/>
              <a:t>VECM</a:t>
            </a:r>
            <a:r>
              <a:rPr kumimoji="1" lang="zh-TW" altLang="en-US" dirty="0" smtClean="0"/>
              <a:t>中做共整合檢定</a:t>
            </a:r>
          </a:p>
        </p:txBody>
      </p:sp>
      <p:sp>
        <p:nvSpPr>
          <p:cNvPr id="4" name="投影片編號版面配置區 3"/>
          <p:cNvSpPr>
            <a:spLocks noGrp="1"/>
          </p:cNvSpPr>
          <p:nvPr>
            <p:ph type="sldNum" sz="quarter" idx="10"/>
          </p:nvPr>
        </p:nvSpPr>
        <p:spPr/>
        <p:txBody>
          <a:bodyPr/>
          <a:lstStyle/>
          <a:p>
            <a:fld id="{01DD686B-1080-7D4A-B3F3-090363CF36BF}" type="slidenum">
              <a:rPr kumimoji="1" lang="zh-TW" altLang="en-US" smtClean="0"/>
              <a:t>2</a:t>
            </a:fld>
            <a:endParaRPr kumimoji="1" lang="zh-TW" altLang="en-US"/>
          </a:p>
        </p:txBody>
      </p:sp>
    </p:spTree>
    <p:extLst>
      <p:ext uri="{BB962C8B-B14F-4D97-AF65-F5344CB8AC3E}">
        <p14:creationId xmlns:p14="http://schemas.microsoft.com/office/powerpoint/2010/main" val="9359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endParaRPr kumimoji="1" lang="zh-TW" altLang="en-US" dirty="0"/>
              </a:p>
            </p:txBody>
          </p:sp>
        </mc:Choice>
        <mc:Fallback xmlns="">
          <p:sp>
            <p:nvSpPr>
              <p:cNvPr id="3" name="備忘稿版面配置區 2"/>
              <p:cNvSpPr>
                <a:spLocks noGrp="1"/>
              </p:cNvSpPr>
              <p:nvPr>
                <p:ph type="body" idx="1"/>
              </p:nvPr>
            </p:nvSpPr>
            <p:spPr/>
            <p:txBody>
              <a:bodyPr/>
              <a:lstStyle/>
              <a:p>
                <a:r>
                  <a:rPr kumimoji="1" lang="en-US" altLang="zh-TW" dirty="0" smtClean="0"/>
                  <a:t>The GLS and the OLS methods produce the same estimates.</a:t>
                </a:r>
              </a:p>
              <a:p>
                <a:r>
                  <a:rPr kumimoji="1" lang="en-US" altLang="zh-TW" b="0" i="0" smtClean="0">
                    <a:latin typeface="Cambria Math" charset="0"/>
                  </a:rPr>
                  <a:t>𝑎_𝑡</a:t>
                </a:r>
                <a:r>
                  <a:rPr kumimoji="1" lang="en-US" altLang="zh-TW" dirty="0" smtClean="0"/>
                  <a:t> follows a k-dimensional normal distribution , the ML estimates of a VAR(P) model are asymptotically equivalent to the LS estimates.</a:t>
                </a:r>
              </a:p>
              <a:p>
                <a:endParaRPr kumimoji="1" lang="zh-TW" altLang="en-US" dirty="0"/>
              </a:p>
            </p:txBody>
          </p:sp>
        </mc:Fallback>
      </mc:AlternateContent>
      <p:sp>
        <p:nvSpPr>
          <p:cNvPr id="4" name="投影片編號版面配置區 3"/>
          <p:cNvSpPr>
            <a:spLocks noGrp="1"/>
          </p:cNvSpPr>
          <p:nvPr>
            <p:ph type="sldNum" sz="quarter" idx="10"/>
          </p:nvPr>
        </p:nvSpPr>
        <p:spPr/>
        <p:txBody>
          <a:bodyPr/>
          <a:lstStyle/>
          <a:p>
            <a:fld id="{01DD686B-1080-7D4A-B3F3-090363CF36BF}" type="slidenum">
              <a:rPr kumimoji="1" lang="zh-TW" altLang="en-US" smtClean="0"/>
              <a:t>3</a:t>
            </a:fld>
            <a:endParaRPr kumimoji="1" lang="zh-TW" altLang="en-US"/>
          </a:p>
        </p:txBody>
      </p:sp>
    </p:spTree>
    <p:extLst>
      <p:ext uri="{BB962C8B-B14F-4D97-AF65-F5344CB8AC3E}">
        <p14:creationId xmlns:p14="http://schemas.microsoft.com/office/powerpoint/2010/main" val="1384201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smtClean="0"/>
              <a:t>為了方便估計</a:t>
            </a:r>
            <a:r>
              <a:rPr kumimoji="1" lang="en-US" altLang="zh-TW" dirty="0" smtClean="0"/>
              <a:t>VAR</a:t>
            </a:r>
            <a:r>
              <a:rPr kumimoji="1" lang="zh-TW" altLang="en-US" dirty="0" smtClean="0"/>
              <a:t>的參數，必須將模型的參數簡化。</a:t>
            </a:r>
            <a:endParaRPr kumimoji="1" lang="zh-TW" altLang="en-US" dirty="0"/>
          </a:p>
        </p:txBody>
      </p:sp>
      <p:sp>
        <p:nvSpPr>
          <p:cNvPr id="4" name="投影片編號版面配置區 3"/>
          <p:cNvSpPr>
            <a:spLocks noGrp="1"/>
          </p:cNvSpPr>
          <p:nvPr>
            <p:ph type="sldNum" sz="quarter" idx="10"/>
          </p:nvPr>
        </p:nvSpPr>
        <p:spPr/>
        <p:txBody>
          <a:bodyPr/>
          <a:lstStyle/>
          <a:p>
            <a:fld id="{01DD686B-1080-7D4A-B3F3-090363CF36BF}" type="slidenum">
              <a:rPr kumimoji="1" lang="zh-TW" altLang="en-US" smtClean="0"/>
              <a:t>4</a:t>
            </a:fld>
            <a:endParaRPr kumimoji="1" lang="zh-TW" altLang="en-US"/>
          </a:p>
        </p:txBody>
      </p:sp>
    </p:spTree>
    <p:extLst>
      <p:ext uri="{BB962C8B-B14F-4D97-AF65-F5344CB8AC3E}">
        <p14:creationId xmlns:p14="http://schemas.microsoft.com/office/powerpoint/2010/main" val="1825376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smtClean="0"/>
              <a:t>因為</a:t>
            </a:r>
            <a:r>
              <a:rPr kumimoji="1" lang="en-US" altLang="zh-TW" dirty="0" smtClean="0"/>
              <a:t>at</a:t>
            </a:r>
            <a:r>
              <a:rPr kumimoji="1" lang="zh-TW" altLang="en-US" dirty="0" smtClean="0"/>
              <a:t>是</a:t>
            </a:r>
            <a:r>
              <a:rPr kumimoji="1" lang="en-US" altLang="zh-TW" dirty="0" smtClean="0"/>
              <a:t>k</a:t>
            </a:r>
            <a:r>
              <a:rPr kumimoji="1" lang="zh-TW" altLang="en-US" dirty="0" smtClean="0"/>
              <a:t>維的</a:t>
            </a:r>
            <a:r>
              <a:rPr kumimoji="1" lang="en-US" altLang="zh-TW" dirty="0" err="1" smtClean="0"/>
              <a:t>iid</a:t>
            </a:r>
            <a:r>
              <a:rPr kumimoji="1" lang="zh-TW" altLang="en-US" dirty="0" smtClean="0"/>
              <a:t> 常態分配，所以可以寫成 機率密度函數的連乘</a:t>
            </a:r>
            <a:endParaRPr kumimoji="1" lang="zh-TW" altLang="en-US" dirty="0"/>
          </a:p>
        </p:txBody>
      </p:sp>
      <p:sp>
        <p:nvSpPr>
          <p:cNvPr id="4" name="投影片編號版面配置區 3"/>
          <p:cNvSpPr>
            <a:spLocks noGrp="1"/>
          </p:cNvSpPr>
          <p:nvPr>
            <p:ph type="sldNum" sz="quarter" idx="10"/>
          </p:nvPr>
        </p:nvSpPr>
        <p:spPr/>
        <p:txBody>
          <a:bodyPr/>
          <a:lstStyle/>
          <a:p>
            <a:fld id="{01DD686B-1080-7D4A-B3F3-090363CF36BF}" type="slidenum">
              <a:rPr kumimoji="1" lang="zh-TW" altLang="en-US" smtClean="0"/>
              <a:t>5</a:t>
            </a:fld>
            <a:endParaRPr kumimoji="1" lang="zh-TW" altLang="en-US"/>
          </a:p>
        </p:txBody>
      </p:sp>
    </p:spTree>
    <p:extLst>
      <p:ext uri="{BB962C8B-B14F-4D97-AF65-F5344CB8AC3E}">
        <p14:creationId xmlns:p14="http://schemas.microsoft.com/office/powerpoint/2010/main" val="1893659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smtClean="0"/>
              <a:t>估計完</a:t>
            </a:r>
            <a:r>
              <a:rPr kumimoji="1" lang="en-US" altLang="zh-TW" dirty="0" smtClean="0"/>
              <a:t>VAR(p)</a:t>
            </a:r>
            <a:r>
              <a:rPr kumimoji="1" lang="zh-TW" altLang="en-US" dirty="0" smtClean="0"/>
              <a:t>的參數後，有兩種方法選擇落後期數</a:t>
            </a:r>
            <a:endParaRPr kumimoji="1" lang="en-US" altLang="zh-TW" dirty="0" smtClean="0"/>
          </a:p>
          <a:p>
            <a:endParaRPr kumimoji="1" lang="en-US" altLang="zh-TW" dirty="0" smtClean="0"/>
          </a:p>
          <a:p>
            <a:r>
              <a:rPr kumimoji="1" lang="zh-TW" altLang="en-US" dirty="0" smtClean="0"/>
              <a:t>這邊主要的想法是利用簡易模型與複雜模型的差別去檢定複雜的模型是否可退化成簡易的模型。</a:t>
            </a:r>
          </a:p>
          <a:p>
            <a:r>
              <a:rPr kumimoji="1" lang="zh-TW" altLang="en-US" dirty="0" smtClean="0"/>
              <a:t>直到不拒絕</a:t>
            </a:r>
            <a:r>
              <a:rPr kumimoji="1" lang="en-US" altLang="zh-TW" dirty="0" smtClean="0"/>
              <a:t>h0</a:t>
            </a:r>
            <a:r>
              <a:rPr kumimoji="1" lang="zh-TW" altLang="en-US" dirty="0" smtClean="0"/>
              <a:t>才停止檢定。</a:t>
            </a:r>
            <a:endParaRPr kumimoji="1" lang="en-US" altLang="zh-TW" dirty="0" smtClean="0"/>
          </a:p>
          <a:p>
            <a:r>
              <a:rPr kumimoji="1" lang="en-US" altLang="zh-TW" dirty="0" smtClean="0"/>
              <a:t>lambda</a:t>
            </a:r>
            <a:r>
              <a:rPr kumimoji="1" lang="zh-TW" altLang="en-US" dirty="0" smtClean="0"/>
              <a:t>就是所謂的概似比，分子是放虛無假設的最大概似函數，分母是放虛無假設與對立假設的最大概似函數。</a:t>
            </a:r>
          </a:p>
          <a:p>
            <a:r>
              <a:rPr kumimoji="1" lang="en-US" altLang="zh-TW" dirty="0" smtClean="0"/>
              <a:t>Lambda</a:t>
            </a:r>
            <a:r>
              <a:rPr kumimoji="1" lang="zh-TW" altLang="en-US" dirty="0" smtClean="0"/>
              <a:t>越接近</a:t>
            </a:r>
            <a:r>
              <a:rPr kumimoji="1" lang="en-US" altLang="zh-TW" dirty="0" smtClean="0"/>
              <a:t>1</a:t>
            </a:r>
            <a:r>
              <a:rPr kumimoji="1" lang="zh-TW" altLang="en-US" dirty="0" smtClean="0"/>
              <a:t> 分母越接近分子 虛無假設的可能性越大</a:t>
            </a:r>
          </a:p>
        </p:txBody>
      </p:sp>
      <p:sp>
        <p:nvSpPr>
          <p:cNvPr id="4" name="投影片編號版面配置區 3"/>
          <p:cNvSpPr>
            <a:spLocks noGrp="1"/>
          </p:cNvSpPr>
          <p:nvPr>
            <p:ph type="sldNum" sz="quarter" idx="10"/>
          </p:nvPr>
        </p:nvSpPr>
        <p:spPr/>
        <p:txBody>
          <a:bodyPr/>
          <a:lstStyle/>
          <a:p>
            <a:fld id="{01DD686B-1080-7D4A-B3F3-090363CF36BF}" type="slidenum">
              <a:rPr kumimoji="1" lang="zh-TW" altLang="en-US" smtClean="0"/>
              <a:t>8</a:t>
            </a:fld>
            <a:endParaRPr kumimoji="1" lang="zh-TW" altLang="en-US"/>
          </a:p>
        </p:txBody>
      </p:sp>
    </p:spTree>
    <p:extLst>
      <p:ext uri="{BB962C8B-B14F-4D97-AF65-F5344CB8AC3E}">
        <p14:creationId xmlns:p14="http://schemas.microsoft.com/office/powerpoint/2010/main" val="638971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smtClean="0"/>
              <a:t>另一種選擇落後期數的方法是</a:t>
            </a:r>
            <a:r>
              <a:rPr kumimoji="1" lang="en-US" altLang="zh-TW" dirty="0" smtClean="0"/>
              <a:t>information criteria </a:t>
            </a:r>
            <a:endParaRPr kumimoji="1" lang="zh-TW" altLang="en-US" dirty="0"/>
          </a:p>
        </p:txBody>
      </p:sp>
      <p:sp>
        <p:nvSpPr>
          <p:cNvPr id="4" name="投影片編號版面配置區 3"/>
          <p:cNvSpPr>
            <a:spLocks noGrp="1"/>
          </p:cNvSpPr>
          <p:nvPr>
            <p:ph type="sldNum" sz="quarter" idx="10"/>
          </p:nvPr>
        </p:nvSpPr>
        <p:spPr/>
        <p:txBody>
          <a:bodyPr/>
          <a:lstStyle/>
          <a:p>
            <a:fld id="{01DD686B-1080-7D4A-B3F3-090363CF36BF}" type="slidenum">
              <a:rPr kumimoji="1" lang="zh-TW" altLang="en-US" smtClean="0"/>
              <a:t>9</a:t>
            </a:fld>
            <a:endParaRPr kumimoji="1" lang="zh-TW" altLang="en-US"/>
          </a:p>
        </p:txBody>
      </p:sp>
    </p:spTree>
    <p:extLst>
      <p:ext uri="{BB962C8B-B14F-4D97-AF65-F5344CB8AC3E}">
        <p14:creationId xmlns:p14="http://schemas.microsoft.com/office/powerpoint/2010/main" val="370921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smtClean="0"/>
              <a:t>直到不拒絕</a:t>
            </a:r>
            <a:r>
              <a:rPr kumimoji="1" lang="en-US" altLang="zh-TW" dirty="0" smtClean="0"/>
              <a:t>H0</a:t>
            </a:r>
            <a:r>
              <a:rPr kumimoji="1" lang="zh-TW" altLang="en-US" dirty="0" smtClean="0"/>
              <a:t>為止</a:t>
            </a:r>
            <a:endParaRPr kumimoji="1" lang="zh-TW" altLang="en-US" dirty="0"/>
          </a:p>
        </p:txBody>
      </p:sp>
      <p:sp>
        <p:nvSpPr>
          <p:cNvPr id="4" name="投影片編號版面配置區 3"/>
          <p:cNvSpPr>
            <a:spLocks noGrp="1"/>
          </p:cNvSpPr>
          <p:nvPr>
            <p:ph type="sldNum" sz="quarter" idx="10"/>
          </p:nvPr>
        </p:nvSpPr>
        <p:spPr/>
        <p:txBody>
          <a:bodyPr/>
          <a:lstStyle/>
          <a:p>
            <a:fld id="{01DD686B-1080-7D4A-B3F3-090363CF36BF}" type="slidenum">
              <a:rPr kumimoji="1" lang="zh-TW" altLang="en-US" smtClean="0"/>
              <a:t>12</a:t>
            </a:fld>
            <a:endParaRPr kumimoji="1" lang="zh-TW" altLang="en-US"/>
          </a:p>
        </p:txBody>
      </p:sp>
    </p:spTree>
    <p:extLst>
      <p:ext uri="{BB962C8B-B14F-4D97-AF65-F5344CB8AC3E}">
        <p14:creationId xmlns:p14="http://schemas.microsoft.com/office/powerpoint/2010/main" val="1856980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01DD686B-1080-7D4A-B3F3-090363CF36BF}" type="slidenum">
              <a:rPr kumimoji="1" lang="zh-TW" altLang="en-US" smtClean="0"/>
              <a:t>13</a:t>
            </a:fld>
            <a:endParaRPr kumimoji="1" lang="zh-TW" altLang="en-US"/>
          </a:p>
        </p:txBody>
      </p:sp>
    </p:spTree>
    <p:extLst>
      <p:ext uri="{BB962C8B-B14F-4D97-AF65-F5344CB8AC3E}">
        <p14:creationId xmlns:p14="http://schemas.microsoft.com/office/powerpoint/2010/main" val="485324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kumimoji="1" lang="zh-TW" altLang="en-US" smtClean="0"/>
              <a:t>按一下以編輯母片標題樣式</a:t>
            </a:r>
            <a:endParaRPr kumimoji="1"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TW" altLang="en-US" smtClean="0"/>
              <a:t>按一下以編輯母片副標題樣式</a:t>
            </a:r>
            <a:endParaRPr kumimoji="1" lang="zh-TW" altLang="en-US"/>
          </a:p>
        </p:txBody>
      </p:sp>
      <p:sp>
        <p:nvSpPr>
          <p:cNvPr id="4" name="日期版面配置區 3"/>
          <p:cNvSpPr>
            <a:spLocks noGrp="1"/>
          </p:cNvSpPr>
          <p:nvPr>
            <p:ph type="dt" sz="half" idx="10"/>
          </p:nvPr>
        </p:nvSpPr>
        <p:spPr/>
        <p:txBody>
          <a:bodyPr/>
          <a:lstStyle/>
          <a:p>
            <a:fld id="{821F4E4F-E469-3B48-9273-4D02122C648C}" type="datetimeFigureOut">
              <a:rPr kumimoji="1" lang="zh-TW" altLang="en-US" smtClean="0"/>
              <a:t>2018/11/2</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709E0564-5BD7-0245-A041-DE3FD64936F1}" type="slidenum">
              <a:rPr kumimoji="1" lang="zh-TW" altLang="en-US" smtClean="0"/>
              <a:t>‹#›</a:t>
            </a:fld>
            <a:endParaRPr kumimoji="1" lang="zh-TW" altLang="en-US"/>
          </a:p>
        </p:txBody>
      </p:sp>
    </p:spTree>
    <p:extLst>
      <p:ext uri="{BB962C8B-B14F-4D97-AF65-F5344CB8AC3E}">
        <p14:creationId xmlns:p14="http://schemas.microsoft.com/office/powerpoint/2010/main" val="2080159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直排文字版面配置區 2"/>
          <p:cNvSpPr>
            <a:spLocks noGrp="1"/>
          </p:cNvSpPr>
          <p:nvPr>
            <p:ph type="body" orient="vert" idx="1"/>
          </p:nvPr>
        </p:nvSpPr>
        <p:spPr/>
        <p:txBody>
          <a:bodyPr vert="eaVert"/>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10"/>
          </p:nvPr>
        </p:nvSpPr>
        <p:spPr/>
        <p:txBody>
          <a:bodyPr/>
          <a:lstStyle/>
          <a:p>
            <a:fld id="{821F4E4F-E469-3B48-9273-4D02122C648C}" type="datetimeFigureOut">
              <a:rPr kumimoji="1" lang="zh-TW" altLang="en-US" smtClean="0"/>
              <a:t>2018/11/2</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709E0564-5BD7-0245-A041-DE3FD64936F1}" type="slidenum">
              <a:rPr kumimoji="1" lang="zh-TW" altLang="en-US" smtClean="0"/>
              <a:t>‹#›</a:t>
            </a:fld>
            <a:endParaRPr kumimoji="1" lang="zh-TW" altLang="en-US"/>
          </a:p>
        </p:txBody>
      </p:sp>
    </p:spTree>
    <p:extLst>
      <p:ext uri="{BB962C8B-B14F-4D97-AF65-F5344CB8AC3E}">
        <p14:creationId xmlns:p14="http://schemas.microsoft.com/office/powerpoint/2010/main" val="785718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垂直標題 1"/>
          <p:cNvSpPr>
            <a:spLocks noGrp="1"/>
          </p:cNvSpPr>
          <p:nvPr>
            <p:ph type="title" orient="vert"/>
          </p:nvPr>
        </p:nvSpPr>
        <p:spPr>
          <a:xfrm>
            <a:off x="8724900" y="365125"/>
            <a:ext cx="2628900" cy="5811838"/>
          </a:xfrm>
        </p:spPr>
        <p:txBody>
          <a:bodyPr vert="eaVert"/>
          <a:lstStyle/>
          <a:p>
            <a:r>
              <a:rPr kumimoji="1" lang="zh-TW" altLang="en-US" smtClean="0"/>
              <a:t>按一下以編輯母片標題樣式</a:t>
            </a:r>
            <a:endParaRPr kumimoji="1"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10"/>
          </p:nvPr>
        </p:nvSpPr>
        <p:spPr/>
        <p:txBody>
          <a:bodyPr/>
          <a:lstStyle/>
          <a:p>
            <a:fld id="{821F4E4F-E469-3B48-9273-4D02122C648C}" type="datetimeFigureOut">
              <a:rPr kumimoji="1" lang="zh-TW" altLang="en-US" smtClean="0"/>
              <a:t>2018/11/2</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709E0564-5BD7-0245-A041-DE3FD64936F1}" type="slidenum">
              <a:rPr kumimoji="1" lang="zh-TW" altLang="en-US" smtClean="0"/>
              <a:t>‹#›</a:t>
            </a:fld>
            <a:endParaRPr kumimoji="1" lang="zh-TW" altLang="en-US"/>
          </a:p>
        </p:txBody>
      </p:sp>
    </p:spTree>
    <p:extLst>
      <p:ext uri="{BB962C8B-B14F-4D97-AF65-F5344CB8AC3E}">
        <p14:creationId xmlns:p14="http://schemas.microsoft.com/office/powerpoint/2010/main" val="692438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內容版面配置區 2"/>
          <p:cNvSpPr>
            <a:spLocks noGrp="1"/>
          </p:cNvSpPr>
          <p:nvPr>
            <p:ph idx="1"/>
          </p:nvPr>
        </p:nvSpPr>
        <p:spPr/>
        <p:txBody>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10"/>
          </p:nvPr>
        </p:nvSpPr>
        <p:spPr/>
        <p:txBody>
          <a:bodyPr/>
          <a:lstStyle/>
          <a:p>
            <a:fld id="{821F4E4F-E469-3B48-9273-4D02122C648C}" type="datetimeFigureOut">
              <a:rPr kumimoji="1" lang="zh-TW" altLang="en-US" smtClean="0"/>
              <a:t>2018/11/2</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709E0564-5BD7-0245-A041-DE3FD64936F1}" type="slidenum">
              <a:rPr kumimoji="1" lang="zh-TW" altLang="en-US" smtClean="0"/>
              <a:t>‹#›</a:t>
            </a:fld>
            <a:endParaRPr kumimoji="1" lang="zh-TW" altLang="en-US"/>
          </a:p>
        </p:txBody>
      </p:sp>
    </p:spTree>
    <p:extLst>
      <p:ext uri="{BB962C8B-B14F-4D97-AF65-F5344CB8AC3E}">
        <p14:creationId xmlns:p14="http://schemas.microsoft.com/office/powerpoint/2010/main" val="508855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頭">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kumimoji="1" lang="zh-TW" altLang="en-US" smtClean="0"/>
              <a:t>按一下以編輯母片標題樣式</a:t>
            </a:r>
            <a:endParaRPr kumimoji="1"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TW" altLang="en-US" smtClean="0"/>
              <a:t>按一下以編輯母片文字樣式</a:t>
            </a:r>
          </a:p>
        </p:txBody>
      </p:sp>
      <p:sp>
        <p:nvSpPr>
          <p:cNvPr id="4" name="日期版面配置區 3"/>
          <p:cNvSpPr>
            <a:spLocks noGrp="1"/>
          </p:cNvSpPr>
          <p:nvPr>
            <p:ph type="dt" sz="half" idx="10"/>
          </p:nvPr>
        </p:nvSpPr>
        <p:spPr/>
        <p:txBody>
          <a:bodyPr/>
          <a:lstStyle/>
          <a:p>
            <a:fld id="{821F4E4F-E469-3B48-9273-4D02122C648C}" type="datetimeFigureOut">
              <a:rPr kumimoji="1" lang="zh-TW" altLang="en-US" smtClean="0"/>
              <a:t>2018/11/2</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709E0564-5BD7-0245-A041-DE3FD64936F1}" type="slidenum">
              <a:rPr kumimoji="1" lang="zh-TW" altLang="en-US" smtClean="0"/>
              <a:t>‹#›</a:t>
            </a:fld>
            <a:endParaRPr kumimoji="1" lang="zh-TW" altLang="en-US"/>
          </a:p>
        </p:txBody>
      </p:sp>
    </p:spTree>
    <p:extLst>
      <p:ext uri="{BB962C8B-B14F-4D97-AF65-F5344CB8AC3E}">
        <p14:creationId xmlns:p14="http://schemas.microsoft.com/office/powerpoint/2010/main" val="1589556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內容版面配置區 2"/>
          <p:cNvSpPr>
            <a:spLocks noGrp="1"/>
          </p:cNvSpPr>
          <p:nvPr>
            <p:ph sz="half" idx="1"/>
          </p:nvPr>
        </p:nvSpPr>
        <p:spPr>
          <a:xfrm>
            <a:off x="838200" y="1825625"/>
            <a:ext cx="5181600" cy="4351338"/>
          </a:xfrm>
        </p:spPr>
        <p:txBody>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內容版面配置區 3"/>
          <p:cNvSpPr>
            <a:spLocks noGrp="1"/>
          </p:cNvSpPr>
          <p:nvPr>
            <p:ph sz="half" idx="2"/>
          </p:nvPr>
        </p:nvSpPr>
        <p:spPr>
          <a:xfrm>
            <a:off x="6172200" y="1825625"/>
            <a:ext cx="5181600" cy="4351338"/>
          </a:xfrm>
        </p:spPr>
        <p:txBody>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5" name="日期版面配置區 4"/>
          <p:cNvSpPr>
            <a:spLocks noGrp="1"/>
          </p:cNvSpPr>
          <p:nvPr>
            <p:ph type="dt" sz="half" idx="10"/>
          </p:nvPr>
        </p:nvSpPr>
        <p:spPr/>
        <p:txBody>
          <a:bodyPr/>
          <a:lstStyle/>
          <a:p>
            <a:fld id="{821F4E4F-E469-3B48-9273-4D02122C648C}" type="datetimeFigureOut">
              <a:rPr kumimoji="1" lang="zh-TW" altLang="en-US" smtClean="0"/>
              <a:t>2018/11/2</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709E0564-5BD7-0245-A041-DE3FD64936F1}" type="slidenum">
              <a:rPr kumimoji="1" lang="zh-TW" altLang="en-US" smtClean="0"/>
              <a:t>‹#›</a:t>
            </a:fld>
            <a:endParaRPr kumimoji="1" lang="zh-TW" altLang="en-US"/>
          </a:p>
        </p:txBody>
      </p:sp>
    </p:spTree>
    <p:extLst>
      <p:ext uri="{BB962C8B-B14F-4D97-AF65-F5344CB8AC3E}">
        <p14:creationId xmlns:p14="http://schemas.microsoft.com/office/powerpoint/2010/main" val="977694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kumimoji="1" lang="zh-TW" altLang="en-US" smtClean="0"/>
              <a:t>按一下以編輯母片標題樣式</a:t>
            </a:r>
            <a:endParaRPr kumimoji="1"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smtClean="0"/>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smtClean="0"/>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7" name="日期版面配置區 6"/>
          <p:cNvSpPr>
            <a:spLocks noGrp="1"/>
          </p:cNvSpPr>
          <p:nvPr>
            <p:ph type="dt" sz="half" idx="10"/>
          </p:nvPr>
        </p:nvSpPr>
        <p:spPr/>
        <p:txBody>
          <a:bodyPr/>
          <a:lstStyle/>
          <a:p>
            <a:fld id="{821F4E4F-E469-3B48-9273-4D02122C648C}" type="datetimeFigureOut">
              <a:rPr kumimoji="1" lang="zh-TW" altLang="en-US" smtClean="0"/>
              <a:t>2018/11/2</a:t>
            </a:fld>
            <a:endParaRPr kumimoji="1" lang="zh-TW" altLang="en-US"/>
          </a:p>
        </p:txBody>
      </p:sp>
      <p:sp>
        <p:nvSpPr>
          <p:cNvPr id="8" name="頁尾版面配置區 7"/>
          <p:cNvSpPr>
            <a:spLocks noGrp="1"/>
          </p:cNvSpPr>
          <p:nvPr>
            <p:ph type="ftr" sz="quarter" idx="11"/>
          </p:nvPr>
        </p:nvSpPr>
        <p:spPr/>
        <p:txBody>
          <a:bodyPr/>
          <a:lstStyle/>
          <a:p>
            <a:endParaRPr kumimoji="1" lang="zh-TW" altLang="en-US"/>
          </a:p>
        </p:txBody>
      </p:sp>
      <p:sp>
        <p:nvSpPr>
          <p:cNvPr id="9" name="投影片編號版面配置區 8"/>
          <p:cNvSpPr>
            <a:spLocks noGrp="1"/>
          </p:cNvSpPr>
          <p:nvPr>
            <p:ph type="sldNum" sz="quarter" idx="12"/>
          </p:nvPr>
        </p:nvSpPr>
        <p:spPr/>
        <p:txBody>
          <a:bodyPr/>
          <a:lstStyle/>
          <a:p>
            <a:fld id="{709E0564-5BD7-0245-A041-DE3FD64936F1}" type="slidenum">
              <a:rPr kumimoji="1" lang="zh-TW" altLang="en-US" smtClean="0"/>
              <a:t>‹#›</a:t>
            </a:fld>
            <a:endParaRPr kumimoji="1" lang="zh-TW" altLang="en-US"/>
          </a:p>
        </p:txBody>
      </p:sp>
    </p:spTree>
    <p:extLst>
      <p:ext uri="{BB962C8B-B14F-4D97-AF65-F5344CB8AC3E}">
        <p14:creationId xmlns:p14="http://schemas.microsoft.com/office/powerpoint/2010/main" val="1720078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日期版面配置區 2"/>
          <p:cNvSpPr>
            <a:spLocks noGrp="1"/>
          </p:cNvSpPr>
          <p:nvPr>
            <p:ph type="dt" sz="half" idx="10"/>
          </p:nvPr>
        </p:nvSpPr>
        <p:spPr/>
        <p:txBody>
          <a:bodyPr/>
          <a:lstStyle/>
          <a:p>
            <a:fld id="{821F4E4F-E469-3B48-9273-4D02122C648C}" type="datetimeFigureOut">
              <a:rPr kumimoji="1" lang="zh-TW" altLang="en-US" smtClean="0"/>
              <a:t>2018/11/2</a:t>
            </a:fld>
            <a:endParaRPr kumimoji="1" lang="zh-TW" altLang="en-US"/>
          </a:p>
        </p:txBody>
      </p:sp>
      <p:sp>
        <p:nvSpPr>
          <p:cNvPr id="4" name="頁尾版面配置區 3"/>
          <p:cNvSpPr>
            <a:spLocks noGrp="1"/>
          </p:cNvSpPr>
          <p:nvPr>
            <p:ph type="ftr" sz="quarter" idx="11"/>
          </p:nvPr>
        </p:nvSpPr>
        <p:spPr/>
        <p:txBody>
          <a:bodyPr/>
          <a:lstStyle/>
          <a:p>
            <a:endParaRPr kumimoji="1" lang="zh-TW" altLang="en-US"/>
          </a:p>
        </p:txBody>
      </p:sp>
      <p:sp>
        <p:nvSpPr>
          <p:cNvPr id="5" name="投影片編號版面配置區 4"/>
          <p:cNvSpPr>
            <a:spLocks noGrp="1"/>
          </p:cNvSpPr>
          <p:nvPr>
            <p:ph type="sldNum" sz="quarter" idx="12"/>
          </p:nvPr>
        </p:nvSpPr>
        <p:spPr/>
        <p:txBody>
          <a:bodyPr/>
          <a:lstStyle/>
          <a:p>
            <a:fld id="{709E0564-5BD7-0245-A041-DE3FD64936F1}" type="slidenum">
              <a:rPr kumimoji="1" lang="zh-TW" altLang="en-US" smtClean="0"/>
              <a:t>‹#›</a:t>
            </a:fld>
            <a:endParaRPr kumimoji="1" lang="zh-TW" altLang="en-US"/>
          </a:p>
        </p:txBody>
      </p:sp>
    </p:spTree>
    <p:extLst>
      <p:ext uri="{BB962C8B-B14F-4D97-AF65-F5344CB8AC3E}">
        <p14:creationId xmlns:p14="http://schemas.microsoft.com/office/powerpoint/2010/main" val="2080330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21F4E4F-E469-3B48-9273-4D02122C648C}" type="datetimeFigureOut">
              <a:rPr kumimoji="1" lang="zh-TW" altLang="en-US" smtClean="0"/>
              <a:t>2018/11/2</a:t>
            </a:fld>
            <a:endParaRPr kumimoji="1" lang="zh-TW" altLang="en-US"/>
          </a:p>
        </p:txBody>
      </p:sp>
      <p:sp>
        <p:nvSpPr>
          <p:cNvPr id="3" name="頁尾版面配置區 2"/>
          <p:cNvSpPr>
            <a:spLocks noGrp="1"/>
          </p:cNvSpPr>
          <p:nvPr>
            <p:ph type="ftr" sz="quarter" idx="11"/>
          </p:nvPr>
        </p:nvSpPr>
        <p:spPr/>
        <p:txBody>
          <a:bodyPr/>
          <a:lstStyle/>
          <a:p>
            <a:endParaRPr kumimoji="1" lang="zh-TW" altLang="en-US"/>
          </a:p>
        </p:txBody>
      </p:sp>
      <p:sp>
        <p:nvSpPr>
          <p:cNvPr id="4" name="投影片編號版面配置區 3"/>
          <p:cNvSpPr>
            <a:spLocks noGrp="1"/>
          </p:cNvSpPr>
          <p:nvPr>
            <p:ph type="sldNum" sz="quarter" idx="12"/>
          </p:nvPr>
        </p:nvSpPr>
        <p:spPr/>
        <p:txBody>
          <a:bodyPr/>
          <a:lstStyle/>
          <a:p>
            <a:fld id="{709E0564-5BD7-0245-A041-DE3FD64936F1}" type="slidenum">
              <a:rPr kumimoji="1" lang="zh-TW" altLang="en-US" smtClean="0"/>
              <a:t>‹#›</a:t>
            </a:fld>
            <a:endParaRPr kumimoji="1" lang="zh-TW" altLang="en-US"/>
          </a:p>
        </p:txBody>
      </p:sp>
    </p:spTree>
    <p:extLst>
      <p:ext uri="{BB962C8B-B14F-4D97-AF65-F5344CB8AC3E}">
        <p14:creationId xmlns:p14="http://schemas.microsoft.com/office/powerpoint/2010/main" val="927523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kumimoji="1" lang="zh-TW" altLang="en-US" smtClean="0"/>
              <a:t>按一下以編輯母片標題樣式</a:t>
            </a:r>
            <a:endParaRPr kumimoji="1"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TW" altLang="en-US" smtClean="0"/>
              <a:t>按一下以編輯母片文字樣式</a:t>
            </a:r>
          </a:p>
        </p:txBody>
      </p:sp>
      <p:sp>
        <p:nvSpPr>
          <p:cNvPr id="5" name="日期版面配置區 4"/>
          <p:cNvSpPr>
            <a:spLocks noGrp="1"/>
          </p:cNvSpPr>
          <p:nvPr>
            <p:ph type="dt" sz="half" idx="10"/>
          </p:nvPr>
        </p:nvSpPr>
        <p:spPr/>
        <p:txBody>
          <a:bodyPr/>
          <a:lstStyle/>
          <a:p>
            <a:fld id="{821F4E4F-E469-3B48-9273-4D02122C648C}" type="datetimeFigureOut">
              <a:rPr kumimoji="1" lang="zh-TW" altLang="en-US" smtClean="0"/>
              <a:t>2018/11/2</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709E0564-5BD7-0245-A041-DE3FD64936F1}" type="slidenum">
              <a:rPr kumimoji="1" lang="zh-TW" altLang="en-US" smtClean="0"/>
              <a:t>‹#›</a:t>
            </a:fld>
            <a:endParaRPr kumimoji="1" lang="zh-TW" altLang="en-US"/>
          </a:p>
        </p:txBody>
      </p:sp>
    </p:spTree>
    <p:extLst>
      <p:ext uri="{BB962C8B-B14F-4D97-AF65-F5344CB8AC3E}">
        <p14:creationId xmlns:p14="http://schemas.microsoft.com/office/powerpoint/2010/main" val="309082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kumimoji="1" lang="zh-TW" altLang="en-US" smtClean="0"/>
              <a:t>按一下以編輯母片標題樣式</a:t>
            </a:r>
            <a:endParaRPr kumimoji="1"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TW" altLang="en-US" smtClean="0"/>
              <a:t>按一下以編輯母片文字樣式</a:t>
            </a:r>
          </a:p>
        </p:txBody>
      </p:sp>
      <p:sp>
        <p:nvSpPr>
          <p:cNvPr id="5" name="日期版面配置區 4"/>
          <p:cNvSpPr>
            <a:spLocks noGrp="1"/>
          </p:cNvSpPr>
          <p:nvPr>
            <p:ph type="dt" sz="half" idx="10"/>
          </p:nvPr>
        </p:nvSpPr>
        <p:spPr/>
        <p:txBody>
          <a:bodyPr/>
          <a:lstStyle/>
          <a:p>
            <a:fld id="{821F4E4F-E469-3B48-9273-4D02122C648C}" type="datetimeFigureOut">
              <a:rPr kumimoji="1" lang="zh-TW" altLang="en-US" smtClean="0"/>
              <a:t>2018/11/2</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709E0564-5BD7-0245-A041-DE3FD64936F1}" type="slidenum">
              <a:rPr kumimoji="1" lang="zh-TW" altLang="en-US" smtClean="0"/>
              <a:t>‹#›</a:t>
            </a:fld>
            <a:endParaRPr kumimoji="1" lang="zh-TW" altLang="en-US"/>
          </a:p>
        </p:txBody>
      </p:sp>
    </p:spTree>
    <p:extLst>
      <p:ext uri="{BB962C8B-B14F-4D97-AF65-F5344CB8AC3E}">
        <p14:creationId xmlns:p14="http://schemas.microsoft.com/office/powerpoint/2010/main" val="21388418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TW" altLang="en-US" smtClean="0"/>
              <a:t>按一下以編輯母片標題樣式</a:t>
            </a:r>
            <a:endParaRPr kumimoji="1"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1F4E4F-E469-3B48-9273-4D02122C648C}" type="datetimeFigureOut">
              <a:rPr kumimoji="1" lang="zh-TW" altLang="en-US" smtClean="0"/>
              <a:t>2018/11/2</a:t>
            </a:fld>
            <a:endParaRPr kumimoji="1"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E0564-5BD7-0245-A041-DE3FD64936F1}" type="slidenum">
              <a:rPr kumimoji="1" lang="zh-TW" altLang="en-US" smtClean="0"/>
              <a:t>‹#›</a:t>
            </a:fld>
            <a:endParaRPr kumimoji="1" lang="zh-TW" altLang="en-US"/>
          </a:p>
        </p:txBody>
      </p:sp>
    </p:spTree>
    <p:extLst>
      <p:ext uri="{BB962C8B-B14F-4D97-AF65-F5344CB8AC3E}">
        <p14:creationId xmlns:p14="http://schemas.microsoft.com/office/powerpoint/2010/main" val="1183303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90.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30.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fontScale="90000"/>
          </a:bodyPr>
          <a:lstStyle/>
          <a:p>
            <a:r>
              <a:rPr lang="en-US" altLang="zh-TW" dirty="0"/>
              <a:t>How to pick pairs </a:t>
            </a:r>
            <a:r>
              <a:rPr lang="en-US" altLang="zh-TW" dirty="0" smtClean="0"/>
              <a:t>by </a:t>
            </a:r>
            <a:r>
              <a:rPr lang="en-US" altLang="zh-TW" dirty="0" err="1"/>
              <a:t>cointergration</a:t>
            </a:r>
            <a:r>
              <a:rPr lang="en-US" altLang="zh-TW" dirty="0"/>
              <a:t> </a:t>
            </a:r>
            <a:r>
              <a:rPr lang="en-US" altLang="zh-TW" dirty="0" smtClean="0"/>
              <a:t>approach with pair trading strategy</a:t>
            </a:r>
            <a:endParaRPr kumimoji="1" lang="zh-TW" altLang="en-US" dirty="0"/>
          </a:p>
        </p:txBody>
      </p:sp>
      <p:sp>
        <p:nvSpPr>
          <p:cNvPr id="3" name="副標題 2"/>
          <p:cNvSpPr>
            <a:spLocks noGrp="1"/>
          </p:cNvSpPr>
          <p:nvPr>
            <p:ph type="subTitle" idx="1"/>
          </p:nvPr>
        </p:nvSpPr>
        <p:spPr/>
        <p:txBody>
          <a:bodyPr/>
          <a:lstStyle/>
          <a:p>
            <a:r>
              <a:rPr kumimoji="1" lang="zh-TW" altLang="en-US" dirty="0" smtClean="0"/>
              <a:t>學生：朱昭憲</a:t>
            </a:r>
          </a:p>
          <a:p>
            <a:r>
              <a:rPr kumimoji="1" lang="zh-TW" altLang="en-US" dirty="0" smtClean="0"/>
              <a:t>指導教授：戴天時 教授</a:t>
            </a:r>
            <a:endParaRPr kumimoji="1" lang="zh-TW" altLang="en-US" dirty="0"/>
          </a:p>
        </p:txBody>
      </p:sp>
    </p:spTree>
    <p:extLst>
      <p:ext uri="{BB962C8B-B14F-4D97-AF65-F5344CB8AC3E}">
        <p14:creationId xmlns:p14="http://schemas.microsoft.com/office/powerpoint/2010/main" val="214506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151369"/>
            <a:ext cx="10515600" cy="1325563"/>
          </a:xfrm>
        </p:spPr>
        <p:txBody>
          <a:bodyPr/>
          <a:lstStyle/>
          <a:p>
            <a:r>
              <a:rPr kumimoji="1" lang="en-US" altLang="zh-TW" dirty="0" smtClean="0"/>
              <a:t>VAR(p) to VECM model</a:t>
            </a:r>
            <a:endParaRPr kumimoji="1"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973111" y="1626834"/>
                <a:ext cx="10515600" cy="4351338"/>
              </a:xfrm>
            </p:spPr>
            <p:txBody>
              <a:bodyPr/>
              <a:lstStyle/>
              <a:p>
                <a:r>
                  <a:rPr kumimoji="1" lang="zh-TW" altLang="en-US" dirty="0" smtClean="0"/>
                  <a:t>考慮一落後</a:t>
                </a:r>
                <a:r>
                  <a:rPr kumimoji="1" lang="en-US" altLang="zh-TW" dirty="0" smtClean="0"/>
                  <a:t>p</a:t>
                </a:r>
                <a:r>
                  <a:rPr kumimoji="1" lang="zh-TW" altLang="en-US" dirty="0" smtClean="0"/>
                  <a:t>期的向量自我迴歸模型</a:t>
                </a:r>
                <a:r>
                  <a:rPr kumimoji="1" lang="en-US" altLang="zh-TW" dirty="0" smtClean="0"/>
                  <a:t>(Vector </a:t>
                </a:r>
                <a:r>
                  <a:rPr kumimoji="1" lang="en-US" altLang="zh-TW" dirty="0" err="1" smtClean="0"/>
                  <a:t>Autoregression</a:t>
                </a:r>
                <a:r>
                  <a:rPr kumimoji="1" lang="en-US" altLang="zh-TW" dirty="0" smtClean="0"/>
                  <a:t> model) VAR(p):</a:t>
                </a:r>
              </a:p>
              <a:p>
                <a:pPr marL="0" indent="0">
                  <a:buNone/>
                </a:pPr>
                <a:r>
                  <a:rPr kumimoji="1" lang="en-US" altLang="zh-TW" dirty="0" smtClean="0"/>
                  <a:t>          </a:t>
                </a:r>
                <a:r>
                  <a:rPr kumimoji="1" lang="en-US" altLang="zh-TW" dirty="0"/>
                  <a:t> </a:t>
                </a:r>
                <a14:m>
                  <m:oMath xmlns:m="http://schemas.openxmlformats.org/officeDocument/2006/math">
                    <m:r>
                      <a:rPr kumimoji="1" lang="en-US" altLang="zh-TW">
                        <a:latin typeface="Cambria Math" charset="0"/>
                      </a:rPr>
                      <m:t> </m:t>
                    </m:r>
                    <m:sSub>
                      <m:sSubPr>
                        <m:ctrlPr>
                          <a:rPr kumimoji="1" lang="en-US" altLang="zh-TW" i="1">
                            <a:latin typeface="Cambria Math" charset="0"/>
                          </a:rPr>
                        </m:ctrlPr>
                      </m:sSubPr>
                      <m:e>
                        <m:r>
                          <a:rPr kumimoji="1" lang="en-US" altLang="zh-TW" i="1">
                            <a:latin typeface="Cambria Math" charset="0"/>
                          </a:rPr>
                          <m:t>𝑧</m:t>
                        </m:r>
                      </m:e>
                      <m:sub>
                        <m:r>
                          <a:rPr kumimoji="1" lang="en-US" altLang="zh-TW" i="1">
                            <a:latin typeface="Cambria Math" charset="0"/>
                          </a:rPr>
                          <m:t>𝑡</m:t>
                        </m:r>
                      </m:sub>
                    </m:sSub>
                    <m:r>
                      <a:rPr kumimoji="1" lang="en-US" altLang="zh-TW" i="1">
                        <a:latin typeface="Cambria Math" charset="0"/>
                      </a:rPr>
                      <m:t>=</m:t>
                    </m:r>
                    <m:sSub>
                      <m:sSubPr>
                        <m:ctrlPr>
                          <a:rPr kumimoji="1" lang="en-US" altLang="zh-TW" i="1">
                            <a:latin typeface="Cambria Math" charset="0"/>
                          </a:rPr>
                        </m:ctrlPr>
                      </m:sSubPr>
                      <m:e>
                        <m:r>
                          <a:rPr kumimoji="1" lang="en-US" altLang="zh-TW" i="1">
                            <a:latin typeface="Cambria Math" charset="0"/>
                            <a:ea typeface="Cambria Math" charset="0"/>
                            <a:cs typeface="Cambria Math" charset="0"/>
                          </a:rPr>
                          <m:t>𝜙</m:t>
                        </m:r>
                      </m:e>
                      <m:sub>
                        <m:r>
                          <a:rPr kumimoji="1" lang="en-US" altLang="zh-TW" i="1">
                            <a:latin typeface="Cambria Math" charset="0"/>
                            <a:ea typeface="Cambria Math" charset="0"/>
                            <a:cs typeface="Cambria Math" charset="0"/>
                          </a:rPr>
                          <m:t>1</m:t>
                        </m:r>
                      </m:sub>
                    </m:sSub>
                    <m:sSub>
                      <m:sSubPr>
                        <m:ctrlPr>
                          <a:rPr kumimoji="1" lang="en-US" altLang="zh-TW" i="1">
                            <a:latin typeface="Cambria Math" charset="0"/>
                          </a:rPr>
                        </m:ctrlPr>
                      </m:sSubPr>
                      <m:e>
                        <m:r>
                          <a:rPr kumimoji="1" lang="en-US" altLang="zh-TW" i="1">
                            <a:latin typeface="Cambria Math" charset="0"/>
                          </a:rPr>
                          <m:t>𝑧</m:t>
                        </m:r>
                      </m:e>
                      <m:sub>
                        <m:r>
                          <a:rPr kumimoji="1" lang="en-US" altLang="zh-TW" i="1">
                            <a:latin typeface="Cambria Math" charset="0"/>
                            <a:ea typeface="Cambria Math" charset="0"/>
                            <a:cs typeface="Cambria Math" charset="0"/>
                          </a:rPr>
                          <m:t>𝑡</m:t>
                        </m:r>
                        <m:r>
                          <a:rPr kumimoji="1" lang="en-US" altLang="zh-TW" i="1">
                            <a:latin typeface="Cambria Math" charset="0"/>
                            <a:ea typeface="Cambria Math" charset="0"/>
                            <a:cs typeface="Cambria Math" charset="0"/>
                          </a:rPr>
                          <m:t>−1</m:t>
                        </m:r>
                      </m:sub>
                    </m:sSub>
                    <m:r>
                      <a:rPr kumimoji="1" lang="en-US" altLang="zh-TW" i="1">
                        <a:latin typeface="Cambria Math" charset="0"/>
                      </a:rPr>
                      <m:t>+…+</m:t>
                    </m:r>
                    <m:sSub>
                      <m:sSubPr>
                        <m:ctrlPr>
                          <a:rPr kumimoji="1" lang="en-US" altLang="zh-TW" i="1">
                            <a:latin typeface="Cambria Math" charset="0"/>
                          </a:rPr>
                        </m:ctrlPr>
                      </m:sSubPr>
                      <m:e>
                        <m:r>
                          <a:rPr kumimoji="1" lang="en-US" altLang="zh-TW" i="1">
                            <a:latin typeface="Cambria Math" charset="0"/>
                            <a:ea typeface="Cambria Math" charset="0"/>
                            <a:cs typeface="Cambria Math" charset="0"/>
                          </a:rPr>
                          <m:t>𝜙</m:t>
                        </m:r>
                      </m:e>
                      <m:sub>
                        <m:r>
                          <a:rPr kumimoji="1" lang="en-US" altLang="zh-TW" i="1">
                            <a:latin typeface="Cambria Math" charset="0"/>
                            <a:ea typeface="Cambria Math" charset="0"/>
                            <a:cs typeface="Cambria Math" charset="0"/>
                          </a:rPr>
                          <m:t>𝑝</m:t>
                        </m:r>
                      </m:sub>
                    </m:sSub>
                    <m:sSub>
                      <m:sSubPr>
                        <m:ctrlPr>
                          <a:rPr kumimoji="1" lang="en-US" altLang="zh-TW" i="1">
                            <a:latin typeface="Cambria Math" charset="0"/>
                          </a:rPr>
                        </m:ctrlPr>
                      </m:sSubPr>
                      <m:e>
                        <m:r>
                          <a:rPr kumimoji="1" lang="en-US" altLang="zh-TW" i="1">
                            <a:latin typeface="Cambria Math" charset="0"/>
                          </a:rPr>
                          <m:t>𝑧</m:t>
                        </m:r>
                      </m:e>
                      <m:sub>
                        <m:r>
                          <a:rPr kumimoji="1" lang="en-US" altLang="zh-TW" i="1">
                            <a:latin typeface="Cambria Math" charset="0"/>
                            <a:ea typeface="Cambria Math" charset="0"/>
                            <a:cs typeface="Cambria Math" charset="0"/>
                          </a:rPr>
                          <m:t>𝑡</m:t>
                        </m:r>
                        <m:r>
                          <a:rPr kumimoji="1" lang="en-US" altLang="zh-TW" i="1">
                            <a:latin typeface="Cambria Math" charset="0"/>
                            <a:ea typeface="Cambria Math" charset="0"/>
                            <a:cs typeface="Cambria Math" charset="0"/>
                          </a:rPr>
                          <m:t>−</m:t>
                        </m:r>
                        <m:r>
                          <a:rPr kumimoji="1" lang="en-US" altLang="zh-TW" i="1">
                            <a:latin typeface="Cambria Math" charset="0"/>
                            <a:ea typeface="Cambria Math" charset="0"/>
                            <a:cs typeface="Cambria Math" charset="0"/>
                          </a:rPr>
                          <m:t>𝑝</m:t>
                        </m:r>
                      </m:sub>
                    </m:sSub>
                    <m:r>
                      <a:rPr kumimoji="1" lang="en-US" altLang="zh-TW" i="1">
                        <a:latin typeface="Cambria Math" charset="0"/>
                      </a:rPr>
                      <m:t>+</m:t>
                    </m:r>
                    <m:sSub>
                      <m:sSubPr>
                        <m:ctrlPr>
                          <a:rPr kumimoji="1" lang="en-US" altLang="zh-TW" i="1">
                            <a:latin typeface="Cambria Math" charset="0"/>
                          </a:rPr>
                        </m:ctrlPr>
                      </m:sSubPr>
                      <m:e>
                        <m:r>
                          <a:rPr kumimoji="1" lang="en-US" altLang="zh-TW" i="1">
                            <a:latin typeface="Cambria Math" charset="0"/>
                          </a:rPr>
                          <m:t>𝑎</m:t>
                        </m:r>
                      </m:e>
                      <m:sub>
                        <m:r>
                          <a:rPr kumimoji="1" lang="en-US" altLang="zh-TW" i="1">
                            <a:latin typeface="Cambria Math" charset="0"/>
                            <a:ea typeface="Cambria Math" charset="0"/>
                            <a:cs typeface="Cambria Math" charset="0"/>
                          </a:rPr>
                          <m:t>𝑡</m:t>
                        </m:r>
                      </m:sub>
                    </m:sSub>
                    <m:r>
                      <a:rPr kumimoji="1" lang="en-US" altLang="zh-TW" b="0" i="1" smtClean="0">
                        <a:latin typeface="Cambria Math" charset="0"/>
                        <a:ea typeface="Cambria Math" charset="0"/>
                        <a:cs typeface="Cambria Math" charset="0"/>
                      </a:rPr>
                      <m:t> ,</m:t>
                    </m:r>
                    <m:sSub>
                      <m:sSubPr>
                        <m:ctrlPr>
                          <a:rPr kumimoji="1" lang="en-US" altLang="zh-TW" i="1">
                            <a:latin typeface="Cambria Math" charset="0"/>
                          </a:rPr>
                        </m:ctrlPr>
                      </m:sSubPr>
                      <m:e>
                        <m:r>
                          <a:rPr kumimoji="1" lang="en-US" altLang="zh-TW" i="1">
                            <a:latin typeface="Cambria Math" charset="0"/>
                          </a:rPr>
                          <m:t>𝑎</m:t>
                        </m:r>
                      </m:e>
                      <m:sub>
                        <m:r>
                          <a:rPr kumimoji="1" lang="en-US" altLang="zh-TW" i="1">
                            <a:latin typeface="Cambria Math" charset="0"/>
                            <a:ea typeface="Cambria Math" charset="0"/>
                            <a:cs typeface="Cambria Math" charset="0"/>
                          </a:rPr>
                          <m:t>𝑡</m:t>
                        </m:r>
                      </m:sub>
                    </m:sSub>
                    <m:groupChr>
                      <m:groupChrPr>
                        <m:chr m:val="→"/>
                        <m:vertJc m:val="bot"/>
                        <m:ctrlPr>
                          <a:rPr kumimoji="1" lang="is-IS" altLang="zh-TW" i="1">
                            <a:latin typeface="Cambria Math" charset="0"/>
                            <a:ea typeface="Cambria Math" charset="0"/>
                            <a:cs typeface="Cambria Math" charset="0"/>
                          </a:rPr>
                        </m:ctrlPr>
                      </m:groupChrPr>
                      <m:e>
                        <m:r>
                          <m:rPr>
                            <m:brk m:alnAt="2"/>
                          </m:rPr>
                          <a:rPr kumimoji="1" lang="en-US" altLang="zh-TW" i="1">
                            <a:latin typeface="Cambria Math" charset="0"/>
                            <a:ea typeface="Cambria Math" charset="0"/>
                            <a:cs typeface="Cambria Math" charset="0"/>
                          </a:rPr>
                          <m:t>𝑖</m:t>
                        </m:r>
                        <m:r>
                          <a:rPr kumimoji="1" lang="en-US" altLang="zh-TW" i="1">
                            <a:latin typeface="Cambria Math" charset="0"/>
                            <a:ea typeface="Cambria Math" charset="0"/>
                            <a:cs typeface="Cambria Math" charset="0"/>
                          </a:rPr>
                          <m:t>.</m:t>
                        </m:r>
                        <m:r>
                          <a:rPr kumimoji="1" lang="en-US" altLang="zh-TW" i="1">
                            <a:latin typeface="Cambria Math" charset="0"/>
                            <a:ea typeface="Cambria Math" charset="0"/>
                            <a:cs typeface="Cambria Math" charset="0"/>
                          </a:rPr>
                          <m:t>𝑖</m:t>
                        </m:r>
                        <m:r>
                          <a:rPr kumimoji="1" lang="en-US" altLang="zh-TW" i="1">
                            <a:latin typeface="Cambria Math" charset="0"/>
                            <a:ea typeface="Cambria Math" charset="0"/>
                            <a:cs typeface="Cambria Math" charset="0"/>
                          </a:rPr>
                          <m:t>.</m:t>
                        </m:r>
                        <m:r>
                          <a:rPr kumimoji="1" lang="en-US" altLang="zh-TW" i="1">
                            <a:latin typeface="Cambria Math" charset="0"/>
                            <a:ea typeface="Cambria Math" charset="0"/>
                            <a:cs typeface="Cambria Math" charset="0"/>
                          </a:rPr>
                          <m:t>𝑑</m:t>
                        </m:r>
                      </m:e>
                    </m:groupChr>
                    <m:sSub>
                      <m:sSubPr>
                        <m:ctrlPr>
                          <a:rPr kumimoji="1" lang="en-US" altLang="zh-TW" i="1">
                            <a:latin typeface="Cambria Math" charset="0"/>
                          </a:rPr>
                        </m:ctrlPr>
                      </m:sSubPr>
                      <m:e>
                        <m:r>
                          <a:rPr kumimoji="1" lang="en-US" altLang="zh-TW" i="1">
                            <a:latin typeface="Cambria Math" charset="0"/>
                          </a:rPr>
                          <m:t>𝑁</m:t>
                        </m:r>
                      </m:e>
                      <m:sub>
                        <m:r>
                          <a:rPr kumimoji="1" lang="en-US" altLang="zh-TW" i="1">
                            <a:latin typeface="Cambria Math" charset="0"/>
                          </a:rPr>
                          <m:t>𝑘</m:t>
                        </m:r>
                      </m:sub>
                    </m:sSub>
                    <m:r>
                      <a:rPr kumimoji="1" lang="en-US" altLang="zh-TW" i="1">
                        <a:latin typeface="Cambria Math" charset="0"/>
                        <a:ea typeface="Cambria Math" charset="0"/>
                        <a:cs typeface="Cambria Math" charset="0"/>
                      </a:rPr>
                      <m:t>( 0 ,</m:t>
                    </m:r>
                    <m:sSub>
                      <m:sSubPr>
                        <m:ctrlPr>
                          <a:rPr kumimoji="1" lang="en-US" altLang="zh-TW" i="1">
                            <a:latin typeface="Cambria Math" charset="0"/>
                          </a:rPr>
                        </m:ctrlPr>
                      </m:sSubPr>
                      <m:e>
                        <m:r>
                          <m:rPr>
                            <m:sty m:val="p"/>
                          </m:rPr>
                          <a:rPr kumimoji="1" lang="el-GR" altLang="zh-TW" i="1">
                            <a:latin typeface="Cambria Math" charset="0"/>
                            <a:ea typeface="Cambria Math" charset="0"/>
                            <a:cs typeface="Cambria Math" charset="0"/>
                          </a:rPr>
                          <m:t>Σ</m:t>
                        </m:r>
                      </m:e>
                      <m:sub>
                        <m:r>
                          <a:rPr kumimoji="1" lang="en-US" altLang="zh-TW" i="1">
                            <a:latin typeface="Cambria Math" charset="0"/>
                          </a:rPr>
                          <m:t>𝑎</m:t>
                        </m:r>
                      </m:sub>
                    </m:sSub>
                    <m:r>
                      <a:rPr kumimoji="1" lang="en-US" altLang="zh-TW" i="1">
                        <a:latin typeface="Cambria Math" charset="0"/>
                        <a:ea typeface="Cambria Math" charset="0"/>
                        <a:cs typeface="Cambria Math" charset="0"/>
                      </a:rPr>
                      <m:t>)</m:t>
                    </m:r>
                  </m:oMath>
                </a14:m>
                <a:endParaRPr kumimoji="1" lang="en-US" altLang="zh-TW" dirty="0" smtClean="0"/>
              </a:p>
              <a:p>
                <a:pPr marL="0" indent="0">
                  <a:buNone/>
                </a:pPr>
                <a:endParaRPr kumimoji="1" lang="en-US" altLang="zh-TW" sz="800" dirty="0" smtClean="0"/>
              </a:p>
              <a:p>
                <a14:m>
                  <m:oMath xmlns:m="http://schemas.openxmlformats.org/officeDocument/2006/math">
                    <m:sSub>
                      <m:sSubPr>
                        <m:ctrlPr>
                          <a:rPr kumimoji="1" lang="en-US" altLang="zh-TW" i="1" smtClean="0">
                            <a:latin typeface="Cambria Math" charset="0"/>
                          </a:rPr>
                        </m:ctrlPr>
                      </m:sSubPr>
                      <m:e>
                        <m:r>
                          <a:rPr kumimoji="1" lang="en-US" altLang="zh-TW" b="0" i="1" smtClean="0">
                            <a:latin typeface="Cambria Math" charset="0"/>
                          </a:rPr>
                          <m:t>𝑧</m:t>
                        </m:r>
                      </m:e>
                      <m:sub>
                        <m:r>
                          <a:rPr kumimoji="1" lang="en-US" altLang="zh-TW" b="0" i="1" smtClean="0">
                            <a:latin typeface="Cambria Math" charset="0"/>
                          </a:rPr>
                          <m:t>𝑡</m:t>
                        </m:r>
                      </m:sub>
                    </m:sSub>
                  </m:oMath>
                </a14:m>
                <a:r>
                  <a:rPr kumimoji="1" lang="zh-TW" altLang="en-US" dirty="0" smtClean="0"/>
                  <a:t> 為 </a:t>
                </a:r>
                <a:r>
                  <a:rPr kumimoji="1" lang="en-US" altLang="zh-TW" dirty="0" smtClean="0"/>
                  <a:t>K x 1</a:t>
                </a:r>
                <a:r>
                  <a:rPr kumimoji="1" lang="zh-TW" altLang="en-US" dirty="0" smtClean="0"/>
                  <a:t> 維矩陣  </a:t>
                </a:r>
                <a:r>
                  <a:rPr kumimoji="1" lang="en-US" altLang="zh-TW" dirty="0" smtClean="0"/>
                  <a:t>(</a:t>
                </a:r>
                <a:r>
                  <a:rPr kumimoji="1" lang="zh-TW" altLang="en-US" dirty="0" smtClean="0"/>
                  <a:t> </a:t>
                </a:r>
                <a:r>
                  <a:rPr kumimoji="1" lang="en-US" altLang="zh-TW" dirty="0" smtClean="0"/>
                  <a:t>k</a:t>
                </a:r>
                <a:r>
                  <a:rPr kumimoji="1" lang="zh-TW" altLang="en-US" dirty="0" smtClean="0"/>
                  <a:t>個資產在時間點</a:t>
                </a:r>
                <a:r>
                  <a:rPr kumimoji="1" lang="en-US" altLang="zh-TW" dirty="0" smtClean="0"/>
                  <a:t> t </a:t>
                </a:r>
                <a:r>
                  <a:rPr kumimoji="1" lang="zh-TW" altLang="en-US" dirty="0" smtClean="0"/>
                  <a:t>的對數股價 </a:t>
                </a:r>
                <a:r>
                  <a:rPr kumimoji="1" lang="en-US" altLang="zh-TW" dirty="0" smtClean="0"/>
                  <a:t>)</a:t>
                </a:r>
                <a:endParaRPr kumimoji="1" lang="zh-TW" altLang="en-US" dirty="0" smtClean="0"/>
              </a:p>
              <a:p>
                <a14:m>
                  <m:oMath xmlns:m="http://schemas.openxmlformats.org/officeDocument/2006/math">
                    <m:sSub>
                      <m:sSubPr>
                        <m:ctrlPr>
                          <a:rPr kumimoji="1" lang="en-US" altLang="zh-TW" i="1">
                            <a:latin typeface="Cambria Math" charset="0"/>
                          </a:rPr>
                        </m:ctrlPr>
                      </m:sSubPr>
                      <m:e>
                        <m:r>
                          <a:rPr kumimoji="1" lang="en-US" altLang="zh-TW" i="1" smtClean="0">
                            <a:latin typeface="Cambria Math" charset="0"/>
                            <a:ea typeface="Cambria Math" charset="0"/>
                            <a:cs typeface="Cambria Math" charset="0"/>
                          </a:rPr>
                          <m:t>𝜑</m:t>
                        </m:r>
                      </m:e>
                      <m:sub>
                        <m:r>
                          <a:rPr kumimoji="1" lang="en-US" altLang="zh-TW" b="0" i="1" smtClean="0">
                            <a:latin typeface="Cambria Math" charset="0"/>
                          </a:rPr>
                          <m:t>𝑖</m:t>
                        </m:r>
                      </m:sub>
                    </m:sSub>
                  </m:oMath>
                </a14:m>
                <a:r>
                  <a:rPr kumimoji="1" lang="en-US" altLang="zh-TW" dirty="0" smtClean="0"/>
                  <a:t> </a:t>
                </a:r>
                <a:r>
                  <a:rPr kumimoji="1" lang="zh-TW" altLang="en-US" dirty="0" smtClean="0"/>
                  <a:t>為落後 </a:t>
                </a:r>
                <a:r>
                  <a:rPr kumimoji="1" lang="en-US" altLang="zh-TW" dirty="0" err="1" smtClean="0"/>
                  <a:t>i</a:t>
                </a:r>
                <a:r>
                  <a:rPr kumimoji="1" lang="en-US" altLang="zh-TW" dirty="0" smtClean="0"/>
                  <a:t> </a:t>
                </a:r>
                <a:r>
                  <a:rPr kumimoji="1" lang="zh-TW" altLang="en-US" dirty="0" smtClean="0"/>
                  <a:t>期的 </a:t>
                </a:r>
                <a:r>
                  <a:rPr kumimoji="1" lang="en-US" altLang="zh-TW" dirty="0" smtClean="0"/>
                  <a:t>k x k </a:t>
                </a:r>
                <a:r>
                  <a:rPr kumimoji="1" lang="zh-TW" altLang="en-US" dirty="0" smtClean="0"/>
                  <a:t>係數矩陣</a:t>
                </a:r>
                <a:endParaRPr kumimoji="1" lang="en-US" altLang="zh-TW" dirty="0" smtClean="0"/>
              </a:p>
              <a:p>
                <a14:m>
                  <m:oMath xmlns:m="http://schemas.openxmlformats.org/officeDocument/2006/math">
                    <m:sSub>
                      <m:sSubPr>
                        <m:ctrlPr>
                          <a:rPr kumimoji="1" lang="en-US" altLang="zh-TW" i="1">
                            <a:latin typeface="Cambria Math" charset="0"/>
                          </a:rPr>
                        </m:ctrlPr>
                      </m:sSubPr>
                      <m:e>
                        <m:r>
                          <m:rPr>
                            <m:sty m:val="p"/>
                          </m:rPr>
                          <a:rPr kumimoji="1" lang="el-GR" altLang="zh-TW" i="1">
                            <a:latin typeface="Cambria Math" charset="0"/>
                            <a:ea typeface="Cambria Math" charset="0"/>
                            <a:cs typeface="Cambria Math" charset="0"/>
                          </a:rPr>
                          <m:t>Σ</m:t>
                        </m:r>
                      </m:e>
                      <m:sub>
                        <m:r>
                          <a:rPr kumimoji="1" lang="en-US" altLang="zh-TW" i="1">
                            <a:latin typeface="Cambria Math" charset="0"/>
                          </a:rPr>
                          <m:t>𝑎</m:t>
                        </m:r>
                      </m:sub>
                    </m:sSub>
                  </m:oMath>
                </a14:m>
                <a:r>
                  <a:rPr kumimoji="1" lang="zh-TW" altLang="en-US" dirty="0" smtClean="0"/>
                  <a:t>為共變異數矩陣</a:t>
                </a:r>
                <a:endParaRPr kumimoji="1" lang="en-US" altLang="zh-TW" dirty="0" smtClean="0"/>
              </a:p>
              <a:p>
                <a:endParaRPr kumimoji="1"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973111" y="1626834"/>
                <a:ext cx="10515600" cy="4351338"/>
              </a:xfrm>
              <a:blipFill rotWithShape="0">
                <a:blip r:embed="rId2"/>
                <a:stretch>
                  <a:fillRect l="-1043" t="-2661" r="-406"/>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050551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6"/>
            <a:ext cx="10515600" cy="902378"/>
          </a:xfrm>
        </p:spPr>
        <p:txBody>
          <a:bodyPr/>
          <a:lstStyle/>
          <a:p>
            <a:r>
              <a:rPr kumimoji="1" lang="en-US" altLang="zh-TW" dirty="0"/>
              <a:t>VAR(p) to VECM model</a:t>
            </a:r>
            <a:endParaRPr lang="zh-TW" altLang="en-US" dirty="0">
              <a:latin typeface="標楷體" panose="03000509000000000000" pitchFamily="65" charset="-120"/>
              <a:ea typeface="標楷體" panose="03000509000000000000" pitchFamily="65" charset="-120"/>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838200" y="1465545"/>
                <a:ext cx="11249416" cy="4812294"/>
              </a:xfrm>
            </p:spPr>
            <p:txBody>
              <a:bodyPr>
                <a:noAutofit/>
              </a:bodyPr>
              <a:lstStyle/>
              <a:p>
                <a:r>
                  <a:rPr lang="zh-TW" altLang="en-US" dirty="0" smtClean="0">
                    <a:latin typeface="標楷體" panose="03000509000000000000" pitchFamily="65" charset="-120"/>
                    <a:ea typeface="標楷體" panose="03000509000000000000" pitchFamily="65" charset="-120"/>
                  </a:rPr>
                  <a:t>我們考慮</a:t>
                </a:r>
                <a:r>
                  <a:rPr lang="zh-TW" altLang="en-US" dirty="0">
                    <a:latin typeface="標楷體" panose="03000509000000000000" pitchFamily="65" charset="-120"/>
                    <a:ea typeface="標楷體" panose="03000509000000000000" pitchFamily="65" charset="-120"/>
                  </a:rPr>
                  <a:t>遞</a:t>
                </a:r>
                <a:r>
                  <a:rPr lang="zh-TW" altLang="en-US" dirty="0" smtClean="0">
                    <a:latin typeface="標楷體" panose="03000509000000000000" pitchFamily="65" charset="-120"/>
                    <a:ea typeface="標楷體" panose="03000509000000000000" pitchFamily="65" charset="-120"/>
                  </a:rPr>
                  <a:t>延項</a:t>
                </a:r>
                <a14:m>
                  <m:oMath xmlns:m="http://schemas.openxmlformats.org/officeDocument/2006/math">
                    <m:sSub>
                      <m:sSubPr>
                        <m:ctrlPr>
                          <a:rPr lang="en-US" altLang="zh-TW" i="1" smtClean="0">
                            <a:latin typeface="Cambria Math" charset="0"/>
                            <a:ea typeface="標楷體" panose="03000509000000000000" pitchFamily="65" charset="-120"/>
                          </a:rPr>
                        </m:ctrlPr>
                      </m:sSubPr>
                      <m:e>
                        <m:r>
                          <a:rPr lang="en-US" altLang="zh-TW" i="1" smtClean="0">
                            <a:latin typeface="Cambria Math" panose="02040503050406030204" pitchFamily="18" charset="0"/>
                            <a:ea typeface="Cambria Math" panose="02040503050406030204" pitchFamily="18" charset="0"/>
                          </a:rPr>
                          <m:t>∅</m:t>
                        </m:r>
                      </m:e>
                      <m:sub>
                        <m:r>
                          <a:rPr lang="en-US" altLang="zh-TW" i="1">
                            <a:latin typeface="Cambria Math" panose="02040503050406030204" pitchFamily="18" charset="0"/>
                            <a:ea typeface="標楷體" panose="03000509000000000000" pitchFamily="65" charset="-120"/>
                          </a:rPr>
                          <m:t>1</m:t>
                        </m:r>
                      </m:sub>
                    </m:sSub>
                    <m:sSub>
                      <m:sSubPr>
                        <m:ctrlPr>
                          <a:rPr lang="en-US" altLang="zh-TW" i="1" smtClean="0">
                            <a:latin typeface="Cambria Math" charset="0"/>
                            <a:ea typeface="標楷體" panose="03000509000000000000" pitchFamily="65" charset="-120"/>
                          </a:rPr>
                        </m:ctrlPr>
                      </m:sSubPr>
                      <m:e>
                        <m:r>
                          <a:rPr lang="en-US" altLang="zh-TW" b="0" i="1" smtClean="0">
                            <a:latin typeface="Cambria Math" charset="0"/>
                            <a:ea typeface="標楷體" panose="03000509000000000000" pitchFamily="65" charset="-120"/>
                          </a:rPr>
                          <m:t>𝑧</m:t>
                        </m:r>
                      </m:e>
                      <m:sub>
                        <m:r>
                          <a:rPr lang="en-US" altLang="zh-TW" b="0" i="1" smtClean="0">
                            <a:latin typeface="Cambria Math" panose="02040503050406030204" pitchFamily="18" charset="0"/>
                            <a:ea typeface="標楷體" panose="03000509000000000000" pitchFamily="65" charset="-120"/>
                          </a:rPr>
                          <m:t>𝑡</m:t>
                        </m:r>
                        <m:r>
                          <a:rPr lang="en-US" altLang="zh-TW" b="0" i="1" smtClean="0">
                            <a:latin typeface="Cambria Math" panose="02040503050406030204" pitchFamily="18" charset="0"/>
                            <a:ea typeface="標楷體" panose="03000509000000000000" pitchFamily="65" charset="-120"/>
                          </a:rPr>
                          <m:t>−1</m:t>
                        </m:r>
                      </m:sub>
                    </m:sSub>
                    <m:r>
                      <a:rPr lang="en-US" altLang="zh-TW" b="0" i="1" smtClean="0">
                        <a:latin typeface="Cambria Math" panose="02040503050406030204" pitchFamily="18" charset="0"/>
                        <a:ea typeface="標楷體" panose="03000509000000000000" pitchFamily="65" charset="-120"/>
                      </a:rPr>
                      <m:t>+</m:t>
                    </m:r>
                    <m:sSub>
                      <m:sSubPr>
                        <m:ctrlPr>
                          <a:rPr lang="en-US" altLang="zh-TW" i="1">
                            <a:latin typeface="Cambria Math" charset="0"/>
                            <a:ea typeface="標楷體" panose="03000509000000000000" pitchFamily="65" charset="-120"/>
                          </a:rPr>
                        </m:ctrlPr>
                      </m:sSubPr>
                      <m:e>
                        <m:r>
                          <a:rPr lang="en-US" altLang="zh-TW" i="1">
                            <a:latin typeface="Cambria Math" panose="02040503050406030204" pitchFamily="18" charset="0"/>
                            <a:ea typeface="Cambria Math" panose="02040503050406030204" pitchFamily="18" charset="0"/>
                          </a:rPr>
                          <m:t>∅</m:t>
                        </m:r>
                      </m:e>
                      <m:sub>
                        <m:r>
                          <a:rPr lang="en-US" altLang="zh-TW" b="0" i="1" smtClean="0">
                            <a:latin typeface="Cambria Math" panose="02040503050406030204" pitchFamily="18" charset="0"/>
                            <a:ea typeface="標楷體" panose="03000509000000000000" pitchFamily="65" charset="-120"/>
                          </a:rPr>
                          <m:t>2</m:t>
                        </m:r>
                      </m:sub>
                    </m:sSub>
                    <m:sSub>
                      <m:sSubPr>
                        <m:ctrlPr>
                          <a:rPr lang="en-US" altLang="zh-TW" i="1">
                            <a:latin typeface="Cambria Math" charset="0"/>
                            <a:ea typeface="標楷體" panose="03000509000000000000" pitchFamily="65" charset="-120"/>
                          </a:rPr>
                        </m:ctrlPr>
                      </m:sSubPr>
                      <m:e>
                        <m:r>
                          <a:rPr lang="en-US" altLang="zh-TW" b="0" i="1" smtClean="0">
                            <a:latin typeface="Cambria Math" charset="0"/>
                            <a:ea typeface="標楷體" panose="03000509000000000000" pitchFamily="65" charset="-120"/>
                          </a:rPr>
                          <m:t>𝑧</m:t>
                        </m:r>
                      </m:e>
                      <m:sub>
                        <m:r>
                          <a:rPr lang="en-US" altLang="zh-TW" i="1">
                            <a:latin typeface="Cambria Math" panose="02040503050406030204" pitchFamily="18" charset="0"/>
                            <a:ea typeface="標楷體" panose="03000509000000000000" pitchFamily="65" charset="-120"/>
                          </a:rPr>
                          <m:t>𝑡</m:t>
                        </m:r>
                        <m:r>
                          <a:rPr lang="en-US" altLang="zh-TW" i="1">
                            <a:latin typeface="Cambria Math" panose="02040503050406030204" pitchFamily="18" charset="0"/>
                            <a:ea typeface="標楷體" panose="03000509000000000000" pitchFamily="65" charset="-120"/>
                          </a:rPr>
                          <m:t>−2</m:t>
                        </m:r>
                      </m:sub>
                    </m:sSub>
                    <m:r>
                      <a:rPr lang="en-US" altLang="zh-TW" b="0" i="1" smtClean="0">
                        <a:latin typeface="Cambria Math" panose="02040503050406030204" pitchFamily="18" charset="0"/>
                        <a:ea typeface="標楷體" panose="03000509000000000000" pitchFamily="65" charset="-120"/>
                      </a:rPr>
                      <m:t>+…+</m:t>
                    </m:r>
                    <m:sSub>
                      <m:sSubPr>
                        <m:ctrlPr>
                          <a:rPr lang="en-US" altLang="zh-TW" i="1">
                            <a:latin typeface="Cambria Math" charset="0"/>
                            <a:ea typeface="標楷體" panose="03000509000000000000" pitchFamily="65" charset="-120"/>
                          </a:rPr>
                        </m:ctrlPr>
                      </m:sSubPr>
                      <m:e>
                        <m:r>
                          <a:rPr lang="en-US" altLang="zh-TW" i="1">
                            <a:latin typeface="Cambria Math" panose="02040503050406030204" pitchFamily="18" charset="0"/>
                            <a:ea typeface="Cambria Math" panose="02040503050406030204" pitchFamily="18" charset="0"/>
                          </a:rPr>
                          <m:t>∅</m:t>
                        </m:r>
                      </m:e>
                      <m:sub>
                        <m:r>
                          <a:rPr lang="en-US" altLang="zh-TW" b="0" i="1" smtClean="0">
                            <a:latin typeface="Cambria Math" panose="02040503050406030204" pitchFamily="18" charset="0"/>
                            <a:ea typeface="標楷體" panose="03000509000000000000" pitchFamily="65" charset="-120"/>
                          </a:rPr>
                          <m:t>𝑝</m:t>
                        </m:r>
                      </m:sub>
                    </m:sSub>
                    <m:sSub>
                      <m:sSubPr>
                        <m:ctrlPr>
                          <a:rPr lang="en-US" altLang="zh-TW" i="1">
                            <a:latin typeface="Cambria Math" charset="0"/>
                            <a:ea typeface="標楷體" panose="03000509000000000000" pitchFamily="65" charset="-120"/>
                          </a:rPr>
                        </m:ctrlPr>
                      </m:sSubPr>
                      <m:e>
                        <m:r>
                          <a:rPr lang="en-US" altLang="zh-TW" b="0" i="1" smtClean="0">
                            <a:latin typeface="Cambria Math" charset="0"/>
                            <a:ea typeface="標楷體" panose="03000509000000000000" pitchFamily="65" charset="-120"/>
                          </a:rPr>
                          <m:t>𝑧</m:t>
                        </m:r>
                      </m:e>
                      <m:sub>
                        <m:r>
                          <a:rPr lang="en-US" altLang="zh-TW" i="1">
                            <a:latin typeface="Cambria Math" panose="02040503050406030204" pitchFamily="18" charset="0"/>
                            <a:ea typeface="標楷體" panose="03000509000000000000" pitchFamily="65" charset="-120"/>
                          </a:rPr>
                          <m:t>𝑡</m:t>
                        </m:r>
                        <m:r>
                          <a:rPr lang="en-US" altLang="zh-TW" i="1">
                            <a:latin typeface="Cambria Math" panose="02040503050406030204" pitchFamily="18" charset="0"/>
                            <a:ea typeface="標楷體" panose="03000509000000000000" pitchFamily="65" charset="-120"/>
                          </a:rPr>
                          <m:t>−</m:t>
                        </m:r>
                        <m:r>
                          <a:rPr lang="en-US" altLang="zh-TW" b="0" i="1" smtClean="0">
                            <a:latin typeface="Cambria Math" panose="02040503050406030204" pitchFamily="18" charset="0"/>
                            <a:ea typeface="標楷體" panose="03000509000000000000" pitchFamily="65" charset="-120"/>
                          </a:rPr>
                          <m:t>𝑝</m:t>
                        </m:r>
                      </m:sub>
                    </m:sSub>
                    <m:r>
                      <a:rPr lang="en-US" altLang="zh-TW" b="0" i="1" smtClean="0">
                        <a:latin typeface="Cambria Math" charset="0"/>
                        <a:ea typeface="標楷體" panose="03000509000000000000" pitchFamily="65" charset="-120"/>
                      </a:rPr>
                      <m:t> </m:t>
                    </m:r>
                  </m:oMath>
                </a14:m>
                <a:r>
                  <a:rPr lang="en-US" altLang="zh-TW"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457200" lvl="1" indent="0">
                  <a:buNone/>
                </a:pPr>
                <a:r>
                  <a:rPr lang="en-US" altLang="zh-TW" dirty="0" smtClean="0">
                    <a:latin typeface="標楷體" panose="03000509000000000000" pitchFamily="65" charset="-120"/>
                    <a:ea typeface="標楷體" panose="03000509000000000000" pitchFamily="65" charset="-120"/>
                  </a:rPr>
                  <a:t>(1)</a:t>
                </a:r>
                <a:r>
                  <a:rPr lang="en-US" altLang="zh-TW" dirty="0" smtClean="0">
                    <a:ea typeface="標楷體" panose="03000509000000000000" pitchFamily="65" charset="-120"/>
                  </a:rPr>
                  <a:t> </a:t>
                </a:r>
                <a14:m>
                  <m:oMath xmlns:m="http://schemas.openxmlformats.org/officeDocument/2006/math">
                    <m:sSub>
                      <m:sSubPr>
                        <m:ctrlPr>
                          <a:rPr lang="en-US" altLang="zh-TW" i="1">
                            <a:latin typeface="Cambria Math" charset="0"/>
                            <a:ea typeface="標楷體" panose="03000509000000000000" pitchFamily="65" charset="-120"/>
                          </a:rPr>
                        </m:ctrlPr>
                      </m:sSubPr>
                      <m:e>
                        <m:r>
                          <a:rPr lang="en-US" altLang="zh-TW" i="1">
                            <a:latin typeface="Cambria Math" panose="02040503050406030204" pitchFamily="18" charset="0"/>
                            <a:ea typeface="Cambria Math" panose="02040503050406030204" pitchFamily="18" charset="0"/>
                          </a:rPr>
                          <m:t>∅</m:t>
                        </m:r>
                      </m:e>
                      <m:sub>
                        <m:r>
                          <a:rPr lang="en-US" altLang="zh-TW" i="1">
                            <a:latin typeface="Cambria Math" panose="02040503050406030204" pitchFamily="18" charset="0"/>
                            <a:ea typeface="標楷體" panose="03000509000000000000" pitchFamily="65" charset="-120"/>
                          </a:rPr>
                          <m:t>1</m:t>
                        </m:r>
                      </m:sub>
                    </m:sSub>
                    <m:sSub>
                      <m:sSubPr>
                        <m:ctrlPr>
                          <a:rPr lang="en-US" altLang="zh-TW" i="1">
                            <a:latin typeface="Cambria Math" charset="0"/>
                            <a:ea typeface="標楷體" panose="03000509000000000000" pitchFamily="65" charset="-120"/>
                          </a:rPr>
                        </m:ctrlPr>
                      </m:sSubPr>
                      <m:e>
                        <m:r>
                          <a:rPr lang="en-US" altLang="zh-TW" b="0" i="1" smtClean="0">
                            <a:latin typeface="Cambria Math" charset="0"/>
                            <a:ea typeface="標楷體" panose="03000509000000000000" pitchFamily="65" charset="-120"/>
                          </a:rPr>
                          <m:t>𝑧</m:t>
                        </m:r>
                      </m:e>
                      <m:sub>
                        <m:r>
                          <a:rPr lang="en-US" altLang="zh-TW" i="1">
                            <a:latin typeface="Cambria Math" panose="02040503050406030204" pitchFamily="18" charset="0"/>
                            <a:ea typeface="標楷體" panose="03000509000000000000" pitchFamily="65" charset="-120"/>
                          </a:rPr>
                          <m:t>𝑡</m:t>
                        </m:r>
                        <m:r>
                          <a:rPr lang="en-US" altLang="zh-TW" i="1">
                            <a:latin typeface="Cambria Math" panose="02040503050406030204" pitchFamily="18" charset="0"/>
                            <a:ea typeface="標楷體" panose="03000509000000000000" pitchFamily="65" charset="-120"/>
                          </a:rPr>
                          <m:t>−1</m:t>
                        </m:r>
                      </m:sub>
                    </m:sSub>
                    <m:r>
                      <a:rPr lang="en-US" altLang="zh-TW" b="0" i="1" smtClean="0">
                        <a:latin typeface="Cambria Math" panose="02040503050406030204" pitchFamily="18" charset="0"/>
                        <a:ea typeface="標楷體" panose="03000509000000000000" pitchFamily="65" charset="-120"/>
                      </a:rPr>
                      <m:t>+</m:t>
                    </m:r>
                    <m:sSub>
                      <m:sSubPr>
                        <m:ctrlPr>
                          <a:rPr lang="en-US" altLang="zh-TW" i="1">
                            <a:latin typeface="Cambria Math" charset="0"/>
                            <a:ea typeface="標楷體" panose="03000509000000000000" pitchFamily="65" charset="-120"/>
                          </a:rPr>
                        </m:ctrlPr>
                      </m:sSubPr>
                      <m:e>
                        <m:r>
                          <a:rPr lang="en-US" altLang="zh-TW" i="1">
                            <a:latin typeface="Cambria Math" panose="02040503050406030204" pitchFamily="18" charset="0"/>
                            <a:ea typeface="Cambria Math" panose="02040503050406030204" pitchFamily="18" charset="0"/>
                          </a:rPr>
                          <m:t>∅</m:t>
                        </m:r>
                      </m:e>
                      <m:sub>
                        <m:r>
                          <a:rPr lang="en-US" altLang="zh-TW" i="1">
                            <a:latin typeface="Cambria Math" panose="02040503050406030204" pitchFamily="18" charset="0"/>
                            <a:ea typeface="標楷體" panose="03000509000000000000" pitchFamily="65" charset="-120"/>
                          </a:rPr>
                          <m:t>2</m:t>
                        </m:r>
                      </m:sub>
                    </m:sSub>
                    <m:sSub>
                      <m:sSubPr>
                        <m:ctrlPr>
                          <a:rPr lang="en-US" altLang="zh-TW" i="1">
                            <a:latin typeface="Cambria Math" charset="0"/>
                            <a:ea typeface="標楷體" panose="03000509000000000000" pitchFamily="65" charset="-120"/>
                          </a:rPr>
                        </m:ctrlPr>
                      </m:sSubPr>
                      <m:e>
                        <m:r>
                          <a:rPr lang="en-US" altLang="zh-TW" b="0" i="1" smtClean="0">
                            <a:latin typeface="Cambria Math" charset="0"/>
                            <a:ea typeface="標楷體" panose="03000509000000000000" pitchFamily="65" charset="-120"/>
                          </a:rPr>
                          <m:t>𝑧</m:t>
                        </m:r>
                      </m:e>
                      <m:sub>
                        <m:r>
                          <a:rPr lang="en-US" altLang="zh-TW" i="1">
                            <a:latin typeface="Cambria Math" panose="02040503050406030204" pitchFamily="18" charset="0"/>
                            <a:ea typeface="標楷體" panose="03000509000000000000" pitchFamily="65" charset="-120"/>
                          </a:rPr>
                          <m:t>𝑡</m:t>
                        </m:r>
                        <m:r>
                          <a:rPr lang="en-US" altLang="zh-TW" i="1">
                            <a:latin typeface="Cambria Math" panose="02040503050406030204" pitchFamily="18" charset="0"/>
                            <a:ea typeface="標楷體" panose="03000509000000000000" pitchFamily="65" charset="-120"/>
                          </a:rPr>
                          <m:t>−2</m:t>
                        </m:r>
                      </m:sub>
                    </m:sSub>
                    <m:r>
                      <a:rPr lang="en-US" altLang="zh-TW" b="0" i="1" smtClean="0">
                        <a:latin typeface="Cambria Math" panose="02040503050406030204" pitchFamily="18" charset="0"/>
                        <a:ea typeface="標楷體" panose="03000509000000000000" pitchFamily="65" charset="-120"/>
                      </a:rPr>
                      <m:t>+</m:t>
                    </m:r>
                    <m:r>
                      <a:rPr lang="en-US" altLang="zh-TW" i="1">
                        <a:latin typeface="Cambria Math" panose="02040503050406030204" pitchFamily="18" charset="0"/>
                        <a:ea typeface="標楷體" panose="03000509000000000000" pitchFamily="65" charset="-120"/>
                      </a:rPr>
                      <m:t>…</m:t>
                    </m:r>
                    <m:r>
                      <a:rPr lang="en-US" altLang="zh-TW" b="0" i="1" smtClean="0">
                        <a:latin typeface="Cambria Math" panose="02040503050406030204" pitchFamily="18" charset="0"/>
                        <a:ea typeface="標楷體" panose="03000509000000000000" pitchFamily="65" charset="-120"/>
                      </a:rPr>
                      <m:t>+</m:t>
                    </m:r>
                    <m:sSub>
                      <m:sSubPr>
                        <m:ctrlPr>
                          <a:rPr lang="en-US" altLang="zh-TW" i="1">
                            <a:latin typeface="Cambria Math" charset="0"/>
                            <a:ea typeface="標楷體" panose="03000509000000000000" pitchFamily="65" charset="-120"/>
                          </a:rPr>
                        </m:ctrlPr>
                      </m:sSubPr>
                      <m:e>
                        <m:r>
                          <a:rPr lang="en-US" altLang="zh-TW" i="1">
                            <a:latin typeface="Cambria Math" panose="02040503050406030204" pitchFamily="18" charset="0"/>
                            <a:ea typeface="Cambria Math" panose="02040503050406030204" pitchFamily="18" charset="0"/>
                          </a:rPr>
                          <m:t>∅</m:t>
                        </m:r>
                      </m:e>
                      <m:sub>
                        <m:r>
                          <a:rPr lang="en-US" altLang="zh-TW" i="1">
                            <a:latin typeface="Cambria Math" panose="02040503050406030204" pitchFamily="18" charset="0"/>
                            <a:ea typeface="標楷體" panose="03000509000000000000" pitchFamily="65" charset="-120"/>
                          </a:rPr>
                          <m:t>𝑝</m:t>
                        </m:r>
                      </m:sub>
                    </m:sSub>
                    <m:sSub>
                      <m:sSubPr>
                        <m:ctrlPr>
                          <a:rPr lang="en-US" altLang="zh-TW" i="1">
                            <a:latin typeface="Cambria Math" charset="0"/>
                            <a:ea typeface="標楷體" panose="03000509000000000000" pitchFamily="65" charset="-120"/>
                          </a:rPr>
                        </m:ctrlPr>
                      </m:sSubPr>
                      <m:e>
                        <m:r>
                          <a:rPr lang="en-US" altLang="zh-TW" b="0" i="1" smtClean="0">
                            <a:latin typeface="Cambria Math" charset="0"/>
                            <a:ea typeface="標楷體" panose="03000509000000000000" pitchFamily="65" charset="-120"/>
                          </a:rPr>
                          <m:t>𝑧</m:t>
                        </m:r>
                      </m:e>
                      <m:sub>
                        <m:r>
                          <a:rPr lang="en-US" altLang="zh-TW" i="1">
                            <a:latin typeface="Cambria Math" panose="02040503050406030204" pitchFamily="18" charset="0"/>
                            <a:ea typeface="標楷體" panose="03000509000000000000" pitchFamily="65" charset="-120"/>
                          </a:rPr>
                          <m:t>𝑡</m:t>
                        </m:r>
                        <m:r>
                          <a:rPr lang="en-US" altLang="zh-TW" i="1">
                            <a:latin typeface="Cambria Math" panose="02040503050406030204" pitchFamily="18" charset="0"/>
                            <a:ea typeface="標楷體" panose="03000509000000000000" pitchFamily="65" charset="-120"/>
                          </a:rPr>
                          <m:t>−</m:t>
                        </m:r>
                        <m:r>
                          <a:rPr lang="en-US" altLang="zh-TW" i="1">
                            <a:latin typeface="Cambria Math" panose="02040503050406030204" pitchFamily="18" charset="0"/>
                            <a:ea typeface="標楷體" panose="03000509000000000000" pitchFamily="65" charset="-120"/>
                          </a:rPr>
                          <m:t>𝑝</m:t>
                        </m:r>
                      </m:sub>
                    </m:sSub>
                    <m:r>
                      <a:rPr lang="en-US" altLang="zh-TW" i="1" smtClean="0">
                        <a:latin typeface="Cambria Math" panose="02040503050406030204" pitchFamily="18" charset="0"/>
                        <a:ea typeface="標楷體" panose="03000509000000000000" pitchFamily="65" charset="-120"/>
                      </a:rPr>
                      <m:t>=</m:t>
                    </m:r>
                    <m:r>
                      <a:rPr lang="en-US" altLang="zh-TW" b="0" i="1" smtClean="0">
                        <a:latin typeface="Cambria Math" panose="02040503050406030204" pitchFamily="18" charset="0"/>
                        <a:ea typeface="標楷體" panose="03000509000000000000" pitchFamily="65" charset="-120"/>
                      </a:rPr>
                      <m:t>(</m:t>
                    </m:r>
                    <m:sSub>
                      <m:sSubPr>
                        <m:ctrlPr>
                          <a:rPr lang="en-US" altLang="zh-TW" i="1">
                            <a:latin typeface="Cambria Math" charset="0"/>
                            <a:ea typeface="標楷體" panose="03000509000000000000" pitchFamily="65" charset="-120"/>
                          </a:rPr>
                        </m:ctrlPr>
                      </m:sSubPr>
                      <m:e>
                        <m:r>
                          <a:rPr lang="en-US" altLang="zh-TW" i="1">
                            <a:latin typeface="Cambria Math" panose="02040503050406030204" pitchFamily="18" charset="0"/>
                            <a:ea typeface="Cambria Math" panose="02040503050406030204" pitchFamily="18" charset="0"/>
                          </a:rPr>
                          <m:t>∅</m:t>
                        </m:r>
                      </m:e>
                      <m:sub>
                        <m:r>
                          <a:rPr lang="en-US" altLang="zh-TW" i="1">
                            <a:latin typeface="Cambria Math" panose="02040503050406030204" pitchFamily="18" charset="0"/>
                            <a:ea typeface="標楷體" panose="03000509000000000000" pitchFamily="65" charset="-120"/>
                          </a:rPr>
                          <m:t>1</m:t>
                        </m:r>
                      </m:sub>
                    </m:sSub>
                    <m:r>
                      <a:rPr lang="en-US" altLang="zh-TW" b="0" i="1" smtClean="0">
                        <a:latin typeface="Cambria Math" panose="02040503050406030204" pitchFamily="18" charset="0"/>
                        <a:ea typeface="標楷體" panose="03000509000000000000" pitchFamily="65" charset="-120"/>
                      </a:rPr>
                      <m:t>𝐿</m:t>
                    </m:r>
                    <m:r>
                      <a:rPr lang="en-US" altLang="zh-TW" b="0" i="1" smtClean="0">
                        <a:latin typeface="Cambria Math" panose="02040503050406030204" pitchFamily="18" charset="0"/>
                        <a:ea typeface="標楷體" panose="03000509000000000000" pitchFamily="65" charset="-120"/>
                      </a:rPr>
                      <m:t>+</m:t>
                    </m:r>
                    <m:sSub>
                      <m:sSubPr>
                        <m:ctrlPr>
                          <a:rPr lang="en-US" altLang="zh-TW" i="1">
                            <a:latin typeface="Cambria Math" charset="0"/>
                            <a:ea typeface="標楷體" panose="03000509000000000000" pitchFamily="65" charset="-120"/>
                          </a:rPr>
                        </m:ctrlPr>
                      </m:sSubPr>
                      <m:e>
                        <m:r>
                          <a:rPr lang="en-US" altLang="zh-TW" i="1">
                            <a:latin typeface="Cambria Math" panose="02040503050406030204" pitchFamily="18" charset="0"/>
                            <a:ea typeface="Cambria Math" panose="02040503050406030204" pitchFamily="18" charset="0"/>
                          </a:rPr>
                          <m:t>∅</m:t>
                        </m:r>
                      </m:e>
                      <m:sub>
                        <m:r>
                          <a:rPr lang="en-US" altLang="zh-TW" i="1">
                            <a:latin typeface="Cambria Math" panose="02040503050406030204" pitchFamily="18" charset="0"/>
                            <a:ea typeface="標楷體" panose="03000509000000000000" pitchFamily="65" charset="-120"/>
                          </a:rPr>
                          <m:t>2</m:t>
                        </m:r>
                      </m:sub>
                    </m:sSub>
                    <m:sSup>
                      <m:sSupPr>
                        <m:ctrlPr>
                          <a:rPr lang="en-US" altLang="zh-TW" i="1" smtClean="0">
                            <a:latin typeface="Cambria Math" charset="0"/>
                            <a:ea typeface="標楷體" panose="03000509000000000000" pitchFamily="65" charset="-120"/>
                          </a:rPr>
                        </m:ctrlPr>
                      </m:sSupPr>
                      <m:e>
                        <m:r>
                          <a:rPr lang="en-US" altLang="zh-TW" b="0" i="1" smtClean="0">
                            <a:latin typeface="Cambria Math" panose="02040503050406030204" pitchFamily="18" charset="0"/>
                            <a:ea typeface="標楷體" panose="03000509000000000000" pitchFamily="65" charset="-120"/>
                          </a:rPr>
                          <m:t>𝐿</m:t>
                        </m:r>
                      </m:e>
                      <m:sup>
                        <m:r>
                          <a:rPr lang="en-US" altLang="zh-TW" b="0" i="1" smtClean="0">
                            <a:latin typeface="Cambria Math" panose="02040503050406030204" pitchFamily="18" charset="0"/>
                            <a:ea typeface="標楷體" panose="03000509000000000000" pitchFamily="65" charset="-120"/>
                          </a:rPr>
                          <m:t>2</m:t>
                        </m:r>
                      </m:sup>
                    </m:sSup>
                    <m:r>
                      <a:rPr lang="en-US" altLang="zh-TW" b="0" i="1" smtClean="0">
                        <a:latin typeface="Cambria Math" panose="02040503050406030204" pitchFamily="18" charset="0"/>
                        <a:ea typeface="標楷體" panose="03000509000000000000" pitchFamily="65" charset="-120"/>
                      </a:rPr>
                      <m:t>+</m:t>
                    </m:r>
                    <m:r>
                      <a:rPr lang="en-US" altLang="zh-TW" i="1">
                        <a:latin typeface="Cambria Math" panose="02040503050406030204" pitchFamily="18" charset="0"/>
                        <a:ea typeface="標楷體" panose="03000509000000000000" pitchFamily="65" charset="-120"/>
                      </a:rPr>
                      <m:t>…</m:t>
                    </m:r>
                    <m:r>
                      <a:rPr lang="en-US" altLang="zh-TW" b="0" i="1" smtClean="0">
                        <a:latin typeface="Cambria Math" panose="02040503050406030204" pitchFamily="18" charset="0"/>
                        <a:ea typeface="標楷體" panose="03000509000000000000" pitchFamily="65" charset="-120"/>
                      </a:rPr>
                      <m:t>+</m:t>
                    </m:r>
                    <m:sSub>
                      <m:sSubPr>
                        <m:ctrlPr>
                          <a:rPr lang="en-US" altLang="zh-TW" i="1">
                            <a:latin typeface="Cambria Math" charset="0"/>
                            <a:ea typeface="標楷體" panose="03000509000000000000" pitchFamily="65" charset="-120"/>
                          </a:rPr>
                        </m:ctrlPr>
                      </m:sSubPr>
                      <m:e>
                        <m:r>
                          <a:rPr lang="en-US" altLang="zh-TW" i="1">
                            <a:latin typeface="Cambria Math" panose="02040503050406030204" pitchFamily="18" charset="0"/>
                            <a:ea typeface="Cambria Math" panose="02040503050406030204" pitchFamily="18" charset="0"/>
                          </a:rPr>
                          <m:t>∅</m:t>
                        </m:r>
                      </m:e>
                      <m:sub>
                        <m:r>
                          <a:rPr lang="en-US" altLang="zh-TW" i="1">
                            <a:latin typeface="Cambria Math" panose="02040503050406030204" pitchFamily="18" charset="0"/>
                            <a:ea typeface="標楷體" panose="03000509000000000000" pitchFamily="65" charset="-120"/>
                          </a:rPr>
                          <m:t>𝑝</m:t>
                        </m:r>
                      </m:sub>
                    </m:sSub>
                    <m:sSup>
                      <m:sSupPr>
                        <m:ctrlPr>
                          <a:rPr lang="en-US" altLang="zh-TW" i="1">
                            <a:latin typeface="Cambria Math" charset="0"/>
                            <a:ea typeface="標楷體" panose="03000509000000000000" pitchFamily="65" charset="-120"/>
                          </a:rPr>
                        </m:ctrlPr>
                      </m:sSupPr>
                      <m:e>
                        <m:r>
                          <a:rPr lang="en-US" altLang="zh-TW" i="1">
                            <a:latin typeface="Cambria Math" panose="02040503050406030204" pitchFamily="18" charset="0"/>
                            <a:ea typeface="標楷體" panose="03000509000000000000" pitchFamily="65" charset="-120"/>
                          </a:rPr>
                          <m:t>𝐿</m:t>
                        </m:r>
                      </m:e>
                      <m:sup>
                        <m:r>
                          <a:rPr lang="en-US" altLang="zh-TW" b="0" i="1" smtClean="0">
                            <a:latin typeface="Cambria Math" panose="02040503050406030204" pitchFamily="18" charset="0"/>
                            <a:ea typeface="標楷體" panose="03000509000000000000" pitchFamily="65" charset="-120"/>
                          </a:rPr>
                          <m:t>𝑝</m:t>
                        </m:r>
                      </m:sup>
                    </m:sSup>
                    <m:r>
                      <a:rPr lang="en-US" altLang="zh-TW" b="0" i="1" smtClean="0">
                        <a:latin typeface="Cambria Math" panose="02040503050406030204" pitchFamily="18" charset="0"/>
                        <a:ea typeface="標楷體" panose="03000509000000000000" pitchFamily="65" charset="-120"/>
                      </a:rPr>
                      <m:t>)</m:t>
                    </m:r>
                  </m:oMath>
                </a14:m>
                <a:r>
                  <a:rPr lang="en-US" altLang="zh-TW" dirty="0">
                    <a:ea typeface="標楷體" panose="03000509000000000000" pitchFamily="65" charset="-120"/>
                  </a:rPr>
                  <a:t> </a:t>
                </a:r>
                <a14:m>
                  <m:oMath xmlns:m="http://schemas.openxmlformats.org/officeDocument/2006/math">
                    <m:sSub>
                      <m:sSubPr>
                        <m:ctrlPr>
                          <a:rPr lang="en-US" altLang="zh-TW" i="1">
                            <a:latin typeface="Cambria Math" charset="0"/>
                            <a:ea typeface="標楷體" panose="03000509000000000000" pitchFamily="65" charset="-120"/>
                          </a:rPr>
                        </m:ctrlPr>
                      </m:sSubPr>
                      <m:e>
                        <m:r>
                          <a:rPr lang="en-US" altLang="zh-TW" b="0" i="1" smtClean="0">
                            <a:latin typeface="Cambria Math" charset="0"/>
                            <a:ea typeface="標楷體" panose="03000509000000000000" pitchFamily="65" charset="-120"/>
                          </a:rPr>
                          <m:t>𝑧</m:t>
                        </m:r>
                      </m:e>
                      <m:sub>
                        <m:r>
                          <a:rPr lang="en-US" altLang="zh-TW" i="1">
                            <a:latin typeface="Cambria Math" panose="02040503050406030204" pitchFamily="18" charset="0"/>
                            <a:ea typeface="標楷體" panose="03000509000000000000" pitchFamily="65" charset="-120"/>
                          </a:rPr>
                          <m:t>𝑡</m:t>
                        </m:r>
                      </m:sub>
                    </m:sSub>
                  </m:oMath>
                </a14:m>
                <a:endParaRPr lang="en-US" altLang="zh-TW" i="1" dirty="0" smtClean="0">
                  <a:latin typeface="Cambria Math" panose="02040503050406030204" pitchFamily="18" charset="0"/>
                  <a:ea typeface="標楷體" panose="03000509000000000000" pitchFamily="65" charset="-120"/>
                </a:endParaRPr>
              </a:p>
              <a:p>
                <a:pPr marL="457200" lvl="1" indent="0">
                  <a:buNone/>
                </a:pPr>
                <a:endParaRPr lang="en-US" altLang="zh-TW" sz="2000" i="1" dirty="0" smtClean="0">
                  <a:latin typeface="Cambria Math" panose="02040503050406030204" pitchFamily="18" charset="0"/>
                  <a:ea typeface="標楷體" panose="03000509000000000000" pitchFamily="65" charset="-120"/>
                </a:endParaRPr>
              </a:p>
              <a:p>
                <a:pPr marL="457200" lvl="1" indent="0">
                  <a:buNone/>
                </a:pPr>
                <a:r>
                  <a:rPr lang="en-US" altLang="zh-TW" sz="2000" dirty="0" smtClean="0">
                    <a:ea typeface="Cambria Math" panose="02040503050406030204" pitchFamily="18" charset="0"/>
                  </a:rPr>
                  <a:t>        </a:t>
                </a:r>
                <a14:m>
                  <m:oMath xmlns:m="http://schemas.openxmlformats.org/officeDocument/2006/math">
                    <m:r>
                      <a:rPr lang="en-US" altLang="zh-TW" sz="2000" i="1" smtClean="0">
                        <a:latin typeface="Cambria Math" panose="02040503050406030204" pitchFamily="18" charset="0"/>
                        <a:ea typeface="Cambria Math" panose="02040503050406030204" pitchFamily="18" charset="0"/>
                      </a:rPr>
                      <m:t>=</m:t>
                    </m:r>
                    <m:d>
                      <m:dPr>
                        <m:begChr m:val="["/>
                        <m:endChr m:val="]"/>
                        <m:ctrlPr>
                          <a:rPr lang="en-US" altLang="zh-TW" sz="2000" i="1" smtClean="0">
                            <a:latin typeface="Cambria Math" charset="0"/>
                            <a:ea typeface="Cambria Math" panose="02040503050406030204" pitchFamily="18" charset="0"/>
                          </a:rPr>
                        </m:ctrlPr>
                      </m:dPr>
                      <m:e>
                        <m:d>
                          <m:dPr>
                            <m:ctrlPr>
                              <a:rPr lang="en-US" altLang="zh-TW" sz="2000" i="1" smtClean="0">
                                <a:latin typeface="Cambria Math" charset="0"/>
                                <a:ea typeface="Cambria Math" panose="02040503050406030204" pitchFamily="18" charset="0"/>
                              </a:rPr>
                            </m:ctrlPr>
                          </m:dPr>
                          <m:e>
                            <m:nary>
                              <m:naryPr>
                                <m:chr m:val="∑"/>
                                <m:ctrlPr>
                                  <a:rPr lang="en-US" altLang="zh-TW" sz="2000" i="1" smtClean="0">
                                    <a:latin typeface="Cambria Math" charset="0"/>
                                    <a:ea typeface="Cambria Math" panose="02040503050406030204" pitchFamily="18" charset="0"/>
                                  </a:rPr>
                                </m:ctrlPr>
                              </m:naryPr>
                              <m:sub>
                                <m:r>
                                  <m:rPr>
                                    <m:brk m:alnAt="23"/>
                                  </m:rPr>
                                  <a:rPr lang="en-US" altLang="zh-TW" sz="2000" b="0" i="1" smtClean="0">
                                    <a:latin typeface="Cambria Math" panose="02040503050406030204" pitchFamily="18" charset="0"/>
                                    <a:ea typeface="Cambria Math" panose="02040503050406030204" pitchFamily="18" charset="0"/>
                                  </a:rPr>
                                  <m:t>𝑗</m:t>
                                </m:r>
                                <m:r>
                                  <a:rPr lang="en-US" altLang="zh-TW" sz="2000" b="0" i="1" smtClean="0">
                                    <a:latin typeface="Cambria Math" panose="02040503050406030204" pitchFamily="18" charset="0"/>
                                    <a:ea typeface="Cambria Math" panose="02040503050406030204" pitchFamily="18" charset="0"/>
                                  </a:rPr>
                                  <m:t>=1</m:t>
                                </m:r>
                              </m:sub>
                              <m:sup>
                                <m:r>
                                  <a:rPr lang="en-US" altLang="zh-TW" sz="2000" b="0" i="1" smtClean="0">
                                    <a:latin typeface="Cambria Math" panose="02040503050406030204" pitchFamily="18" charset="0"/>
                                    <a:ea typeface="Cambria Math" panose="02040503050406030204" pitchFamily="18" charset="0"/>
                                  </a:rPr>
                                  <m:t>𝑝</m:t>
                                </m:r>
                              </m:sup>
                              <m:e>
                                <m:sSub>
                                  <m:sSubPr>
                                    <m:ctrlPr>
                                      <a:rPr lang="en-US" altLang="zh-TW" sz="2000" i="1" smtClean="0">
                                        <a:latin typeface="Cambria Math" charset="0"/>
                                        <a:ea typeface="Cambria Math" panose="02040503050406030204" pitchFamily="18" charset="0"/>
                                      </a:rPr>
                                    </m:ctrlPr>
                                  </m:sSubPr>
                                  <m:e>
                                    <m:r>
                                      <a:rPr lang="en-US" altLang="zh-TW" sz="2000" i="1" smtClean="0">
                                        <a:latin typeface="Cambria Math" panose="02040503050406030204" pitchFamily="18" charset="0"/>
                                        <a:ea typeface="Cambria Math" panose="02040503050406030204" pitchFamily="18" charset="0"/>
                                      </a:rPr>
                                      <m:t>∅</m:t>
                                    </m:r>
                                  </m:e>
                                  <m:sub>
                                    <m:r>
                                      <a:rPr lang="en-US" altLang="zh-TW" sz="2000" b="0" i="1" smtClean="0">
                                        <a:latin typeface="Cambria Math" panose="02040503050406030204" pitchFamily="18" charset="0"/>
                                        <a:ea typeface="Cambria Math" panose="02040503050406030204" pitchFamily="18" charset="0"/>
                                      </a:rPr>
                                      <m:t>𝑗</m:t>
                                    </m:r>
                                  </m:sub>
                                </m:sSub>
                              </m:e>
                            </m:nary>
                          </m:e>
                        </m:d>
                        <m:r>
                          <a:rPr lang="en-US" altLang="zh-TW" sz="2000" b="0" i="1" smtClean="0">
                            <a:latin typeface="Cambria Math" panose="02040503050406030204" pitchFamily="18" charset="0"/>
                            <a:ea typeface="Cambria Math" panose="02040503050406030204" pitchFamily="18" charset="0"/>
                          </a:rPr>
                          <m:t>𝐿</m:t>
                        </m:r>
                        <m:r>
                          <a:rPr lang="en-US" altLang="zh-TW" sz="2000" b="0" i="1" smtClean="0">
                            <a:latin typeface="Cambria Math" panose="02040503050406030204" pitchFamily="18" charset="0"/>
                            <a:ea typeface="Cambria Math" panose="02040503050406030204" pitchFamily="18" charset="0"/>
                          </a:rPr>
                          <m:t>−</m:t>
                        </m:r>
                        <m:nary>
                          <m:naryPr>
                            <m:chr m:val="∑"/>
                            <m:ctrlPr>
                              <a:rPr lang="en-US" altLang="zh-TW" sz="2000" b="0" i="1" smtClean="0">
                                <a:latin typeface="Cambria Math" charset="0"/>
                                <a:ea typeface="Cambria Math" panose="02040503050406030204" pitchFamily="18" charset="0"/>
                              </a:rPr>
                            </m:ctrlPr>
                          </m:naryPr>
                          <m:sub>
                            <m:r>
                              <m:rPr>
                                <m:brk m:alnAt="23"/>
                              </m:rPr>
                              <a:rPr lang="en-US" altLang="zh-TW" sz="2000" b="0" i="1" smtClean="0">
                                <a:latin typeface="Cambria Math" panose="02040503050406030204" pitchFamily="18" charset="0"/>
                                <a:ea typeface="Cambria Math" panose="02040503050406030204" pitchFamily="18" charset="0"/>
                              </a:rPr>
                              <m:t>𝑗</m:t>
                            </m:r>
                            <m:r>
                              <a:rPr lang="en-US" altLang="zh-TW" sz="2000" b="0" i="1" smtClean="0">
                                <a:latin typeface="Cambria Math" panose="02040503050406030204" pitchFamily="18" charset="0"/>
                                <a:ea typeface="Cambria Math" panose="02040503050406030204" pitchFamily="18" charset="0"/>
                              </a:rPr>
                              <m:t>=2</m:t>
                            </m:r>
                          </m:sub>
                          <m:sup>
                            <m:r>
                              <a:rPr lang="en-US" altLang="zh-TW" sz="2000" b="0" i="1" smtClean="0">
                                <a:latin typeface="Cambria Math" panose="02040503050406030204" pitchFamily="18" charset="0"/>
                                <a:ea typeface="Cambria Math" panose="02040503050406030204" pitchFamily="18" charset="0"/>
                              </a:rPr>
                              <m:t>𝑝</m:t>
                            </m:r>
                          </m:sup>
                          <m:e>
                            <m:sSub>
                              <m:sSubPr>
                                <m:ctrlPr>
                                  <a:rPr lang="en-US" altLang="zh-TW" sz="2000" i="1">
                                    <a:latin typeface="Cambria Math" charset="0"/>
                                    <a:ea typeface="Cambria Math" panose="02040503050406030204" pitchFamily="18" charset="0"/>
                                  </a:rPr>
                                </m:ctrlPr>
                              </m:sSubPr>
                              <m:e>
                                <m:r>
                                  <a:rPr lang="en-US" altLang="zh-TW" sz="2000" i="1">
                                    <a:latin typeface="Cambria Math" panose="02040503050406030204" pitchFamily="18" charset="0"/>
                                    <a:ea typeface="Cambria Math" panose="02040503050406030204" pitchFamily="18" charset="0"/>
                                  </a:rPr>
                                  <m:t>∅</m:t>
                                </m:r>
                              </m:e>
                              <m:sub>
                                <m:r>
                                  <a:rPr lang="en-US" altLang="zh-TW" sz="2000" i="1">
                                    <a:latin typeface="Cambria Math" panose="02040503050406030204" pitchFamily="18" charset="0"/>
                                    <a:ea typeface="Cambria Math" panose="02040503050406030204" pitchFamily="18" charset="0"/>
                                  </a:rPr>
                                  <m:t>𝑗</m:t>
                                </m:r>
                              </m:sub>
                            </m:sSub>
                            <m:d>
                              <m:dPr>
                                <m:ctrlPr>
                                  <a:rPr lang="en-US" altLang="zh-TW" sz="2000" b="0" i="1" smtClean="0">
                                    <a:latin typeface="Cambria Math" charset="0"/>
                                    <a:ea typeface="Cambria Math" panose="02040503050406030204" pitchFamily="18" charset="0"/>
                                  </a:rPr>
                                </m:ctrlPr>
                              </m:dPr>
                              <m:e>
                                <m:r>
                                  <a:rPr lang="en-US" altLang="zh-TW" sz="2000" b="0" i="1" smtClean="0">
                                    <a:latin typeface="Cambria Math" panose="02040503050406030204" pitchFamily="18" charset="0"/>
                                    <a:ea typeface="Cambria Math" panose="02040503050406030204" pitchFamily="18" charset="0"/>
                                  </a:rPr>
                                  <m:t>1−</m:t>
                                </m:r>
                                <m:r>
                                  <a:rPr lang="en-US" altLang="zh-TW" sz="2000" b="0" i="1" smtClean="0">
                                    <a:latin typeface="Cambria Math" panose="02040503050406030204" pitchFamily="18" charset="0"/>
                                    <a:ea typeface="Cambria Math" panose="02040503050406030204" pitchFamily="18" charset="0"/>
                                  </a:rPr>
                                  <m:t>𝐿</m:t>
                                </m:r>
                              </m:e>
                            </m:d>
                            <m:r>
                              <a:rPr lang="en-US" altLang="zh-TW" sz="2000" b="0" i="1" smtClean="0">
                                <a:latin typeface="Cambria Math" panose="02040503050406030204" pitchFamily="18" charset="0"/>
                                <a:ea typeface="Cambria Math" panose="02040503050406030204" pitchFamily="18" charset="0"/>
                              </a:rPr>
                              <m:t>𝐿</m:t>
                            </m:r>
                          </m:e>
                        </m:nary>
                        <m:r>
                          <a:rPr lang="en-US" altLang="zh-TW" sz="2000" b="0" i="1" smtClean="0">
                            <a:latin typeface="Cambria Math" panose="02040503050406030204" pitchFamily="18" charset="0"/>
                            <a:ea typeface="Cambria Math" panose="02040503050406030204" pitchFamily="18" charset="0"/>
                          </a:rPr>
                          <m:t>−</m:t>
                        </m:r>
                        <m:nary>
                          <m:naryPr>
                            <m:chr m:val="∑"/>
                            <m:ctrlPr>
                              <a:rPr lang="en-US" altLang="zh-TW" sz="2000" i="1">
                                <a:latin typeface="Cambria Math" charset="0"/>
                                <a:ea typeface="Cambria Math" panose="02040503050406030204" pitchFamily="18" charset="0"/>
                              </a:rPr>
                            </m:ctrlPr>
                          </m:naryPr>
                          <m:sub>
                            <m:r>
                              <m:rPr>
                                <m:brk m:alnAt="23"/>
                              </m:rPr>
                              <a:rPr lang="en-US" altLang="zh-TW" sz="2000" i="1">
                                <a:latin typeface="Cambria Math" panose="02040503050406030204" pitchFamily="18" charset="0"/>
                                <a:ea typeface="Cambria Math" panose="02040503050406030204" pitchFamily="18" charset="0"/>
                              </a:rPr>
                              <m:t>𝑗</m:t>
                            </m:r>
                            <m:r>
                              <a:rPr lang="en-US" altLang="zh-TW" sz="2000" i="1">
                                <a:latin typeface="Cambria Math" panose="02040503050406030204" pitchFamily="18" charset="0"/>
                                <a:ea typeface="Cambria Math" panose="02040503050406030204" pitchFamily="18" charset="0"/>
                              </a:rPr>
                              <m:t>=</m:t>
                            </m:r>
                            <m:r>
                              <a:rPr lang="en-US" altLang="zh-TW" sz="2000" b="0" i="1" smtClean="0">
                                <a:latin typeface="Cambria Math" panose="02040503050406030204" pitchFamily="18" charset="0"/>
                                <a:ea typeface="Cambria Math" panose="02040503050406030204" pitchFamily="18" charset="0"/>
                              </a:rPr>
                              <m:t>3</m:t>
                            </m:r>
                          </m:sub>
                          <m:sup>
                            <m:r>
                              <a:rPr lang="en-US" altLang="zh-TW" sz="2000" i="1">
                                <a:latin typeface="Cambria Math" panose="02040503050406030204" pitchFamily="18" charset="0"/>
                                <a:ea typeface="Cambria Math" panose="02040503050406030204" pitchFamily="18" charset="0"/>
                              </a:rPr>
                              <m:t>𝑝</m:t>
                            </m:r>
                          </m:sup>
                          <m:e>
                            <m:sSub>
                              <m:sSubPr>
                                <m:ctrlPr>
                                  <a:rPr lang="en-US" altLang="zh-TW" sz="2000" i="1">
                                    <a:latin typeface="Cambria Math" charset="0"/>
                                    <a:ea typeface="Cambria Math" panose="02040503050406030204" pitchFamily="18" charset="0"/>
                                  </a:rPr>
                                </m:ctrlPr>
                              </m:sSubPr>
                              <m:e>
                                <m:r>
                                  <a:rPr lang="en-US" altLang="zh-TW" sz="2000" i="1">
                                    <a:latin typeface="Cambria Math" panose="02040503050406030204" pitchFamily="18" charset="0"/>
                                    <a:ea typeface="Cambria Math" panose="02040503050406030204" pitchFamily="18" charset="0"/>
                                  </a:rPr>
                                  <m:t>∅</m:t>
                                </m:r>
                              </m:e>
                              <m:sub>
                                <m:r>
                                  <a:rPr lang="en-US" altLang="zh-TW" sz="2000" i="1">
                                    <a:latin typeface="Cambria Math" panose="02040503050406030204" pitchFamily="18" charset="0"/>
                                    <a:ea typeface="Cambria Math" panose="02040503050406030204" pitchFamily="18" charset="0"/>
                                  </a:rPr>
                                  <m:t>𝑗</m:t>
                                </m:r>
                              </m:sub>
                            </m:sSub>
                            <m:d>
                              <m:dPr>
                                <m:ctrlPr>
                                  <a:rPr lang="en-US" altLang="zh-TW" sz="2000" i="1">
                                    <a:latin typeface="Cambria Math" charset="0"/>
                                    <a:ea typeface="Cambria Math" panose="02040503050406030204" pitchFamily="18" charset="0"/>
                                  </a:rPr>
                                </m:ctrlPr>
                              </m:dPr>
                              <m:e>
                                <m:r>
                                  <a:rPr lang="en-US" altLang="zh-TW" sz="2000" i="1">
                                    <a:latin typeface="Cambria Math" panose="02040503050406030204" pitchFamily="18" charset="0"/>
                                    <a:ea typeface="Cambria Math" panose="02040503050406030204" pitchFamily="18" charset="0"/>
                                  </a:rPr>
                                  <m:t>1−</m:t>
                                </m:r>
                                <m:r>
                                  <a:rPr lang="en-US" altLang="zh-TW" sz="2000" i="1">
                                    <a:latin typeface="Cambria Math" panose="02040503050406030204" pitchFamily="18" charset="0"/>
                                    <a:ea typeface="Cambria Math" panose="02040503050406030204" pitchFamily="18" charset="0"/>
                                  </a:rPr>
                                  <m:t>𝐿</m:t>
                                </m:r>
                              </m:e>
                            </m:d>
                            <m:sSup>
                              <m:sSupPr>
                                <m:ctrlPr>
                                  <a:rPr lang="en-US" altLang="zh-TW" sz="2000" i="1">
                                    <a:latin typeface="Cambria Math" charset="0"/>
                                    <a:ea typeface="標楷體" panose="03000509000000000000" pitchFamily="65" charset="-120"/>
                                  </a:rPr>
                                </m:ctrlPr>
                              </m:sSupPr>
                              <m:e>
                                <m:r>
                                  <a:rPr lang="en-US" altLang="zh-TW" sz="2000" i="1">
                                    <a:latin typeface="Cambria Math" panose="02040503050406030204" pitchFamily="18" charset="0"/>
                                    <a:ea typeface="標楷體" panose="03000509000000000000" pitchFamily="65" charset="-120"/>
                                  </a:rPr>
                                  <m:t>𝐿</m:t>
                                </m:r>
                              </m:e>
                              <m:sup>
                                <m:r>
                                  <a:rPr lang="en-US" altLang="zh-TW" sz="2000" i="1">
                                    <a:latin typeface="Cambria Math" panose="02040503050406030204" pitchFamily="18" charset="0"/>
                                    <a:ea typeface="標楷體" panose="03000509000000000000" pitchFamily="65" charset="-120"/>
                                  </a:rPr>
                                  <m:t>2</m:t>
                                </m:r>
                              </m:sup>
                            </m:sSup>
                          </m:e>
                        </m:nary>
                        <m:r>
                          <a:rPr lang="en-US" altLang="zh-TW" sz="2000" b="0" i="1" smtClean="0">
                            <a:latin typeface="Cambria Math" panose="02040503050406030204" pitchFamily="18" charset="0"/>
                            <a:ea typeface="Cambria Math" panose="02040503050406030204" pitchFamily="18" charset="0"/>
                          </a:rPr>
                          <m:t>−…−</m:t>
                        </m:r>
                        <m:nary>
                          <m:naryPr>
                            <m:chr m:val="∑"/>
                            <m:ctrlPr>
                              <a:rPr lang="en-US" altLang="zh-TW" sz="2000" i="1">
                                <a:latin typeface="Cambria Math" charset="0"/>
                                <a:ea typeface="Cambria Math" panose="02040503050406030204" pitchFamily="18" charset="0"/>
                              </a:rPr>
                            </m:ctrlPr>
                          </m:naryPr>
                          <m:sub>
                            <m:r>
                              <m:rPr>
                                <m:brk m:alnAt="23"/>
                              </m:rPr>
                              <a:rPr lang="en-US" altLang="zh-TW" sz="2000" i="1">
                                <a:latin typeface="Cambria Math" panose="02040503050406030204" pitchFamily="18" charset="0"/>
                                <a:ea typeface="Cambria Math" panose="02040503050406030204" pitchFamily="18" charset="0"/>
                              </a:rPr>
                              <m:t>𝑗</m:t>
                            </m:r>
                            <m:r>
                              <a:rPr lang="en-US" altLang="zh-TW" sz="2000" i="1">
                                <a:latin typeface="Cambria Math" panose="02040503050406030204" pitchFamily="18" charset="0"/>
                                <a:ea typeface="Cambria Math" panose="02040503050406030204" pitchFamily="18" charset="0"/>
                              </a:rPr>
                              <m:t>=</m:t>
                            </m:r>
                            <m:r>
                              <a:rPr lang="en-US" altLang="zh-TW" sz="2000" b="0" i="1" smtClean="0">
                                <a:latin typeface="Cambria Math" panose="02040503050406030204" pitchFamily="18" charset="0"/>
                                <a:ea typeface="Cambria Math" panose="02040503050406030204" pitchFamily="18" charset="0"/>
                              </a:rPr>
                              <m:t>𝑝</m:t>
                            </m:r>
                          </m:sub>
                          <m:sup>
                            <m:r>
                              <a:rPr lang="en-US" altLang="zh-TW" sz="2000" i="1">
                                <a:latin typeface="Cambria Math" panose="02040503050406030204" pitchFamily="18" charset="0"/>
                                <a:ea typeface="Cambria Math" panose="02040503050406030204" pitchFamily="18" charset="0"/>
                              </a:rPr>
                              <m:t>𝑝</m:t>
                            </m:r>
                          </m:sup>
                          <m:e>
                            <m:sSub>
                              <m:sSubPr>
                                <m:ctrlPr>
                                  <a:rPr lang="en-US" altLang="zh-TW" sz="2000" i="1">
                                    <a:latin typeface="Cambria Math" charset="0"/>
                                    <a:ea typeface="Cambria Math" panose="02040503050406030204" pitchFamily="18" charset="0"/>
                                  </a:rPr>
                                </m:ctrlPr>
                              </m:sSubPr>
                              <m:e>
                                <m:r>
                                  <a:rPr lang="en-US" altLang="zh-TW" sz="2000" i="1">
                                    <a:latin typeface="Cambria Math" panose="02040503050406030204" pitchFamily="18" charset="0"/>
                                    <a:ea typeface="Cambria Math" panose="02040503050406030204" pitchFamily="18" charset="0"/>
                                  </a:rPr>
                                  <m:t>∅</m:t>
                                </m:r>
                              </m:e>
                              <m:sub>
                                <m:r>
                                  <a:rPr lang="en-US" altLang="zh-TW" sz="2000" i="1">
                                    <a:latin typeface="Cambria Math" panose="02040503050406030204" pitchFamily="18" charset="0"/>
                                    <a:ea typeface="Cambria Math" panose="02040503050406030204" pitchFamily="18" charset="0"/>
                                  </a:rPr>
                                  <m:t>𝑗</m:t>
                                </m:r>
                              </m:sub>
                            </m:sSub>
                            <m:d>
                              <m:dPr>
                                <m:ctrlPr>
                                  <a:rPr lang="en-US" altLang="zh-TW" sz="2000" i="1">
                                    <a:latin typeface="Cambria Math" charset="0"/>
                                    <a:ea typeface="Cambria Math" panose="02040503050406030204" pitchFamily="18" charset="0"/>
                                  </a:rPr>
                                </m:ctrlPr>
                              </m:dPr>
                              <m:e>
                                <m:r>
                                  <a:rPr lang="en-US" altLang="zh-TW" sz="2000" i="1">
                                    <a:latin typeface="Cambria Math" panose="02040503050406030204" pitchFamily="18" charset="0"/>
                                    <a:ea typeface="Cambria Math" panose="02040503050406030204" pitchFamily="18" charset="0"/>
                                  </a:rPr>
                                  <m:t>1−</m:t>
                                </m:r>
                                <m:r>
                                  <a:rPr lang="en-US" altLang="zh-TW" sz="2000" i="1">
                                    <a:latin typeface="Cambria Math" panose="02040503050406030204" pitchFamily="18" charset="0"/>
                                    <a:ea typeface="Cambria Math" panose="02040503050406030204" pitchFamily="18" charset="0"/>
                                  </a:rPr>
                                  <m:t>𝐿</m:t>
                                </m:r>
                              </m:e>
                            </m:d>
                            <m:sSup>
                              <m:sSupPr>
                                <m:ctrlPr>
                                  <a:rPr lang="en-US" altLang="zh-TW" sz="2000" i="1">
                                    <a:latin typeface="Cambria Math" charset="0"/>
                                    <a:ea typeface="標楷體" panose="03000509000000000000" pitchFamily="65" charset="-120"/>
                                  </a:rPr>
                                </m:ctrlPr>
                              </m:sSupPr>
                              <m:e>
                                <m:r>
                                  <a:rPr lang="en-US" altLang="zh-TW" sz="2000" i="1">
                                    <a:latin typeface="Cambria Math" panose="02040503050406030204" pitchFamily="18" charset="0"/>
                                    <a:ea typeface="標楷體" panose="03000509000000000000" pitchFamily="65" charset="-120"/>
                                  </a:rPr>
                                  <m:t>𝐿</m:t>
                                </m:r>
                              </m:e>
                              <m:sup>
                                <m:r>
                                  <a:rPr lang="en-US" altLang="zh-TW" sz="2000" i="1">
                                    <a:latin typeface="Cambria Math" panose="02040503050406030204" pitchFamily="18" charset="0"/>
                                    <a:ea typeface="標楷體" panose="03000509000000000000" pitchFamily="65" charset="-120"/>
                                  </a:rPr>
                                  <m:t>𝑝</m:t>
                                </m:r>
                                <m:r>
                                  <a:rPr lang="en-US" altLang="zh-TW" sz="2000" i="1">
                                    <a:latin typeface="Cambria Math" panose="02040503050406030204" pitchFamily="18" charset="0"/>
                                    <a:ea typeface="標楷體" panose="03000509000000000000" pitchFamily="65" charset="-120"/>
                                  </a:rPr>
                                  <m:t>−1</m:t>
                                </m:r>
                              </m:sup>
                            </m:sSup>
                          </m:e>
                        </m:nary>
                      </m:e>
                    </m:d>
                    <m:sSub>
                      <m:sSubPr>
                        <m:ctrlPr>
                          <a:rPr lang="en-US" altLang="zh-TW" sz="2000" i="1">
                            <a:latin typeface="Cambria Math" charset="0"/>
                            <a:ea typeface="標楷體" panose="03000509000000000000" pitchFamily="65" charset="-120"/>
                          </a:rPr>
                        </m:ctrlPr>
                      </m:sSubPr>
                      <m:e>
                        <m:r>
                          <a:rPr lang="en-US" altLang="zh-TW" sz="2000" b="0" i="1" smtClean="0">
                            <a:latin typeface="Cambria Math" charset="0"/>
                            <a:ea typeface="標楷體" panose="03000509000000000000" pitchFamily="65" charset="-120"/>
                          </a:rPr>
                          <m:t>𝑧</m:t>
                        </m:r>
                      </m:e>
                      <m:sub>
                        <m:r>
                          <a:rPr lang="en-US" altLang="zh-TW" sz="2000" i="1">
                            <a:latin typeface="Cambria Math" panose="02040503050406030204" pitchFamily="18" charset="0"/>
                            <a:ea typeface="標楷體" panose="03000509000000000000" pitchFamily="65" charset="-120"/>
                          </a:rPr>
                          <m:t>𝑡</m:t>
                        </m:r>
                      </m:sub>
                    </m:sSub>
                  </m:oMath>
                </a14:m>
                <a:endParaRPr lang="en-US" altLang="zh-TW" sz="2000" dirty="0" smtClean="0">
                  <a:latin typeface="標楷體" panose="03000509000000000000" pitchFamily="65" charset="-120"/>
                  <a:ea typeface="標楷體" panose="03000509000000000000" pitchFamily="65" charset="-120"/>
                </a:endParaRPr>
              </a:p>
              <a:p>
                <a:pPr marL="457200" lvl="1" indent="0">
                  <a:buNone/>
                </a:pPr>
                <a:endParaRPr lang="en-US" altLang="zh-TW" sz="2000" dirty="0">
                  <a:latin typeface="標楷體" panose="03000509000000000000" pitchFamily="65" charset="-120"/>
                  <a:ea typeface="標楷體" panose="03000509000000000000" pitchFamily="65" charset="-120"/>
                </a:endParaRPr>
              </a:p>
              <a:p>
                <a:pPr marL="457200" lvl="1" indent="0">
                  <a:buNone/>
                </a:pPr>
                <a:r>
                  <a:rPr lang="en-US" altLang="zh-TW" sz="2000" dirty="0" smtClean="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令</a:t>
                </a:r>
                <a14:m>
                  <m:oMath xmlns:m="http://schemas.openxmlformats.org/officeDocument/2006/math">
                    <m:sSub>
                      <m:sSubPr>
                        <m:ctrlPr>
                          <a:rPr lang="en-US" altLang="zh-TW" sz="2000" i="1" smtClean="0">
                            <a:latin typeface="Cambria Math" charset="0"/>
                            <a:ea typeface="標楷體" panose="03000509000000000000" pitchFamily="65" charset="-120"/>
                          </a:rPr>
                        </m:ctrlPr>
                      </m:sSubPr>
                      <m:e>
                        <m:r>
                          <a:rPr lang="en-US" altLang="zh-TW" sz="2000" b="0" i="1" smtClean="0">
                            <a:latin typeface="Cambria Math" panose="02040503050406030204" pitchFamily="18" charset="0"/>
                            <a:ea typeface="標楷體" panose="03000509000000000000" pitchFamily="65" charset="-120"/>
                          </a:rPr>
                          <m:t>𝐷</m:t>
                        </m:r>
                      </m:e>
                      <m:sub>
                        <m:r>
                          <a:rPr lang="en-US" altLang="zh-TW" sz="2000" b="0" i="1" smtClean="0">
                            <a:latin typeface="Cambria Math" panose="02040503050406030204" pitchFamily="18" charset="0"/>
                            <a:ea typeface="標楷體" panose="03000509000000000000" pitchFamily="65" charset="-120"/>
                          </a:rPr>
                          <m:t>𝑗</m:t>
                        </m:r>
                      </m:sub>
                    </m:sSub>
                    <m:r>
                      <a:rPr lang="en-US" altLang="zh-TW" sz="2000" b="0" i="1" smtClean="0">
                        <a:latin typeface="Cambria Math" panose="02040503050406030204" pitchFamily="18" charset="0"/>
                        <a:ea typeface="標楷體" panose="03000509000000000000" pitchFamily="65" charset="-120"/>
                      </a:rPr>
                      <m:t>=−</m:t>
                    </m:r>
                    <m:nary>
                      <m:naryPr>
                        <m:chr m:val="∑"/>
                        <m:limLoc m:val="subSup"/>
                        <m:ctrlPr>
                          <a:rPr lang="en-US" altLang="zh-TW" sz="2000" b="0" i="1" smtClean="0">
                            <a:latin typeface="Cambria Math" charset="0"/>
                            <a:ea typeface="標楷體" panose="03000509000000000000" pitchFamily="65" charset="-120"/>
                          </a:rPr>
                        </m:ctrlPr>
                      </m:naryPr>
                      <m:sub>
                        <m:r>
                          <m:rPr>
                            <m:brk m:alnAt="25"/>
                          </m:rPr>
                          <a:rPr lang="en-US" altLang="zh-TW" sz="2000" b="0" i="1" smtClean="0">
                            <a:latin typeface="Cambria Math" panose="02040503050406030204" pitchFamily="18" charset="0"/>
                            <a:ea typeface="標楷體" panose="03000509000000000000" pitchFamily="65" charset="-120"/>
                          </a:rPr>
                          <m:t>𝑠</m:t>
                        </m:r>
                        <m:r>
                          <a:rPr lang="en-US" altLang="zh-TW" sz="2000" b="0" i="1" smtClean="0">
                            <a:latin typeface="Cambria Math" panose="02040503050406030204" pitchFamily="18" charset="0"/>
                            <a:ea typeface="標楷體" panose="03000509000000000000" pitchFamily="65" charset="-120"/>
                          </a:rPr>
                          <m:t>=</m:t>
                        </m:r>
                        <m:r>
                          <a:rPr lang="en-US" altLang="zh-TW" sz="2000" b="0" i="1" smtClean="0">
                            <a:latin typeface="Cambria Math" panose="02040503050406030204" pitchFamily="18" charset="0"/>
                            <a:ea typeface="標楷體" panose="03000509000000000000" pitchFamily="65" charset="-120"/>
                          </a:rPr>
                          <m:t>𝑗</m:t>
                        </m:r>
                        <m:r>
                          <a:rPr lang="en-US" altLang="zh-TW" sz="2000" b="0" i="1" smtClean="0">
                            <a:latin typeface="Cambria Math" panose="02040503050406030204" pitchFamily="18" charset="0"/>
                            <a:ea typeface="標楷體" panose="03000509000000000000" pitchFamily="65" charset="-120"/>
                          </a:rPr>
                          <m:t>+1</m:t>
                        </m:r>
                      </m:sub>
                      <m:sup>
                        <m:r>
                          <a:rPr lang="en-US" altLang="zh-TW" sz="2000" b="0" i="1" smtClean="0">
                            <a:latin typeface="Cambria Math" panose="02040503050406030204" pitchFamily="18" charset="0"/>
                            <a:ea typeface="標楷體" panose="03000509000000000000" pitchFamily="65" charset="-120"/>
                          </a:rPr>
                          <m:t>𝑝</m:t>
                        </m:r>
                      </m:sup>
                      <m:e>
                        <m:sSub>
                          <m:sSubPr>
                            <m:ctrlPr>
                              <a:rPr lang="en-US" altLang="zh-TW" sz="2000" b="0" i="1" smtClean="0">
                                <a:latin typeface="Cambria Math" charset="0"/>
                                <a:ea typeface="標楷體" panose="03000509000000000000" pitchFamily="65" charset="-120"/>
                              </a:rPr>
                            </m:ctrlPr>
                          </m:sSubPr>
                          <m:e>
                            <m:r>
                              <a:rPr lang="en-US" altLang="zh-TW" sz="2000" b="0" i="1" smtClean="0">
                                <a:latin typeface="Cambria Math" panose="02040503050406030204" pitchFamily="18" charset="0"/>
                                <a:ea typeface="Cambria Math" panose="02040503050406030204" pitchFamily="18" charset="0"/>
                              </a:rPr>
                              <m:t>∅</m:t>
                            </m:r>
                          </m:e>
                          <m:sub>
                            <m:r>
                              <a:rPr lang="en-US" altLang="zh-TW" sz="2000" b="0" i="1" smtClean="0">
                                <a:latin typeface="Cambria Math" panose="02040503050406030204" pitchFamily="18" charset="0"/>
                                <a:ea typeface="標楷體" panose="03000509000000000000" pitchFamily="65" charset="-120"/>
                              </a:rPr>
                              <m:t>𝑠</m:t>
                            </m:r>
                          </m:sub>
                        </m:sSub>
                      </m:e>
                    </m:nary>
                  </m:oMath>
                </a14:m>
                <a:r>
                  <a:rPr lang="en-US" altLang="zh-TW" sz="2000" dirty="0" smtClean="0">
                    <a:latin typeface="標楷體" panose="03000509000000000000" pitchFamily="65" charset="-120"/>
                    <a:ea typeface="標楷體" panose="03000509000000000000" pitchFamily="65" charset="-120"/>
                  </a:rPr>
                  <a:t/>
                </a:r>
                <a:br>
                  <a:rPr lang="en-US" altLang="zh-TW" sz="2000" dirty="0" smtClean="0">
                    <a:latin typeface="標楷體" panose="03000509000000000000" pitchFamily="65" charset="-120"/>
                    <a:ea typeface="標楷體" panose="03000509000000000000" pitchFamily="65" charset="-120"/>
                  </a:rPr>
                </a:br>
                <a:r>
                  <a:rPr lang="en-US" altLang="zh-TW" sz="2000" dirty="0" smtClean="0">
                    <a:latin typeface="標楷體" panose="03000509000000000000" pitchFamily="65" charset="-120"/>
                    <a:ea typeface="標楷體" panose="03000509000000000000" pitchFamily="65" charset="-120"/>
                  </a:rPr>
                  <a:t>    </a:t>
                </a:r>
              </a:p>
              <a:p>
                <a:pPr marL="457200" lvl="1" indent="0">
                  <a:buNone/>
                </a:pPr>
                <a:r>
                  <a:rPr lang="en-US" altLang="zh-TW" sz="2000" dirty="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  </a:t>
                </a:r>
                <a14:m>
                  <m:oMath xmlns:m="http://schemas.openxmlformats.org/officeDocument/2006/math">
                    <m:r>
                      <a:rPr lang="en-US" altLang="zh-TW" sz="2000" i="1">
                        <a:latin typeface="Cambria Math" panose="02040503050406030204" pitchFamily="18" charset="0"/>
                        <a:ea typeface="Cambria Math" panose="02040503050406030204" pitchFamily="18" charset="0"/>
                      </a:rPr>
                      <m:t>=</m:t>
                    </m:r>
                    <m:d>
                      <m:dPr>
                        <m:begChr m:val="["/>
                        <m:endChr m:val="]"/>
                        <m:ctrlPr>
                          <a:rPr lang="en-US" altLang="zh-TW" sz="2000" i="1">
                            <a:latin typeface="Cambria Math" charset="0"/>
                            <a:ea typeface="Cambria Math" panose="02040503050406030204" pitchFamily="18" charset="0"/>
                          </a:rPr>
                        </m:ctrlPr>
                      </m:dPr>
                      <m:e>
                        <m:d>
                          <m:dPr>
                            <m:ctrlPr>
                              <a:rPr lang="en-US" altLang="zh-TW" sz="2000" i="1">
                                <a:latin typeface="Cambria Math" charset="0"/>
                                <a:ea typeface="Cambria Math" panose="02040503050406030204" pitchFamily="18" charset="0"/>
                              </a:rPr>
                            </m:ctrlPr>
                          </m:dPr>
                          <m:e>
                            <m:nary>
                              <m:naryPr>
                                <m:chr m:val="∑"/>
                                <m:ctrlPr>
                                  <a:rPr lang="en-US" altLang="zh-TW" sz="2000" i="1">
                                    <a:latin typeface="Cambria Math" charset="0"/>
                                    <a:ea typeface="Cambria Math" panose="02040503050406030204" pitchFamily="18" charset="0"/>
                                  </a:rPr>
                                </m:ctrlPr>
                              </m:naryPr>
                              <m:sub>
                                <m:r>
                                  <m:rPr>
                                    <m:brk m:alnAt="23"/>
                                  </m:rPr>
                                  <a:rPr lang="en-US" altLang="zh-TW" sz="2000" i="1">
                                    <a:latin typeface="Cambria Math" panose="02040503050406030204" pitchFamily="18" charset="0"/>
                                    <a:ea typeface="Cambria Math" panose="02040503050406030204" pitchFamily="18" charset="0"/>
                                  </a:rPr>
                                  <m:t>𝑗</m:t>
                                </m:r>
                                <m:r>
                                  <a:rPr lang="en-US" altLang="zh-TW" sz="2000" i="1">
                                    <a:latin typeface="Cambria Math" panose="02040503050406030204" pitchFamily="18" charset="0"/>
                                    <a:ea typeface="Cambria Math" panose="02040503050406030204" pitchFamily="18" charset="0"/>
                                  </a:rPr>
                                  <m:t>=1</m:t>
                                </m:r>
                              </m:sub>
                              <m:sup>
                                <m:r>
                                  <a:rPr lang="en-US" altLang="zh-TW" sz="2000" i="1">
                                    <a:latin typeface="Cambria Math" panose="02040503050406030204" pitchFamily="18" charset="0"/>
                                    <a:ea typeface="Cambria Math" panose="02040503050406030204" pitchFamily="18" charset="0"/>
                                  </a:rPr>
                                  <m:t>𝑝</m:t>
                                </m:r>
                              </m:sup>
                              <m:e>
                                <m:sSub>
                                  <m:sSubPr>
                                    <m:ctrlPr>
                                      <a:rPr lang="en-US" altLang="zh-TW" sz="2000" i="1">
                                        <a:latin typeface="Cambria Math" charset="0"/>
                                        <a:ea typeface="Cambria Math" panose="02040503050406030204" pitchFamily="18" charset="0"/>
                                      </a:rPr>
                                    </m:ctrlPr>
                                  </m:sSubPr>
                                  <m:e>
                                    <m:r>
                                      <a:rPr lang="en-US" altLang="zh-TW" sz="2000" i="1">
                                        <a:latin typeface="Cambria Math" panose="02040503050406030204" pitchFamily="18" charset="0"/>
                                        <a:ea typeface="Cambria Math" panose="02040503050406030204" pitchFamily="18" charset="0"/>
                                      </a:rPr>
                                      <m:t>∅</m:t>
                                    </m:r>
                                  </m:e>
                                  <m:sub>
                                    <m:r>
                                      <a:rPr lang="en-US" altLang="zh-TW" sz="2000" i="1">
                                        <a:latin typeface="Cambria Math" panose="02040503050406030204" pitchFamily="18" charset="0"/>
                                        <a:ea typeface="Cambria Math" panose="02040503050406030204" pitchFamily="18" charset="0"/>
                                      </a:rPr>
                                      <m:t>𝑗</m:t>
                                    </m:r>
                                  </m:sub>
                                </m:sSub>
                              </m:e>
                            </m:nary>
                          </m:e>
                        </m:d>
                        <m:r>
                          <a:rPr lang="en-US" altLang="zh-TW" sz="2000" i="1">
                            <a:latin typeface="Cambria Math" panose="02040503050406030204" pitchFamily="18" charset="0"/>
                            <a:ea typeface="Cambria Math" panose="02040503050406030204" pitchFamily="18" charset="0"/>
                          </a:rPr>
                          <m:t>𝐿</m:t>
                        </m:r>
                        <m:r>
                          <a:rPr lang="en-US" altLang="zh-TW" sz="2000" b="0" i="1" smtClean="0">
                            <a:latin typeface="Cambria Math" panose="02040503050406030204" pitchFamily="18" charset="0"/>
                            <a:ea typeface="Cambria Math" panose="02040503050406030204" pitchFamily="18" charset="0"/>
                          </a:rPr>
                          <m:t>+</m:t>
                        </m:r>
                        <m:nary>
                          <m:naryPr>
                            <m:chr m:val="∑"/>
                            <m:limLoc m:val="subSup"/>
                            <m:ctrlPr>
                              <a:rPr lang="en-US" altLang="zh-TW" sz="2000" i="1" smtClean="0">
                                <a:latin typeface="Cambria Math" charset="0"/>
                                <a:ea typeface="Cambria Math" panose="02040503050406030204" pitchFamily="18" charset="0"/>
                              </a:rPr>
                            </m:ctrlPr>
                          </m:naryPr>
                          <m:sub>
                            <m:r>
                              <m:rPr>
                                <m:brk m:alnAt="25"/>
                              </m:rPr>
                              <a:rPr lang="en-US" altLang="zh-TW" sz="2000" b="0" i="1" smtClean="0">
                                <a:latin typeface="Cambria Math" panose="02040503050406030204" pitchFamily="18" charset="0"/>
                                <a:ea typeface="Cambria Math" panose="02040503050406030204" pitchFamily="18" charset="0"/>
                              </a:rPr>
                              <m:t>𝑗</m:t>
                            </m:r>
                            <m:r>
                              <a:rPr lang="en-US" altLang="zh-TW" sz="2000" b="0" i="1" smtClean="0">
                                <a:latin typeface="Cambria Math" panose="02040503050406030204" pitchFamily="18" charset="0"/>
                                <a:ea typeface="Cambria Math" panose="02040503050406030204" pitchFamily="18" charset="0"/>
                              </a:rPr>
                              <m:t>=1</m:t>
                            </m:r>
                          </m:sub>
                          <m:sup>
                            <m:r>
                              <a:rPr lang="en-US" altLang="zh-TW" sz="2000" b="0" i="1" smtClean="0">
                                <a:latin typeface="Cambria Math" panose="02040503050406030204" pitchFamily="18" charset="0"/>
                                <a:ea typeface="Cambria Math" panose="02040503050406030204" pitchFamily="18" charset="0"/>
                              </a:rPr>
                              <m:t>𝑝</m:t>
                            </m:r>
                            <m:r>
                              <a:rPr lang="en-US" altLang="zh-TW" sz="2000" b="0" i="1" smtClean="0">
                                <a:latin typeface="Cambria Math" panose="02040503050406030204" pitchFamily="18" charset="0"/>
                                <a:ea typeface="Cambria Math" panose="02040503050406030204" pitchFamily="18" charset="0"/>
                              </a:rPr>
                              <m:t>−1</m:t>
                            </m:r>
                          </m:sup>
                          <m:e>
                            <m:sSub>
                              <m:sSubPr>
                                <m:ctrlPr>
                                  <a:rPr lang="en-US" altLang="zh-TW" sz="2000" i="1">
                                    <a:latin typeface="Cambria Math" charset="0"/>
                                    <a:ea typeface="標楷體" panose="03000509000000000000" pitchFamily="65" charset="-120"/>
                                  </a:rPr>
                                </m:ctrlPr>
                              </m:sSubPr>
                              <m:e>
                                <m:r>
                                  <a:rPr lang="en-US" altLang="zh-TW" sz="2000" i="1">
                                    <a:latin typeface="Cambria Math" panose="02040503050406030204" pitchFamily="18" charset="0"/>
                                    <a:ea typeface="標楷體" panose="03000509000000000000" pitchFamily="65" charset="-120"/>
                                  </a:rPr>
                                  <m:t>𝐷</m:t>
                                </m:r>
                              </m:e>
                              <m:sub>
                                <m:r>
                                  <a:rPr lang="en-US" altLang="zh-TW" sz="2000" i="1">
                                    <a:latin typeface="Cambria Math" panose="02040503050406030204" pitchFamily="18" charset="0"/>
                                    <a:ea typeface="標楷體" panose="03000509000000000000" pitchFamily="65" charset="-120"/>
                                  </a:rPr>
                                  <m:t>𝑗</m:t>
                                </m:r>
                              </m:sub>
                            </m:sSub>
                          </m:e>
                        </m:nary>
                        <m:d>
                          <m:dPr>
                            <m:ctrlPr>
                              <a:rPr lang="en-US" altLang="zh-TW" sz="2000" i="1">
                                <a:latin typeface="Cambria Math" charset="0"/>
                                <a:ea typeface="Cambria Math" panose="02040503050406030204" pitchFamily="18" charset="0"/>
                              </a:rPr>
                            </m:ctrlPr>
                          </m:dPr>
                          <m:e>
                            <m:r>
                              <a:rPr lang="en-US" altLang="zh-TW" sz="2000" i="1">
                                <a:latin typeface="Cambria Math" panose="02040503050406030204" pitchFamily="18" charset="0"/>
                                <a:ea typeface="Cambria Math" panose="02040503050406030204" pitchFamily="18" charset="0"/>
                              </a:rPr>
                              <m:t>1−</m:t>
                            </m:r>
                            <m:r>
                              <a:rPr lang="en-US" altLang="zh-TW" sz="2000" i="1">
                                <a:latin typeface="Cambria Math" panose="02040503050406030204" pitchFamily="18" charset="0"/>
                                <a:ea typeface="Cambria Math" panose="02040503050406030204" pitchFamily="18" charset="0"/>
                              </a:rPr>
                              <m:t>𝐿</m:t>
                            </m:r>
                          </m:e>
                        </m:d>
                        <m:sSup>
                          <m:sSupPr>
                            <m:ctrlPr>
                              <a:rPr lang="en-US" altLang="zh-TW" sz="2000" i="1">
                                <a:latin typeface="Cambria Math" charset="0"/>
                                <a:ea typeface="標楷體" panose="03000509000000000000" pitchFamily="65" charset="-120"/>
                              </a:rPr>
                            </m:ctrlPr>
                          </m:sSupPr>
                          <m:e>
                            <m:r>
                              <a:rPr lang="en-US" altLang="zh-TW" sz="2000" i="1">
                                <a:latin typeface="Cambria Math" panose="02040503050406030204" pitchFamily="18" charset="0"/>
                                <a:ea typeface="標楷體" panose="03000509000000000000" pitchFamily="65" charset="-120"/>
                              </a:rPr>
                              <m:t>𝐿</m:t>
                            </m:r>
                          </m:e>
                          <m:sup>
                            <m:r>
                              <a:rPr lang="en-US" altLang="zh-TW" sz="2000" b="0" i="1" smtClean="0">
                                <a:latin typeface="Cambria Math" panose="02040503050406030204" pitchFamily="18" charset="0"/>
                                <a:ea typeface="標楷體" panose="03000509000000000000" pitchFamily="65" charset="-120"/>
                              </a:rPr>
                              <m:t>𝑗</m:t>
                            </m:r>
                          </m:sup>
                        </m:sSup>
                      </m:e>
                    </m:d>
                    <m:sSub>
                      <m:sSubPr>
                        <m:ctrlPr>
                          <a:rPr lang="en-US" altLang="zh-TW" sz="2000" i="1">
                            <a:latin typeface="Cambria Math" charset="0"/>
                            <a:ea typeface="標楷體" panose="03000509000000000000" pitchFamily="65" charset="-120"/>
                          </a:rPr>
                        </m:ctrlPr>
                      </m:sSubPr>
                      <m:e>
                        <m:r>
                          <a:rPr lang="en-US" altLang="zh-TW" sz="2000" b="0" i="1" smtClean="0">
                            <a:latin typeface="Cambria Math" charset="0"/>
                            <a:ea typeface="標楷體" panose="03000509000000000000" pitchFamily="65" charset="-120"/>
                          </a:rPr>
                          <m:t>𝑧</m:t>
                        </m:r>
                      </m:e>
                      <m:sub>
                        <m:r>
                          <a:rPr lang="en-US" altLang="zh-TW" sz="2000" i="1">
                            <a:latin typeface="Cambria Math" panose="02040503050406030204" pitchFamily="18" charset="0"/>
                            <a:ea typeface="標楷體" panose="03000509000000000000" pitchFamily="65" charset="-120"/>
                          </a:rPr>
                          <m:t>𝑡</m:t>
                        </m:r>
                      </m:sub>
                    </m:sSub>
                  </m:oMath>
                </a14:m>
                <a:r>
                  <a:rPr lang="en-US" altLang="zh-TW" sz="2000" dirty="0" smtClean="0">
                    <a:latin typeface="標楷體" panose="03000509000000000000" pitchFamily="65" charset="-120"/>
                    <a:ea typeface="標楷體" panose="03000509000000000000" pitchFamily="65" charset="-120"/>
                  </a:rPr>
                  <a:t> </a:t>
                </a:r>
              </a:p>
              <a:p>
                <a:pPr marL="457200" lvl="1" indent="0">
                  <a:buNone/>
                </a:pPr>
                <a:endParaRPr lang="en-US" altLang="zh-TW" sz="2000" dirty="0" smtClean="0">
                  <a:latin typeface="標楷體" panose="03000509000000000000" pitchFamily="65" charset="-120"/>
                  <a:ea typeface="標楷體" panose="03000509000000000000" pitchFamily="65" charset="-120"/>
                </a:endParaRPr>
              </a:p>
              <a:p>
                <a:pPr marL="457200" lvl="1" indent="0">
                  <a:buNone/>
                </a:pPr>
                <a:r>
                  <a:rPr lang="en-US" altLang="zh-TW" sz="2000" dirty="0" smtClean="0">
                    <a:latin typeface="標楷體" panose="03000509000000000000" pitchFamily="65" charset="-120"/>
                    <a:ea typeface="標楷體" panose="03000509000000000000" pitchFamily="65" charset="-120"/>
                  </a:rPr>
                  <a:t>   </a:t>
                </a:r>
                <a14:m>
                  <m:oMath xmlns:m="http://schemas.openxmlformats.org/officeDocument/2006/math">
                    <m:r>
                      <a:rPr lang="en-US" altLang="zh-TW" sz="2000" i="1">
                        <a:latin typeface="Cambria Math" panose="02040503050406030204" pitchFamily="18" charset="0"/>
                        <a:ea typeface="Cambria Math" panose="02040503050406030204" pitchFamily="18" charset="0"/>
                      </a:rPr>
                      <m:t>=</m:t>
                    </m:r>
                    <m:d>
                      <m:dPr>
                        <m:ctrlPr>
                          <a:rPr lang="en-US" altLang="zh-TW" sz="2000" i="1">
                            <a:latin typeface="Cambria Math" charset="0"/>
                            <a:ea typeface="Cambria Math" panose="02040503050406030204" pitchFamily="18" charset="0"/>
                          </a:rPr>
                        </m:ctrlPr>
                      </m:dPr>
                      <m:e>
                        <m:nary>
                          <m:naryPr>
                            <m:chr m:val="∑"/>
                            <m:ctrlPr>
                              <a:rPr lang="en-US" altLang="zh-TW" sz="2000" i="1">
                                <a:latin typeface="Cambria Math" charset="0"/>
                                <a:ea typeface="Cambria Math" panose="02040503050406030204" pitchFamily="18" charset="0"/>
                              </a:rPr>
                            </m:ctrlPr>
                          </m:naryPr>
                          <m:sub>
                            <m:r>
                              <m:rPr>
                                <m:brk m:alnAt="23"/>
                              </m:rPr>
                              <a:rPr lang="en-US" altLang="zh-TW" sz="2000" i="1">
                                <a:latin typeface="Cambria Math" panose="02040503050406030204" pitchFamily="18" charset="0"/>
                                <a:ea typeface="Cambria Math" panose="02040503050406030204" pitchFamily="18" charset="0"/>
                              </a:rPr>
                              <m:t>𝑗</m:t>
                            </m:r>
                            <m:r>
                              <a:rPr lang="en-US" altLang="zh-TW" sz="2000" i="1">
                                <a:latin typeface="Cambria Math" panose="02040503050406030204" pitchFamily="18" charset="0"/>
                                <a:ea typeface="Cambria Math" panose="02040503050406030204" pitchFamily="18" charset="0"/>
                              </a:rPr>
                              <m:t>=1</m:t>
                            </m:r>
                          </m:sub>
                          <m:sup>
                            <m:r>
                              <a:rPr lang="en-US" altLang="zh-TW" sz="2000" i="1">
                                <a:latin typeface="Cambria Math" panose="02040503050406030204" pitchFamily="18" charset="0"/>
                                <a:ea typeface="Cambria Math" panose="02040503050406030204" pitchFamily="18" charset="0"/>
                              </a:rPr>
                              <m:t>𝑝</m:t>
                            </m:r>
                          </m:sup>
                          <m:e>
                            <m:sSub>
                              <m:sSubPr>
                                <m:ctrlPr>
                                  <a:rPr lang="en-US" altLang="zh-TW" sz="2000" i="1">
                                    <a:latin typeface="Cambria Math" charset="0"/>
                                    <a:ea typeface="Cambria Math" panose="02040503050406030204" pitchFamily="18" charset="0"/>
                                  </a:rPr>
                                </m:ctrlPr>
                              </m:sSubPr>
                              <m:e>
                                <m:r>
                                  <a:rPr lang="en-US" altLang="zh-TW" sz="2000" i="1">
                                    <a:latin typeface="Cambria Math" panose="02040503050406030204" pitchFamily="18" charset="0"/>
                                    <a:ea typeface="Cambria Math" panose="02040503050406030204" pitchFamily="18" charset="0"/>
                                  </a:rPr>
                                  <m:t>∅</m:t>
                                </m:r>
                              </m:e>
                              <m:sub>
                                <m:r>
                                  <a:rPr lang="en-US" altLang="zh-TW" sz="2000" i="1">
                                    <a:latin typeface="Cambria Math" panose="02040503050406030204" pitchFamily="18" charset="0"/>
                                    <a:ea typeface="Cambria Math" panose="02040503050406030204" pitchFamily="18" charset="0"/>
                                  </a:rPr>
                                  <m:t>𝑗</m:t>
                                </m:r>
                              </m:sub>
                            </m:sSub>
                          </m:e>
                        </m:nary>
                      </m:e>
                    </m:d>
                    <m:sSub>
                      <m:sSubPr>
                        <m:ctrlPr>
                          <a:rPr lang="en-US" altLang="zh-TW" sz="2000" i="1">
                            <a:latin typeface="Cambria Math" charset="0"/>
                            <a:ea typeface="標楷體" panose="03000509000000000000" pitchFamily="65" charset="-120"/>
                          </a:rPr>
                        </m:ctrlPr>
                      </m:sSubPr>
                      <m:e>
                        <m:r>
                          <a:rPr lang="en-US" altLang="zh-TW" sz="2000" b="0" i="1" smtClean="0">
                            <a:latin typeface="Cambria Math" charset="0"/>
                            <a:ea typeface="標楷體" panose="03000509000000000000" pitchFamily="65" charset="-120"/>
                          </a:rPr>
                          <m:t>𝑧</m:t>
                        </m:r>
                      </m:e>
                      <m:sub>
                        <m:r>
                          <a:rPr lang="en-US" altLang="zh-TW" sz="2000" i="1">
                            <a:latin typeface="Cambria Math" panose="02040503050406030204" pitchFamily="18" charset="0"/>
                            <a:ea typeface="標楷體" panose="03000509000000000000" pitchFamily="65" charset="-120"/>
                          </a:rPr>
                          <m:t>𝑡</m:t>
                        </m:r>
                        <m:r>
                          <a:rPr lang="en-US" altLang="zh-TW" sz="2000" i="1">
                            <a:latin typeface="Cambria Math" panose="02040503050406030204" pitchFamily="18" charset="0"/>
                            <a:ea typeface="標楷體" panose="03000509000000000000" pitchFamily="65" charset="-120"/>
                          </a:rPr>
                          <m:t>−1</m:t>
                        </m:r>
                      </m:sub>
                    </m:sSub>
                    <m:r>
                      <a:rPr lang="en-US" altLang="zh-TW" sz="2000" i="1">
                        <a:latin typeface="Cambria Math" panose="02040503050406030204" pitchFamily="18" charset="0"/>
                        <a:ea typeface="Cambria Math" panose="02040503050406030204" pitchFamily="18" charset="0"/>
                      </a:rPr>
                      <m:t>+</m:t>
                    </m:r>
                    <m:nary>
                      <m:naryPr>
                        <m:chr m:val="∑"/>
                        <m:limLoc m:val="subSup"/>
                        <m:ctrlPr>
                          <a:rPr lang="en-US" altLang="zh-TW" sz="2000" i="1">
                            <a:latin typeface="Cambria Math" charset="0"/>
                            <a:ea typeface="Cambria Math" panose="02040503050406030204" pitchFamily="18" charset="0"/>
                          </a:rPr>
                        </m:ctrlPr>
                      </m:naryPr>
                      <m:sub>
                        <m:r>
                          <m:rPr>
                            <m:brk m:alnAt="25"/>
                          </m:rPr>
                          <a:rPr lang="en-US" altLang="zh-TW" sz="2000" i="1">
                            <a:latin typeface="Cambria Math" panose="02040503050406030204" pitchFamily="18" charset="0"/>
                            <a:ea typeface="Cambria Math" panose="02040503050406030204" pitchFamily="18" charset="0"/>
                          </a:rPr>
                          <m:t>𝑗</m:t>
                        </m:r>
                        <m:r>
                          <a:rPr lang="en-US" altLang="zh-TW" sz="2000" i="1">
                            <a:latin typeface="Cambria Math" panose="02040503050406030204" pitchFamily="18" charset="0"/>
                            <a:ea typeface="Cambria Math" panose="02040503050406030204" pitchFamily="18" charset="0"/>
                          </a:rPr>
                          <m:t>=1</m:t>
                        </m:r>
                      </m:sub>
                      <m:sup>
                        <m:r>
                          <a:rPr lang="en-US" altLang="zh-TW" sz="2000" i="1">
                            <a:latin typeface="Cambria Math" panose="02040503050406030204" pitchFamily="18" charset="0"/>
                            <a:ea typeface="Cambria Math" panose="02040503050406030204" pitchFamily="18" charset="0"/>
                          </a:rPr>
                          <m:t>𝑝</m:t>
                        </m:r>
                        <m:r>
                          <a:rPr lang="en-US" altLang="zh-TW" sz="2000" i="1">
                            <a:latin typeface="Cambria Math" panose="02040503050406030204" pitchFamily="18" charset="0"/>
                            <a:ea typeface="Cambria Math" panose="02040503050406030204" pitchFamily="18" charset="0"/>
                          </a:rPr>
                          <m:t>−1</m:t>
                        </m:r>
                      </m:sup>
                      <m:e>
                        <m:sSub>
                          <m:sSubPr>
                            <m:ctrlPr>
                              <a:rPr lang="en-US" altLang="zh-TW" sz="2000" i="1">
                                <a:latin typeface="Cambria Math" charset="0"/>
                                <a:ea typeface="標楷體" panose="03000509000000000000" pitchFamily="65" charset="-120"/>
                              </a:rPr>
                            </m:ctrlPr>
                          </m:sSubPr>
                          <m:e>
                            <m:r>
                              <a:rPr lang="en-US" altLang="zh-TW" sz="2000" i="1">
                                <a:latin typeface="Cambria Math" panose="02040503050406030204" pitchFamily="18" charset="0"/>
                                <a:ea typeface="標楷體" panose="03000509000000000000" pitchFamily="65" charset="-120"/>
                              </a:rPr>
                              <m:t>𝐷</m:t>
                            </m:r>
                          </m:e>
                          <m:sub>
                            <m:r>
                              <a:rPr lang="en-US" altLang="zh-TW" sz="2000" i="1">
                                <a:latin typeface="Cambria Math" panose="02040503050406030204" pitchFamily="18" charset="0"/>
                                <a:ea typeface="標楷體" panose="03000509000000000000" pitchFamily="65" charset="-120"/>
                              </a:rPr>
                              <m:t>𝑗</m:t>
                            </m:r>
                          </m:sub>
                        </m:sSub>
                      </m:e>
                    </m:nary>
                    <m:r>
                      <a:rPr lang="zh-TW" altLang="en-US" sz="2000" i="1">
                        <a:latin typeface="Cambria Math" panose="02040503050406030204" pitchFamily="18" charset="0"/>
                        <a:ea typeface="標楷體" panose="03000509000000000000" pitchFamily="65" charset="-120"/>
                      </a:rPr>
                      <m:t>∆</m:t>
                    </m:r>
                    <m:sSub>
                      <m:sSubPr>
                        <m:ctrlPr>
                          <a:rPr lang="en-US" altLang="zh-TW" sz="2000" i="1">
                            <a:latin typeface="Cambria Math" charset="0"/>
                            <a:ea typeface="標楷體" panose="03000509000000000000" pitchFamily="65" charset="-120"/>
                          </a:rPr>
                        </m:ctrlPr>
                      </m:sSubPr>
                      <m:e>
                        <m:r>
                          <a:rPr lang="en-US" altLang="zh-TW" sz="2000" b="0" i="1" smtClean="0">
                            <a:latin typeface="Cambria Math" charset="0"/>
                            <a:ea typeface="標楷體" panose="03000509000000000000" pitchFamily="65" charset="-120"/>
                          </a:rPr>
                          <m:t>𝑧</m:t>
                        </m:r>
                      </m:e>
                      <m:sub>
                        <m:r>
                          <a:rPr lang="en-US" altLang="zh-TW" sz="2000" i="1">
                            <a:latin typeface="Cambria Math" panose="02040503050406030204" pitchFamily="18" charset="0"/>
                            <a:ea typeface="標楷體" panose="03000509000000000000" pitchFamily="65" charset="-120"/>
                          </a:rPr>
                          <m:t>𝑡</m:t>
                        </m:r>
                        <m:r>
                          <a:rPr lang="en-US" altLang="zh-TW" sz="2000" i="1">
                            <a:latin typeface="Cambria Math" panose="02040503050406030204" pitchFamily="18" charset="0"/>
                            <a:ea typeface="標楷體" panose="03000509000000000000" pitchFamily="65" charset="-120"/>
                          </a:rPr>
                          <m:t>−</m:t>
                        </m:r>
                        <m:r>
                          <a:rPr lang="en-US" altLang="zh-TW" sz="2000" i="1">
                            <a:latin typeface="Cambria Math" panose="02040503050406030204" pitchFamily="18" charset="0"/>
                            <a:ea typeface="標楷體" panose="03000509000000000000" pitchFamily="65" charset="-120"/>
                          </a:rPr>
                          <m:t>𝑗</m:t>
                        </m:r>
                      </m:sub>
                    </m:sSub>
                  </m:oMath>
                </a14:m>
                <a:endParaRPr lang="en-US" altLang="zh-TW" sz="2000" dirty="0" smtClean="0">
                  <a:latin typeface="標楷體" panose="03000509000000000000" pitchFamily="65" charset="-120"/>
                  <a:ea typeface="標楷體" panose="03000509000000000000" pitchFamily="65" charset="-120"/>
                </a:endParaRPr>
              </a:p>
              <a:p>
                <a:pPr marL="457200" lvl="1" indent="0">
                  <a:buNone/>
                </a:pPr>
                <a:endParaRPr lang="en-US" altLang="zh-TW" dirty="0" smtClean="0">
                  <a:latin typeface="標楷體" panose="03000509000000000000" pitchFamily="65" charset="-120"/>
                  <a:ea typeface="標楷體" panose="03000509000000000000" pitchFamily="65" charset="-120"/>
                </a:endParaRPr>
              </a:p>
              <a:p>
                <a:pPr marL="457200" lvl="1" indent="0">
                  <a:buNone/>
                </a:pPr>
                <a:endParaRPr lang="en-US" altLang="zh-TW" dirty="0" smtClean="0">
                  <a:ea typeface="標楷體" panose="03000509000000000000" pitchFamily="65" charset="-120"/>
                </a:endParaRPr>
              </a:p>
              <a:p>
                <a:pPr marL="457200" lvl="1" indent="0">
                  <a:buNone/>
                </a:pPr>
                <a:endParaRPr lang="en-US" altLang="zh-TW" dirty="0">
                  <a:latin typeface="標楷體" panose="03000509000000000000" pitchFamily="65" charset="-120"/>
                  <a:ea typeface="標楷體" panose="03000509000000000000" pitchFamily="65" charset="-120"/>
                </a:endParaRPr>
              </a:p>
              <a:p>
                <a:pPr marL="457200" lvl="1" indent="0">
                  <a:buNone/>
                </a:pPr>
                <a:endParaRPr lang="en-US" altLang="zh-TW" b="0" dirty="0" smtClean="0">
                  <a:latin typeface="標楷體" panose="03000509000000000000" pitchFamily="65" charset="-120"/>
                  <a:ea typeface="標楷體" panose="03000509000000000000" pitchFamily="65" charset="-120"/>
                </a:endParaRPr>
              </a:p>
              <a:p>
                <a:pPr marL="457200" lvl="1" indent="0">
                  <a:buNone/>
                </a:pPr>
                <a:endParaRPr lang="en-US" altLang="zh-TW" b="0" dirty="0" smtClean="0">
                  <a:latin typeface="標楷體" panose="03000509000000000000" pitchFamily="65" charset="-120"/>
                  <a:ea typeface="標楷體" panose="03000509000000000000" pitchFamily="65" charset="-120"/>
                </a:endParaRPr>
              </a:p>
              <a:p>
                <a:pPr marL="457200" lvl="1" indent="0">
                  <a:buNone/>
                </a:pPr>
                <a:r>
                  <a:rPr lang="en-US" altLang="zh-TW" dirty="0" smtClean="0">
                    <a:latin typeface="標楷體" panose="03000509000000000000" pitchFamily="65" charset="-120"/>
                    <a:ea typeface="標楷體" panose="03000509000000000000" pitchFamily="65" charset="-120"/>
                  </a:rPr>
                  <a:t>  </a:t>
                </a:r>
              </a:p>
              <a:p>
                <a:pPr marL="457200" lvl="1" indent="0">
                  <a:buNone/>
                </a:pPr>
                <a:endParaRPr lang="zh-TW" altLang="en-US" dirty="0">
                  <a:latin typeface="標楷體" panose="03000509000000000000" pitchFamily="65" charset="-120"/>
                  <a:ea typeface="標楷體" panose="03000509000000000000" pitchFamily="65" charset="-12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838200" y="1465545"/>
                <a:ext cx="11249416" cy="4812294"/>
              </a:xfrm>
              <a:blipFill rotWithShape="0">
                <a:blip r:embed="rId2"/>
                <a:stretch>
                  <a:fillRect l="-976" t="-2152"/>
                </a:stretch>
              </a:blipFill>
            </p:spPr>
            <p:txBody>
              <a:bodyPr/>
              <a:lstStyle/>
              <a:p>
                <a:r>
                  <a:rPr lang="zh-TW" altLang="en-US">
                    <a:noFill/>
                  </a:rPr>
                  <a:t> </a:t>
                </a:r>
              </a:p>
            </p:txBody>
          </p:sp>
        </mc:Fallback>
      </mc:AlternateContent>
      <p:grpSp>
        <p:nvGrpSpPr>
          <p:cNvPr id="11" name="群組 10"/>
          <p:cNvGrpSpPr/>
          <p:nvPr/>
        </p:nvGrpSpPr>
        <p:grpSpPr>
          <a:xfrm>
            <a:off x="6209749" y="3605129"/>
            <a:ext cx="5295331" cy="2208105"/>
            <a:chOff x="7236536" y="2845539"/>
            <a:chExt cx="5635732" cy="2208105"/>
          </a:xfrm>
        </p:grpSpPr>
        <p:cxnSp>
          <p:nvCxnSpPr>
            <p:cNvPr id="5" name="直線接點 4"/>
            <p:cNvCxnSpPr/>
            <p:nvPr/>
          </p:nvCxnSpPr>
          <p:spPr>
            <a:xfrm>
              <a:off x="7487325" y="4496092"/>
              <a:ext cx="4704675" cy="122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文字方塊 7"/>
                <p:cNvSpPr txBox="1"/>
                <p:nvPr/>
              </p:nvSpPr>
              <p:spPr>
                <a:xfrm>
                  <a:off x="7236536" y="2845539"/>
                  <a:ext cx="5635732" cy="2208105"/>
                </a:xfrm>
                <a:prstGeom prst="rect">
                  <a:avLst/>
                </a:prstGeom>
                <a:noFill/>
                <a:ln>
                  <a:solidFill>
                    <a:schemeClr val="tx1"/>
                  </a:solidFill>
                  <a:prstDash val="sysDash"/>
                </a:ln>
              </p:spPr>
              <p:txBody>
                <a:bodyPr wrap="square" rtlCol="0">
                  <a:spAutoFit/>
                </a:bodyPr>
                <a:lstStyle/>
                <a:p>
                  <a:pPr lvl="1"/>
                  <a:r>
                    <a:rPr lang="en-US" altLang="zh-TW" dirty="0" smtClean="0">
                      <a:ea typeface="標楷體" panose="03000509000000000000" pitchFamily="65" charset="-120"/>
                    </a:rPr>
                    <a:t>       </a:t>
                  </a:r>
                  <a14:m>
                    <m:oMath xmlns:m="http://schemas.openxmlformats.org/officeDocument/2006/math">
                      <m:d>
                        <m:dPr>
                          <m:ctrlPr>
                            <a:rPr lang="en-US" altLang="zh-TW" i="1">
                              <a:latin typeface="Cambria Math" charset="0"/>
                              <a:ea typeface="標楷體" panose="03000509000000000000" pitchFamily="65" charset="-120"/>
                            </a:rPr>
                          </m:ctrlPr>
                        </m:dPr>
                        <m:e>
                          <m:sSub>
                            <m:sSubPr>
                              <m:ctrlPr>
                                <a:rPr lang="en-US" altLang="zh-TW" i="1">
                                  <a:latin typeface="Cambria Math" charset="0"/>
                                  <a:ea typeface="標楷體" panose="03000509000000000000" pitchFamily="65" charset="-120"/>
                                </a:rPr>
                              </m:ctrlPr>
                            </m:sSubPr>
                            <m:e>
                              <m:r>
                                <a:rPr lang="en-US" altLang="zh-TW" i="1">
                                  <a:latin typeface="Cambria Math" panose="02040503050406030204" pitchFamily="18" charset="0"/>
                                  <a:ea typeface="Cambria Math" panose="02040503050406030204" pitchFamily="18" charset="0"/>
                                </a:rPr>
                                <m:t>∅</m:t>
                              </m:r>
                            </m:e>
                            <m:sub>
                              <m:r>
                                <a:rPr lang="en-US" altLang="zh-TW" i="1">
                                  <a:latin typeface="Cambria Math" panose="02040503050406030204" pitchFamily="18" charset="0"/>
                                  <a:ea typeface="標楷體" panose="03000509000000000000" pitchFamily="65" charset="-120"/>
                                </a:rPr>
                                <m:t>1</m:t>
                              </m:r>
                            </m:sub>
                          </m:sSub>
                          <m:r>
                            <a:rPr lang="en-US" altLang="zh-TW" i="1">
                              <a:latin typeface="Cambria Math" panose="02040503050406030204" pitchFamily="18" charset="0"/>
                              <a:ea typeface="標楷體" panose="03000509000000000000" pitchFamily="65" charset="-120"/>
                            </a:rPr>
                            <m:t>+</m:t>
                          </m:r>
                          <m:sSub>
                            <m:sSubPr>
                              <m:ctrlPr>
                                <a:rPr lang="en-US" altLang="zh-TW" i="1">
                                  <a:latin typeface="Cambria Math" charset="0"/>
                                  <a:ea typeface="標楷體" panose="03000509000000000000" pitchFamily="65" charset="-120"/>
                                </a:rPr>
                              </m:ctrlPr>
                            </m:sSubPr>
                            <m:e>
                              <m:r>
                                <a:rPr lang="en-US" altLang="zh-TW" i="1">
                                  <a:latin typeface="Cambria Math" panose="02040503050406030204" pitchFamily="18" charset="0"/>
                                  <a:ea typeface="Cambria Math" panose="02040503050406030204" pitchFamily="18" charset="0"/>
                                </a:rPr>
                                <m:t>∅</m:t>
                              </m:r>
                            </m:e>
                            <m:sub>
                              <m:r>
                                <a:rPr lang="en-US" altLang="zh-TW" i="1">
                                  <a:latin typeface="Cambria Math" panose="02040503050406030204" pitchFamily="18" charset="0"/>
                                  <a:ea typeface="Cambria Math" panose="02040503050406030204" pitchFamily="18" charset="0"/>
                                </a:rPr>
                                <m:t>2</m:t>
                              </m:r>
                            </m:sub>
                          </m:sSub>
                          <m:r>
                            <a:rPr lang="en-US" altLang="zh-TW" i="1">
                              <a:latin typeface="Cambria Math" panose="02040503050406030204" pitchFamily="18" charset="0"/>
                              <a:ea typeface="標楷體" panose="03000509000000000000" pitchFamily="65" charset="-120"/>
                            </a:rPr>
                            <m:t>+</m:t>
                          </m:r>
                          <m:sSub>
                            <m:sSubPr>
                              <m:ctrlPr>
                                <a:rPr lang="en-US" altLang="zh-TW" i="1">
                                  <a:latin typeface="Cambria Math" charset="0"/>
                                  <a:ea typeface="標楷體" panose="03000509000000000000" pitchFamily="65" charset="-120"/>
                                </a:rPr>
                              </m:ctrlPr>
                            </m:sSubPr>
                            <m:e>
                              <m:r>
                                <a:rPr lang="en-US" altLang="zh-TW" i="1">
                                  <a:latin typeface="Cambria Math" panose="02040503050406030204" pitchFamily="18" charset="0"/>
                                  <a:ea typeface="Cambria Math" panose="02040503050406030204" pitchFamily="18" charset="0"/>
                                </a:rPr>
                                <m:t>∅</m:t>
                              </m:r>
                            </m:e>
                            <m:sub>
                              <m:r>
                                <a:rPr lang="en-US" altLang="zh-TW" i="1">
                                  <a:latin typeface="Cambria Math" panose="02040503050406030204" pitchFamily="18" charset="0"/>
                                  <a:ea typeface="Cambria Math" panose="02040503050406030204" pitchFamily="18" charset="0"/>
                                </a:rPr>
                                <m:t>3</m:t>
                              </m:r>
                            </m:sub>
                          </m:sSub>
                          <m:r>
                            <a:rPr lang="en-US" altLang="zh-TW" i="1">
                              <a:latin typeface="Cambria Math" panose="02040503050406030204" pitchFamily="18" charset="0"/>
                              <a:ea typeface="標楷體" panose="03000509000000000000" pitchFamily="65" charset="-120"/>
                            </a:rPr>
                            <m:t>+…+</m:t>
                          </m:r>
                          <m:sSub>
                            <m:sSubPr>
                              <m:ctrlPr>
                                <a:rPr lang="en-US" altLang="zh-TW" i="1">
                                  <a:latin typeface="Cambria Math" charset="0"/>
                                  <a:ea typeface="標楷體" panose="03000509000000000000" pitchFamily="65" charset="-120"/>
                                </a:rPr>
                              </m:ctrlPr>
                            </m:sSubPr>
                            <m:e>
                              <m:r>
                                <a:rPr lang="en-US" altLang="zh-TW" i="1">
                                  <a:latin typeface="Cambria Math" panose="02040503050406030204" pitchFamily="18" charset="0"/>
                                  <a:ea typeface="Cambria Math" panose="02040503050406030204" pitchFamily="18" charset="0"/>
                                </a:rPr>
                                <m:t>∅</m:t>
                              </m:r>
                            </m:e>
                            <m:sub>
                              <m:r>
                                <a:rPr lang="en-US" altLang="zh-TW" i="1">
                                  <a:latin typeface="Cambria Math" panose="02040503050406030204" pitchFamily="18" charset="0"/>
                                  <a:ea typeface="Cambria Math" panose="02040503050406030204" pitchFamily="18" charset="0"/>
                                </a:rPr>
                                <m:t>𝑝</m:t>
                              </m:r>
                            </m:sub>
                          </m:sSub>
                        </m:e>
                      </m:d>
                      <m:r>
                        <a:rPr lang="en-US" altLang="zh-TW" i="1">
                          <a:latin typeface="Cambria Math" panose="02040503050406030204" pitchFamily="18" charset="0"/>
                          <a:ea typeface="標楷體" panose="03000509000000000000" pitchFamily="65" charset="-120"/>
                        </a:rPr>
                        <m:t>𝐿</m:t>
                      </m:r>
                      <m:r>
                        <a:rPr lang="en-US" altLang="zh-TW" i="1">
                          <a:latin typeface="Cambria Math" panose="02040503050406030204" pitchFamily="18" charset="0"/>
                          <a:ea typeface="標楷體" panose="03000509000000000000" pitchFamily="65" charset="-120"/>
                        </a:rPr>
                        <m:t> </m:t>
                      </m:r>
                    </m:oMath>
                  </a14:m>
                  <a:endParaRPr lang="en-US" altLang="zh-TW" dirty="0">
                    <a:latin typeface="標楷體" panose="03000509000000000000" pitchFamily="65" charset="-120"/>
                    <a:ea typeface="標楷體" panose="03000509000000000000" pitchFamily="65" charset="-120"/>
                  </a:endParaRPr>
                </a:p>
                <a:p>
                  <a:pPr lvl="1"/>
                  <a14:m>
                    <m:oMathPara xmlns:m="http://schemas.openxmlformats.org/officeDocument/2006/math">
                      <m:oMathParaPr>
                        <m:jc m:val="left"/>
                      </m:oMathParaPr>
                      <m:oMath xmlns:m="http://schemas.openxmlformats.org/officeDocument/2006/math">
                        <m:r>
                          <a:rPr lang="en-US" altLang="zh-TW" i="1">
                            <a:latin typeface="Cambria Math" panose="02040503050406030204" pitchFamily="18" charset="0"/>
                            <a:ea typeface="標楷體" panose="03000509000000000000" pitchFamily="65" charset="-120"/>
                          </a:rPr>
                          <m:t>−              </m:t>
                        </m:r>
                        <m:d>
                          <m:dPr>
                            <m:ctrlPr>
                              <a:rPr lang="en-US" altLang="zh-TW" i="1">
                                <a:latin typeface="Cambria Math" charset="0"/>
                                <a:ea typeface="標楷體" panose="03000509000000000000" pitchFamily="65" charset="-120"/>
                              </a:rPr>
                            </m:ctrlPr>
                          </m:dPr>
                          <m:e>
                            <m:sSub>
                              <m:sSubPr>
                                <m:ctrlPr>
                                  <a:rPr lang="en-US" altLang="zh-TW" i="1">
                                    <a:latin typeface="Cambria Math" charset="0"/>
                                    <a:ea typeface="標楷體" panose="03000509000000000000" pitchFamily="65" charset="-120"/>
                                  </a:rPr>
                                </m:ctrlPr>
                              </m:sSubPr>
                              <m:e>
                                <m:r>
                                  <a:rPr lang="en-US" altLang="zh-TW" i="1">
                                    <a:latin typeface="Cambria Math" panose="02040503050406030204" pitchFamily="18" charset="0"/>
                                    <a:ea typeface="Cambria Math" panose="02040503050406030204" pitchFamily="18" charset="0"/>
                                  </a:rPr>
                                  <m:t>∅</m:t>
                                </m:r>
                              </m:e>
                              <m:sub>
                                <m:r>
                                  <a:rPr lang="en-US" altLang="zh-TW" i="1">
                                    <a:latin typeface="Cambria Math" panose="02040503050406030204" pitchFamily="18" charset="0"/>
                                    <a:ea typeface="Cambria Math" panose="02040503050406030204" pitchFamily="18" charset="0"/>
                                  </a:rPr>
                                  <m:t>2</m:t>
                                </m:r>
                              </m:sub>
                            </m:sSub>
                            <m:r>
                              <a:rPr lang="en-US" altLang="zh-TW" i="1">
                                <a:latin typeface="Cambria Math" panose="02040503050406030204" pitchFamily="18" charset="0"/>
                                <a:ea typeface="標楷體" panose="03000509000000000000" pitchFamily="65" charset="-120"/>
                              </a:rPr>
                              <m:t>+</m:t>
                            </m:r>
                            <m:sSub>
                              <m:sSubPr>
                                <m:ctrlPr>
                                  <a:rPr lang="en-US" altLang="zh-TW" i="1">
                                    <a:latin typeface="Cambria Math" charset="0"/>
                                    <a:ea typeface="標楷體" panose="03000509000000000000" pitchFamily="65" charset="-120"/>
                                  </a:rPr>
                                </m:ctrlPr>
                              </m:sSubPr>
                              <m:e>
                                <m:r>
                                  <a:rPr lang="en-US" altLang="zh-TW" i="1">
                                    <a:latin typeface="Cambria Math" panose="02040503050406030204" pitchFamily="18" charset="0"/>
                                    <a:ea typeface="Cambria Math" panose="02040503050406030204" pitchFamily="18" charset="0"/>
                                  </a:rPr>
                                  <m:t>∅</m:t>
                                </m:r>
                              </m:e>
                              <m:sub>
                                <m:r>
                                  <a:rPr lang="en-US" altLang="zh-TW" i="1">
                                    <a:latin typeface="Cambria Math" panose="02040503050406030204" pitchFamily="18" charset="0"/>
                                    <a:ea typeface="Cambria Math" panose="02040503050406030204" pitchFamily="18" charset="0"/>
                                  </a:rPr>
                                  <m:t>3</m:t>
                                </m:r>
                              </m:sub>
                            </m:sSub>
                            <m:r>
                              <a:rPr lang="en-US" altLang="zh-TW" i="1">
                                <a:latin typeface="Cambria Math" panose="02040503050406030204" pitchFamily="18" charset="0"/>
                                <a:ea typeface="標楷體" panose="03000509000000000000" pitchFamily="65" charset="-120"/>
                              </a:rPr>
                              <m:t>+…+</m:t>
                            </m:r>
                            <m:sSub>
                              <m:sSubPr>
                                <m:ctrlPr>
                                  <a:rPr lang="en-US" altLang="zh-TW" i="1">
                                    <a:latin typeface="Cambria Math" charset="0"/>
                                    <a:ea typeface="標楷體" panose="03000509000000000000" pitchFamily="65" charset="-120"/>
                                  </a:rPr>
                                </m:ctrlPr>
                              </m:sSubPr>
                              <m:e>
                                <m:r>
                                  <a:rPr lang="en-US" altLang="zh-TW" i="1">
                                    <a:latin typeface="Cambria Math" panose="02040503050406030204" pitchFamily="18" charset="0"/>
                                    <a:ea typeface="Cambria Math" panose="02040503050406030204" pitchFamily="18" charset="0"/>
                                  </a:rPr>
                                  <m:t>∅</m:t>
                                </m:r>
                              </m:e>
                              <m:sub>
                                <m:r>
                                  <a:rPr lang="en-US" altLang="zh-TW" i="1">
                                    <a:latin typeface="Cambria Math" panose="02040503050406030204" pitchFamily="18" charset="0"/>
                                    <a:ea typeface="Cambria Math" panose="02040503050406030204" pitchFamily="18" charset="0"/>
                                  </a:rPr>
                                  <m:t>𝑝</m:t>
                                </m:r>
                              </m:sub>
                            </m:sSub>
                          </m:e>
                        </m:d>
                        <m:r>
                          <a:rPr lang="en-US" altLang="zh-TW" i="1">
                            <a:latin typeface="Cambria Math" panose="02040503050406030204" pitchFamily="18" charset="0"/>
                            <a:ea typeface="標楷體" panose="03000509000000000000" pitchFamily="65" charset="-120"/>
                          </a:rPr>
                          <m:t>𝐿</m:t>
                        </m:r>
                        <m:r>
                          <a:rPr lang="en-US" altLang="zh-TW" i="1">
                            <a:latin typeface="Cambria Math" panose="02040503050406030204" pitchFamily="18" charset="0"/>
                            <a:ea typeface="標楷體" panose="03000509000000000000" pitchFamily="65" charset="-120"/>
                          </a:rPr>
                          <m:t>(1−</m:t>
                        </m:r>
                        <m:r>
                          <a:rPr lang="en-US" altLang="zh-TW" i="1">
                            <a:latin typeface="Cambria Math" panose="02040503050406030204" pitchFamily="18" charset="0"/>
                            <a:ea typeface="標楷體" panose="03000509000000000000" pitchFamily="65" charset="-120"/>
                          </a:rPr>
                          <m:t>𝐿</m:t>
                        </m:r>
                        <m:r>
                          <a:rPr lang="en-US" altLang="zh-TW" i="1">
                            <a:latin typeface="Cambria Math" panose="02040503050406030204" pitchFamily="18" charset="0"/>
                            <a:ea typeface="標楷體" panose="03000509000000000000" pitchFamily="65" charset="-120"/>
                          </a:rPr>
                          <m:t>) </m:t>
                        </m:r>
                      </m:oMath>
                    </m:oMathPara>
                  </a14:m>
                  <a:endParaRPr lang="en-US" altLang="zh-TW" dirty="0">
                    <a:latin typeface="標楷體" panose="03000509000000000000" pitchFamily="65" charset="-120"/>
                    <a:ea typeface="標楷體" panose="03000509000000000000" pitchFamily="65" charset="-120"/>
                  </a:endParaRPr>
                </a:p>
                <a:p>
                  <a:pPr lvl="1"/>
                  <a14:m>
                    <m:oMathPara xmlns:m="http://schemas.openxmlformats.org/officeDocument/2006/math">
                      <m:oMathParaPr>
                        <m:jc m:val="left"/>
                      </m:oMathParaPr>
                      <m:oMath xmlns:m="http://schemas.openxmlformats.org/officeDocument/2006/math">
                        <m:r>
                          <a:rPr lang="en-US" altLang="zh-TW" i="1">
                            <a:latin typeface="Cambria Math" panose="02040503050406030204" pitchFamily="18" charset="0"/>
                            <a:ea typeface="標楷體" panose="03000509000000000000" pitchFamily="65" charset="-120"/>
                          </a:rPr>
                          <m:t>−                        </m:t>
                        </m:r>
                        <m:d>
                          <m:dPr>
                            <m:ctrlPr>
                              <a:rPr lang="en-US" altLang="zh-TW" i="1">
                                <a:latin typeface="Cambria Math" charset="0"/>
                                <a:ea typeface="標楷體" panose="03000509000000000000" pitchFamily="65" charset="-120"/>
                              </a:rPr>
                            </m:ctrlPr>
                          </m:dPr>
                          <m:e>
                            <m:sSub>
                              <m:sSubPr>
                                <m:ctrlPr>
                                  <a:rPr lang="en-US" altLang="zh-TW" i="1">
                                    <a:latin typeface="Cambria Math" charset="0"/>
                                    <a:ea typeface="標楷體" panose="03000509000000000000" pitchFamily="65" charset="-120"/>
                                  </a:rPr>
                                </m:ctrlPr>
                              </m:sSubPr>
                              <m:e>
                                <m:r>
                                  <a:rPr lang="en-US" altLang="zh-TW" i="1">
                                    <a:latin typeface="Cambria Math" panose="02040503050406030204" pitchFamily="18" charset="0"/>
                                    <a:ea typeface="Cambria Math" panose="02040503050406030204" pitchFamily="18" charset="0"/>
                                  </a:rPr>
                                  <m:t>∅</m:t>
                                </m:r>
                              </m:e>
                              <m:sub>
                                <m:r>
                                  <a:rPr lang="en-US" altLang="zh-TW" i="1">
                                    <a:latin typeface="Cambria Math" panose="02040503050406030204" pitchFamily="18" charset="0"/>
                                    <a:ea typeface="Cambria Math" panose="02040503050406030204" pitchFamily="18" charset="0"/>
                                  </a:rPr>
                                  <m:t>3</m:t>
                                </m:r>
                              </m:sub>
                            </m:sSub>
                            <m:r>
                              <a:rPr lang="en-US" altLang="zh-TW" i="1">
                                <a:latin typeface="Cambria Math" panose="02040503050406030204" pitchFamily="18" charset="0"/>
                                <a:ea typeface="標楷體" panose="03000509000000000000" pitchFamily="65" charset="-120"/>
                              </a:rPr>
                              <m:t>+…+</m:t>
                            </m:r>
                            <m:sSub>
                              <m:sSubPr>
                                <m:ctrlPr>
                                  <a:rPr lang="en-US" altLang="zh-TW" i="1">
                                    <a:latin typeface="Cambria Math" charset="0"/>
                                    <a:ea typeface="標楷體" panose="03000509000000000000" pitchFamily="65" charset="-120"/>
                                  </a:rPr>
                                </m:ctrlPr>
                              </m:sSubPr>
                              <m:e>
                                <m:r>
                                  <a:rPr lang="en-US" altLang="zh-TW" i="1">
                                    <a:latin typeface="Cambria Math" panose="02040503050406030204" pitchFamily="18" charset="0"/>
                                    <a:ea typeface="Cambria Math" panose="02040503050406030204" pitchFamily="18" charset="0"/>
                                  </a:rPr>
                                  <m:t>∅</m:t>
                                </m:r>
                              </m:e>
                              <m:sub>
                                <m:r>
                                  <a:rPr lang="en-US" altLang="zh-TW" i="1">
                                    <a:latin typeface="Cambria Math" panose="02040503050406030204" pitchFamily="18" charset="0"/>
                                    <a:ea typeface="Cambria Math" panose="02040503050406030204" pitchFamily="18" charset="0"/>
                                  </a:rPr>
                                  <m:t>𝑝</m:t>
                                </m:r>
                              </m:sub>
                            </m:sSub>
                          </m:e>
                        </m:d>
                        <m:sSup>
                          <m:sSupPr>
                            <m:ctrlPr>
                              <a:rPr lang="en-US" altLang="zh-TW" i="1">
                                <a:latin typeface="Cambria Math" charset="0"/>
                                <a:ea typeface="標楷體" panose="03000509000000000000" pitchFamily="65" charset="-120"/>
                              </a:rPr>
                            </m:ctrlPr>
                          </m:sSupPr>
                          <m:e>
                            <m:r>
                              <a:rPr lang="en-US" altLang="zh-TW" i="1">
                                <a:latin typeface="Cambria Math" panose="02040503050406030204" pitchFamily="18" charset="0"/>
                                <a:ea typeface="標楷體" panose="03000509000000000000" pitchFamily="65" charset="-120"/>
                              </a:rPr>
                              <m:t>𝐿</m:t>
                            </m:r>
                          </m:e>
                          <m:sup>
                            <m:r>
                              <a:rPr lang="en-US" altLang="zh-TW" i="1">
                                <a:latin typeface="Cambria Math" panose="02040503050406030204" pitchFamily="18" charset="0"/>
                                <a:ea typeface="標楷體" panose="03000509000000000000" pitchFamily="65" charset="-120"/>
                              </a:rPr>
                              <m:t>2</m:t>
                            </m:r>
                          </m:sup>
                        </m:sSup>
                        <m:r>
                          <a:rPr lang="en-US" altLang="zh-TW" i="1">
                            <a:latin typeface="Cambria Math" panose="02040503050406030204" pitchFamily="18" charset="0"/>
                            <a:ea typeface="標楷體" panose="03000509000000000000" pitchFamily="65" charset="-120"/>
                          </a:rPr>
                          <m:t>(1−</m:t>
                        </m:r>
                        <m:r>
                          <a:rPr lang="en-US" altLang="zh-TW" i="1">
                            <a:latin typeface="Cambria Math" panose="02040503050406030204" pitchFamily="18" charset="0"/>
                            <a:ea typeface="標楷體" panose="03000509000000000000" pitchFamily="65" charset="-120"/>
                          </a:rPr>
                          <m:t>𝐿</m:t>
                        </m:r>
                        <m:r>
                          <a:rPr lang="en-US" altLang="zh-TW" i="1">
                            <a:latin typeface="Cambria Math" panose="02040503050406030204" pitchFamily="18" charset="0"/>
                            <a:ea typeface="標楷體" panose="03000509000000000000" pitchFamily="65" charset="-120"/>
                          </a:rPr>
                          <m:t>) </m:t>
                        </m:r>
                      </m:oMath>
                    </m:oMathPara>
                  </a14:m>
                  <a:endParaRPr lang="en-US" altLang="zh-TW" dirty="0">
                    <a:latin typeface="標楷體" panose="03000509000000000000" pitchFamily="65" charset="-120"/>
                    <a:ea typeface="標楷體" panose="03000509000000000000" pitchFamily="65" charset="-120"/>
                  </a:endParaRPr>
                </a:p>
                <a:p>
                  <a:pPr lvl="1"/>
                  <a14:m>
                    <m:oMathPara xmlns:m="http://schemas.openxmlformats.org/officeDocument/2006/math">
                      <m:oMathParaPr>
                        <m:jc m:val="left"/>
                      </m:oMathParaPr>
                      <m:oMath xmlns:m="http://schemas.openxmlformats.org/officeDocument/2006/math">
                        <m:r>
                          <a:rPr lang="en-US" altLang="zh-TW" i="1">
                            <a:latin typeface="Cambria Math" panose="02040503050406030204" pitchFamily="18" charset="0"/>
                            <a:ea typeface="標楷體" panose="03000509000000000000" pitchFamily="65" charset="-120"/>
                          </a:rPr>
                          <m:t>                                         ⋮                            ⋮ </m:t>
                        </m:r>
                      </m:oMath>
                    </m:oMathPara>
                  </a14:m>
                  <a:endParaRPr lang="en-US" altLang="zh-TW" dirty="0">
                    <a:latin typeface="標楷體" panose="03000509000000000000" pitchFamily="65" charset="-120"/>
                    <a:ea typeface="標楷體" panose="03000509000000000000" pitchFamily="65" charset="-120"/>
                  </a:endParaRPr>
                </a:p>
                <a:p>
                  <a:pPr lvl="1"/>
                  <a14:m>
                    <m:oMathPara xmlns:m="http://schemas.openxmlformats.org/officeDocument/2006/math">
                      <m:oMathParaPr>
                        <m:jc m:val="left"/>
                      </m:oMathParaPr>
                      <m:oMath xmlns:m="http://schemas.openxmlformats.org/officeDocument/2006/math">
                        <m:r>
                          <a:rPr lang="en-US" altLang="zh-TW">
                            <a:latin typeface="Cambria Math" panose="02040503050406030204" pitchFamily="18" charset="0"/>
                            <a:ea typeface="標楷體" panose="03000509000000000000" pitchFamily="65" charset="-120"/>
                          </a:rPr>
                          <m:t>−</m:t>
                        </m:r>
                        <m:sSub>
                          <m:sSubPr>
                            <m:ctrlPr>
                              <a:rPr lang="en-US" altLang="zh-TW" i="1">
                                <a:latin typeface="Cambria Math" charset="0"/>
                                <a:ea typeface="標楷體" panose="03000509000000000000" pitchFamily="65" charset="-120"/>
                              </a:rPr>
                            </m:ctrlPr>
                          </m:sSubPr>
                          <m:e>
                            <m:r>
                              <a:rPr lang="en-US" altLang="zh-TW" i="1">
                                <a:latin typeface="Cambria Math" panose="02040503050406030204" pitchFamily="18" charset="0"/>
                                <a:ea typeface="標楷體" panose="03000509000000000000" pitchFamily="65" charset="-120"/>
                              </a:rPr>
                              <m:t>                                              </m:t>
                            </m:r>
                            <m:r>
                              <a:rPr lang="en-US" altLang="zh-TW" i="1">
                                <a:latin typeface="Cambria Math" panose="02040503050406030204" pitchFamily="18" charset="0"/>
                                <a:ea typeface="Cambria Math" panose="02040503050406030204" pitchFamily="18" charset="0"/>
                              </a:rPr>
                              <m:t>∅</m:t>
                            </m:r>
                          </m:e>
                          <m:sub>
                            <m:r>
                              <a:rPr lang="en-US" altLang="zh-TW" i="1">
                                <a:latin typeface="Cambria Math" panose="02040503050406030204" pitchFamily="18" charset="0"/>
                                <a:ea typeface="Cambria Math" panose="02040503050406030204" pitchFamily="18" charset="0"/>
                              </a:rPr>
                              <m:t>𝑝</m:t>
                            </m:r>
                          </m:sub>
                        </m:sSub>
                        <m:r>
                          <a:rPr lang="en-US" altLang="zh-TW" i="1">
                            <a:latin typeface="Cambria Math" panose="02040503050406030204" pitchFamily="18" charset="0"/>
                            <a:ea typeface="Cambria Math" panose="02040503050406030204" pitchFamily="18" charset="0"/>
                          </a:rPr>
                          <m:t> </m:t>
                        </m:r>
                        <m:sSup>
                          <m:sSupPr>
                            <m:ctrlPr>
                              <a:rPr lang="en-US" altLang="zh-TW" i="1">
                                <a:latin typeface="Cambria Math" charset="0"/>
                                <a:ea typeface="標楷體" panose="03000509000000000000" pitchFamily="65" charset="-120"/>
                              </a:rPr>
                            </m:ctrlPr>
                          </m:sSupPr>
                          <m:e>
                            <m:r>
                              <a:rPr lang="en-US" altLang="zh-TW" i="1">
                                <a:latin typeface="Cambria Math" panose="02040503050406030204" pitchFamily="18" charset="0"/>
                                <a:ea typeface="標楷體" panose="03000509000000000000" pitchFamily="65" charset="-120"/>
                              </a:rPr>
                              <m:t>𝐿</m:t>
                            </m:r>
                          </m:e>
                          <m:sup>
                            <m:r>
                              <a:rPr lang="en-US" altLang="zh-TW" i="1">
                                <a:latin typeface="Cambria Math" panose="02040503050406030204" pitchFamily="18" charset="0"/>
                                <a:ea typeface="標楷體" panose="03000509000000000000" pitchFamily="65" charset="-120"/>
                              </a:rPr>
                              <m:t>𝑝</m:t>
                            </m:r>
                            <m:r>
                              <a:rPr lang="en-US" altLang="zh-TW" i="1">
                                <a:latin typeface="Cambria Math" panose="02040503050406030204" pitchFamily="18" charset="0"/>
                                <a:ea typeface="標楷體" panose="03000509000000000000" pitchFamily="65" charset="-120"/>
                              </a:rPr>
                              <m:t>−1</m:t>
                            </m:r>
                          </m:sup>
                        </m:sSup>
                        <m:r>
                          <a:rPr lang="en-US" altLang="zh-TW" i="1">
                            <a:latin typeface="Cambria Math" panose="02040503050406030204" pitchFamily="18" charset="0"/>
                            <a:ea typeface="標楷體" panose="03000509000000000000" pitchFamily="65" charset="-120"/>
                          </a:rPr>
                          <m:t>(1−</m:t>
                        </m:r>
                        <m:r>
                          <a:rPr lang="en-US" altLang="zh-TW" i="1">
                            <a:latin typeface="Cambria Math" panose="02040503050406030204" pitchFamily="18" charset="0"/>
                            <a:ea typeface="標楷體" panose="03000509000000000000" pitchFamily="65" charset="-120"/>
                          </a:rPr>
                          <m:t>𝐿</m:t>
                        </m:r>
                        <m:r>
                          <a:rPr lang="en-US" altLang="zh-TW" i="1">
                            <a:latin typeface="Cambria Math" panose="02040503050406030204" pitchFamily="18" charset="0"/>
                            <a:ea typeface="標楷體" panose="03000509000000000000" pitchFamily="65" charset="-120"/>
                          </a:rPr>
                          <m:t>) </m:t>
                        </m:r>
                      </m:oMath>
                    </m:oMathPara>
                  </a14:m>
                  <a:endParaRPr lang="en-US" altLang="zh-TW" dirty="0">
                    <a:latin typeface="標楷體" panose="03000509000000000000" pitchFamily="65" charset="-120"/>
                    <a:ea typeface="標楷體" panose="03000509000000000000" pitchFamily="65" charset="-120"/>
                  </a:endParaRPr>
                </a:p>
                <a:p>
                  <a:pPr lvl="1"/>
                  <a:endParaRPr lang="en-US" altLang="zh-TW" dirty="0">
                    <a:latin typeface="標楷體" panose="03000509000000000000" pitchFamily="65" charset="-120"/>
                    <a:ea typeface="標楷體" panose="03000509000000000000" pitchFamily="65" charset="-120"/>
                  </a:endParaRPr>
                </a:p>
                <a:p>
                  <a:pPr lvl="1"/>
                  <a:r>
                    <a:rPr lang="en-US" altLang="zh-TW" dirty="0">
                      <a:ea typeface="標楷體" panose="03000509000000000000" pitchFamily="65" charset="-120"/>
                    </a:rPr>
                    <a:t>          </a:t>
                  </a:r>
                  <a14:m>
                    <m:oMath xmlns:m="http://schemas.openxmlformats.org/officeDocument/2006/math">
                      <m:sSub>
                        <m:sSubPr>
                          <m:ctrlPr>
                            <a:rPr lang="en-US" altLang="zh-TW" i="1">
                              <a:latin typeface="Cambria Math" charset="0"/>
                              <a:ea typeface="標楷體" panose="03000509000000000000" pitchFamily="65" charset="-120"/>
                            </a:rPr>
                          </m:ctrlPr>
                        </m:sSubPr>
                        <m:e>
                          <m:r>
                            <a:rPr lang="en-US" altLang="zh-TW" i="1">
                              <a:latin typeface="Cambria Math" panose="02040503050406030204" pitchFamily="18" charset="0"/>
                              <a:ea typeface="Cambria Math" panose="02040503050406030204" pitchFamily="18" charset="0"/>
                            </a:rPr>
                            <m:t>∅</m:t>
                          </m:r>
                        </m:e>
                        <m:sub>
                          <m:r>
                            <a:rPr lang="en-US" altLang="zh-TW" i="1">
                              <a:latin typeface="Cambria Math" panose="02040503050406030204" pitchFamily="18" charset="0"/>
                              <a:ea typeface="標楷體" panose="03000509000000000000" pitchFamily="65" charset="-120"/>
                            </a:rPr>
                            <m:t>1</m:t>
                          </m:r>
                        </m:sub>
                      </m:sSub>
                      <m:r>
                        <a:rPr lang="en-US" altLang="zh-TW" i="1">
                          <a:latin typeface="Cambria Math" panose="02040503050406030204" pitchFamily="18" charset="0"/>
                          <a:ea typeface="標楷體" panose="03000509000000000000" pitchFamily="65" charset="-120"/>
                        </a:rPr>
                        <m:t>𝐿</m:t>
                      </m:r>
                      <m:r>
                        <a:rPr lang="en-US" altLang="zh-TW" b="0" i="1" smtClean="0">
                          <a:latin typeface="Cambria Math" panose="02040503050406030204" pitchFamily="18" charset="0"/>
                          <a:ea typeface="標楷體" panose="03000509000000000000" pitchFamily="65" charset="-120"/>
                        </a:rPr>
                        <m:t>+</m:t>
                      </m:r>
                      <m:sSub>
                        <m:sSubPr>
                          <m:ctrlPr>
                            <a:rPr lang="en-US" altLang="zh-TW" i="1">
                              <a:latin typeface="Cambria Math" charset="0"/>
                              <a:ea typeface="標楷體" panose="03000509000000000000" pitchFamily="65" charset="-120"/>
                            </a:rPr>
                          </m:ctrlPr>
                        </m:sSubPr>
                        <m:e>
                          <m:r>
                            <a:rPr lang="en-US" altLang="zh-TW" i="1">
                              <a:latin typeface="Cambria Math" panose="02040503050406030204" pitchFamily="18" charset="0"/>
                              <a:ea typeface="Cambria Math" panose="02040503050406030204" pitchFamily="18" charset="0"/>
                            </a:rPr>
                            <m:t>∅</m:t>
                          </m:r>
                        </m:e>
                        <m:sub>
                          <m:r>
                            <a:rPr lang="en-US" altLang="zh-TW" i="1">
                              <a:latin typeface="Cambria Math" panose="02040503050406030204" pitchFamily="18" charset="0"/>
                              <a:ea typeface="標楷體" panose="03000509000000000000" pitchFamily="65" charset="-120"/>
                            </a:rPr>
                            <m:t>2</m:t>
                          </m:r>
                        </m:sub>
                      </m:sSub>
                      <m:sSup>
                        <m:sSupPr>
                          <m:ctrlPr>
                            <a:rPr lang="en-US" altLang="zh-TW" i="1">
                              <a:latin typeface="Cambria Math" charset="0"/>
                              <a:ea typeface="標楷體" panose="03000509000000000000" pitchFamily="65" charset="-120"/>
                            </a:rPr>
                          </m:ctrlPr>
                        </m:sSupPr>
                        <m:e>
                          <m:r>
                            <a:rPr lang="en-US" altLang="zh-TW" i="1">
                              <a:latin typeface="Cambria Math" panose="02040503050406030204" pitchFamily="18" charset="0"/>
                              <a:ea typeface="標楷體" panose="03000509000000000000" pitchFamily="65" charset="-120"/>
                            </a:rPr>
                            <m:t>𝐿</m:t>
                          </m:r>
                        </m:e>
                        <m:sup>
                          <m:r>
                            <a:rPr lang="en-US" altLang="zh-TW" i="1">
                              <a:latin typeface="Cambria Math" panose="02040503050406030204" pitchFamily="18" charset="0"/>
                              <a:ea typeface="標楷體" panose="03000509000000000000" pitchFamily="65" charset="-120"/>
                            </a:rPr>
                            <m:t>2</m:t>
                          </m:r>
                        </m:sup>
                      </m:sSup>
                      <m:r>
                        <a:rPr lang="en-US" altLang="zh-TW" b="0" i="1" smtClean="0">
                          <a:latin typeface="Cambria Math" panose="02040503050406030204" pitchFamily="18" charset="0"/>
                          <a:ea typeface="標楷體" panose="03000509000000000000" pitchFamily="65" charset="-120"/>
                        </a:rPr>
                        <m:t>+</m:t>
                      </m:r>
                      <m:r>
                        <a:rPr lang="en-US" altLang="zh-TW" i="1">
                          <a:latin typeface="Cambria Math" panose="02040503050406030204" pitchFamily="18" charset="0"/>
                          <a:ea typeface="標楷體" panose="03000509000000000000" pitchFamily="65" charset="-120"/>
                        </a:rPr>
                        <m:t>…</m:t>
                      </m:r>
                      <m:r>
                        <a:rPr lang="en-US" altLang="zh-TW" b="0" i="1" smtClean="0">
                          <a:latin typeface="Cambria Math" panose="02040503050406030204" pitchFamily="18" charset="0"/>
                          <a:ea typeface="標楷體" panose="03000509000000000000" pitchFamily="65" charset="-120"/>
                        </a:rPr>
                        <m:t>+</m:t>
                      </m:r>
                      <m:sSub>
                        <m:sSubPr>
                          <m:ctrlPr>
                            <a:rPr lang="en-US" altLang="zh-TW" i="1">
                              <a:latin typeface="Cambria Math" charset="0"/>
                              <a:ea typeface="標楷體" panose="03000509000000000000" pitchFamily="65" charset="-120"/>
                            </a:rPr>
                          </m:ctrlPr>
                        </m:sSubPr>
                        <m:e>
                          <m:r>
                            <a:rPr lang="en-US" altLang="zh-TW" i="1">
                              <a:latin typeface="Cambria Math" panose="02040503050406030204" pitchFamily="18" charset="0"/>
                              <a:ea typeface="Cambria Math" panose="02040503050406030204" pitchFamily="18" charset="0"/>
                            </a:rPr>
                            <m:t>∅</m:t>
                          </m:r>
                        </m:e>
                        <m:sub>
                          <m:r>
                            <a:rPr lang="en-US" altLang="zh-TW" i="1">
                              <a:latin typeface="Cambria Math" panose="02040503050406030204" pitchFamily="18" charset="0"/>
                              <a:ea typeface="標楷體" panose="03000509000000000000" pitchFamily="65" charset="-120"/>
                            </a:rPr>
                            <m:t>𝑝</m:t>
                          </m:r>
                        </m:sub>
                      </m:sSub>
                      <m:sSup>
                        <m:sSupPr>
                          <m:ctrlPr>
                            <a:rPr lang="en-US" altLang="zh-TW" i="1">
                              <a:latin typeface="Cambria Math" charset="0"/>
                              <a:ea typeface="標楷體" panose="03000509000000000000" pitchFamily="65" charset="-120"/>
                            </a:rPr>
                          </m:ctrlPr>
                        </m:sSupPr>
                        <m:e>
                          <m:r>
                            <a:rPr lang="en-US" altLang="zh-TW" i="1">
                              <a:latin typeface="Cambria Math" panose="02040503050406030204" pitchFamily="18" charset="0"/>
                              <a:ea typeface="標楷體" panose="03000509000000000000" pitchFamily="65" charset="-120"/>
                            </a:rPr>
                            <m:t>𝐿</m:t>
                          </m:r>
                        </m:e>
                        <m:sup>
                          <m:r>
                            <a:rPr lang="en-US" altLang="zh-TW" i="1">
                              <a:latin typeface="Cambria Math" panose="02040503050406030204" pitchFamily="18" charset="0"/>
                              <a:ea typeface="標楷體" panose="03000509000000000000" pitchFamily="65" charset="-120"/>
                            </a:rPr>
                            <m:t>𝑝</m:t>
                          </m:r>
                        </m:sup>
                      </m:sSup>
                    </m:oMath>
                  </a14:m>
                  <a:endParaRPr lang="zh-TW" altLang="en-US" dirty="0"/>
                </a:p>
              </p:txBody>
            </p:sp>
          </mc:Choice>
          <mc:Fallback xmlns="">
            <p:sp>
              <p:nvSpPr>
                <p:cNvPr id="8" name="文字方塊 7"/>
                <p:cNvSpPr txBox="1">
                  <a:spLocks noRot="1" noChangeAspect="1" noMove="1" noResize="1" noEditPoints="1" noAdjustHandles="1" noChangeArrowheads="1" noChangeShapeType="1" noTextEdit="1"/>
                </p:cNvSpPr>
                <p:nvPr/>
              </p:nvSpPr>
              <p:spPr>
                <a:xfrm>
                  <a:off x="7236536" y="2845539"/>
                  <a:ext cx="5635732" cy="2208105"/>
                </a:xfrm>
                <a:prstGeom prst="rect">
                  <a:avLst/>
                </a:prstGeom>
                <a:blipFill rotWithShape="0">
                  <a:blip r:embed="rId3"/>
                  <a:stretch>
                    <a:fillRect t="-14835"/>
                  </a:stretch>
                </a:blipFill>
                <a:ln>
                  <a:solidFill>
                    <a:schemeClr val="tx1"/>
                  </a:solidFill>
                  <a:prstDash val="sysDash"/>
                </a:ln>
              </p:spPr>
              <p:txBody>
                <a:bodyPr/>
                <a:lstStyle/>
                <a:p>
                  <a:r>
                    <a:rPr lang="zh-TW" altLang="en-US">
                      <a:noFill/>
                    </a:rPr>
                    <a:t> </a:t>
                  </a:r>
                </a:p>
              </p:txBody>
            </p:sp>
          </mc:Fallback>
        </mc:AlternateContent>
      </p:grpSp>
    </p:spTree>
    <p:extLst>
      <p:ext uri="{BB962C8B-B14F-4D97-AF65-F5344CB8AC3E}">
        <p14:creationId xmlns:p14="http://schemas.microsoft.com/office/powerpoint/2010/main" val="808787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269591"/>
            <a:ext cx="10515600" cy="808581"/>
          </a:xfrm>
        </p:spPr>
        <p:txBody>
          <a:bodyPr/>
          <a:lstStyle/>
          <a:p>
            <a:r>
              <a:rPr kumimoji="1" lang="en-US" altLang="zh-TW" dirty="0"/>
              <a:t>VAR(p) to VECM model</a:t>
            </a:r>
            <a:endParaRPr lang="zh-TW" altLang="en-US" dirty="0">
              <a:latin typeface="標楷體" panose="03000509000000000000" pitchFamily="65" charset="-120"/>
              <a:ea typeface="標楷體" panose="03000509000000000000" pitchFamily="65" charset="-120"/>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838200" y="1214650"/>
                <a:ext cx="10267097" cy="2425719"/>
              </a:xfrm>
            </p:spPr>
            <p:txBody>
              <a:bodyPr/>
              <a:lstStyle/>
              <a:p>
                <a:pPr marL="457200" lvl="1" indent="0">
                  <a:buNone/>
                </a:pPr>
                <a:r>
                  <a:rPr lang="en-US" altLang="zh-TW" dirty="0" smtClean="0">
                    <a:latin typeface="標楷體" panose="03000509000000000000" pitchFamily="65" charset="-120"/>
                    <a:ea typeface="標楷體" panose="03000509000000000000" pitchFamily="65" charset="-120"/>
                  </a:rPr>
                  <a:t>(2)</a:t>
                </a:r>
                <a:r>
                  <a:rPr lang="zh-TW" altLang="en-US" dirty="0" smtClean="0">
                    <a:latin typeface="標楷體" panose="03000509000000000000" pitchFamily="65" charset="-120"/>
                    <a:ea typeface="標楷體" panose="03000509000000000000" pitchFamily="65" charset="-120"/>
                  </a:rPr>
                  <a:t>原式改寫為</a:t>
                </a:r>
                <a:r>
                  <a:rPr lang="en-US" altLang="zh-TW" dirty="0">
                    <a:latin typeface="標楷體" panose="03000509000000000000" pitchFamily="65" charset="-120"/>
                    <a:ea typeface="標楷體" panose="03000509000000000000" pitchFamily="65" charset="-120"/>
                  </a:rPr>
                  <a:t> </a:t>
                </a:r>
                <a14:m>
                  <m:oMath xmlns:m="http://schemas.openxmlformats.org/officeDocument/2006/math">
                    <m:sSub>
                      <m:sSubPr>
                        <m:ctrlPr>
                          <a:rPr lang="en-US" altLang="zh-TW" i="1">
                            <a:latin typeface="Cambria Math" charset="0"/>
                            <a:ea typeface="標楷體" panose="03000509000000000000" pitchFamily="65" charset="-120"/>
                          </a:rPr>
                        </m:ctrlPr>
                      </m:sSubPr>
                      <m:e>
                        <m:r>
                          <a:rPr lang="en-US" altLang="zh-TW" b="0" i="1" smtClean="0">
                            <a:latin typeface="Cambria Math" charset="0"/>
                            <a:ea typeface="標楷體" panose="03000509000000000000" pitchFamily="65" charset="-120"/>
                          </a:rPr>
                          <m:t>𝑧</m:t>
                        </m:r>
                      </m:e>
                      <m:sub>
                        <m:r>
                          <a:rPr lang="en-US" altLang="zh-TW" i="1">
                            <a:latin typeface="Cambria Math" panose="02040503050406030204" pitchFamily="18" charset="0"/>
                            <a:ea typeface="標楷體" panose="03000509000000000000" pitchFamily="65" charset="-120"/>
                          </a:rPr>
                          <m:t>𝑡</m:t>
                        </m:r>
                      </m:sub>
                    </m:sSub>
                    <m:r>
                      <a:rPr lang="en-US" altLang="zh-TW" i="1">
                        <a:latin typeface="Cambria Math" panose="02040503050406030204" pitchFamily="18" charset="0"/>
                        <a:ea typeface="標楷體" panose="03000509000000000000" pitchFamily="65" charset="-120"/>
                      </a:rPr>
                      <m:t>=</m:t>
                    </m:r>
                    <m:d>
                      <m:dPr>
                        <m:ctrlPr>
                          <a:rPr lang="en-US" altLang="zh-TW" i="1">
                            <a:latin typeface="Cambria Math" charset="0"/>
                            <a:ea typeface="Cambria Math" panose="02040503050406030204" pitchFamily="18" charset="0"/>
                          </a:rPr>
                        </m:ctrlPr>
                      </m:dPr>
                      <m:e>
                        <m:nary>
                          <m:naryPr>
                            <m:chr m:val="∑"/>
                            <m:ctrlPr>
                              <a:rPr lang="en-US" altLang="zh-TW" i="1">
                                <a:latin typeface="Cambria Math" charset="0"/>
                                <a:ea typeface="Cambria Math" panose="02040503050406030204" pitchFamily="18" charset="0"/>
                              </a:rPr>
                            </m:ctrlPr>
                          </m:naryPr>
                          <m:sub>
                            <m:r>
                              <m:rPr>
                                <m:brk m:alnAt="23"/>
                              </m:rPr>
                              <a:rPr lang="en-US" altLang="zh-TW" i="1">
                                <a:latin typeface="Cambria Math" panose="02040503050406030204" pitchFamily="18" charset="0"/>
                                <a:ea typeface="Cambria Math" panose="02040503050406030204" pitchFamily="18" charset="0"/>
                              </a:rPr>
                              <m:t>𝑗</m:t>
                            </m:r>
                            <m:r>
                              <a:rPr lang="en-US" altLang="zh-TW" i="1">
                                <a:latin typeface="Cambria Math" panose="02040503050406030204" pitchFamily="18" charset="0"/>
                                <a:ea typeface="Cambria Math" panose="02040503050406030204" pitchFamily="18" charset="0"/>
                              </a:rPr>
                              <m:t>=1</m:t>
                            </m:r>
                          </m:sub>
                          <m:sup>
                            <m:r>
                              <a:rPr lang="en-US" altLang="zh-TW" i="1">
                                <a:latin typeface="Cambria Math" panose="02040503050406030204" pitchFamily="18" charset="0"/>
                                <a:ea typeface="Cambria Math" panose="02040503050406030204" pitchFamily="18" charset="0"/>
                              </a:rPr>
                              <m:t>𝑝</m:t>
                            </m:r>
                          </m:sup>
                          <m:e>
                            <m:sSub>
                              <m:sSubPr>
                                <m:ctrlPr>
                                  <a:rPr lang="en-US" altLang="zh-TW" i="1">
                                    <a:latin typeface="Cambria Math" charset="0"/>
                                    <a:ea typeface="Cambria Math" panose="02040503050406030204" pitchFamily="18" charset="0"/>
                                  </a:rPr>
                                </m:ctrlPr>
                              </m:sSubPr>
                              <m:e>
                                <m:r>
                                  <a:rPr lang="en-US" altLang="zh-TW" i="1">
                                    <a:latin typeface="Cambria Math" panose="02040503050406030204" pitchFamily="18" charset="0"/>
                                    <a:ea typeface="Cambria Math" panose="02040503050406030204" pitchFamily="18" charset="0"/>
                                  </a:rPr>
                                  <m:t>∅</m:t>
                                </m:r>
                              </m:e>
                              <m:sub>
                                <m:r>
                                  <a:rPr lang="en-US" altLang="zh-TW" i="1">
                                    <a:latin typeface="Cambria Math" panose="02040503050406030204" pitchFamily="18" charset="0"/>
                                    <a:ea typeface="Cambria Math" panose="02040503050406030204" pitchFamily="18" charset="0"/>
                                  </a:rPr>
                                  <m:t>𝑗</m:t>
                                </m:r>
                              </m:sub>
                            </m:sSub>
                          </m:e>
                        </m:nary>
                      </m:e>
                    </m:d>
                    <m:sSub>
                      <m:sSubPr>
                        <m:ctrlPr>
                          <a:rPr lang="en-US" altLang="zh-TW" i="1">
                            <a:latin typeface="Cambria Math" charset="0"/>
                            <a:ea typeface="標楷體" panose="03000509000000000000" pitchFamily="65" charset="-120"/>
                          </a:rPr>
                        </m:ctrlPr>
                      </m:sSubPr>
                      <m:e>
                        <m:r>
                          <a:rPr lang="en-US" altLang="zh-TW" b="0" i="1" smtClean="0">
                            <a:latin typeface="Cambria Math" charset="0"/>
                            <a:ea typeface="標楷體" panose="03000509000000000000" pitchFamily="65" charset="-120"/>
                          </a:rPr>
                          <m:t>𝑧</m:t>
                        </m:r>
                      </m:e>
                      <m:sub>
                        <m:r>
                          <a:rPr lang="en-US" altLang="zh-TW" i="1">
                            <a:latin typeface="Cambria Math" panose="02040503050406030204" pitchFamily="18" charset="0"/>
                            <a:ea typeface="標楷體" panose="03000509000000000000" pitchFamily="65" charset="-120"/>
                          </a:rPr>
                          <m:t>𝑡</m:t>
                        </m:r>
                        <m:r>
                          <a:rPr lang="en-US" altLang="zh-TW" i="1">
                            <a:latin typeface="Cambria Math" panose="02040503050406030204" pitchFamily="18" charset="0"/>
                            <a:ea typeface="標楷體" panose="03000509000000000000" pitchFamily="65" charset="-120"/>
                          </a:rPr>
                          <m:t>−1</m:t>
                        </m:r>
                      </m:sub>
                    </m:sSub>
                    <m:r>
                      <a:rPr lang="en-US" altLang="zh-TW" i="1">
                        <a:latin typeface="Cambria Math" panose="02040503050406030204" pitchFamily="18" charset="0"/>
                        <a:ea typeface="Cambria Math" panose="02040503050406030204" pitchFamily="18" charset="0"/>
                      </a:rPr>
                      <m:t>+</m:t>
                    </m:r>
                    <m:nary>
                      <m:naryPr>
                        <m:chr m:val="∑"/>
                        <m:limLoc m:val="subSup"/>
                        <m:ctrlPr>
                          <a:rPr lang="en-US" altLang="zh-TW" i="1">
                            <a:latin typeface="Cambria Math" charset="0"/>
                            <a:ea typeface="Cambria Math" panose="02040503050406030204" pitchFamily="18" charset="0"/>
                          </a:rPr>
                        </m:ctrlPr>
                      </m:naryPr>
                      <m:sub>
                        <m:r>
                          <m:rPr>
                            <m:brk m:alnAt="25"/>
                          </m:rPr>
                          <a:rPr lang="en-US" altLang="zh-TW" i="1">
                            <a:latin typeface="Cambria Math" panose="02040503050406030204" pitchFamily="18" charset="0"/>
                            <a:ea typeface="Cambria Math" panose="02040503050406030204" pitchFamily="18" charset="0"/>
                          </a:rPr>
                          <m:t>𝑗</m:t>
                        </m:r>
                        <m:r>
                          <a:rPr lang="en-US" altLang="zh-TW" i="1">
                            <a:latin typeface="Cambria Math" panose="02040503050406030204" pitchFamily="18" charset="0"/>
                            <a:ea typeface="Cambria Math" panose="02040503050406030204" pitchFamily="18" charset="0"/>
                          </a:rPr>
                          <m:t>=1</m:t>
                        </m:r>
                      </m:sub>
                      <m:sup>
                        <m:r>
                          <a:rPr lang="en-US" altLang="zh-TW" i="1">
                            <a:latin typeface="Cambria Math" panose="02040503050406030204" pitchFamily="18" charset="0"/>
                            <a:ea typeface="Cambria Math" panose="02040503050406030204" pitchFamily="18" charset="0"/>
                          </a:rPr>
                          <m:t>𝑝</m:t>
                        </m:r>
                        <m:r>
                          <a:rPr lang="en-US" altLang="zh-TW" i="1">
                            <a:latin typeface="Cambria Math" panose="02040503050406030204" pitchFamily="18" charset="0"/>
                            <a:ea typeface="Cambria Math" panose="02040503050406030204" pitchFamily="18" charset="0"/>
                          </a:rPr>
                          <m:t>−1</m:t>
                        </m:r>
                      </m:sup>
                      <m:e>
                        <m:sSub>
                          <m:sSubPr>
                            <m:ctrlPr>
                              <a:rPr lang="en-US" altLang="zh-TW" i="1">
                                <a:latin typeface="Cambria Math" charset="0"/>
                                <a:ea typeface="標楷體" panose="03000509000000000000" pitchFamily="65" charset="-120"/>
                              </a:rPr>
                            </m:ctrlPr>
                          </m:sSubPr>
                          <m:e>
                            <m:r>
                              <a:rPr lang="en-US" altLang="zh-TW" i="1">
                                <a:latin typeface="Cambria Math" panose="02040503050406030204" pitchFamily="18" charset="0"/>
                                <a:ea typeface="標楷體" panose="03000509000000000000" pitchFamily="65" charset="-120"/>
                              </a:rPr>
                              <m:t>𝐷</m:t>
                            </m:r>
                          </m:e>
                          <m:sub>
                            <m:r>
                              <a:rPr lang="en-US" altLang="zh-TW" i="1">
                                <a:latin typeface="Cambria Math" panose="02040503050406030204" pitchFamily="18" charset="0"/>
                                <a:ea typeface="標楷體" panose="03000509000000000000" pitchFamily="65" charset="-120"/>
                              </a:rPr>
                              <m:t>𝑗</m:t>
                            </m:r>
                          </m:sub>
                        </m:sSub>
                      </m:e>
                    </m:nary>
                    <m:r>
                      <a:rPr lang="zh-TW" altLang="en-US" i="1">
                        <a:latin typeface="Cambria Math" panose="02040503050406030204" pitchFamily="18" charset="0"/>
                        <a:ea typeface="標楷體" panose="03000509000000000000" pitchFamily="65" charset="-120"/>
                      </a:rPr>
                      <m:t>∆</m:t>
                    </m:r>
                    <m:sSub>
                      <m:sSubPr>
                        <m:ctrlPr>
                          <a:rPr lang="en-US" altLang="zh-TW" i="1">
                            <a:latin typeface="Cambria Math" charset="0"/>
                            <a:ea typeface="標楷體" panose="03000509000000000000" pitchFamily="65" charset="-120"/>
                          </a:rPr>
                        </m:ctrlPr>
                      </m:sSubPr>
                      <m:e>
                        <m:r>
                          <a:rPr lang="en-US" altLang="zh-TW" b="0" i="1" smtClean="0">
                            <a:latin typeface="Cambria Math" charset="0"/>
                            <a:ea typeface="標楷體" panose="03000509000000000000" pitchFamily="65" charset="-120"/>
                          </a:rPr>
                          <m:t>𝑧</m:t>
                        </m:r>
                      </m:e>
                      <m:sub>
                        <m:r>
                          <a:rPr lang="en-US" altLang="zh-TW" i="1">
                            <a:latin typeface="Cambria Math" panose="02040503050406030204" pitchFamily="18" charset="0"/>
                            <a:ea typeface="標楷體" panose="03000509000000000000" pitchFamily="65" charset="-120"/>
                          </a:rPr>
                          <m:t>𝑡</m:t>
                        </m:r>
                        <m:r>
                          <a:rPr lang="en-US" altLang="zh-TW" i="1">
                            <a:latin typeface="Cambria Math" panose="02040503050406030204" pitchFamily="18" charset="0"/>
                            <a:ea typeface="標楷體" panose="03000509000000000000" pitchFamily="65" charset="-120"/>
                          </a:rPr>
                          <m:t>−</m:t>
                        </m:r>
                        <m:r>
                          <a:rPr lang="en-US" altLang="zh-TW" i="1">
                            <a:latin typeface="Cambria Math" panose="02040503050406030204" pitchFamily="18" charset="0"/>
                            <a:ea typeface="標楷體" panose="03000509000000000000" pitchFamily="65" charset="-120"/>
                          </a:rPr>
                          <m:t>𝑗</m:t>
                        </m:r>
                      </m:sub>
                    </m:sSub>
                    <m:r>
                      <a:rPr lang="en-US" altLang="zh-TW" b="0" i="1" smtClean="0">
                        <a:latin typeface="Cambria Math" panose="02040503050406030204" pitchFamily="18" charset="0"/>
                        <a:ea typeface="標楷體" panose="03000509000000000000" pitchFamily="65" charset="-120"/>
                      </a:rPr>
                      <m:t>+</m:t>
                    </m:r>
                    <m:sSub>
                      <m:sSubPr>
                        <m:ctrlPr>
                          <a:rPr lang="en-US" altLang="zh-TW" i="1">
                            <a:latin typeface="Cambria Math" charset="0"/>
                            <a:ea typeface="標楷體" panose="03000509000000000000" pitchFamily="65" charset="-120"/>
                          </a:rPr>
                        </m:ctrlPr>
                      </m:sSubPr>
                      <m:e>
                        <m:r>
                          <a:rPr lang="zh-TW" altLang="en-US" i="1">
                            <a:latin typeface="Cambria Math" panose="02040503050406030204" pitchFamily="18" charset="0"/>
                            <a:ea typeface="標楷體" panose="03000509000000000000" pitchFamily="65" charset="-120"/>
                          </a:rPr>
                          <m:t>𝜀</m:t>
                        </m:r>
                      </m:e>
                      <m:sub>
                        <m:r>
                          <a:rPr lang="en-US" altLang="zh-TW" i="1">
                            <a:latin typeface="Cambria Math" panose="02040503050406030204" pitchFamily="18" charset="0"/>
                            <a:ea typeface="標楷體" panose="03000509000000000000" pitchFamily="65" charset="-120"/>
                          </a:rPr>
                          <m:t>𝑡</m:t>
                        </m:r>
                      </m:sub>
                    </m:sSub>
                  </m:oMath>
                </a14:m>
                <a:endParaRPr lang="en-US" altLang="zh-TW" dirty="0" smtClean="0">
                  <a:latin typeface="標楷體" panose="03000509000000000000" pitchFamily="65" charset="-120"/>
                  <a:ea typeface="標楷體" panose="03000509000000000000" pitchFamily="65" charset="-120"/>
                </a:endParaRPr>
              </a:p>
              <a:p>
                <a:pPr marL="457200" lvl="1" indent="0">
                  <a:buNone/>
                </a:pPr>
                <a:r>
                  <a:rPr lang="en-US" altLang="zh-TW" dirty="0" smtClean="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對原式做一階差分</a:t>
                </a:r>
                <a:r>
                  <a:rPr lang="en-US" altLang="zh-TW" dirty="0" smtClean="0">
                    <a:latin typeface="標楷體" panose="03000509000000000000" pitchFamily="65" charset="-120"/>
                    <a:ea typeface="標楷體" panose="03000509000000000000" pitchFamily="65" charset="-120"/>
                  </a:rPr>
                  <a:t>:</a:t>
                </a:r>
              </a:p>
              <a:p>
                <a:pPr marL="914400" lvl="2" indent="0">
                  <a:buNone/>
                </a:pPr>
                <a14:m>
                  <m:oMath xmlns:m="http://schemas.openxmlformats.org/officeDocument/2006/math">
                    <m:sSub>
                      <m:sSubPr>
                        <m:ctrlPr>
                          <a:rPr lang="en-US" altLang="zh-TW" sz="2800" i="1">
                            <a:latin typeface="Cambria Math" charset="0"/>
                            <a:ea typeface="標楷體" panose="03000509000000000000" pitchFamily="65" charset="-120"/>
                          </a:rPr>
                        </m:ctrlPr>
                      </m:sSubPr>
                      <m:e>
                        <m:r>
                          <a:rPr lang="en-US" altLang="zh-TW" sz="2800" i="0" smtClean="0">
                            <a:latin typeface="Cambria Math" panose="02040503050406030204" pitchFamily="18" charset="0"/>
                            <a:ea typeface="Cambria Math" panose="02040503050406030204" pitchFamily="18" charset="0"/>
                          </a:rPr>
                          <m:t>∆</m:t>
                        </m:r>
                        <m:r>
                          <m:rPr>
                            <m:sty m:val="p"/>
                          </m:rPr>
                          <a:rPr lang="en-US" altLang="zh-TW" sz="2800" b="0" i="0" smtClean="0">
                            <a:latin typeface="Cambria Math" charset="0"/>
                            <a:ea typeface="Cambria Math" panose="02040503050406030204" pitchFamily="18" charset="0"/>
                          </a:rPr>
                          <m:t>z</m:t>
                        </m:r>
                      </m:e>
                      <m:sub>
                        <m:r>
                          <m:rPr>
                            <m:sty m:val="p"/>
                          </m:rPr>
                          <a:rPr lang="en-US" altLang="zh-TW" sz="2800" i="0">
                            <a:latin typeface="Cambria Math" panose="02040503050406030204" pitchFamily="18" charset="0"/>
                            <a:ea typeface="標楷體" panose="03000509000000000000" pitchFamily="65" charset="-120"/>
                          </a:rPr>
                          <m:t>t</m:t>
                        </m:r>
                      </m:sub>
                    </m:sSub>
                    <m:r>
                      <a:rPr lang="en-US" altLang="zh-TW" sz="2800" i="1">
                        <a:latin typeface="Cambria Math" panose="02040503050406030204" pitchFamily="18" charset="0"/>
                        <a:ea typeface="標楷體" panose="03000509000000000000" pitchFamily="65" charset="-120"/>
                      </a:rPr>
                      <m:t>=</m:t>
                    </m:r>
                    <m:d>
                      <m:dPr>
                        <m:ctrlPr>
                          <a:rPr lang="en-US" altLang="zh-TW" sz="2800" i="1">
                            <a:latin typeface="Cambria Math" charset="0"/>
                            <a:ea typeface="Cambria Math" panose="02040503050406030204" pitchFamily="18" charset="0"/>
                          </a:rPr>
                        </m:ctrlPr>
                      </m:dPr>
                      <m:e>
                        <m:r>
                          <a:rPr lang="en-US" altLang="zh-TW" sz="2800" b="0" i="1" smtClean="0">
                            <a:solidFill>
                              <a:srgbClr val="FF0000"/>
                            </a:solidFill>
                            <a:latin typeface="Cambria Math" panose="02040503050406030204" pitchFamily="18" charset="0"/>
                            <a:ea typeface="Cambria Math" panose="02040503050406030204" pitchFamily="18" charset="0"/>
                          </a:rPr>
                          <m:t>−</m:t>
                        </m:r>
                        <m:r>
                          <a:rPr lang="en-US" altLang="zh-TW" sz="2800" b="0" i="1" smtClean="0">
                            <a:solidFill>
                              <a:srgbClr val="FF0000"/>
                            </a:solidFill>
                            <a:latin typeface="Cambria Math" panose="02040503050406030204" pitchFamily="18" charset="0"/>
                            <a:ea typeface="Cambria Math" panose="02040503050406030204" pitchFamily="18" charset="0"/>
                          </a:rPr>
                          <m:t>𝐼</m:t>
                        </m:r>
                        <m:r>
                          <a:rPr lang="en-US" altLang="zh-TW" sz="2800" b="0" i="1" smtClean="0">
                            <a:latin typeface="Cambria Math" panose="02040503050406030204" pitchFamily="18" charset="0"/>
                            <a:ea typeface="Cambria Math" panose="02040503050406030204" pitchFamily="18" charset="0"/>
                          </a:rPr>
                          <m:t>+</m:t>
                        </m:r>
                        <m:nary>
                          <m:naryPr>
                            <m:chr m:val="∑"/>
                            <m:ctrlPr>
                              <a:rPr lang="en-US" altLang="zh-TW" sz="2800" i="1">
                                <a:latin typeface="Cambria Math" charset="0"/>
                                <a:ea typeface="Cambria Math" panose="02040503050406030204" pitchFamily="18" charset="0"/>
                              </a:rPr>
                            </m:ctrlPr>
                          </m:naryPr>
                          <m:sub>
                            <m:r>
                              <m:rPr>
                                <m:brk m:alnAt="23"/>
                              </m:rPr>
                              <a:rPr lang="en-US" altLang="zh-TW" sz="2800" i="1">
                                <a:latin typeface="Cambria Math" panose="02040503050406030204" pitchFamily="18" charset="0"/>
                                <a:ea typeface="Cambria Math" panose="02040503050406030204" pitchFamily="18" charset="0"/>
                              </a:rPr>
                              <m:t>𝑗</m:t>
                            </m:r>
                            <m:r>
                              <a:rPr lang="en-US" altLang="zh-TW" sz="2800" i="1">
                                <a:latin typeface="Cambria Math" panose="02040503050406030204" pitchFamily="18" charset="0"/>
                                <a:ea typeface="Cambria Math" panose="02040503050406030204" pitchFamily="18" charset="0"/>
                              </a:rPr>
                              <m:t>=1</m:t>
                            </m:r>
                          </m:sub>
                          <m:sup>
                            <m:r>
                              <a:rPr lang="en-US" altLang="zh-TW" sz="2800" i="1">
                                <a:latin typeface="Cambria Math" panose="02040503050406030204" pitchFamily="18" charset="0"/>
                                <a:ea typeface="Cambria Math" panose="02040503050406030204" pitchFamily="18" charset="0"/>
                              </a:rPr>
                              <m:t>𝑝</m:t>
                            </m:r>
                          </m:sup>
                          <m:e>
                            <m:sSub>
                              <m:sSubPr>
                                <m:ctrlPr>
                                  <a:rPr lang="en-US" altLang="zh-TW" sz="2800" i="1">
                                    <a:latin typeface="Cambria Math" charset="0"/>
                                    <a:ea typeface="Cambria Math" panose="02040503050406030204" pitchFamily="18" charset="0"/>
                                  </a:rPr>
                                </m:ctrlPr>
                              </m:sSubPr>
                              <m:e>
                                <m:r>
                                  <a:rPr lang="en-US" altLang="zh-TW" sz="2800" i="1">
                                    <a:latin typeface="Cambria Math" panose="02040503050406030204" pitchFamily="18" charset="0"/>
                                    <a:ea typeface="Cambria Math" panose="02040503050406030204" pitchFamily="18" charset="0"/>
                                  </a:rPr>
                                  <m:t>∅</m:t>
                                </m:r>
                              </m:e>
                              <m:sub>
                                <m:r>
                                  <a:rPr lang="en-US" altLang="zh-TW" sz="2800" i="1">
                                    <a:latin typeface="Cambria Math" panose="02040503050406030204" pitchFamily="18" charset="0"/>
                                    <a:ea typeface="Cambria Math" panose="02040503050406030204" pitchFamily="18" charset="0"/>
                                  </a:rPr>
                                  <m:t>𝑗</m:t>
                                </m:r>
                              </m:sub>
                            </m:sSub>
                          </m:e>
                        </m:nary>
                      </m:e>
                    </m:d>
                    <m:sSub>
                      <m:sSubPr>
                        <m:ctrlPr>
                          <a:rPr lang="en-US" altLang="zh-TW" sz="2800" i="1">
                            <a:latin typeface="Cambria Math" charset="0"/>
                            <a:ea typeface="標楷體" panose="03000509000000000000" pitchFamily="65" charset="-120"/>
                          </a:rPr>
                        </m:ctrlPr>
                      </m:sSubPr>
                      <m:e>
                        <m:r>
                          <a:rPr lang="en-US" altLang="zh-TW" sz="2800" b="0" i="1" smtClean="0">
                            <a:latin typeface="Cambria Math" charset="0"/>
                            <a:ea typeface="標楷體" panose="03000509000000000000" pitchFamily="65" charset="-120"/>
                          </a:rPr>
                          <m:t>𝑧</m:t>
                        </m:r>
                      </m:e>
                      <m:sub>
                        <m:r>
                          <a:rPr lang="en-US" altLang="zh-TW" sz="2800" i="1">
                            <a:latin typeface="Cambria Math" panose="02040503050406030204" pitchFamily="18" charset="0"/>
                            <a:ea typeface="標楷體" panose="03000509000000000000" pitchFamily="65" charset="-120"/>
                          </a:rPr>
                          <m:t>𝑡</m:t>
                        </m:r>
                        <m:r>
                          <a:rPr lang="en-US" altLang="zh-TW" sz="2800" i="1">
                            <a:latin typeface="Cambria Math" panose="02040503050406030204" pitchFamily="18" charset="0"/>
                            <a:ea typeface="標楷體" panose="03000509000000000000" pitchFamily="65" charset="-120"/>
                          </a:rPr>
                          <m:t>−1</m:t>
                        </m:r>
                      </m:sub>
                    </m:sSub>
                    <m:r>
                      <a:rPr lang="en-US" altLang="zh-TW" sz="2800" i="1">
                        <a:latin typeface="Cambria Math" panose="02040503050406030204" pitchFamily="18" charset="0"/>
                        <a:ea typeface="Cambria Math" panose="02040503050406030204" pitchFamily="18" charset="0"/>
                      </a:rPr>
                      <m:t>+</m:t>
                    </m:r>
                    <m:nary>
                      <m:naryPr>
                        <m:chr m:val="∑"/>
                        <m:limLoc m:val="subSup"/>
                        <m:ctrlPr>
                          <a:rPr lang="en-US" altLang="zh-TW" sz="2800" i="1">
                            <a:latin typeface="Cambria Math" charset="0"/>
                            <a:ea typeface="Cambria Math" panose="02040503050406030204" pitchFamily="18" charset="0"/>
                          </a:rPr>
                        </m:ctrlPr>
                      </m:naryPr>
                      <m:sub>
                        <m:r>
                          <m:rPr>
                            <m:brk m:alnAt="25"/>
                          </m:rPr>
                          <a:rPr lang="en-US" altLang="zh-TW" sz="2800" i="1">
                            <a:latin typeface="Cambria Math" panose="02040503050406030204" pitchFamily="18" charset="0"/>
                            <a:ea typeface="Cambria Math" panose="02040503050406030204" pitchFamily="18" charset="0"/>
                          </a:rPr>
                          <m:t>𝑗</m:t>
                        </m:r>
                        <m:r>
                          <a:rPr lang="en-US" altLang="zh-TW" sz="2800" i="1">
                            <a:latin typeface="Cambria Math" panose="02040503050406030204" pitchFamily="18" charset="0"/>
                            <a:ea typeface="Cambria Math" panose="02040503050406030204" pitchFamily="18" charset="0"/>
                          </a:rPr>
                          <m:t>=1</m:t>
                        </m:r>
                      </m:sub>
                      <m:sup>
                        <m:r>
                          <a:rPr lang="en-US" altLang="zh-TW" sz="2800" i="1">
                            <a:latin typeface="Cambria Math" panose="02040503050406030204" pitchFamily="18" charset="0"/>
                            <a:ea typeface="Cambria Math" panose="02040503050406030204" pitchFamily="18" charset="0"/>
                          </a:rPr>
                          <m:t>𝑝</m:t>
                        </m:r>
                        <m:r>
                          <a:rPr lang="en-US" altLang="zh-TW" sz="2800" i="1">
                            <a:latin typeface="Cambria Math" panose="02040503050406030204" pitchFamily="18" charset="0"/>
                            <a:ea typeface="Cambria Math" panose="02040503050406030204" pitchFamily="18" charset="0"/>
                          </a:rPr>
                          <m:t>−1</m:t>
                        </m:r>
                      </m:sup>
                      <m:e>
                        <m:sSub>
                          <m:sSubPr>
                            <m:ctrlPr>
                              <a:rPr lang="en-US" altLang="zh-TW" sz="2800" i="1">
                                <a:latin typeface="Cambria Math" charset="0"/>
                                <a:ea typeface="標楷體" panose="03000509000000000000" pitchFamily="65" charset="-120"/>
                              </a:rPr>
                            </m:ctrlPr>
                          </m:sSubPr>
                          <m:e>
                            <m:r>
                              <a:rPr lang="en-US" altLang="zh-TW" sz="2800" i="1">
                                <a:latin typeface="Cambria Math" panose="02040503050406030204" pitchFamily="18" charset="0"/>
                                <a:ea typeface="標楷體" panose="03000509000000000000" pitchFamily="65" charset="-120"/>
                              </a:rPr>
                              <m:t>𝐷</m:t>
                            </m:r>
                          </m:e>
                          <m:sub>
                            <m:r>
                              <a:rPr lang="en-US" altLang="zh-TW" sz="2800" i="1">
                                <a:latin typeface="Cambria Math" panose="02040503050406030204" pitchFamily="18" charset="0"/>
                                <a:ea typeface="標楷體" panose="03000509000000000000" pitchFamily="65" charset="-120"/>
                              </a:rPr>
                              <m:t>𝑗</m:t>
                            </m:r>
                          </m:sub>
                        </m:sSub>
                      </m:e>
                    </m:nary>
                    <m:r>
                      <a:rPr lang="zh-TW" altLang="en-US" sz="2800" i="1">
                        <a:latin typeface="Cambria Math" panose="02040503050406030204" pitchFamily="18" charset="0"/>
                        <a:ea typeface="標楷體" panose="03000509000000000000" pitchFamily="65" charset="-120"/>
                      </a:rPr>
                      <m:t>∆</m:t>
                    </m:r>
                    <m:sSub>
                      <m:sSubPr>
                        <m:ctrlPr>
                          <a:rPr lang="en-US" altLang="zh-TW" sz="2800" i="1">
                            <a:latin typeface="Cambria Math" charset="0"/>
                            <a:ea typeface="標楷體" panose="03000509000000000000" pitchFamily="65" charset="-120"/>
                          </a:rPr>
                        </m:ctrlPr>
                      </m:sSubPr>
                      <m:e>
                        <m:r>
                          <a:rPr lang="en-US" altLang="zh-TW" sz="2800" b="0" i="1" smtClean="0">
                            <a:latin typeface="Cambria Math" charset="0"/>
                            <a:ea typeface="標楷體" panose="03000509000000000000" pitchFamily="65" charset="-120"/>
                          </a:rPr>
                          <m:t>𝑧</m:t>
                        </m:r>
                      </m:e>
                      <m:sub>
                        <m:r>
                          <a:rPr lang="en-US" altLang="zh-TW" sz="2800" i="1">
                            <a:latin typeface="Cambria Math" panose="02040503050406030204" pitchFamily="18" charset="0"/>
                            <a:ea typeface="標楷體" panose="03000509000000000000" pitchFamily="65" charset="-120"/>
                          </a:rPr>
                          <m:t>𝑡</m:t>
                        </m:r>
                        <m:r>
                          <a:rPr lang="en-US" altLang="zh-TW" sz="2800" i="1">
                            <a:latin typeface="Cambria Math" panose="02040503050406030204" pitchFamily="18" charset="0"/>
                            <a:ea typeface="標楷體" panose="03000509000000000000" pitchFamily="65" charset="-120"/>
                          </a:rPr>
                          <m:t>−</m:t>
                        </m:r>
                        <m:r>
                          <a:rPr lang="en-US" altLang="zh-TW" sz="2800" i="1">
                            <a:latin typeface="Cambria Math" panose="02040503050406030204" pitchFamily="18" charset="0"/>
                            <a:ea typeface="標楷體" panose="03000509000000000000" pitchFamily="65" charset="-120"/>
                          </a:rPr>
                          <m:t>𝑗</m:t>
                        </m:r>
                      </m:sub>
                    </m:sSub>
                    <m:r>
                      <a:rPr lang="en-US" altLang="zh-TW" sz="2800" b="0" i="1" smtClean="0">
                        <a:latin typeface="Cambria Math" panose="02040503050406030204" pitchFamily="18" charset="0"/>
                        <a:ea typeface="標楷體" panose="03000509000000000000" pitchFamily="65" charset="-120"/>
                      </a:rPr>
                      <m:t>+</m:t>
                    </m:r>
                    <m:sSub>
                      <m:sSubPr>
                        <m:ctrlPr>
                          <a:rPr lang="en-US" altLang="zh-TW" sz="2800" i="1">
                            <a:latin typeface="Cambria Math" charset="0"/>
                            <a:ea typeface="標楷體" panose="03000509000000000000" pitchFamily="65" charset="-120"/>
                          </a:rPr>
                        </m:ctrlPr>
                      </m:sSubPr>
                      <m:e>
                        <m:r>
                          <a:rPr lang="zh-TW" altLang="en-US" sz="2800" i="1">
                            <a:latin typeface="Cambria Math" panose="02040503050406030204" pitchFamily="18" charset="0"/>
                            <a:ea typeface="標楷體" panose="03000509000000000000" pitchFamily="65" charset="-120"/>
                          </a:rPr>
                          <m:t>𝜀</m:t>
                        </m:r>
                      </m:e>
                      <m:sub>
                        <m:r>
                          <a:rPr lang="en-US" altLang="zh-TW" sz="2800" i="1">
                            <a:latin typeface="Cambria Math" panose="02040503050406030204" pitchFamily="18" charset="0"/>
                            <a:ea typeface="標楷體" panose="03000509000000000000" pitchFamily="65" charset="-120"/>
                          </a:rPr>
                          <m:t>𝑡</m:t>
                        </m:r>
                      </m:sub>
                    </m:sSub>
                  </m:oMath>
                </a14:m>
                <a:r>
                  <a:rPr lang="en-US" altLang="zh-TW" dirty="0" smtClean="0">
                    <a:latin typeface="標楷體" panose="03000509000000000000" pitchFamily="65" charset="-120"/>
                    <a:ea typeface="標楷體" panose="03000509000000000000" pitchFamily="65" charset="-120"/>
                  </a:rPr>
                  <a:t>  </a:t>
                </a:r>
              </a:p>
              <a:p>
                <a:pPr marL="914400" lvl="2" indent="0">
                  <a:buNone/>
                </a:pPr>
                <a:r>
                  <a:rPr lang="en-US" altLang="zh-TW" b="0" dirty="0" smtClean="0">
                    <a:ea typeface="標楷體" panose="03000509000000000000" pitchFamily="65" charset="-120"/>
                  </a:rPr>
                  <a:t>         </a:t>
                </a:r>
                <a14:m>
                  <m:oMath xmlns:m="http://schemas.openxmlformats.org/officeDocument/2006/math">
                    <m:r>
                      <a:rPr lang="en-US" altLang="zh-TW" sz="2800" b="0" i="1" smtClean="0">
                        <a:latin typeface="Cambria Math" charset="0"/>
                        <a:ea typeface="標楷體" panose="03000509000000000000" pitchFamily="65" charset="-120"/>
                      </a:rPr>
                      <m:t>=</m:t>
                    </m:r>
                    <m:sSub>
                      <m:sSubPr>
                        <m:ctrlPr>
                          <a:rPr lang="en-US" altLang="zh-TW" sz="2800" i="1">
                            <a:latin typeface="Cambria Math" charset="0"/>
                            <a:ea typeface="標楷體" panose="03000509000000000000" pitchFamily="65" charset="-120"/>
                          </a:rPr>
                        </m:ctrlPr>
                      </m:sSubPr>
                      <m:e>
                        <m:r>
                          <m:rPr>
                            <m:sty m:val="p"/>
                          </m:rPr>
                          <a:rPr lang="el-GR" altLang="zh-TW" sz="2800" i="1">
                            <a:latin typeface="Cambria Math" panose="02040503050406030204" pitchFamily="18" charset="0"/>
                            <a:ea typeface="Cambria Math" panose="02040503050406030204" pitchFamily="18" charset="0"/>
                          </a:rPr>
                          <m:t>Π</m:t>
                        </m:r>
                        <m:r>
                          <a:rPr lang="en-US" altLang="zh-TW" sz="2800" i="1">
                            <a:latin typeface="Cambria Math" charset="0"/>
                            <a:ea typeface="Cambria Math" panose="02040503050406030204" pitchFamily="18" charset="0"/>
                          </a:rPr>
                          <m:t>𝑧</m:t>
                        </m:r>
                      </m:e>
                      <m:sub>
                        <m:r>
                          <a:rPr lang="en-US" altLang="zh-TW" sz="2800" i="1">
                            <a:latin typeface="Cambria Math" panose="02040503050406030204" pitchFamily="18" charset="0"/>
                            <a:ea typeface="標楷體" panose="03000509000000000000" pitchFamily="65" charset="-120"/>
                          </a:rPr>
                          <m:t>𝑡</m:t>
                        </m:r>
                        <m:r>
                          <a:rPr lang="en-US" altLang="zh-TW" sz="2800" i="1">
                            <a:latin typeface="Cambria Math" panose="02040503050406030204" pitchFamily="18" charset="0"/>
                            <a:ea typeface="標楷體" panose="03000509000000000000" pitchFamily="65" charset="-120"/>
                          </a:rPr>
                          <m:t>−1</m:t>
                        </m:r>
                      </m:sub>
                    </m:sSub>
                    <m:r>
                      <a:rPr lang="en-US" altLang="zh-TW" sz="2800" i="1">
                        <a:latin typeface="Cambria Math" panose="02040503050406030204" pitchFamily="18" charset="0"/>
                        <a:ea typeface="Cambria Math" panose="02040503050406030204" pitchFamily="18" charset="0"/>
                      </a:rPr>
                      <m:t>+</m:t>
                    </m:r>
                    <m:nary>
                      <m:naryPr>
                        <m:chr m:val="∑"/>
                        <m:limLoc m:val="subSup"/>
                        <m:ctrlPr>
                          <a:rPr lang="en-US" altLang="zh-TW" sz="2800" i="1">
                            <a:latin typeface="Cambria Math" charset="0"/>
                            <a:ea typeface="Cambria Math" panose="02040503050406030204" pitchFamily="18" charset="0"/>
                          </a:rPr>
                        </m:ctrlPr>
                      </m:naryPr>
                      <m:sub>
                        <m:r>
                          <m:rPr>
                            <m:brk m:alnAt="25"/>
                          </m:rPr>
                          <a:rPr lang="en-US" altLang="zh-TW" sz="2800" i="1">
                            <a:latin typeface="Cambria Math" panose="02040503050406030204" pitchFamily="18" charset="0"/>
                            <a:ea typeface="Cambria Math" panose="02040503050406030204" pitchFamily="18" charset="0"/>
                          </a:rPr>
                          <m:t>𝑗</m:t>
                        </m:r>
                        <m:r>
                          <a:rPr lang="en-US" altLang="zh-TW" sz="2800" i="1">
                            <a:latin typeface="Cambria Math" panose="02040503050406030204" pitchFamily="18" charset="0"/>
                            <a:ea typeface="Cambria Math" panose="02040503050406030204" pitchFamily="18" charset="0"/>
                          </a:rPr>
                          <m:t>=1</m:t>
                        </m:r>
                      </m:sub>
                      <m:sup>
                        <m:r>
                          <a:rPr lang="en-US" altLang="zh-TW" sz="2800" i="1">
                            <a:latin typeface="Cambria Math" panose="02040503050406030204" pitchFamily="18" charset="0"/>
                            <a:ea typeface="Cambria Math" panose="02040503050406030204" pitchFamily="18" charset="0"/>
                          </a:rPr>
                          <m:t>𝑝</m:t>
                        </m:r>
                        <m:r>
                          <a:rPr lang="en-US" altLang="zh-TW" sz="2800" i="1">
                            <a:latin typeface="Cambria Math" panose="02040503050406030204" pitchFamily="18" charset="0"/>
                            <a:ea typeface="Cambria Math" panose="02040503050406030204" pitchFamily="18" charset="0"/>
                          </a:rPr>
                          <m:t>−1</m:t>
                        </m:r>
                      </m:sup>
                      <m:e>
                        <m:sSub>
                          <m:sSubPr>
                            <m:ctrlPr>
                              <a:rPr lang="en-US" altLang="zh-TW" sz="2800" i="1">
                                <a:latin typeface="Cambria Math" charset="0"/>
                                <a:ea typeface="標楷體" panose="03000509000000000000" pitchFamily="65" charset="-120"/>
                              </a:rPr>
                            </m:ctrlPr>
                          </m:sSubPr>
                          <m:e>
                            <m:r>
                              <a:rPr lang="en-US" altLang="zh-TW" sz="2800" i="1">
                                <a:latin typeface="Cambria Math" panose="02040503050406030204" pitchFamily="18" charset="0"/>
                                <a:ea typeface="標楷體" panose="03000509000000000000" pitchFamily="65" charset="-120"/>
                              </a:rPr>
                              <m:t>𝐷</m:t>
                            </m:r>
                          </m:e>
                          <m:sub>
                            <m:r>
                              <a:rPr lang="en-US" altLang="zh-TW" sz="2800" i="1">
                                <a:latin typeface="Cambria Math" panose="02040503050406030204" pitchFamily="18" charset="0"/>
                                <a:ea typeface="標楷體" panose="03000509000000000000" pitchFamily="65" charset="-120"/>
                              </a:rPr>
                              <m:t>𝑗</m:t>
                            </m:r>
                          </m:sub>
                        </m:sSub>
                      </m:e>
                    </m:nary>
                    <m:r>
                      <a:rPr lang="zh-TW" altLang="en-US" sz="2800" i="1">
                        <a:latin typeface="Cambria Math" panose="02040503050406030204" pitchFamily="18" charset="0"/>
                        <a:ea typeface="標楷體" panose="03000509000000000000" pitchFamily="65" charset="-120"/>
                      </a:rPr>
                      <m:t>∆</m:t>
                    </m:r>
                    <m:sSub>
                      <m:sSubPr>
                        <m:ctrlPr>
                          <a:rPr lang="en-US" altLang="zh-TW" sz="2800" i="1">
                            <a:latin typeface="Cambria Math" charset="0"/>
                            <a:ea typeface="標楷體" panose="03000509000000000000" pitchFamily="65" charset="-120"/>
                          </a:rPr>
                        </m:ctrlPr>
                      </m:sSubPr>
                      <m:e>
                        <m:r>
                          <a:rPr lang="en-US" altLang="zh-TW" sz="2800" i="1">
                            <a:latin typeface="Cambria Math" charset="0"/>
                            <a:ea typeface="標楷體" panose="03000509000000000000" pitchFamily="65" charset="-120"/>
                          </a:rPr>
                          <m:t>𝑧</m:t>
                        </m:r>
                      </m:e>
                      <m:sub>
                        <m:r>
                          <a:rPr lang="en-US" altLang="zh-TW" sz="2800" i="1">
                            <a:latin typeface="Cambria Math" panose="02040503050406030204" pitchFamily="18" charset="0"/>
                            <a:ea typeface="標楷體" panose="03000509000000000000" pitchFamily="65" charset="-120"/>
                          </a:rPr>
                          <m:t>𝑡</m:t>
                        </m:r>
                        <m:r>
                          <a:rPr lang="en-US" altLang="zh-TW" sz="2800" i="1">
                            <a:latin typeface="Cambria Math" panose="02040503050406030204" pitchFamily="18" charset="0"/>
                            <a:ea typeface="標楷體" panose="03000509000000000000" pitchFamily="65" charset="-120"/>
                          </a:rPr>
                          <m:t>−</m:t>
                        </m:r>
                        <m:r>
                          <a:rPr lang="en-US" altLang="zh-TW" sz="2800" i="1">
                            <a:latin typeface="Cambria Math" panose="02040503050406030204" pitchFamily="18" charset="0"/>
                            <a:ea typeface="標楷體" panose="03000509000000000000" pitchFamily="65" charset="-120"/>
                          </a:rPr>
                          <m:t>𝑗</m:t>
                        </m:r>
                      </m:sub>
                    </m:sSub>
                    <m:r>
                      <a:rPr lang="en-US" altLang="zh-TW" sz="2800" i="1">
                        <a:latin typeface="Cambria Math" panose="02040503050406030204" pitchFamily="18" charset="0"/>
                        <a:ea typeface="標楷體" panose="03000509000000000000" pitchFamily="65" charset="-120"/>
                      </a:rPr>
                      <m:t>+</m:t>
                    </m:r>
                    <m:sSub>
                      <m:sSubPr>
                        <m:ctrlPr>
                          <a:rPr lang="en-US" altLang="zh-TW" sz="2800" i="1">
                            <a:latin typeface="Cambria Math" charset="0"/>
                            <a:ea typeface="標楷體" panose="03000509000000000000" pitchFamily="65" charset="-120"/>
                          </a:rPr>
                        </m:ctrlPr>
                      </m:sSubPr>
                      <m:e>
                        <m:r>
                          <a:rPr lang="zh-TW" altLang="en-US" sz="2800" i="1">
                            <a:latin typeface="Cambria Math" panose="02040503050406030204" pitchFamily="18" charset="0"/>
                            <a:ea typeface="標楷體" panose="03000509000000000000" pitchFamily="65" charset="-120"/>
                          </a:rPr>
                          <m:t>𝜀</m:t>
                        </m:r>
                      </m:e>
                      <m:sub>
                        <m:r>
                          <a:rPr lang="en-US" altLang="zh-TW" sz="2800" i="1">
                            <a:latin typeface="Cambria Math" panose="02040503050406030204" pitchFamily="18" charset="0"/>
                            <a:ea typeface="標楷體" panose="03000509000000000000" pitchFamily="65" charset="-120"/>
                          </a:rPr>
                          <m:t>𝑡</m:t>
                        </m:r>
                      </m:sub>
                    </m:sSub>
                    <m:r>
                      <a:rPr lang="en-US" altLang="zh-TW" sz="2800" b="0" i="1" smtClean="0">
                        <a:latin typeface="Cambria Math" charset="0"/>
                        <a:ea typeface="標楷體" panose="03000509000000000000" pitchFamily="65" charset="-120"/>
                      </a:rPr>
                      <m:t>  ,</m:t>
                    </m:r>
                    <m:r>
                      <m:rPr>
                        <m:sty m:val="p"/>
                      </m:rPr>
                      <a:rPr lang="el-GR" altLang="zh-TW" sz="2800" i="1">
                        <a:latin typeface="Cambria Math" panose="02040503050406030204" pitchFamily="18" charset="0"/>
                        <a:ea typeface="Cambria Math" panose="02040503050406030204" pitchFamily="18" charset="0"/>
                      </a:rPr>
                      <m:t>Π</m:t>
                    </m:r>
                    <m:r>
                      <a:rPr lang="en-US" altLang="zh-TW" sz="2800" i="1">
                        <a:latin typeface="Cambria Math" panose="02040503050406030204" pitchFamily="18" charset="0"/>
                        <a:ea typeface="Cambria Math" panose="02040503050406030204" pitchFamily="18" charset="0"/>
                      </a:rPr>
                      <m:t>=−</m:t>
                    </m:r>
                    <m:r>
                      <a:rPr lang="en-US" altLang="zh-TW" sz="2800" i="1">
                        <a:latin typeface="Cambria Math" panose="02040503050406030204" pitchFamily="18" charset="0"/>
                        <a:ea typeface="標楷體" panose="03000509000000000000" pitchFamily="65" charset="-120"/>
                      </a:rPr>
                      <m:t>𝐼</m:t>
                    </m:r>
                    <m:r>
                      <a:rPr lang="en-US" altLang="zh-TW" sz="2800" i="1">
                        <a:latin typeface="Cambria Math" panose="02040503050406030204" pitchFamily="18" charset="0"/>
                        <a:ea typeface="標楷體" panose="03000509000000000000" pitchFamily="65" charset="-120"/>
                      </a:rPr>
                      <m:t>+</m:t>
                    </m:r>
                    <m:sSub>
                      <m:sSubPr>
                        <m:ctrlPr>
                          <a:rPr lang="en-US" altLang="zh-TW" sz="2800" i="1">
                            <a:latin typeface="Cambria Math" charset="0"/>
                            <a:ea typeface="標楷體" panose="03000509000000000000" pitchFamily="65" charset="-120"/>
                          </a:rPr>
                        </m:ctrlPr>
                      </m:sSubPr>
                      <m:e>
                        <m:r>
                          <a:rPr lang="en-US" altLang="zh-TW" sz="2800" i="1">
                            <a:latin typeface="Cambria Math" panose="02040503050406030204" pitchFamily="18" charset="0"/>
                            <a:ea typeface="Cambria Math" panose="02040503050406030204" pitchFamily="18" charset="0"/>
                          </a:rPr>
                          <m:t>∅</m:t>
                        </m:r>
                      </m:e>
                      <m:sub>
                        <m:r>
                          <a:rPr lang="en-US" altLang="zh-TW" sz="2800" i="1">
                            <a:latin typeface="Cambria Math" panose="02040503050406030204" pitchFamily="18" charset="0"/>
                            <a:ea typeface="標楷體" panose="03000509000000000000" pitchFamily="65" charset="-120"/>
                          </a:rPr>
                          <m:t>1</m:t>
                        </m:r>
                      </m:sub>
                    </m:sSub>
                    <m:r>
                      <a:rPr lang="en-US" altLang="zh-TW" sz="2800" i="1">
                        <a:latin typeface="Cambria Math" panose="02040503050406030204" pitchFamily="18" charset="0"/>
                        <a:ea typeface="標楷體" panose="03000509000000000000" pitchFamily="65" charset="-120"/>
                      </a:rPr>
                      <m:t>+…+</m:t>
                    </m:r>
                    <m:sSub>
                      <m:sSubPr>
                        <m:ctrlPr>
                          <a:rPr lang="en-US" altLang="zh-TW" sz="2800" i="1">
                            <a:latin typeface="Cambria Math" charset="0"/>
                            <a:ea typeface="標楷體" panose="03000509000000000000" pitchFamily="65" charset="-120"/>
                          </a:rPr>
                        </m:ctrlPr>
                      </m:sSubPr>
                      <m:e>
                        <m:r>
                          <a:rPr lang="en-US" altLang="zh-TW" sz="2800" i="1">
                            <a:latin typeface="Cambria Math" panose="02040503050406030204" pitchFamily="18" charset="0"/>
                            <a:ea typeface="Cambria Math" panose="02040503050406030204" pitchFamily="18" charset="0"/>
                          </a:rPr>
                          <m:t>∅</m:t>
                        </m:r>
                      </m:e>
                      <m:sub>
                        <m:r>
                          <a:rPr lang="en-US" altLang="zh-TW" sz="2800" i="1">
                            <a:latin typeface="Cambria Math" panose="02040503050406030204" pitchFamily="18" charset="0"/>
                            <a:ea typeface="Cambria Math" panose="02040503050406030204" pitchFamily="18" charset="0"/>
                          </a:rPr>
                          <m:t>𝑝</m:t>
                        </m:r>
                      </m:sub>
                    </m:sSub>
                  </m:oMath>
                </a14:m>
                <a:endParaRPr lang="en-US" altLang="zh-TW" sz="2800" dirty="0" smtClean="0">
                  <a:latin typeface="標楷體" panose="03000509000000000000" pitchFamily="65" charset="-120"/>
                  <a:ea typeface="標楷體" panose="03000509000000000000" pitchFamily="65" charset="-12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838200" y="1214650"/>
                <a:ext cx="10267097" cy="2425719"/>
              </a:xfrm>
              <a:blipFill rotWithShape="0">
                <a:blip r:embed="rId3"/>
                <a:stretch>
                  <a:fillRect t="-754"/>
                </a:stretch>
              </a:blipFill>
            </p:spPr>
            <p:txBody>
              <a:bodyPr/>
              <a:lstStyle/>
              <a:p>
                <a:r>
                  <a:rPr lang="zh-TW" altLang="en-US">
                    <a:noFill/>
                  </a:rPr>
                  <a:t> </a:t>
                </a:r>
              </a:p>
            </p:txBody>
          </p:sp>
        </mc:Fallback>
      </mc:AlternateContent>
      <p:sp>
        <p:nvSpPr>
          <p:cNvPr id="4" name="標題 1"/>
          <p:cNvSpPr txBox="1">
            <a:spLocks/>
          </p:cNvSpPr>
          <p:nvPr/>
        </p:nvSpPr>
        <p:spPr>
          <a:xfrm>
            <a:off x="838200" y="3503891"/>
            <a:ext cx="10267097" cy="774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en-US" altLang="zh-TW" smtClean="0"/>
              <a:t>Trace test (Johansen 1995)</a:t>
            </a:r>
            <a:endParaRPr kumimoji="1" lang="zh-TW" altLang="en-US" dirty="0"/>
          </a:p>
        </p:txBody>
      </p:sp>
      <mc:AlternateContent xmlns:mc="http://schemas.openxmlformats.org/markup-compatibility/2006" xmlns:a14="http://schemas.microsoft.com/office/drawing/2010/main">
        <mc:Choice Requires="a14">
          <p:sp>
            <p:nvSpPr>
              <p:cNvPr id="5" name="內容版面配置區 2"/>
              <p:cNvSpPr txBox="1">
                <a:spLocks/>
              </p:cNvSpPr>
              <p:nvPr/>
            </p:nvSpPr>
            <p:spPr>
              <a:xfrm>
                <a:off x="936847" y="4278453"/>
                <a:ext cx="10797208" cy="17930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kumimoji="1" lang="en-US" altLang="zh-TW" sz="800" dirty="0" smtClean="0"/>
              </a:p>
              <a:p>
                <a:r>
                  <a:rPr kumimoji="1" lang="zh-TW" altLang="en-US" dirty="0" smtClean="0"/>
                  <a:t> </a:t>
                </a:r>
                <a14:m>
                  <m:oMath xmlns:m="http://schemas.openxmlformats.org/officeDocument/2006/math">
                    <m:r>
                      <m:rPr>
                        <m:sty m:val="p"/>
                      </m:rPr>
                      <a:rPr lang="el-GR" altLang="zh-TW" sz="2400" i="1">
                        <a:latin typeface="Cambria Math" panose="02040503050406030204" pitchFamily="18" charset="0"/>
                        <a:ea typeface="Cambria Math" panose="02040503050406030204" pitchFamily="18" charset="0"/>
                      </a:rPr>
                      <m:t>Π</m:t>
                    </m:r>
                  </m:oMath>
                </a14:m>
                <a:r>
                  <a:rPr kumimoji="1" lang="zh-TW" altLang="en-US" sz="2400" dirty="0" smtClean="0"/>
                  <a:t> 矩陣計算特徵值 ，並做跡檢定</a:t>
                </a:r>
                <a:r>
                  <a:rPr kumimoji="1" lang="en-US" altLang="zh-TW" sz="2400" dirty="0" smtClean="0"/>
                  <a:t>(trace test) </a:t>
                </a:r>
                <a:r>
                  <a:rPr kumimoji="1" lang="zh-TW" altLang="en-US" sz="2400" dirty="0" smtClean="0"/>
                  <a:t>，檢定</a:t>
                </a:r>
                <a14:m>
                  <m:oMath xmlns:m="http://schemas.openxmlformats.org/officeDocument/2006/math">
                    <m:r>
                      <m:rPr>
                        <m:sty m:val="p"/>
                      </m:rPr>
                      <a:rPr lang="el-GR" altLang="zh-TW" sz="2400" i="1">
                        <a:latin typeface="Cambria Math" panose="02040503050406030204" pitchFamily="18" charset="0"/>
                        <a:ea typeface="Cambria Math" panose="02040503050406030204" pitchFamily="18" charset="0"/>
                      </a:rPr>
                      <m:t>Π</m:t>
                    </m:r>
                  </m:oMath>
                </a14:m>
                <a:r>
                  <a:rPr kumimoji="1" lang="zh-TW" altLang="en-US" sz="2400" dirty="0"/>
                  <a:t> </a:t>
                </a:r>
                <a:r>
                  <a:rPr kumimoji="1" lang="zh-TW" altLang="en-US" sz="2400" dirty="0" smtClean="0"/>
                  <a:t>矩陣的</a:t>
                </a:r>
                <a:r>
                  <a:rPr kumimoji="1" lang="en-US" altLang="zh-TW" sz="2400" dirty="0" smtClean="0"/>
                  <a:t>rank</a:t>
                </a:r>
                <a:r>
                  <a:rPr kumimoji="1" lang="zh-TW" altLang="en-US" sz="2400" dirty="0" smtClean="0"/>
                  <a:t> 個數。</a:t>
                </a:r>
              </a:p>
              <a:p>
                <a14:m>
                  <m:oMath xmlns:m="http://schemas.openxmlformats.org/officeDocument/2006/math">
                    <m:sSub>
                      <m:sSubPr>
                        <m:ctrlPr>
                          <a:rPr kumimoji="1" lang="en-US" altLang="zh-TW" sz="2400" i="1">
                            <a:latin typeface="Cambria Math" charset="0"/>
                          </a:rPr>
                        </m:ctrlPr>
                      </m:sSubPr>
                      <m:e>
                        <m:r>
                          <a:rPr kumimoji="1" lang="en-US" altLang="zh-TW" sz="2400" i="1">
                            <a:latin typeface="Cambria Math" charset="0"/>
                          </a:rPr>
                          <m:t>𝐻</m:t>
                        </m:r>
                      </m:e>
                      <m:sub>
                        <m:r>
                          <a:rPr kumimoji="1" lang="en-US" altLang="zh-TW" sz="2400" i="1">
                            <a:latin typeface="Cambria Math" charset="0"/>
                          </a:rPr>
                          <m:t>0</m:t>
                        </m:r>
                      </m:sub>
                    </m:sSub>
                    <m:r>
                      <a:rPr kumimoji="1" lang="en-US" altLang="zh-TW" sz="2400" i="1">
                        <a:latin typeface="Cambria Math" charset="0"/>
                      </a:rPr>
                      <m:t>:</m:t>
                    </m:r>
                    <m:r>
                      <a:rPr kumimoji="1" lang="en-US" altLang="zh-TW" sz="2400" i="1" smtClean="0">
                        <a:latin typeface="Cambria Math" charset="0"/>
                      </a:rPr>
                      <m:t>𝑟</m:t>
                    </m:r>
                    <m:r>
                      <a:rPr kumimoji="1" lang="en-US" altLang="zh-TW" sz="2400" i="1">
                        <a:latin typeface="Cambria Math" charset="0"/>
                      </a:rPr>
                      <m:t>=</m:t>
                    </m:r>
                    <m:sSub>
                      <m:sSubPr>
                        <m:ctrlPr>
                          <a:rPr kumimoji="1" lang="en-US" altLang="zh-TW" sz="2400" i="1">
                            <a:latin typeface="Cambria Math" charset="0"/>
                          </a:rPr>
                        </m:ctrlPr>
                      </m:sSubPr>
                      <m:e>
                        <m:r>
                          <a:rPr kumimoji="1" lang="en-US" altLang="zh-TW" sz="2400" i="1" smtClean="0">
                            <a:latin typeface="Cambria Math" charset="0"/>
                          </a:rPr>
                          <m:t>𝑟</m:t>
                        </m:r>
                      </m:e>
                      <m:sub>
                        <m:r>
                          <a:rPr kumimoji="1" lang="en-US" altLang="zh-TW" sz="2400" i="1" smtClean="0">
                            <a:latin typeface="Cambria Math" charset="0"/>
                            <a:ea typeface="Cambria Math" charset="0"/>
                            <a:cs typeface="Cambria Math" charset="0"/>
                          </a:rPr>
                          <m:t>𝑜</m:t>
                        </m:r>
                      </m:sub>
                    </m:sSub>
                    <m:r>
                      <a:rPr kumimoji="1" lang="en-US" altLang="zh-TW" sz="2400" i="1" smtClean="0">
                        <a:latin typeface="Cambria Math" charset="0"/>
                      </a:rPr>
                      <m:t> </m:t>
                    </m:r>
                    <m:r>
                      <a:rPr kumimoji="1" lang="en-US" altLang="zh-TW" sz="2400" i="1">
                        <a:latin typeface="Cambria Math" charset="0"/>
                      </a:rPr>
                      <m:t>𝑣𝑒𝑟𝑠𝑢𝑠</m:t>
                    </m:r>
                    <m:r>
                      <a:rPr kumimoji="1" lang="en-US" altLang="zh-TW" sz="2400" i="1">
                        <a:latin typeface="Cambria Math" charset="0"/>
                      </a:rPr>
                      <m:t>  </m:t>
                    </m:r>
                    <m:sSub>
                      <m:sSubPr>
                        <m:ctrlPr>
                          <a:rPr kumimoji="1" lang="en-US" altLang="zh-TW" sz="2400" i="1">
                            <a:latin typeface="Cambria Math" charset="0"/>
                          </a:rPr>
                        </m:ctrlPr>
                      </m:sSubPr>
                      <m:e>
                        <m:r>
                          <a:rPr kumimoji="1" lang="en-US" altLang="zh-TW" sz="2400" i="1">
                            <a:latin typeface="Cambria Math" charset="0"/>
                          </a:rPr>
                          <m:t>𝐻</m:t>
                        </m:r>
                      </m:e>
                      <m:sub>
                        <m:r>
                          <a:rPr kumimoji="1" lang="en-US" altLang="zh-TW" sz="2400" i="1">
                            <a:latin typeface="Cambria Math" charset="0"/>
                          </a:rPr>
                          <m:t>𝑎</m:t>
                        </m:r>
                      </m:sub>
                    </m:sSub>
                    <m:r>
                      <a:rPr kumimoji="1" lang="en-US" altLang="zh-TW" sz="2400" i="1">
                        <a:latin typeface="Cambria Math" charset="0"/>
                      </a:rPr>
                      <m:t>:</m:t>
                    </m:r>
                    <m:r>
                      <a:rPr kumimoji="1" lang="en-US" altLang="zh-TW" sz="2400" i="1">
                        <a:latin typeface="Cambria Math" charset="0"/>
                      </a:rPr>
                      <m:t>𝑟</m:t>
                    </m:r>
                    <m:r>
                      <a:rPr kumimoji="1" lang="en-US" altLang="zh-TW" sz="2400" i="1" smtClean="0">
                        <a:latin typeface="Cambria Math" charset="0"/>
                      </a:rPr>
                      <m:t>&gt;</m:t>
                    </m:r>
                    <m:sSub>
                      <m:sSubPr>
                        <m:ctrlPr>
                          <a:rPr kumimoji="1" lang="en-US" altLang="zh-TW" sz="2400" i="1">
                            <a:latin typeface="Cambria Math" charset="0"/>
                          </a:rPr>
                        </m:ctrlPr>
                      </m:sSubPr>
                      <m:e>
                        <m:r>
                          <a:rPr kumimoji="1" lang="en-US" altLang="zh-TW" sz="2400" i="1">
                            <a:latin typeface="Cambria Math" charset="0"/>
                          </a:rPr>
                          <m:t>𝑟</m:t>
                        </m:r>
                      </m:e>
                      <m:sub>
                        <m:r>
                          <a:rPr kumimoji="1" lang="en-US" altLang="zh-TW" sz="2400" i="1">
                            <a:latin typeface="Cambria Math" charset="0"/>
                            <a:ea typeface="Cambria Math" charset="0"/>
                            <a:cs typeface="Cambria Math" charset="0"/>
                          </a:rPr>
                          <m:t>𝑜</m:t>
                        </m:r>
                      </m:sub>
                    </m:sSub>
                    <m:r>
                      <a:rPr kumimoji="1" lang="en-US" altLang="zh-TW" sz="2400" i="1" smtClean="0">
                        <a:latin typeface="Cambria Math" charset="0"/>
                        <a:ea typeface="Cambria Math" charset="0"/>
                        <a:cs typeface="Cambria Math" charset="0"/>
                      </a:rPr>
                      <m:t>  ,  </m:t>
                    </m:r>
                    <m:sSub>
                      <m:sSubPr>
                        <m:ctrlPr>
                          <a:rPr kumimoji="1" lang="en-US" altLang="zh-TW" sz="2400" i="1">
                            <a:latin typeface="Cambria Math" charset="0"/>
                          </a:rPr>
                        </m:ctrlPr>
                      </m:sSubPr>
                      <m:e>
                        <m:r>
                          <a:rPr kumimoji="1" lang="en-US" altLang="zh-TW" sz="2400" i="1">
                            <a:latin typeface="Cambria Math" charset="0"/>
                          </a:rPr>
                          <m:t>𝑟</m:t>
                        </m:r>
                      </m:e>
                      <m:sub>
                        <m:r>
                          <a:rPr kumimoji="1" lang="en-US" altLang="zh-TW" sz="2400" i="1">
                            <a:latin typeface="Cambria Math" charset="0"/>
                            <a:ea typeface="Cambria Math" charset="0"/>
                            <a:cs typeface="Cambria Math" charset="0"/>
                          </a:rPr>
                          <m:t>𝑜</m:t>
                        </m:r>
                      </m:sub>
                    </m:sSub>
                    <m:r>
                      <a:rPr kumimoji="1" lang="en-US" altLang="zh-TW" sz="2400" i="1">
                        <a:latin typeface="Cambria Math" charset="0"/>
                      </a:rPr>
                      <m:t>=</m:t>
                    </m:r>
                    <m:r>
                      <a:rPr kumimoji="1" lang="en-US" altLang="zh-TW" sz="2400" i="1" smtClean="0">
                        <a:latin typeface="Cambria Math" charset="0"/>
                      </a:rPr>
                      <m:t>0</m:t>
                    </m:r>
                    <m:r>
                      <a:rPr kumimoji="1" lang="en-US" altLang="zh-TW" sz="2400" i="1">
                        <a:latin typeface="Cambria Math" charset="0"/>
                      </a:rPr>
                      <m:t>,</m:t>
                    </m:r>
                    <m:r>
                      <a:rPr kumimoji="1" lang="en-US" altLang="zh-TW" sz="2400" i="1" smtClean="0">
                        <a:latin typeface="Cambria Math" charset="0"/>
                      </a:rPr>
                      <m:t>1</m:t>
                    </m:r>
                    <m:r>
                      <a:rPr kumimoji="1" lang="en-US" altLang="zh-TW" sz="2400" i="1">
                        <a:latin typeface="Cambria Math" charset="0"/>
                      </a:rPr>
                      <m:t>,…</m:t>
                    </m:r>
                    <m:r>
                      <a:rPr kumimoji="1" lang="en-US" altLang="zh-TW" sz="2400" i="1" smtClean="0">
                        <a:latin typeface="Cambria Math" charset="0"/>
                      </a:rPr>
                      <m:t>𝑘</m:t>
                    </m:r>
                    <m:r>
                      <a:rPr kumimoji="1" lang="en-US" altLang="zh-TW" sz="2400" i="1" smtClean="0">
                        <a:latin typeface="Cambria Math" charset="0"/>
                      </a:rPr>
                      <m:t>−1</m:t>
                    </m:r>
                  </m:oMath>
                </a14:m>
                <a:r>
                  <a:rPr kumimoji="1" lang="en-US" altLang="zh-TW" sz="2400" dirty="0"/>
                  <a:t> </a:t>
                </a:r>
                <a:endParaRPr kumimoji="1" lang="en-US" altLang="zh-TW" sz="2400" dirty="0" smtClean="0"/>
              </a:p>
              <a:p>
                <a:r>
                  <a:rPr kumimoji="1" lang="zh-TW" altLang="en-US" sz="2400" dirty="0" smtClean="0"/>
                  <a:t>檢定統計量 </a:t>
                </a:r>
                <a:r>
                  <a:rPr kumimoji="1" lang="en-US" altLang="zh-TW" sz="2400" dirty="0" smtClean="0"/>
                  <a:t>: </a:t>
                </a:r>
                <a14:m>
                  <m:oMath xmlns:m="http://schemas.openxmlformats.org/officeDocument/2006/math">
                    <m:sSub>
                      <m:sSubPr>
                        <m:ctrlPr>
                          <a:rPr lang="en-US" altLang="zh-TW" sz="2400" i="1">
                            <a:latin typeface="Cambria Math" charset="0"/>
                            <a:ea typeface="標楷體" panose="03000509000000000000" pitchFamily="65" charset="-120"/>
                          </a:rPr>
                        </m:ctrlPr>
                      </m:sSubPr>
                      <m:e>
                        <m:r>
                          <a:rPr lang="en-US" altLang="zh-TW" sz="2400" i="1" smtClean="0">
                            <a:latin typeface="Cambria Math" charset="0"/>
                            <a:ea typeface="標楷體" panose="03000509000000000000" pitchFamily="65" charset="-120"/>
                          </a:rPr>
                          <m:t>𝐿𝑅</m:t>
                        </m:r>
                      </m:e>
                      <m:sub>
                        <m:r>
                          <a:rPr lang="en-US" altLang="zh-TW" sz="2400" i="1" smtClean="0">
                            <a:latin typeface="Cambria Math" charset="0"/>
                            <a:ea typeface="標楷體" panose="03000509000000000000" pitchFamily="65" charset="-120"/>
                          </a:rPr>
                          <m:t>𝑘</m:t>
                        </m:r>
                        <m:r>
                          <a:rPr lang="en-US" altLang="zh-TW" sz="2400" i="1" smtClean="0">
                            <a:latin typeface="Cambria Math" charset="0"/>
                            <a:ea typeface="標楷體" panose="03000509000000000000" pitchFamily="65" charset="-120"/>
                          </a:rPr>
                          <m:t>−</m:t>
                        </m:r>
                        <m:sSub>
                          <m:sSubPr>
                            <m:ctrlPr>
                              <a:rPr lang="en-US" altLang="zh-TW" sz="2400" i="1">
                                <a:latin typeface="Cambria Math" charset="0"/>
                                <a:ea typeface="標楷體" panose="03000509000000000000" pitchFamily="65" charset="-120"/>
                              </a:rPr>
                            </m:ctrlPr>
                          </m:sSubPr>
                          <m:e>
                            <m:r>
                              <a:rPr lang="en-US" altLang="zh-TW" sz="2400" i="1" smtClean="0">
                                <a:latin typeface="Cambria Math" charset="0"/>
                                <a:ea typeface="標楷體" panose="03000509000000000000" pitchFamily="65" charset="-120"/>
                              </a:rPr>
                              <m:t>𝑟</m:t>
                            </m:r>
                          </m:e>
                          <m:sub>
                            <m:r>
                              <a:rPr lang="en-US" altLang="zh-TW" sz="2400" i="1" smtClean="0">
                                <a:latin typeface="Cambria Math" charset="0"/>
                                <a:ea typeface="標楷體" panose="03000509000000000000" pitchFamily="65" charset="-120"/>
                              </a:rPr>
                              <m:t>0</m:t>
                            </m:r>
                          </m:sub>
                        </m:sSub>
                      </m:sub>
                    </m:sSub>
                    <m:r>
                      <a:rPr kumimoji="1" lang="en-US" altLang="zh-TW" sz="2400" i="1" smtClean="0">
                        <a:latin typeface="Cambria Math" charset="0"/>
                      </a:rPr>
                      <m:t>=−</m:t>
                    </m:r>
                    <m:r>
                      <a:rPr kumimoji="1" lang="en-US" altLang="zh-TW" sz="2400" i="1" smtClean="0">
                        <a:latin typeface="Cambria Math" charset="0"/>
                      </a:rPr>
                      <m:t>𝑇</m:t>
                    </m:r>
                    <m:nary>
                      <m:naryPr>
                        <m:chr m:val="∑"/>
                        <m:ctrlPr>
                          <a:rPr kumimoji="1" lang="is-IS" altLang="zh-TW" sz="2400" i="1" smtClean="0">
                            <a:latin typeface="Cambria Math" charset="0"/>
                          </a:rPr>
                        </m:ctrlPr>
                      </m:naryPr>
                      <m:sub>
                        <m:r>
                          <m:rPr>
                            <m:brk m:alnAt="23"/>
                          </m:rPr>
                          <a:rPr kumimoji="1" lang="en-US" altLang="zh-TW" sz="2400" i="1" smtClean="0">
                            <a:latin typeface="Cambria Math" charset="0"/>
                          </a:rPr>
                          <m:t>𝑖</m:t>
                        </m:r>
                        <m:r>
                          <a:rPr kumimoji="1" lang="en-US" altLang="zh-TW" sz="2400" i="1" smtClean="0">
                            <a:latin typeface="Cambria Math" charset="0"/>
                          </a:rPr>
                          <m:t>=</m:t>
                        </m:r>
                        <m:sSub>
                          <m:sSubPr>
                            <m:ctrlPr>
                              <a:rPr kumimoji="1" lang="en-US" altLang="zh-TW" sz="2400" i="1">
                                <a:latin typeface="Cambria Math" charset="0"/>
                              </a:rPr>
                            </m:ctrlPr>
                          </m:sSubPr>
                          <m:e>
                            <m:r>
                              <a:rPr kumimoji="1" lang="en-US" altLang="zh-TW" sz="2400" i="1">
                                <a:latin typeface="Cambria Math" charset="0"/>
                              </a:rPr>
                              <m:t>𝑟</m:t>
                            </m:r>
                          </m:e>
                          <m:sub>
                            <m:r>
                              <a:rPr kumimoji="1" lang="en-US" altLang="zh-TW" sz="2400" i="1">
                                <a:latin typeface="Cambria Math" charset="0"/>
                                <a:ea typeface="Cambria Math" charset="0"/>
                                <a:cs typeface="Cambria Math" charset="0"/>
                              </a:rPr>
                              <m:t>𝑜</m:t>
                            </m:r>
                          </m:sub>
                        </m:sSub>
                        <m:r>
                          <a:rPr kumimoji="1" lang="en-US" altLang="zh-TW" sz="2400" i="1" smtClean="0">
                            <a:latin typeface="Cambria Math" charset="0"/>
                            <a:ea typeface="Cambria Math" charset="0"/>
                            <a:cs typeface="Cambria Math" charset="0"/>
                          </a:rPr>
                          <m:t>+1</m:t>
                        </m:r>
                      </m:sub>
                      <m:sup>
                        <m:r>
                          <a:rPr kumimoji="1" lang="en-US" altLang="zh-TW" sz="2400" i="1" smtClean="0">
                            <a:latin typeface="Cambria Math" charset="0"/>
                          </a:rPr>
                          <m:t>𝑘</m:t>
                        </m:r>
                      </m:sup>
                      <m:e>
                        <m:func>
                          <m:funcPr>
                            <m:ctrlPr>
                              <a:rPr kumimoji="1" lang="en-US" altLang="zh-TW" sz="2400" i="1" smtClean="0">
                                <a:latin typeface="Cambria Math" charset="0"/>
                              </a:rPr>
                            </m:ctrlPr>
                          </m:funcPr>
                          <m:fName>
                            <m:r>
                              <m:rPr>
                                <m:sty m:val="p"/>
                              </m:rPr>
                              <a:rPr kumimoji="1" lang="en-US" altLang="zh-TW" sz="2400" smtClean="0">
                                <a:latin typeface="Cambria Math" charset="0"/>
                              </a:rPr>
                              <m:t>log</m:t>
                            </m:r>
                          </m:fName>
                          <m:e>
                            <m:d>
                              <m:dPr>
                                <m:ctrlPr>
                                  <a:rPr kumimoji="1" lang="en-US" altLang="zh-TW" sz="2400" i="1" smtClean="0">
                                    <a:latin typeface="Cambria Math" charset="0"/>
                                  </a:rPr>
                                </m:ctrlPr>
                              </m:dPr>
                              <m:e>
                                <m:r>
                                  <a:rPr kumimoji="1" lang="en-US" altLang="zh-TW" sz="2400" i="1" smtClean="0">
                                    <a:latin typeface="Cambria Math" charset="0"/>
                                  </a:rPr>
                                  <m:t>1−</m:t>
                                </m:r>
                                <m:sSub>
                                  <m:sSubPr>
                                    <m:ctrlPr>
                                      <a:rPr kumimoji="1" lang="en-US" altLang="zh-TW" sz="2400" i="1">
                                        <a:latin typeface="Cambria Math" charset="0"/>
                                      </a:rPr>
                                    </m:ctrlPr>
                                  </m:sSubPr>
                                  <m:e>
                                    <m:acc>
                                      <m:accPr>
                                        <m:chr m:val="̂"/>
                                        <m:ctrlPr>
                                          <a:rPr kumimoji="1" lang="en-US" altLang="zh-TW" sz="2400" i="1">
                                            <a:latin typeface="Cambria Math" charset="0"/>
                                          </a:rPr>
                                        </m:ctrlPr>
                                      </m:accPr>
                                      <m:e>
                                        <m:r>
                                          <a:rPr kumimoji="1" lang="el-GR" altLang="zh-TW" sz="2400" i="1">
                                            <a:latin typeface="Cambria Math" charset="0"/>
                                            <a:ea typeface="Cambria Math" charset="0"/>
                                            <a:cs typeface="Cambria Math" charset="0"/>
                                          </a:rPr>
                                          <m:t>𝜆</m:t>
                                        </m:r>
                                      </m:e>
                                    </m:acc>
                                  </m:e>
                                  <m:sub>
                                    <m:r>
                                      <a:rPr kumimoji="1" lang="en-US" altLang="zh-TW" sz="2400" i="1" smtClean="0">
                                        <a:latin typeface="Cambria Math" charset="0"/>
                                        <a:ea typeface="Cambria Math" charset="0"/>
                                        <a:cs typeface="Cambria Math" charset="0"/>
                                      </a:rPr>
                                      <m:t>𝑖</m:t>
                                    </m:r>
                                  </m:sub>
                                </m:sSub>
                              </m:e>
                            </m:d>
                          </m:e>
                        </m:func>
                      </m:e>
                    </m:nary>
                  </m:oMath>
                </a14:m>
                <a:endParaRPr kumimoji="1" lang="zh-TW" altLang="en-US" sz="2400" dirty="0" smtClean="0"/>
              </a:p>
            </p:txBody>
          </p:sp>
        </mc:Choice>
        <mc:Fallback xmlns="">
          <p:sp>
            <p:nvSpPr>
              <p:cNvPr id="5" name="內容版面配置區 2"/>
              <p:cNvSpPr txBox="1">
                <a:spLocks noRot="1" noChangeAspect="1" noMove="1" noResize="1" noEditPoints="1" noAdjustHandles="1" noChangeArrowheads="1" noChangeShapeType="1" noTextEdit="1"/>
              </p:cNvSpPr>
              <p:nvPr/>
            </p:nvSpPr>
            <p:spPr>
              <a:xfrm>
                <a:off x="936847" y="4278453"/>
                <a:ext cx="10797208" cy="1793048"/>
              </a:xfrm>
              <a:prstGeom prst="rect">
                <a:avLst/>
              </a:prstGeom>
              <a:blipFill rotWithShape="0">
                <a:blip r:embed="rId4"/>
                <a:stretch>
                  <a:fillRect l="-1016" b="-34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8705695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0427" y="204487"/>
            <a:ext cx="10515600" cy="784053"/>
          </a:xfrm>
        </p:spPr>
        <p:txBody>
          <a:bodyPr/>
          <a:lstStyle/>
          <a:p>
            <a:r>
              <a:rPr kumimoji="1" lang="en-US" altLang="zh-TW"/>
              <a:t>Trace test (Johansen 1995)</a:t>
            </a:r>
            <a:endParaRPr kumimoji="1"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783608" y="1037966"/>
                <a:ext cx="10703011" cy="5424617"/>
              </a:xfrm>
            </p:spPr>
            <p:txBody>
              <a:bodyPr/>
              <a:lstStyle/>
              <a:p>
                <a14:m>
                  <m:oMath xmlns:m="http://schemas.openxmlformats.org/officeDocument/2006/math">
                    <m:sSub>
                      <m:sSubPr>
                        <m:ctrlPr>
                          <a:rPr lang="en-US" altLang="zh-TW" i="1" smtClean="0">
                            <a:latin typeface="Cambria Math" charset="0"/>
                            <a:ea typeface="標楷體" panose="03000509000000000000" pitchFamily="65" charset="-120"/>
                          </a:rPr>
                        </m:ctrlPr>
                      </m:sSubPr>
                      <m:e>
                        <m:r>
                          <a:rPr lang="en-US" altLang="zh-TW" i="1">
                            <a:latin typeface="Cambria Math" charset="0"/>
                            <a:ea typeface="標楷體" panose="03000509000000000000" pitchFamily="65" charset="-120"/>
                          </a:rPr>
                          <m:t>𝐿𝑅</m:t>
                        </m:r>
                      </m:e>
                      <m:sub>
                        <m:r>
                          <a:rPr lang="en-US" altLang="zh-TW" i="1">
                            <a:latin typeface="Cambria Math" charset="0"/>
                            <a:ea typeface="標楷體" panose="03000509000000000000" pitchFamily="65" charset="-120"/>
                          </a:rPr>
                          <m:t>𝑘</m:t>
                        </m:r>
                        <m:r>
                          <a:rPr lang="en-US" altLang="zh-TW" i="1">
                            <a:latin typeface="Cambria Math" charset="0"/>
                            <a:ea typeface="標楷體" panose="03000509000000000000" pitchFamily="65" charset="-120"/>
                          </a:rPr>
                          <m:t>−</m:t>
                        </m:r>
                        <m:sSub>
                          <m:sSubPr>
                            <m:ctrlPr>
                              <a:rPr lang="en-US" altLang="zh-TW" i="1">
                                <a:latin typeface="Cambria Math" charset="0"/>
                                <a:ea typeface="標楷體" panose="03000509000000000000" pitchFamily="65" charset="-120"/>
                              </a:rPr>
                            </m:ctrlPr>
                          </m:sSubPr>
                          <m:e>
                            <m:r>
                              <a:rPr lang="en-US" altLang="zh-TW" i="1">
                                <a:latin typeface="Cambria Math" charset="0"/>
                                <a:ea typeface="標楷體" panose="03000509000000000000" pitchFamily="65" charset="-120"/>
                              </a:rPr>
                              <m:t>𝑟</m:t>
                            </m:r>
                          </m:e>
                          <m:sub>
                            <m:r>
                              <a:rPr lang="en-US" altLang="zh-TW" i="1">
                                <a:latin typeface="Cambria Math" charset="0"/>
                                <a:ea typeface="標楷體" panose="03000509000000000000" pitchFamily="65" charset="-120"/>
                              </a:rPr>
                              <m:t>0</m:t>
                            </m:r>
                          </m:sub>
                        </m:sSub>
                      </m:sub>
                    </m:sSub>
                    <m:r>
                      <a:rPr lang="en-US" altLang="zh-TW" b="0" i="1" smtClean="0">
                        <a:latin typeface="Cambria Math" charset="0"/>
                        <a:ea typeface="標楷體" panose="03000509000000000000" pitchFamily="65" charset="-120"/>
                      </a:rPr>
                      <m:t> ~ </m:t>
                    </m:r>
                    <m:r>
                      <a:rPr lang="en-US" altLang="zh-TW" b="0" i="1" smtClean="0">
                        <a:latin typeface="Cambria Math" charset="0"/>
                        <a:ea typeface="標楷體" panose="03000509000000000000" pitchFamily="65" charset="-120"/>
                      </a:rPr>
                      <m:t>𝑡𝑟</m:t>
                    </m:r>
                    <m:d>
                      <m:dPr>
                        <m:begChr m:val="{"/>
                        <m:endChr m:val="}"/>
                        <m:ctrlPr>
                          <a:rPr lang="en-US" altLang="zh-TW" b="0" i="1" smtClean="0">
                            <a:latin typeface="Cambria Math" charset="0"/>
                            <a:ea typeface="標楷體" panose="03000509000000000000" pitchFamily="65" charset="-120"/>
                          </a:rPr>
                        </m:ctrlPr>
                      </m:dPr>
                      <m:e>
                        <m:nary>
                          <m:naryPr>
                            <m:ctrlPr>
                              <a:rPr lang="is-IS" altLang="zh-TW" b="0" i="1" smtClean="0">
                                <a:latin typeface="Cambria Math" charset="0"/>
                                <a:ea typeface="標楷體" panose="03000509000000000000" pitchFamily="65" charset="-120"/>
                              </a:rPr>
                            </m:ctrlPr>
                          </m:naryPr>
                          <m:sub>
                            <m:r>
                              <m:rPr>
                                <m:brk m:alnAt="23"/>
                              </m:rPr>
                              <a:rPr lang="en-US" altLang="zh-TW" b="0" i="1" smtClean="0">
                                <a:latin typeface="Cambria Math" charset="0"/>
                                <a:ea typeface="標楷體" panose="03000509000000000000" pitchFamily="65" charset="-120"/>
                              </a:rPr>
                              <m:t>0</m:t>
                            </m:r>
                          </m:sub>
                          <m:sup>
                            <m:r>
                              <a:rPr lang="en-US" altLang="zh-TW" b="0" i="1" smtClean="0">
                                <a:latin typeface="Cambria Math" charset="0"/>
                                <a:ea typeface="標楷體" panose="03000509000000000000" pitchFamily="65" charset="-120"/>
                              </a:rPr>
                              <m:t>1</m:t>
                            </m:r>
                          </m:sup>
                          <m:e>
                            <m:r>
                              <a:rPr lang="en-US" altLang="zh-TW" b="0" i="1" smtClean="0">
                                <a:latin typeface="Cambria Math" charset="0"/>
                                <a:ea typeface="標楷體" panose="03000509000000000000" pitchFamily="65" charset="-120"/>
                              </a:rPr>
                              <m:t>𝑑𝐵</m:t>
                            </m:r>
                            <m:r>
                              <a:rPr kumimoji="1" lang="en-US" altLang="zh-TW" b="0" i="1" smtClean="0">
                                <a:latin typeface="Cambria Math" charset="0"/>
                              </a:rPr>
                              <m:t>(</m:t>
                            </m:r>
                            <m:r>
                              <a:rPr kumimoji="1" lang="en-US" altLang="zh-TW" b="0" i="1" smtClean="0">
                                <a:latin typeface="Cambria Math" charset="0"/>
                              </a:rPr>
                              <m:t>𝑡</m:t>
                            </m:r>
                            <m:r>
                              <a:rPr kumimoji="1" lang="en-US" altLang="zh-TW" b="0" i="1" smtClean="0">
                                <a:latin typeface="Cambria Math" charset="0"/>
                              </a:rPr>
                              <m:t>)</m:t>
                            </m:r>
                            <m:sSup>
                              <m:sSupPr>
                                <m:ctrlPr>
                                  <a:rPr kumimoji="1" lang="en-US" altLang="zh-TW" i="1">
                                    <a:latin typeface="Cambria Math" charset="0"/>
                                  </a:rPr>
                                </m:ctrlPr>
                              </m:sSupPr>
                              <m:e>
                                <m:r>
                                  <a:rPr kumimoji="1" lang="en-US" altLang="zh-TW" b="0" i="1" smtClean="0">
                                    <a:latin typeface="Cambria Math" charset="0"/>
                                  </a:rPr>
                                  <m:t>𝐹</m:t>
                                </m:r>
                                <m:r>
                                  <a:rPr kumimoji="1" lang="en-US" altLang="zh-TW" b="0" i="1" smtClean="0">
                                    <a:latin typeface="Cambria Math" charset="0"/>
                                  </a:rPr>
                                  <m:t>(</m:t>
                                </m:r>
                                <m:r>
                                  <a:rPr kumimoji="1" lang="en-US" altLang="zh-TW" b="0" i="1" smtClean="0">
                                    <a:latin typeface="Cambria Math" charset="0"/>
                                  </a:rPr>
                                  <m:t>𝑡</m:t>
                                </m:r>
                                <m:r>
                                  <a:rPr kumimoji="1" lang="en-US" altLang="zh-TW" b="0" i="1" smtClean="0">
                                    <a:latin typeface="Cambria Math" charset="0"/>
                                  </a:rPr>
                                  <m:t>)</m:t>
                                </m:r>
                              </m:e>
                              <m:sup>
                                <m:r>
                                  <a:rPr kumimoji="1" lang="en-US" altLang="zh-TW" i="1">
                                    <a:latin typeface="Cambria Math" charset="0"/>
                                  </a:rPr>
                                  <m:t>′</m:t>
                                </m:r>
                              </m:sup>
                            </m:sSup>
                          </m:e>
                        </m:nary>
                        <m:sSup>
                          <m:sSupPr>
                            <m:ctrlPr>
                              <a:rPr kumimoji="1" lang="en-US" altLang="zh-TW" i="1">
                                <a:latin typeface="Cambria Math" charset="0"/>
                              </a:rPr>
                            </m:ctrlPr>
                          </m:sSupPr>
                          <m:e>
                            <m:r>
                              <a:rPr kumimoji="1" lang="en-US" altLang="zh-TW" b="0" i="1" smtClean="0">
                                <a:latin typeface="Cambria Math" charset="0"/>
                              </a:rPr>
                              <m:t>[</m:t>
                            </m:r>
                            <m:nary>
                              <m:naryPr>
                                <m:ctrlPr>
                                  <a:rPr lang="is-IS" altLang="zh-TW" i="1">
                                    <a:latin typeface="Cambria Math" charset="0"/>
                                    <a:ea typeface="標楷體" panose="03000509000000000000" pitchFamily="65" charset="-120"/>
                                  </a:rPr>
                                </m:ctrlPr>
                              </m:naryPr>
                              <m:sub>
                                <m:r>
                                  <m:rPr>
                                    <m:brk m:alnAt="23"/>
                                  </m:rPr>
                                  <a:rPr lang="en-US" altLang="zh-TW" i="1">
                                    <a:latin typeface="Cambria Math" charset="0"/>
                                    <a:ea typeface="標楷體" panose="03000509000000000000" pitchFamily="65" charset="-120"/>
                                  </a:rPr>
                                  <m:t>0</m:t>
                                </m:r>
                              </m:sub>
                              <m:sup>
                                <m:r>
                                  <a:rPr lang="en-US" altLang="zh-TW" i="1">
                                    <a:latin typeface="Cambria Math" charset="0"/>
                                    <a:ea typeface="標楷體" panose="03000509000000000000" pitchFamily="65" charset="-120"/>
                                  </a:rPr>
                                  <m:t>1</m:t>
                                </m:r>
                              </m:sup>
                              <m:e>
                                <m:r>
                                  <a:rPr lang="en-US" altLang="zh-TW" b="0" i="1" smtClean="0">
                                    <a:latin typeface="Cambria Math" charset="0"/>
                                    <a:ea typeface="標楷體" panose="03000509000000000000" pitchFamily="65" charset="-120"/>
                                  </a:rPr>
                                  <m:t>𝐹</m:t>
                                </m:r>
                                <m:r>
                                  <a:rPr kumimoji="1" lang="en-US" altLang="zh-TW" i="1">
                                    <a:latin typeface="Cambria Math" charset="0"/>
                                  </a:rPr>
                                  <m:t>(</m:t>
                                </m:r>
                                <m:r>
                                  <a:rPr kumimoji="1" lang="en-US" altLang="zh-TW" i="1">
                                    <a:latin typeface="Cambria Math" charset="0"/>
                                  </a:rPr>
                                  <m:t>𝑡</m:t>
                                </m:r>
                                <m:r>
                                  <a:rPr kumimoji="1" lang="en-US" altLang="zh-TW" i="1">
                                    <a:latin typeface="Cambria Math" charset="0"/>
                                  </a:rPr>
                                  <m:t>)</m:t>
                                </m:r>
                                <m:sSup>
                                  <m:sSupPr>
                                    <m:ctrlPr>
                                      <a:rPr kumimoji="1" lang="en-US" altLang="zh-TW" i="1">
                                        <a:latin typeface="Cambria Math" charset="0"/>
                                      </a:rPr>
                                    </m:ctrlPr>
                                  </m:sSupPr>
                                  <m:e>
                                    <m:r>
                                      <a:rPr kumimoji="1" lang="en-US" altLang="zh-TW" i="1">
                                        <a:latin typeface="Cambria Math" charset="0"/>
                                      </a:rPr>
                                      <m:t>𝐹</m:t>
                                    </m:r>
                                    <m:r>
                                      <a:rPr kumimoji="1" lang="en-US" altLang="zh-TW" i="1">
                                        <a:latin typeface="Cambria Math" charset="0"/>
                                      </a:rPr>
                                      <m:t>(</m:t>
                                    </m:r>
                                    <m:r>
                                      <a:rPr kumimoji="1" lang="en-US" altLang="zh-TW" i="1">
                                        <a:latin typeface="Cambria Math" charset="0"/>
                                      </a:rPr>
                                      <m:t>𝑡</m:t>
                                    </m:r>
                                    <m:r>
                                      <a:rPr kumimoji="1" lang="en-US" altLang="zh-TW" i="1">
                                        <a:latin typeface="Cambria Math" charset="0"/>
                                      </a:rPr>
                                      <m:t>)</m:t>
                                    </m:r>
                                  </m:e>
                                  <m:sup>
                                    <m:r>
                                      <a:rPr kumimoji="1" lang="en-US" altLang="zh-TW" i="1">
                                        <a:latin typeface="Cambria Math" charset="0"/>
                                      </a:rPr>
                                      <m:t>′</m:t>
                                    </m:r>
                                  </m:sup>
                                </m:sSup>
                                <m:r>
                                  <a:rPr kumimoji="1" lang="en-US" altLang="zh-TW" b="0" i="1" smtClean="0">
                                    <a:latin typeface="Cambria Math" charset="0"/>
                                  </a:rPr>
                                  <m:t>𝑑𝑡</m:t>
                                </m:r>
                              </m:e>
                            </m:nary>
                            <m:r>
                              <a:rPr kumimoji="1" lang="en-US" altLang="zh-TW" b="0" i="1" smtClean="0">
                                <a:latin typeface="Cambria Math" charset="0"/>
                              </a:rPr>
                              <m:t>]</m:t>
                            </m:r>
                          </m:e>
                          <m:sup>
                            <m:r>
                              <a:rPr kumimoji="1" lang="en-US" altLang="zh-TW" b="0" i="1" smtClean="0">
                                <a:latin typeface="Cambria Math" charset="0"/>
                              </a:rPr>
                              <m:t>−1</m:t>
                            </m:r>
                          </m:sup>
                        </m:sSup>
                        <m:nary>
                          <m:naryPr>
                            <m:ctrlPr>
                              <a:rPr lang="is-IS" altLang="zh-TW" i="1">
                                <a:latin typeface="Cambria Math" charset="0"/>
                                <a:ea typeface="標楷體" panose="03000509000000000000" pitchFamily="65" charset="-120"/>
                              </a:rPr>
                            </m:ctrlPr>
                          </m:naryPr>
                          <m:sub>
                            <m:r>
                              <m:rPr>
                                <m:brk m:alnAt="23"/>
                              </m:rPr>
                              <a:rPr lang="en-US" altLang="zh-TW" i="1">
                                <a:latin typeface="Cambria Math" charset="0"/>
                                <a:ea typeface="標楷體" panose="03000509000000000000" pitchFamily="65" charset="-120"/>
                              </a:rPr>
                              <m:t>0</m:t>
                            </m:r>
                          </m:sub>
                          <m:sup>
                            <m:r>
                              <a:rPr lang="en-US" altLang="zh-TW" i="1">
                                <a:latin typeface="Cambria Math" charset="0"/>
                                <a:ea typeface="標楷體" panose="03000509000000000000" pitchFamily="65" charset="-120"/>
                              </a:rPr>
                              <m:t>1</m:t>
                            </m:r>
                          </m:sup>
                          <m:e>
                            <m:sSup>
                              <m:sSupPr>
                                <m:ctrlPr>
                                  <a:rPr kumimoji="1" lang="en-US" altLang="zh-TW" i="1">
                                    <a:latin typeface="Cambria Math" charset="0"/>
                                  </a:rPr>
                                </m:ctrlPr>
                              </m:sSupPr>
                              <m:e>
                                <m:r>
                                  <a:rPr kumimoji="1" lang="en-US" altLang="zh-TW" b="0" i="1" smtClean="0">
                                    <a:latin typeface="Cambria Math" charset="0"/>
                                  </a:rPr>
                                  <m:t>𝐹</m:t>
                                </m:r>
                                <m:r>
                                  <a:rPr kumimoji="1" lang="en-US" altLang="zh-TW" b="0" i="1" smtClean="0">
                                    <a:latin typeface="Cambria Math" charset="0"/>
                                  </a:rPr>
                                  <m:t>(</m:t>
                                </m:r>
                                <m:r>
                                  <a:rPr kumimoji="1" lang="en-US" altLang="zh-TW" b="0" i="1" smtClean="0">
                                    <a:latin typeface="Cambria Math" charset="0"/>
                                  </a:rPr>
                                  <m:t>𝑡</m:t>
                                </m:r>
                                <m:r>
                                  <a:rPr kumimoji="1" lang="en-US" altLang="zh-TW" b="0" i="1" smtClean="0">
                                    <a:latin typeface="Cambria Math" charset="0"/>
                                  </a:rPr>
                                  <m:t>)</m:t>
                                </m:r>
                                <m:r>
                                  <a:rPr kumimoji="1" lang="en-US" altLang="zh-TW" b="0" i="1" smtClean="0">
                                    <a:latin typeface="Cambria Math" charset="0"/>
                                  </a:rPr>
                                  <m:t>𝑑𝐵</m:t>
                                </m:r>
                                <m:d>
                                  <m:dPr>
                                    <m:ctrlPr>
                                      <a:rPr kumimoji="1" lang="en-US" altLang="zh-TW" i="1">
                                        <a:latin typeface="Cambria Math" charset="0"/>
                                      </a:rPr>
                                    </m:ctrlPr>
                                  </m:dPr>
                                  <m:e>
                                    <m:r>
                                      <a:rPr kumimoji="1" lang="en-US" altLang="zh-TW" i="1">
                                        <a:latin typeface="Cambria Math" charset="0"/>
                                      </a:rPr>
                                      <m:t>𝑡</m:t>
                                    </m:r>
                                  </m:e>
                                </m:d>
                              </m:e>
                              <m:sup>
                                <m:r>
                                  <a:rPr kumimoji="1" lang="en-US" altLang="zh-TW" i="1">
                                    <a:latin typeface="Cambria Math" charset="0"/>
                                  </a:rPr>
                                  <m:t>′</m:t>
                                </m:r>
                              </m:sup>
                            </m:sSup>
                          </m:e>
                        </m:nary>
                      </m:e>
                    </m:d>
                  </m:oMath>
                </a14:m>
                <a:endParaRPr kumimoji="1" lang="en-US" altLang="zh-TW" dirty="0" smtClean="0"/>
              </a:p>
              <a:p>
                <a:pPr marL="0" indent="0">
                  <a:buNone/>
                </a:pPr>
                <a:r>
                  <a:rPr lang="zh-TW" altLang="en-US" sz="2400" dirty="0" smtClean="0">
                    <a:ea typeface="標楷體" panose="03000509000000000000" pitchFamily="65" charset="-120"/>
                  </a:rPr>
                  <a:t>    </a:t>
                </a:r>
                <a14:m>
                  <m:oMath xmlns:m="http://schemas.openxmlformats.org/officeDocument/2006/math">
                    <m:r>
                      <a:rPr lang="en-US" altLang="zh-TW" sz="2400" i="1">
                        <a:latin typeface="Cambria Math" charset="0"/>
                        <a:ea typeface="標楷體" panose="03000509000000000000" pitchFamily="65" charset="-120"/>
                      </a:rPr>
                      <m:t>𝐵</m:t>
                    </m:r>
                    <m:d>
                      <m:dPr>
                        <m:ctrlPr>
                          <a:rPr kumimoji="1" lang="en-US" altLang="zh-TW" sz="2400" i="1">
                            <a:latin typeface="Cambria Math" charset="0"/>
                            <a:ea typeface="標楷體" panose="03000509000000000000" pitchFamily="65" charset="-120"/>
                          </a:rPr>
                        </m:ctrlPr>
                      </m:dPr>
                      <m:e>
                        <m:r>
                          <a:rPr kumimoji="1" lang="en-US" altLang="zh-TW" sz="2400" i="1">
                            <a:latin typeface="Cambria Math" charset="0"/>
                          </a:rPr>
                          <m:t>𝑡</m:t>
                        </m:r>
                      </m:e>
                    </m:d>
                  </m:oMath>
                </a14:m>
                <a:r>
                  <a:rPr kumimoji="1" lang="en-US" altLang="zh-TW" sz="2400" dirty="0" smtClean="0"/>
                  <a:t> is a </a:t>
                </a:r>
                <a14:m>
                  <m:oMath xmlns:m="http://schemas.openxmlformats.org/officeDocument/2006/math">
                    <m:d>
                      <m:dPr>
                        <m:ctrlPr>
                          <a:rPr lang="en-US" altLang="zh-TW" sz="2400" b="0" i="1" smtClean="0">
                            <a:latin typeface="Cambria Math" charset="0"/>
                            <a:ea typeface="標楷體" panose="03000509000000000000" pitchFamily="65" charset="-120"/>
                          </a:rPr>
                        </m:ctrlPr>
                      </m:dPr>
                      <m:e>
                        <m:r>
                          <a:rPr lang="en-US" altLang="zh-TW" sz="2400" i="1">
                            <a:latin typeface="Cambria Math" charset="0"/>
                            <a:ea typeface="標楷體" panose="03000509000000000000" pitchFamily="65" charset="-120"/>
                          </a:rPr>
                          <m:t>𝑘</m:t>
                        </m:r>
                        <m:r>
                          <a:rPr lang="en-US" altLang="zh-TW" sz="2400" i="1">
                            <a:latin typeface="Cambria Math" charset="0"/>
                            <a:ea typeface="標楷體" panose="03000509000000000000" pitchFamily="65" charset="-120"/>
                          </a:rPr>
                          <m:t>−</m:t>
                        </m:r>
                        <m:sSub>
                          <m:sSubPr>
                            <m:ctrlPr>
                              <a:rPr lang="en-US" altLang="zh-TW" sz="2400" i="1">
                                <a:latin typeface="Cambria Math" charset="0"/>
                                <a:ea typeface="標楷體" panose="03000509000000000000" pitchFamily="65" charset="-120"/>
                              </a:rPr>
                            </m:ctrlPr>
                          </m:sSubPr>
                          <m:e>
                            <m:r>
                              <a:rPr lang="en-US" altLang="zh-TW" sz="2400" i="1">
                                <a:latin typeface="Cambria Math" charset="0"/>
                                <a:ea typeface="標楷體" panose="03000509000000000000" pitchFamily="65" charset="-120"/>
                              </a:rPr>
                              <m:t>𝑟</m:t>
                            </m:r>
                          </m:e>
                          <m:sub>
                            <m:r>
                              <a:rPr lang="en-US" altLang="zh-TW" sz="2400" i="1">
                                <a:latin typeface="Cambria Math" charset="0"/>
                                <a:ea typeface="標楷體" panose="03000509000000000000" pitchFamily="65" charset="-120"/>
                              </a:rPr>
                              <m:t>0</m:t>
                            </m:r>
                          </m:sub>
                        </m:sSub>
                      </m:e>
                    </m:d>
                    <m:r>
                      <a:rPr lang="en-US" altLang="zh-TW" sz="2400" b="0" i="1" smtClean="0">
                        <a:latin typeface="Cambria Math" charset="0"/>
                        <a:ea typeface="標楷體" panose="03000509000000000000" pitchFamily="65" charset="-120"/>
                      </a:rPr>
                      <m:t>𝑑𝑖𝑚𝑒𝑛𝑠𝑖𝑜𝑛𝑎𝑙</m:t>
                    </m:r>
                    <m:r>
                      <a:rPr lang="en-US" altLang="zh-TW" sz="2400" b="0" i="0" smtClean="0">
                        <a:latin typeface="Cambria Math" charset="0"/>
                        <a:ea typeface="標楷體" panose="03000509000000000000" pitchFamily="65" charset="-120"/>
                      </a:rPr>
                      <m:t> </m:t>
                    </m:r>
                    <m:r>
                      <m:rPr>
                        <m:sty m:val="p"/>
                      </m:rPr>
                      <a:rPr lang="en-US" altLang="zh-TW" sz="2400" b="0" i="0" smtClean="0">
                        <a:latin typeface="Cambria Math" charset="0"/>
                        <a:ea typeface="標楷體" panose="03000509000000000000" pitchFamily="65" charset="-120"/>
                      </a:rPr>
                      <m:t>Brownian</m:t>
                    </m:r>
                    <m:r>
                      <a:rPr lang="en-US" altLang="zh-TW" sz="2400" b="0" i="0" smtClean="0">
                        <a:latin typeface="Cambria Math" charset="0"/>
                        <a:ea typeface="標楷體" panose="03000509000000000000" pitchFamily="65" charset="-120"/>
                      </a:rPr>
                      <m:t> </m:t>
                    </m:r>
                    <m:r>
                      <m:rPr>
                        <m:sty m:val="p"/>
                      </m:rPr>
                      <a:rPr lang="en-US" altLang="zh-TW" sz="2400" b="0" i="0" smtClean="0">
                        <a:latin typeface="Cambria Math" charset="0"/>
                        <a:ea typeface="標楷體" panose="03000509000000000000" pitchFamily="65" charset="-120"/>
                      </a:rPr>
                      <m:t>motion</m:t>
                    </m:r>
                    <m:r>
                      <a:rPr lang="en-US" altLang="zh-TW" sz="2400" b="0" i="0" smtClean="0">
                        <a:latin typeface="Cambria Math" charset="0"/>
                        <a:ea typeface="標楷體" panose="03000509000000000000" pitchFamily="65" charset="-120"/>
                      </a:rPr>
                      <m:t> </m:t>
                    </m:r>
                  </m:oMath>
                </a14:m>
                <a:endParaRPr kumimoji="1" lang="en-US" altLang="zh-TW" sz="2400" dirty="0" smtClean="0"/>
              </a:p>
              <a:p>
                <a14:m>
                  <m:oMath xmlns:m="http://schemas.openxmlformats.org/officeDocument/2006/math">
                    <m:sSub>
                      <m:sSubPr>
                        <m:ctrlPr>
                          <a:rPr lang="en-US" altLang="zh-TW" sz="2400" i="1">
                            <a:latin typeface="Cambria Math" charset="0"/>
                            <a:ea typeface="標楷體" panose="03000509000000000000" pitchFamily="65" charset="-120"/>
                          </a:rPr>
                        </m:ctrlPr>
                      </m:sSubPr>
                      <m:e>
                        <m:r>
                          <a:rPr lang="en-US" altLang="zh-TW" sz="2400">
                            <a:latin typeface="Cambria Math" panose="02040503050406030204" pitchFamily="18" charset="0"/>
                            <a:ea typeface="Cambria Math" panose="02040503050406030204" pitchFamily="18" charset="0"/>
                          </a:rPr>
                          <m:t>∆</m:t>
                        </m:r>
                        <m:r>
                          <a:rPr lang="en-US" altLang="zh-TW" sz="2400" i="1">
                            <a:latin typeface="Cambria Math" charset="0"/>
                            <a:ea typeface="Cambria Math" panose="02040503050406030204" pitchFamily="18" charset="0"/>
                          </a:rPr>
                          <m:t>𝑧</m:t>
                        </m:r>
                      </m:e>
                      <m:sub>
                        <m:r>
                          <m:rPr>
                            <m:sty m:val="p"/>
                          </m:rPr>
                          <a:rPr lang="en-US" altLang="zh-TW" sz="2400">
                            <a:latin typeface="Cambria Math" panose="02040503050406030204" pitchFamily="18" charset="0"/>
                            <a:ea typeface="標楷體" panose="03000509000000000000" pitchFamily="65" charset="-120"/>
                          </a:rPr>
                          <m:t>t</m:t>
                        </m:r>
                      </m:sub>
                    </m:sSub>
                  </m:oMath>
                </a14:m>
                <a:r>
                  <a:rPr lang="en-US" altLang="zh-TW" sz="2400" dirty="0">
                    <a:ea typeface="標楷體" panose="03000509000000000000" pitchFamily="65" charset="-120"/>
                  </a:rPr>
                  <a:t> </a:t>
                </a:r>
                <a14:m>
                  <m:oMath xmlns:m="http://schemas.openxmlformats.org/officeDocument/2006/math">
                    <m:r>
                      <a:rPr lang="en-US" altLang="zh-TW" sz="2400" i="1">
                        <a:latin typeface="Cambria Math" panose="02040503050406030204" pitchFamily="18" charset="0"/>
                        <a:ea typeface="標楷體" panose="03000509000000000000" pitchFamily="65" charset="-120"/>
                      </a:rPr>
                      <m:t>=</m:t>
                    </m:r>
                    <m:sSub>
                      <m:sSubPr>
                        <m:ctrlPr>
                          <a:rPr kumimoji="1" lang="en-US" altLang="zh-TW" sz="2400" i="1">
                            <a:latin typeface="Cambria Math" charset="0"/>
                          </a:rPr>
                        </m:ctrlPr>
                      </m:sSubPr>
                      <m:e>
                        <m:r>
                          <a:rPr lang="en-US" altLang="zh-TW" sz="2400" i="1">
                            <a:latin typeface="Cambria Math" charset="0"/>
                            <a:ea typeface="Cambria Math" charset="0"/>
                            <a:cs typeface="Cambria Math" charset="0"/>
                          </a:rPr>
                          <m:t>𝜇</m:t>
                        </m:r>
                      </m:e>
                      <m:sub>
                        <m:r>
                          <a:rPr kumimoji="1" lang="en-US" altLang="zh-TW" sz="2400" b="0" i="1" smtClean="0">
                            <a:latin typeface="Cambria Math" charset="0"/>
                            <a:ea typeface="Cambria Math" charset="0"/>
                            <a:cs typeface="Cambria Math" charset="0"/>
                          </a:rPr>
                          <m:t>𝑡</m:t>
                        </m:r>
                      </m:sub>
                    </m:sSub>
                    <m:r>
                      <a:rPr kumimoji="1" lang="en-US" altLang="zh-TW" sz="2400" i="1">
                        <a:latin typeface="Cambria Math" charset="0"/>
                      </a:rPr>
                      <m:t>+</m:t>
                    </m:r>
                    <m:sSub>
                      <m:sSubPr>
                        <m:ctrlPr>
                          <a:rPr lang="en-US" altLang="zh-TW" sz="2400" i="1">
                            <a:latin typeface="Cambria Math" charset="0"/>
                            <a:ea typeface="標楷體" panose="03000509000000000000" pitchFamily="65" charset="-120"/>
                          </a:rPr>
                        </m:ctrlPr>
                      </m:sSubPr>
                      <m:e>
                        <m:r>
                          <m:rPr>
                            <m:sty m:val="p"/>
                          </m:rPr>
                          <a:rPr lang="el-GR" altLang="zh-TW" sz="2400" i="1">
                            <a:latin typeface="Cambria Math" panose="02040503050406030204" pitchFamily="18" charset="0"/>
                            <a:ea typeface="Cambria Math" panose="02040503050406030204" pitchFamily="18" charset="0"/>
                          </a:rPr>
                          <m:t>Π</m:t>
                        </m:r>
                        <m:r>
                          <a:rPr lang="en-US" altLang="zh-TW" sz="2400" i="1">
                            <a:latin typeface="Cambria Math" charset="0"/>
                            <a:ea typeface="Cambria Math" panose="02040503050406030204" pitchFamily="18" charset="0"/>
                          </a:rPr>
                          <m:t>𝑧</m:t>
                        </m:r>
                      </m:e>
                      <m:sub>
                        <m:r>
                          <a:rPr lang="en-US" altLang="zh-TW" sz="2400" i="1">
                            <a:latin typeface="Cambria Math" panose="02040503050406030204" pitchFamily="18" charset="0"/>
                            <a:ea typeface="標楷體" panose="03000509000000000000" pitchFamily="65" charset="-120"/>
                          </a:rPr>
                          <m:t>𝑡</m:t>
                        </m:r>
                        <m:r>
                          <a:rPr lang="en-US" altLang="zh-TW" sz="2400" i="1">
                            <a:latin typeface="Cambria Math" panose="02040503050406030204" pitchFamily="18" charset="0"/>
                            <a:ea typeface="標楷體" panose="03000509000000000000" pitchFamily="65" charset="-120"/>
                          </a:rPr>
                          <m:t>−1</m:t>
                        </m:r>
                      </m:sub>
                    </m:sSub>
                    <m:r>
                      <a:rPr lang="en-US" altLang="zh-TW" sz="2400" i="1">
                        <a:latin typeface="Cambria Math" panose="02040503050406030204" pitchFamily="18" charset="0"/>
                        <a:ea typeface="Cambria Math" panose="02040503050406030204" pitchFamily="18" charset="0"/>
                      </a:rPr>
                      <m:t>+</m:t>
                    </m:r>
                    <m:nary>
                      <m:naryPr>
                        <m:chr m:val="∑"/>
                        <m:limLoc m:val="subSup"/>
                        <m:ctrlPr>
                          <a:rPr lang="en-US" altLang="zh-TW" sz="2400" i="1">
                            <a:latin typeface="Cambria Math" charset="0"/>
                            <a:ea typeface="Cambria Math" panose="02040503050406030204" pitchFamily="18" charset="0"/>
                          </a:rPr>
                        </m:ctrlPr>
                      </m:naryPr>
                      <m:sub>
                        <m:r>
                          <m:rPr>
                            <m:brk m:alnAt="25"/>
                          </m:rPr>
                          <a:rPr lang="en-US" altLang="zh-TW" sz="2400" i="1">
                            <a:latin typeface="Cambria Math" panose="02040503050406030204" pitchFamily="18" charset="0"/>
                            <a:ea typeface="Cambria Math" panose="02040503050406030204" pitchFamily="18" charset="0"/>
                          </a:rPr>
                          <m:t>𝑗</m:t>
                        </m:r>
                        <m:r>
                          <a:rPr lang="en-US" altLang="zh-TW" sz="2400" i="1">
                            <a:latin typeface="Cambria Math" panose="02040503050406030204" pitchFamily="18" charset="0"/>
                            <a:ea typeface="Cambria Math" panose="02040503050406030204" pitchFamily="18" charset="0"/>
                          </a:rPr>
                          <m:t>=1</m:t>
                        </m:r>
                      </m:sub>
                      <m:sup>
                        <m:r>
                          <a:rPr lang="en-US" altLang="zh-TW" sz="2400" i="1">
                            <a:latin typeface="Cambria Math" panose="02040503050406030204" pitchFamily="18" charset="0"/>
                            <a:ea typeface="Cambria Math" panose="02040503050406030204" pitchFamily="18" charset="0"/>
                          </a:rPr>
                          <m:t>𝑝</m:t>
                        </m:r>
                        <m:r>
                          <a:rPr lang="en-US" altLang="zh-TW" sz="2400" i="1">
                            <a:latin typeface="Cambria Math" panose="02040503050406030204" pitchFamily="18" charset="0"/>
                            <a:ea typeface="Cambria Math" panose="02040503050406030204" pitchFamily="18" charset="0"/>
                          </a:rPr>
                          <m:t>−1</m:t>
                        </m:r>
                      </m:sup>
                      <m:e>
                        <m:sSub>
                          <m:sSubPr>
                            <m:ctrlPr>
                              <a:rPr lang="en-US" altLang="zh-TW" sz="2400" i="1">
                                <a:latin typeface="Cambria Math" charset="0"/>
                                <a:ea typeface="標楷體" panose="03000509000000000000" pitchFamily="65" charset="-120"/>
                              </a:rPr>
                            </m:ctrlPr>
                          </m:sSubPr>
                          <m:e>
                            <m:r>
                              <a:rPr lang="en-US" altLang="zh-TW" sz="2400" i="1">
                                <a:latin typeface="Cambria Math" panose="02040503050406030204" pitchFamily="18" charset="0"/>
                                <a:ea typeface="標楷體" panose="03000509000000000000" pitchFamily="65" charset="-120"/>
                              </a:rPr>
                              <m:t>𝐷</m:t>
                            </m:r>
                          </m:e>
                          <m:sub>
                            <m:r>
                              <a:rPr lang="en-US" altLang="zh-TW" sz="2400" i="1">
                                <a:latin typeface="Cambria Math" panose="02040503050406030204" pitchFamily="18" charset="0"/>
                                <a:ea typeface="標楷體" panose="03000509000000000000" pitchFamily="65" charset="-120"/>
                              </a:rPr>
                              <m:t>𝑗</m:t>
                            </m:r>
                          </m:sub>
                        </m:sSub>
                      </m:e>
                    </m:nary>
                    <m:r>
                      <a:rPr lang="zh-TW" altLang="en-US" sz="2400" i="1">
                        <a:latin typeface="Cambria Math" panose="02040503050406030204" pitchFamily="18" charset="0"/>
                        <a:ea typeface="標楷體" panose="03000509000000000000" pitchFamily="65" charset="-120"/>
                      </a:rPr>
                      <m:t>∆</m:t>
                    </m:r>
                    <m:sSub>
                      <m:sSubPr>
                        <m:ctrlPr>
                          <a:rPr lang="en-US" altLang="zh-TW" sz="2400" i="1">
                            <a:latin typeface="Cambria Math" charset="0"/>
                            <a:ea typeface="標楷體" panose="03000509000000000000" pitchFamily="65" charset="-120"/>
                          </a:rPr>
                        </m:ctrlPr>
                      </m:sSubPr>
                      <m:e>
                        <m:r>
                          <a:rPr lang="en-US" altLang="zh-TW" sz="2400" i="1">
                            <a:latin typeface="Cambria Math" charset="0"/>
                            <a:ea typeface="標楷體" panose="03000509000000000000" pitchFamily="65" charset="-120"/>
                          </a:rPr>
                          <m:t>𝑧</m:t>
                        </m:r>
                      </m:e>
                      <m:sub>
                        <m:r>
                          <a:rPr lang="en-US" altLang="zh-TW" sz="2400" i="1">
                            <a:latin typeface="Cambria Math" panose="02040503050406030204" pitchFamily="18" charset="0"/>
                            <a:ea typeface="標楷體" panose="03000509000000000000" pitchFamily="65" charset="-120"/>
                          </a:rPr>
                          <m:t>𝑡</m:t>
                        </m:r>
                        <m:r>
                          <a:rPr lang="en-US" altLang="zh-TW" sz="2400" i="1">
                            <a:latin typeface="Cambria Math" panose="02040503050406030204" pitchFamily="18" charset="0"/>
                            <a:ea typeface="標楷體" panose="03000509000000000000" pitchFamily="65" charset="-120"/>
                          </a:rPr>
                          <m:t>−</m:t>
                        </m:r>
                        <m:r>
                          <a:rPr lang="en-US" altLang="zh-TW" sz="2400" i="1">
                            <a:latin typeface="Cambria Math" panose="02040503050406030204" pitchFamily="18" charset="0"/>
                            <a:ea typeface="標楷體" panose="03000509000000000000" pitchFamily="65" charset="-120"/>
                          </a:rPr>
                          <m:t>𝑗</m:t>
                        </m:r>
                      </m:sub>
                    </m:sSub>
                    <m:r>
                      <a:rPr lang="en-US" altLang="zh-TW" sz="2400" i="1">
                        <a:latin typeface="Cambria Math" panose="02040503050406030204" pitchFamily="18" charset="0"/>
                        <a:ea typeface="標楷體" panose="03000509000000000000" pitchFamily="65" charset="-120"/>
                      </a:rPr>
                      <m:t>+</m:t>
                    </m:r>
                    <m:sSub>
                      <m:sSubPr>
                        <m:ctrlPr>
                          <a:rPr lang="en-US" altLang="zh-TW" sz="2400" i="1">
                            <a:latin typeface="Cambria Math" charset="0"/>
                            <a:ea typeface="標楷體" panose="03000509000000000000" pitchFamily="65" charset="-120"/>
                          </a:rPr>
                        </m:ctrlPr>
                      </m:sSubPr>
                      <m:e>
                        <m:r>
                          <a:rPr lang="en-US" altLang="zh-TW" sz="2400" i="1">
                            <a:latin typeface="Cambria Math" charset="0"/>
                            <a:ea typeface="標楷體" panose="03000509000000000000" pitchFamily="65" charset="-120"/>
                          </a:rPr>
                          <m:t>𝑎</m:t>
                        </m:r>
                      </m:e>
                      <m:sub>
                        <m:r>
                          <a:rPr lang="en-US" altLang="zh-TW" sz="2400" i="1">
                            <a:latin typeface="Cambria Math" panose="02040503050406030204" pitchFamily="18" charset="0"/>
                            <a:ea typeface="標楷體" panose="03000509000000000000" pitchFamily="65" charset="-120"/>
                          </a:rPr>
                          <m:t>𝑡</m:t>
                        </m:r>
                      </m:sub>
                    </m:sSub>
                  </m:oMath>
                </a14:m>
                <a:endParaRPr kumimoji="1" lang="en-US" altLang="zh-TW" sz="2400" dirty="0" smtClean="0"/>
              </a:p>
              <a:p>
                <a:pPr marL="0" indent="0">
                  <a:buNone/>
                </a:pPr>
                <a:r>
                  <a:rPr lang="en-US" altLang="zh-TW" sz="2400" dirty="0" smtClean="0">
                    <a:ea typeface="標楷體" panose="03000509000000000000" pitchFamily="65" charset="-120"/>
                  </a:rPr>
                  <a:t>           </a:t>
                </a:r>
                <a14:m>
                  <m:oMath xmlns:m="http://schemas.openxmlformats.org/officeDocument/2006/math">
                    <m:r>
                      <a:rPr lang="en-US" altLang="zh-TW" sz="2400" i="1">
                        <a:latin typeface="Cambria Math" panose="02040503050406030204" pitchFamily="18" charset="0"/>
                        <a:ea typeface="標楷體" panose="03000509000000000000" pitchFamily="65" charset="-120"/>
                      </a:rPr>
                      <m:t>=</m:t>
                    </m:r>
                    <m:sSub>
                      <m:sSubPr>
                        <m:ctrlPr>
                          <a:rPr kumimoji="1" lang="en-US" altLang="zh-TW" sz="2400" i="1">
                            <a:latin typeface="Cambria Math" charset="0"/>
                          </a:rPr>
                        </m:ctrlPr>
                      </m:sSubPr>
                      <m:e>
                        <m:r>
                          <a:rPr lang="en-US" altLang="zh-TW" sz="2400" i="1">
                            <a:latin typeface="Cambria Math" charset="0"/>
                            <a:ea typeface="Cambria Math" charset="0"/>
                            <a:cs typeface="Cambria Math" charset="0"/>
                          </a:rPr>
                          <m:t>𝜇</m:t>
                        </m:r>
                      </m:e>
                      <m:sub>
                        <m:r>
                          <a:rPr kumimoji="1" lang="en-US" altLang="zh-TW" sz="2400" i="1">
                            <a:latin typeface="Cambria Math" charset="0"/>
                            <a:ea typeface="Cambria Math" charset="0"/>
                            <a:cs typeface="Cambria Math" charset="0"/>
                          </a:rPr>
                          <m:t>𝑡</m:t>
                        </m:r>
                      </m:sub>
                    </m:sSub>
                    <m:r>
                      <a:rPr kumimoji="1" lang="en-US" altLang="zh-TW" sz="2400" i="1">
                        <a:latin typeface="Cambria Math" charset="0"/>
                      </a:rPr>
                      <m:t>+</m:t>
                    </m:r>
                    <m:sSub>
                      <m:sSubPr>
                        <m:ctrlPr>
                          <a:rPr lang="en-US" altLang="zh-TW" sz="2400" i="1">
                            <a:latin typeface="Cambria Math" charset="0"/>
                            <a:ea typeface="標楷體" panose="03000509000000000000" pitchFamily="65" charset="-120"/>
                          </a:rPr>
                        </m:ctrlPr>
                      </m:sSubPr>
                      <m:e>
                        <m:r>
                          <a:rPr lang="el-GR" altLang="zh-TW" sz="2400" i="1">
                            <a:latin typeface="Cambria Math" panose="02040503050406030204" pitchFamily="18" charset="0"/>
                            <a:ea typeface="Cambria Math" panose="02040503050406030204" pitchFamily="18" charset="0"/>
                            <a:cs typeface="Cambria Math" charset="0"/>
                          </a:rPr>
                          <m:t>𝛼</m:t>
                        </m:r>
                        <m:sSup>
                          <m:sSupPr>
                            <m:ctrlPr>
                              <a:rPr kumimoji="1" lang="en-US" altLang="zh-TW" sz="2400" i="1">
                                <a:latin typeface="Cambria Math" charset="0"/>
                              </a:rPr>
                            </m:ctrlPr>
                          </m:sSupPr>
                          <m:e>
                            <m:r>
                              <a:rPr kumimoji="1" lang="en-US" altLang="zh-TW" sz="2400" i="1" smtClean="0">
                                <a:latin typeface="Cambria Math" charset="0"/>
                                <a:ea typeface="Cambria Math" charset="0"/>
                                <a:cs typeface="Cambria Math" charset="0"/>
                              </a:rPr>
                              <m:t>𝛽</m:t>
                            </m:r>
                          </m:e>
                          <m:sup>
                            <m:r>
                              <a:rPr kumimoji="1" lang="en-US" altLang="zh-TW" sz="2400" i="1">
                                <a:latin typeface="Cambria Math" charset="0"/>
                              </a:rPr>
                              <m:t>′</m:t>
                            </m:r>
                          </m:sup>
                        </m:sSup>
                        <m:r>
                          <a:rPr lang="en-US" altLang="zh-TW" sz="2400" i="1">
                            <a:latin typeface="Cambria Math" charset="0"/>
                            <a:ea typeface="Cambria Math" panose="02040503050406030204" pitchFamily="18" charset="0"/>
                          </a:rPr>
                          <m:t>𝑧</m:t>
                        </m:r>
                      </m:e>
                      <m:sub>
                        <m:r>
                          <a:rPr lang="en-US" altLang="zh-TW" sz="2400" i="1">
                            <a:latin typeface="Cambria Math" panose="02040503050406030204" pitchFamily="18" charset="0"/>
                            <a:ea typeface="標楷體" panose="03000509000000000000" pitchFamily="65" charset="-120"/>
                          </a:rPr>
                          <m:t>𝑡</m:t>
                        </m:r>
                        <m:r>
                          <a:rPr lang="en-US" altLang="zh-TW" sz="2400" i="1">
                            <a:latin typeface="Cambria Math" panose="02040503050406030204" pitchFamily="18" charset="0"/>
                            <a:ea typeface="標楷體" panose="03000509000000000000" pitchFamily="65" charset="-120"/>
                          </a:rPr>
                          <m:t>−1</m:t>
                        </m:r>
                      </m:sub>
                    </m:sSub>
                    <m:r>
                      <a:rPr lang="en-US" altLang="zh-TW" sz="2400" i="1">
                        <a:latin typeface="Cambria Math" panose="02040503050406030204" pitchFamily="18" charset="0"/>
                        <a:ea typeface="Cambria Math" panose="02040503050406030204" pitchFamily="18" charset="0"/>
                      </a:rPr>
                      <m:t>+</m:t>
                    </m:r>
                    <m:nary>
                      <m:naryPr>
                        <m:chr m:val="∑"/>
                        <m:limLoc m:val="subSup"/>
                        <m:ctrlPr>
                          <a:rPr lang="en-US" altLang="zh-TW" sz="2400" i="1">
                            <a:latin typeface="Cambria Math" charset="0"/>
                            <a:ea typeface="Cambria Math" panose="02040503050406030204" pitchFamily="18" charset="0"/>
                          </a:rPr>
                        </m:ctrlPr>
                      </m:naryPr>
                      <m:sub>
                        <m:r>
                          <m:rPr>
                            <m:brk m:alnAt="25"/>
                          </m:rPr>
                          <a:rPr lang="en-US" altLang="zh-TW" sz="2400" i="1">
                            <a:latin typeface="Cambria Math" panose="02040503050406030204" pitchFamily="18" charset="0"/>
                            <a:ea typeface="Cambria Math" panose="02040503050406030204" pitchFamily="18" charset="0"/>
                          </a:rPr>
                          <m:t>𝑗</m:t>
                        </m:r>
                        <m:r>
                          <a:rPr lang="en-US" altLang="zh-TW" sz="2400" i="1">
                            <a:latin typeface="Cambria Math" panose="02040503050406030204" pitchFamily="18" charset="0"/>
                            <a:ea typeface="Cambria Math" panose="02040503050406030204" pitchFamily="18" charset="0"/>
                          </a:rPr>
                          <m:t>=1</m:t>
                        </m:r>
                      </m:sub>
                      <m:sup>
                        <m:r>
                          <a:rPr lang="en-US" altLang="zh-TW" sz="2400" i="1">
                            <a:latin typeface="Cambria Math" panose="02040503050406030204" pitchFamily="18" charset="0"/>
                            <a:ea typeface="Cambria Math" panose="02040503050406030204" pitchFamily="18" charset="0"/>
                          </a:rPr>
                          <m:t>𝑝</m:t>
                        </m:r>
                        <m:r>
                          <a:rPr lang="en-US" altLang="zh-TW" sz="2400" i="1">
                            <a:latin typeface="Cambria Math" panose="02040503050406030204" pitchFamily="18" charset="0"/>
                            <a:ea typeface="Cambria Math" panose="02040503050406030204" pitchFamily="18" charset="0"/>
                          </a:rPr>
                          <m:t>−1</m:t>
                        </m:r>
                      </m:sup>
                      <m:e>
                        <m:sSub>
                          <m:sSubPr>
                            <m:ctrlPr>
                              <a:rPr lang="en-US" altLang="zh-TW" sz="2400" i="1">
                                <a:latin typeface="Cambria Math" charset="0"/>
                                <a:ea typeface="標楷體" panose="03000509000000000000" pitchFamily="65" charset="-120"/>
                              </a:rPr>
                            </m:ctrlPr>
                          </m:sSubPr>
                          <m:e>
                            <m:r>
                              <a:rPr lang="en-US" altLang="zh-TW" sz="2400" i="1">
                                <a:latin typeface="Cambria Math" panose="02040503050406030204" pitchFamily="18" charset="0"/>
                                <a:ea typeface="標楷體" panose="03000509000000000000" pitchFamily="65" charset="-120"/>
                              </a:rPr>
                              <m:t>𝐷</m:t>
                            </m:r>
                          </m:e>
                          <m:sub>
                            <m:r>
                              <a:rPr lang="en-US" altLang="zh-TW" sz="2400" i="1">
                                <a:latin typeface="Cambria Math" panose="02040503050406030204" pitchFamily="18" charset="0"/>
                                <a:ea typeface="標楷體" panose="03000509000000000000" pitchFamily="65" charset="-120"/>
                              </a:rPr>
                              <m:t>𝑗</m:t>
                            </m:r>
                          </m:sub>
                        </m:sSub>
                      </m:e>
                    </m:nary>
                    <m:r>
                      <a:rPr lang="zh-TW" altLang="en-US" sz="2400" i="1">
                        <a:latin typeface="Cambria Math" panose="02040503050406030204" pitchFamily="18" charset="0"/>
                        <a:ea typeface="標楷體" panose="03000509000000000000" pitchFamily="65" charset="-120"/>
                      </a:rPr>
                      <m:t>∆</m:t>
                    </m:r>
                    <m:sSub>
                      <m:sSubPr>
                        <m:ctrlPr>
                          <a:rPr lang="en-US" altLang="zh-TW" sz="2400" i="1">
                            <a:latin typeface="Cambria Math" charset="0"/>
                            <a:ea typeface="標楷體" panose="03000509000000000000" pitchFamily="65" charset="-120"/>
                          </a:rPr>
                        </m:ctrlPr>
                      </m:sSubPr>
                      <m:e>
                        <m:r>
                          <a:rPr lang="en-US" altLang="zh-TW" sz="2400" i="1">
                            <a:latin typeface="Cambria Math" charset="0"/>
                            <a:ea typeface="標楷體" panose="03000509000000000000" pitchFamily="65" charset="-120"/>
                          </a:rPr>
                          <m:t>𝑧</m:t>
                        </m:r>
                      </m:e>
                      <m:sub>
                        <m:r>
                          <a:rPr lang="en-US" altLang="zh-TW" sz="2400" i="1">
                            <a:latin typeface="Cambria Math" panose="02040503050406030204" pitchFamily="18" charset="0"/>
                            <a:ea typeface="標楷體" panose="03000509000000000000" pitchFamily="65" charset="-120"/>
                          </a:rPr>
                          <m:t>𝑡</m:t>
                        </m:r>
                        <m:r>
                          <a:rPr lang="en-US" altLang="zh-TW" sz="2400" i="1">
                            <a:latin typeface="Cambria Math" panose="02040503050406030204" pitchFamily="18" charset="0"/>
                            <a:ea typeface="標楷體" panose="03000509000000000000" pitchFamily="65" charset="-120"/>
                          </a:rPr>
                          <m:t>−</m:t>
                        </m:r>
                        <m:r>
                          <a:rPr lang="en-US" altLang="zh-TW" sz="2400" i="1">
                            <a:latin typeface="Cambria Math" panose="02040503050406030204" pitchFamily="18" charset="0"/>
                            <a:ea typeface="標楷體" panose="03000509000000000000" pitchFamily="65" charset="-120"/>
                          </a:rPr>
                          <m:t>𝑗</m:t>
                        </m:r>
                      </m:sub>
                    </m:sSub>
                    <m:r>
                      <a:rPr lang="en-US" altLang="zh-TW" sz="2400" i="1">
                        <a:latin typeface="Cambria Math" panose="02040503050406030204" pitchFamily="18" charset="0"/>
                        <a:ea typeface="標楷體" panose="03000509000000000000" pitchFamily="65" charset="-120"/>
                      </a:rPr>
                      <m:t>+</m:t>
                    </m:r>
                    <m:sSub>
                      <m:sSubPr>
                        <m:ctrlPr>
                          <a:rPr lang="en-US" altLang="zh-TW" sz="2400" i="1">
                            <a:latin typeface="Cambria Math" charset="0"/>
                            <a:ea typeface="標楷體" panose="03000509000000000000" pitchFamily="65" charset="-120"/>
                          </a:rPr>
                        </m:ctrlPr>
                      </m:sSubPr>
                      <m:e>
                        <m:r>
                          <a:rPr lang="en-US" altLang="zh-TW" sz="2400" i="1">
                            <a:latin typeface="Cambria Math" charset="0"/>
                            <a:ea typeface="標楷體" panose="03000509000000000000" pitchFamily="65" charset="-120"/>
                          </a:rPr>
                          <m:t>𝑎</m:t>
                        </m:r>
                      </m:e>
                      <m:sub>
                        <m:r>
                          <a:rPr lang="en-US" altLang="zh-TW" sz="2400" i="1">
                            <a:latin typeface="Cambria Math" panose="02040503050406030204" pitchFamily="18" charset="0"/>
                            <a:ea typeface="標楷體" panose="03000509000000000000" pitchFamily="65" charset="-120"/>
                          </a:rPr>
                          <m:t>𝑡</m:t>
                        </m:r>
                      </m:sub>
                    </m:sSub>
                  </m:oMath>
                </a14:m>
                <a:endParaRPr kumimoji="1" lang="zh-TW" altLang="en-US" sz="2400"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783608" y="1037966"/>
                <a:ext cx="10703011" cy="5424617"/>
              </a:xfrm>
              <a:blipFill rotWithShape="0">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graphicFrame>
            <p:nvGraphicFramePr>
              <p:cNvPr id="4" name="表格 3"/>
              <p:cNvGraphicFramePr>
                <a:graphicFrameLocks noGrp="1"/>
              </p:cNvGraphicFramePr>
              <p:nvPr>
                <p:extLst>
                  <p:ext uri="{D42A27DB-BD31-4B8C-83A1-F6EECF244321}">
                    <p14:modId xmlns:p14="http://schemas.microsoft.com/office/powerpoint/2010/main" val="978894539"/>
                  </p:ext>
                </p:extLst>
              </p:nvPr>
            </p:nvGraphicFramePr>
            <p:xfrm>
              <a:off x="1114508" y="3423372"/>
              <a:ext cx="10266065" cy="3039211"/>
            </p:xfrm>
            <a:graphic>
              <a:graphicData uri="http://schemas.openxmlformats.org/drawingml/2006/table">
                <a:tbl>
                  <a:tblPr firstRow="1" bandRow="1">
                    <a:tableStyleId>{5C22544A-7EE6-4342-B048-85BDC9FD1C3A}</a:tableStyleId>
                  </a:tblPr>
                  <a:tblGrid>
                    <a:gridCol w="2374575"/>
                    <a:gridCol w="5021482"/>
                    <a:gridCol w="2870008"/>
                  </a:tblGrid>
                  <a:tr h="478119">
                    <a:tc>
                      <a:txBody>
                        <a:bodyPr/>
                        <a:lstStyle/>
                        <a:p>
                          <a:r>
                            <a:rPr lang="en-US" altLang="zh-TW" dirty="0" smtClean="0"/>
                            <a:t>  Constant and trend</a:t>
                          </a:r>
                          <a:endParaRPr lang="zh-TW" altLang="en-US" dirty="0"/>
                        </a:p>
                      </a:txBody>
                      <a:tcPr/>
                    </a:tc>
                    <a:tc>
                      <a:txBody>
                        <a:bodyPr/>
                        <a:lstStyle/>
                        <a:p>
                          <a:r>
                            <a:rPr lang="en-US" altLang="zh-TW" dirty="0" smtClean="0"/>
                            <a:t>                                     VECM Model</a:t>
                          </a:r>
                          <a:endParaRPr lang="zh-TW" altLang="en-US" dirty="0"/>
                        </a:p>
                      </a:txBody>
                      <a:tcPr/>
                    </a:tc>
                    <a:tc>
                      <a:txBody>
                        <a:bodyPr/>
                        <a:lstStyle/>
                        <a:p>
                          <a:r>
                            <a:rPr kumimoji="1" lang="en-US" altLang="zh-TW" dirty="0" smtClean="0"/>
                            <a:t>                </a:t>
                          </a:r>
                          <a14:m>
                            <m:oMath xmlns:m="http://schemas.openxmlformats.org/officeDocument/2006/math">
                              <m:sSup>
                                <m:sSupPr>
                                  <m:ctrlPr>
                                    <a:rPr kumimoji="1" lang="en-US" altLang="zh-TW" i="1" smtClean="0">
                                      <a:latin typeface="Cambria Math" charset="0"/>
                                    </a:rPr>
                                  </m:ctrlPr>
                                </m:sSupPr>
                                <m:e>
                                  <m:r>
                                    <a:rPr kumimoji="1" lang="en-US" altLang="zh-TW" i="1">
                                      <a:latin typeface="Cambria Math" charset="0"/>
                                    </a:rPr>
                                    <m:t>𝐹</m:t>
                                  </m:r>
                                  <m:r>
                                    <a:rPr kumimoji="1" lang="en-US" altLang="zh-TW" i="1">
                                      <a:latin typeface="Cambria Math" charset="0"/>
                                    </a:rPr>
                                    <m:t>(</m:t>
                                  </m:r>
                                  <m:r>
                                    <a:rPr kumimoji="1" lang="en-US" altLang="zh-TW" i="1">
                                      <a:latin typeface="Cambria Math" charset="0"/>
                                    </a:rPr>
                                    <m:t>𝑡</m:t>
                                  </m:r>
                                  <m:r>
                                    <a:rPr kumimoji="1" lang="en-US" altLang="zh-TW" i="1">
                                      <a:latin typeface="Cambria Math" charset="0"/>
                                    </a:rPr>
                                    <m:t>)</m:t>
                                  </m:r>
                                </m:e>
                                <m:sup>
                                  <m:r>
                                    <a:rPr kumimoji="1" lang="en-US" altLang="zh-TW" i="1">
                                      <a:latin typeface="Cambria Math" charset="0"/>
                                    </a:rPr>
                                    <m:t>′</m:t>
                                  </m:r>
                                </m:sup>
                              </m:sSup>
                            </m:oMath>
                          </a14:m>
                          <a:endParaRPr lang="zh-TW" altLang="en-US" dirty="0"/>
                        </a:p>
                      </a:txBody>
                      <a:tcPr/>
                    </a:tc>
                  </a:tr>
                  <a:tr h="510907">
                    <a:tc>
                      <a:txBody>
                        <a:bodyPr/>
                        <a:lstStyle/>
                        <a:p>
                          <a:r>
                            <a:rPr kumimoji="1" lang="en-US" altLang="zh-TW" sz="1800" dirty="0" smtClean="0"/>
                            <a:t> </a:t>
                          </a:r>
                          <a14:m>
                            <m:oMath xmlns:m="http://schemas.openxmlformats.org/officeDocument/2006/math">
                              <m:sSub>
                                <m:sSubPr>
                                  <m:ctrlPr>
                                    <a:rPr kumimoji="1" lang="en-US" altLang="zh-TW" sz="1800" i="1" smtClean="0">
                                      <a:latin typeface="Cambria Math" charset="0"/>
                                    </a:rPr>
                                  </m:ctrlPr>
                                </m:sSubPr>
                                <m:e>
                                  <m:r>
                                    <a:rPr lang="en-US" altLang="zh-TW" sz="1800" i="1">
                                      <a:latin typeface="Cambria Math" charset="0"/>
                                      <a:ea typeface="Cambria Math" charset="0"/>
                                      <a:cs typeface="Cambria Math" charset="0"/>
                                    </a:rPr>
                                    <m:t>𝜇</m:t>
                                  </m:r>
                                </m:e>
                                <m:sub>
                                  <m:r>
                                    <a:rPr kumimoji="1" lang="en-US" altLang="zh-TW" sz="1800" i="1">
                                      <a:latin typeface="Cambria Math" charset="0"/>
                                      <a:ea typeface="Cambria Math" charset="0"/>
                                      <a:cs typeface="Cambria Math" charset="0"/>
                                    </a:rPr>
                                    <m:t>𝑡</m:t>
                                  </m:r>
                                </m:sub>
                              </m:sSub>
                              <m:r>
                                <a:rPr kumimoji="1" lang="en-US" altLang="zh-TW" sz="1800" b="0" i="1" smtClean="0">
                                  <a:latin typeface="Cambria Math" charset="0"/>
                                  <a:ea typeface="Cambria Math" charset="0"/>
                                  <a:cs typeface="Cambria Math" charset="0"/>
                                </a:rPr>
                                <m:t>=0</m:t>
                              </m:r>
                            </m:oMath>
                          </a14:m>
                          <a:endParaRPr lang="zh-TW" altLang="en-US" dirty="0"/>
                        </a:p>
                      </a:txBody>
                      <a:tcPr/>
                    </a:tc>
                    <a:tc>
                      <a:txBody>
                        <a:bodyPr/>
                        <a:lstStyle/>
                        <a:p>
                          <a:r>
                            <a:rPr lang="en-US" altLang="zh-TW" sz="1800" dirty="0" smtClean="0">
                              <a:ea typeface="標楷體" panose="03000509000000000000" pitchFamily="65" charset="-120"/>
                            </a:rPr>
                            <a:t> </a:t>
                          </a:r>
                          <a14:m>
                            <m:oMath xmlns:m="http://schemas.openxmlformats.org/officeDocument/2006/math">
                              <m:sSub>
                                <m:sSubPr>
                                  <m:ctrlPr>
                                    <a:rPr lang="en-US" altLang="zh-TW" sz="1800" i="1" smtClean="0">
                                      <a:latin typeface="Cambria Math" charset="0"/>
                                      <a:ea typeface="標楷體" panose="03000509000000000000" pitchFamily="65" charset="-120"/>
                                    </a:rPr>
                                  </m:ctrlPr>
                                </m:sSubPr>
                                <m:e>
                                  <m:r>
                                    <a:rPr lang="en-US" altLang="zh-TW" sz="1800">
                                      <a:latin typeface="Cambria Math" panose="02040503050406030204" pitchFamily="18" charset="0"/>
                                      <a:ea typeface="Cambria Math" panose="02040503050406030204" pitchFamily="18" charset="0"/>
                                    </a:rPr>
                                    <m:t>∆</m:t>
                                  </m:r>
                                  <m:r>
                                    <a:rPr lang="en-US" altLang="zh-TW" sz="1800" i="1">
                                      <a:latin typeface="Cambria Math" charset="0"/>
                                      <a:ea typeface="Cambria Math" panose="02040503050406030204" pitchFamily="18" charset="0"/>
                                    </a:rPr>
                                    <m:t>𝑧</m:t>
                                  </m:r>
                                </m:e>
                                <m:sub>
                                  <m:r>
                                    <m:rPr>
                                      <m:sty m:val="p"/>
                                    </m:rPr>
                                    <a:rPr lang="en-US" altLang="zh-TW" sz="1800">
                                      <a:latin typeface="Cambria Math" panose="02040503050406030204" pitchFamily="18" charset="0"/>
                                      <a:ea typeface="標楷體" panose="03000509000000000000" pitchFamily="65" charset="-120"/>
                                    </a:rPr>
                                    <m:t>t</m:t>
                                  </m:r>
                                </m:sub>
                              </m:sSub>
                              <m:r>
                                <a:rPr lang="en-US" altLang="zh-TW" sz="1800" i="1" smtClean="0">
                                  <a:latin typeface="Cambria Math" panose="02040503050406030204" pitchFamily="18" charset="0"/>
                                  <a:ea typeface="標楷體" panose="03000509000000000000" pitchFamily="65" charset="-120"/>
                                </a:rPr>
                                <m:t>=</m:t>
                              </m:r>
                              <m:sSub>
                                <m:sSubPr>
                                  <m:ctrlPr>
                                    <a:rPr lang="en-US" altLang="zh-TW" sz="1800" i="1">
                                      <a:latin typeface="Cambria Math" charset="0"/>
                                      <a:ea typeface="標楷體" panose="03000509000000000000" pitchFamily="65" charset="-120"/>
                                    </a:rPr>
                                  </m:ctrlPr>
                                </m:sSubPr>
                                <m:e>
                                  <m:r>
                                    <a:rPr lang="el-GR" altLang="zh-TW" sz="1800" i="1">
                                      <a:latin typeface="Cambria Math" panose="02040503050406030204" pitchFamily="18" charset="0"/>
                                      <a:ea typeface="Cambria Math" panose="02040503050406030204" pitchFamily="18" charset="0"/>
                                      <a:cs typeface="Cambria Math" charset="0"/>
                                    </a:rPr>
                                    <m:t>𝛼</m:t>
                                  </m:r>
                                  <m:sSup>
                                    <m:sSupPr>
                                      <m:ctrlPr>
                                        <a:rPr kumimoji="1" lang="en-US" altLang="zh-TW" sz="1800" i="1">
                                          <a:latin typeface="Cambria Math" charset="0"/>
                                        </a:rPr>
                                      </m:ctrlPr>
                                    </m:sSupPr>
                                    <m:e>
                                      <m:r>
                                        <a:rPr kumimoji="1" lang="en-US" altLang="zh-TW" sz="1800" i="1" smtClean="0">
                                          <a:latin typeface="Cambria Math" charset="0"/>
                                          <a:ea typeface="Cambria Math" charset="0"/>
                                          <a:cs typeface="Cambria Math" charset="0"/>
                                        </a:rPr>
                                        <m:t>𝛽</m:t>
                                      </m:r>
                                    </m:e>
                                    <m:sup>
                                      <m:r>
                                        <a:rPr kumimoji="1" lang="en-US" altLang="zh-TW" sz="1800" i="1">
                                          <a:latin typeface="Cambria Math" charset="0"/>
                                        </a:rPr>
                                        <m:t>′</m:t>
                                      </m:r>
                                    </m:sup>
                                  </m:sSup>
                                  <m:r>
                                    <a:rPr lang="en-US" altLang="zh-TW" sz="1800" i="1">
                                      <a:latin typeface="Cambria Math" charset="0"/>
                                      <a:ea typeface="Cambria Math" panose="02040503050406030204" pitchFamily="18" charset="0"/>
                                    </a:rPr>
                                    <m:t>𝑧</m:t>
                                  </m:r>
                                </m:e>
                                <m:sub>
                                  <m:r>
                                    <a:rPr lang="en-US" altLang="zh-TW" sz="1800" i="1">
                                      <a:latin typeface="Cambria Math" panose="02040503050406030204" pitchFamily="18" charset="0"/>
                                      <a:ea typeface="標楷體" panose="03000509000000000000" pitchFamily="65" charset="-120"/>
                                    </a:rPr>
                                    <m:t>𝑡</m:t>
                                  </m:r>
                                  <m:r>
                                    <a:rPr lang="en-US" altLang="zh-TW" sz="1800" i="1">
                                      <a:latin typeface="Cambria Math" panose="02040503050406030204" pitchFamily="18" charset="0"/>
                                      <a:ea typeface="標楷體" panose="03000509000000000000" pitchFamily="65" charset="-120"/>
                                    </a:rPr>
                                    <m:t>−1</m:t>
                                  </m:r>
                                </m:sub>
                              </m:sSub>
                              <m:r>
                                <a:rPr lang="en-US" altLang="zh-TW" sz="1800" i="1">
                                  <a:latin typeface="Cambria Math" panose="02040503050406030204" pitchFamily="18" charset="0"/>
                                  <a:ea typeface="Cambria Math" panose="02040503050406030204" pitchFamily="18" charset="0"/>
                                </a:rPr>
                                <m:t>+</m:t>
                              </m:r>
                              <m:nary>
                                <m:naryPr>
                                  <m:chr m:val="∑"/>
                                  <m:limLoc m:val="subSup"/>
                                  <m:ctrlPr>
                                    <a:rPr lang="en-US" altLang="zh-TW" sz="1800" i="1">
                                      <a:latin typeface="Cambria Math" charset="0"/>
                                      <a:ea typeface="Cambria Math" panose="02040503050406030204" pitchFamily="18" charset="0"/>
                                    </a:rPr>
                                  </m:ctrlPr>
                                </m:naryPr>
                                <m:sub>
                                  <m:r>
                                    <m:rPr>
                                      <m:brk m:alnAt="25"/>
                                    </m:rPr>
                                    <a:rPr lang="en-US" altLang="zh-TW" sz="1800" i="1">
                                      <a:latin typeface="Cambria Math" panose="02040503050406030204" pitchFamily="18" charset="0"/>
                                      <a:ea typeface="Cambria Math" panose="02040503050406030204" pitchFamily="18" charset="0"/>
                                    </a:rPr>
                                    <m:t>𝑗</m:t>
                                  </m:r>
                                  <m:r>
                                    <a:rPr lang="en-US" altLang="zh-TW" sz="1800" i="1">
                                      <a:latin typeface="Cambria Math" panose="02040503050406030204" pitchFamily="18" charset="0"/>
                                      <a:ea typeface="Cambria Math" panose="02040503050406030204" pitchFamily="18" charset="0"/>
                                    </a:rPr>
                                    <m:t>=1</m:t>
                                  </m:r>
                                </m:sub>
                                <m:sup>
                                  <m:r>
                                    <a:rPr lang="en-US" altLang="zh-TW" sz="1800" i="1">
                                      <a:latin typeface="Cambria Math" panose="02040503050406030204" pitchFamily="18" charset="0"/>
                                      <a:ea typeface="Cambria Math" panose="02040503050406030204" pitchFamily="18" charset="0"/>
                                    </a:rPr>
                                    <m:t>𝑝</m:t>
                                  </m:r>
                                  <m:r>
                                    <a:rPr lang="en-US" altLang="zh-TW" sz="1800" i="1">
                                      <a:latin typeface="Cambria Math" panose="02040503050406030204" pitchFamily="18" charset="0"/>
                                      <a:ea typeface="Cambria Math" panose="02040503050406030204" pitchFamily="18" charset="0"/>
                                    </a:rPr>
                                    <m:t>−1</m:t>
                                  </m:r>
                                </m:sup>
                                <m:e>
                                  <m:sSub>
                                    <m:sSubPr>
                                      <m:ctrlPr>
                                        <a:rPr lang="en-US" altLang="zh-TW" sz="1800" i="1">
                                          <a:latin typeface="Cambria Math" charset="0"/>
                                          <a:ea typeface="標楷體" panose="03000509000000000000" pitchFamily="65" charset="-120"/>
                                        </a:rPr>
                                      </m:ctrlPr>
                                    </m:sSubPr>
                                    <m:e>
                                      <m:r>
                                        <a:rPr lang="en-US" altLang="zh-TW" sz="1800" i="1">
                                          <a:latin typeface="Cambria Math" panose="02040503050406030204" pitchFamily="18" charset="0"/>
                                          <a:ea typeface="標楷體" panose="03000509000000000000" pitchFamily="65" charset="-120"/>
                                        </a:rPr>
                                        <m:t>𝐷</m:t>
                                      </m:r>
                                    </m:e>
                                    <m:sub>
                                      <m:r>
                                        <a:rPr lang="en-US" altLang="zh-TW" sz="1800" i="1">
                                          <a:latin typeface="Cambria Math" panose="02040503050406030204" pitchFamily="18" charset="0"/>
                                          <a:ea typeface="標楷體" panose="03000509000000000000" pitchFamily="65" charset="-120"/>
                                        </a:rPr>
                                        <m:t>𝑗</m:t>
                                      </m:r>
                                    </m:sub>
                                  </m:sSub>
                                </m:e>
                              </m:nary>
                              <m:r>
                                <a:rPr lang="zh-TW" altLang="en-US" sz="1800" i="1">
                                  <a:latin typeface="Cambria Math" panose="02040503050406030204" pitchFamily="18" charset="0"/>
                                  <a:ea typeface="標楷體" panose="03000509000000000000" pitchFamily="65" charset="-120"/>
                                </a:rPr>
                                <m:t>∆</m:t>
                              </m:r>
                              <m:sSub>
                                <m:sSubPr>
                                  <m:ctrlPr>
                                    <a:rPr lang="en-US" altLang="zh-TW" sz="1800" i="1">
                                      <a:latin typeface="Cambria Math" charset="0"/>
                                      <a:ea typeface="標楷體" panose="03000509000000000000" pitchFamily="65" charset="-120"/>
                                    </a:rPr>
                                  </m:ctrlPr>
                                </m:sSubPr>
                                <m:e>
                                  <m:r>
                                    <a:rPr lang="en-US" altLang="zh-TW" sz="1800" i="1">
                                      <a:latin typeface="Cambria Math" charset="0"/>
                                      <a:ea typeface="標楷體" panose="03000509000000000000" pitchFamily="65" charset="-120"/>
                                    </a:rPr>
                                    <m:t>𝑧</m:t>
                                  </m:r>
                                </m:e>
                                <m:sub>
                                  <m:r>
                                    <a:rPr lang="en-US" altLang="zh-TW" sz="1800" i="1">
                                      <a:latin typeface="Cambria Math" panose="02040503050406030204" pitchFamily="18" charset="0"/>
                                      <a:ea typeface="標楷體" panose="03000509000000000000" pitchFamily="65" charset="-120"/>
                                    </a:rPr>
                                    <m:t>𝑡</m:t>
                                  </m:r>
                                  <m:r>
                                    <a:rPr lang="en-US" altLang="zh-TW" sz="1800" i="1">
                                      <a:latin typeface="Cambria Math" panose="02040503050406030204" pitchFamily="18" charset="0"/>
                                      <a:ea typeface="標楷體" panose="03000509000000000000" pitchFamily="65" charset="-120"/>
                                    </a:rPr>
                                    <m:t>−</m:t>
                                  </m:r>
                                  <m:r>
                                    <a:rPr lang="en-US" altLang="zh-TW" sz="1800" i="1">
                                      <a:latin typeface="Cambria Math" panose="02040503050406030204" pitchFamily="18" charset="0"/>
                                      <a:ea typeface="標楷體" panose="03000509000000000000" pitchFamily="65" charset="-120"/>
                                    </a:rPr>
                                    <m:t>𝑗</m:t>
                                  </m:r>
                                </m:sub>
                              </m:sSub>
                              <m:r>
                                <a:rPr lang="en-US" altLang="zh-TW" sz="1800" i="1">
                                  <a:latin typeface="Cambria Math" panose="02040503050406030204" pitchFamily="18" charset="0"/>
                                  <a:ea typeface="標楷體" panose="03000509000000000000" pitchFamily="65" charset="-120"/>
                                </a:rPr>
                                <m:t>+</m:t>
                              </m:r>
                              <m:sSub>
                                <m:sSubPr>
                                  <m:ctrlPr>
                                    <a:rPr lang="en-US" altLang="zh-TW" sz="1800" i="1">
                                      <a:latin typeface="Cambria Math" charset="0"/>
                                      <a:ea typeface="標楷體" panose="03000509000000000000" pitchFamily="65" charset="-120"/>
                                    </a:rPr>
                                  </m:ctrlPr>
                                </m:sSubPr>
                                <m:e>
                                  <m:r>
                                    <a:rPr lang="en-US" altLang="zh-TW" sz="1800" i="1">
                                      <a:latin typeface="Cambria Math" charset="0"/>
                                      <a:ea typeface="標楷體" panose="03000509000000000000" pitchFamily="65" charset="-120"/>
                                    </a:rPr>
                                    <m:t>𝑎</m:t>
                                  </m:r>
                                </m:e>
                                <m:sub>
                                  <m:r>
                                    <a:rPr lang="en-US" altLang="zh-TW" sz="1800" i="1">
                                      <a:latin typeface="Cambria Math" panose="02040503050406030204" pitchFamily="18" charset="0"/>
                                      <a:ea typeface="標楷體" panose="03000509000000000000" pitchFamily="65" charset="-120"/>
                                    </a:rPr>
                                    <m:t>𝑡</m:t>
                                  </m:r>
                                </m:sub>
                              </m:sSub>
                            </m:oMath>
                          </a14:m>
                          <a:endParaRPr lang="zh-TW" altLang="en-US" sz="1800" dirty="0"/>
                        </a:p>
                      </a:txBody>
                      <a:tcPr/>
                    </a:tc>
                    <a:tc>
                      <a:txBody>
                        <a:bodyPr/>
                        <a:lstStyle/>
                        <a:p>
                          <a:r>
                            <a:rPr lang="en-US" altLang="zh-TW" b="0" dirty="0" smtClean="0"/>
                            <a:t> </a:t>
                          </a:r>
                          <a14:m>
                            <m:oMath xmlns:m="http://schemas.openxmlformats.org/officeDocument/2006/math">
                              <m:r>
                                <a:rPr lang="en-US" altLang="zh-TW" b="0" i="1" smtClean="0">
                                  <a:latin typeface="Cambria Math" charset="0"/>
                                </a:rPr>
                                <m:t>(</m:t>
                              </m:r>
                              <m:sSub>
                                <m:sSubPr>
                                  <m:ctrlPr>
                                    <a:rPr lang="en-US" altLang="zh-TW" b="0" i="1" smtClean="0">
                                      <a:latin typeface="Cambria Math" charset="0"/>
                                    </a:rPr>
                                  </m:ctrlPr>
                                </m:sSubPr>
                                <m:e>
                                  <m:r>
                                    <a:rPr lang="en-US" altLang="zh-TW" b="0" i="1" smtClean="0">
                                      <a:latin typeface="Cambria Math" charset="0"/>
                                    </a:rPr>
                                    <m:t>𝐵</m:t>
                                  </m:r>
                                </m:e>
                                <m:sub>
                                  <m:r>
                                    <a:rPr lang="en-US" altLang="zh-TW" b="0" i="1" smtClean="0">
                                      <a:latin typeface="Cambria Math" charset="0"/>
                                    </a:rPr>
                                    <m:t>1</m:t>
                                  </m:r>
                                </m:sub>
                              </m:sSub>
                              <m:r>
                                <a:rPr lang="en-US" altLang="zh-TW" b="0" i="1" smtClean="0">
                                  <a:latin typeface="Cambria Math" charset="0"/>
                                </a:rPr>
                                <m:t>,…,</m:t>
                              </m:r>
                              <m:sSub>
                                <m:sSubPr>
                                  <m:ctrlPr>
                                    <a:rPr lang="en-US" altLang="zh-TW" b="0" i="1" smtClean="0">
                                      <a:latin typeface="Cambria Math" charset="0"/>
                                    </a:rPr>
                                  </m:ctrlPr>
                                </m:sSubPr>
                                <m:e>
                                  <m:r>
                                    <a:rPr lang="en-US" altLang="zh-TW" b="0" i="1" smtClean="0">
                                      <a:latin typeface="Cambria Math" charset="0"/>
                                    </a:rPr>
                                    <m:t>𝐵</m:t>
                                  </m:r>
                                </m:e>
                                <m:sub>
                                  <m:r>
                                    <a:rPr lang="en-US" altLang="zh-TW" b="0" i="1" smtClean="0">
                                      <a:latin typeface="Cambria Math" charset="0"/>
                                    </a:rPr>
                                    <m:t>𝑘</m:t>
                                  </m:r>
                                  <m:r>
                                    <a:rPr lang="en-US" altLang="zh-TW" b="0" i="1" smtClean="0">
                                      <a:latin typeface="Cambria Math" charset="0"/>
                                    </a:rPr>
                                    <m:t>−</m:t>
                                  </m:r>
                                  <m:sSub>
                                    <m:sSubPr>
                                      <m:ctrlPr>
                                        <a:rPr lang="en-US" altLang="zh-TW" sz="1800" i="1" smtClean="0">
                                          <a:latin typeface="Cambria Math" charset="0"/>
                                          <a:ea typeface="標楷體" panose="03000509000000000000" pitchFamily="65" charset="-120"/>
                                        </a:rPr>
                                      </m:ctrlPr>
                                    </m:sSubPr>
                                    <m:e>
                                      <m:r>
                                        <a:rPr lang="en-US" altLang="zh-TW" sz="1800" i="1">
                                          <a:latin typeface="Cambria Math" charset="0"/>
                                          <a:ea typeface="標楷體" panose="03000509000000000000" pitchFamily="65" charset="-120"/>
                                        </a:rPr>
                                        <m:t>𝑟</m:t>
                                      </m:r>
                                    </m:e>
                                    <m:sub>
                                      <m:r>
                                        <a:rPr lang="en-US" altLang="zh-TW" sz="1800" i="1">
                                          <a:latin typeface="Cambria Math" charset="0"/>
                                          <a:ea typeface="標楷體" panose="03000509000000000000" pitchFamily="65" charset="-120"/>
                                        </a:rPr>
                                        <m:t>0</m:t>
                                      </m:r>
                                    </m:sub>
                                  </m:sSub>
                                </m:sub>
                              </m:sSub>
                              <m:r>
                                <a:rPr lang="en-US" altLang="zh-TW" b="0" i="1" smtClean="0">
                                  <a:latin typeface="Cambria Math" charset="0"/>
                                </a:rPr>
                                <m:t>)</m:t>
                              </m:r>
                            </m:oMath>
                          </a14:m>
                          <a:endParaRPr lang="zh-TW" altLang="en-US" dirty="0"/>
                        </a:p>
                      </a:txBody>
                      <a:tcPr/>
                    </a:tc>
                  </a:tr>
                  <a:tr h="5109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TW" sz="1800" dirty="0" smtClean="0"/>
                            <a:t> </a:t>
                          </a:r>
                          <a14:m>
                            <m:oMath xmlns:m="http://schemas.openxmlformats.org/officeDocument/2006/math">
                              <m:sSub>
                                <m:sSubPr>
                                  <m:ctrlPr>
                                    <a:rPr kumimoji="1" lang="en-US" altLang="zh-TW" sz="1800" i="1" smtClean="0">
                                      <a:latin typeface="Cambria Math" charset="0"/>
                                    </a:rPr>
                                  </m:ctrlPr>
                                </m:sSubPr>
                                <m:e>
                                  <m:r>
                                    <a:rPr lang="en-US" altLang="zh-TW" sz="1800" i="1">
                                      <a:latin typeface="Cambria Math" charset="0"/>
                                      <a:ea typeface="Cambria Math" charset="0"/>
                                      <a:cs typeface="Cambria Math" charset="0"/>
                                    </a:rPr>
                                    <m:t>𝜇</m:t>
                                  </m:r>
                                </m:e>
                                <m:sub>
                                  <m:r>
                                    <a:rPr kumimoji="1" lang="en-US" altLang="zh-TW" sz="1800" i="1">
                                      <a:latin typeface="Cambria Math" charset="0"/>
                                      <a:ea typeface="Cambria Math" charset="0"/>
                                      <a:cs typeface="Cambria Math" charset="0"/>
                                    </a:rPr>
                                    <m:t>𝑡</m:t>
                                  </m:r>
                                </m:sub>
                              </m:sSub>
                              <m:r>
                                <a:rPr kumimoji="1" lang="en-US" altLang="zh-TW" sz="1800" b="0" i="1" smtClean="0">
                                  <a:latin typeface="Cambria Math" charset="0"/>
                                  <a:ea typeface="Cambria Math" charset="0"/>
                                  <a:cs typeface="Cambria Math" charset="0"/>
                                </a:rPr>
                                <m:t>=</m:t>
                              </m:r>
                              <m:r>
                                <a:rPr lang="el-GR" altLang="zh-TW" sz="1800" i="1" smtClean="0">
                                  <a:latin typeface="Cambria Math" panose="02040503050406030204" pitchFamily="18" charset="0"/>
                                  <a:ea typeface="Cambria Math" panose="02040503050406030204" pitchFamily="18" charset="0"/>
                                  <a:cs typeface="Cambria Math" charset="0"/>
                                </a:rPr>
                                <m:t>𝛼</m:t>
                              </m:r>
                              <m:sSub>
                                <m:sSubPr>
                                  <m:ctrlPr>
                                    <a:rPr kumimoji="1" lang="en-US" altLang="zh-TW" sz="1800" i="1" smtClean="0">
                                      <a:latin typeface="Cambria Math" charset="0"/>
                                    </a:rPr>
                                  </m:ctrlPr>
                                </m:sSubPr>
                                <m:e>
                                  <m:r>
                                    <a:rPr kumimoji="1" lang="en-US" altLang="zh-TW" sz="1800" b="0" i="1" smtClean="0">
                                      <a:latin typeface="Cambria Math" charset="0"/>
                                    </a:rPr>
                                    <m:t>𝑑</m:t>
                                  </m:r>
                                </m:e>
                                <m:sub>
                                  <m:r>
                                    <a:rPr lang="en-US" altLang="zh-TW" sz="1800" b="0" i="1" smtClean="0">
                                      <a:latin typeface="Cambria Math" charset="0"/>
                                      <a:ea typeface="Cambria Math" charset="0"/>
                                      <a:cs typeface="Cambria Math" charset="0"/>
                                    </a:rPr>
                                    <m:t>0</m:t>
                                  </m:r>
                                </m:sub>
                              </m:sSub>
                            </m:oMath>
                          </a14:m>
                          <a:endParaRPr lang="zh-TW" altLang="en-US" sz="1800" dirty="0"/>
                        </a:p>
                      </a:txBody>
                      <a:tcPr/>
                    </a:tc>
                    <a:tc>
                      <a:txBody>
                        <a:bodyPr/>
                        <a:lstStyle/>
                        <a:p>
                          <a:r>
                            <a:rPr lang="en-US" altLang="zh-TW" sz="1800" dirty="0" smtClean="0">
                              <a:ea typeface="標楷體" panose="03000509000000000000" pitchFamily="65" charset="-120"/>
                            </a:rPr>
                            <a:t> </a:t>
                          </a:r>
                          <a14:m>
                            <m:oMath xmlns:m="http://schemas.openxmlformats.org/officeDocument/2006/math">
                              <m:sSub>
                                <m:sSubPr>
                                  <m:ctrlPr>
                                    <a:rPr lang="en-US" altLang="zh-TW" sz="1800" i="1" smtClean="0">
                                      <a:latin typeface="Cambria Math" charset="0"/>
                                      <a:ea typeface="標楷體" panose="03000509000000000000" pitchFamily="65" charset="-120"/>
                                    </a:rPr>
                                  </m:ctrlPr>
                                </m:sSubPr>
                                <m:e>
                                  <m:r>
                                    <a:rPr lang="en-US" altLang="zh-TW" sz="1800">
                                      <a:latin typeface="Cambria Math" panose="02040503050406030204" pitchFamily="18" charset="0"/>
                                      <a:ea typeface="Cambria Math" panose="02040503050406030204" pitchFamily="18" charset="0"/>
                                    </a:rPr>
                                    <m:t>∆</m:t>
                                  </m:r>
                                  <m:r>
                                    <a:rPr lang="en-US" altLang="zh-TW" sz="1800" i="1">
                                      <a:latin typeface="Cambria Math" charset="0"/>
                                      <a:ea typeface="Cambria Math" panose="02040503050406030204" pitchFamily="18" charset="0"/>
                                    </a:rPr>
                                    <m:t>𝑧</m:t>
                                  </m:r>
                                </m:e>
                                <m:sub>
                                  <m:r>
                                    <m:rPr>
                                      <m:sty m:val="p"/>
                                    </m:rPr>
                                    <a:rPr lang="en-US" altLang="zh-TW" sz="1800">
                                      <a:latin typeface="Cambria Math" panose="02040503050406030204" pitchFamily="18" charset="0"/>
                                      <a:ea typeface="標楷體" panose="03000509000000000000" pitchFamily="65" charset="-120"/>
                                    </a:rPr>
                                    <m:t>t</m:t>
                                  </m:r>
                                </m:sub>
                              </m:sSub>
                              <m:r>
                                <a:rPr lang="en-US" altLang="zh-TW" sz="1800" i="1" smtClean="0">
                                  <a:latin typeface="Cambria Math" panose="02040503050406030204" pitchFamily="18" charset="0"/>
                                  <a:ea typeface="標楷體" panose="03000509000000000000" pitchFamily="65" charset="-120"/>
                                </a:rPr>
                                <m:t>=</m:t>
                              </m:r>
                              <m:sSub>
                                <m:sSubPr>
                                  <m:ctrlPr>
                                    <a:rPr lang="en-US" altLang="zh-TW" sz="1800" i="1">
                                      <a:latin typeface="Cambria Math" charset="0"/>
                                      <a:ea typeface="標楷體" panose="03000509000000000000" pitchFamily="65" charset="-120"/>
                                    </a:rPr>
                                  </m:ctrlPr>
                                </m:sSubPr>
                                <m:e>
                                  <m:r>
                                    <a:rPr lang="el-GR" altLang="zh-TW" sz="1800" i="1">
                                      <a:latin typeface="Cambria Math" panose="02040503050406030204" pitchFamily="18" charset="0"/>
                                      <a:ea typeface="Cambria Math" panose="02040503050406030204" pitchFamily="18" charset="0"/>
                                      <a:cs typeface="Cambria Math" charset="0"/>
                                    </a:rPr>
                                    <m:t>𝛼</m:t>
                                  </m:r>
                                  <m:r>
                                    <a:rPr lang="en-US" altLang="zh-TW" sz="1800" b="0" i="1" smtClean="0">
                                      <a:latin typeface="Cambria Math" charset="0"/>
                                      <a:ea typeface="Cambria Math" panose="02040503050406030204" pitchFamily="18" charset="0"/>
                                      <a:cs typeface="Cambria Math" charset="0"/>
                                    </a:rPr>
                                    <m:t>(</m:t>
                                  </m:r>
                                  <m:sSup>
                                    <m:sSupPr>
                                      <m:ctrlPr>
                                        <a:rPr kumimoji="1" lang="en-US" altLang="zh-TW" sz="1800" i="1">
                                          <a:latin typeface="Cambria Math" charset="0"/>
                                        </a:rPr>
                                      </m:ctrlPr>
                                    </m:sSupPr>
                                    <m:e>
                                      <m:r>
                                        <a:rPr kumimoji="1" lang="en-US" altLang="zh-TW" sz="1800" i="1" smtClean="0">
                                          <a:latin typeface="Cambria Math" charset="0"/>
                                          <a:ea typeface="Cambria Math" charset="0"/>
                                          <a:cs typeface="Cambria Math" charset="0"/>
                                        </a:rPr>
                                        <m:t>𝛽</m:t>
                                      </m:r>
                                    </m:e>
                                    <m:sup>
                                      <m:r>
                                        <a:rPr kumimoji="1" lang="en-US" altLang="zh-TW" sz="1800" i="1">
                                          <a:latin typeface="Cambria Math" charset="0"/>
                                        </a:rPr>
                                        <m:t>′</m:t>
                                      </m:r>
                                    </m:sup>
                                  </m:sSup>
                                  <m:r>
                                    <a:rPr lang="en-US" altLang="zh-TW" sz="1800" i="1">
                                      <a:latin typeface="Cambria Math" charset="0"/>
                                      <a:ea typeface="Cambria Math" panose="02040503050406030204" pitchFamily="18" charset="0"/>
                                    </a:rPr>
                                    <m:t>𝑧</m:t>
                                  </m:r>
                                </m:e>
                                <m:sub>
                                  <m:r>
                                    <a:rPr lang="en-US" altLang="zh-TW" sz="1800" i="1">
                                      <a:latin typeface="Cambria Math" panose="02040503050406030204" pitchFamily="18" charset="0"/>
                                      <a:ea typeface="標楷體" panose="03000509000000000000" pitchFamily="65" charset="-120"/>
                                    </a:rPr>
                                    <m:t>𝑡</m:t>
                                  </m:r>
                                  <m:r>
                                    <a:rPr lang="en-US" altLang="zh-TW" sz="1800" i="1">
                                      <a:latin typeface="Cambria Math" panose="02040503050406030204" pitchFamily="18" charset="0"/>
                                      <a:ea typeface="標楷體" panose="03000509000000000000" pitchFamily="65" charset="-120"/>
                                    </a:rPr>
                                    <m:t>−1</m:t>
                                  </m:r>
                                </m:sub>
                              </m:sSub>
                              <m:r>
                                <a:rPr lang="en-US" altLang="zh-TW" sz="1800" b="0" i="1" smtClean="0">
                                  <a:latin typeface="Cambria Math" charset="0"/>
                                  <a:ea typeface="標楷體" panose="03000509000000000000" pitchFamily="65" charset="-120"/>
                                </a:rPr>
                                <m:t>+</m:t>
                              </m:r>
                              <m:sSub>
                                <m:sSubPr>
                                  <m:ctrlPr>
                                    <a:rPr kumimoji="1" lang="en-US" altLang="zh-TW" sz="1800" i="1" smtClean="0">
                                      <a:solidFill>
                                        <a:srgbClr val="FF0000"/>
                                      </a:solidFill>
                                      <a:latin typeface="Cambria Math" charset="0"/>
                                    </a:rPr>
                                  </m:ctrlPr>
                                </m:sSubPr>
                                <m:e>
                                  <m:r>
                                    <a:rPr kumimoji="1" lang="en-US" altLang="zh-TW" sz="1800" b="0" i="1" smtClean="0">
                                      <a:solidFill>
                                        <a:srgbClr val="FF0000"/>
                                      </a:solidFill>
                                      <a:latin typeface="Cambria Math" charset="0"/>
                                    </a:rPr>
                                    <m:t>𝑑</m:t>
                                  </m:r>
                                </m:e>
                                <m:sub>
                                  <m:r>
                                    <a:rPr lang="en-US" altLang="zh-TW" sz="1800" b="0" i="1" smtClean="0">
                                      <a:solidFill>
                                        <a:srgbClr val="FF0000"/>
                                      </a:solidFill>
                                      <a:latin typeface="Cambria Math" charset="0"/>
                                      <a:ea typeface="Cambria Math" charset="0"/>
                                      <a:cs typeface="Cambria Math" charset="0"/>
                                    </a:rPr>
                                    <m:t>0</m:t>
                                  </m:r>
                                </m:sub>
                              </m:sSub>
                              <m:r>
                                <a:rPr lang="en-US" altLang="zh-TW" sz="1800" b="0" i="1" smtClean="0">
                                  <a:latin typeface="Cambria Math" charset="0"/>
                                  <a:ea typeface="標楷體" panose="03000509000000000000" pitchFamily="65" charset="-120"/>
                                </a:rPr>
                                <m:t>)</m:t>
                              </m:r>
                              <m:r>
                                <a:rPr lang="en-US" altLang="zh-TW" sz="1800" i="1">
                                  <a:latin typeface="Cambria Math" panose="02040503050406030204" pitchFamily="18" charset="0"/>
                                  <a:ea typeface="Cambria Math" panose="02040503050406030204" pitchFamily="18" charset="0"/>
                                </a:rPr>
                                <m:t>+</m:t>
                              </m:r>
                              <m:nary>
                                <m:naryPr>
                                  <m:chr m:val="∑"/>
                                  <m:limLoc m:val="subSup"/>
                                  <m:ctrlPr>
                                    <a:rPr lang="en-US" altLang="zh-TW" sz="1800" i="1">
                                      <a:latin typeface="Cambria Math" charset="0"/>
                                      <a:ea typeface="Cambria Math" panose="02040503050406030204" pitchFamily="18" charset="0"/>
                                    </a:rPr>
                                  </m:ctrlPr>
                                </m:naryPr>
                                <m:sub>
                                  <m:r>
                                    <m:rPr>
                                      <m:brk m:alnAt="25"/>
                                    </m:rPr>
                                    <a:rPr lang="en-US" altLang="zh-TW" sz="1800" i="1">
                                      <a:latin typeface="Cambria Math" panose="02040503050406030204" pitchFamily="18" charset="0"/>
                                      <a:ea typeface="Cambria Math" panose="02040503050406030204" pitchFamily="18" charset="0"/>
                                    </a:rPr>
                                    <m:t>𝑗</m:t>
                                  </m:r>
                                  <m:r>
                                    <a:rPr lang="en-US" altLang="zh-TW" sz="1800" i="1">
                                      <a:latin typeface="Cambria Math" panose="02040503050406030204" pitchFamily="18" charset="0"/>
                                      <a:ea typeface="Cambria Math" panose="02040503050406030204" pitchFamily="18" charset="0"/>
                                    </a:rPr>
                                    <m:t>=1</m:t>
                                  </m:r>
                                </m:sub>
                                <m:sup>
                                  <m:r>
                                    <a:rPr lang="en-US" altLang="zh-TW" sz="1800" i="1">
                                      <a:latin typeface="Cambria Math" panose="02040503050406030204" pitchFamily="18" charset="0"/>
                                      <a:ea typeface="Cambria Math" panose="02040503050406030204" pitchFamily="18" charset="0"/>
                                    </a:rPr>
                                    <m:t>𝑝</m:t>
                                  </m:r>
                                  <m:r>
                                    <a:rPr lang="en-US" altLang="zh-TW" sz="1800" i="1">
                                      <a:latin typeface="Cambria Math" panose="02040503050406030204" pitchFamily="18" charset="0"/>
                                      <a:ea typeface="Cambria Math" panose="02040503050406030204" pitchFamily="18" charset="0"/>
                                    </a:rPr>
                                    <m:t>−1</m:t>
                                  </m:r>
                                </m:sup>
                                <m:e>
                                  <m:sSub>
                                    <m:sSubPr>
                                      <m:ctrlPr>
                                        <a:rPr lang="en-US" altLang="zh-TW" sz="1800" i="1">
                                          <a:latin typeface="Cambria Math" charset="0"/>
                                          <a:ea typeface="標楷體" panose="03000509000000000000" pitchFamily="65" charset="-120"/>
                                        </a:rPr>
                                      </m:ctrlPr>
                                    </m:sSubPr>
                                    <m:e>
                                      <m:r>
                                        <a:rPr lang="en-US" altLang="zh-TW" sz="1800" i="1">
                                          <a:latin typeface="Cambria Math" panose="02040503050406030204" pitchFamily="18" charset="0"/>
                                          <a:ea typeface="標楷體" panose="03000509000000000000" pitchFamily="65" charset="-120"/>
                                        </a:rPr>
                                        <m:t>𝐷</m:t>
                                      </m:r>
                                    </m:e>
                                    <m:sub>
                                      <m:r>
                                        <a:rPr lang="en-US" altLang="zh-TW" sz="1800" i="1">
                                          <a:latin typeface="Cambria Math" panose="02040503050406030204" pitchFamily="18" charset="0"/>
                                          <a:ea typeface="標楷體" panose="03000509000000000000" pitchFamily="65" charset="-120"/>
                                        </a:rPr>
                                        <m:t>𝑗</m:t>
                                      </m:r>
                                    </m:sub>
                                  </m:sSub>
                                </m:e>
                              </m:nary>
                              <m:r>
                                <a:rPr lang="zh-TW" altLang="en-US" sz="1800" i="1">
                                  <a:latin typeface="Cambria Math" panose="02040503050406030204" pitchFamily="18" charset="0"/>
                                  <a:ea typeface="標楷體" panose="03000509000000000000" pitchFamily="65" charset="-120"/>
                                </a:rPr>
                                <m:t>∆</m:t>
                              </m:r>
                              <m:sSub>
                                <m:sSubPr>
                                  <m:ctrlPr>
                                    <a:rPr lang="en-US" altLang="zh-TW" sz="1800" i="1">
                                      <a:latin typeface="Cambria Math" charset="0"/>
                                      <a:ea typeface="標楷體" panose="03000509000000000000" pitchFamily="65" charset="-120"/>
                                    </a:rPr>
                                  </m:ctrlPr>
                                </m:sSubPr>
                                <m:e>
                                  <m:r>
                                    <a:rPr lang="en-US" altLang="zh-TW" sz="1800" i="1">
                                      <a:latin typeface="Cambria Math" charset="0"/>
                                      <a:ea typeface="標楷體" panose="03000509000000000000" pitchFamily="65" charset="-120"/>
                                    </a:rPr>
                                    <m:t>𝑧</m:t>
                                  </m:r>
                                </m:e>
                                <m:sub>
                                  <m:r>
                                    <a:rPr lang="en-US" altLang="zh-TW" sz="1800" i="1">
                                      <a:latin typeface="Cambria Math" panose="02040503050406030204" pitchFamily="18" charset="0"/>
                                      <a:ea typeface="標楷體" panose="03000509000000000000" pitchFamily="65" charset="-120"/>
                                    </a:rPr>
                                    <m:t>𝑡</m:t>
                                  </m:r>
                                  <m:r>
                                    <a:rPr lang="en-US" altLang="zh-TW" sz="1800" i="1">
                                      <a:latin typeface="Cambria Math" panose="02040503050406030204" pitchFamily="18" charset="0"/>
                                      <a:ea typeface="標楷體" panose="03000509000000000000" pitchFamily="65" charset="-120"/>
                                    </a:rPr>
                                    <m:t>−</m:t>
                                  </m:r>
                                  <m:r>
                                    <a:rPr lang="en-US" altLang="zh-TW" sz="1800" i="1">
                                      <a:latin typeface="Cambria Math" panose="02040503050406030204" pitchFamily="18" charset="0"/>
                                      <a:ea typeface="標楷體" panose="03000509000000000000" pitchFamily="65" charset="-120"/>
                                    </a:rPr>
                                    <m:t>𝑗</m:t>
                                  </m:r>
                                </m:sub>
                              </m:sSub>
                              <m:r>
                                <a:rPr lang="en-US" altLang="zh-TW" sz="1800" i="1">
                                  <a:latin typeface="Cambria Math" panose="02040503050406030204" pitchFamily="18" charset="0"/>
                                  <a:ea typeface="標楷體" panose="03000509000000000000" pitchFamily="65" charset="-120"/>
                                </a:rPr>
                                <m:t>+</m:t>
                              </m:r>
                              <m:sSub>
                                <m:sSubPr>
                                  <m:ctrlPr>
                                    <a:rPr lang="en-US" altLang="zh-TW" sz="1800" i="1">
                                      <a:latin typeface="Cambria Math" charset="0"/>
                                      <a:ea typeface="標楷體" panose="03000509000000000000" pitchFamily="65" charset="-120"/>
                                    </a:rPr>
                                  </m:ctrlPr>
                                </m:sSubPr>
                                <m:e>
                                  <m:r>
                                    <a:rPr lang="en-US" altLang="zh-TW" sz="1800" i="1">
                                      <a:latin typeface="Cambria Math" charset="0"/>
                                      <a:ea typeface="標楷體" panose="03000509000000000000" pitchFamily="65" charset="-120"/>
                                    </a:rPr>
                                    <m:t>𝑎</m:t>
                                  </m:r>
                                </m:e>
                                <m:sub>
                                  <m:r>
                                    <a:rPr lang="en-US" altLang="zh-TW" sz="1800" i="1">
                                      <a:latin typeface="Cambria Math" panose="02040503050406030204" pitchFamily="18" charset="0"/>
                                      <a:ea typeface="標楷體" panose="03000509000000000000" pitchFamily="65" charset="-120"/>
                                    </a:rPr>
                                    <m:t>𝑡</m:t>
                                  </m:r>
                                </m:sub>
                              </m:sSub>
                            </m:oMath>
                          </a14:m>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b="0" dirty="0" smtClean="0"/>
                            <a:t> </a:t>
                          </a:r>
                          <a14:m>
                            <m:oMath xmlns:m="http://schemas.openxmlformats.org/officeDocument/2006/math">
                              <m:r>
                                <a:rPr lang="en-US" altLang="zh-TW" b="0" i="1" smtClean="0">
                                  <a:latin typeface="Cambria Math" charset="0"/>
                                </a:rPr>
                                <m:t>(</m:t>
                              </m:r>
                              <m:sSub>
                                <m:sSubPr>
                                  <m:ctrlPr>
                                    <a:rPr lang="en-US" altLang="zh-TW" b="0" i="1" smtClean="0">
                                      <a:latin typeface="Cambria Math" charset="0"/>
                                    </a:rPr>
                                  </m:ctrlPr>
                                </m:sSubPr>
                                <m:e>
                                  <m:r>
                                    <a:rPr lang="en-US" altLang="zh-TW" b="0" i="1" smtClean="0">
                                      <a:latin typeface="Cambria Math" charset="0"/>
                                    </a:rPr>
                                    <m:t>𝐵</m:t>
                                  </m:r>
                                </m:e>
                                <m:sub>
                                  <m:r>
                                    <a:rPr lang="en-US" altLang="zh-TW" b="0" i="1" smtClean="0">
                                      <a:latin typeface="Cambria Math" charset="0"/>
                                    </a:rPr>
                                    <m:t>1</m:t>
                                  </m:r>
                                </m:sub>
                              </m:sSub>
                              <m:r>
                                <a:rPr lang="en-US" altLang="zh-TW" b="0" i="1" smtClean="0">
                                  <a:latin typeface="Cambria Math" charset="0"/>
                                </a:rPr>
                                <m:t>,…,</m:t>
                              </m:r>
                              <m:sSub>
                                <m:sSubPr>
                                  <m:ctrlPr>
                                    <a:rPr lang="en-US" altLang="zh-TW" b="0" i="1" smtClean="0">
                                      <a:latin typeface="Cambria Math" charset="0"/>
                                    </a:rPr>
                                  </m:ctrlPr>
                                </m:sSubPr>
                                <m:e>
                                  <m:r>
                                    <a:rPr lang="en-US" altLang="zh-TW" b="0" i="1" smtClean="0">
                                      <a:latin typeface="Cambria Math" charset="0"/>
                                    </a:rPr>
                                    <m:t>𝐵</m:t>
                                  </m:r>
                                </m:e>
                                <m:sub>
                                  <m:r>
                                    <a:rPr lang="en-US" altLang="zh-TW" b="0" i="1" smtClean="0">
                                      <a:latin typeface="Cambria Math" charset="0"/>
                                    </a:rPr>
                                    <m:t>𝑘</m:t>
                                  </m:r>
                                  <m:r>
                                    <a:rPr lang="en-US" altLang="zh-TW" b="0" i="1" smtClean="0">
                                      <a:latin typeface="Cambria Math" charset="0"/>
                                    </a:rPr>
                                    <m:t>−</m:t>
                                  </m:r>
                                  <m:sSub>
                                    <m:sSubPr>
                                      <m:ctrlPr>
                                        <a:rPr lang="en-US" altLang="zh-TW" sz="1800" i="1" smtClean="0">
                                          <a:latin typeface="Cambria Math" charset="0"/>
                                          <a:ea typeface="標楷體" panose="03000509000000000000" pitchFamily="65" charset="-120"/>
                                        </a:rPr>
                                      </m:ctrlPr>
                                    </m:sSubPr>
                                    <m:e>
                                      <m:r>
                                        <a:rPr lang="en-US" altLang="zh-TW" sz="1800" i="1">
                                          <a:latin typeface="Cambria Math" charset="0"/>
                                          <a:ea typeface="標楷體" panose="03000509000000000000" pitchFamily="65" charset="-120"/>
                                        </a:rPr>
                                        <m:t>𝑟</m:t>
                                      </m:r>
                                    </m:e>
                                    <m:sub>
                                      <m:r>
                                        <a:rPr lang="en-US" altLang="zh-TW" sz="1800" i="1">
                                          <a:latin typeface="Cambria Math" charset="0"/>
                                          <a:ea typeface="標楷體" panose="03000509000000000000" pitchFamily="65" charset="-120"/>
                                        </a:rPr>
                                        <m:t>0</m:t>
                                      </m:r>
                                    </m:sub>
                                  </m:sSub>
                                </m:sub>
                              </m:sSub>
                              <m:r>
                                <a:rPr lang="en-US" altLang="zh-TW" sz="1800" b="0" i="1" smtClean="0">
                                  <a:latin typeface="Cambria Math" charset="0"/>
                                  <a:ea typeface="標楷體" panose="03000509000000000000" pitchFamily="65" charset="-120"/>
                                </a:rPr>
                                <m:t>,1</m:t>
                              </m:r>
                              <m:r>
                                <a:rPr lang="en-US" altLang="zh-TW" b="0" i="1" smtClean="0">
                                  <a:latin typeface="Cambria Math" charset="0"/>
                                </a:rPr>
                                <m:t>)</m:t>
                              </m:r>
                            </m:oMath>
                          </a14:m>
                          <a:endParaRPr lang="zh-TW" altLang="en-US" dirty="0"/>
                        </a:p>
                      </a:txBody>
                      <a:tcPr/>
                    </a:tc>
                  </a:tr>
                  <a:tr h="510907">
                    <a:tc>
                      <a:txBody>
                        <a:bodyPr/>
                        <a:lstStyle/>
                        <a:p>
                          <a:r>
                            <a:rPr kumimoji="1" lang="en-US" altLang="zh-TW" sz="1800" dirty="0" smtClean="0"/>
                            <a:t> </a:t>
                          </a:r>
                          <a14:m>
                            <m:oMath xmlns:m="http://schemas.openxmlformats.org/officeDocument/2006/math">
                              <m:sSub>
                                <m:sSubPr>
                                  <m:ctrlPr>
                                    <a:rPr kumimoji="1" lang="en-US" altLang="zh-TW" sz="1800" i="1" smtClean="0">
                                      <a:latin typeface="Cambria Math" charset="0"/>
                                    </a:rPr>
                                  </m:ctrlPr>
                                </m:sSubPr>
                                <m:e>
                                  <m:r>
                                    <a:rPr lang="en-US" altLang="zh-TW" sz="1800" i="1">
                                      <a:latin typeface="Cambria Math" charset="0"/>
                                      <a:ea typeface="Cambria Math" charset="0"/>
                                      <a:cs typeface="Cambria Math" charset="0"/>
                                    </a:rPr>
                                    <m:t>𝜇</m:t>
                                  </m:r>
                                </m:e>
                                <m:sub>
                                  <m:r>
                                    <a:rPr kumimoji="1" lang="en-US" altLang="zh-TW" sz="1800" i="1">
                                      <a:latin typeface="Cambria Math" charset="0"/>
                                      <a:ea typeface="Cambria Math" charset="0"/>
                                      <a:cs typeface="Cambria Math" charset="0"/>
                                    </a:rPr>
                                    <m:t>𝑡</m:t>
                                  </m:r>
                                </m:sub>
                              </m:sSub>
                              <m:r>
                                <a:rPr kumimoji="1" lang="en-US" altLang="zh-TW" sz="1800" b="0" i="1" smtClean="0">
                                  <a:latin typeface="Cambria Math" charset="0"/>
                                  <a:ea typeface="Cambria Math" charset="0"/>
                                  <a:cs typeface="Cambria Math" charset="0"/>
                                </a:rPr>
                                <m:t>=</m:t>
                              </m:r>
                              <m:sSub>
                                <m:sSubPr>
                                  <m:ctrlPr>
                                    <a:rPr kumimoji="1" lang="en-US" altLang="zh-TW" sz="1800" i="1" smtClean="0">
                                      <a:latin typeface="Cambria Math" charset="0"/>
                                    </a:rPr>
                                  </m:ctrlPr>
                                </m:sSubPr>
                                <m:e>
                                  <m:r>
                                    <a:rPr lang="en-US" altLang="zh-TW" sz="1800" i="1">
                                      <a:latin typeface="Cambria Math" charset="0"/>
                                      <a:ea typeface="Cambria Math" charset="0"/>
                                      <a:cs typeface="Cambria Math" charset="0"/>
                                    </a:rPr>
                                    <m:t>𝜇</m:t>
                                  </m:r>
                                </m:e>
                                <m:sub>
                                  <m:r>
                                    <a:rPr lang="en-US" altLang="zh-TW" sz="1800" b="0" i="1" smtClean="0">
                                      <a:latin typeface="Cambria Math" charset="0"/>
                                      <a:ea typeface="Cambria Math" charset="0"/>
                                      <a:cs typeface="Cambria Math" charset="0"/>
                                    </a:rPr>
                                    <m:t>0</m:t>
                                  </m:r>
                                </m:sub>
                              </m:sSub>
                            </m:oMath>
                          </a14:m>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dirty="0" smtClean="0">
                              <a:ea typeface="標楷體" panose="03000509000000000000" pitchFamily="65" charset="-120"/>
                            </a:rPr>
                            <a:t> </a:t>
                          </a:r>
                          <a14:m>
                            <m:oMath xmlns:m="http://schemas.openxmlformats.org/officeDocument/2006/math">
                              <m:sSub>
                                <m:sSubPr>
                                  <m:ctrlPr>
                                    <a:rPr lang="en-US" altLang="zh-TW" sz="1800" i="1" smtClean="0">
                                      <a:latin typeface="Cambria Math" charset="0"/>
                                      <a:ea typeface="標楷體" panose="03000509000000000000" pitchFamily="65" charset="-120"/>
                                    </a:rPr>
                                  </m:ctrlPr>
                                </m:sSubPr>
                                <m:e>
                                  <m:r>
                                    <a:rPr lang="en-US" altLang="zh-TW" sz="1800">
                                      <a:latin typeface="Cambria Math" panose="02040503050406030204" pitchFamily="18" charset="0"/>
                                      <a:ea typeface="Cambria Math" panose="02040503050406030204" pitchFamily="18" charset="0"/>
                                    </a:rPr>
                                    <m:t>∆</m:t>
                                  </m:r>
                                  <m:r>
                                    <a:rPr lang="en-US" altLang="zh-TW" sz="1800" i="1">
                                      <a:latin typeface="Cambria Math" charset="0"/>
                                      <a:ea typeface="Cambria Math" panose="02040503050406030204" pitchFamily="18" charset="0"/>
                                    </a:rPr>
                                    <m:t>𝑧</m:t>
                                  </m:r>
                                </m:e>
                                <m:sub>
                                  <m:r>
                                    <m:rPr>
                                      <m:sty m:val="p"/>
                                    </m:rPr>
                                    <a:rPr lang="en-US" altLang="zh-TW" sz="1800">
                                      <a:latin typeface="Cambria Math" panose="02040503050406030204" pitchFamily="18" charset="0"/>
                                      <a:ea typeface="標楷體" panose="03000509000000000000" pitchFamily="65" charset="-120"/>
                                    </a:rPr>
                                    <m:t>t</m:t>
                                  </m:r>
                                </m:sub>
                              </m:sSub>
                              <m:r>
                                <a:rPr lang="en-US" altLang="zh-TW" sz="1800" i="1" smtClean="0">
                                  <a:latin typeface="Cambria Math" panose="02040503050406030204" pitchFamily="18" charset="0"/>
                                  <a:ea typeface="標楷體" panose="03000509000000000000" pitchFamily="65" charset="-120"/>
                                </a:rPr>
                                <m:t>=</m:t>
                              </m:r>
                              <m:sSub>
                                <m:sSubPr>
                                  <m:ctrlPr>
                                    <a:rPr kumimoji="1" lang="en-US" altLang="zh-TW" sz="1800" i="1" smtClean="0">
                                      <a:solidFill>
                                        <a:srgbClr val="FF0000"/>
                                      </a:solidFill>
                                      <a:latin typeface="Cambria Math" charset="0"/>
                                    </a:rPr>
                                  </m:ctrlPr>
                                </m:sSubPr>
                                <m:e>
                                  <m:r>
                                    <a:rPr lang="en-US" altLang="zh-TW" sz="1800" i="1">
                                      <a:solidFill>
                                        <a:srgbClr val="FF0000"/>
                                      </a:solidFill>
                                      <a:latin typeface="Cambria Math" charset="0"/>
                                      <a:ea typeface="Cambria Math" charset="0"/>
                                      <a:cs typeface="Cambria Math" charset="0"/>
                                    </a:rPr>
                                    <m:t>𝜇</m:t>
                                  </m:r>
                                </m:e>
                                <m:sub>
                                  <m:r>
                                    <a:rPr lang="en-US" altLang="zh-TW" sz="1800" b="0" i="1" smtClean="0">
                                      <a:solidFill>
                                        <a:srgbClr val="FF0000"/>
                                      </a:solidFill>
                                      <a:latin typeface="Cambria Math" charset="0"/>
                                      <a:ea typeface="Cambria Math" charset="0"/>
                                      <a:cs typeface="Cambria Math" charset="0"/>
                                    </a:rPr>
                                    <m:t>0</m:t>
                                  </m:r>
                                </m:sub>
                              </m:sSub>
                              <m:r>
                                <a:rPr lang="en-US" altLang="zh-TW" sz="1800" b="0" i="1" smtClean="0">
                                  <a:latin typeface="Cambria Math" charset="0"/>
                                  <a:ea typeface="Cambria Math" charset="0"/>
                                  <a:cs typeface="Cambria Math" charset="0"/>
                                </a:rPr>
                                <m:t>+</m:t>
                              </m:r>
                              <m:sSub>
                                <m:sSubPr>
                                  <m:ctrlPr>
                                    <a:rPr lang="en-US" altLang="zh-TW" sz="1800" i="1">
                                      <a:latin typeface="Cambria Math" charset="0"/>
                                      <a:ea typeface="標楷體" panose="03000509000000000000" pitchFamily="65" charset="-120"/>
                                    </a:rPr>
                                  </m:ctrlPr>
                                </m:sSubPr>
                                <m:e>
                                  <m:r>
                                    <a:rPr lang="el-GR" altLang="zh-TW" sz="1800" i="1">
                                      <a:latin typeface="Cambria Math" panose="02040503050406030204" pitchFamily="18" charset="0"/>
                                      <a:ea typeface="Cambria Math" panose="02040503050406030204" pitchFamily="18" charset="0"/>
                                      <a:cs typeface="Cambria Math" charset="0"/>
                                    </a:rPr>
                                    <m:t>𝛼</m:t>
                                  </m:r>
                                  <m:sSup>
                                    <m:sSupPr>
                                      <m:ctrlPr>
                                        <a:rPr kumimoji="1" lang="en-US" altLang="zh-TW" sz="1800" i="1">
                                          <a:latin typeface="Cambria Math" charset="0"/>
                                        </a:rPr>
                                      </m:ctrlPr>
                                    </m:sSupPr>
                                    <m:e>
                                      <m:r>
                                        <a:rPr kumimoji="1" lang="en-US" altLang="zh-TW" sz="1800" i="1" smtClean="0">
                                          <a:latin typeface="Cambria Math" charset="0"/>
                                          <a:ea typeface="Cambria Math" charset="0"/>
                                          <a:cs typeface="Cambria Math" charset="0"/>
                                        </a:rPr>
                                        <m:t>𝛽</m:t>
                                      </m:r>
                                    </m:e>
                                    <m:sup>
                                      <m:r>
                                        <a:rPr kumimoji="1" lang="en-US" altLang="zh-TW" sz="1800" i="1">
                                          <a:latin typeface="Cambria Math" charset="0"/>
                                        </a:rPr>
                                        <m:t>′</m:t>
                                      </m:r>
                                    </m:sup>
                                  </m:sSup>
                                  <m:r>
                                    <a:rPr lang="en-US" altLang="zh-TW" sz="1800" i="1">
                                      <a:latin typeface="Cambria Math" charset="0"/>
                                      <a:ea typeface="Cambria Math" panose="02040503050406030204" pitchFamily="18" charset="0"/>
                                    </a:rPr>
                                    <m:t>𝑧</m:t>
                                  </m:r>
                                </m:e>
                                <m:sub>
                                  <m:r>
                                    <a:rPr lang="en-US" altLang="zh-TW" sz="1800" i="1">
                                      <a:latin typeface="Cambria Math" panose="02040503050406030204" pitchFamily="18" charset="0"/>
                                      <a:ea typeface="標楷體" panose="03000509000000000000" pitchFamily="65" charset="-120"/>
                                    </a:rPr>
                                    <m:t>𝑡</m:t>
                                  </m:r>
                                  <m:r>
                                    <a:rPr lang="en-US" altLang="zh-TW" sz="1800" i="1">
                                      <a:latin typeface="Cambria Math" panose="02040503050406030204" pitchFamily="18" charset="0"/>
                                      <a:ea typeface="標楷體" panose="03000509000000000000" pitchFamily="65" charset="-120"/>
                                    </a:rPr>
                                    <m:t>−1</m:t>
                                  </m:r>
                                </m:sub>
                              </m:sSub>
                              <m:r>
                                <a:rPr lang="en-US" altLang="zh-TW" sz="1800" i="1">
                                  <a:latin typeface="Cambria Math" panose="02040503050406030204" pitchFamily="18" charset="0"/>
                                  <a:ea typeface="Cambria Math" panose="02040503050406030204" pitchFamily="18" charset="0"/>
                                </a:rPr>
                                <m:t>+</m:t>
                              </m:r>
                              <m:nary>
                                <m:naryPr>
                                  <m:chr m:val="∑"/>
                                  <m:limLoc m:val="subSup"/>
                                  <m:ctrlPr>
                                    <a:rPr lang="en-US" altLang="zh-TW" sz="1800" i="1">
                                      <a:latin typeface="Cambria Math" charset="0"/>
                                      <a:ea typeface="Cambria Math" panose="02040503050406030204" pitchFamily="18" charset="0"/>
                                    </a:rPr>
                                  </m:ctrlPr>
                                </m:naryPr>
                                <m:sub>
                                  <m:r>
                                    <m:rPr>
                                      <m:brk m:alnAt="25"/>
                                    </m:rPr>
                                    <a:rPr lang="en-US" altLang="zh-TW" sz="1800" i="1">
                                      <a:latin typeface="Cambria Math" panose="02040503050406030204" pitchFamily="18" charset="0"/>
                                      <a:ea typeface="Cambria Math" panose="02040503050406030204" pitchFamily="18" charset="0"/>
                                    </a:rPr>
                                    <m:t>𝑗</m:t>
                                  </m:r>
                                  <m:r>
                                    <a:rPr lang="en-US" altLang="zh-TW" sz="1800" i="1">
                                      <a:latin typeface="Cambria Math" panose="02040503050406030204" pitchFamily="18" charset="0"/>
                                      <a:ea typeface="Cambria Math" panose="02040503050406030204" pitchFamily="18" charset="0"/>
                                    </a:rPr>
                                    <m:t>=1</m:t>
                                  </m:r>
                                </m:sub>
                                <m:sup>
                                  <m:r>
                                    <a:rPr lang="en-US" altLang="zh-TW" sz="1800" i="1">
                                      <a:latin typeface="Cambria Math" panose="02040503050406030204" pitchFamily="18" charset="0"/>
                                      <a:ea typeface="Cambria Math" panose="02040503050406030204" pitchFamily="18" charset="0"/>
                                    </a:rPr>
                                    <m:t>𝑝</m:t>
                                  </m:r>
                                  <m:r>
                                    <a:rPr lang="en-US" altLang="zh-TW" sz="1800" i="1">
                                      <a:latin typeface="Cambria Math" panose="02040503050406030204" pitchFamily="18" charset="0"/>
                                      <a:ea typeface="Cambria Math" panose="02040503050406030204" pitchFamily="18" charset="0"/>
                                    </a:rPr>
                                    <m:t>−1</m:t>
                                  </m:r>
                                </m:sup>
                                <m:e>
                                  <m:sSub>
                                    <m:sSubPr>
                                      <m:ctrlPr>
                                        <a:rPr lang="en-US" altLang="zh-TW" sz="1800" i="1">
                                          <a:latin typeface="Cambria Math" charset="0"/>
                                          <a:ea typeface="標楷體" panose="03000509000000000000" pitchFamily="65" charset="-120"/>
                                        </a:rPr>
                                      </m:ctrlPr>
                                    </m:sSubPr>
                                    <m:e>
                                      <m:r>
                                        <a:rPr lang="en-US" altLang="zh-TW" sz="1800" i="1">
                                          <a:latin typeface="Cambria Math" panose="02040503050406030204" pitchFamily="18" charset="0"/>
                                          <a:ea typeface="標楷體" panose="03000509000000000000" pitchFamily="65" charset="-120"/>
                                        </a:rPr>
                                        <m:t>𝐷</m:t>
                                      </m:r>
                                    </m:e>
                                    <m:sub>
                                      <m:r>
                                        <a:rPr lang="en-US" altLang="zh-TW" sz="1800" i="1">
                                          <a:latin typeface="Cambria Math" panose="02040503050406030204" pitchFamily="18" charset="0"/>
                                          <a:ea typeface="標楷體" panose="03000509000000000000" pitchFamily="65" charset="-120"/>
                                        </a:rPr>
                                        <m:t>𝑗</m:t>
                                      </m:r>
                                    </m:sub>
                                  </m:sSub>
                                </m:e>
                              </m:nary>
                              <m:r>
                                <a:rPr lang="zh-TW" altLang="en-US" sz="1800" i="1">
                                  <a:latin typeface="Cambria Math" panose="02040503050406030204" pitchFamily="18" charset="0"/>
                                  <a:ea typeface="標楷體" panose="03000509000000000000" pitchFamily="65" charset="-120"/>
                                </a:rPr>
                                <m:t>∆</m:t>
                              </m:r>
                              <m:sSub>
                                <m:sSubPr>
                                  <m:ctrlPr>
                                    <a:rPr lang="en-US" altLang="zh-TW" sz="1800" i="1">
                                      <a:latin typeface="Cambria Math" charset="0"/>
                                      <a:ea typeface="標楷體" panose="03000509000000000000" pitchFamily="65" charset="-120"/>
                                    </a:rPr>
                                  </m:ctrlPr>
                                </m:sSubPr>
                                <m:e>
                                  <m:r>
                                    <a:rPr lang="en-US" altLang="zh-TW" sz="1800" i="1">
                                      <a:latin typeface="Cambria Math" charset="0"/>
                                      <a:ea typeface="標楷體" panose="03000509000000000000" pitchFamily="65" charset="-120"/>
                                    </a:rPr>
                                    <m:t>𝑧</m:t>
                                  </m:r>
                                </m:e>
                                <m:sub>
                                  <m:r>
                                    <a:rPr lang="en-US" altLang="zh-TW" sz="1800" i="1">
                                      <a:latin typeface="Cambria Math" panose="02040503050406030204" pitchFamily="18" charset="0"/>
                                      <a:ea typeface="標楷體" panose="03000509000000000000" pitchFamily="65" charset="-120"/>
                                    </a:rPr>
                                    <m:t>𝑡</m:t>
                                  </m:r>
                                  <m:r>
                                    <a:rPr lang="en-US" altLang="zh-TW" sz="1800" i="1">
                                      <a:latin typeface="Cambria Math" panose="02040503050406030204" pitchFamily="18" charset="0"/>
                                      <a:ea typeface="標楷體" panose="03000509000000000000" pitchFamily="65" charset="-120"/>
                                    </a:rPr>
                                    <m:t>−</m:t>
                                  </m:r>
                                  <m:r>
                                    <a:rPr lang="en-US" altLang="zh-TW" sz="1800" i="1">
                                      <a:latin typeface="Cambria Math" panose="02040503050406030204" pitchFamily="18" charset="0"/>
                                      <a:ea typeface="標楷體" panose="03000509000000000000" pitchFamily="65" charset="-120"/>
                                    </a:rPr>
                                    <m:t>𝑗</m:t>
                                  </m:r>
                                </m:sub>
                              </m:sSub>
                              <m:r>
                                <a:rPr lang="en-US" altLang="zh-TW" sz="1800" i="1">
                                  <a:latin typeface="Cambria Math" panose="02040503050406030204" pitchFamily="18" charset="0"/>
                                  <a:ea typeface="標楷體" panose="03000509000000000000" pitchFamily="65" charset="-120"/>
                                </a:rPr>
                                <m:t>+</m:t>
                              </m:r>
                              <m:sSub>
                                <m:sSubPr>
                                  <m:ctrlPr>
                                    <a:rPr lang="en-US" altLang="zh-TW" sz="1800" i="1">
                                      <a:latin typeface="Cambria Math" charset="0"/>
                                      <a:ea typeface="標楷體" panose="03000509000000000000" pitchFamily="65" charset="-120"/>
                                    </a:rPr>
                                  </m:ctrlPr>
                                </m:sSubPr>
                                <m:e>
                                  <m:r>
                                    <a:rPr lang="en-US" altLang="zh-TW" sz="1800" i="1">
                                      <a:latin typeface="Cambria Math" charset="0"/>
                                      <a:ea typeface="標楷體" panose="03000509000000000000" pitchFamily="65" charset="-120"/>
                                    </a:rPr>
                                    <m:t>𝑎</m:t>
                                  </m:r>
                                </m:e>
                                <m:sub>
                                  <m:r>
                                    <a:rPr lang="en-US" altLang="zh-TW" sz="1800" i="1">
                                      <a:latin typeface="Cambria Math" panose="02040503050406030204" pitchFamily="18" charset="0"/>
                                      <a:ea typeface="標楷體" panose="03000509000000000000" pitchFamily="65" charset="-120"/>
                                    </a:rPr>
                                    <m:t>𝑡</m:t>
                                  </m:r>
                                </m:sub>
                              </m:sSub>
                            </m:oMath>
                          </a14:m>
                          <a:endParaRPr lang="zh-TW" alt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b="0" dirty="0" smtClean="0"/>
                            <a:t> </a:t>
                          </a:r>
                          <a14:m>
                            <m:oMath xmlns:m="http://schemas.openxmlformats.org/officeDocument/2006/math">
                              <m:r>
                                <a:rPr lang="en-US" altLang="zh-TW" b="0" i="1" smtClean="0">
                                  <a:latin typeface="Cambria Math" charset="0"/>
                                </a:rPr>
                                <m:t>(</m:t>
                              </m:r>
                              <m:sSub>
                                <m:sSubPr>
                                  <m:ctrlPr>
                                    <a:rPr lang="en-US" altLang="zh-TW" b="0" i="1" smtClean="0">
                                      <a:latin typeface="Cambria Math" charset="0"/>
                                    </a:rPr>
                                  </m:ctrlPr>
                                </m:sSubPr>
                                <m:e>
                                  <m:r>
                                    <a:rPr lang="en-US" altLang="zh-TW" b="0" i="1" smtClean="0">
                                      <a:latin typeface="Cambria Math" charset="0"/>
                                    </a:rPr>
                                    <m:t>𝑁</m:t>
                                  </m:r>
                                </m:e>
                                <m:sub>
                                  <m:r>
                                    <a:rPr lang="en-US" altLang="zh-TW" b="0" i="1" smtClean="0">
                                      <a:latin typeface="Cambria Math" charset="0"/>
                                    </a:rPr>
                                    <m:t>1</m:t>
                                  </m:r>
                                </m:sub>
                              </m:sSub>
                              <m:r>
                                <a:rPr lang="en-US" altLang="zh-TW" b="0" i="1" smtClean="0">
                                  <a:latin typeface="Cambria Math" charset="0"/>
                                </a:rPr>
                                <m:t>,…,</m:t>
                              </m:r>
                              <m:sSub>
                                <m:sSubPr>
                                  <m:ctrlPr>
                                    <a:rPr lang="en-US" altLang="zh-TW" b="0" i="1" smtClean="0">
                                      <a:latin typeface="Cambria Math" charset="0"/>
                                    </a:rPr>
                                  </m:ctrlPr>
                                </m:sSubPr>
                                <m:e>
                                  <m:r>
                                    <a:rPr lang="en-US" altLang="zh-TW" b="0" i="1" smtClean="0">
                                      <a:latin typeface="Cambria Math" charset="0"/>
                                    </a:rPr>
                                    <m:t>𝑁</m:t>
                                  </m:r>
                                </m:e>
                                <m:sub>
                                  <m:r>
                                    <a:rPr lang="en-US" altLang="zh-TW" b="0" i="1" smtClean="0">
                                      <a:latin typeface="Cambria Math" charset="0"/>
                                    </a:rPr>
                                    <m:t>𝑘</m:t>
                                  </m:r>
                                  <m:r>
                                    <a:rPr lang="en-US" altLang="zh-TW" b="0" i="1" smtClean="0">
                                      <a:latin typeface="Cambria Math" charset="0"/>
                                    </a:rPr>
                                    <m:t>−</m:t>
                                  </m:r>
                                  <m:sSub>
                                    <m:sSubPr>
                                      <m:ctrlPr>
                                        <a:rPr lang="en-US" altLang="zh-TW" sz="1800" i="1" smtClean="0">
                                          <a:latin typeface="Cambria Math" charset="0"/>
                                          <a:ea typeface="標楷體" panose="03000509000000000000" pitchFamily="65" charset="-120"/>
                                        </a:rPr>
                                      </m:ctrlPr>
                                    </m:sSubPr>
                                    <m:e>
                                      <m:r>
                                        <a:rPr lang="en-US" altLang="zh-TW" sz="1800" i="1">
                                          <a:latin typeface="Cambria Math" charset="0"/>
                                          <a:ea typeface="標楷體" panose="03000509000000000000" pitchFamily="65" charset="-120"/>
                                        </a:rPr>
                                        <m:t>𝑟</m:t>
                                      </m:r>
                                    </m:e>
                                    <m:sub>
                                      <m:r>
                                        <a:rPr lang="en-US" altLang="zh-TW" sz="1800" i="1">
                                          <a:latin typeface="Cambria Math" charset="0"/>
                                          <a:ea typeface="標楷體" panose="03000509000000000000" pitchFamily="65" charset="-120"/>
                                        </a:rPr>
                                        <m:t>0</m:t>
                                      </m:r>
                                    </m:sub>
                                  </m:sSub>
                                  <m:r>
                                    <a:rPr lang="en-US" altLang="zh-TW" sz="1800" b="0" i="1" smtClean="0">
                                      <a:latin typeface="Cambria Math" charset="0"/>
                                      <a:ea typeface="標楷體" panose="03000509000000000000" pitchFamily="65" charset="-120"/>
                                    </a:rPr>
                                    <m:t>−1</m:t>
                                  </m:r>
                                </m:sub>
                              </m:sSub>
                              <m:r>
                                <a:rPr lang="en-US" altLang="zh-TW" sz="1800" b="0" i="1" smtClean="0">
                                  <a:latin typeface="Cambria Math" charset="0"/>
                                  <a:ea typeface="標楷體" panose="03000509000000000000" pitchFamily="65" charset="-120"/>
                                </a:rPr>
                                <m:t>,</m:t>
                              </m:r>
                              <m:r>
                                <a:rPr lang="en-US" altLang="zh-TW" sz="1800" b="0" i="1" smtClean="0">
                                  <a:latin typeface="Cambria Math" charset="0"/>
                                  <a:ea typeface="標楷體" panose="03000509000000000000" pitchFamily="65" charset="-120"/>
                                </a:rPr>
                                <m:t>𝑡</m:t>
                              </m:r>
                              <m:r>
                                <a:rPr lang="en-US" altLang="zh-TW" sz="1800" b="0" i="1" smtClean="0">
                                  <a:latin typeface="Cambria Math" charset="0"/>
                                  <a:ea typeface="標楷體" panose="03000509000000000000" pitchFamily="65" charset="-120"/>
                                </a:rPr>
                                <m:t>−0.5)</m:t>
                              </m:r>
                            </m:oMath>
                          </a14:m>
                          <a:endParaRPr lang="zh-TW" altLang="en-US" dirty="0"/>
                        </a:p>
                      </a:txBody>
                      <a:tcPr/>
                    </a:tc>
                  </a:tr>
                  <a:tr h="5109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TW" sz="1800" dirty="0" smtClean="0"/>
                            <a:t> </a:t>
                          </a:r>
                          <a14:m>
                            <m:oMath xmlns:m="http://schemas.openxmlformats.org/officeDocument/2006/math">
                              <m:sSub>
                                <m:sSubPr>
                                  <m:ctrlPr>
                                    <a:rPr kumimoji="1" lang="en-US" altLang="zh-TW" sz="1800" i="1" smtClean="0">
                                      <a:latin typeface="Cambria Math" charset="0"/>
                                    </a:rPr>
                                  </m:ctrlPr>
                                </m:sSubPr>
                                <m:e>
                                  <m:r>
                                    <a:rPr lang="en-US" altLang="zh-TW" sz="1800" i="1">
                                      <a:latin typeface="Cambria Math" charset="0"/>
                                      <a:ea typeface="Cambria Math" charset="0"/>
                                      <a:cs typeface="Cambria Math" charset="0"/>
                                    </a:rPr>
                                    <m:t>𝜇</m:t>
                                  </m:r>
                                </m:e>
                                <m:sub>
                                  <m:r>
                                    <a:rPr kumimoji="1" lang="en-US" altLang="zh-TW" sz="1800" i="1">
                                      <a:latin typeface="Cambria Math" charset="0"/>
                                      <a:ea typeface="Cambria Math" charset="0"/>
                                      <a:cs typeface="Cambria Math" charset="0"/>
                                    </a:rPr>
                                    <m:t>𝑡</m:t>
                                  </m:r>
                                </m:sub>
                              </m:sSub>
                              <m:r>
                                <a:rPr kumimoji="1" lang="en-US" altLang="zh-TW" sz="1800" b="0" i="1" smtClean="0">
                                  <a:latin typeface="Cambria Math" charset="0"/>
                                  <a:ea typeface="Cambria Math" charset="0"/>
                                  <a:cs typeface="Cambria Math" charset="0"/>
                                </a:rPr>
                                <m:t>=</m:t>
                              </m:r>
                              <m:sSub>
                                <m:sSubPr>
                                  <m:ctrlPr>
                                    <a:rPr kumimoji="1" lang="en-US" altLang="zh-TW" sz="1800" i="1" smtClean="0">
                                      <a:latin typeface="Cambria Math" charset="0"/>
                                    </a:rPr>
                                  </m:ctrlPr>
                                </m:sSubPr>
                                <m:e>
                                  <m:r>
                                    <a:rPr lang="en-US" altLang="zh-TW" sz="1800" i="1">
                                      <a:latin typeface="Cambria Math" charset="0"/>
                                      <a:ea typeface="Cambria Math" charset="0"/>
                                      <a:cs typeface="Cambria Math" charset="0"/>
                                    </a:rPr>
                                    <m:t>𝜇</m:t>
                                  </m:r>
                                </m:e>
                                <m:sub>
                                  <m:r>
                                    <a:rPr lang="en-US" altLang="zh-TW" sz="1800" b="0" i="1" smtClean="0">
                                      <a:latin typeface="Cambria Math" charset="0"/>
                                      <a:ea typeface="Cambria Math" charset="0"/>
                                      <a:cs typeface="Cambria Math" charset="0"/>
                                    </a:rPr>
                                    <m:t>0</m:t>
                                  </m:r>
                                </m:sub>
                              </m:sSub>
                              <m:r>
                                <a:rPr lang="en-US" altLang="zh-TW" sz="1800" b="0" i="0" smtClean="0">
                                  <a:latin typeface="Cambria Math" charset="0"/>
                                  <a:ea typeface="Cambria Math" charset="0"/>
                                  <a:cs typeface="Cambria Math" charset="0"/>
                                </a:rPr>
                                <m:t>+</m:t>
                              </m:r>
                              <m:r>
                                <a:rPr lang="el-GR" altLang="zh-TW" sz="1800" i="1" smtClean="0">
                                  <a:latin typeface="Cambria Math" panose="02040503050406030204" pitchFamily="18" charset="0"/>
                                  <a:ea typeface="Cambria Math" panose="02040503050406030204" pitchFamily="18" charset="0"/>
                                  <a:cs typeface="Cambria Math" charset="0"/>
                                </a:rPr>
                                <m:t>𝛼</m:t>
                              </m:r>
                              <m:sSub>
                                <m:sSubPr>
                                  <m:ctrlPr>
                                    <a:rPr kumimoji="1" lang="en-US" altLang="zh-TW" sz="1800" i="1" smtClean="0">
                                      <a:latin typeface="Cambria Math" charset="0"/>
                                    </a:rPr>
                                  </m:ctrlPr>
                                </m:sSubPr>
                                <m:e>
                                  <m:r>
                                    <a:rPr kumimoji="1" lang="en-US" altLang="zh-TW" sz="1800" b="0" i="1" smtClean="0">
                                      <a:latin typeface="Cambria Math" charset="0"/>
                                    </a:rPr>
                                    <m:t>𝑑</m:t>
                                  </m:r>
                                </m:e>
                                <m:sub>
                                  <m:r>
                                    <a:rPr kumimoji="1" lang="en-US" altLang="zh-TW" sz="1800" b="0" i="1" smtClean="0">
                                      <a:latin typeface="Cambria Math" charset="0"/>
                                    </a:rPr>
                                    <m:t>1</m:t>
                                  </m:r>
                                </m:sub>
                              </m:sSub>
                              <m:r>
                                <a:rPr lang="en-US" altLang="zh-TW" sz="1800" b="0" i="1" smtClean="0">
                                  <a:latin typeface="Cambria Math" charset="0"/>
                                  <a:ea typeface="Cambria Math" charset="0"/>
                                  <a:cs typeface="Cambria Math" charset="0"/>
                                </a:rPr>
                                <m:t>𝑡</m:t>
                              </m:r>
                            </m:oMath>
                          </a14:m>
                          <a:endParaRPr lang="zh-TW" altLang="en-US" dirty="0"/>
                        </a:p>
                      </a:txBody>
                      <a:tcPr/>
                    </a:tc>
                    <a:tc>
                      <a:txBody>
                        <a:bodyPr/>
                        <a:lstStyle/>
                        <a:p>
                          <a:r>
                            <a:rPr lang="en-US" altLang="zh-TW" sz="1800" dirty="0" smtClean="0">
                              <a:ea typeface="標楷體" panose="03000509000000000000" pitchFamily="65" charset="-120"/>
                            </a:rPr>
                            <a:t> </a:t>
                          </a:r>
                          <a14:m>
                            <m:oMath xmlns:m="http://schemas.openxmlformats.org/officeDocument/2006/math">
                              <m:sSub>
                                <m:sSubPr>
                                  <m:ctrlPr>
                                    <a:rPr lang="en-US" altLang="zh-TW" sz="1800" i="1" smtClean="0">
                                      <a:latin typeface="Cambria Math" charset="0"/>
                                      <a:ea typeface="標楷體" panose="03000509000000000000" pitchFamily="65" charset="-120"/>
                                    </a:rPr>
                                  </m:ctrlPr>
                                </m:sSubPr>
                                <m:e>
                                  <m:r>
                                    <a:rPr lang="en-US" altLang="zh-TW" sz="1800">
                                      <a:latin typeface="Cambria Math" panose="02040503050406030204" pitchFamily="18" charset="0"/>
                                      <a:ea typeface="Cambria Math" panose="02040503050406030204" pitchFamily="18" charset="0"/>
                                    </a:rPr>
                                    <m:t>∆</m:t>
                                  </m:r>
                                  <m:r>
                                    <a:rPr lang="en-US" altLang="zh-TW" sz="1800" i="1">
                                      <a:latin typeface="Cambria Math" charset="0"/>
                                      <a:ea typeface="Cambria Math" panose="02040503050406030204" pitchFamily="18" charset="0"/>
                                    </a:rPr>
                                    <m:t>𝑧</m:t>
                                  </m:r>
                                </m:e>
                                <m:sub>
                                  <m:r>
                                    <m:rPr>
                                      <m:sty m:val="p"/>
                                    </m:rPr>
                                    <a:rPr lang="en-US" altLang="zh-TW" sz="1800">
                                      <a:latin typeface="Cambria Math" panose="02040503050406030204" pitchFamily="18" charset="0"/>
                                      <a:ea typeface="標楷體" panose="03000509000000000000" pitchFamily="65" charset="-120"/>
                                    </a:rPr>
                                    <m:t>t</m:t>
                                  </m:r>
                                </m:sub>
                              </m:sSub>
                              <m:r>
                                <a:rPr lang="en-US" altLang="zh-TW" sz="1800" i="1" smtClean="0">
                                  <a:latin typeface="Cambria Math" panose="02040503050406030204" pitchFamily="18" charset="0"/>
                                  <a:ea typeface="標楷體" panose="03000509000000000000" pitchFamily="65" charset="-120"/>
                                </a:rPr>
                                <m:t>=</m:t>
                              </m:r>
                              <m:sSub>
                                <m:sSubPr>
                                  <m:ctrlPr>
                                    <a:rPr kumimoji="1" lang="en-US" altLang="zh-TW" sz="1800" i="1" smtClean="0">
                                      <a:solidFill>
                                        <a:srgbClr val="FF0000"/>
                                      </a:solidFill>
                                      <a:latin typeface="Cambria Math" charset="0"/>
                                    </a:rPr>
                                  </m:ctrlPr>
                                </m:sSubPr>
                                <m:e>
                                  <m:r>
                                    <a:rPr lang="en-US" altLang="zh-TW" sz="1800" i="1">
                                      <a:solidFill>
                                        <a:srgbClr val="FF0000"/>
                                      </a:solidFill>
                                      <a:latin typeface="Cambria Math" charset="0"/>
                                      <a:ea typeface="Cambria Math" charset="0"/>
                                      <a:cs typeface="Cambria Math" charset="0"/>
                                    </a:rPr>
                                    <m:t>𝜇</m:t>
                                  </m:r>
                                </m:e>
                                <m:sub>
                                  <m:r>
                                    <a:rPr lang="en-US" altLang="zh-TW" sz="1800" b="0" i="1" smtClean="0">
                                      <a:solidFill>
                                        <a:srgbClr val="FF0000"/>
                                      </a:solidFill>
                                      <a:latin typeface="Cambria Math" charset="0"/>
                                      <a:ea typeface="Cambria Math" charset="0"/>
                                      <a:cs typeface="Cambria Math" charset="0"/>
                                    </a:rPr>
                                    <m:t>0</m:t>
                                  </m:r>
                                </m:sub>
                              </m:sSub>
                              <m:r>
                                <a:rPr lang="en-US" altLang="zh-TW" sz="1800" b="0" i="1" smtClean="0">
                                  <a:latin typeface="Cambria Math" charset="0"/>
                                  <a:ea typeface="Cambria Math" charset="0"/>
                                  <a:cs typeface="Cambria Math" charset="0"/>
                                </a:rPr>
                                <m:t>+</m:t>
                              </m:r>
                              <m:sSub>
                                <m:sSubPr>
                                  <m:ctrlPr>
                                    <a:rPr lang="en-US" altLang="zh-TW" sz="1800" i="1">
                                      <a:latin typeface="Cambria Math" charset="0"/>
                                      <a:ea typeface="標楷體" panose="03000509000000000000" pitchFamily="65" charset="-120"/>
                                    </a:rPr>
                                  </m:ctrlPr>
                                </m:sSubPr>
                                <m:e>
                                  <m:r>
                                    <a:rPr lang="el-GR" altLang="zh-TW" sz="1800" i="1">
                                      <a:latin typeface="Cambria Math" panose="02040503050406030204" pitchFamily="18" charset="0"/>
                                      <a:ea typeface="Cambria Math" panose="02040503050406030204" pitchFamily="18" charset="0"/>
                                      <a:cs typeface="Cambria Math" charset="0"/>
                                    </a:rPr>
                                    <m:t>𝛼</m:t>
                                  </m:r>
                                  <m:r>
                                    <a:rPr lang="en-US" altLang="zh-TW" sz="1800" b="0" i="1" smtClean="0">
                                      <a:latin typeface="Cambria Math" charset="0"/>
                                      <a:ea typeface="Cambria Math" panose="02040503050406030204" pitchFamily="18" charset="0"/>
                                      <a:cs typeface="Cambria Math" charset="0"/>
                                    </a:rPr>
                                    <m:t>(</m:t>
                                  </m:r>
                                  <m:sSup>
                                    <m:sSupPr>
                                      <m:ctrlPr>
                                        <a:rPr kumimoji="1" lang="en-US" altLang="zh-TW" sz="1800" i="1">
                                          <a:latin typeface="Cambria Math" charset="0"/>
                                        </a:rPr>
                                      </m:ctrlPr>
                                    </m:sSupPr>
                                    <m:e>
                                      <m:r>
                                        <a:rPr kumimoji="1" lang="en-US" altLang="zh-TW" sz="1800" i="1" smtClean="0">
                                          <a:latin typeface="Cambria Math" charset="0"/>
                                          <a:ea typeface="Cambria Math" charset="0"/>
                                          <a:cs typeface="Cambria Math" charset="0"/>
                                        </a:rPr>
                                        <m:t>𝛽</m:t>
                                      </m:r>
                                    </m:e>
                                    <m:sup>
                                      <m:r>
                                        <a:rPr kumimoji="1" lang="en-US" altLang="zh-TW" sz="1800" i="1">
                                          <a:latin typeface="Cambria Math" charset="0"/>
                                        </a:rPr>
                                        <m:t>′</m:t>
                                      </m:r>
                                    </m:sup>
                                  </m:sSup>
                                  <m:r>
                                    <a:rPr lang="en-US" altLang="zh-TW" sz="1800" i="1">
                                      <a:latin typeface="Cambria Math" charset="0"/>
                                      <a:ea typeface="Cambria Math" panose="02040503050406030204" pitchFamily="18" charset="0"/>
                                    </a:rPr>
                                    <m:t>𝑧</m:t>
                                  </m:r>
                                </m:e>
                                <m:sub>
                                  <m:r>
                                    <a:rPr lang="en-US" altLang="zh-TW" sz="1800" i="1">
                                      <a:latin typeface="Cambria Math" panose="02040503050406030204" pitchFamily="18" charset="0"/>
                                      <a:ea typeface="標楷體" panose="03000509000000000000" pitchFamily="65" charset="-120"/>
                                    </a:rPr>
                                    <m:t>𝑡</m:t>
                                  </m:r>
                                  <m:r>
                                    <a:rPr lang="en-US" altLang="zh-TW" sz="1800" i="1">
                                      <a:latin typeface="Cambria Math" panose="02040503050406030204" pitchFamily="18" charset="0"/>
                                      <a:ea typeface="標楷體" panose="03000509000000000000" pitchFamily="65" charset="-120"/>
                                    </a:rPr>
                                    <m:t>−1</m:t>
                                  </m:r>
                                </m:sub>
                              </m:sSub>
                              <m:r>
                                <a:rPr lang="en-US" altLang="zh-TW" sz="1800" b="0" i="1" smtClean="0">
                                  <a:latin typeface="Cambria Math" charset="0"/>
                                  <a:ea typeface="標楷體" panose="03000509000000000000" pitchFamily="65" charset="-120"/>
                                </a:rPr>
                                <m:t>+</m:t>
                              </m:r>
                              <m:sSub>
                                <m:sSubPr>
                                  <m:ctrlPr>
                                    <a:rPr kumimoji="1" lang="en-US" altLang="zh-TW" sz="1800" i="1" smtClean="0">
                                      <a:solidFill>
                                        <a:srgbClr val="FF0000"/>
                                      </a:solidFill>
                                      <a:latin typeface="Cambria Math" charset="0"/>
                                    </a:rPr>
                                  </m:ctrlPr>
                                </m:sSubPr>
                                <m:e>
                                  <m:r>
                                    <a:rPr kumimoji="1" lang="en-US" altLang="zh-TW" sz="1800" b="0" i="1" smtClean="0">
                                      <a:solidFill>
                                        <a:srgbClr val="FF0000"/>
                                      </a:solidFill>
                                      <a:latin typeface="Cambria Math" charset="0"/>
                                    </a:rPr>
                                    <m:t>𝑑</m:t>
                                  </m:r>
                                </m:e>
                                <m:sub>
                                  <m:r>
                                    <a:rPr kumimoji="1" lang="en-US" altLang="zh-TW" sz="1800" b="0" i="1" smtClean="0">
                                      <a:solidFill>
                                        <a:srgbClr val="FF0000"/>
                                      </a:solidFill>
                                      <a:latin typeface="Cambria Math" charset="0"/>
                                    </a:rPr>
                                    <m:t>1</m:t>
                                  </m:r>
                                </m:sub>
                              </m:sSub>
                              <m:r>
                                <a:rPr lang="en-US" altLang="zh-TW" sz="1800" b="0" i="1" smtClean="0">
                                  <a:solidFill>
                                    <a:srgbClr val="FF0000"/>
                                  </a:solidFill>
                                  <a:latin typeface="Cambria Math" charset="0"/>
                                  <a:ea typeface="Cambria Math" charset="0"/>
                                  <a:cs typeface="Cambria Math" charset="0"/>
                                </a:rPr>
                                <m:t>𝑡</m:t>
                              </m:r>
                              <m:r>
                                <a:rPr lang="en-US" altLang="zh-TW" sz="1800" b="0" i="1" smtClean="0">
                                  <a:latin typeface="Cambria Math" charset="0"/>
                                  <a:ea typeface="標楷體" panose="03000509000000000000" pitchFamily="65" charset="-120"/>
                                </a:rPr>
                                <m:t>)</m:t>
                              </m:r>
                              <m:r>
                                <a:rPr lang="en-US" altLang="zh-TW" sz="1800" i="1">
                                  <a:latin typeface="Cambria Math" panose="02040503050406030204" pitchFamily="18" charset="0"/>
                                  <a:ea typeface="Cambria Math" panose="02040503050406030204" pitchFamily="18" charset="0"/>
                                </a:rPr>
                                <m:t>+</m:t>
                              </m:r>
                              <m:nary>
                                <m:naryPr>
                                  <m:chr m:val="∑"/>
                                  <m:limLoc m:val="subSup"/>
                                  <m:ctrlPr>
                                    <a:rPr lang="en-US" altLang="zh-TW" sz="1800" i="1">
                                      <a:latin typeface="Cambria Math" charset="0"/>
                                      <a:ea typeface="Cambria Math" panose="02040503050406030204" pitchFamily="18" charset="0"/>
                                    </a:rPr>
                                  </m:ctrlPr>
                                </m:naryPr>
                                <m:sub>
                                  <m:r>
                                    <m:rPr>
                                      <m:brk m:alnAt="25"/>
                                    </m:rPr>
                                    <a:rPr lang="en-US" altLang="zh-TW" sz="1800" i="1">
                                      <a:latin typeface="Cambria Math" panose="02040503050406030204" pitchFamily="18" charset="0"/>
                                      <a:ea typeface="Cambria Math" panose="02040503050406030204" pitchFamily="18" charset="0"/>
                                    </a:rPr>
                                    <m:t>𝑗</m:t>
                                  </m:r>
                                  <m:r>
                                    <a:rPr lang="en-US" altLang="zh-TW" sz="1800" i="1">
                                      <a:latin typeface="Cambria Math" panose="02040503050406030204" pitchFamily="18" charset="0"/>
                                      <a:ea typeface="Cambria Math" panose="02040503050406030204" pitchFamily="18" charset="0"/>
                                    </a:rPr>
                                    <m:t>=1</m:t>
                                  </m:r>
                                </m:sub>
                                <m:sup>
                                  <m:r>
                                    <a:rPr lang="en-US" altLang="zh-TW" sz="1800" i="1">
                                      <a:latin typeface="Cambria Math" panose="02040503050406030204" pitchFamily="18" charset="0"/>
                                      <a:ea typeface="Cambria Math" panose="02040503050406030204" pitchFamily="18" charset="0"/>
                                    </a:rPr>
                                    <m:t>𝑝</m:t>
                                  </m:r>
                                  <m:r>
                                    <a:rPr lang="en-US" altLang="zh-TW" sz="1800" i="1">
                                      <a:latin typeface="Cambria Math" panose="02040503050406030204" pitchFamily="18" charset="0"/>
                                      <a:ea typeface="Cambria Math" panose="02040503050406030204" pitchFamily="18" charset="0"/>
                                    </a:rPr>
                                    <m:t>−1</m:t>
                                  </m:r>
                                </m:sup>
                                <m:e>
                                  <m:sSub>
                                    <m:sSubPr>
                                      <m:ctrlPr>
                                        <a:rPr lang="en-US" altLang="zh-TW" sz="1800" i="1">
                                          <a:latin typeface="Cambria Math" charset="0"/>
                                          <a:ea typeface="標楷體" panose="03000509000000000000" pitchFamily="65" charset="-120"/>
                                        </a:rPr>
                                      </m:ctrlPr>
                                    </m:sSubPr>
                                    <m:e>
                                      <m:r>
                                        <a:rPr lang="en-US" altLang="zh-TW" sz="1800" i="1">
                                          <a:latin typeface="Cambria Math" panose="02040503050406030204" pitchFamily="18" charset="0"/>
                                          <a:ea typeface="標楷體" panose="03000509000000000000" pitchFamily="65" charset="-120"/>
                                        </a:rPr>
                                        <m:t>𝐷</m:t>
                                      </m:r>
                                    </m:e>
                                    <m:sub>
                                      <m:r>
                                        <a:rPr lang="en-US" altLang="zh-TW" sz="1800" i="1">
                                          <a:latin typeface="Cambria Math" panose="02040503050406030204" pitchFamily="18" charset="0"/>
                                          <a:ea typeface="標楷體" panose="03000509000000000000" pitchFamily="65" charset="-120"/>
                                        </a:rPr>
                                        <m:t>𝑗</m:t>
                                      </m:r>
                                    </m:sub>
                                  </m:sSub>
                                </m:e>
                              </m:nary>
                              <m:r>
                                <a:rPr lang="zh-TW" altLang="en-US" sz="1800" i="1">
                                  <a:latin typeface="Cambria Math" panose="02040503050406030204" pitchFamily="18" charset="0"/>
                                  <a:ea typeface="標楷體" panose="03000509000000000000" pitchFamily="65" charset="-120"/>
                                </a:rPr>
                                <m:t>∆</m:t>
                              </m:r>
                              <m:sSub>
                                <m:sSubPr>
                                  <m:ctrlPr>
                                    <a:rPr lang="en-US" altLang="zh-TW" sz="1800" i="1">
                                      <a:latin typeface="Cambria Math" charset="0"/>
                                      <a:ea typeface="標楷體" panose="03000509000000000000" pitchFamily="65" charset="-120"/>
                                    </a:rPr>
                                  </m:ctrlPr>
                                </m:sSubPr>
                                <m:e>
                                  <m:r>
                                    <a:rPr lang="en-US" altLang="zh-TW" sz="1800" i="1">
                                      <a:latin typeface="Cambria Math" charset="0"/>
                                      <a:ea typeface="標楷體" panose="03000509000000000000" pitchFamily="65" charset="-120"/>
                                    </a:rPr>
                                    <m:t>𝑧</m:t>
                                  </m:r>
                                </m:e>
                                <m:sub>
                                  <m:r>
                                    <a:rPr lang="en-US" altLang="zh-TW" sz="1800" i="1">
                                      <a:latin typeface="Cambria Math" panose="02040503050406030204" pitchFamily="18" charset="0"/>
                                      <a:ea typeface="標楷體" panose="03000509000000000000" pitchFamily="65" charset="-120"/>
                                    </a:rPr>
                                    <m:t>𝑡</m:t>
                                  </m:r>
                                  <m:r>
                                    <a:rPr lang="en-US" altLang="zh-TW" sz="1800" i="1">
                                      <a:latin typeface="Cambria Math" panose="02040503050406030204" pitchFamily="18" charset="0"/>
                                      <a:ea typeface="標楷體" panose="03000509000000000000" pitchFamily="65" charset="-120"/>
                                    </a:rPr>
                                    <m:t>−</m:t>
                                  </m:r>
                                  <m:r>
                                    <a:rPr lang="en-US" altLang="zh-TW" sz="1800" i="1">
                                      <a:latin typeface="Cambria Math" panose="02040503050406030204" pitchFamily="18" charset="0"/>
                                      <a:ea typeface="標楷體" panose="03000509000000000000" pitchFamily="65" charset="-120"/>
                                    </a:rPr>
                                    <m:t>𝑗</m:t>
                                  </m:r>
                                </m:sub>
                              </m:sSub>
                              <m:r>
                                <a:rPr lang="en-US" altLang="zh-TW" sz="1800" i="1">
                                  <a:latin typeface="Cambria Math" panose="02040503050406030204" pitchFamily="18" charset="0"/>
                                  <a:ea typeface="標楷體" panose="03000509000000000000" pitchFamily="65" charset="-120"/>
                                </a:rPr>
                                <m:t>+</m:t>
                              </m:r>
                              <m:sSub>
                                <m:sSubPr>
                                  <m:ctrlPr>
                                    <a:rPr lang="en-US" altLang="zh-TW" sz="1800" i="1">
                                      <a:latin typeface="Cambria Math" charset="0"/>
                                      <a:ea typeface="標楷體" panose="03000509000000000000" pitchFamily="65" charset="-120"/>
                                    </a:rPr>
                                  </m:ctrlPr>
                                </m:sSubPr>
                                <m:e>
                                  <m:r>
                                    <a:rPr lang="en-US" altLang="zh-TW" sz="1800" i="1">
                                      <a:latin typeface="Cambria Math" charset="0"/>
                                      <a:ea typeface="標楷體" panose="03000509000000000000" pitchFamily="65" charset="-120"/>
                                    </a:rPr>
                                    <m:t>𝑎</m:t>
                                  </m:r>
                                </m:e>
                                <m:sub>
                                  <m:r>
                                    <a:rPr lang="en-US" altLang="zh-TW" sz="1800" i="1">
                                      <a:latin typeface="Cambria Math" panose="02040503050406030204" pitchFamily="18" charset="0"/>
                                      <a:ea typeface="標楷體" panose="03000509000000000000" pitchFamily="65" charset="-120"/>
                                    </a:rPr>
                                    <m:t>𝑡</m:t>
                                  </m:r>
                                </m:sub>
                              </m:sSub>
                            </m:oMath>
                          </a14:m>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b="0" dirty="0" smtClean="0"/>
                            <a:t> </a:t>
                          </a:r>
                          <a14:m>
                            <m:oMath xmlns:m="http://schemas.openxmlformats.org/officeDocument/2006/math">
                              <m:r>
                                <a:rPr lang="en-US" altLang="zh-TW" b="0" i="1" smtClean="0">
                                  <a:latin typeface="Cambria Math" charset="0"/>
                                </a:rPr>
                                <m:t>(</m:t>
                              </m:r>
                              <m:sSub>
                                <m:sSubPr>
                                  <m:ctrlPr>
                                    <a:rPr lang="en-US" altLang="zh-TW" b="0" i="1" smtClean="0">
                                      <a:latin typeface="Cambria Math" charset="0"/>
                                    </a:rPr>
                                  </m:ctrlPr>
                                </m:sSubPr>
                                <m:e>
                                  <m:r>
                                    <a:rPr lang="en-US" altLang="zh-TW" b="0" i="1" smtClean="0">
                                      <a:latin typeface="Cambria Math" charset="0"/>
                                    </a:rPr>
                                    <m:t>𝑁</m:t>
                                  </m:r>
                                </m:e>
                                <m:sub>
                                  <m:r>
                                    <a:rPr lang="en-US" altLang="zh-TW" b="0" i="1" smtClean="0">
                                      <a:latin typeface="Cambria Math" charset="0"/>
                                    </a:rPr>
                                    <m:t>1</m:t>
                                  </m:r>
                                </m:sub>
                              </m:sSub>
                              <m:r>
                                <a:rPr lang="en-US" altLang="zh-TW" b="0" i="1" smtClean="0">
                                  <a:latin typeface="Cambria Math" charset="0"/>
                                </a:rPr>
                                <m:t>,…,</m:t>
                              </m:r>
                              <m:sSub>
                                <m:sSubPr>
                                  <m:ctrlPr>
                                    <a:rPr lang="en-US" altLang="zh-TW" b="0" i="1" smtClean="0">
                                      <a:latin typeface="Cambria Math" charset="0"/>
                                    </a:rPr>
                                  </m:ctrlPr>
                                </m:sSubPr>
                                <m:e>
                                  <m:r>
                                    <a:rPr lang="en-US" altLang="zh-TW" b="0" i="1" smtClean="0">
                                      <a:latin typeface="Cambria Math" charset="0"/>
                                    </a:rPr>
                                    <m:t>𝑁</m:t>
                                  </m:r>
                                </m:e>
                                <m:sub>
                                  <m:r>
                                    <a:rPr lang="en-US" altLang="zh-TW" b="0" i="1" smtClean="0">
                                      <a:latin typeface="Cambria Math" charset="0"/>
                                    </a:rPr>
                                    <m:t>𝑘</m:t>
                                  </m:r>
                                  <m:r>
                                    <a:rPr lang="en-US" altLang="zh-TW" b="0" i="1" smtClean="0">
                                      <a:latin typeface="Cambria Math" charset="0"/>
                                    </a:rPr>
                                    <m:t>−</m:t>
                                  </m:r>
                                  <m:sSub>
                                    <m:sSubPr>
                                      <m:ctrlPr>
                                        <a:rPr lang="en-US" altLang="zh-TW" sz="1800" i="1" smtClean="0">
                                          <a:latin typeface="Cambria Math" charset="0"/>
                                          <a:ea typeface="標楷體" panose="03000509000000000000" pitchFamily="65" charset="-120"/>
                                        </a:rPr>
                                      </m:ctrlPr>
                                    </m:sSubPr>
                                    <m:e>
                                      <m:r>
                                        <a:rPr lang="en-US" altLang="zh-TW" sz="1800" i="1">
                                          <a:latin typeface="Cambria Math" charset="0"/>
                                          <a:ea typeface="標楷體" panose="03000509000000000000" pitchFamily="65" charset="-120"/>
                                        </a:rPr>
                                        <m:t>𝑟</m:t>
                                      </m:r>
                                    </m:e>
                                    <m:sub>
                                      <m:r>
                                        <a:rPr lang="en-US" altLang="zh-TW" sz="1800" i="1">
                                          <a:latin typeface="Cambria Math" charset="0"/>
                                          <a:ea typeface="標楷體" panose="03000509000000000000" pitchFamily="65" charset="-120"/>
                                        </a:rPr>
                                        <m:t>0</m:t>
                                      </m:r>
                                    </m:sub>
                                  </m:sSub>
                                </m:sub>
                              </m:sSub>
                              <m:r>
                                <a:rPr lang="en-US" altLang="zh-TW" sz="1800" b="0" i="1" smtClean="0">
                                  <a:latin typeface="Cambria Math" charset="0"/>
                                  <a:ea typeface="標楷體" panose="03000509000000000000" pitchFamily="65" charset="-120"/>
                                </a:rPr>
                                <m:t>,</m:t>
                              </m:r>
                              <m:r>
                                <a:rPr lang="en-US" altLang="zh-TW" sz="1800" b="0" i="1" smtClean="0">
                                  <a:latin typeface="Cambria Math" charset="0"/>
                                  <a:ea typeface="標楷體" panose="03000509000000000000" pitchFamily="65" charset="-120"/>
                                </a:rPr>
                                <m:t>𝑡</m:t>
                              </m:r>
                              <m:r>
                                <a:rPr lang="en-US" altLang="zh-TW" sz="1800" b="0" i="1" smtClean="0">
                                  <a:latin typeface="Cambria Math" charset="0"/>
                                  <a:ea typeface="標楷體" panose="03000509000000000000" pitchFamily="65" charset="-120"/>
                                </a:rPr>
                                <m:t>−0.5)</m:t>
                              </m:r>
                            </m:oMath>
                          </a14:m>
                          <a:endParaRPr lang="zh-TW" altLang="en-US" dirty="0"/>
                        </a:p>
                      </a:txBody>
                      <a:tcPr/>
                    </a:tc>
                  </a:tr>
                  <a:tr h="517464">
                    <a:tc>
                      <a:txBody>
                        <a:bodyPr/>
                        <a:lstStyle/>
                        <a:p>
                          <a:r>
                            <a:rPr kumimoji="1" lang="en-US" altLang="zh-TW" sz="1800" dirty="0" smtClean="0"/>
                            <a:t> </a:t>
                          </a:r>
                          <a14:m>
                            <m:oMath xmlns:m="http://schemas.openxmlformats.org/officeDocument/2006/math">
                              <m:sSub>
                                <m:sSubPr>
                                  <m:ctrlPr>
                                    <a:rPr kumimoji="1" lang="en-US" altLang="zh-TW" sz="1800" i="1" smtClean="0">
                                      <a:latin typeface="Cambria Math" charset="0"/>
                                    </a:rPr>
                                  </m:ctrlPr>
                                </m:sSubPr>
                                <m:e>
                                  <m:r>
                                    <a:rPr lang="en-US" altLang="zh-TW" sz="1800" i="1">
                                      <a:latin typeface="Cambria Math" charset="0"/>
                                      <a:ea typeface="Cambria Math" charset="0"/>
                                      <a:cs typeface="Cambria Math" charset="0"/>
                                    </a:rPr>
                                    <m:t>𝜇</m:t>
                                  </m:r>
                                </m:e>
                                <m:sub>
                                  <m:r>
                                    <a:rPr kumimoji="1" lang="en-US" altLang="zh-TW" sz="1800" i="1">
                                      <a:latin typeface="Cambria Math" charset="0"/>
                                      <a:ea typeface="Cambria Math" charset="0"/>
                                      <a:cs typeface="Cambria Math" charset="0"/>
                                    </a:rPr>
                                    <m:t>𝑡</m:t>
                                  </m:r>
                                </m:sub>
                              </m:sSub>
                              <m:r>
                                <a:rPr kumimoji="1" lang="en-US" altLang="zh-TW" sz="1800" b="0" i="1" smtClean="0">
                                  <a:latin typeface="Cambria Math" charset="0"/>
                                  <a:ea typeface="Cambria Math" charset="0"/>
                                  <a:cs typeface="Cambria Math" charset="0"/>
                                </a:rPr>
                                <m:t>=</m:t>
                              </m:r>
                              <m:sSub>
                                <m:sSubPr>
                                  <m:ctrlPr>
                                    <a:rPr kumimoji="1" lang="en-US" altLang="zh-TW" sz="1800" i="1" smtClean="0">
                                      <a:latin typeface="Cambria Math" charset="0"/>
                                    </a:rPr>
                                  </m:ctrlPr>
                                </m:sSubPr>
                                <m:e>
                                  <m:r>
                                    <a:rPr lang="en-US" altLang="zh-TW" sz="1800" i="1">
                                      <a:latin typeface="Cambria Math" charset="0"/>
                                      <a:ea typeface="Cambria Math" charset="0"/>
                                      <a:cs typeface="Cambria Math" charset="0"/>
                                    </a:rPr>
                                    <m:t>𝜇</m:t>
                                  </m:r>
                                </m:e>
                                <m:sub>
                                  <m:r>
                                    <a:rPr lang="en-US" altLang="zh-TW" sz="1800" b="0" i="1" smtClean="0">
                                      <a:latin typeface="Cambria Math" charset="0"/>
                                      <a:ea typeface="Cambria Math" charset="0"/>
                                      <a:cs typeface="Cambria Math" charset="0"/>
                                    </a:rPr>
                                    <m:t>0</m:t>
                                  </m:r>
                                </m:sub>
                              </m:sSub>
                              <m:r>
                                <a:rPr lang="en-US" altLang="zh-TW" sz="1800" b="0" i="1" smtClean="0">
                                  <a:latin typeface="Cambria Math" charset="0"/>
                                  <a:ea typeface="Cambria Math" charset="0"/>
                                  <a:cs typeface="Cambria Math" charset="0"/>
                                </a:rPr>
                                <m:t>+</m:t>
                              </m:r>
                              <m:sSub>
                                <m:sSubPr>
                                  <m:ctrlPr>
                                    <a:rPr kumimoji="1" lang="en-US" altLang="zh-TW" sz="1800" i="1" smtClean="0">
                                      <a:latin typeface="Cambria Math" charset="0"/>
                                    </a:rPr>
                                  </m:ctrlPr>
                                </m:sSubPr>
                                <m:e>
                                  <m:r>
                                    <a:rPr lang="en-US" altLang="zh-TW" sz="1800" i="1">
                                      <a:latin typeface="Cambria Math" charset="0"/>
                                      <a:ea typeface="Cambria Math" charset="0"/>
                                      <a:cs typeface="Cambria Math" charset="0"/>
                                    </a:rPr>
                                    <m:t>𝜇</m:t>
                                  </m:r>
                                </m:e>
                                <m:sub>
                                  <m:r>
                                    <a:rPr lang="en-US" altLang="zh-TW" sz="1800" b="0" i="1" smtClean="0">
                                      <a:latin typeface="Cambria Math" charset="0"/>
                                      <a:ea typeface="Cambria Math" charset="0"/>
                                      <a:cs typeface="Cambria Math" charset="0"/>
                                    </a:rPr>
                                    <m:t>1</m:t>
                                  </m:r>
                                </m:sub>
                              </m:sSub>
                              <m:r>
                                <a:rPr lang="en-US" altLang="zh-TW" sz="1800" b="0" i="1" smtClean="0">
                                  <a:latin typeface="Cambria Math" charset="0"/>
                                  <a:ea typeface="Cambria Math" charset="0"/>
                                  <a:cs typeface="Cambria Math" charset="0"/>
                                </a:rPr>
                                <m:t>𝑡</m:t>
                              </m:r>
                            </m:oMath>
                          </a14:m>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dirty="0" smtClean="0">
                              <a:ea typeface="標楷體" panose="03000509000000000000" pitchFamily="65" charset="-120"/>
                            </a:rPr>
                            <a:t> </a:t>
                          </a:r>
                          <a14:m>
                            <m:oMath xmlns:m="http://schemas.openxmlformats.org/officeDocument/2006/math">
                              <m:sSub>
                                <m:sSubPr>
                                  <m:ctrlPr>
                                    <a:rPr lang="en-US" altLang="zh-TW" sz="1800" i="1" smtClean="0">
                                      <a:latin typeface="Cambria Math" charset="0"/>
                                      <a:ea typeface="標楷體" panose="03000509000000000000" pitchFamily="65" charset="-120"/>
                                    </a:rPr>
                                  </m:ctrlPr>
                                </m:sSubPr>
                                <m:e>
                                  <m:r>
                                    <a:rPr lang="en-US" altLang="zh-TW" sz="1800">
                                      <a:latin typeface="Cambria Math" panose="02040503050406030204" pitchFamily="18" charset="0"/>
                                      <a:ea typeface="Cambria Math" panose="02040503050406030204" pitchFamily="18" charset="0"/>
                                    </a:rPr>
                                    <m:t>∆</m:t>
                                  </m:r>
                                  <m:r>
                                    <a:rPr lang="en-US" altLang="zh-TW" sz="1800" i="1">
                                      <a:latin typeface="Cambria Math" charset="0"/>
                                      <a:ea typeface="Cambria Math" panose="02040503050406030204" pitchFamily="18" charset="0"/>
                                    </a:rPr>
                                    <m:t>𝑧</m:t>
                                  </m:r>
                                </m:e>
                                <m:sub>
                                  <m:r>
                                    <m:rPr>
                                      <m:sty m:val="p"/>
                                    </m:rPr>
                                    <a:rPr lang="en-US" altLang="zh-TW" sz="1800">
                                      <a:latin typeface="Cambria Math" panose="02040503050406030204" pitchFamily="18" charset="0"/>
                                      <a:ea typeface="標楷體" panose="03000509000000000000" pitchFamily="65" charset="-120"/>
                                    </a:rPr>
                                    <m:t>t</m:t>
                                  </m:r>
                                </m:sub>
                              </m:sSub>
                              <m:r>
                                <a:rPr lang="en-US" altLang="zh-TW" sz="1800" i="1" smtClean="0">
                                  <a:latin typeface="Cambria Math" panose="02040503050406030204" pitchFamily="18" charset="0"/>
                                  <a:ea typeface="標楷體" panose="03000509000000000000" pitchFamily="65" charset="-120"/>
                                </a:rPr>
                                <m:t>=</m:t>
                              </m:r>
                              <m:sSub>
                                <m:sSubPr>
                                  <m:ctrlPr>
                                    <a:rPr kumimoji="1" lang="en-US" altLang="zh-TW" sz="1800" i="1" smtClean="0">
                                      <a:solidFill>
                                        <a:srgbClr val="FF0000"/>
                                      </a:solidFill>
                                      <a:latin typeface="Cambria Math" charset="0"/>
                                    </a:rPr>
                                  </m:ctrlPr>
                                </m:sSubPr>
                                <m:e>
                                  <m:r>
                                    <a:rPr lang="en-US" altLang="zh-TW" sz="1800" i="1">
                                      <a:solidFill>
                                        <a:srgbClr val="FF0000"/>
                                      </a:solidFill>
                                      <a:latin typeface="Cambria Math" charset="0"/>
                                      <a:ea typeface="Cambria Math" charset="0"/>
                                      <a:cs typeface="Cambria Math" charset="0"/>
                                    </a:rPr>
                                    <m:t>𝜇</m:t>
                                  </m:r>
                                </m:e>
                                <m:sub>
                                  <m:r>
                                    <a:rPr lang="en-US" altLang="zh-TW" sz="1800" b="0" i="1" smtClean="0">
                                      <a:solidFill>
                                        <a:srgbClr val="FF0000"/>
                                      </a:solidFill>
                                      <a:latin typeface="Cambria Math" charset="0"/>
                                      <a:ea typeface="Cambria Math" charset="0"/>
                                      <a:cs typeface="Cambria Math" charset="0"/>
                                    </a:rPr>
                                    <m:t>0</m:t>
                                  </m:r>
                                </m:sub>
                              </m:sSub>
                              <m:r>
                                <a:rPr lang="en-US" altLang="zh-TW" sz="1800" b="0" i="1" smtClean="0">
                                  <a:latin typeface="Cambria Math" charset="0"/>
                                  <a:ea typeface="Cambria Math" charset="0"/>
                                  <a:cs typeface="Cambria Math" charset="0"/>
                                </a:rPr>
                                <m:t>+</m:t>
                              </m:r>
                              <m:sSub>
                                <m:sSubPr>
                                  <m:ctrlPr>
                                    <a:rPr kumimoji="1" lang="en-US" altLang="zh-TW" sz="1800" i="1" smtClean="0">
                                      <a:solidFill>
                                        <a:srgbClr val="FF0000"/>
                                      </a:solidFill>
                                      <a:latin typeface="Cambria Math" charset="0"/>
                                    </a:rPr>
                                  </m:ctrlPr>
                                </m:sSubPr>
                                <m:e>
                                  <m:r>
                                    <a:rPr lang="en-US" altLang="zh-TW" sz="1800" i="1">
                                      <a:solidFill>
                                        <a:srgbClr val="FF0000"/>
                                      </a:solidFill>
                                      <a:latin typeface="Cambria Math" charset="0"/>
                                      <a:ea typeface="Cambria Math" charset="0"/>
                                      <a:cs typeface="Cambria Math" charset="0"/>
                                    </a:rPr>
                                    <m:t>𝜇</m:t>
                                  </m:r>
                                </m:e>
                                <m:sub>
                                  <m:r>
                                    <a:rPr lang="en-US" altLang="zh-TW" sz="1800" b="0" i="1" smtClean="0">
                                      <a:solidFill>
                                        <a:srgbClr val="FF0000"/>
                                      </a:solidFill>
                                      <a:latin typeface="Cambria Math" charset="0"/>
                                      <a:ea typeface="Cambria Math" charset="0"/>
                                      <a:cs typeface="Cambria Math" charset="0"/>
                                    </a:rPr>
                                    <m:t>1</m:t>
                                  </m:r>
                                </m:sub>
                              </m:sSub>
                              <m:r>
                                <a:rPr lang="en-US" altLang="zh-TW" sz="1800" b="0" i="1" smtClean="0">
                                  <a:solidFill>
                                    <a:srgbClr val="FF0000"/>
                                  </a:solidFill>
                                  <a:latin typeface="Cambria Math" charset="0"/>
                                  <a:ea typeface="Cambria Math" charset="0"/>
                                  <a:cs typeface="Cambria Math" charset="0"/>
                                </a:rPr>
                                <m:t>𝑡</m:t>
                              </m:r>
                              <m:r>
                                <a:rPr lang="en-US" altLang="zh-TW" sz="1800" b="0" i="1" smtClean="0">
                                  <a:latin typeface="Cambria Math" charset="0"/>
                                  <a:ea typeface="Cambria Math" charset="0"/>
                                  <a:cs typeface="Cambria Math" charset="0"/>
                                </a:rPr>
                                <m:t>+</m:t>
                              </m:r>
                              <m:sSub>
                                <m:sSubPr>
                                  <m:ctrlPr>
                                    <a:rPr lang="en-US" altLang="zh-TW" sz="1800" i="1">
                                      <a:latin typeface="Cambria Math" charset="0"/>
                                      <a:ea typeface="標楷體" panose="03000509000000000000" pitchFamily="65" charset="-120"/>
                                    </a:rPr>
                                  </m:ctrlPr>
                                </m:sSubPr>
                                <m:e>
                                  <m:r>
                                    <a:rPr lang="el-GR" altLang="zh-TW" sz="1800" i="1">
                                      <a:latin typeface="Cambria Math" panose="02040503050406030204" pitchFamily="18" charset="0"/>
                                      <a:ea typeface="Cambria Math" panose="02040503050406030204" pitchFamily="18" charset="0"/>
                                      <a:cs typeface="Cambria Math" charset="0"/>
                                    </a:rPr>
                                    <m:t>𝛼</m:t>
                                  </m:r>
                                  <m:sSup>
                                    <m:sSupPr>
                                      <m:ctrlPr>
                                        <a:rPr kumimoji="1" lang="en-US" altLang="zh-TW" sz="1800" i="1">
                                          <a:latin typeface="Cambria Math" charset="0"/>
                                        </a:rPr>
                                      </m:ctrlPr>
                                    </m:sSupPr>
                                    <m:e>
                                      <m:r>
                                        <a:rPr kumimoji="1" lang="en-US" altLang="zh-TW" sz="1800" i="1" smtClean="0">
                                          <a:latin typeface="Cambria Math" charset="0"/>
                                          <a:ea typeface="Cambria Math" charset="0"/>
                                          <a:cs typeface="Cambria Math" charset="0"/>
                                        </a:rPr>
                                        <m:t>𝛽</m:t>
                                      </m:r>
                                    </m:e>
                                    <m:sup>
                                      <m:r>
                                        <a:rPr kumimoji="1" lang="en-US" altLang="zh-TW" sz="1800" i="1">
                                          <a:latin typeface="Cambria Math" charset="0"/>
                                        </a:rPr>
                                        <m:t>′</m:t>
                                      </m:r>
                                    </m:sup>
                                  </m:sSup>
                                  <m:r>
                                    <a:rPr lang="en-US" altLang="zh-TW" sz="1800" i="1">
                                      <a:latin typeface="Cambria Math" charset="0"/>
                                      <a:ea typeface="Cambria Math" panose="02040503050406030204" pitchFamily="18" charset="0"/>
                                    </a:rPr>
                                    <m:t>𝑧</m:t>
                                  </m:r>
                                </m:e>
                                <m:sub>
                                  <m:r>
                                    <a:rPr lang="en-US" altLang="zh-TW" sz="1800" i="1">
                                      <a:latin typeface="Cambria Math" panose="02040503050406030204" pitchFamily="18" charset="0"/>
                                      <a:ea typeface="標楷體" panose="03000509000000000000" pitchFamily="65" charset="-120"/>
                                    </a:rPr>
                                    <m:t>𝑡</m:t>
                                  </m:r>
                                  <m:r>
                                    <a:rPr lang="en-US" altLang="zh-TW" sz="1800" i="1">
                                      <a:latin typeface="Cambria Math" panose="02040503050406030204" pitchFamily="18" charset="0"/>
                                      <a:ea typeface="標楷體" panose="03000509000000000000" pitchFamily="65" charset="-120"/>
                                    </a:rPr>
                                    <m:t>−1</m:t>
                                  </m:r>
                                </m:sub>
                              </m:sSub>
                              <m:r>
                                <a:rPr lang="en-US" altLang="zh-TW" sz="1800" i="1">
                                  <a:latin typeface="Cambria Math" panose="02040503050406030204" pitchFamily="18" charset="0"/>
                                  <a:ea typeface="Cambria Math" panose="02040503050406030204" pitchFamily="18" charset="0"/>
                                </a:rPr>
                                <m:t>+</m:t>
                              </m:r>
                              <m:nary>
                                <m:naryPr>
                                  <m:chr m:val="∑"/>
                                  <m:limLoc m:val="subSup"/>
                                  <m:ctrlPr>
                                    <a:rPr lang="en-US" altLang="zh-TW" sz="1800" i="1">
                                      <a:latin typeface="Cambria Math" charset="0"/>
                                      <a:ea typeface="Cambria Math" panose="02040503050406030204" pitchFamily="18" charset="0"/>
                                    </a:rPr>
                                  </m:ctrlPr>
                                </m:naryPr>
                                <m:sub>
                                  <m:r>
                                    <m:rPr>
                                      <m:brk m:alnAt="25"/>
                                    </m:rPr>
                                    <a:rPr lang="en-US" altLang="zh-TW" sz="1800" i="1">
                                      <a:latin typeface="Cambria Math" panose="02040503050406030204" pitchFamily="18" charset="0"/>
                                      <a:ea typeface="Cambria Math" panose="02040503050406030204" pitchFamily="18" charset="0"/>
                                    </a:rPr>
                                    <m:t>𝑗</m:t>
                                  </m:r>
                                  <m:r>
                                    <a:rPr lang="en-US" altLang="zh-TW" sz="1800" i="1">
                                      <a:latin typeface="Cambria Math" panose="02040503050406030204" pitchFamily="18" charset="0"/>
                                      <a:ea typeface="Cambria Math" panose="02040503050406030204" pitchFamily="18" charset="0"/>
                                    </a:rPr>
                                    <m:t>=1</m:t>
                                  </m:r>
                                </m:sub>
                                <m:sup>
                                  <m:r>
                                    <a:rPr lang="en-US" altLang="zh-TW" sz="1800" i="1">
                                      <a:latin typeface="Cambria Math" panose="02040503050406030204" pitchFamily="18" charset="0"/>
                                      <a:ea typeface="Cambria Math" panose="02040503050406030204" pitchFamily="18" charset="0"/>
                                    </a:rPr>
                                    <m:t>𝑝</m:t>
                                  </m:r>
                                  <m:r>
                                    <a:rPr lang="en-US" altLang="zh-TW" sz="1800" i="1">
                                      <a:latin typeface="Cambria Math" panose="02040503050406030204" pitchFamily="18" charset="0"/>
                                      <a:ea typeface="Cambria Math" panose="02040503050406030204" pitchFamily="18" charset="0"/>
                                    </a:rPr>
                                    <m:t>−1</m:t>
                                  </m:r>
                                </m:sup>
                                <m:e>
                                  <m:sSub>
                                    <m:sSubPr>
                                      <m:ctrlPr>
                                        <a:rPr lang="en-US" altLang="zh-TW" sz="1800" i="1">
                                          <a:latin typeface="Cambria Math" charset="0"/>
                                          <a:ea typeface="標楷體" panose="03000509000000000000" pitchFamily="65" charset="-120"/>
                                        </a:rPr>
                                      </m:ctrlPr>
                                    </m:sSubPr>
                                    <m:e>
                                      <m:r>
                                        <a:rPr lang="en-US" altLang="zh-TW" sz="1800" i="1">
                                          <a:latin typeface="Cambria Math" panose="02040503050406030204" pitchFamily="18" charset="0"/>
                                          <a:ea typeface="標楷體" panose="03000509000000000000" pitchFamily="65" charset="-120"/>
                                        </a:rPr>
                                        <m:t>𝐷</m:t>
                                      </m:r>
                                    </m:e>
                                    <m:sub>
                                      <m:r>
                                        <a:rPr lang="en-US" altLang="zh-TW" sz="1800" i="1">
                                          <a:latin typeface="Cambria Math" panose="02040503050406030204" pitchFamily="18" charset="0"/>
                                          <a:ea typeface="標楷體" panose="03000509000000000000" pitchFamily="65" charset="-120"/>
                                        </a:rPr>
                                        <m:t>𝑗</m:t>
                                      </m:r>
                                    </m:sub>
                                  </m:sSub>
                                </m:e>
                              </m:nary>
                              <m:r>
                                <a:rPr lang="zh-TW" altLang="en-US" sz="1800" i="1">
                                  <a:latin typeface="Cambria Math" panose="02040503050406030204" pitchFamily="18" charset="0"/>
                                  <a:ea typeface="標楷體" panose="03000509000000000000" pitchFamily="65" charset="-120"/>
                                </a:rPr>
                                <m:t>∆</m:t>
                              </m:r>
                              <m:sSub>
                                <m:sSubPr>
                                  <m:ctrlPr>
                                    <a:rPr lang="en-US" altLang="zh-TW" sz="1800" i="1">
                                      <a:latin typeface="Cambria Math" charset="0"/>
                                      <a:ea typeface="標楷體" panose="03000509000000000000" pitchFamily="65" charset="-120"/>
                                    </a:rPr>
                                  </m:ctrlPr>
                                </m:sSubPr>
                                <m:e>
                                  <m:r>
                                    <a:rPr lang="en-US" altLang="zh-TW" sz="1800" i="1">
                                      <a:latin typeface="Cambria Math" charset="0"/>
                                      <a:ea typeface="標楷體" panose="03000509000000000000" pitchFamily="65" charset="-120"/>
                                    </a:rPr>
                                    <m:t>𝑧</m:t>
                                  </m:r>
                                </m:e>
                                <m:sub>
                                  <m:r>
                                    <a:rPr lang="en-US" altLang="zh-TW" sz="1800" i="1">
                                      <a:latin typeface="Cambria Math" panose="02040503050406030204" pitchFamily="18" charset="0"/>
                                      <a:ea typeface="標楷體" panose="03000509000000000000" pitchFamily="65" charset="-120"/>
                                    </a:rPr>
                                    <m:t>𝑡</m:t>
                                  </m:r>
                                  <m:r>
                                    <a:rPr lang="en-US" altLang="zh-TW" sz="1800" i="1">
                                      <a:latin typeface="Cambria Math" panose="02040503050406030204" pitchFamily="18" charset="0"/>
                                      <a:ea typeface="標楷體" panose="03000509000000000000" pitchFamily="65" charset="-120"/>
                                    </a:rPr>
                                    <m:t>−</m:t>
                                  </m:r>
                                  <m:r>
                                    <a:rPr lang="en-US" altLang="zh-TW" sz="1800" i="1">
                                      <a:latin typeface="Cambria Math" panose="02040503050406030204" pitchFamily="18" charset="0"/>
                                      <a:ea typeface="標楷體" panose="03000509000000000000" pitchFamily="65" charset="-120"/>
                                    </a:rPr>
                                    <m:t>𝑗</m:t>
                                  </m:r>
                                </m:sub>
                              </m:sSub>
                              <m:r>
                                <a:rPr lang="en-US" altLang="zh-TW" sz="1800" i="1">
                                  <a:latin typeface="Cambria Math" panose="02040503050406030204" pitchFamily="18" charset="0"/>
                                  <a:ea typeface="標楷體" panose="03000509000000000000" pitchFamily="65" charset="-120"/>
                                </a:rPr>
                                <m:t>+</m:t>
                              </m:r>
                              <m:sSub>
                                <m:sSubPr>
                                  <m:ctrlPr>
                                    <a:rPr lang="en-US" altLang="zh-TW" sz="1800" i="1">
                                      <a:latin typeface="Cambria Math" charset="0"/>
                                      <a:ea typeface="標楷體" panose="03000509000000000000" pitchFamily="65" charset="-120"/>
                                    </a:rPr>
                                  </m:ctrlPr>
                                </m:sSubPr>
                                <m:e>
                                  <m:r>
                                    <a:rPr lang="en-US" altLang="zh-TW" sz="1800" i="1">
                                      <a:latin typeface="Cambria Math" charset="0"/>
                                      <a:ea typeface="標楷體" panose="03000509000000000000" pitchFamily="65" charset="-120"/>
                                    </a:rPr>
                                    <m:t>𝑎</m:t>
                                  </m:r>
                                </m:e>
                                <m:sub>
                                  <m:r>
                                    <a:rPr lang="en-US" altLang="zh-TW" sz="1800" i="1">
                                      <a:latin typeface="Cambria Math" panose="02040503050406030204" pitchFamily="18" charset="0"/>
                                      <a:ea typeface="標楷體" panose="03000509000000000000" pitchFamily="65" charset="-120"/>
                                    </a:rPr>
                                    <m:t>𝑡</m:t>
                                  </m:r>
                                </m:sub>
                              </m:sSub>
                            </m:oMath>
                          </a14:m>
                          <a:endParaRPr lang="zh-TW" alt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b="0" dirty="0" smtClean="0"/>
                            <a:t> </a:t>
                          </a:r>
                          <a14:m>
                            <m:oMath xmlns:m="http://schemas.openxmlformats.org/officeDocument/2006/math">
                              <m:r>
                                <a:rPr lang="en-US" altLang="zh-TW" b="0" i="1" smtClean="0">
                                  <a:latin typeface="Cambria Math" charset="0"/>
                                </a:rPr>
                                <m:t>(</m:t>
                              </m:r>
                              <m:sSub>
                                <m:sSubPr>
                                  <m:ctrlPr>
                                    <a:rPr lang="en-US" altLang="zh-TW" b="0" i="1" smtClean="0">
                                      <a:latin typeface="Cambria Math" charset="0"/>
                                    </a:rPr>
                                  </m:ctrlPr>
                                </m:sSubPr>
                                <m:e>
                                  <m:r>
                                    <a:rPr lang="en-US" altLang="zh-TW" b="0" i="1" smtClean="0">
                                      <a:latin typeface="Cambria Math" charset="0"/>
                                    </a:rPr>
                                    <m:t>𝐵</m:t>
                                  </m:r>
                                </m:e>
                                <m:sub>
                                  <m:r>
                                    <a:rPr lang="en-US" altLang="zh-TW" b="0" i="1" smtClean="0">
                                      <a:latin typeface="Cambria Math" charset="0"/>
                                    </a:rPr>
                                    <m:t>1</m:t>
                                  </m:r>
                                </m:sub>
                              </m:sSub>
                              <m:r>
                                <a:rPr lang="en-US" altLang="zh-TW" b="0" i="1" smtClean="0">
                                  <a:latin typeface="Cambria Math" charset="0"/>
                                </a:rPr>
                                <m:t>,…,</m:t>
                              </m:r>
                              <m:sSub>
                                <m:sSubPr>
                                  <m:ctrlPr>
                                    <a:rPr lang="en-US" altLang="zh-TW" b="0" i="1" smtClean="0">
                                      <a:latin typeface="Cambria Math" charset="0"/>
                                    </a:rPr>
                                  </m:ctrlPr>
                                </m:sSubPr>
                                <m:e>
                                  <m:r>
                                    <a:rPr lang="en-US" altLang="zh-TW" b="0" i="1" smtClean="0">
                                      <a:latin typeface="Cambria Math" charset="0"/>
                                    </a:rPr>
                                    <m:t>𝐵</m:t>
                                  </m:r>
                                </m:e>
                                <m:sub>
                                  <m:r>
                                    <a:rPr lang="en-US" altLang="zh-TW" b="0" i="1" smtClean="0">
                                      <a:latin typeface="Cambria Math" charset="0"/>
                                    </a:rPr>
                                    <m:t>𝑘</m:t>
                                  </m:r>
                                  <m:r>
                                    <a:rPr lang="en-US" altLang="zh-TW" b="0" i="1" smtClean="0">
                                      <a:latin typeface="Cambria Math" charset="0"/>
                                    </a:rPr>
                                    <m:t>−</m:t>
                                  </m:r>
                                  <m:sSub>
                                    <m:sSubPr>
                                      <m:ctrlPr>
                                        <a:rPr lang="en-US" altLang="zh-TW" sz="1200" i="1" smtClean="0">
                                          <a:latin typeface="Cambria Math" charset="0"/>
                                          <a:ea typeface="標楷體" panose="03000509000000000000" pitchFamily="65" charset="-120"/>
                                        </a:rPr>
                                      </m:ctrlPr>
                                    </m:sSubPr>
                                    <m:e>
                                      <m:r>
                                        <a:rPr lang="en-US" altLang="zh-TW" sz="1200" i="1">
                                          <a:latin typeface="Cambria Math" charset="0"/>
                                          <a:ea typeface="標楷體" panose="03000509000000000000" pitchFamily="65" charset="-120"/>
                                        </a:rPr>
                                        <m:t>𝑟</m:t>
                                      </m:r>
                                    </m:e>
                                    <m:sub>
                                      <m:r>
                                        <a:rPr lang="en-US" altLang="zh-TW" sz="1200" i="1">
                                          <a:latin typeface="Cambria Math" charset="0"/>
                                          <a:ea typeface="標楷體" panose="03000509000000000000" pitchFamily="65" charset="-120"/>
                                        </a:rPr>
                                        <m:t>0</m:t>
                                      </m:r>
                                    </m:sub>
                                  </m:sSub>
                                  <m:r>
                                    <a:rPr lang="en-US" altLang="zh-TW" sz="1200" b="0" i="1" smtClean="0">
                                      <a:latin typeface="Cambria Math" charset="0"/>
                                      <a:ea typeface="標楷體" panose="03000509000000000000" pitchFamily="65" charset="-120"/>
                                    </a:rPr>
                                    <m:t>−1</m:t>
                                  </m:r>
                                </m:sub>
                              </m:sSub>
                              <m:r>
                                <a:rPr lang="en-US" altLang="zh-TW" sz="1200" b="0" i="1" smtClean="0">
                                  <a:latin typeface="Cambria Math" charset="0"/>
                                  <a:ea typeface="標楷體" panose="03000509000000000000" pitchFamily="65" charset="-120"/>
                                </a:rPr>
                                <m:t> </m:t>
                              </m:r>
                              <m:sSup>
                                <m:sSupPr>
                                  <m:ctrlPr>
                                    <a:rPr kumimoji="1" lang="en-US" altLang="zh-TW" sz="1800" b="0" i="1" smtClean="0">
                                      <a:latin typeface="Cambria Math" charset="0"/>
                                    </a:rPr>
                                  </m:ctrlPr>
                                </m:sSupPr>
                                <m:e>
                                  <m:r>
                                    <a:rPr kumimoji="1" lang="en-US" altLang="zh-TW" sz="1800" b="0" i="1" smtClean="0">
                                      <a:latin typeface="Cambria Math" charset="0"/>
                                    </a:rPr>
                                    <m:t>,</m:t>
                                  </m:r>
                                  <m:r>
                                    <a:rPr lang="en-US" altLang="zh-TW" sz="1800" b="0" i="1" smtClean="0">
                                      <a:latin typeface="Cambria Math" charset="0"/>
                                      <a:ea typeface="Cambria Math" charset="0"/>
                                      <a:cs typeface="Cambria Math" charset="0"/>
                                    </a:rPr>
                                    <m:t>𝜇</m:t>
                                  </m:r>
                                </m:e>
                                <m:sup>
                                  <m:r>
                                    <a:rPr kumimoji="1" lang="en-US" altLang="zh-TW" sz="1800" b="0" i="1" smtClean="0">
                                      <a:latin typeface="Cambria Math" charset="0"/>
                                    </a:rPr>
                                    <m:t>2</m:t>
                                  </m:r>
                                </m:sup>
                              </m:sSup>
                              <m:r>
                                <a:rPr lang="en-US" altLang="zh-TW" b="0" i="1" smtClean="0">
                                  <a:latin typeface="Cambria Math" charset="0"/>
                                </a:rPr>
                                <m:t>)</m:t>
                              </m:r>
                            </m:oMath>
                          </a14:m>
                          <a:endParaRPr lang="zh-TW" altLang="en-US" dirty="0"/>
                        </a:p>
                      </a:txBody>
                      <a:tcPr/>
                    </a:tc>
                  </a:tr>
                </a:tbl>
              </a:graphicData>
            </a:graphic>
          </p:graphicFrame>
        </mc:Choice>
        <mc:Fallback xmlns="">
          <p:graphicFrame>
            <p:nvGraphicFramePr>
              <p:cNvPr id="4" name="表格 3"/>
              <p:cNvGraphicFramePr>
                <a:graphicFrameLocks noGrp="1"/>
              </p:cNvGraphicFramePr>
              <p:nvPr>
                <p:extLst>
                  <p:ext uri="{D42A27DB-BD31-4B8C-83A1-F6EECF244321}">
                    <p14:modId xmlns:p14="http://schemas.microsoft.com/office/powerpoint/2010/main" val="978894539"/>
                  </p:ext>
                </p:extLst>
              </p:nvPr>
            </p:nvGraphicFramePr>
            <p:xfrm>
              <a:off x="1114508" y="3423372"/>
              <a:ext cx="10266065" cy="3039211"/>
            </p:xfrm>
            <a:graphic>
              <a:graphicData uri="http://schemas.openxmlformats.org/drawingml/2006/table">
                <a:tbl>
                  <a:tblPr firstRow="1" bandRow="1">
                    <a:tableStyleId>{5C22544A-7EE6-4342-B048-85BDC9FD1C3A}</a:tableStyleId>
                  </a:tblPr>
                  <a:tblGrid>
                    <a:gridCol w="2374575"/>
                    <a:gridCol w="5021482"/>
                    <a:gridCol w="2870008"/>
                  </a:tblGrid>
                  <a:tr h="478119">
                    <a:tc>
                      <a:txBody>
                        <a:bodyPr/>
                        <a:lstStyle/>
                        <a:p>
                          <a:r>
                            <a:rPr lang="en-US" altLang="zh-TW" dirty="0" smtClean="0"/>
                            <a:t>  Constant and trend</a:t>
                          </a:r>
                          <a:endParaRPr lang="zh-TW" altLang="en-US" dirty="0"/>
                        </a:p>
                      </a:txBody>
                      <a:tcPr/>
                    </a:tc>
                    <a:tc>
                      <a:txBody>
                        <a:bodyPr/>
                        <a:lstStyle/>
                        <a:p>
                          <a:r>
                            <a:rPr lang="en-US" altLang="zh-TW" dirty="0" smtClean="0"/>
                            <a:t>                                     VECM Model</a:t>
                          </a:r>
                          <a:endParaRPr lang="zh-TW" altLang="en-US" dirty="0"/>
                        </a:p>
                      </a:txBody>
                      <a:tcPr/>
                    </a:tc>
                    <a:tc>
                      <a:txBody>
                        <a:bodyPr/>
                        <a:lstStyle/>
                        <a:p>
                          <a:endParaRPr lang="zh-TW"/>
                        </a:p>
                      </a:txBody>
                      <a:tcPr>
                        <a:blipFill rotWithShape="0">
                          <a:blip r:embed="rId4"/>
                          <a:stretch>
                            <a:fillRect l="-257962" t="-6329" r="-1062" b="-651899"/>
                          </a:stretch>
                        </a:blipFill>
                      </a:tcPr>
                    </a:tc>
                  </a:tr>
                  <a:tr h="510907">
                    <a:tc>
                      <a:txBody>
                        <a:bodyPr/>
                        <a:lstStyle/>
                        <a:p>
                          <a:endParaRPr lang="zh-TW"/>
                        </a:p>
                      </a:txBody>
                      <a:tcPr>
                        <a:blipFill rotWithShape="0">
                          <a:blip r:embed="rId4"/>
                          <a:stretch>
                            <a:fillRect l="-256" t="-100000" r="-333333" b="-513095"/>
                          </a:stretch>
                        </a:blipFill>
                      </a:tcPr>
                    </a:tc>
                    <a:tc>
                      <a:txBody>
                        <a:bodyPr/>
                        <a:lstStyle/>
                        <a:p>
                          <a:endParaRPr lang="zh-TW"/>
                        </a:p>
                      </a:txBody>
                      <a:tcPr>
                        <a:blipFill rotWithShape="0">
                          <a:blip r:embed="rId4"/>
                          <a:stretch>
                            <a:fillRect l="-47451" t="-100000" r="-57767" b="-513095"/>
                          </a:stretch>
                        </a:blipFill>
                      </a:tcPr>
                    </a:tc>
                    <a:tc>
                      <a:txBody>
                        <a:bodyPr/>
                        <a:lstStyle/>
                        <a:p>
                          <a:endParaRPr lang="zh-TW"/>
                        </a:p>
                      </a:txBody>
                      <a:tcPr>
                        <a:blipFill rotWithShape="0">
                          <a:blip r:embed="rId4"/>
                          <a:stretch>
                            <a:fillRect l="-257962" t="-100000" r="-1062" b="-513095"/>
                          </a:stretch>
                        </a:blipFill>
                      </a:tcPr>
                    </a:tc>
                  </a:tr>
                  <a:tr h="510907">
                    <a:tc>
                      <a:txBody>
                        <a:bodyPr/>
                        <a:lstStyle/>
                        <a:p>
                          <a:endParaRPr lang="zh-TW"/>
                        </a:p>
                      </a:txBody>
                      <a:tcPr>
                        <a:blipFill rotWithShape="0">
                          <a:blip r:embed="rId4"/>
                          <a:stretch>
                            <a:fillRect l="-256" t="-200000" r="-333333" b="-413095"/>
                          </a:stretch>
                        </a:blipFill>
                      </a:tcPr>
                    </a:tc>
                    <a:tc>
                      <a:txBody>
                        <a:bodyPr/>
                        <a:lstStyle/>
                        <a:p>
                          <a:endParaRPr lang="zh-TW"/>
                        </a:p>
                      </a:txBody>
                      <a:tcPr>
                        <a:blipFill rotWithShape="0">
                          <a:blip r:embed="rId4"/>
                          <a:stretch>
                            <a:fillRect l="-47451" t="-200000" r="-57767" b="-413095"/>
                          </a:stretch>
                        </a:blipFill>
                      </a:tcPr>
                    </a:tc>
                    <a:tc>
                      <a:txBody>
                        <a:bodyPr/>
                        <a:lstStyle/>
                        <a:p>
                          <a:endParaRPr lang="zh-TW"/>
                        </a:p>
                      </a:txBody>
                      <a:tcPr>
                        <a:blipFill rotWithShape="0">
                          <a:blip r:embed="rId4"/>
                          <a:stretch>
                            <a:fillRect l="-257962" t="-200000" r="-1062" b="-413095"/>
                          </a:stretch>
                        </a:blipFill>
                      </a:tcPr>
                    </a:tc>
                  </a:tr>
                  <a:tr h="510907">
                    <a:tc>
                      <a:txBody>
                        <a:bodyPr/>
                        <a:lstStyle/>
                        <a:p>
                          <a:endParaRPr lang="zh-TW"/>
                        </a:p>
                      </a:txBody>
                      <a:tcPr>
                        <a:blipFill rotWithShape="0">
                          <a:blip r:embed="rId4"/>
                          <a:stretch>
                            <a:fillRect l="-256" t="-300000" r="-333333" b="-313095"/>
                          </a:stretch>
                        </a:blipFill>
                      </a:tcPr>
                    </a:tc>
                    <a:tc>
                      <a:txBody>
                        <a:bodyPr/>
                        <a:lstStyle/>
                        <a:p>
                          <a:endParaRPr lang="zh-TW"/>
                        </a:p>
                      </a:txBody>
                      <a:tcPr>
                        <a:blipFill rotWithShape="0">
                          <a:blip r:embed="rId4"/>
                          <a:stretch>
                            <a:fillRect l="-47451" t="-300000" r="-57767" b="-313095"/>
                          </a:stretch>
                        </a:blipFill>
                      </a:tcPr>
                    </a:tc>
                    <a:tc>
                      <a:txBody>
                        <a:bodyPr/>
                        <a:lstStyle/>
                        <a:p>
                          <a:endParaRPr lang="zh-TW"/>
                        </a:p>
                      </a:txBody>
                      <a:tcPr>
                        <a:blipFill rotWithShape="0">
                          <a:blip r:embed="rId4"/>
                          <a:stretch>
                            <a:fillRect l="-257962" t="-300000" r="-1062" b="-313095"/>
                          </a:stretch>
                        </a:blipFill>
                      </a:tcPr>
                    </a:tc>
                  </a:tr>
                  <a:tr h="510907">
                    <a:tc>
                      <a:txBody>
                        <a:bodyPr/>
                        <a:lstStyle/>
                        <a:p>
                          <a:endParaRPr lang="zh-TW"/>
                        </a:p>
                      </a:txBody>
                      <a:tcPr>
                        <a:blipFill rotWithShape="0">
                          <a:blip r:embed="rId4"/>
                          <a:stretch>
                            <a:fillRect l="-256" t="-400000" r="-333333" b="-213095"/>
                          </a:stretch>
                        </a:blipFill>
                      </a:tcPr>
                    </a:tc>
                    <a:tc>
                      <a:txBody>
                        <a:bodyPr/>
                        <a:lstStyle/>
                        <a:p>
                          <a:endParaRPr lang="zh-TW"/>
                        </a:p>
                      </a:txBody>
                      <a:tcPr>
                        <a:blipFill rotWithShape="0">
                          <a:blip r:embed="rId4"/>
                          <a:stretch>
                            <a:fillRect l="-47451" t="-400000" r="-57767" b="-213095"/>
                          </a:stretch>
                        </a:blipFill>
                      </a:tcPr>
                    </a:tc>
                    <a:tc>
                      <a:txBody>
                        <a:bodyPr/>
                        <a:lstStyle/>
                        <a:p>
                          <a:endParaRPr lang="zh-TW"/>
                        </a:p>
                      </a:txBody>
                      <a:tcPr>
                        <a:blipFill rotWithShape="0">
                          <a:blip r:embed="rId4"/>
                          <a:stretch>
                            <a:fillRect l="-257962" t="-400000" r="-1062" b="-213095"/>
                          </a:stretch>
                        </a:blipFill>
                      </a:tcPr>
                    </a:tc>
                  </a:tr>
                  <a:tr h="517464">
                    <a:tc>
                      <a:txBody>
                        <a:bodyPr/>
                        <a:lstStyle/>
                        <a:p>
                          <a:endParaRPr lang="zh-TW"/>
                        </a:p>
                      </a:txBody>
                      <a:tcPr>
                        <a:blipFill rotWithShape="0">
                          <a:blip r:embed="rId4"/>
                          <a:stretch>
                            <a:fillRect l="-256" t="-494118" r="-333333" b="-110588"/>
                          </a:stretch>
                        </a:blipFill>
                      </a:tcPr>
                    </a:tc>
                    <a:tc>
                      <a:txBody>
                        <a:bodyPr/>
                        <a:lstStyle/>
                        <a:p>
                          <a:endParaRPr lang="zh-TW"/>
                        </a:p>
                      </a:txBody>
                      <a:tcPr>
                        <a:blipFill rotWithShape="0">
                          <a:blip r:embed="rId4"/>
                          <a:stretch>
                            <a:fillRect l="-47451" t="-494118" r="-57767" b="-110588"/>
                          </a:stretch>
                        </a:blipFill>
                      </a:tcPr>
                    </a:tc>
                    <a:tc>
                      <a:txBody>
                        <a:bodyPr/>
                        <a:lstStyle/>
                        <a:p>
                          <a:endParaRPr lang="zh-TW"/>
                        </a:p>
                      </a:txBody>
                      <a:tcPr>
                        <a:blipFill rotWithShape="0">
                          <a:blip r:embed="rId4"/>
                          <a:stretch>
                            <a:fillRect l="-257962" t="-494118" r="-1062" b="-110588"/>
                          </a:stretch>
                        </a:blipFill>
                      </a:tcPr>
                    </a:tc>
                  </a:tr>
                </a:tbl>
              </a:graphicData>
            </a:graphic>
          </p:graphicFrame>
        </mc:Fallback>
      </mc:AlternateContent>
      <mc:AlternateContent xmlns:mc="http://schemas.openxmlformats.org/markup-compatibility/2006" xmlns:a14="http://schemas.microsoft.com/office/drawing/2010/main">
        <mc:Choice Requires="a14">
          <p:sp>
            <p:nvSpPr>
              <p:cNvPr id="5" name="文字方塊 4"/>
              <p:cNvSpPr txBox="1"/>
              <p:nvPr/>
            </p:nvSpPr>
            <p:spPr>
              <a:xfrm>
                <a:off x="7129846" y="2819500"/>
                <a:ext cx="4856207" cy="467949"/>
              </a:xfrm>
              <a:prstGeom prst="rect">
                <a:avLst/>
              </a:prstGeom>
              <a:noFill/>
              <a:ln>
                <a:solidFill>
                  <a:srgbClr val="FF0000"/>
                </a:solidFill>
              </a:ln>
            </p:spPr>
            <p:txBody>
              <a:bodyPr wrap="square" rtlCol="0">
                <a:spAutoFit/>
              </a:bodyPr>
              <a:lstStyle/>
              <a:p>
                <a:r>
                  <a:rPr lang="en-US" altLang="zh-TW" dirty="0" smtClean="0"/>
                  <a:t> </a:t>
                </a:r>
                <a14:m>
                  <m:oMath xmlns:m="http://schemas.openxmlformats.org/officeDocument/2006/math">
                    <m:sSub>
                      <m:sSubPr>
                        <m:ctrlPr>
                          <a:rPr lang="en-US" altLang="zh-TW" i="1" smtClean="0">
                            <a:latin typeface="Cambria Math" charset="0"/>
                          </a:rPr>
                        </m:ctrlPr>
                      </m:sSubPr>
                      <m:e>
                        <m:r>
                          <a:rPr lang="en-US" altLang="zh-TW" i="1">
                            <a:latin typeface="Cambria Math" charset="0"/>
                          </a:rPr>
                          <m:t>𝑁</m:t>
                        </m:r>
                      </m:e>
                      <m:sub>
                        <m:r>
                          <a:rPr lang="en-US" altLang="zh-TW" b="0" i="1" smtClean="0">
                            <a:latin typeface="Cambria Math" charset="0"/>
                          </a:rPr>
                          <m:t>𝑖</m:t>
                        </m:r>
                      </m:sub>
                    </m:sSub>
                    <m:d>
                      <m:dPr>
                        <m:ctrlPr>
                          <a:rPr lang="en-US" altLang="zh-TW" b="0" i="1" smtClean="0">
                            <a:latin typeface="Cambria Math" charset="0"/>
                          </a:rPr>
                        </m:ctrlPr>
                      </m:dPr>
                      <m:e>
                        <m:r>
                          <a:rPr lang="en-US" altLang="zh-TW" b="0" i="1" smtClean="0">
                            <a:latin typeface="Cambria Math" charset="0"/>
                          </a:rPr>
                          <m:t>𝑡</m:t>
                        </m:r>
                      </m:e>
                    </m:d>
                    <m:r>
                      <a:rPr lang="en-US" altLang="zh-TW" b="0" i="1" smtClean="0">
                        <a:latin typeface="Cambria Math" charset="0"/>
                      </a:rPr>
                      <m:t>=</m:t>
                    </m:r>
                    <m:sSub>
                      <m:sSubPr>
                        <m:ctrlPr>
                          <a:rPr lang="en-US" altLang="zh-TW" i="1">
                            <a:latin typeface="Cambria Math" charset="0"/>
                          </a:rPr>
                        </m:ctrlPr>
                      </m:sSubPr>
                      <m:e>
                        <m:r>
                          <a:rPr lang="en-US" altLang="zh-TW" b="0" i="1" smtClean="0">
                            <a:latin typeface="Cambria Math" charset="0"/>
                          </a:rPr>
                          <m:t>𝐵</m:t>
                        </m:r>
                      </m:e>
                      <m:sub>
                        <m:r>
                          <a:rPr lang="en-US" altLang="zh-TW" i="1">
                            <a:latin typeface="Cambria Math" charset="0"/>
                          </a:rPr>
                          <m:t>𝑖</m:t>
                        </m:r>
                      </m:sub>
                    </m:sSub>
                    <m:d>
                      <m:dPr>
                        <m:ctrlPr>
                          <a:rPr lang="en-US" altLang="zh-TW" i="1">
                            <a:latin typeface="Cambria Math" charset="0"/>
                          </a:rPr>
                        </m:ctrlPr>
                      </m:dPr>
                      <m:e>
                        <m:r>
                          <a:rPr lang="en-US" altLang="zh-TW" i="1">
                            <a:latin typeface="Cambria Math" charset="0"/>
                          </a:rPr>
                          <m:t>𝑡</m:t>
                        </m:r>
                      </m:e>
                    </m:d>
                    <m:r>
                      <a:rPr lang="en-US" altLang="zh-TW" b="0" i="1" smtClean="0">
                        <a:latin typeface="Cambria Math" charset="0"/>
                      </a:rPr>
                      <m:t>−</m:t>
                    </m:r>
                    <m:nary>
                      <m:naryPr>
                        <m:ctrlPr>
                          <a:rPr lang="is-IS" altLang="zh-TW" i="1">
                            <a:latin typeface="Cambria Math" charset="0"/>
                            <a:ea typeface="標楷體" panose="03000509000000000000" pitchFamily="65" charset="-120"/>
                          </a:rPr>
                        </m:ctrlPr>
                      </m:naryPr>
                      <m:sub>
                        <m:r>
                          <m:rPr>
                            <m:brk m:alnAt="23"/>
                          </m:rPr>
                          <a:rPr lang="en-US" altLang="zh-TW" i="1">
                            <a:latin typeface="Cambria Math" charset="0"/>
                            <a:ea typeface="標楷體" panose="03000509000000000000" pitchFamily="65" charset="-120"/>
                          </a:rPr>
                          <m:t>0</m:t>
                        </m:r>
                      </m:sub>
                      <m:sup>
                        <m:r>
                          <a:rPr lang="en-US" altLang="zh-TW" i="1">
                            <a:latin typeface="Cambria Math" charset="0"/>
                            <a:ea typeface="標楷體" panose="03000509000000000000" pitchFamily="65" charset="-120"/>
                          </a:rPr>
                          <m:t>1</m:t>
                        </m:r>
                      </m:sup>
                      <m:e>
                        <m:sSub>
                          <m:sSubPr>
                            <m:ctrlPr>
                              <a:rPr lang="en-US" altLang="zh-TW" i="1">
                                <a:latin typeface="Cambria Math" charset="0"/>
                              </a:rPr>
                            </m:ctrlPr>
                          </m:sSubPr>
                          <m:e>
                            <m:r>
                              <a:rPr lang="en-US" altLang="zh-TW" i="1">
                                <a:latin typeface="Cambria Math" charset="0"/>
                              </a:rPr>
                              <m:t>𝐵</m:t>
                            </m:r>
                          </m:e>
                          <m:sub>
                            <m:r>
                              <a:rPr lang="en-US" altLang="zh-TW" i="1">
                                <a:latin typeface="Cambria Math" charset="0"/>
                              </a:rPr>
                              <m:t>𝑖</m:t>
                            </m:r>
                          </m:sub>
                        </m:sSub>
                        <m:d>
                          <m:dPr>
                            <m:ctrlPr>
                              <a:rPr lang="en-US" altLang="zh-TW" i="1">
                                <a:latin typeface="Cambria Math" charset="0"/>
                              </a:rPr>
                            </m:ctrlPr>
                          </m:dPr>
                          <m:e>
                            <m:r>
                              <a:rPr lang="en-US" altLang="zh-TW" i="1">
                                <a:latin typeface="Cambria Math" charset="0"/>
                              </a:rPr>
                              <m:t>𝑡</m:t>
                            </m:r>
                          </m:e>
                        </m:d>
                        <m:r>
                          <a:rPr lang="en-US" altLang="zh-TW" b="0" i="1" smtClean="0">
                            <a:latin typeface="Cambria Math" charset="0"/>
                          </a:rPr>
                          <m:t>𝑑𝑡</m:t>
                        </m:r>
                      </m:e>
                    </m:nary>
                    <m:r>
                      <a:rPr kumimoji="1" lang="en-US" altLang="zh-TW" b="0" i="1" smtClean="0">
                        <a:latin typeface="Cambria Math" charset="0"/>
                      </a:rPr>
                      <m:t> , </m:t>
                    </m:r>
                    <m:r>
                      <a:rPr kumimoji="1" lang="en-US" altLang="zh-TW" b="0" i="1" smtClean="0">
                        <a:latin typeface="Cambria Math" charset="0"/>
                      </a:rPr>
                      <m:t>𝑖</m:t>
                    </m:r>
                    <m:r>
                      <a:rPr kumimoji="1" lang="en-US" altLang="zh-TW" b="0" i="1" smtClean="0">
                        <a:latin typeface="Cambria Math" charset="0"/>
                      </a:rPr>
                      <m:t>=1,…,</m:t>
                    </m:r>
                    <m:r>
                      <a:rPr kumimoji="1" lang="en-US" altLang="zh-TW" b="0" i="1" smtClean="0">
                        <a:latin typeface="Cambria Math" charset="0"/>
                      </a:rPr>
                      <m:t>𝑝</m:t>
                    </m:r>
                    <m:r>
                      <a:rPr kumimoji="1" lang="en-US" altLang="zh-TW" b="0" i="1" smtClean="0">
                        <a:latin typeface="Cambria Math" charset="0"/>
                      </a:rPr>
                      <m:t>−</m:t>
                    </m:r>
                    <m:r>
                      <a:rPr kumimoji="1" lang="en-US" altLang="zh-TW" b="0" i="1" smtClean="0">
                        <a:latin typeface="Cambria Math" charset="0"/>
                      </a:rPr>
                      <m:t>𝑟</m:t>
                    </m:r>
                    <m:r>
                      <a:rPr kumimoji="1" lang="en-US" altLang="zh-TW" b="0" i="1" smtClean="0">
                        <a:latin typeface="Cambria Math" charset="0"/>
                      </a:rPr>
                      <m:t>−1</m:t>
                    </m:r>
                  </m:oMath>
                </a14:m>
                <a:endParaRPr kumimoji="1" lang="zh-TW" altLang="en-US" dirty="0"/>
              </a:p>
            </p:txBody>
          </p:sp>
        </mc:Choice>
        <mc:Fallback xmlns="">
          <p:sp>
            <p:nvSpPr>
              <p:cNvPr id="5" name="文字方塊 4"/>
              <p:cNvSpPr txBox="1">
                <a:spLocks noRot="1" noChangeAspect="1" noMove="1" noResize="1" noEditPoints="1" noAdjustHandles="1" noChangeArrowheads="1" noChangeShapeType="1" noTextEdit="1"/>
              </p:cNvSpPr>
              <p:nvPr/>
            </p:nvSpPr>
            <p:spPr>
              <a:xfrm>
                <a:off x="7129846" y="2819500"/>
                <a:ext cx="4856207" cy="467949"/>
              </a:xfrm>
              <a:prstGeom prst="rect">
                <a:avLst/>
              </a:prstGeom>
              <a:blipFill rotWithShape="0">
                <a:blip r:embed="rId5"/>
                <a:stretch>
                  <a:fillRect t="-102564" b="-166667"/>
                </a:stretch>
              </a:blipFill>
              <a:ln>
                <a:solidFill>
                  <a:srgbClr val="FF0000"/>
                </a:solidFill>
              </a:ln>
            </p:spPr>
            <p:txBody>
              <a:bodyPr/>
              <a:lstStyle/>
              <a:p>
                <a:r>
                  <a:rPr lang="zh-TW" altLang="en-US">
                    <a:noFill/>
                  </a:rPr>
                  <a:t> </a:t>
                </a:r>
              </a:p>
            </p:txBody>
          </p:sp>
        </mc:Fallback>
      </mc:AlternateContent>
    </p:spTree>
    <p:extLst>
      <p:ext uri="{BB962C8B-B14F-4D97-AF65-F5344CB8AC3E}">
        <p14:creationId xmlns:p14="http://schemas.microsoft.com/office/powerpoint/2010/main" val="408757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01722" y="283238"/>
            <a:ext cx="10515600" cy="1026947"/>
          </a:xfrm>
        </p:spPr>
        <p:txBody>
          <a:bodyPr/>
          <a:lstStyle/>
          <a:p>
            <a:r>
              <a:rPr kumimoji="1" lang="zh-TW" altLang="en-US" dirty="0" smtClean="0"/>
              <a:t>簡介</a:t>
            </a:r>
            <a:endParaRPr kumimoji="1" lang="zh-TW" altLang="en-US" dirty="0"/>
          </a:p>
        </p:txBody>
      </p:sp>
      <p:sp>
        <p:nvSpPr>
          <p:cNvPr id="3" name="內容版面配置區 2"/>
          <p:cNvSpPr>
            <a:spLocks noGrp="1"/>
          </p:cNvSpPr>
          <p:nvPr>
            <p:ph idx="1"/>
          </p:nvPr>
        </p:nvSpPr>
        <p:spPr>
          <a:xfrm>
            <a:off x="1015622" y="1310185"/>
            <a:ext cx="10515600" cy="5117911"/>
          </a:xfrm>
        </p:spPr>
        <p:txBody>
          <a:bodyPr>
            <a:normAutofit fontScale="92500" lnSpcReduction="20000"/>
          </a:bodyPr>
          <a:lstStyle/>
          <a:p>
            <a:r>
              <a:rPr kumimoji="1" lang="zh-TW" altLang="en-US" dirty="0" smtClean="0"/>
              <a:t>子計畫</a:t>
            </a:r>
            <a:r>
              <a:rPr kumimoji="1" lang="en-US" altLang="zh-TW" dirty="0" smtClean="0"/>
              <a:t>1</a:t>
            </a:r>
            <a:r>
              <a:rPr kumimoji="1" lang="zh-TW" altLang="en-US" dirty="0" smtClean="0"/>
              <a:t>與配對交易</a:t>
            </a:r>
            <a:endParaRPr kumimoji="1" lang="en-US" altLang="zh-TW" dirty="0" smtClean="0"/>
          </a:p>
          <a:p>
            <a:pPr marL="0" indent="0">
              <a:buNone/>
            </a:pPr>
            <a:r>
              <a:rPr kumimoji="1" lang="en-US" altLang="zh-TW" dirty="0" smtClean="0"/>
              <a:t>   </a:t>
            </a:r>
            <a:r>
              <a:rPr kumimoji="1" lang="en-US" altLang="zh-TW" sz="1800" dirty="0" smtClean="0"/>
              <a:t>1. </a:t>
            </a:r>
            <a:r>
              <a:rPr kumimoji="1" lang="en-US" altLang="zh-TW" sz="1900" dirty="0" smtClean="0"/>
              <a:t>Formation period</a:t>
            </a:r>
            <a:r>
              <a:rPr kumimoji="1" lang="zh-TW" altLang="en-US" sz="1900" dirty="0" smtClean="0"/>
              <a:t> ：找出具有共整合的配對</a:t>
            </a:r>
            <a:endParaRPr kumimoji="1" lang="en-US" altLang="zh-TW" sz="1900" dirty="0" smtClean="0"/>
          </a:p>
          <a:p>
            <a:pPr marL="0" indent="0">
              <a:buNone/>
            </a:pPr>
            <a:r>
              <a:rPr kumimoji="1" lang="en-US" altLang="zh-TW" sz="1900" dirty="0"/>
              <a:t> </a:t>
            </a:r>
            <a:r>
              <a:rPr kumimoji="1" lang="en-US" altLang="zh-TW" sz="1900" dirty="0" smtClean="0"/>
              <a:t>   2. Trading period</a:t>
            </a:r>
            <a:r>
              <a:rPr kumimoji="1" lang="zh-TW" altLang="en-US" sz="1900" dirty="0" smtClean="0"/>
              <a:t> ：篩選出高勝率的配對</a:t>
            </a:r>
          </a:p>
          <a:p>
            <a:r>
              <a:rPr kumimoji="1" lang="zh-TW" altLang="en-US" dirty="0" smtClean="0"/>
              <a:t>資料處理</a:t>
            </a:r>
            <a:endParaRPr kumimoji="1" lang="en-US" altLang="zh-TW" dirty="0" smtClean="0"/>
          </a:p>
          <a:p>
            <a:pPr marL="0" indent="0">
              <a:buNone/>
            </a:pPr>
            <a:r>
              <a:rPr kumimoji="1" lang="en-US" altLang="zh-TW" dirty="0"/>
              <a:t> </a:t>
            </a:r>
            <a:r>
              <a:rPr kumimoji="1" lang="en-US" altLang="zh-TW" dirty="0" smtClean="0"/>
              <a:t>  </a:t>
            </a:r>
            <a:r>
              <a:rPr kumimoji="1" lang="en-US" altLang="zh-TW" sz="2000" dirty="0"/>
              <a:t>1. </a:t>
            </a:r>
            <a:r>
              <a:rPr kumimoji="1" lang="zh-TW" altLang="en-US" sz="2000" dirty="0" smtClean="0"/>
              <a:t>成交次數大於</a:t>
            </a:r>
            <a:r>
              <a:rPr kumimoji="1" lang="en-US" altLang="zh-TW" sz="2000" dirty="0" smtClean="0"/>
              <a:t>1000</a:t>
            </a:r>
            <a:r>
              <a:rPr kumimoji="1" lang="zh-TW" altLang="en-US" sz="2000" dirty="0" smtClean="0"/>
              <a:t>次</a:t>
            </a:r>
          </a:p>
          <a:p>
            <a:pPr marL="0" indent="0">
              <a:buNone/>
            </a:pPr>
            <a:r>
              <a:rPr kumimoji="1" lang="zh-TW" altLang="en-US" sz="2000" dirty="0"/>
              <a:t> </a:t>
            </a:r>
            <a:r>
              <a:rPr kumimoji="1" lang="zh-TW" altLang="en-US" sz="2000" dirty="0" smtClean="0"/>
              <a:t>   </a:t>
            </a:r>
            <a:r>
              <a:rPr kumimoji="1" lang="en-US" altLang="zh-TW" sz="2000" dirty="0" smtClean="0"/>
              <a:t>2. ADF-test </a:t>
            </a:r>
            <a:r>
              <a:rPr kumimoji="1" lang="zh-TW" altLang="en-US" sz="2000" dirty="0"/>
              <a:t>單根檢定，刪除定態股票</a:t>
            </a:r>
            <a:r>
              <a:rPr kumimoji="1" lang="zh-TW" altLang="en-US" sz="2000" dirty="0" smtClean="0"/>
              <a:t>。</a:t>
            </a:r>
            <a:endParaRPr kumimoji="1" lang="zh-TW" altLang="en-US" sz="2000" dirty="0"/>
          </a:p>
          <a:p>
            <a:pPr marL="0" indent="0">
              <a:buNone/>
            </a:pPr>
            <a:r>
              <a:rPr kumimoji="1" lang="zh-TW" altLang="en-US" sz="2000" dirty="0"/>
              <a:t>  </a:t>
            </a:r>
            <a:r>
              <a:rPr kumimoji="1" lang="en-US" altLang="zh-TW" sz="2000" dirty="0" smtClean="0"/>
              <a:t> </a:t>
            </a:r>
            <a:r>
              <a:rPr kumimoji="1" lang="zh-TW" altLang="en-US" sz="2000" dirty="0" smtClean="0"/>
              <a:t> </a:t>
            </a:r>
            <a:r>
              <a:rPr kumimoji="1" lang="en-US" altLang="zh-TW" sz="2000" dirty="0"/>
              <a:t>3</a:t>
            </a:r>
            <a:r>
              <a:rPr kumimoji="1" lang="en-US" altLang="zh-TW" sz="2000" dirty="0" smtClean="0"/>
              <a:t>. </a:t>
            </a:r>
            <a:r>
              <a:rPr kumimoji="1" lang="en-US" altLang="zh-TW" sz="2000" dirty="0" err="1"/>
              <a:t>hp</a:t>
            </a:r>
            <a:r>
              <a:rPr kumimoji="1" lang="en-US" altLang="zh-TW" sz="2000" dirty="0"/>
              <a:t>-filter</a:t>
            </a:r>
            <a:r>
              <a:rPr kumimoji="1" lang="zh-TW" altLang="en-US" sz="2000" dirty="0"/>
              <a:t> 將股價分為</a:t>
            </a:r>
            <a:r>
              <a:rPr kumimoji="1" lang="zh-TW" altLang="en-US" sz="2000" b="1" dirty="0"/>
              <a:t>定態項</a:t>
            </a:r>
            <a:r>
              <a:rPr kumimoji="1" lang="zh-TW" altLang="en-US" sz="2000" dirty="0"/>
              <a:t>與</a:t>
            </a:r>
            <a:r>
              <a:rPr kumimoji="1" lang="zh-TW" altLang="en-US" sz="2000" b="1" dirty="0"/>
              <a:t>非定態項</a:t>
            </a:r>
          </a:p>
          <a:p>
            <a:pPr marL="0" indent="0">
              <a:buNone/>
            </a:pPr>
            <a:r>
              <a:rPr kumimoji="1" lang="zh-TW" altLang="en-US" sz="2000" b="1" dirty="0"/>
              <a:t>   </a:t>
            </a:r>
            <a:r>
              <a:rPr kumimoji="1" lang="en-US" altLang="zh-TW" sz="2000" b="1" dirty="0" smtClean="0"/>
              <a:t> </a:t>
            </a:r>
            <a:r>
              <a:rPr kumimoji="1" lang="en-US" altLang="zh-TW" sz="2000" dirty="0"/>
              <a:t>4</a:t>
            </a:r>
            <a:r>
              <a:rPr kumimoji="1" lang="en-US" altLang="zh-TW" sz="2000" dirty="0" smtClean="0"/>
              <a:t>. </a:t>
            </a:r>
            <a:r>
              <a:rPr kumimoji="1" lang="zh-TW" altLang="en-US" sz="2000" dirty="0" smtClean="0"/>
              <a:t>以非定</a:t>
            </a:r>
            <a:r>
              <a:rPr kumimoji="1" lang="zh-TW" altLang="en-US" sz="2000" dirty="0"/>
              <a:t>態項計算</a:t>
            </a:r>
            <a:r>
              <a:rPr kumimoji="1" lang="zh-TW" altLang="en-US" sz="2000" b="1" dirty="0"/>
              <a:t>相關係數，</a:t>
            </a:r>
            <a:r>
              <a:rPr kumimoji="1" lang="zh-TW" altLang="en-US" sz="2000" dirty="0"/>
              <a:t>取出大於</a:t>
            </a:r>
            <a:r>
              <a:rPr kumimoji="1" lang="en-US" altLang="zh-TW" sz="2000" dirty="0"/>
              <a:t>0.6</a:t>
            </a:r>
            <a:r>
              <a:rPr kumimoji="1" lang="zh-TW" altLang="en-US" sz="2000" dirty="0"/>
              <a:t>的配對</a:t>
            </a:r>
            <a:r>
              <a:rPr kumimoji="1" lang="zh-TW" altLang="en-US" sz="2000" dirty="0" smtClean="0"/>
              <a:t>。</a:t>
            </a:r>
          </a:p>
          <a:p>
            <a:r>
              <a:rPr kumimoji="1" lang="en-US" altLang="zh-TW" dirty="0" smtClean="0"/>
              <a:t>VECM</a:t>
            </a:r>
          </a:p>
          <a:p>
            <a:pPr marL="0" indent="0">
              <a:buNone/>
            </a:pPr>
            <a:r>
              <a:rPr kumimoji="1" lang="en-US" altLang="zh-TW" sz="1900" dirty="0" smtClean="0"/>
              <a:t>     1. </a:t>
            </a:r>
            <a:r>
              <a:rPr kumimoji="1" lang="en-US" altLang="zh-TW" sz="1900" dirty="0"/>
              <a:t>BIC </a:t>
            </a:r>
            <a:r>
              <a:rPr kumimoji="1" lang="zh-TW" altLang="en-US" sz="1900" dirty="0"/>
              <a:t>選擇落後</a:t>
            </a:r>
            <a:r>
              <a:rPr kumimoji="1" lang="zh-TW" altLang="en-US" sz="1900" dirty="0" smtClean="0"/>
              <a:t>期數</a:t>
            </a:r>
            <a:r>
              <a:rPr kumimoji="1" lang="en-US" altLang="zh-TW" sz="1900" dirty="0" smtClean="0"/>
              <a:t> p</a:t>
            </a:r>
            <a:endParaRPr kumimoji="1" lang="zh-TW" altLang="en-US" sz="1900" dirty="0" smtClean="0"/>
          </a:p>
          <a:p>
            <a:pPr marL="0" indent="0">
              <a:buNone/>
            </a:pPr>
            <a:r>
              <a:rPr kumimoji="1" lang="zh-TW" altLang="en-US" sz="1900" dirty="0"/>
              <a:t> </a:t>
            </a:r>
            <a:r>
              <a:rPr kumimoji="1" lang="zh-TW" altLang="en-US" sz="1900" dirty="0" smtClean="0"/>
              <a:t>    </a:t>
            </a:r>
            <a:r>
              <a:rPr kumimoji="1" lang="en-US" altLang="zh-TW" sz="1900" dirty="0" smtClean="0"/>
              <a:t>2. </a:t>
            </a:r>
            <a:r>
              <a:rPr kumimoji="1" lang="zh-TW" altLang="en-US" sz="1900" dirty="0" smtClean="0"/>
              <a:t>將</a:t>
            </a:r>
            <a:r>
              <a:rPr kumimoji="1" lang="en-US" altLang="zh-TW" sz="1900" dirty="0" smtClean="0"/>
              <a:t>VAR(p) </a:t>
            </a:r>
            <a:r>
              <a:rPr kumimoji="1" lang="zh-TW" altLang="en-US" sz="1900" dirty="0" smtClean="0"/>
              <a:t>轉為 </a:t>
            </a:r>
            <a:r>
              <a:rPr kumimoji="1" lang="en-US" altLang="zh-TW" sz="1900" dirty="0" smtClean="0"/>
              <a:t>VECM </a:t>
            </a:r>
            <a:r>
              <a:rPr kumimoji="1" lang="zh-TW" altLang="en-US" sz="1900" dirty="0" smtClean="0"/>
              <a:t>模型</a:t>
            </a:r>
            <a:endParaRPr kumimoji="1" lang="zh-TW" altLang="en-US" sz="1900" dirty="0"/>
          </a:p>
          <a:p>
            <a:pPr marL="0" indent="0">
              <a:buNone/>
            </a:pPr>
            <a:r>
              <a:rPr kumimoji="1" lang="zh-TW" altLang="en-US" sz="1900" dirty="0"/>
              <a:t>     </a:t>
            </a:r>
            <a:r>
              <a:rPr kumimoji="1" lang="en-US" altLang="zh-TW" sz="1900" dirty="0"/>
              <a:t>3</a:t>
            </a:r>
            <a:r>
              <a:rPr kumimoji="1" lang="en-US" altLang="zh-TW" sz="1900" dirty="0" smtClean="0"/>
              <a:t>. </a:t>
            </a:r>
            <a:r>
              <a:rPr kumimoji="1" lang="en-US" altLang="zh-TW" sz="1900" dirty="0"/>
              <a:t>trace test </a:t>
            </a:r>
            <a:r>
              <a:rPr kumimoji="1" lang="zh-TW" altLang="en-US" sz="1900" dirty="0"/>
              <a:t>檢定 </a:t>
            </a:r>
            <a:r>
              <a:rPr kumimoji="1" lang="en-US" altLang="zh-TW" sz="1900" dirty="0"/>
              <a:t>rank </a:t>
            </a:r>
            <a:r>
              <a:rPr kumimoji="1" lang="zh-TW" altLang="en-US" sz="1900" dirty="0"/>
              <a:t>個數</a:t>
            </a:r>
            <a:r>
              <a:rPr kumimoji="1" lang="en-US" altLang="zh-TW" sz="1900" dirty="0"/>
              <a:t>(</a:t>
            </a:r>
            <a:r>
              <a:rPr kumimoji="1" lang="zh-TW" altLang="en-US" sz="1900" dirty="0"/>
              <a:t>只留 </a:t>
            </a:r>
            <a:r>
              <a:rPr kumimoji="1" lang="en-US" altLang="zh-TW" sz="1900" dirty="0"/>
              <a:t>r = 1)</a:t>
            </a:r>
            <a:r>
              <a:rPr kumimoji="1" lang="zh-TW" altLang="en-US" sz="1900" dirty="0"/>
              <a:t> </a:t>
            </a:r>
            <a:r>
              <a:rPr kumimoji="1" lang="en-US" altLang="zh-TW" sz="1900" dirty="0"/>
              <a:t>, </a:t>
            </a:r>
            <a:r>
              <a:rPr kumimoji="1" lang="zh-TW" altLang="en-US" sz="1900" dirty="0"/>
              <a:t>並取出</a:t>
            </a:r>
            <a:r>
              <a:rPr kumimoji="1" lang="zh-TW" altLang="en-US" sz="1900" b="1" dirty="0"/>
              <a:t>共整合係數 </a:t>
            </a:r>
            <a:endParaRPr kumimoji="1" lang="zh-TW" altLang="en-US" sz="1900" dirty="0"/>
          </a:p>
          <a:p>
            <a:pPr marL="0" indent="0">
              <a:buNone/>
            </a:pPr>
            <a:r>
              <a:rPr kumimoji="1" lang="zh-TW" altLang="en-US" sz="1900" b="1" dirty="0"/>
              <a:t>     </a:t>
            </a:r>
            <a:r>
              <a:rPr kumimoji="1" lang="en-US" altLang="zh-TW" sz="1900" dirty="0"/>
              <a:t>4</a:t>
            </a:r>
            <a:r>
              <a:rPr kumimoji="1" lang="en-US" altLang="zh-TW" sz="1900" dirty="0" smtClean="0"/>
              <a:t>.</a:t>
            </a:r>
            <a:r>
              <a:rPr kumimoji="1" lang="en-US" altLang="zh-TW" sz="1900" b="1" dirty="0" smtClean="0"/>
              <a:t> </a:t>
            </a:r>
            <a:r>
              <a:rPr kumimoji="1" lang="zh-TW" altLang="en-US" sz="1900" dirty="0" smtClean="0"/>
              <a:t>將</a:t>
            </a:r>
            <a:r>
              <a:rPr kumimoji="1" lang="zh-TW" altLang="en-US" sz="1900" dirty="0"/>
              <a:t>共整合係數四捨五入，並計算 </a:t>
            </a:r>
            <a:r>
              <a:rPr kumimoji="1" lang="en-US" altLang="zh-TW" sz="1900" dirty="0"/>
              <a:t>spread </a:t>
            </a:r>
            <a:r>
              <a:rPr kumimoji="1" lang="zh-TW" altLang="en-US" sz="1900" dirty="0"/>
              <a:t>序列。</a:t>
            </a:r>
          </a:p>
          <a:p>
            <a:pPr marL="0" indent="0">
              <a:buNone/>
            </a:pPr>
            <a:r>
              <a:rPr kumimoji="1" lang="zh-TW" altLang="en-US" sz="1900" dirty="0"/>
              <a:t>     </a:t>
            </a:r>
            <a:r>
              <a:rPr kumimoji="1" lang="en-US" altLang="zh-TW" sz="1900" dirty="0"/>
              <a:t>5</a:t>
            </a:r>
            <a:r>
              <a:rPr kumimoji="1" lang="en-US" altLang="zh-TW" sz="1900" dirty="0" smtClean="0"/>
              <a:t>. </a:t>
            </a:r>
            <a:r>
              <a:rPr kumimoji="1" lang="zh-TW" altLang="en-US" sz="1900" dirty="0" smtClean="0"/>
              <a:t>單</a:t>
            </a:r>
            <a:r>
              <a:rPr kumimoji="1" lang="zh-TW" altLang="en-US" sz="1900" dirty="0"/>
              <a:t>根檢定刪除非定</a:t>
            </a:r>
            <a:r>
              <a:rPr kumimoji="1" lang="zh-TW" altLang="en-US" sz="1900" dirty="0" smtClean="0"/>
              <a:t>態</a:t>
            </a:r>
            <a:r>
              <a:rPr kumimoji="1" lang="en-US" altLang="zh-TW" sz="1900" dirty="0" smtClean="0"/>
              <a:t>spread</a:t>
            </a:r>
            <a:r>
              <a:rPr kumimoji="1" lang="zh-TW" altLang="en-US" sz="1900" dirty="0" smtClean="0"/>
              <a:t>序列。</a:t>
            </a:r>
            <a:endParaRPr kumimoji="1" lang="zh-TW" altLang="en-US" sz="1900" dirty="0"/>
          </a:p>
          <a:p>
            <a:endParaRPr kumimoji="1" lang="zh-TW" altLang="en-US" dirty="0"/>
          </a:p>
        </p:txBody>
      </p:sp>
    </p:spTree>
    <p:extLst>
      <p:ext uri="{BB962C8B-B14F-4D97-AF65-F5344CB8AC3E}">
        <p14:creationId xmlns:p14="http://schemas.microsoft.com/office/powerpoint/2010/main" val="775148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5679" y="187155"/>
            <a:ext cx="10515600" cy="676006"/>
          </a:xfrm>
        </p:spPr>
        <p:txBody>
          <a:bodyPr>
            <a:normAutofit fontScale="90000"/>
          </a:bodyPr>
          <a:lstStyle/>
          <a:p>
            <a:r>
              <a:rPr kumimoji="1" lang="zh-TW" altLang="en-US" dirty="0" smtClean="0"/>
              <a:t>關於 </a:t>
            </a:r>
            <a:r>
              <a:rPr kumimoji="1" lang="en-US" altLang="zh-TW" dirty="0" smtClean="0"/>
              <a:t>VECM </a:t>
            </a:r>
            <a:r>
              <a:rPr kumimoji="1" lang="zh-TW" altLang="en-US" dirty="0" smtClean="0"/>
              <a:t>模型</a:t>
            </a:r>
            <a:endParaRPr kumimoji="1"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677261" y="863161"/>
                <a:ext cx="11084626" cy="5593823"/>
              </a:xfrm>
            </p:spPr>
            <p:txBody>
              <a:bodyPr>
                <a:normAutofit/>
              </a:bodyPr>
              <a:lstStyle/>
              <a:p>
                <a:r>
                  <a:rPr kumimoji="1" lang="zh-TW" altLang="en-US" dirty="0" smtClean="0"/>
                  <a:t>需計算 </a:t>
                </a:r>
                <a:r>
                  <a:rPr kumimoji="1" lang="en-US" altLang="zh-TW" dirty="0" smtClean="0"/>
                  <a:t>VAR(p)</a:t>
                </a:r>
                <a:r>
                  <a:rPr kumimoji="1" lang="zh-TW" altLang="en-US" dirty="0" smtClean="0"/>
                  <a:t>的參數：</a:t>
                </a:r>
              </a:p>
              <a:p>
                <a:pPr marL="0" indent="0">
                  <a:buNone/>
                </a:pPr>
                <a:r>
                  <a:rPr kumimoji="1" lang="en-US" altLang="zh-TW" dirty="0" smtClean="0"/>
                  <a:t>                </a:t>
                </a:r>
                <a14:m>
                  <m:oMath xmlns:m="http://schemas.openxmlformats.org/officeDocument/2006/math">
                    <m:sSub>
                      <m:sSubPr>
                        <m:ctrlPr>
                          <a:rPr kumimoji="1" lang="en-US" altLang="zh-TW" sz="2400" i="1">
                            <a:latin typeface="Cambria Math" charset="0"/>
                          </a:rPr>
                        </m:ctrlPr>
                      </m:sSubPr>
                      <m:e>
                        <m:r>
                          <a:rPr kumimoji="1" lang="en-US" altLang="zh-TW" sz="2400" i="1">
                            <a:latin typeface="Cambria Math" charset="0"/>
                          </a:rPr>
                          <m:t>𝑧</m:t>
                        </m:r>
                      </m:e>
                      <m:sub>
                        <m:r>
                          <a:rPr kumimoji="1" lang="en-US" altLang="zh-TW" sz="2400" i="1">
                            <a:latin typeface="Cambria Math" charset="0"/>
                          </a:rPr>
                          <m:t>𝑡</m:t>
                        </m:r>
                      </m:sub>
                    </m:sSub>
                    <m:r>
                      <a:rPr kumimoji="1" lang="en-US" altLang="zh-TW" sz="2400" i="1">
                        <a:latin typeface="Cambria Math" charset="0"/>
                      </a:rPr>
                      <m:t>=</m:t>
                    </m:r>
                    <m:sSub>
                      <m:sSubPr>
                        <m:ctrlPr>
                          <a:rPr kumimoji="1" lang="en-US" altLang="zh-TW" sz="2400" i="1">
                            <a:latin typeface="Cambria Math" charset="0"/>
                          </a:rPr>
                        </m:ctrlPr>
                      </m:sSubPr>
                      <m:e>
                        <m:r>
                          <a:rPr kumimoji="1" lang="en-US" altLang="zh-TW" sz="2400" i="1">
                            <a:latin typeface="Cambria Math" charset="0"/>
                            <a:ea typeface="Cambria Math" charset="0"/>
                            <a:cs typeface="Cambria Math" charset="0"/>
                          </a:rPr>
                          <m:t>𝜙</m:t>
                        </m:r>
                      </m:e>
                      <m:sub>
                        <m:r>
                          <a:rPr kumimoji="1" lang="en-US" altLang="zh-TW" sz="2400" i="1">
                            <a:latin typeface="Cambria Math" charset="0"/>
                          </a:rPr>
                          <m:t>0</m:t>
                        </m:r>
                      </m:sub>
                    </m:sSub>
                    <m:r>
                      <a:rPr kumimoji="1" lang="en-US" altLang="zh-TW" sz="2400" i="1">
                        <a:latin typeface="Cambria Math" charset="0"/>
                      </a:rPr>
                      <m:t>+</m:t>
                    </m:r>
                    <m:sSub>
                      <m:sSubPr>
                        <m:ctrlPr>
                          <a:rPr kumimoji="1" lang="en-US" altLang="zh-TW" sz="2400" i="1">
                            <a:latin typeface="Cambria Math" charset="0"/>
                          </a:rPr>
                        </m:ctrlPr>
                      </m:sSubPr>
                      <m:e>
                        <m:r>
                          <a:rPr kumimoji="1" lang="en-US" altLang="zh-TW" sz="2400" i="1">
                            <a:latin typeface="Cambria Math" charset="0"/>
                            <a:ea typeface="Cambria Math" charset="0"/>
                            <a:cs typeface="Cambria Math" charset="0"/>
                          </a:rPr>
                          <m:t>𝜙</m:t>
                        </m:r>
                      </m:e>
                      <m:sub>
                        <m:r>
                          <a:rPr kumimoji="1" lang="en-US" altLang="zh-TW" sz="2400" i="1">
                            <a:latin typeface="Cambria Math" charset="0"/>
                            <a:ea typeface="Cambria Math" charset="0"/>
                            <a:cs typeface="Cambria Math" charset="0"/>
                          </a:rPr>
                          <m:t>1</m:t>
                        </m:r>
                      </m:sub>
                    </m:sSub>
                    <m:sSub>
                      <m:sSubPr>
                        <m:ctrlPr>
                          <a:rPr kumimoji="1" lang="en-US" altLang="zh-TW" sz="2400" i="1">
                            <a:latin typeface="Cambria Math" charset="0"/>
                          </a:rPr>
                        </m:ctrlPr>
                      </m:sSubPr>
                      <m:e>
                        <m:r>
                          <a:rPr kumimoji="1" lang="en-US" altLang="zh-TW" sz="2400" i="1">
                            <a:latin typeface="Cambria Math" charset="0"/>
                          </a:rPr>
                          <m:t>𝑧</m:t>
                        </m:r>
                      </m:e>
                      <m:sub>
                        <m:r>
                          <a:rPr kumimoji="1" lang="en-US" altLang="zh-TW" sz="2400" i="1">
                            <a:latin typeface="Cambria Math" charset="0"/>
                            <a:ea typeface="Cambria Math" charset="0"/>
                            <a:cs typeface="Cambria Math" charset="0"/>
                          </a:rPr>
                          <m:t>𝑡</m:t>
                        </m:r>
                        <m:r>
                          <a:rPr kumimoji="1" lang="en-US" altLang="zh-TW" sz="2400" i="1">
                            <a:latin typeface="Cambria Math" charset="0"/>
                            <a:ea typeface="Cambria Math" charset="0"/>
                            <a:cs typeface="Cambria Math" charset="0"/>
                          </a:rPr>
                          <m:t>−1</m:t>
                        </m:r>
                      </m:sub>
                    </m:sSub>
                    <m:r>
                      <a:rPr kumimoji="1" lang="en-US" altLang="zh-TW" sz="2400" i="1">
                        <a:latin typeface="Cambria Math" charset="0"/>
                      </a:rPr>
                      <m:t>+…+</m:t>
                    </m:r>
                    <m:sSub>
                      <m:sSubPr>
                        <m:ctrlPr>
                          <a:rPr kumimoji="1" lang="en-US" altLang="zh-TW" sz="2400" i="1">
                            <a:latin typeface="Cambria Math" charset="0"/>
                          </a:rPr>
                        </m:ctrlPr>
                      </m:sSubPr>
                      <m:e>
                        <m:r>
                          <a:rPr kumimoji="1" lang="en-US" altLang="zh-TW" sz="2400" i="1">
                            <a:latin typeface="Cambria Math" charset="0"/>
                            <a:ea typeface="Cambria Math" charset="0"/>
                            <a:cs typeface="Cambria Math" charset="0"/>
                          </a:rPr>
                          <m:t>𝜙</m:t>
                        </m:r>
                      </m:e>
                      <m:sub>
                        <m:r>
                          <a:rPr kumimoji="1" lang="en-US" altLang="zh-TW" sz="2400" i="1">
                            <a:latin typeface="Cambria Math" charset="0"/>
                            <a:ea typeface="Cambria Math" charset="0"/>
                            <a:cs typeface="Cambria Math" charset="0"/>
                          </a:rPr>
                          <m:t>𝑝</m:t>
                        </m:r>
                      </m:sub>
                    </m:sSub>
                    <m:sSub>
                      <m:sSubPr>
                        <m:ctrlPr>
                          <a:rPr kumimoji="1" lang="en-US" altLang="zh-TW" sz="2400" i="1">
                            <a:latin typeface="Cambria Math" charset="0"/>
                          </a:rPr>
                        </m:ctrlPr>
                      </m:sSubPr>
                      <m:e>
                        <m:r>
                          <a:rPr kumimoji="1" lang="en-US" altLang="zh-TW" sz="2400" i="1">
                            <a:latin typeface="Cambria Math" charset="0"/>
                          </a:rPr>
                          <m:t>𝑧</m:t>
                        </m:r>
                      </m:e>
                      <m:sub>
                        <m:r>
                          <a:rPr kumimoji="1" lang="en-US" altLang="zh-TW" sz="2400" i="1">
                            <a:latin typeface="Cambria Math" charset="0"/>
                            <a:ea typeface="Cambria Math" charset="0"/>
                            <a:cs typeface="Cambria Math" charset="0"/>
                          </a:rPr>
                          <m:t>𝑡</m:t>
                        </m:r>
                        <m:r>
                          <a:rPr kumimoji="1" lang="en-US" altLang="zh-TW" sz="2400" i="1">
                            <a:latin typeface="Cambria Math" charset="0"/>
                            <a:ea typeface="Cambria Math" charset="0"/>
                            <a:cs typeface="Cambria Math" charset="0"/>
                          </a:rPr>
                          <m:t>−</m:t>
                        </m:r>
                        <m:r>
                          <a:rPr kumimoji="1" lang="en-US" altLang="zh-TW" sz="2400" i="1">
                            <a:latin typeface="Cambria Math" charset="0"/>
                            <a:ea typeface="Cambria Math" charset="0"/>
                            <a:cs typeface="Cambria Math" charset="0"/>
                          </a:rPr>
                          <m:t>𝑝</m:t>
                        </m:r>
                      </m:sub>
                    </m:sSub>
                    <m:r>
                      <a:rPr kumimoji="1" lang="en-US" altLang="zh-TW" sz="2400" i="1">
                        <a:latin typeface="Cambria Math" charset="0"/>
                      </a:rPr>
                      <m:t>+</m:t>
                    </m:r>
                    <m:sSub>
                      <m:sSubPr>
                        <m:ctrlPr>
                          <a:rPr kumimoji="1" lang="en-US" altLang="zh-TW" sz="2400" i="1">
                            <a:latin typeface="Cambria Math" charset="0"/>
                          </a:rPr>
                        </m:ctrlPr>
                      </m:sSubPr>
                      <m:e>
                        <m:r>
                          <a:rPr kumimoji="1" lang="en-US" altLang="zh-TW" sz="2400" i="1">
                            <a:latin typeface="Cambria Math" charset="0"/>
                          </a:rPr>
                          <m:t>𝑎</m:t>
                        </m:r>
                      </m:e>
                      <m:sub>
                        <m:r>
                          <a:rPr kumimoji="1" lang="en-US" altLang="zh-TW" sz="2400" i="1">
                            <a:latin typeface="Cambria Math" charset="0"/>
                            <a:ea typeface="Cambria Math" charset="0"/>
                            <a:cs typeface="Cambria Math" charset="0"/>
                          </a:rPr>
                          <m:t>𝑡</m:t>
                        </m:r>
                      </m:sub>
                    </m:sSub>
                    <m:r>
                      <a:rPr kumimoji="1" lang="en-US" altLang="zh-TW" sz="2400" b="0" i="1" smtClean="0">
                        <a:latin typeface="Cambria Math" charset="0"/>
                        <a:ea typeface="Cambria Math" charset="0"/>
                        <a:cs typeface="Cambria Math" charset="0"/>
                      </a:rPr>
                      <m:t> ,</m:t>
                    </m:r>
                    <m:sSub>
                      <m:sSubPr>
                        <m:ctrlPr>
                          <a:rPr kumimoji="1" lang="en-US" altLang="zh-TW" sz="2400" i="1">
                            <a:latin typeface="Cambria Math" charset="0"/>
                          </a:rPr>
                        </m:ctrlPr>
                      </m:sSubPr>
                      <m:e>
                        <m:r>
                          <a:rPr kumimoji="1" lang="en-US" altLang="zh-TW" sz="2400" i="1">
                            <a:latin typeface="Cambria Math" charset="0"/>
                          </a:rPr>
                          <m:t>𝑎</m:t>
                        </m:r>
                      </m:e>
                      <m:sub>
                        <m:r>
                          <a:rPr kumimoji="1" lang="en-US" altLang="zh-TW" sz="2400" i="1">
                            <a:latin typeface="Cambria Math" charset="0"/>
                            <a:ea typeface="Cambria Math" charset="0"/>
                            <a:cs typeface="Cambria Math" charset="0"/>
                          </a:rPr>
                          <m:t>𝑡</m:t>
                        </m:r>
                      </m:sub>
                    </m:sSub>
                    <m:groupChr>
                      <m:groupChrPr>
                        <m:chr m:val="→"/>
                        <m:vertJc m:val="bot"/>
                        <m:ctrlPr>
                          <a:rPr kumimoji="1" lang="is-IS" altLang="zh-TW" sz="2400" i="1" smtClean="0">
                            <a:latin typeface="Cambria Math" charset="0"/>
                            <a:ea typeface="Cambria Math" charset="0"/>
                            <a:cs typeface="Cambria Math" charset="0"/>
                          </a:rPr>
                        </m:ctrlPr>
                      </m:groupChrPr>
                      <m:e>
                        <m:r>
                          <m:rPr>
                            <m:brk m:alnAt="2"/>
                          </m:rPr>
                          <a:rPr kumimoji="1" lang="en-US" altLang="zh-TW" sz="2400" b="0" i="1" smtClean="0">
                            <a:latin typeface="Cambria Math" charset="0"/>
                            <a:ea typeface="Cambria Math" charset="0"/>
                            <a:cs typeface="Cambria Math" charset="0"/>
                          </a:rPr>
                          <m:t>𝑖</m:t>
                        </m:r>
                        <m:r>
                          <a:rPr kumimoji="1" lang="en-US" altLang="zh-TW" sz="2400" b="0" i="1" smtClean="0">
                            <a:latin typeface="Cambria Math" charset="0"/>
                            <a:ea typeface="Cambria Math" charset="0"/>
                            <a:cs typeface="Cambria Math" charset="0"/>
                          </a:rPr>
                          <m:t>.</m:t>
                        </m:r>
                        <m:r>
                          <a:rPr kumimoji="1" lang="en-US" altLang="zh-TW" sz="2400" b="0" i="1" smtClean="0">
                            <a:latin typeface="Cambria Math" charset="0"/>
                            <a:ea typeface="Cambria Math" charset="0"/>
                            <a:cs typeface="Cambria Math" charset="0"/>
                          </a:rPr>
                          <m:t>𝑖</m:t>
                        </m:r>
                        <m:r>
                          <a:rPr kumimoji="1" lang="en-US" altLang="zh-TW" sz="2400" b="0" i="1" smtClean="0">
                            <a:latin typeface="Cambria Math" charset="0"/>
                            <a:ea typeface="Cambria Math" charset="0"/>
                            <a:cs typeface="Cambria Math" charset="0"/>
                          </a:rPr>
                          <m:t>.</m:t>
                        </m:r>
                        <m:r>
                          <a:rPr kumimoji="1" lang="en-US" altLang="zh-TW" sz="2400" b="0" i="1" smtClean="0">
                            <a:latin typeface="Cambria Math" charset="0"/>
                            <a:ea typeface="Cambria Math" charset="0"/>
                            <a:cs typeface="Cambria Math" charset="0"/>
                          </a:rPr>
                          <m:t>𝑑</m:t>
                        </m:r>
                      </m:e>
                    </m:groupChr>
                    <m:sSub>
                      <m:sSubPr>
                        <m:ctrlPr>
                          <a:rPr kumimoji="1" lang="en-US" altLang="zh-TW" sz="2400" i="1">
                            <a:latin typeface="Cambria Math" charset="0"/>
                          </a:rPr>
                        </m:ctrlPr>
                      </m:sSubPr>
                      <m:e>
                        <m:r>
                          <a:rPr kumimoji="1" lang="en-US" altLang="zh-TW" sz="2400" b="0" i="1" smtClean="0">
                            <a:latin typeface="Cambria Math" charset="0"/>
                          </a:rPr>
                          <m:t>𝑁</m:t>
                        </m:r>
                      </m:e>
                      <m:sub>
                        <m:r>
                          <a:rPr kumimoji="1" lang="en-US" altLang="zh-TW" sz="2400" b="0" i="1" smtClean="0">
                            <a:latin typeface="Cambria Math" charset="0"/>
                          </a:rPr>
                          <m:t>𝑘</m:t>
                        </m:r>
                      </m:sub>
                    </m:sSub>
                    <m:d>
                      <m:dPr>
                        <m:ctrlPr>
                          <a:rPr kumimoji="1" lang="en-US" altLang="zh-TW" sz="2400" b="0" i="1" smtClean="0">
                            <a:latin typeface="Cambria Math" charset="0"/>
                            <a:ea typeface="Cambria Math" charset="0"/>
                            <a:cs typeface="Cambria Math" charset="0"/>
                          </a:rPr>
                        </m:ctrlPr>
                      </m:dPr>
                      <m:e>
                        <m:r>
                          <a:rPr kumimoji="1" lang="en-US" altLang="zh-TW" sz="2400" b="0" i="1" smtClean="0">
                            <a:latin typeface="Cambria Math" charset="0"/>
                            <a:ea typeface="Cambria Math" charset="0"/>
                            <a:cs typeface="Cambria Math" charset="0"/>
                          </a:rPr>
                          <m:t> 0 ,</m:t>
                        </m:r>
                        <m:sSub>
                          <m:sSubPr>
                            <m:ctrlPr>
                              <a:rPr kumimoji="1" lang="en-US" altLang="zh-TW" sz="2400" i="1">
                                <a:latin typeface="Cambria Math" charset="0"/>
                              </a:rPr>
                            </m:ctrlPr>
                          </m:sSubPr>
                          <m:e>
                            <m:r>
                              <m:rPr>
                                <m:sty m:val="p"/>
                              </m:rPr>
                              <a:rPr kumimoji="1" lang="el-GR" altLang="zh-TW" sz="2400" i="1">
                                <a:latin typeface="Cambria Math" charset="0"/>
                                <a:ea typeface="Cambria Math" charset="0"/>
                                <a:cs typeface="Cambria Math" charset="0"/>
                              </a:rPr>
                              <m:t>Σ</m:t>
                            </m:r>
                          </m:e>
                          <m:sub>
                            <m:r>
                              <a:rPr kumimoji="1" lang="en-US" altLang="zh-TW" sz="2400" i="1">
                                <a:latin typeface="Cambria Math" charset="0"/>
                              </a:rPr>
                              <m:t>𝑎</m:t>
                            </m:r>
                          </m:sub>
                        </m:sSub>
                      </m:e>
                    </m:d>
                  </m:oMath>
                </a14:m>
                <a:r>
                  <a:rPr kumimoji="1" lang="en-US" altLang="zh-TW" sz="2400" dirty="0" smtClean="0"/>
                  <a:t> , t=p+1,</a:t>
                </a:r>
                <a:r>
                  <a:rPr kumimoji="1" lang="mr-IN" altLang="zh-TW" sz="2400" dirty="0" smtClean="0"/>
                  <a:t>…</a:t>
                </a:r>
                <a:r>
                  <a:rPr kumimoji="1" lang="en-US" altLang="zh-TW" sz="2400" dirty="0" smtClean="0"/>
                  <a:t>,T </a:t>
                </a:r>
              </a:p>
              <a:p>
                <a:pPr marL="0" indent="0">
                  <a:buNone/>
                </a:pPr>
                <a:r>
                  <a:rPr kumimoji="1" lang="en-US" altLang="zh-TW" dirty="0"/>
                  <a:t> </a:t>
                </a:r>
                <a:r>
                  <a:rPr kumimoji="1" lang="en-US" altLang="zh-TW" dirty="0" smtClean="0"/>
                  <a:t>  </a:t>
                </a:r>
                <a:r>
                  <a:rPr kumimoji="1" lang="zh-TW" altLang="en-US" dirty="0" smtClean="0"/>
                  <a:t> </a:t>
                </a:r>
                <a:r>
                  <a:rPr kumimoji="1" lang="en-US" altLang="zh-TW" sz="2400" dirty="0" smtClean="0"/>
                  <a:t>1.Generalized Least Squares (GLS)</a:t>
                </a:r>
              </a:p>
              <a:p>
                <a:pPr marL="0" indent="0">
                  <a:buNone/>
                </a:pPr>
                <a:r>
                  <a:rPr kumimoji="1" lang="en-US" altLang="zh-TW" sz="2400" dirty="0"/>
                  <a:t> </a:t>
                </a:r>
                <a:r>
                  <a:rPr kumimoji="1" lang="en-US" altLang="zh-TW" sz="2400" dirty="0" smtClean="0"/>
                  <a:t>    2.Ordinary Least Squares (OLS)</a:t>
                </a:r>
                <a:r>
                  <a:rPr kumimoji="1" lang="zh-TW" altLang="en-US" sz="2400" dirty="0" smtClean="0"/>
                  <a:t>             </a:t>
                </a:r>
                <a:endParaRPr kumimoji="1" lang="en-US" altLang="zh-TW" sz="2400" dirty="0" smtClean="0"/>
              </a:p>
              <a:p>
                <a:pPr marL="0" indent="0">
                  <a:buNone/>
                </a:pPr>
                <a:r>
                  <a:rPr kumimoji="1" lang="en-US" altLang="zh-TW" sz="2400" dirty="0"/>
                  <a:t> </a:t>
                </a:r>
                <a:r>
                  <a:rPr kumimoji="1" lang="en-US" altLang="zh-TW" sz="2400" dirty="0" smtClean="0"/>
                  <a:t>    3.Maximum Likelihood Estimate (ML)</a:t>
                </a:r>
              </a:p>
              <a:p>
                <a:r>
                  <a:rPr kumimoji="1" lang="zh-TW" altLang="en-US" dirty="0"/>
                  <a:t>在</a:t>
                </a:r>
                <a:r>
                  <a:rPr kumimoji="1" lang="en-US" altLang="zh-TW" dirty="0"/>
                  <a:t> VAR(p) </a:t>
                </a:r>
                <a:r>
                  <a:rPr kumimoji="1" lang="zh-TW" altLang="en-US" dirty="0"/>
                  <a:t>的架構下，選擇落後期數</a:t>
                </a:r>
                <a:r>
                  <a:rPr kumimoji="1" lang="en-US" altLang="zh-TW" dirty="0"/>
                  <a:t> P </a:t>
                </a:r>
                <a:r>
                  <a:rPr kumimoji="1" lang="zh-TW" altLang="en-US" dirty="0"/>
                  <a:t>：</a:t>
                </a:r>
              </a:p>
              <a:p>
                <a:pPr marL="0" indent="0">
                  <a:buNone/>
                </a:pPr>
                <a:r>
                  <a:rPr kumimoji="1" lang="zh-TW" altLang="en-US" sz="2400" dirty="0"/>
                  <a:t>   </a:t>
                </a:r>
                <a:r>
                  <a:rPr kumimoji="1" lang="en-US" altLang="zh-TW" sz="2400" dirty="0" smtClean="0"/>
                  <a:t>  1</a:t>
                </a:r>
                <a:r>
                  <a:rPr kumimoji="1" lang="en-US" altLang="zh-TW" sz="2400" dirty="0"/>
                  <a:t>. likelihood Ratio Test</a:t>
                </a:r>
              </a:p>
              <a:p>
                <a:pPr marL="0" indent="0">
                  <a:buNone/>
                </a:pPr>
                <a:r>
                  <a:rPr kumimoji="1" lang="en-US" altLang="zh-TW" sz="2400" dirty="0"/>
                  <a:t>   </a:t>
                </a:r>
                <a:r>
                  <a:rPr kumimoji="1" lang="en-US" altLang="zh-TW" sz="2400" dirty="0" smtClean="0"/>
                  <a:t>  2</a:t>
                </a:r>
                <a:r>
                  <a:rPr kumimoji="1" lang="en-US" altLang="zh-TW" sz="2400" dirty="0"/>
                  <a:t>. Information Criteria : AIC , BIC , HQ </a:t>
                </a:r>
                <a:endParaRPr kumimoji="1" lang="en-US" altLang="zh-TW" sz="2400" dirty="0" smtClean="0"/>
              </a:p>
              <a:p>
                <a:r>
                  <a:rPr kumimoji="1" lang="zh-TW" altLang="en-US" dirty="0" smtClean="0"/>
                  <a:t>將 </a:t>
                </a:r>
                <a:r>
                  <a:rPr kumimoji="1" lang="en-US" altLang="zh-TW" dirty="0" smtClean="0"/>
                  <a:t>VAR(p)</a:t>
                </a:r>
                <a:r>
                  <a:rPr kumimoji="1" lang="zh-TW" altLang="en-US" dirty="0" smtClean="0"/>
                  <a:t> 寫成 </a:t>
                </a:r>
                <a:r>
                  <a:rPr kumimoji="1" lang="en-US" altLang="zh-TW" dirty="0" smtClean="0"/>
                  <a:t>VECM</a:t>
                </a:r>
                <a:r>
                  <a:rPr kumimoji="1" lang="zh-TW" altLang="en-US" dirty="0" smtClean="0"/>
                  <a:t> 的形式，可得長期衝擊矩陣</a:t>
                </a:r>
                <a:r>
                  <a:rPr kumimoji="1" lang="en-US" altLang="zh-TW" dirty="0" smtClean="0"/>
                  <a:t> </a:t>
                </a:r>
                <a14:m>
                  <m:oMath xmlns:m="http://schemas.openxmlformats.org/officeDocument/2006/math">
                    <m:r>
                      <m:rPr>
                        <m:sty m:val="p"/>
                      </m:rPr>
                      <a:rPr lang="el-GR" altLang="zh-TW" sz="2400" i="1">
                        <a:latin typeface="Cambria Math" panose="02040503050406030204" pitchFamily="18" charset="0"/>
                        <a:ea typeface="Cambria Math" panose="02040503050406030204" pitchFamily="18" charset="0"/>
                      </a:rPr>
                      <m:t>Π</m:t>
                    </m:r>
                    <m:r>
                      <a:rPr lang="en-US" altLang="zh-TW" sz="2400" i="1">
                        <a:latin typeface="Cambria Math" panose="02040503050406030204" pitchFamily="18" charset="0"/>
                        <a:ea typeface="Cambria Math" panose="02040503050406030204" pitchFamily="18" charset="0"/>
                      </a:rPr>
                      <m:t>=−</m:t>
                    </m:r>
                    <m:r>
                      <a:rPr lang="en-US" altLang="zh-TW" sz="2400" i="1">
                        <a:latin typeface="Cambria Math" panose="02040503050406030204" pitchFamily="18" charset="0"/>
                        <a:ea typeface="標楷體" panose="03000509000000000000" pitchFamily="65" charset="-120"/>
                      </a:rPr>
                      <m:t>𝐼</m:t>
                    </m:r>
                    <m:r>
                      <a:rPr lang="en-US" altLang="zh-TW" sz="2400" i="1">
                        <a:latin typeface="Cambria Math" panose="02040503050406030204" pitchFamily="18" charset="0"/>
                        <a:ea typeface="標楷體" panose="03000509000000000000" pitchFamily="65" charset="-120"/>
                      </a:rPr>
                      <m:t>+</m:t>
                    </m:r>
                    <m:sSub>
                      <m:sSubPr>
                        <m:ctrlPr>
                          <a:rPr lang="en-US" altLang="zh-TW" sz="2400" i="1">
                            <a:latin typeface="Cambria Math" charset="0"/>
                            <a:ea typeface="標楷體" panose="03000509000000000000" pitchFamily="65" charset="-120"/>
                          </a:rPr>
                        </m:ctrlPr>
                      </m:sSubPr>
                      <m:e>
                        <m:r>
                          <a:rPr lang="en-US" altLang="zh-TW" sz="2400" i="1">
                            <a:latin typeface="Cambria Math" panose="02040503050406030204" pitchFamily="18" charset="0"/>
                            <a:ea typeface="Cambria Math" panose="02040503050406030204" pitchFamily="18" charset="0"/>
                          </a:rPr>
                          <m:t>∅</m:t>
                        </m:r>
                      </m:e>
                      <m:sub>
                        <m:r>
                          <a:rPr lang="en-US" altLang="zh-TW" sz="2400" i="1">
                            <a:latin typeface="Cambria Math" panose="02040503050406030204" pitchFamily="18" charset="0"/>
                            <a:ea typeface="標楷體" panose="03000509000000000000" pitchFamily="65" charset="-120"/>
                          </a:rPr>
                          <m:t>1</m:t>
                        </m:r>
                      </m:sub>
                    </m:sSub>
                    <m:r>
                      <a:rPr lang="en-US" altLang="zh-TW" sz="2400" i="1">
                        <a:latin typeface="Cambria Math" panose="02040503050406030204" pitchFamily="18" charset="0"/>
                        <a:ea typeface="標楷體" panose="03000509000000000000" pitchFamily="65" charset="-120"/>
                      </a:rPr>
                      <m:t>+…+</m:t>
                    </m:r>
                    <m:sSub>
                      <m:sSubPr>
                        <m:ctrlPr>
                          <a:rPr lang="en-US" altLang="zh-TW" sz="2400" i="1">
                            <a:latin typeface="Cambria Math" charset="0"/>
                            <a:ea typeface="標楷體" panose="03000509000000000000" pitchFamily="65" charset="-120"/>
                          </a:rPr>
                        </m:ctrlPr>
                      </m:sSubPr>
                      <m:e>
                        <m:r>
                          <a:rPr lang="en-US" altLang="zh-TW" sz="2400" i="1">
                            <a:latin typeface="Cambria Math" panose="02040503050406030204" pitchFamily="18" charset="0"/>
                            <a:ea typeface="Cambria Math" panose="02040503050406030204" pitchFamily="18" charset="0"/>
                          </a:rPr>
                          <m:t>∅</m:t>
                        </m:r>
                      </m:e>
                      <m:sub>
                        <m:r>
                          <a:rPr lang="en-US" altLang="zh-TW" sz="2400" i="1">
                            <a:latin typeface="Cambria Math" panose="02040503050406030204" pitchFamily="18" charset="0"/>
                            <a:ea typeface="Cambria Math" panose="02040503050406030204" pitchFamily="18" charset="0"/>
                          </a:rPr>
                          <m:t>𝑝</m:t>
                        </m:r>
                      </m:sub>
                    </m:sSub>
                  </m:oMath>
                </a14:m>
                <a:r>
                  <a:rPr kumimoji="1" lang="en-US" altLang="zh-TW" sz="2400" dirty="0" smtClean="0"/>
                  <a:t> </a:t>
                </a:r>
              </a:p>
              <a:p>
                <a:r>
                  <a:rPr kumimoji="1" lang="zh-TW" altLang="en-US" dirty="0" smtClean="0">
                    <a:solidFill>
                      <a:schemeClr val="tx1"/>
                    </a:solidFill>
                  </a:rPr>
                  <a:t>跡檢定</a:t>
                </a:r>
                <a:r>
                  <a:rPr kumimoji="1" lang="en-US" altLang="zh-TW" dirty="0" smtClean="0">
                    <a:solidFill>
                      <a:schemeClr val="tx1"/>
                    </a:solidFill>
                  </a:rPr>
                  <a:t>(trace test)</a:t>
                </a:r>
                <a:r>
                  <a:rPr kumimoji="1" lang="zh-TW" altLang="en-US" dirty="0" smtClean="0">
                    <a:solidFill>
                      <a:schemeClr val="tx1"/>
                    </a:solidFill>
                  </a:rPr>
                  <a:t> 檢定 </a:t>
                </a:r>
                <a14:m>
                  <m:oMath xmlns:m="http://schemas.openxmlformats.org/officeDocument/2006/math">
                    <m:r>
                      <m:rPr>
                        <m:sty m:val="p"/>
                      </m:rPr>
                      <a:rPr lang="el-GR" altLang="zh-TW" i="1">
                        <a:solidFill>
                          <a:schemeClr val="tx1"/>
                        </a:solidFill>
                        <a:latin typeface="Cambria Math" panose="02040503050406030204" pitchFamily="18" charset="0"/>
                        <a:ea typeface="Cambria Math" panose="02040503050406030204" pitchFamily="18" charset="0"/>
                      </a:rPr>
                      <m:t>Π</m:t>
                    </m:r>
                  </m:oMath>
                </a14:m>
                <a:r>
                  <a:rPr kumimoji="1" lang="zh-TW" altLang="en-US" dirty="0" smtClean="0">
                    <a:solidFill>
                      <a:schemeClr val="tx1"/>
                    </a:solidFill>
                  </a:rPr>
                  <a:t> 矩陣的</a:t>
                </a:r>
                <a:r>
                  <a:rPr kumimoji="1" lang="en-US" altLang="zh-TW" dirty="0" smtClean="0">
                    <a:solidFill>
                      <a:schemeClr val="tx1"/>
                    </a:solidFill>
                  </a:rPr>
                  <a:t> rank </a:t>
                </a:r>
                <a:r>
                  <a:rPr kumimoji="1" lang="zh-TW" altLang="en-US" dirty="0" smtClean="0">
                    <a:solidFill>
                      <a:schemeClr val="tx1"/>
                    </a:solidFill>
                  </a:rPr>
                  <a:t>個數</a:t>
                </a:r>
                <a:r>
                  <a:rPr kumimoji="1" lang="en-US" altLang="zh-TW" dirty="0" smtClean="0">
                    <a:solidFill>
                      <a:schemeClr val="tx1"/>
                    </a:solidFill>
                  </a:rPr>
                  <a:t> (</a:t>
                </a:r>
                <a:r>
                  <a:rPr kumimoji="1" lang="zh-TW" altLang="en-US" dirty="0" smtClean="0">
                    <a:solidFill>
                      <a:schemeClr val="tx1"/>
                    </a:solidFill>
                  </a:rPr>
                  <a:t>共整合個數</a:t>
                </a:r>
                <a:r>
                  <a:rPr kumimoji="1" lang="en-US" altLang="zh-TW" dirty="0" smtClean="0">
                    <a:solidFill>
                      <a:schemeClr val="tx1"/>
                    </a:solidFill>
                  </a:rPr>
                  <a:t>)</a:t>
                </a:r>
                <a:endParaRPr kumimoji="1" lang="zh-TW" altLang="en-US" dirty="0" smtClean="0">
                  <a:solidFill>
                    <a:schemeClr val="tx1"/>
                  </a:solidFill>
                </a:endParaRPr>
              </a:p>
              <a:p>
                <a14:m>
                  <m:oMath xmlns:m="http://schemas.openxmlformats.org/officeDocument/2006/math">
                    <m:r>
                      <m:rPr>
                        <m:sty m:val="p"/>
                      </m:rPr>
                      <a:rPr lang="el-GR" altLang="zh-TW" i="1">
                        <a:solidFill>
                          <a:schemeClr val="tx1"/>
                        </a:solidFill>
                        <a:latin typeface="Cambria Math" panose="02040503050406030204" pitchFamily="18" charset="0"/>
                        <a:ea typeface="Cambria Math" panose="02040503050406030204" pitchFamily="18" charset="0"/>
                      </a:rPr>
                      <m:t>Π</m:t>
                    </m:r>
                    <m:r>
                      <a:rPr lang="en-US" altLang="zh-TW" b="0" i="1" smtClean="0">
                        <a:solidFill>
                          <a:schemeClr val="tx1"/>
                        </a:solidFill>
                        <a:latin typeface="Cambria Math" charset="0"/>
                        <a:ea typeface="Cambria Math" panose="02040503050406030204" pitchFamily="18" charset="0"/>
                      </a:rPr>
                      <m:t>=</m:t>
                    </m:r>
                    <m:r>
                      <a:rPr lang="el-GR" altLang="zh-TW" i="1">
                        <a:solidFill>
                          <a:schemeClr val="tx1"/>
                        </a:solidFill>
                        <a:latin typeface="Cambria Math" panose="02040503050406030204" pitchFamily="18" charset="0"/>
                        <a:ea typeface="Cambria Math" panose="02040503050406030204" pitchFamily="18" charset="0"/>
                        <a:cs typeface="Cambria Math" charset="0"/>
                      </a:rPr>
                      <m:t>𝛼</m:t>
                    </m:r>
                    <m:sSup>
                      <m:sSupPr>
                        <m:ctrlPr>
                          <a:rPr kumimoji="1" lang="en-US" altLang="zh-TW" i="1">
                            <a:solidFill>
                              <a:schemeClr val="tx1"/>
                            </a:solidFill>
                            <a:latin typeface="Cambria Math" charset="0"/>
                          </a:rPr>
                        </m:ctrlPr>
                      </m:sSupPr>
                      <m:e>
                        <m:r>
                          <a:rPr kumimoji="1" lang="en-US" altLang="zh-TW" i="1">
                            <a:solidFill>
                              <a:schemeClr val="tx1"/>
                            </a:solidFill>
                            <a:latin typeface="Cambria Math" charset="0"/>
                            <a:ea typeface="Cambria Math" charset="0"/>
                            <a:cs typeface="Cambria Math" charset="0"/>
                          </a:rPr>
                          <m:t>𝛽</m:t>
                        </m:r>
                      </m:e>
                      <m:sup>
                        <m:r>
                          <a:rPr kumimoji="1" lang="en-US" altLang="zh-TW" i="1">
                            <a:solidFill>
                              <a:schemeClr val="tx1"/>
                            </a:solidFill>
                            <a:latin typeface="Cambria Math" charset="0"/>
                          </a:rPr>
                          <m:t>′</m:t>
                        </m:r>
                      </m:sup>
                    </m:sSup>
                  </m:oMath>
                </a14:m>
                <a:r>
                  <a:rPr kumimoji="1" lang="en-US" altLang="zh-TW" dirty="0" smtClean="0">
                    <a:solidFill>
                      <a:schemeClr val="tx1"/>
                    </a:solidFill>
                  </a:rPr>
                  <a:t> by reduce rank regression.</a:t>
                </a:r>
                <a:endParaRPr kumimoji="1" lang="zh-TW" altLang="en-US" dirty="0" smtClean="0">
                  <a:solidFill>
                    <a:schemeClr val="tx1"/>
                  </a:solidFill>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677261" y="863161"/>
                <a:ext cx="11084626" cy="5593823"/>
              </a:xfrm>
              <a:blipFill rotWithShape="0">
                <a:blip r:embed="rId3"/>
                <a:stretch>
                  <a:fillRect l="-990" t="-2072" b="-98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946450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48549" y="270124"/>
            <a:ext cx="10515600" cy="727404"/>
          </a:xfrm>
        </p:spPr>
        <p:txBody>
          <a:bodyPr/>
          <a:lstStyle/>
          <a:p>
            <a:r>
              <a:rPr kumimoji="1" lang="en-US" altLang="zh-TW" dirty="0" smtClean="0"/>
              <a:t>VAR(p) model</a:t>
            </a:r>
            <a:endParaRPr kumimoji="1"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976095" y="1202243"/>
                <a:ext cx="10515600" cy="5007487"/>
              </a:xfrm>
            </p:spPr>
            <p:txBody>
              <a:bodyPr>
                <a:normAutofit/>
              </a:bodyPr>
              <a:lstStyle/>
              <a:p>
                <a14:m>
                  <m:oMath xmlns:m="http://schemas.openxmlformats.org/officeDocument/2006/math">
                    <m:sSub>
                      <m:sSubPr>
                        <m:ctrlPr>
                          <a:rPr kumimoji="1" lang="en-US" altLang="zh-TW" i="1" smtClean="0">
                            <a:latin typeface="Cambria Math" charset="0"/>
                          </a:rPr>
                        </m:ctrlPr>
                      </m:sSubPr>
                      <m:e>
                        <m:r>
                          <a:rPr kumimoji="1" lang="en-US" altLang="zh-TW" b="0" i="1" smtClean="0">
                            <a:latin typeface="Cambria Math" charset="0"/>
                          </a:rPr>
                          <m:t>𝑧</m:t>
                        </m:r>
                      </m:e>
                      <m:sub>
                        <m:r>
                          <a:rPr kumimoji="1" lang="en-US" altLang="zh-TW" b="0" i="1" smtClean="0">
                            <a:latin typeface="Cambria Math" charset="0"/>
                          </a:rPr>
                          <m:t>𝑡</m:t>
                        </m:r>
                      </m:sub>
                    </m:sSub>
                    <m:r>
                      <a:rPr kumimoji="1" lang="en-US" altLang="zh-TW" b="0" i="1" smtClean="0">
                        <a:latin typeface="Cambria Math" charset="0"/>
                      </a:rPr>
                      <m:t>=</m:t>
                    </m:r>
                    <m:sSub>
                      <m:sSubPr>
                        <m:ctrlPr>
                          <a:rPr kumimoji="1" lang="en-US" altLang="zh-TW" i="1">
                            <a:latin typeface="Cambria Math" charset="0"/>
                          </a:rPr>
                        </m:ctrlPr>
                      </m:sSubPr>
                      <m:e>
                        <m:r>
                          <a:rPr kumimoji="1" lang="en-US" altLang="zh-TW" i="1" smtClean="0">
                            <a:latin typeface="Cambria Math" charset="0"/>
                            <a:ea typeface="Cambria Math" charset="0"/>
                            <a:cs typeface="Cambria Math" charset="0"/>
                          </a:rPr>
                          <m:t>𝜙</m:t>
                        </m:r>
                      </m:e>
                      <m:sub>
                        <m:r>
                          <a:rPr kumimoji="1" lang="en-US" altLang="zh-TW" b="0" i="1" smtClean="0">
                            <a:latin typeface="Cambria Math" charset="0"/>
                          </a:rPr>
                          <m:t>0</m:t>
                        </m:r>
                      </m:sub>
                    </m:sSub>
                    <m:r>
                      <a:rPr kumimoji="1" lang="en-US" altLang="zh-TW" b="0" i="1" smtClean="0">
                        <a:latin typeface="Cambria Math" charset="0"/>
                      </a:rPr>
                      <m:t>+</m:t>
                    </m:r>
                    <m:sSub>
                      <m:sSubPr>
                        <m:ctrlPr>
                          <a:rPr kumimoji="1" lang="en-US" altLang="zh-TW" i="1">
                            <a:latin typeface="Cambria Math" charset="0"/>
                          </a:rPr>
                        </m:ctrlPr>
                      </m:sSubPr>
                      <m:e>
                        <m:r>
                          <a:rPr kumimoji="1" lang="en-US" altLang="zh-TW" i="1">
                            <a:latin typeface="Cambria Math" charset="0"/>
                            <a:ea typeface="Cambria Math" charset="0"/>
                            <a:cs typeface="Cambria Math" charset="0"/>
                          </a:rPr>
                          <m:t>𝜙</m:t>
                        </m:r>
                      </m:e>
                      <m:sub>
                        <m:r>
                          <a:rPr kumimoji="1" lang="en-US" altLang="zh-TW" b="0" i="1" smtClean="0">
                            <a:latin typeface="Cambria Math" charset="0"/>
                            <a:ea typeface="Cambria Math" charset="0"/>
                            <a:cs typeface="Cambria Math" charset="0"/>
                          </a:rPr>
                          <m:t>1</m:t>
                        </m:r>
                      </m:sub>
                    </m:sSub>
                    <m:sSub>
                      <m:sSubPr>
                        <m:ctrlPr>
                          <a:rPr kumimoji="1" lang="en-US" altLang="zh-TW" i="1">
                            <a:latin typeface="Cambria Math" charset="0"/>
                          </a:rPr>
                        </m:ctrlPr>
                      </m:sSubPr>
                      <m:e>
                        <m:r>
                          <a:rPr kumimoji="1" lang="en-US" altLang="zh-TW" b="0" i="1" smtClean="0">
                            <a:latin typeface="Cambria Math" charset="0"/>
                          </a:rPr>
                          <m:t>𝑧</m:t>
                        </m:r>
                      </m:e>
                      <m:sub>
                        <m:r>
                          <a:rPr kumimoji="1" lang="en-US" altLang="zh-TW" b="0" i="1" smtClean="0">
                            <a:latin typeface="Cambria Math" charset="0"/>
                            <a:ea typeface="Cambria Math" charset="0"/>
                            <a:cs typeface="Cambria Math" charset="0"/>
                          </a:rPr>
                          <m:t>𝑡</m:t>
                        </m:r>
                        <m:r>
                          <a:rPr kumimoji="1" lang="en-US" altLang="zh-TW" b="0" i="1" smtClean="0">
                            <a:latin typeface="Cambria Math" charset="0"/>
                            <a:ea typeface="Cambria Math" charset="0"/>
                            <a:cs typeface="Cambria Math" charset="0"/>
                          </a:rPr>
                          <m:t>−1</m:t>
                        </m:r>
                      </m:sub>
                    </m:sSub>
                    <m:r>
                      <a:rPr kumimoji="1" lang="en-US" altLang="zh-TW" b="0" i="1" smtClean="0">
                        <a:latin typeface="Cambria Math" charset="0"/>
                      </a:rPr>
                      <m:t>+…</m:t>
                    </m:r>
                    <m:r>
                      <a:rPr kumimoji="1" lang="en-US" altLang="zh-TW" i="1">
                        <a:latin typeface="Cambria Math" charset="0"/>
                      </a:rPr>
                      <m:t>+</m:t>
                    </m:r>
                    <m:sSub>
                      <m:sSubPr>
                        <m:ctrlPr>
                          <a:rPr kumimoji="1" lang="en-US" altLang="zh-TW" i="1">
                            <a:latin typeface="Cambria Math" charset="0"/>
                          </a:rPr>
                        </m:ctrlPr>
                      </m:sSubPr>
                      <m:e>
                        <m:r>
                          <a:rPr kumimoji="1" lang="en-US" altLang="zh-TW" i="1">
                            <a:latin typeface="Cambria Math" charset="0"/>
                            <a:ea typeface="Cambria Math" charset="0"/>
                            <a:cs typeface="Cambria Math" charset="0"/>
                          </a:rPr>
                          <m:t>𝜙</m:t>
                        </m:r>
                      </m:e>
                      <m:sub>
                        <m:r>
                          <a:rPr kumimoji="1" lang="en-US" altLang="zh-TW" b="0" i="1" smtClean="0">
                            <a:latin typeface="Cambria Math" charset="0"/>
                            <a:ea typeface="Cambria Math" charset="0"/>
                            <a:cs typeface="Cambria Math" charset="0"/>
                          </a:rPr>
                          <m:t>𝑝</m:t>
                        </m:r>
                      </m:sub>
                    </m:sSub>
                    <m:sSub>
                      <m:sSubPr>
                        <m:ctrlPr>
                          <a:rPr kumimoji="1" lang="en-US" altLang="zh-TW" i="1">
                            <a:latin typeface="Cambria Math" charset="0"/>
                          </a:rPr>
                        </m:ctrlPr>
                      </m:sSubPr>
                      <m:e>
                        <m:r>
                          <a:rPr kumimoji="1" lang="en-US" altLang="zh-TW" i="1">
                            <a:latin typeface="Cambria Math" charset="0"/>
                          </a:rPr>
                          <m:t>𝑧</m:t>
                        </m:r>
                      </m:e>
                      <m:sub>
                        <m:r>
                          <a:rPr kumimoji="1" lang="en-US" altLang="zh-TW" i="1">
                            <a:latin typeface="Cambria Math" charset="0"/>
                            <a:ea typeface="Cambria Math" charset="0"/>
                            <a:cs typeface="Cambria Math" charset="0"/>
                          </a:rPr>
                          <m:t>𝑡</m:t>
                        </m:r>
                        <m:r>
                          <a:rPr kumimoji="1" lang="en-US" altLang="zh-TW" i="1">
                            <a:latin typeface="Cambria Math" charset="0"/>
                            <a:ea typeface="Cambria Math" charset="0"/>
                            <a:cs typeface="Cambria Math" charset="0"/>
                          </a:rPr>
                          <m:t>−</m:t>
                        </m:r>
                        <m:r>
                          <a:rPr kumimoji="1" lang="en-US" altLang="zh-TW" b="0" i="1" smtClean="0">
                            <a:latin typeface="Cambria Math" charset="0"/>
                            <a:ea typeface="Cambria Math" charset="0"/>
                            <a:cs typeface="Cambria Math" charset="0"/>
                          </a:rPr>
                          <m:t>𝑝</m:t>
                        </m:r>
                      </m:sub>
                    </m:sSub>
                    <m:r>
                      <a:rPr kumimoji="1" lang="en-US" altLang="zh-TW" i="1">
                        <a:latin typeface="Cambria Math" charset="0"/>
                      </a:rPr>
                      <m:t>+</m:t>
                    </m:r>
                    <m:sSub>
                      <m:sSubPr>
                        <m:ctrlPr>
                          <a:rPr kumimoji="1" lang="en-US" altLang="zh-TW" i="1">
                            <a:latin typeface="Cambria Math" charset="0"/>
                          </a:rPr>
                        </m:ctrlPr>
                      </m:sSubPr>
                      <m:e>
                        <m:r>
                          <a:rPr kumimoji="1" lang="en-US" altLang="zh-TW" b="0" i="1" smtClean="0">
                            <a:latin typeface="Cambria Math" charset="0"/>
                          </a:rPr>
                          <m:t>𝑎</m:t>
                        </m:r>
                      </m:e>
                      <m:sub>
                        <m:r>
                          <a:rPr kumimoji="1" lang="en-US" altLang="zh-TW" b="0" i="1" smtClean="0">
                            <a:latin typeface="Cambria Math" charset="0"/>
                            <a:ea typeface="Cambria Math" charset="0"/>
                            <a:cs typeface="Cambria Math" charset="0"/>
                          </a:rPr>
                          <m:t>𝑡</m:t>
                        </m:r>
                      </m:sub>
                    </m:sSub>
                  </m:oMath>
                </a14:m>
                <a:r>
                  <a:rPr kumimoji="1" lang="en-US" altLang="zh-TW" dirty="0" smtClean="0"/>
                  <a:t> , </a:t>
                </a:r>
                <a:endParaRPr kumimoji="1" lang="zh-TW" altLang="en-US" dirty="0" smtClean="0"/>
              </a:p>
              <a:p>
                <a:pPr marL="0" indent="0">
                  <a:buNone/>
                </a:pPr>
                <a:r>
                  <a:rPr kumimoji="1" lang="zh-TW" altLang="en-US" sz="2400" dirty="0"/>
                  <a:t> </a:t>
                </a:r>
                <a:r>
                  <a:rPr kumimoji="1" lang="zh-TW" altLang="en-US" sz="2400" dirty="0" smtClean="0"/>
                  <a:t>   </a:t>
                </a:r>
                <a:r>
                  <a:rPr kumimoji="1" lang="en-US" altLang="zh-TW" sz="2400" dirty="0" smtClean="0"/>
                  <a:t>t = p+1 , </a:t>
                </a:r>
                <a:r>
                  <a:rPr kumimoji="1" lang="mr-IN" altLang="zh-TW" sz="2400" dirty="0" smtClean="0"/>
                  <a:t>…</a:t>
                </a:r>
                <a:r>
                  <a:rPr kumimoji="1" lang="en-US" altLang="zh-TW" sz="2400" dirty="0" smtClean="0"/>
                  <a:t> , T , </a:t>
                </a:r>
                <a14:m>
                  <m:oMath xmlns:m="http://schemas.openxmlformats.org/officeDocument/2006/math">
                    <m:r>
                      <m:rPr>
                        <m:sty m:val="p"/>
                      </m:rPr>
                      <a:rPr kumimoji="1" lang="en-US" altLang="zh-TW" sz="2400" b="0" i="0" smtClean="0">
                        <a:latin typeface="Cambria Math" charset="0"/>
                      </a:rPr>
                      <m:t>Cov</m:t>
                    </m:r>
                    <m:d>
                      <m:dPr>
                        <m:ctrlPr>
                          <a:rPr kumimoji="1" lang="en-US" altLang="zh-TW" sz="2400" b="0" i="1" smtClean="0">
                            <a:latin typeface="Cambria Math" charset="0"/>
                          </a:rPr>
                        </m:ctrlPr>
                      </m:dPr>
                      <m:e>
                        <m:sSub>
                          <m:sSubPr>
                            <m:ctrlPr>
                              <a:rPr kumimoji="1" lang="en-US" altLang="zh-TW" sz="2400" i="1">
                                <a:latin typeface="Cambria Math" charset="0"/>
                              </a:rPr>
                            </m:ctrlPr>
                          </m:sSubPr>
                          <m:e>
                            <m:r>
                              <a:rPr kumimoji="1" lang="en-US" altLang="zh-TW" sz="2400" i="1">
                                <a:latin typeface="Cambria Math" charset="0"/>
                              </a:rPr>
                              <m:t>𝑎</m:t>
                            </m:r>
                          </m:e>
                          <m:sub>
                            <m:r>
                              <a:rPr kumimoji="1" lang="en-US" altLang="zh-TW" sz="2400" i="1">
                                <a:latin typeface="Cambria Math" charset="0"/>
                                <a:ea typeface="Cambria Math" charset="0"/>
                                <a:cs typeface="Cambria Math" charset="0"/>
                              </a:rPr>
                              <m:t>𝑡</m:t>
                            </m:r>
                          </m:sub>
                        </m:sSub>
                      </m:e>
                    </m:d>
                    <m:r>
                      <a:rPr kumimoji="1" lang="en-US" altLang="zh-TW" sz="2400" b="0" i="1" smtClean="0">
                        <a:latin typeface="Cambria Math" charset="0"/>
                        <a:ea typeface="Cambria Math" charset="0"/>
                        <a:cs typeface="Cambria Math" charset="0"/>
                      </a:rPr>
                      <m:t>=</m:t>
                    </m:r>
                    <m:sSub>
                      <m:sSubPr>
                        <m:ctrlPr>
                          <a:rPr kumimoji="1" lang="en-US" altLang="zh-TW" sz="2400" i="1">
                            <a:latin typeface="Cambria Math" charset="0"/>
                          </a:rPr>
                        </m:ctrlPr>
                      </m:sSubPr>
                      <m:e>
                        <m:r>
                          <m:rPr>
                            <m:sty m:val="p"/>
                          </m:rPr>
                          <a:rPr kumimoji="1" lang="el-GR" altLang="zh-TW" sz="2400" i="1" smtClean="0">
                            <a:latin typeface="Cambria Math" charset="0"/>
                            <a:ea typeface="Cambria Math" charset="0"/>
                            <a:cs typeface="Cambria Math" charset="0"/>
                          </a:rPr>
                          <m:t>Σ</m:t>
                        </m:r>
                      </m:e>
                      <m:sub>
                        <m:r>
                          <a:rPr kumimoji="1" lang="en-US" altLang="zh-TW" sz="2400" b="0" i="1" smtClean="0">
                            <a:latin typeface="Cambria Math" charset="0"/>
                          </a:rPr>
                          <m:t>𝑎</m:t>
                        </m:r>
                      </m:sub>
                    </m:sSub>
                  </m:oMath>
                </a14:m>
                <a:endParaRPr kumimoji="1" lang="en-US" altLang="zh-TW" sz="2400" dirty="0" smtClean="0"/>
              </a:p>
              <a:p>
                <a:pPr marL="0" indent="0">
                  <a:buNone/>
                </a:pPr>
                <a:r>
                  <a:rPr kumimoji="1" lang="en-US" altLang="zh-TW" sz="2400" dirty="0" smtClean="0"/>
                  <a:t>   </a:t>
                </a:r>
                <a14:m>
                  <m:oMath xmlns:m="http://schemas.openxmlformats.org/officeDocument/2006/math">
                    <m:sSub>
                      <m:sSubPr>
                        <m:ctrlPr>
                          <a:rPr kumimoji="1" lang="en-US" altLang="zh-TW" sz="2400" i="1">
                            <a:latin typeface="Cambria Math" charset="0"/>
                          </a:rPr>
                        </m:ctrlPr>
                      </m:sSubPr>
                      <m:e>
                        <m:r>
                          <a:rPr kumimoji="1" lang="en-US" altLang="zh-TW" sz="2400" i="1">
                            <a:latin typeface="Cambria Math" charset="0"/>
                            <a:ea typeface="Cambria Math" charset="0"/>
                            <a:cs typeface="Cambria Math" charset="0"/>
                          </a:rPr>
                          <m:t>𝜙</m:t>
                        </m:r>
                      </m:e>
                      <m:sub>
                        <m:r>
                          <a:rPr kumimoji="1" lang="en-US" altLang="zh-TW" sz="2400" i="1">
                            <a:latin typeface="Cambria Math" charset="0"/>
                          </a:rPr>
                          <m:t>0</m:t>
                        </m:r>
                      </m:sub>
                    </m:sSub>
                    <m:r>
                      <a:rPr kumimoji="1" lang="en-US" altLang="zh-TW" sz="2400" b="0" i="1" smtClean="0">
                        <a:latin typeface="Cambria Math" charset="0"/>
                      </a:rPr>
                      <m:t>,</m:t>
                    </m:r>
                    <m:sSub>
                      <m:sSubPr>
                        <m:ctrlPr>
                          <a:rPr kumimoji="1" lang="en-US" altLang="zh-TW" sz="2400" i="1">
                            <a:latin typeface="Cambria Math" charset="0"/>
                          </a:rPr>
                        </m:ctrlPr>
                      </m:sSubPr>
                      <m:e>
                        <m:r>
                          <a:rPr kumimoji="1" lang="en-US" altLang="zh-TW" sz="2400" b="0" i="1" smtClean="0">
                            <a:latin typeface="Cambria Math" charset="0"/>
                          </a:rPr>
                          <m:t>𝑎</m:t>
                        </m:r>
                      </m:e>
                      <m:sub>
                        <m:r>
                          <a:rPr kumimoji="1" lang="en-US" altLang="zh-TW" sz="2400" b="0" i="1" smtClean="0">
                            <a:latin typeface="Cambria Math" charset="0"/>
                            <a:ea typeface="Cambria Math" charset="0"/>
                            <a:cs typeface="Cambria Math" charset="0"/>
                          </a:rPr>
                          <m:t>𝑡</m:t>
                        </m:r>
                      </m:sub>
                    </m:sSub>
                  </m:oMath>
                </a14:m>
                <a:r>
                  <a:rPr kumimoji="1" lang="en-US" altLang="zh-TW" sz="2400" dirty="0" smtClean="0"/>
                  <a:t> are k x 1 matrix </a:t>
                </a:r>
                <a:r>
                  <a:rPr kumimoji="1" lang="zh-TW" altLang="en-US" sz="2400" dirty="0" smtClean="0"/>
                  <a:t>、</a:t>
                </a:r>
                <a14:m>
                  <m:oMath xmlns:m="http://schemas.openxmlformats.org/officeDocument/2006/math">
                    <m:sSub>
                      <m:sSubPr>
                        <m:ctrlPr>
                          <a:rPr kumimoji="1" lang="en-US" altLang="zh-TW" sz="2400" i="1">
                            <a:latin typeface="Cambria Math" charset="0"/>
                          </a:rPr>
                        </m:ctrlPr>
                      </m:sSubPr>
                      <m:e>
                        <m:r>
                          <a:rPr kumimoji="1" lang="en-US" altLang="zh-TW" sz="2400" i="1">
                            <a:latin typeface="Cambria Math" charset="0"/>
                            <a:ea typeface="Cambria Math" charset="0"/>
                            <a:cs typeface="Cambria Math" charset="0"/>
                          </a:rPr>
                          <m:t>𝜙</m:t>
                        </m:r>
                      </m:e>
                      <m:sub>
                        <m:r>
                          <a:rPr kumimoji="1" lang="en-US" altLang="zh-TW" sz="2400" b="0" i="1" smtClean="0">
                            <a:latin typeface="Cambria Math" charset="0"/>
                            <a:ea typeface="Cambria Math" charset="0"/>
                            <a:cs typeface="Cambria Math" charset="0"/>
                          </a:rPr>
                          <m:t>1</m:t>
                        </m:r>
                      </m:sub>
                    </m:sSub>
                    <m:r>
                      <a:rPr kumimoji="1" lang="en-US" altLang="zh-TW" sz="2400" b="0" i="1" smtClean="0">
                        <a:latin typeface="Cambria Math" charset="0"/>
                      </a:rPr>
                      <m:t>,…,</m:t>
                    </m:r>
                    <m:sSub>
                      <m:sSubPr>
                        <m:ctrlPr>
                          <a:rPr kumimoji="1" lang="en-US" altLang="zh-TW" sz="2400" i="1">
                            <a:latin typeface="Cambria Math" charset="0"/>
                          </a:rPr>
                        </m:ctrlPr>
                      </m:sSubPr>
                      <m:e>
                        <m:r>
                          <a:rPr kumimoji="1" lang="en-US" altLang="zh-TW" sz="2400" i="1">
                            <a:latin typeface="Cambria Math" charset="0"/>
                            <a:ea typeface="Cambria Math" charset="0"/>
                            <a:cs typeface="Cambria Math" charset="0"/>
                          </a:rPr>
                          <m:t>𝜙</m:t>
                        </m:r>
                      </m:e>
                      <m:sub>
                        <m:r>
                          <a:rPr kumimoji="1" lang="en-US" altLang="zh-TW" sz="2400" b="0" i="1" smtClean="0">
                            <a:latin typeface="Cambria Math" charset="0"/>
                            <a:ea typeface="Cambria Math" charset="0"/>
                            <a:cs typeface="Cambria Math" charset="0"/>
                          </a:rPr>
                          <m:t>𝑝</m:t>
                        </m:r>
                      </m:sub>
                    </m:sSub>
                  </m:oMath>
                </a14:m>
                <a:r>
                  <a:rPr kumimoji="1" lang="en-US" altLang="zh-TW" sz="2400" dirty="0" smtClean="0"/>
                  <a:t> are k x k matrix</a:t>
                </a:r>
              </a:p>
              <a:p>
                <a:pPr marL="0" indent="0">
                  <a:buNone/>
                </a:pPr>
                <a:endParaRPr kumimoji="1" lang="en-US" altLang="zh-TW" sz="800" dirty="0" smtClean="0"/>
              </a:p>
              <a:p>
                <a:pPr marL="0" indent="0">
                  <a:buNone/>
                </a:pPr>
                <a:r>
                  <a:rPr kumimoji="1" lang="en-US" altLang="zh-TW" dirty="0" smtClean="0"/>
                  <a:t>    </a:t>
                </a:r>
                <a14:m>
                  <m:oMath xmlns:m="http://schemas.openxmlformats.org/officeDocument/2006/math">
                    <m:sSub>
                      <m:sSubPr>
                        <m:ctrlPr>
                          <a:rPr kumimoji="1" lang="en-US" altLang="zh-TW" i="1">
                            <a:latin typeface="Cambria Math" charset="0"/>
                          </a:rPr>
                        </m:ctrlPr>
                      </m:sSubPr>
                      <m:e>
                        <m:r>
                          <a:rPr kumimoji="1" lang="en-US" altLang="zh-TW" i="1">
                            <a:latin typeface="Cambria Math" charset="0"/>
                          </a:rPr>
                          <m:t>𝑧</m:t>
                        </m:r>
                        <m:r>
                          <a:rPr kumimoji="1" lang="en-US" altLang="zh-TW" b="0" i="1" smtClean="0">
                            <a:latin typeface="Cambria Math" charset="0"/>
                          </a:rPr>
                          <m:t>′</m:t>
                        </m:r>
                      </m:e>
                      <m:sub>
                        <m:r>
                          <a:rPr kumimoji="1" lang="en-US" altLang="zh-TW" i="1">
                            <a:latin typeface="Cambria Math" charset="0"/>
                          </a:rPr>
                          <m:t>𝑡</m:t>
                        </m:r>
                      </m:sub>
                    </m:sSub>
                    <m:r>
                      <a:rPr kumimoji="1" lang="en-US" altLang="zh-TW" b="0" i="0" smtClean="0">
                        <a:latin typeface="Cambria Math" charset="0"/>
                      </a:rPr>
                      <m:t>=</m:t>
                    </m:r>
                    <m:sSub>
                      <m:sSubPr>
                        <m:ctrlPr>
                          <a:rPr kumimoji="1" lang="en-US" altLang="zh-TW" i="1">
                            <a:latin typeface="Cambria Math" charset="0"/>
                          </a:rPr>
                        </m:ctrlPr>
                      </m:sSubPr>
                      <m:e>
                        <m:r>
                          <a:rPr kumimoji="1" lang="en-US" altLang="zh-TW" b="0" i="1" smtClean="0">
                            <a:latin typeface="Cambria Math" charset="0"/>
                          </a:rPr>
                          <m:t>𝑥</m:t>
                        </m:r>
                        <m:r>
                          <a:rPr kumimoji="1" lang="en-US" altLang="zh-TW" b="0" i="1" smtClean="0">
                            <a:latin typeface="Cambria Math" charset="0"/>
                          </a:rPr>
                          <m:t>′</m:t>
                        </m:r>
                      </m:e>
                      <m:sub>
                        <m:r>
                          <a:rPr kumimoji="1" lang="en-US" altLang="zh-TW" i="1">
                            <a:latin typeface="Cambria Math" charset="0"/>
                          </a:rPr>
                          <m:t>𝑡</m:t>
                        </m:r>
                      </m:sub>
                    </m:sSub>
                    <m:r>
                      <a:rPr kumimoji="1" lang="en-US" altLang="zh-TW" i="1" smtClean="0">
                        <a:latin typeface="Cambria Math" charset="0"/>
                        <a:ea typeface="Cambria Math" charset="0"/>
                        <a:cs typeface="Cambria Math" charset="0"/>
                      </a:rPr>
                      <m:t>𝛽</m:t>
                    </m:r>
                    <m:r>
                      <a:rPr kumimoji="1" lang="en-US" altLang="zh-TW" b="0" i="0" smtClean="0">
                        <a:latin typeface="Cambria Math" charset="0"/>
                        <a:ea typeface="Cambria Math" charset="0"/>
                        <a:cs typeface="Cambria Math" charset="0"/>
                      </a:rPr>
                      <m:t>+</m:t>
                    </m:r>
                    <m:sSub>
                      <m:sSubPr>
                        <m:ctrlPr>
                          <a:rPr kumimoji="1" lang="en-US" altLang="zh-TW" i="1">
                            <a:latin typeface="Cambria Math" charset="0"/>
                          </a:rPr>
                        </m:ctrlPr>
                      </m:sSubPr>
                      <m:e>
                        <m:r>
                          <a:rPr kumimoji="1" lang="en-US" altLang="zh-TW" i="1">
                            <a:latin typeface="Cambria Math" charset="0"/>
                          </a:rPr>
                          <m:t>𝑎</m:t>
                        </m:r>
                        <m:r>
                          <a:rPr kumimoji="1" lang="en-US" altLang="zh-TW" b="0" i="1" smtClean="0">
                            <a:latin typeface="Cambria Math" charset="0"/>
                          </a:rPr>
                          <m:t>′</m:t>
                        </m:r>
                      </m:e>
                      <m:sub>
                        <m:r>
                          <a:rPr kumimoji="1" lang="en-US" altLang="zh-TW" i="1">
                            <a:latin typeface="Cambria Math" charset="0"/>
                            <a:ea typeface="Cambria Math" charset="0"/>
                            <a:cs typeface="Cambria Math" charset="0"/>
                          </a:rPr>
                          <m:t>𝑡</m:t>
                        </m:r>
                      </m:sub>
                    </m:sSub>
                  </m:oMath>
                </a14:m>
                <a:r>
                  <a:rPr kumimoji="1" lang="zh-TW" altLang="en-US" dirty="0" smtClean="0"/>
                  <a:t>  </a:t>
                </a:r>
                <a:r>
                  <a:rPr kumimoji="1" lang="en-US" altLang="zh-TW" dirty="0" smtClean="0"/>
                  <a:t>,  </a:t>
                </a:r>
                <a:r>
                  <a:rPr kumimoji="1" lang="en-US" altLang="zh-TW" sz="2000" dirty="0" smtClean="0"/>
                  <a:t>t = p+1,</a:t>
                </a:r>
                <a:r>
                  <a:rPr kumimoji="1" lang="mr-IN" altLang="zh-TW" sz="2000" dirty="0" smtClean="0"/>
                  <a:t>…</a:t>
                </a:r>
                <a:r>
                  <a:rPr kumimoji="1" lang="en-US" altLang="zh-TW" sz="2000" dirty="0" smtClean="0"/>
                  <a:t>,T</a:t>
                </a:r>
              </a:p>
              <a:p>
                <a:pPr marL="0" indent="0">
                  <a:buNone/>
                </a:pPr>
                <a:r>
                  <a:rPr kumimoji="1" lang="en-US" altLang="zh-TW" dirty="0" smtClean="0"/>
                  <a:t>    </a:t>
                </a:r>
                <a14:m>
                  <m:oMath xmlns:m="http://schemas.openxmlformats.org/officeDocument/2006/math">
                    <m:sSub>
                      <m:sSubPr>
                        <m:ctrlPr>
                          <a:rPr kumimoji="1" lang="en-US" altLang="zh-TW" sz="2400" i="1">
                            <a:latin typeface="Cambria Math" charset="0"/>
                          </a:rPr>
                        </m:ctrlPr>
                      </m:sSubPr>
                      <m:e>
                        <m:r>
                          <a:rPr kumimoji="1" lang="en-US" altLang="zh-TW" sz="2400" i="1">
                            <a:latin typeface="Cambria Math" charset="0"/>
                          </a:rPr>
                          <m:t>𝑥</m:t>
                        </m:r>
                      </m:e>
                      <m:sub>
                        <m:r>
                          <a:rPr kumimoji="1" lang="en-US" altLang="zh-TW" sz="2400" i="1">
                            <a:latin typeface="Cambria Math" charset="0"/>
                          </a:rPr>
                          <m:t>𝑡</m:t>
                        </m:r>
                      </m:sub>
                    </m:sSub>
                    <m:r>
                      <a:rPr kumimoji="1" lang="en-US" altLang="zh-TW" sz="2400" b="0" i="1" smtClean="0">
                        <a:latin typeface="Cambria Math" charset="0"/>
                      </a:rPr>
                      <m:t>= </m:t>
                    </m:r>
                    <m:sSup>
                      <m:sSupPr>
                        <m:ctrlPr>
                          <a:rPr kumimoji="1" lang="en-US" altLang="zh-TW" sz="2400" b="0" i="1" smtClean="0">
                            <a:latin typeface="Cambria Math" charset="0"/>
                          </a:rPr>
                        </m:ctrlPr>
                      </m:sSupPr>
                      <m:e>
                        <m:r>
                          <a:rPr kumimoji="1" lang="en-US" altLang="zh-TW" sz="2400" b="0" i="1" smtClean="0">
                            <a:latin typeface="Cambria Math" charset="0"/>
                          </a:rPr>
                          <m:t>(1,</m:t>
                        </m:r>
                        <m:sSub>
                          <m:sSubPr>
                            <m:ctrlPr>
                              <a:rPr kumimoji="1" lang="en-US" altLang="zh-TW" sz="2400" i="1">
                                <a:latin typeface="Cambria Math" charset="0"/>
                              </a:rPr>
                            </m:ctrlPr>
                          </m:sSubPr>
                          <m:e>
                            <m:sSup>
                              <m:sSupPr>
                                <m:ctrlPr>
                                  <a:rPr kumimoji="1" lang="en-US" altLang="zh-TW" sz="2400" i="1">
                                    <a:latin typeface="Cambria Math" charset="0"/>
                                  </a:rPr>
                                </m:ctrlPr>
                              </m:sSupPr>
                              <m:e>
                                <m:r>
                                  <a:rPr kumimoji="1" lang="en-US" altLang="zh-TW" sz="2400" i="1">
                                    <a:latin typeface="Cambria Math" charset="0"/>
                                  </a:rPr>
                                  <m:t>𝑧</m:t>
                                </m:r>
                              </m:e>
                              <m:sup>
                                <m:r>
                                  <a:rPr kumimoji="1" lang="en-US" altLang="zh-TW" sz="2400" i="1">
                                    <a:latin typeface="Cambria Math" charset="0"/>
                                  </a:rPr>
                                  <m:t>′</m:t>
                                </m:r>
                              </m:sup>
                            </m:sSup>
                          </m:e>
                          <m:sub>
                            <m:r>
                              <a:rPr kumimoji="1" lang="en-US" altLang="zh-TW" sz="2400" i="1">
                                <a:latin typeface="Cambria Math" charset="0"/>
                              </a:rPr>
                              <m:t>𝑡</m:t>
                            </m:r>
                            <m:r>
                              <a:rPr kumimoji="1" lang="en-US" altLang="zh-TW" sz="2400" b="0" i="1" smtClean="0">
                                <a:latin typeface="Cambria Math" charset="0"/>
                              </a:rPr>
                              <m:t>−1</m:t>
                            </m:r>
                          </m:sub>
                        </m:sSub>
                        <m:r>
                          <a:rPr kumimoji="1" lang="en-US" altLang="zh-TW" sz="2400" b="0" i="1" smtClean="0">
                            <a:latin typeface="Cambria Math" charset="0"/>
                          </a:rPr>
                          <m:t>,…,</m:t>
                        </m:r>
                        <m:sSub>
                          <m:sSubPr>
                            <m:ctrlPr>
                              <a:rPr kumimoji="1" lang="en-US" altLang="zh-TW" sz="2400" i="1">
                                <a:latin typeface="Cambria Math" charset="0"/>
                              </a:rPr>
                            </m:ctrlPr>
                          </m:sSubPr>
                          <m:e>
                            <m:r>
                              <a:rPr kumimoji="1" lang="en-US" altLang="zh-TW" sz="2400" i="1">
                                <a:latin typeface="Cambria Math" charset="0"/>
                              </a:rPr>
                              <m:t>𝑧</m:t>
                            </m:r>
                            <m:r>
                              <a:rPr kumimoji="1" lang="en-US" altLang="zh-TW" sz="2400" i="1">
                                <a:latin typeface="Cambria Math" charset="0"/>
                              </a:rPr>
                              <m:t>′</m:t>
                            </m:r>
                          </m:e>
                          <m:sub>
                            <m:r>
                              <a:rPr kumimoji="1" lang="en-US" altLang="zh-TW" sz="2400" i="1">
                                <a:latin typeface="Cambria Math" charset="0"/>
                              </a:rPr>
                              <m:t>𝑡</m:t>
                            </m:r>
                            <m:r>
                              <a:rPr kumimoji="1" lang="en-US" altLang="zh-TW" sz="2400" b="0" i="1" smtClean="0">
                                <a:latin typeface="Cambria Math" charset="0"/>
                              </a:rPr>
                              <m:t>−</m:t>
                            </m:r>
                            <m:r>
                              <a:rPr kumimoji="1" lang="en-US" altLang="zh-TW" sz="2400" b="0" i="1" smtClean="0">
                                <a:latin typeface="Cambria Math" charset="0"/>
                              </a:rPr>
                              <m:t>𝑝</m:t>
                            </m:r>
                          </m:sub>
                        </m:sSub>
                        <m:r>
                          <a:rPr kumimoji="1" lang="en-US" altLang="zh-TW" sz="2400" b="0" i="1" smtClean="0">
                            <a:latin typeface="Cambria Math" charset="0"/>
                          </a:rPr>
                          <m:t>)</m:t>
                        </m:r>
                      </m:e>
                      <m:sup>
                        <m:r>
                          <a:rPr kumimoji="1" lang="en-US" altLang="zh-TW" sz="2400" b="0" i="1" smtClean="0">
                            <a:latin typeface="Cambria Math" charset="0"/>
                          </a:rPr>
                          <m:t>′</m:t>
                        </m:r>
                      </m:sup>
                    </m:sSup>
                  </m:oMath>
                </a14:m>
                <a:r>
                  <a:rPr kumimoji="1" lang="en-US" altLang="zh-TW" sz="2400" dirty="0" smtClean="0"/>
                  <a:t> is a </a:t>
                </a:r>
                <a:r>
                  <a:rPr kumimoji="1" lang="en-US" altLang="zh-TW" sz="2400" dirty="0" err="1" smtClean="0"/>
                  <a:t>kp</a:t>
                </a:r>
                <a:r>
                  <a:rPr kumimoji="1" lang="en-US" altLang="zh-TW" sz="2400" dirty="0" smtClean="0"/>
                  <a:t> + 1 dimensional vector</a:t>
                </a:r>
              </a:p>
              <a:p>
                <a:pPr marL="0" indent="0">
                  <a:buNone/>
                </a:pPr>
                <a:r>
                  <a:rPr kumimoji="1" lang="en-US" altLang="zh-TW" sz="2400" dirty="0"/>
                  <a:t> </a:t>
                </a:r>
                <a:r>
                  <a:rPr kumimoji="1" lang="en-US" altLang="zh-TW" sz="2400" dirty="0" smtClean="0"/>
                  <a:t>   </a:t>
                </a:r>
                <a14:m>
                  <m:oMath xmlns:m="http://schemas.openxmlformats.org/officeDocument/2006/math">
                    <m:sSup>
                      <m:sSupPr>
                        <m:ctrlPr>
                          <a:rPr kumimoji="1" lang="en-US" altLang="zh-TW" sz="2400" i="1">
                            <a:latin typeface="Cambria Math" charset="0"/>
                          </a:rPr>
                        </m:ctrlPr>
                      </m:sSupPr>
                      <m:e>
                        <m:r>
                          <a:rPr kumimoji="1" lang="en-US" altLang="zh-TW" sz="2400" i="1">
                            <a:latin typeface="Cambria Math" charset="0"/>
                            <a:ea typeface="Cambria Math" charset="0"/>
                            <a:cs typeface="Cambria Math" charset="0"/>
                          </a:rPr>
                          <m:t>𝛽</m:t>
                        </m:r>
                      </m:e>
                      <m:sup>
                        <m:r>
                          <a:rPr kumimoji="1" lang="en-US" altLang="zh-TW" sz="2400" i="1">
                            <a:latin typeface="Cambria Math" charset="0"/>
                          </a:rPr>
                          <m:t>′</m:t>
                        </m:r>
                      </m:sup>
                    </m:sSup>
                    <m:r>
                      <a:rPr kumimoji="1" lang="en-US" altLang="zh-TW" sz="2400" b="0" i="1" smtClean="0">
                        <a:latin typeface="Cambria Math" charset="0"/>
                      </a:rPr>
                      <m:t>=[</m:t>
                    </m:r>
                    <m:sSub>
                      <m:sSubPr>
                        <m:ctrlPr>
                          <a:rPr kumimoji="1" lang="en-US" altLang="zh-TW" sz="2400" i="1">
                            <a:latin typeface="Cambria Math" charset="0"/>
                          </a:rPr>
                        </m:ctrlPr>
                      </m:sSubPr>
                      <m:e>
                        <m:r>
                          <a:rPr kumimoji="1" lang="en-US" altLang="zh-TW" sz="2400" i="1">
                            <a:latin typeface="Cambria Math" charset="0"/>
                            <a:ea typeface="Cambria Math" charset="0"/>
                            <a:cs typeface="Cambria Math" charset="0"/>
                          </a:rPr>
                          <m:t>𝜙</m:t>
                        </m:r>
                      </m:e>
                      <m:sub>
                        <m:r>
                          <a:rPr kumimoji="1" lang="en-US" altLang="zh-TW" sz="2400" b="0" i="1" smtClean="0">
                            <a:latin typeface="Cambria Math" charset="0"/>
                            <a:ea typeface="Cambria Math" charset="0"/>
                            <a:cs typeface="Cambria Math" charset="0"/>
                          </a:rPr>
                          <m:t>0</m:t>
                        </m:r>
                      </m:sub>
                    </m:sSub>
                    <m:r>
                      <a:rPr kumimoji="1" lang="en-US" altLang="zh-TW" sz="2400" b="0" i="1" smtClean="0">
                        <a:latin typeface="Cambria Math" charset="0"/>
                      </a:rPr>
                      <m:t>,</m:t>
                    </m:r>
                    <m:sSub>
                      <m:sSubPr>
                        <m:ctrlPr>
                          <a:rPr kumimoji="1" lang="en-US" altLang="zh-TW" sz="2400" i="1">
                            <a:latin typeface="Cambria Math" charset="0"/>
                          </a:rPr>
                        </m:ctrlPr>
                      </m:sSubPr>
                      <m:e>
                        <m:r>
                          <a:rPr kumimoji="1" lang="en-US" altLang="zh-TW" sz="2400" i="1">
                            <a:latin typeface="Cambria Math" charset="0"/>
                            <a:ea typeface="Cambria Math" charset="0"/>
                            <a:cs typeface="Cambria Math" charset="0"/>
                          </a:rPr>
                          <m:t>𝜙</m:t>
                        </m:r>
                      </m:e>
                      <m:sub>
                        <m:r>
                          <a:rPr kumimoji="1" lang="en-US" altLang="zh-TW" sz="2400" i="1">
                            <a:latin typeface="Cambria Math" charset="0"/>
                            <a:ea typeface="Cambria Math" charset="0"/>
                            <a:cs typeface="Cambria Math" charset="0"/>
                          </a:rPr>
                          <m:t>1</m:t>
                        </m:r>
                      </m:sub>
                    </m:sSub>
                    <m:r>
                      <a:rPr kumimoji="1" lang="en-US" altLang="zh-TW" sz="2400" i="1">
                        <a:latin typeface="Cambria Math" charset="0"/>
                      </a:rPr>
                      <m:t>,…,</m:t>
                    </m:r>
                    <m:sSub>
                      <m:sSubPr>
                        <m:ctrlPr>
                          <a:rPr kumimoji="1" lang="en-US" altLang="zh-TW" sz="2400" i="1">
                            <a:latin typeface="Cambria Math" charset="0"/>
                          </a:rPr>
                        </m:ctrlPr>
                      </m:sSubPr>
                      <m:e>
                        <m:r>
                          <a:rPr kumimoji="1" lang="en-US" altLang="zh-TW" sz="2400" i="1">
                            <a:latin typeface="Cambria Math" charset="0"/>
                            <a:ea typeface="Cambria Math" charset="0"/>
                            <a:cs typeface="Cambria Math" charset="0"/>
                          </a:rPr>
                          <m:t>𝜙</m:t>
                        </m:r>
                      </m:e>
                      <m:sub>
                        <m:r>
                          <a:rPr kumimoji="1" lang="en-US" altLang="zh-TW" sz="2400" i="1">
                            <a:latin typeface="Cambria Math" charset="0"/>
                            <a:ea typeface="Cambria Math" charset="0"/>
                            <a:cs typeface="Cambria Math" charset="0"/>
                          </a:rPr>
                          <m:t>𝑝</m:t>
                        </m:r>
                      </m:sub>
                    </m:sSub>
                    <m:r>
                      <a:rPr kumimoji="1" lang="en-US" altLang="zh-TW" sz="2400" b="0" i="1" smtClean="0">
                        <a:latin typeface="Cambria Math" charset="0"/>
                      </a:rPr>
                      <m:t>]</m:t>
                    </m:r>
                  </m:oMath>
                </a14:m>
                <a:r>
                  <a:rPr kumimoji="1" lang="en-US" altLang="zh-TW" sz="2400" dirty="0" smtClean="0"/>
                  <a:t> is a k x (kp+1) matrix</a:t>
                </a:r>
                <a:endParaRPr kumimoji="1" lang="zh-TW" altLang="en-US" sz="2400" dirty="0" smtClean="0"/>
              </a:p>
              <a:p>
                <a:pPr marL="0" indent="0">
                  <a:buNone/>
                </a:pPr>
                <a:endParaRPr kumimoji="1" lang="en-US" altLang="zh-TW" sz="800" dirty="0" smtClean="0"/>
              </a:p>
              <a:p>
                <a:r>
                  <a:rPr kumimoji="1" lang="en-US" altLang="zh-TW" dirty="0" smtClean="0"/>
                  <a:t>With this format, we can write the data as:</a:t>
                </a:r>
                <a:endParaRPr kumimoji="1" lang="en-US" altLang="zh-TW" i="1" dirty="0" smtClean="0">
                  <a:latin typeface="Cambria Math" charset="0"/>
                </a:endParaRPr>
              </a:p>
              <a:p>
                <a:pPr marL="0" indent="0">
                  <a:buNone/>
                </a:pPr>
                <a:r>
                  <a:rPr kumimoji="1" lang="en-US" altLang="zh-TW" dirty="0" smtClean="0"/>
                  <a:t>   </a:t>
                </a:r>
                <a14:m>
                  <m:oMath xmlns:m="http://schemas.openxmlformats.org/officeDocument/2006/math">
                    <m:r>
                      <m:rPr>
                        <m:sty m:val="p"/>
                      </m:rPr>
                      <a:rPr kumimoji="1" lang="en-US" altLang="zh-TW" b="0" i="0" smtClean="0">
                        <a:latin typeface="Cambria Math" charset="0"/>
                      </a:rPr>
                      <m:t>Z</m:t>
                    </m:r>
                    <m:r>
                      <a:rPr kumimoji="1" lang="en-US" altLang="zh-TW" b="0" i="1" smtClean="0">
                        <a:latin typeface="Cambria Math" charset="0"/>
                      </a:rPr>
                      <m:t>=</m:t>
                    </m:r>
                    <m:r>
                      <a:rPr kumimoji="1" lang="en-US" altLang="zh-TW" b="0" i="1" smtClean="0">
                        <a:latin typeface="Cambria Math" charset="0"/>
                      </a:rPr>
                      <m:t>𝑋</m:t>
                    </m:r>
                    <m:r>
                      <a:rPr kumimoji="1" lang="en-US" altLang="zh-TW" i="1">
                        <a:latin typeface="Cambria Math" charset="0"/>
                        <a:ea typeface="Cambria Math" charset="0"/>
                        <a:cs typeface="Cambria Math" charset="0"/>
                      </a:rPr>
                      <m:t>𝛽</m:t>
                    </m:r>
                    <m:r>
                      <a:rPr kumimoji="1" lang="en-US" altLang="zh-TW" b="0" i="0" smtClean="0">
                        <a:latin typeface="Cambria Math" charset="0"/>
                        <a:ea typeface="Cambria Math" charset="0"/>
                        <a:cs typeface="Cambria Math" charset="0"/>
                      </a:rPr>
                      <m:t>+</m:t>
                    </m:r>
                    <m:r>
                      <m:rPr>
                        <m:sty m:val="p"/>
                      </m:rPr>
                      <a:rPr kumimoji="1" lang="en-US" altLang="zh-TW" b="0" i="0" smtClean="0">
                        <a:latin typeface="Cambria Math" charset="0"/>
                        <a:ea typeface="Cambria Math" charset="0"/>
                        <a:cs typeface="Cambria Math" charset="0"/>
                      </a:rPr>
                      <m:t>A</m:t>
                    </m:r>
                  </m:oMath>
                </a14:m>
                <a:r>
                  <a:rPr kumimoji="1" lang="en-US" altLang="zh-TW" dirty="0" smtClean="0"/>
                  <a:t> </a:t>
                </a:r>
              </a:p>
              <a:p>
                <a:pPr marL="0" indent="0">
                  <a:buNone/>
                </a:pPr>
                <a:r>
                  <a:rPr kumimoji="1" lang="en-US" altLang="zh-TW" dirty="0"/>
                  <a:t> </a:t>
                </a:r>
                <a:r>
                  <a:rPr kumimoji="1" lang="en-US" altLang="zh-TW" dirty="0" smtClean="0"/>
                  <a:t>  </a:t>
                </a:r>
                <a:r>
                  <a:rPr kumimoji="1" lang="en-US" altLang="zh-TW" sz="2400" dirty="0" smtClean="0"/>
                  <a:t>Z , A are (T-p) x k matrix , X is a (T-p) x (kp+1) matrix </a:t>
                </a: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976095" y="1202243"/>
                <a:ext cx="10515600" cy="5007487"/>
              </a:xfrm>
              <a:blipFill rotWithShape="0">
                <a:blip r:embed="rId3"/>
                <a:stretch>
                  <a:fillRect l="-1043" t="-1703" b="-1338"/>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61999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4444" y="163244"/>
            <a:ext cx="10515600" cy="858033"/>
          </a:xfrm>
        </p:spPr>
        <p:txBody>
          <a:bodyPr/>
          <a:lstStyle/>
          <a:p>
            <a:r>
              <a:rPr kumimoji="1" lang="en-US" altLang="zh-TW" dirty="0"/>
              <a:t>Using M</a:t>
            </a:r>
            <a:r>
              <a:rPr kumimoji="1" lang="en-US" altLang="zh-TW" dirty="0" smtClean="0"/>
              <a:t>L </a:t>
            </a:r>
            <a:r>
              <a:rPr kumimoji="1" lang="en-US" altLang="zh-TW" dirty="0"/>
              <a:t>to estimate parameters of VAR(p)</a:t>
            </a:r>
            <a:endParaRPr kumimoji="1"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624444" y="919677"/>
                <a:ext cx="10906497" cy="5836723"/>
              </a:xfrm>
            </p:spPr>
            <p:txBody>
              <a:bodyPr>
                <a:normAutofit/>
              </a:bodyPr>
              <a:lstStyle/>
              <a:p>
                <a14:m>
                  <m:oMath xmlns:m="http://schemas.openxmlformats.org/officeDocument/2006/math">
                    <m:r>
                      <a:rPr kumimoji="1" lang="en-US" altLang="zh-TW" sz="2400" b="0" i="1" smtClean="0">
                        <a:latin typeface="Cambria Math" charset="0"/>
                      </a:rPr>
                      <m:t>𝐿</m:t>
                    </m:r>
                    <m:d>
                      <m:dPr>
                        <m:ctrlPr>
                          <a:rPr kumimoji="1" lang="en-US" altLang="zh-TW" sz="2400" b="0" i="1" smtClean="0">
                            <a:latin typeface="Cambria Math" charset="0"/>
                          </a:rPr>
                        </m:ctrlPr>
                      </m:dPr>
                      <m:e>
                        <m:sSub>
                          <m:sSubPr>
                            <m:ctrlPr>
                              <a:rPr kumimoji="1" lang="en-US" altLang="zh-TW" sz="2400" b="0" i="1" smtClean="0">
                                <a:latin typeface="Cambria Math" charset="0"/>
                              </a:rPr>
                            </m:ctrlPr>
                          </m:sSubPr>
                          <m:e>
                            <m:r>
                              <a:rPr kumimoji="1" lang="en-US" altLang="zh-TW" sz="2400" b="0" i="1" smtClean="0">
                                <a:latin typeface="Cambria Math" charset="0"/>
                              </a:rPr>
                              <m:t>𝑧</m:t>
                            </m:r>
                          </m:e>
                          <m:sub>
                            <m:d>
                              <m:dPr>
                                <m:ctrlPr>
                                  <a:rPr kumimoji="1" lang="en-US" altLang="zh-TW" sz="2400" b="0" i="1" smtClean="0">
                                    <a:latin typeface="Cambria Math" charset="0"/>
                                  </a:rPr>
                                </m:ctrlPr>
                              </m:dPr>
                              <m:e>
                                <m:r>
                                  <a:rPr kumimoji="1" lang="en-US" altLang="zh-TW" sz="2400" b="0" i="1" smtClean="0">
                                    <a:latin typeface="Cambria Math" charset="0"/>
                                  </a:rPr>
                                  <m:t>𝑝</m:t>
                                </m:r>
                                <m:r>
                                  <a:rPr kumimoji="1" lang="en-US" altLang="zh-TW" sz="2400" b="0" i="1" smtClean="0">
                                    <a:latin typeface="Cambria Math" charset="0"/>
                                  </a:rPr>
                                  <m:t>+1</m:t>
                                </m:r>
                              </m:e>
                            </m:d>
                            <m:r>
                              <a:rPr kumimoji="1" lang="en-US" altLang="zh-TW" sz="2400" b="0" i="1" smtClean="0">
                                <a:latin typeface="Cambria Math" charset="0"/>
                              </a:rPr>
                              <m:t>:</m:t>
                            </m:r>
                            <m:r>
                              <a:rPr kumimoji="1" lang="en-US" altLang="zh-TW" sz="2400" b="0" i="1" smtClean="0">
                                <a:latin typeface="Cambria Math" charset="0"/>
                              </a:rPr>
                              <m:t>𝑇</m:t>
                            </m:r>
                          </m:sub>
                        </m:sSub>
                      </m:e>
                      <m:e>
                        <m:r>
                          <a:rPr kumimoji="1" lang="en-US" altLang="zh-TW" sz="2400" b="0" i="1" smtClean="0">
                            <a:latin typeface="Cambria Math" charset="0"/>
                            <a:ea typeface="Cambria Math" charset="0"/>
                            <a:cs typeface="Cambria Math" charset="0"/>
                          </a:rPr>
                          <m:t>𝛽</m:t>
                        </m:r>
                        <m:r>
                          <a:rPr kumimoji="1" lang="en-US" altLang="zh-TW" sz="2400" b="0" i="1" smtClean="0">
                            <a:latin typeface="Cambria Math" charset="0"/>
                            <a:ea typeface="Cambria Math" charset="0"/>
                            <a:cs typeface="Cambria Math" charset="0"/>
                          </a:rPr>
                          <m:t>,</m:t>
                        </m:r>
                        <m:sSub>
                          <m:sSubPr>
                            <m:ctrlPr>
                              <a:rPr kumimoji="1" lang="en-US" altLang="zh-TW" sz="2400" i="1">
                                <a:latin typeface="Cambria Math" charset="0"/>
                              </a:rPr>
                            </m:ctrlPr>
                          </m:sSubPr>
                          <m:e>
                            <m:r>
                              <m:rPr>
                                <m:sty m:val="p"/>
                              </m:rPr>
                              <a:rPr kumimoji="1" lang="el-GR" altLang="zh-TW" sz="2400" i="1">
                                <a:latin typeface="Cambria Math" charset="0"/>
                                <a:ea typeface="Cambria Math" charset="0"/>
                                <a:cs typeface="Cambria Math" charset="0"/>
                              </a:rPr>
                              <m:t>Σ</m:t>
                            </m:r>
                          </m:e>
                          <m:sub>
                            <m:r>
                              <a:rPr kumimoji="1" lang="en-US" altLang="zh-TW" sz="2400" i="1">
                                <a:latin typeface="Cambria Math" charset="0"/>
                              </a:rPr>
                              <m:t>𝑎</m:t>
                            </m:r>
                          </m:sub>
                        </m:sSub>
                      </m:e>
                    </m:d>
                    <m:r>
                      <a:rPr kumimoji="1" lang="en-US" altLang="zh-TW" sz="2400" b="0" i="1" smtClean="0">
                        <a:latin typeface="Cambria Math" charset="0"/>
                      </a:rPr>
                      <m:t>=</m:t>
                    </m:r>
                    <m:nary>
                      <m:naryPr>
                        <m:chr m:val="∏"/>
                        <m:ctrlPr>
                          <a:rPr kumimoji="1" lang="is-IS" altLang="zh-TW" sz="2400" b="0" i="1" smtClean="0">
                            <a:latin typeface="Cambria Math" charset="0"/>
                          </a:rPr>
                        </m:ctrlPr>
                      </m:naryPr>
                      <m:sub>
                        <m:r>
                          <m:rPr>
                            <m:brk m:alnAt="23"/>
                          </m:rPr>
                          <a:rPr kumimoji="1" lang="en-US" altLang="zh-TW" sz="2400" b="0" i="1" smtClean="0">
                            <a:latin typeface="Cambria Math" charset="0"/>
                          </a:rPr>
                          <m:t>𝑡</m:t>
                        </m:r>
                        <m:r>
                          <a:rPr kumimoji="1" lang="en-US" altLang="zh-TW" sz="2400" b="0" i="1" smtClean="0">
                            <a:latin typeface="Cambria Math" charset="0"/>
                          </a:rPr>
                          <m:t>=</m:t>
                        </m:r>
                        <m:r>
                          <a:rPr kumimoji="1" lang="en-US" altLang="zh-TW" sz="2400" b="0" i="1" smtClean="0">
                            <a:latin typeface="Cambria Math" charset="0"/>
                          </a:rPr>
                          <m:t>𝑝</m:t>
                        </m:r>
                        <m:r>
                          <a:rPr kumimoji="1" lang="en-US" altLang="zh-TW" sz="2400" b="0" i="1" smtClean="0">
                            <a:latin typeface="Cambria Math" charset="0"/>
                          </a:rPr>
                          <m:t>+1</m:t>
                        </m:r>
                      </m:sub>
                      <m:sup>
                        <m:r>
                          <a:rPr kumimoji="1" lang="en-US" altLang="zh-TW" sz="2400" b="0" i="1" smtClean="0">
                            <a:latin typeface="Cambria Math" charset="0"/>
                          </a:rPr>
                          <m:t>𝑇</m:t>
                        </m:r>
                      </m:sup>
                      <m:e>
                        <m:r>
                          <a:rPr kumimoji="1" lang="en-US" altLang="zh-TW" sz="2400" b="0" i="1" smtClean="0">
                            <a:latin typeface="Cambria Math" charset="0"/>
                          </a:rPr>
                          <m:t>𝑓</m:t>
                        </m:r>
                        <m:d>
                          <m:dPr>
                            <m:endChr m:val="|"/>
                            <m:ctrlPr>
                              <a:rPr kumimoji="1" lang="en-US" altLang="zh-TW" sz="2400" b="0" i="1" smtClean="0">
                                <a:latin typeface="Cambria Math" charset="0"/>
                              </a:rPr>
                            </m:ctrlPr>
                          </m:dPr>
                          <m:e>
                            <m:sSub>
                              <m:sSubPr>
                                <m:ctrlPr>
                                  <a:rPr kumimoji="1" lang="en-US" altLang="zh-TW" sz="2400" i="1">
                                    <a:latin typeface="Cambria Math" charset="0"/>
                                  </a:rPr>
                                </m:ctrlPr>
                              </m:sSubPr>
                              <m:e>
                                <m:r>
                                  <a:rPr kumimoji="1" lang="en-US" altLang="zh-TW" sz="2400" b="0" i="1" smtClean="0">
                                    <a:latin typeface="Cambria Math" charset="0"/>
                                  </a:rPr>
                                  <m:t>𝑎</m:t>
                                </m:r>
                              </m:e>
                              <m:sub>
                                <m:r>
                                  <a:rPr kumimoji="1" lang="en-US" altLang="zh-TW" sz="2400" b="0" i="1" smtClean="0">
                                    <a:latin typeface="Cambria Math" charset="0"/>
                                  </a:rPr>
                                  <m:t>𝑡</m:t>
                                </m:r>
                              </m:sub>
                            </m:sSub>
                          </m:e>
                        </m:d>
                        <m:r>
                          <a:rPr kumimoji="1" lang="en-US" altLang="zh-TW" sz="2400" i="1">
                            <a:latin typeface="Cambria Math" charset="0"/>
                            <a:ea typeface="Cambria Math" charset="0"/>
                            <a:cs typeface="Cambria Math" charset="0"/>
                          </a:rPr>
                          <m:t>𝛽</m:t>
                        </m:r>
                        <m:r>
                          <a:rPr kumimoji="1" lang="en-US" altLang="zh-TW" sz="2400" i="1">
                            <a:latin typeface="Cambria Math" charset="0"/>
                            <a:ea typeface="Cambria Math" charset="0"/>
                            <a:cs typeface="Cambria Math" charset="0"/>
                          </a:rPr>
                          <m:t>,</m:t>
                        </m:r>
                        <m:sSub>
                          <m:sSubPr>
                            <m:ctrlPr>
                              <a:rPr kumimoji="1" lang="en-US" altLang="zh-TW" sz="2400" i="1">
                                <a:latin typeface="Cambria Math" charset="0"/>
                              </a:rPr>
                            </m:ctrlPr>
                          </m:sSubPr>
                          <m:e>
                            <m:r>
                              <m:rPr>
                                <m:sty m:val="p"/>
                              </m:rPr>
                              <a:rPr kumimoji="1" lang="el-GR" altLang="zh-TW" sz="2400" i="1">
                                <a:latin typeface="Cambria Math" charset="0"/>
                                <a:ea typeface="Cambria Math" charset="0"/>
                                <a:cs typeface="Cambria Math" charset="0"/>
                              </a:rPr>
                              <m:t>Σ</m:t>
                            </m:r>
                          </m:e>
                          <m:sub>
                            <m:r>
                              <a:rPr kumimoji="1" lang="en-US" altLang="zh-TW" sz="2400" i="1">
                                <a:latin typeface="Cambria Math" charset="0"/>
                              </a:rPr>
                              <m:t>𝑎</m:t>
                            </m:r>
                          </m:sub>
                        </m:sSub>
                        <m:r>
                          <a:rPr kumimoji="1" lang="en-US" altLang="zh-TW" sz="2400" b="0" i="1" smtClean="0">
                            <a:latin typeface="Cambria Math" charset="0"/>
                          </a:rPr>
                          <m:t>)</m:t>
                        </m:r>
                      </m:e>
                    </m:nary>
                  </m:oMath>
                </a14:m>
                <a:endParaRPr kumimoji="1" lang="en-US" altLang="zh-TW" sz="2400" dirty="0" smtClean="0"/>
              </a:p>
              <a:p>
                <a:pPr marL="0" indent="0">
                  <a:buNone/>
                </a:pPr>
                <a:r>
                  <a:rPr kumimoji="1" lang="en-US" altLang="zh-TW" sz="2400" dirty="0"/>
                  <a:t> </a:t>
                </a:r>
                <a:r>
                  <a:rPr kumimoji="1" lang="en-US" altLang="zh-TW" sz="2400" dirty="0" smtClean="0"/>
                  <a:t>                                  </a:t>
                </a:r>
                <a14:m>
                  <m:oMath xmlns:m="http://schemas.openxmlformats.org/officeDocument/2006/math">
                    <m:r>
                      <a:rPr kumimoji="1" lang="en-US" altLang="zh-TW" sz="2400" i="1">
                        <a:latin typeface="Cambria Math" charset="0"/>
                      </a:rPr>
                      <m:t>=</m:t>
                    </m:r>
                    <m:nary>
                      <m:naryPr>
                        <m:chr m:val="∏"/>
                        <m:ctrlPr>
                          <a:rPr kumimoji="1" lang="is-IS" altLang="zh-TW" sz="2400" i="1">
                            <a:latin typeface="Cambria Math" charset="0"/>
                          </a:rPr>
                        </m:ctrlPr>
                      </m:naryPr>
                      <m:sub>
                        <m:r>
                          <m:rPr>
                            <m:brk m:alnAt="23"/>
                          </m:rPr>
                          <a:rPr kumimoji="1" lang="en-US" altLang="zh-TW" sz="2400" i="1">
                            <a:latin typeface="Cambria Math" charset="0"/>
                          </a:rPr>
                          <m:t>𝑡</m:t>
                        </m:r>
                        <m:r>
                          <a:rPr kumimoji="1" lang="en-US" altLang="zh-TW" sz="2400" i="1">
                            <a:latin typeface="Cambria Math" charset="0"/>
                          </a:rPr>
                          <m:t>=</m:t>
                        </m:r>
                        <m:r>
                          <a:rPr kumimoji="1" lang="en-US" altLang="zh-TW" sz="2400" i="1">
                            <a:latin typeface="Cambria Math" charset="0"/>
                          </a:rPr>
                          <m:t>𝑝</m:t>
                        </m:r>
                        <m:r>
                          <a:rPr kumimoji="1" lang="en-US" altLang="zh-TW" sz="2400" i="1">
                            <a:latin typeface="Cambria Math" charset="0"/>
                          </a:rPr>
                          <m:t>+1</m:t>
                        </m:r>
                      </m:sub>
                      <m:sup>
                        <m:r>
                          <a:rPr kumimoji="1" lang="en-US" altLang="zh-TW" sz="2400" i="1">
                            <a:latin typeface="Cambria Math" charset="0"/>
                          </a:rPr>
                          <m:t>𝑇</m:t>
                        </m:r>
                      </m:sup>
                      <m:e>
                        <m:f>
                          <m:fPr>
                            <m:ctrlPr>
                              <a:rPr kumimoji="1" lang="mr-IN" altLang="zh-TW" sz="2400" i="1">
                                <a:latin typeface="Cambria Math" charset="0"/>
                              </a:rPr>
                            </m:ctrlPr>
                          </m:fPr>
                          <m:num>
                            <m:r>
                              <a:rPr kumimoji="1" lang="en-US" altLang="zh-TW" sz="2400" b="0" i="1" smtClean="0">
                                <a:latin typeface="Cambria Math" charset="0"/>
                              </a:rPr>
                              <m:t>1</m:t>
                            </m:r>
                          </m:num>
                          <m:den>
                            <m:sSup>
                              <m:sSupPr>
                                <m:ctrlPr>
                                  <a:rPr kumimoji="1" lang="en-US" altLang="zh-TW" sz="2400" i="1">
                                    <a:latin typeface="Cambria Math" charset="0"/>
                                  </a:rPr>
                                </m:ctrlPr>
                              </m:sSupPr>
                              <m:e>
                                <m:r>
                                  <a:rPr kumimoji="1" lang="en-US" altLang="zh-TW" sz="2400" b="0" i="0" smtClean="0">
                                    <a:latin typeface="Cambria Math" charset="0"/>
                                  </a:rPr>
                                  <m:t>(2</m:t>
                                </m:r>
                                <m:r>
                                  <m:rPr>
                                    <m:sty m:val="p"/>
                                  </m:rPr>
                                  <a:rPr kumimoji="1" lang="el-GR" altLang="zh-TW" sz="2400" b="0" i="1" smtClean="0">
                                    <a:latin typeface="Cambria Math" charset="0"/>
                                    <a:ea typeface="Cambria Math" charset="0"/>
                                    <a:cs typeface="Cambria Math" charset="0"/>
                                  </a:rPr>
                                  <m:t>π</m:t>
                                </m:r>
                                <m:r>
                                  <a:rPr kumimoji="1" lang="en-US" altLang="zh-TW" sz="2400" b="0" i="0" smtClean="0">
                                    <a:latin typeface="Cambria Math" charset="0"/>
                                  </a:rPr>
                                  <m:t>)</m:t>
                                </m:r>
                              </m:e>
                              <m:sup>
                                <m:r>
                                  <a:rPr kumimoji="1" lang="en-US" altLang="zh-TW" sz="2400" b="0" i="1" smtClean="0">
                                    <a:latin typeface="Cambria Math" charset="0"/>
                                  </a:rPr>
                                  <m:t>𝑘</m:t>
                                </m:r>
                                <m:r>
                                  <a:rPr kumimoji="1" lang="en-US" altLang="zh-TW" sz="2400" b="0" i="1" smtClean="0">
                                    <a:latin typeface="Cambria Math" charset="0"/>
                                  </a:rPr>
                                  <m:t>/2</m:t>
                                </m:r>
                              </m:sup>
                            </m:sSup>
                            <m:sSup>
                              <m:sSupPr>
                                <m:ctrlPr>
                                  <a:rPr kumimoji="1" lang="en-US" altLang="zh-TW" sz="2400" i="1">
                                    <a:latin typeface="Cambria Math" charset="0"/>
                                  </a:rPr>
                                </m:ctrlPr>
                              </m:sSupPr>
                              <m:e>
                                <m:r>
                                  <a:rPr kumimoji="1" lang="en-US" altLang="zh-TW" sz="2400" b="0" i="0" smtClean="0">
                                    <a:latin typeface="Cambria Math" charset="0"/>
                                  </a:rPr>
                                  <m:t>|</m:t>
                                </m:r>
                                <m:sSub>
                                  <m:sSubPr>
                                    <m:ctrlPr>
                                      <a:rPr kumimoji="1" lang="en-US" altLang="zh-TW" sz="2400" i="1">
                                        <a:latin typeface="Cambria Math" charset="0"/>
                                      </a:rPr>
                                    </m:ctrlPr>
                                  </m:sSubPr>
                                  <m:e>
                                    <m:r>
                                      <m:rPr>
                                        <m:sty m:val="p"/>
                                      </m:rPr>
                                      <a:rPr kumimoji="1" lang="el-GR" altLang="zh-TW" sz="2400" i="1">
                                        <a:latin typeface="Cambria Math" charset="0"/>
                                        <a:ea typeface="Cambria Math" charset="0"/>
                                        <a:cs typeface="Cambria Math" charset="0"/>
                                      </a:rPr>
                                      <m:t>Σ</m:t>
                                    </m:r>
                                  </m:e>
                                  <m:sub>
                                    <m:r>
                                      <a:rPr kumimoji="1" lang="en-US" altLang="zh-TW" sz="2400" i="1">
                                        <a:latin typeface="Cambria Math" charset="0"/>
                                      </a:rPr>
                                      <m:t>𝑎</m:t>
                                    </m:r>
                                  </m:sub>
                                </m:sSub>
                                <m:r>
                                  <a:rPr kumimoji="1" lang="en-US" altLang="zh-TW" sz="2400" b="0" i="0" smtClean="0">
                                    <a:latin typeface="Cambria Math" charset="0"/>
                                  </a:rPr>
                                  <m:t>|</m:t>
                                </m:r>
                              </m:e>
                              <m:sup>
                                <m:r>
                                  <a:rPr kumimoji="1" lang="en-US" altLang="zh-TW" sz="2400" b="0" i="1" smtClean="0">
                                    <a:latin typeface="Cambria Math" charset="0"/>
                                  </a:rPr>
                                  <m:t>1</m:t>
                                </m:r>
                                <m:r>
                                  <a:rPr kumimoji="1" lang="en-US" altLang="zh-TW" sz="2400" i="1">
                                    <a:latin typeface="Cambria Math" charset="0"/>
                                  </a:rPr>
                                  <m:t>/2</m:t>
                                </m:r>
                              </m:sup>
                            </m:sSup>
                          </m:den>
                        </m:f>
                        <m:r>
                          <m:rPr>
                            <m:sty m:val="p"/>
                          </m:rPr>
                          <a:rPr kumimoji="1" lang="en-US" altLang="zh-TW" sz="2400" b="0" i="0" smtClean="0">
                            <a:latin typeface="Cambria Math" charset="0"/>
                            <a:ea typeface="Cambria Math" charset="0"/>
                            <a:cs typeface="Cambria Math" charset="0"/>
                          </a:rPr>
                          <m:t>exp</m:t>
                        </m:r>
                        <m:r>
                          <a:rPr kumimoji="1" lang="en-US" altLang="zh-TW" sz="2400" b="0" i="1" smtClean="0">
                            <a:latin typeface="Cambria Math" charset="0"/>
                            <a:ea typeface="Cambria Math" charset="0"/>
                            <a:cs typeface="Cambria Math" charset="0"/>
                          </a:rPr>
                          <m:t>⁡(</m:t>
                        </m:r>
                        <m:f>
                          <m:fPr>
                            <m:ctrlPr>
                              <a:rPr kumimoji="1" lang="mr-IN" altLang="zh-TW" sz="2400" b="0" i="1" smtClean="0">
                                <a:latin typeface="Cambria Math" charset="0"/>
                                <a:ea typeface="Cambria Math" charset="0"/>
                                <a:cs typeface="Cambria Math" charset="0"/>
                              </a:rPr>
                            </m:ctrlPr>
                          </m:fPr>
                          <m:num>
                            <m:r>
                              <a:rPr kumimoji="1" lang="en-US" altLang="zh-TW" sz="2400" b="0" i="1" smtClean="0">
                                <a:latin typeface="Cambria Math" charset="0"/>
                                <a:ea typeface="Cambria Math" charset="0"/>
                                <a:cs typeface="Cambria Math" charset="0"/>
                              </a:rPr>
                              <m:t>−1</m:t>
                            </m:r>
                          </m:num>
                          <m:den>
                            <m:r>
                              <a:rPr kumimoji="1" lang="en-US" altLang="zh-TW" sz="2400" b="0" i="1" smtClean="0">
                                <a:latin typeface="Cambria Math" charset="0"/>
                                <a:ea typeface="Cambria Math" charset="0"/>
                                <a:cs typeface="Cambria Math" charset="0"/>
                              </a:rPr>
                              <m:t>2</m:t>
                            </m:r>
                          </m:den>
                        </m:f>
                        <m:sSubSup>
                          <m:sSubSupPr>
                            <m:ctrlPr>
                              <a:rPr kumimoji="1" lang="en-US" altLang="zh-TW" sz="2400" i="1">
                                <a:latin typeface="Cambria Math" charset="0"/>
                              </a:rPr>
                            </m:ctrlPr>
                          </m:sSubSupPr>
                          <m:e>
                            <m:r>
                              <a:rPr kumimoji="1" lang="en-US" altLang="zh-TW" sz="2400" b="0" i="1" smtClean="0">
                                <a:latin typeface="Cambria Math" charset="0"/>
                              </a:rPr>
                              <m:t>𝑎</m:t>
                            </m:r>
                          </m:e>
                          <m:sub>
                            <m:r>
                              <a:rPr kumimoji="1" lang="en-US" altLang="zh-TW" sz="2400" b="0" i="1" smtClean="0">
                                <a:latin typeface="Cambria Math" charset="0"/>
                                <a:ea typeface="Cambria Math" charset="0"/>
                                <a:cs typeface="Cambria Math" charset="0"/>
                              </a:rPr>
                              <m:t>𝑡</m:t>
                            </m:r>
                          </m:sub>
                          <m:sup>
                            <m:r>
                              <a:rPr kumimoji="1" lang="en-US" altLang="zh-TW" sz="2400" b="0" i="1" smtClean="0">
                                <a:latin typeface="Cambria Math" charset="0"/>
                              </a:rPr>
                              <m:t>′</m:t>
                            </m:r>
                          </m:sup>
                        </m:sSubSup>
                        <m:sSubSup>
                          <m:sSubSupPr>
                            <m:ctrlPr>
                              <a:rPr kumimoji="1" lang="en-US" altLang="zh-TW" sz="2400" i="1">
                                <a:latin typeface="Cambria Math" charset="0"/>
                              </a:rPr>
                            </m:ctrlPr>
                          </m:sSubSupPr>
                          <m:e>
                            <m:r>
                              <m:rPr>
                                <m:sty m:val="p"/>
                              </m:rPr>
                              <a:rPr kumimoji="1" lang="el-GR" altLang="zh-TW" sz="2400" i="1">
                                <a:latin typeface="Cambria Math" charset="0"/>
                                <a:ea typeface="Cambria Math" charset="0"/>
                                <a:cs typeface="Cambria Math" charset="0"/>
                              </a:rPr>
                              <m:t>Σ</m:t>
                            </m:r>
                          </m:e>
                          <m:sub>
                            <m:r>
                              <a:rPr kumimoji="1" lang="en-US" altLang="zh-TW" sz="2400" i="1">
                                <a:latin typeface="Cambria Math" charset="0"/>
                              </a:rPr>
                              <m:t>𝑎</m:t>
                            </m:r>
                          </m:sub>
                          <m:sup>
                            <m:r>
                              <a:rPr kumimoji="1" lang="en-US" altLang="zh-TW" sz="2400" i="1">
                                <a:latin typeface="Cambria Math" charset="0"/>
                              </a:rPr>
                              <m:t>−1</m:t>
                            </m:r>
                          </m:sup>
                        </m:sSubSup>
                        <m:sSubSup>
                          <m:sSubSupPr>
                            <m:ctrlPr>
                              <a:rPr kumimoji="1" lang="en-US" altLang="zh-TW" sz="2400" i="1">
                                <a:latin typeface="Cambria Math" charset="0"/>
                              </a:rPr>
                            </m:ctrlPr>
                          </m:sSubSupPr>
                          <m:e>
                            <m:r>
                              <a:rPr kumimoji="1" lang="en-US" altLang="zh-TW" sz="2400" i="1">
                                <a:latin typeface="Cambria Math" charset="0"/>
                              </a:rPr>
                              <m:t>𝑎</m:t>
                            </m:r>
                          </m:e>
                          <m:sub>
                            <m:r>
                              <a:rPr kumimoji="1" lang="en-US" altLang="zh-TW" sz="2400" i="1">
                                <a:latin typeface="Cambria Math" charset="0"/>
                                <a:ea typeface="Cambria Math" charset="0"/>
                                <a:cs typeface="Cambria Math" charset="0"/>
                              </a:rPr>
                              <m:t>𝑡</m:t>
                            </m:r>
                          </m:sub>
                          <m:sup/>
                        </m:sSubSup>
                        <m:r>
                          <a:rPr kumimoji="1" lang="en-US" altLang="zh-TW" sz="2400" b="0" i="1" smtClean="0">
                            <a:latin typeface="Cambria Math" charset="0"/>
                            <a:ea typeface="Cambria Math" charset="0"/>
                            <a:cs typeface="Cambria Math" charset="0"/>
                          </a:rPr>
                          <m:t>)</m:t>
                        </m:r>
                      </m:e>
                    </m:nary>
                  </m:oMath>
                </a14:m>
                <a:endParaRPr kumimoji="1" lang="en-US" altLang="zh-TW" sz="2400" dirty="0" smtClean="0"/>
              </a:p>
              <a:p>
                <a:pPr marL="0" indent="0">
                  <a:buNone/>
                </a:pPr>
                <a:r>
                  <a:rPr kumimoji="1" lang="en-US" altLang="zh-TW" sz="2400" dirty="0" smtClean="0"/>
                  <a:t>                                   </a:t>
                </a:r>
                <a14:m>
                  <m:oMath xmlns:m="http://schemas.openxmlformats.org/officeDocument/2006/math">
                    <m:r>
                      <a:rPr kumimoji="1" lang="en-US" altLang="zh-TW" sz="2400" i="1">
                        <a:latin typeface="Cambria Math" charset="0"/>
                      </a:rPr>
                      <m:t>=</m:t>
                    </m:r>
                    <m:f>
                      <m:fPr>
                        <m:ctrlPr>
                          <a:rPr kumimoji="1" lang="mr-IN" altLang="zh-TW" sz="2400" i="1">
                            <a:latin typeface="Cambria Math" charset="0"/>
                          </a:rPr>
                        </m:ctrlPr>
                      </m:fPr>
                      <m:num>
                        <m:r>
                          <a:rPr kumimoji="1" lang="en-US" altLang="zh-TW" sz="2400" i="1">
                            <a:latin typeface="Cambria Math" charset="0"/>
                          </a:rPr>
                          <m:t>1</m:t>
                        </m:r>
                      </m:num>
                      <m:den>
                        <m:sSup>
                          <m:sSupPr>
                            <m:ctrlPr>
                              <a:rPr kumimoji="1" lang="en-US" altLang="zh-TW" sz="2400" i="1">
                                <a:latin typeface="Cambria Math" charset="0"/>
                              </a:rPr>
                            </m:ctrlPr>
                          </m:sSupPr>
                          <m:e>
                            <m:r>
                              <a:rPr kumimoji="1" lang="en-US" altLang="zh-TW" sz="2400">
                                <a:latin typeface="Cambria Math" charset="0"/>
                              </a:rPr>
                              <m:t>(2</m:t>
                            </m:r>
                            <m:r>
                              <m:rPr>
                                <m:sty m:val="p"/>
                              </m:rPr>
                              <a:rPr kumimoji="1" lang="el-GR" altLang="zh-TW" sz="2400" i="1">
                                <a:latin typeface="Cambria Math" charset="0"/>
                                <a:ea typeface="Cambria Math" charset="0"/>
                                <a:cs typeface="Cambria Math" charset="0"/>
                              </a:rPr>
                              <m:t>π</m:t>
                            </m:r>
                            <m:r>
                              <a:rPr kumimoji="1" lang="en-US" altLang="zh-TW" sz="2400">
                                <a:latin typeface="Cambria Math" charset="0"/>
                              </a:rPr>
                              <m:t>)</m:t>
                            </m:r>
                          </m:e>
                          <m:sup>
                            <m:r>
                              <a:rPr kumimoji="1" lang="en-US" altLang="zh-TW" sz="2400" i="1">
                                <a:latin typeface="Cambria Math" charset="0"/>
                              </a:rPr>
                              <m:t>𝑘</m:t>
                            </m:r>
                            <m:r>
                              <a:rPr kumimoji="1" lang="en-US" altLang="zh-TW" sz="2400" b="0" i="1" smtClean="0">
                                <a:latin typeface="Cambria Math" charset="0"/>
                              </a:rPr>
                              <m:t>(</m:t>
                            </m:r>
                            <m:r>
                              <a:rPr kumimoji="1" lang="en-US" altLang="zh-TW" sz="2400" b="0" i="1" smtClean="0">
                                <a:latin typeface="Cambria Math" charset="0"/>
                              </a:rPr>
                              <m:t>𝑇</m:t>
                            </m:r>
                            <m:r>
                              <a:rPr kumimoji="1" lang="en-US" altLang="zh-TW" sz="2400" b="0" i="1" smtClean="0">
                                <a:latin typeface="Cambria Math" charset="0"/>
                              </a:rPr>
                              <m:t>−</m:t>
                            </m:r>
                            <m:r>
                              <a:rPr kumimoji="1" lang="en-US" altLang="zh-TW" sz="2400" b="0" i="1" smtClean="0">
                                <a:latin typeface="Cambria Math" charset="0"/>
                              </a:rPr>
                              <m:t>𝑝</m:t>
                            </m:r>
                            <m:r>
                              <a:rPr kumimoji="1" lang="en-US" altLang="zh-TW" sz="2400" b="0" i="1" smtClean="0">
                                <a:latin typeface="Cambria Math" charset="0"/>
                              </a:rPr>
                              <m:t>)/2</m:t>
                            </m:r>
                          </m:sup>
                        </m:sSup>
                        <m:sSup>
                          <m:sSupPr>
                            <m:ctrlPr>
                              <a:rPr kumimoji="1" lang="en-US" altLang="zh-TW" sz="2400" i="1">
                                <a:latin typeface="Cambria Math" charset="0"/>
                              </a:rPr>
                            </m:ctrlPr>
                          </m:sSupPr>
                          <m:e>
                            <m:r>
                              <a:rPr kumimoji="1" lang="en-US" altLang="zh-TW" sz="2400">
                                <a:latin typeface="Cambria Math" charset="0"/>
                              </a:rPr>
                              <m:t>|</m:t>
                            </m:r>
                            <m:sSub>
                              <m:sSubPr>
                                <m:ctrlPr>
                                  <a:rPr kumimoji="1" lang="en-US" altLang="zh-TW" sz="2400" i="1">
                                    <a:latin typeface="Cambria Math" charset="0"/>
                                  </a:rPr>
                                </m:ctrlPr>
                              </m:sSubPr>
                              <m:e>
                                <m:r>
                                  <m:rPr>
                                    <m:sty m:val="p"/>
                                  </m:rPr>
                                  <a:rPr kumimoji="1" lang="el-GR" altLang="zh-TW" sz="2400" i="1">
                                    <a:latin typeface="Cambria Math" charset="0"/>
                                    <a:ea typeface="Cambria Math" charset="0"/>
                                    <a:cs typeface="Cambria Math" charset="0"/>
                                  </a:rPr>
                                  <m:t>Σ</m:t>
                                </m:r>
                              </m:e>
                              <m:sub>
                                <m:r>
                                  <a:rPr kumimoji="1" lang="en-US" altLang="zh-TW" sz="2400" i="1">
                                    <a:latin typeface="Cambria Math" charset="0"/>
                                  </a:rPr>
                                  <m:t>𝑎</m:t>
                                </m:r>
                              </m:sub>
                            </m:sSub>
                            <m:r>
                              <a:rPr kumimoji="1" lang="en-US" altLang="zh-TW" sz="2400">
                                <a:latin typeface="Cambria Math" charset="0"/>
                              </a:rPr>
                              <m:t>|</m:t>
                            </m:r>
                          </m:e>
                          <m:sup>
                            <m:r>
                              <a:rPr kumimoji="1" lang="en-US" altLang="zh-TW" sz="2400" b="0" i="1" smtClean="0">
                                <a:latin typeface="Cambria Math" charset="0"/>
                              </a:rPr>
                              <m:t>(</m:t>
                            </m:r>
                            <m:r>
                              <a:rPr kumimoji="1" lang="en-US" altLang="zh-TW" sz="2400" b="0" i="1" smtClean="0">
                                <a:latin typeface="Cambria Math" charset="0"/>
                              </a:rPr>
                              <m:t>𝑇</m:t>
                            </m:r>
                            <m:r>
                              <a:rPr kumimoji="1" lang="en-US" altLang="zh-TW" sz="2400" b="0" i="1" smtClean="0">
                                <a:latin typeface="Cambria Math" charset="0"/>
                              </a:rPr>
                              <m:t>−</m:t>
                            </m:r>
                            <m:r>
                              <a:rPr kumimoji="1" lang="en-US" altLang="zh-TW" sz="2400" b="0" i="1" smtClean="0">
                                <a:latin typeface="Cambria Math" charset="0"/>
                              </a:rPr>
                              <m:t>𝑝</m:t>
                            </m:r>
                            <m:r>
                              <a:rPr kumimoji="1" lang="en-US" altLang="zh-TW" sz="2400" b="0" i="1" smtClean="0">
                                <a:latin typeface="Cambria Math" charset="0"/>
                              </a:rPr>
                              <m:t>)/2</m:t>
                            </m:r>
                          </m:sup>
                        </m:sSup>
                      </m:den>
                    </m:f>
                    <m:r>
                      <m:rPr>
                        <m:sty m:val="p"/>
                      </m:rPr>
                      <a:rPr kumimoji="1" lang="en-US" altLang="zh-TW" sz="2400">
                        <a:latin typeface="Cambria Math" charset="0"/>
                        <a:ea typeface="Cambria Math" charset="0"/>
                        <a:cs typeface="Cambria Math" charset="0"/>
                      </a:rPr>
                      <m:t>exp</m:t>
                    </m:r>
                    <m:r>
                      <a:rPr kumimoji="1" lang="en-US" altLang="zh-TW" sz="2400" i="1">
                        <a:latin typeface="Cambria Math" charset="0"/>
                        <a:ea typeface="Cambria Math" charset="0"/>
                        <a:cs typeface="Cambria Math" charset="0"/>
                      </a:rPr>
                      <m:t>⁡(</m:t>
                    </m:r>
                    <m:f>
                      <m:fPr>
                        <m:ctrlPr>
                          <a:rPr kumimoji="1" lang="mr-IN" altLang="zh-TW" sz="2400" i="1">
                            <a:latin typeface="Cambria Math" charset="0"/>
                            <a:ea typeface="Cambria Math" charset="0"/>
                            <a:cs typeface="Cambria Math" charset="0"/>
                          </a:rPr>
                        </m:ctrlPr>
                      </m:fPr>
                      <m:num>
                        <m:r>
                          <a:rPr kumimoji="1" lang="en-US" altLang="zh-TW" sz="2400" i="1">
                            <a:latin typeface="Cambria Math" charset="0"/>
                            <a:ea typeface="Cambria Math" charset="0"/>
                            <a:cs typeface="Cambria Math" charset="0"/>
                          </a:rPr>
                          <m:t>−1</m:t>
                        </m:r>
                      </m:num>
                      <m:den>
                        <m:r>
                          <a:rPr kumimoji="1" lang="en-US" altLang="zh-TW" sz="2400" i="1">
                            <a:latin typeface="Cambria Math" charset="0"/>
                            <a:ea typeface="Cambria Math" charset="0"/>
                            <a:cs typeface="Cambria Math" charset="0"/>
                          </a:rPr>
                          <m:t>2</m:t>
                        </m:r>
                      </m:den>
                    </m:f>
                    <m:nary>
                      <m:naryPr>
                        <m:chr m:val="∑"/>
                        <m:ctrlPr>
                          <a:rPr kumimoji="1" lang="is-IS" altLang="zh-TW" sz="2400" i="1" smtClean="0">
                            <a:latin typeface="Cambria Math" charset="0"/>
                            <a:ea typeface="Cambria Math" charset="0"/>
                            <a:cs typeface="Cambria Math" charset="0"/>
                          </a:rPr>
                        </m:ctrlPr>
                      </m:naryPr>
                      <m:sub>
                        <m:r>
                          <m:rPr>
                            <m:brk m:alnAt="23"/>
                          </m:rPr>
                          <a:rPr kumimoji="1" lang="en-US" altLang="zh-TW" sz="2400" b="0" i="1" smtClean="0">
                            <a:latin typeface="Cambria Math" charset="0"/>
                            <a:ea typeface="Cambria Math" charset="0"/>
                            <a:cs typeface="Cambria Math" charset="0"/>
                          </a:rPr>
                          <m:t>𝑡</m:t>
                        </m:r>
                        <m:r>
                          <a:rPr kumimoji="1" lang="en-US" altLang="zh-TW" sz="2400" b="0" i="1" smtClean="0">
                            <a:latin typeface="Cambria Math" charset="0"/>
                            <a:ea typeface="Cambria Math" charset="0"/>
                            <a:cs typeface="Cambria Math" charset="0"/>
                          </a:rPr>
                          <m:t>=</m:t>
                        </m:r>
                        <m:r>
                          <a:rPr kumimoji="1" lang="en-US" altLang="zh-TW" sz="2400" b="0" i="1" smtClean="0">
                            <a:latin typeface="Cambria Math" charset="0"/>
                            <a:ea typeface="Cambria Math" charset="0"/>
                            <a:cs typeface="Cambria Math" charset="0"/>
                          </a:rPr>
                          <m:t>𝑝</m:t>
                        </m:r>
                        <m:r>
                          <a:rPr kumimoji="1" lang="en-US" altLang="zh-TW" sz="2400" b="0" i="1" smtClean="0">
                            <a:latin typeface="Cambria Math" charset="0"/>
                            <a:ea typeface="Cambria Math" charset="0"/>
                            <a:cs typeface="Cambria Math" charset="0"/>
                          </a:rPr>
                          <m:t>+1</m:t>
                        </m:r>
                      </m:sub>
                      <m:sup>
                        <m:r>
                          <a:rPr kumimoji="1" lang="en-US" altLang="zh-TW" sz="2400" b="0" i="1" smtClean="0">
                            <a:latin typeface="Cambria Math" charset="0"/>
                            <a:ea typeface="Cambria Math" charset="0"/>
                            <a:cs typeface="Cambria Math" charset="0"/>
                          </a:rPr>
                          <m:t>𝑇</m:t>
                        </m:r>
                      </m:sup>
                      <m:e>
                        <m:sSubSup>
                          <m:sSubSupPr>
                            <m:ctrlPr>
                              <a:rPr kumimoji="1" lang="en-US" altLang="zh-TW" sz="2400" i="1">
                                <a:latin typeface="Cambria Math" charset="0"/>
                              </a:rPr>
                            </m:ctrlPr>
                          </m:sSubSupPr>
                          <m:e>
                            <m:r>
                              <a:rPr kumimoji="1" lang="en-US" altLang="zh-TW" sz="2400" i="1">
                                <a:latin typeface="Cambria Math" charset="0"/>
                              </a:rPr>
                              <m:t>𝑎</m:t>
                            </m:r>
                          </m:e>
                          <m:sub>
                            <m:r>
                              <a:rPr kumimoji="1" lang="en-US" altLang="zh-TW" sz="2400" i="1">
                                <a:latin typeface="Cambria Math" charset="0"/>
                                <a:ea typeface="Cambria Math" charset="0"/>
                                <a:cs typeface="Cambria Math" charset="0"/>
                              </a:rPr>
                              <m:t>𝑡</m:t>
                            </m:r>
                          </m:sub>
                          <m:sup>
                            <m:r>
                              <a:rPr kumimoji="1" lang="en-US" altLang="zh-TW" sz="2400" i="1">
                                <a:latin typeface="Cambria Math" charset="0"/>
                              </a:rPr>
                              <m:t>′</m:t>
                            </m:r>
                          </m:sup>
                        </m:sSubSup>
                        <m:sSubSup>
                          <m:sSubSupPr>
                            <m:ctrlPr>
                              <a:rPr kumimoji="1" lang="en-US" altLang="zh-TW" sz="2400" i="1">
                                <a:latin typeface="Cambria Math" charset="0"/>
                              </a:rPr>
                            </m:ctrlPr>
                          </m:sSubSupPr>
                          <m:e>
                            <m:r>
                              <m:rPr>
                                <m:sty m:val="p"/>
                              </m:rPr>
                              <a:rPr kumimoji="1" lang="el-GR" altLang="zh-TW" sz="2400" i="1">
                                <a:latin typeface="Cambria Math" charset="0"/>
                                <a:ea typeface="Cambria Math" charset="0"/>
                                <a:cs typeface="Cambria Math" charset="0"/>
                              </a:rPr>
                              <m:t>Σ</m:t>
                            </m:r>
                          </m:e>
                          <m:sub>
                            <m:r>
                              <a:rPr kumimoji="1" lang="en-US" altLang="zh-TW" sz="2400" i="1">
                                <a:latin typeface="Cambria Math" charset="0"/>
                              </a:rPr>
                              <m:t>𝑎</m:t>
                            </m:r>
                          </m:sub>
                          <m:sup>
                            <m:r>
                              <a:rPr kumimoji="1" lang="en-US" altLang="zh-TW" sz="2400" i="1">
                                <a:latin typeface="Cambria Math" charset="0"/>
                              </a:rPr>
                              <m:t>−1</m:t>
                            </m:r>
                          </m:sup>
                        </m:sSubSup>
                        <m:sSubSup>
                          <m:sSubSupPr>
                            <m:ctrlPr>
                              <a:rPr kumimoji="1" lang="en-US" altLang="zh-TW" sz="2400" i="1">
                                <a:latin typeface="Cambria Math" charset="0"/>
                              </a:rPr>
                            </m:ctrlPr>
                          </m:sSubSupPr>
                          <m:e>
                            <m:r>
                              <a:rPr kumimoji="1" lang="en-US" altLang="zh-TW" sz="2400" i="1">
                                <a:latin typeface="Cambria Math" charset="0"/>
                              </a:rPr>
                              <m:t>𝑎</m:t>
                            </m:r>
                          </m:e>
                          <m:sub>
                            <m:r>
                              <a:rPr kumimoji="1" lang="en-US" altLang="zh-TW" sz="2400" i="1">
                                <a:latin typeface="Cambria Math" charset="0"/>
                                <a:ea typeface="Cambria Math" charset="0"/>
                                <a:cs typeface="Cambria Math" charset="0"/>
                              </a:rPr>
                              <m:t>𝑡</m:t>
                            </m:r>
                          </m:sub>
                          <m:sup/>
                        </m:sSubSup>
                      </m:e>
                    </m:nary>
                    <m:r>
                      <a:rPr kumimoji="1" lang="en-US" altLang="zh-TW" sz="2400" i="1">
                        <a:latin typeface="Cambria Math" charset="0"/>
                        <a:ea typeface="Cambria Math" charset="0"/>
                        <a:cs typeface="Cambria Math" charset="0"/>
                      </a:rPr>
                      <m:t>)</m:t>
                    </m:r>
                  </m:oMath>
                </a14:m>
                <a:endParaRPr kumimoji="1" lang="en-US" altLang="zh-TW" sz="2400" dirty="0" smtClean="0"/>
              </a:p>
              <a:p>
                <a:pPr marL="0" indent="0">
                  <a:buNone/>
                </a:pPr>
                <a:r>
                  <a:rPr kumimoji="1" lang="en-US" altLang="zh-TW" sz="2400" dirty="0" smtClean="0"/>
                  <a:t>                                   </a:t>
                </a:r>
                <a14:m>
                  <m:oMath xmlns:m="http://schemas.openxmlformats.org/officeDocument/2006/math">
                    <m:r>
                      <a:rPr kumimoji="1" lang="en-US" altLang="zh-TW" sz="2400" i="1">
                        <a:latin typeface="Cambria Math" charset="0"/>
                        <a:ea typeface="Cambria Math" charset="0"/>
                        <a:cs typeface="Cambria Math" charset="0"/>
                      </a:rPr>
                      <m:t>=</m:t>
                    </m:r>
                    <m:sSup>
                      <m:sSupPr>
                        <m:ctrlPr>
                          <a:rPr kumimoji="1" lang="en-US" altLang="zh-TW" sz="2400" i="1">
                            <a:latin typeface="Cambria Math" charset="0"/>
                          </a:rPr>
                        </m:ctrlPr>
                      </m:sSupPr>
                      <m:e>
                        <m:r>
                          <a:rPr kumimoji="1" lang="en-US" altLang="zh-TW" sz="2400">
                            <a:latin typeface="Cambria Math" charset="0"/>
                          </a:rPr>
                          <m:t>(2</m:t>
                        </m:r>
                        <m:r>
                          <m:rPr>
                            <m:sty m:val="p"/>
                          </m:rPr>
                          <a:rPr kumimoji="1" lang="el-GR" altLang="zh-TW" sz="2400" i="1">
                            <a:latin typeface="Cambria Math" charset="0"/>
                            <a:ea typeface="Cambria Math" charset="0"/>
                            <a:cs typeface="Cambria Math" charset="0"/>
                          </a:rPr>
                          <m:t>π</m:t>
                        </m:r>
                        <m:r>
                          <a:rPr kumimoji="1" lang="en-US" altLang="zh-TW" sz="2400">
                            <a:latin typeface="Cambria Math" charset="0"/>
                          </a:rPr>
                          <m:t>)</m:t>
                        </m:r>
                      </m:e>
                      <m:sup>
                        <m:r>
                          <a:rPr kumimoji="1" lang="en-US" altLang="zh-TW" sz="2400" b="0" i="1" smtClean="0">
                            <a:latin typeface="Cambria Math" charset="0"/>
                          </a:rPr>
                          <m:t>−</m:t>
                        </m:r>
                        <m:r>
                          <a:rPr kumimoji="1" lang="en-US" altLang="zh-TW" sz="2400" i="1">
                            <a:latin typeface="Cambria Math" charset="0"/>
                          </a:rPr>
                          <m:t>𝑘</m:t>
                        </m:r>
                        <m:r>
                          <a:rPr kumimoji="1" lang="en-US" altLang="zh-TW" sz="2400" i="1">
                            <a:latin typeface="Cambria Math" charset="0"/>
                          </a:rPr>
                          <m:t>(</m:t>
                        </m:r>
                        <m:r>
                          <a:rPr kumimoji="1" lang="en-US" altLang="zh-TW" sz="2400" i="1">
                            <a:latin typeface="Cambria Math" charset="0"/>
                          </a:rPr>
                          <m:t>𝑇</m:t>
                        </m:r>
                        <m:r>
                          <a:rPr kumimoji="1" lang="en-US" altLang="zh-TW" sz="2400" i="1">
                            <a:latin typeface="Cambria Math" charset="0"/>
                          </a:rPr>
                          <m:t>−</m:t>
                        </m:r>
                        <m:r>
                          <a:rPr kumimoji="1" lang="en-US" altLang="zh-TW" sz="2400" i="1">
                            <a:latin typeface="Cambria Math" charset="0"/>
                          </a:rPr>
                          <m:t>𝑝</m:t>
                        </m:r>
                        <m:r>
                          <a:rPr kumimoji="1" lang="en-US" altLang="zh-TW" sz="2400" i="1">
                            <a:latin typeface="Cambria Math" charset="0"/>
                          </a:rPr>
                          <m:t>)/2</m:t>
                        </m:r>
                      </m:sup>
                    </m:sSup>
                    <m:sSup>
                      <m:sSupPr>
                        <m:ctrlPr>
                          <a:rPr kumimoji="1" lang="en-US" altLang="zh-TW" sz="2400" i="1">
                            <a:latin typeface="Cambria Math" charset="0"/>
                          </a:rPr>
                        </m:ctrlPr>
                      </m:sSupPr>
                      <m:e>
                        <m:r>
                          <a:rPr kumimoji="1" lang="en-US" altLang="zh-TW" sz="2400">
                            <a:latin typeface="Cambria Math" charset="0"/>
                          </a:rPr>
                          <m:t>|</m:t>
                        </m:r>
                        <m:sSub>
                          <m:sSubPr>
                            <m:ctrlPr>
                              <a:rPr kumimoji="1" lang="en-US" altLang="zh-TW" sz="2400" i="1">
                                <a:latin typeface="Cambria Math" charset="0"/>
                              </a:rPr>
                            </m:ctrlPr>
                          </m:sSubPr>
                          <m:e>
                            <m:r>
                              <m:rPr>
                                <m:sty m:val="p"/>
                              </m:rPr>
                              <a:rPr kumimoji="1" lang="el-GR" altLang="zh-TW" sz="2400" i="1">
                                <a:latin typeface="Cambria Math" charset="0"/>
                                <a:ea typeface="Cambria Math" charset="0"/>
                                <a:cs typeface="Cambria Math" charset="0"/>
                              </a:rPr>
                              <m:t>Σ</m:t>
                            </m:r>
                          </m:e>
                          <m:sub>
                            <m:r>
                              <a:rPr kumimoji="1" lang="en-US" altLang="zh-TW" sz="2400" i="1">
                                <a:latin typeface="Cambria Math" charset="0"/>
                              </a:rPr>
                              <m:t>𝑎</m:t>
                            </m:r>
                          </m:sub>
                        </m:sSub>
                        <m:r>
                          <a:rPr kumimoji="1" lang="en-US" altLang="zh-TW" sz="2400">
                            <a:latin typeface="Cambria Math" charset="0"/>
                          </a:rPr>
                          <m:t>|</m:t>
                        </m:r>
                      </m:e>
                      <m:sup>
                        <m:r>
                          <a:rPr kumimoji="1" lang="en-US" altLang="zh-TW" sz="2400" b="0" i="1" smtClean="0">
                            <a:latin typeface="Cambria Math" charset="0"/>
                          </a:rPr>
                          <m:t>−</m:t>
                        </m:r>
                        <m:r>
                          <a:rPr kumimoji="1" lang="en-US" altLang="zh-TW" sz="2400" i="1">
                            <a:latin typeface="Cambria Math" charset="0"/>
                          </a:rPr>
                          <m:t>(</m:t>
                        </m:r>
                        <m:r>
                          <a:rPr kumimoji="1" lang="en-US" altLang="zh-TW" sz="2400" i="1">
                            <a:latin typeface="Cambria Math" charset="0"/>
                          </a:rPr>
                          <m:t>𝑇</m:t>
                        </m:r>
                        <m:r>
                          <a:rPr kumimoji="1" lang="en-US" altLang="zh-TW" sz="2400" i="1">
                            <a:latin typeface="Cambria Math" charset="0"/>
                          </a:rPr>
                          <m:t>−</m:t>
                        </m:r>
                        <m:r>
                          <a:rPr kumimoji="1" lang="en-US" altLang="zh-TW" sz="2400" i="1">
                            <a:latin typeface="Cambria Math" charset="0"/>
                          </a:rPr>
                          <m:t>𝑝</m:t>
                        </m:r>
                        <m:r>
                          <a:rPr kumimoji="1" lang="en-US" altLang="zh-TW" sz="2400" i="1">
                            <a:latin typeface="Cambria Math" charset="0"/>
                          </a:rPr>
                          <m:t>)/2</m:t>
                        </m:r>
                      </m:sup>
                    </m:sSup>
                    <m:r>
                      <m:rPr>
                        <m:sty m:val="p"/>
                      </m:rPr>
                      <a:rPr kumimoji="1" lang="en-US" altLang="zh-TW" sz="2400">
                        <a:latin typeface="Cambria Math" charset="0"/>
                        <a:ea typeface="Cambria Math" charset="0"/>
                        <a:cs typeface="Cambria Math" charset="0"/>
                      </a:rPr>
                      <m:t>exp</m:t>
                    </m:r>
                    <m:r>
                      <a:rPr kumimoji="1" lang="en-US" altLang="zh-TW" sz="2400" i="1">
                        <a:latin typeface="Cambria Math" charset="0"/>
                        <a:ea typeface="Cambria Math" charset="0"/>
                        <a:cs typeface="Cambria Math" charset="0"/>
                      </a:rPr>
                      <m:t>⁡(</m:t>
                    </m:r>
                    <m:f>
                      <m:fPr>
                        <m:ctrlPr>
                          <a:rPr kumimoji="1" lang="mr-IN" altLang="zh-TW" sz="2400" i="1">
                            <a:latin typeface="Cambria Math" charset="0"/>
                            <a:ea typeface="Cambria Math" charset="0"/>
                            <a:cs typeface="Cambria Math" charset="0"/>
                          </a:rPr>
                        </m:ctrlPr>
                      </m:fPr>
                      <m:num>
                        <m:r>
                          <a:rPr kumimoji="1" lang="en-US" altLang="zh-TW" sz="2400" i="1">
                            <a:latin typeface="Cambria Math" charset="0"/>
                            <a:ea typeface="Cambria Math" charset="0"/>
                            <a:cs typeface="Cambria Math" charset="0"/>
                          </a:rPr>
                          <m:t>−1</m:t>
                        </m:r>
                      </m:num>
                      <m:den>
                        <m:r>
                          <a:rPr kumimoji="1" lang="en-US" altLang="zh-TW" sz="2400" i="1">
                            <a:latin typeface="Cambria Math" charset="0"/>
                            <a:ea typeface="Cambria Math" charset="0"/>
                            <a:cs typeface="Cambria Math" charset="0"/>
                          </a:rPr>
                          <m:t>2</m:t>
                        </m:r>
                      </m:den>
                    </m:f>
                    <m:nary>
                      <m:naryPr>
                        <m:chr m:val="∑"/>
                        <m:ctrlPr>
                          <a:rPr kumimoji="1" lang="is-IS" altLang="zh-TW" sz="2400" i="1">
                            <a:latin typeface="Cambria Math" charset="0"/>
                            <a:ea typeface="Cambria Math" charset="0"/>
                            <a:cs typeface="Cambria Math" charset="0"/>
                          </a:rPr>
                        </m:ctrlPr>
                      </m:naryPr>
                      <m:sub>
                        <m:r>
                          <m:rPr>
                            <m:brk m:alnAt="23"/>
                          </m:rPr>
                          <a:rPr kumimoji="1" lang="en-US" altLang="zh-TW" sz="2400" i="1">
                            <a:latin typeface="Cambria Math" charset="0"/>
                            <a:ea typeface="Cambria Math" charset="0"/>
                            <a:cs typeface="Cambria Math" charset="0"/>
                          </a:rPr>
                          <m:t>𝑡</m:t>
                        </m:r>
                        <m:r>
                          <a:rPr kumimoji="1" lang="en-US" altLang="zh-TW" sz="2400" i="1">
                            <a:latin typeface="Cambria Math" charset="0"/>
                            <a:ea typeface="Cambria Math" charset="0"/>
                            <a:cs typeface="Cambria Math" charset="0"/>
                          </a:rPr>
                          <m:t>=</m:t>
                        </m:r>
                        <m:r>
                          <a:rPr kumimoji="1" lang="en-US" altLang="zh-TW" sz="2400" i="1">
                            <a:latin typeface="Cambria Math" charset="0"/>
                            <a:ea typeface="Cambria Math" charset="0"/>
                            <a:cs typeface="Cambria Math" charset="0"/>
                          </a:rPr>
                          <m:t>𝑝</m:t>
                        </m:r>
                        <m:r>
                          <a:rPr kumimoji="1" lang="en-US" altLang="zh-TW" sz="2400" i="1">
                            <a:latin typeface="Cambria Math" charset="0"/>
                            <a:ea typeface="Cambria Math" charset="0"/>
                            <a:cs typeface="Cambria Math" charset="0"/>
                          </a:rPr>
                          <m:t>+1</m:t>
                        </m:r>
                      </m:sub>
                      <m:sup>
                        <m:r>
                          <a:rPr kumimoji="1" lang="en-US" altLang="zh-TW" sz="2400" i="1">
                            <a:latin typeface="Cambria Math" charset="0"/>
                            <a:ea typeface="Cambria Math" charset="0"/>
                            <a:cs typeface="Cambria Math" charset="0"/>
                          </a:rPr>
                          <m:t>𝑇</m:t>
                        </m:r>
                      </m:sup>
                      <m:e>
                        <m:r>
                          <a:rPr kumimoji="1" lang="en-US" altLang="zh-TW" sz="2400" b="0" i="1" smtClean="0">
                            <a:latin typeface="Cambria Math" charset="0"/>
                            <a:ea typeface="Cambria Math" charset="0"/>
                            <a:cs typeface="Cambria Math" charset="0"/>
                          </a:rPr>
                          <m:t>𝑡𝑟</m:t>
                        </m:r>
                        <m:r>
                          <a:rPr kumimoji="1" lang="en-US" altLang="zh-TW" sz="2400" b="0" i="1" smtClean="0">
                            <a:latin typeface="Cambria Math" charset="0"/>
                            <a:ea typeface="Cambria Math" charset="0"/>
                            <a:cs typeface="Cambria Math" charset="0"/>
                          </a:rPr>
                          <m:t>(</m:t>
                        </m:r>
                        <m:sSubSup>
                          <m:sSubSupPr>
                            <m:ctrlPr>
                              <a:rPr kumimoji="1" lang="en-US" altLang="zh-TW" sz="2400" i="1">
                                <a:latin typeface="Cambria Math" charset="0"/>
                              </a:rPr>
                            </m:ctrlPr>
                          </m:sSubSupPr>
                          <m:e>
                            <m:r>
                              <a:rPr kumimoji="1" lang="en-US" altLang="zh-TW" sz="2400" i="1">
                                <a:latin typeface="Cambria Math" charset="0"/>
                              </a:rPr>
                              <m:t>𝑎</m:t>
                            </m:r>
                          </m:e>
                          <m:sub>
                            <m:r>
                              <a:rPr kumimoji="1" lang="en-US" altLang="zh-TW" sz="2400" i="1">
                                <a:latin typeface="Cambria Math" charset="0"/>
                                <a:ea typeface="Cambria Math" charset="0"/>
                                <a:cs typeface="Cambria Math" charset="0"/>
                              </a:rPr>
                              <m:t>𝑡</m:t>
                            </m:r>
                          </m:sub>
                          <m:sup>
                            <m:r>
                              <a:rPr kumimoji="1" lang="en-US" altLang="zh-TW" sz="2400" i="1">
                                <a:latin typeface="Cambria Math" charset="0"/>
                              </a:rPr>
                              <m:t>′</m:t>
                            </m:r>
                          </m:sup>
                        </m:sSubSup>
                        <m:sSubSup>
                          <m:sSubSupPr>
                            <m:ctrlPr>
                              <a:rPr kumimoji="1" lang="en-US" altLang="zh-TW" sz="2400" i="1">
                                <a:latin typeface="Cambria Math" charset="0"/>
                              </a:rPr>
                            </m:ctrlPr>
                          </m:sSubSupPr>
                          <m:e>
                            <m:r>
                              <m:rPr>
                                <m:sty m:val="p"/>
                              </m:rPr>
                              <a:rPr kumimoji="1" lang="el-GR" altLang="zh-TW" sz="2400" i="1">
                                <a:latin typeface="Cambria Math" charset="0"/>
                                <a:ea typeface="Cambria Math" charset="0"/>
                                <a:cs typeface="Cambria Math" charset="0"/>
                              </a:rPr>
                              <m:t>Σ</m:t>
                            </m:r>
                          </m:e>
                          <m:sub>
                            <m:r>
                              <a:rPr kumimoji="1" lang="en-US" altLang="zh-TW" sz="2400" i="1">
                                <a:latin typeface="Cambria Math" charset="0"/>
                              </a:rPr>
                              <m:t>𝑎</m:t>
                            </m:r>
                          </m:sub>
                          <m:sup>
                            <m:r>
                              <a:rPr kumimoji="1" lang="en-US" altLang="zh-TW" sz="2400" i="1">
                                <a:latin typeface="Cambria Math" charset="0"/>
                              </a:rPr>
                              <m:t>−1</m:t>
                            </m:r>
                          </m:sup>
                        </m:sSubSup>
                        <m:sSubSup>
                          <m:sSubSupPr>
                            <m:ctrlPr>
                              <a:rPr kumimoji="1" lang="en-US" altLang="zh-TW" sz="2400" i="1">
                                <a:latin typeface="Cambria Math" charset="0"/>
                              </a:rPr>
                            </m:ctrlPr>
                          </m:sSubSupPr>
                          <m:e>
                            <m:r>
                              <a:rPr kumimoji="1" lang="en-US" altLang="zh-TW" sz="2400" i="1">
                                <a:latin typeface="Cambria Math" charset="0"/>
                              </a:rPr>
                              <m:t>𝑎</m:t>
                            </m:r>
                          </m:e>
                          <m:sub>
                            <m:r>
                              <a:rPr kumimoji="1" lang="en-US" altLang="zh-TW" sz="2400" i="1">
                                <a:latin typeface="Cambria Math" charset="0"/>
                                <a:ea typeface="Cambria Math" charset="0"/>
                                <a:cs typeface="Cambria Math" charset="0"/>
                              </a:rPr>
                              <m:t>𝑡</m:t>
                            </m:r>
                          </m:sub>
                          <m:sup/>
                        </m:sSubSup>
                      </m:e>
                    </m:nary>
                    <m:r>
                      <a:rPr kumimoji="1" lang="en-US" altLang="zh-TW" sz="2400" b="0" i="1" smtClean="0">
                        <a:latin typeface="Cambria Math" charset="0"/>
                        <a:ea typeface="Cambria Math" charset="0"/>
                        <a:cs typeface="Cambria Math" charset="0"/>
                      </a:rPr>
                      <m:t>)</m:t>
                    </m:r>
                    <m:r>
                      <a:rPr kumimoji="1" lang="en-US" altLang="zh-TW" sz="2400" i="1">
                        <a:latin typeface="Cambria Math" charset="0"/>
                        <a:ea typeface="Cambria Math" charset="0"/>
                        <a:cs typeface="Cambria Math" charset="0"/>
                      </a:rPr>
                      <m:t>)</m:t>
                    </m:r>
                  </m:oMath>
                </a14:m>
                <a:endParaRPr kumimoji="1" lang="en-US" altLang="zh-TW" sz="2400" dirty="0" smtClean="0"/>
              </a:p>
              <a:p>
                <a:r>
                  <a:rPr kumimoji="1" lang="en-US" altLang="zh-TW" dirty="0" smtClean="0"/>
                  <a:t>The log </a:t>
                </a:r>
                <a:r>
                  <a:rPr kumimoji="1" lang="mr-IN" altLang="zh-TW" dirty="0" smtClean="0"/>
                  <a:t>–</a:t>
                </a:r>
                <a:r>
                  <a:rPr kumimoji="1" lang="zh-TW" altLang="en-US" dirty="0" smtClean="0"/>
                  <a:t> </a:t>
                </a:r>
                <a:r>
                  <a:rPr kumimoji="1" lang="en-US" altLang="zh-TW" dirty="0" smtClean="0"/>
                  <a:t>likelihood function then becomes:</a:t>
                </a:r>
                <a:endParaRPr kumimoji="1" lang="zh-TW" altLang="en-US" dirty="0" smtClean="0"/>
              </a:p>
              <a:p>
                <a:pPr marL="0" indent="0">
                  <a:buNone/>
                </a:pPr>
                <a:r>
                  <a:rPr kumimoji="1" lang="zh-TW" altLang="en-US" dirty="0"/>
                  <a:t> </a:t>
                </a:r>
                <a:r>
                  <a:rPr kumimoji="1" lang="zh-TW" altLang="en-US" dirty="0" smtClean="0"/>
                  <a:t>   </a:t>
                </a:r>
                <a14:m>
                  <m:oMath xmlns:m="http://schemas.openxmlformats.org/officeDocument/2006/math">
                    <m:r>
                      <a:rPr kumimoji="1" lang="en-US" altLang="zh-TW" sz="2400" b="0" i="1" smtClean="0">
                        <a:latin typeface="Cambria Math" charset="0"/>
                      </a:rPr>
                      <m:t>𝑙𝑜𝑔𝐿</m:t>
                    </m:r>
                    <m:d>
                      <m:dPr>
                        <m:ctrlPr>
                          <a:rPr kumimoji="1" lang="en-US" altLang="zh-TW" sz="2400" b="0" i="1" smtClean="0">
                            <a:latin typeface="Cambria Math" charset="0"/>
                          </a:rPr>
                        </m:ctrlPr>
                      </m:dPr>
                      <m:e>
                        <m:r>
                          <a:rPr kumimoji="1" lang="en-US" altLang="zh-TW" sz="2400" i="1">
                            <a:latin typeface="Cambria Math" charset="0"/>
                            <a:ea typeface="Cambria Math" charset="0"/>
                            <a:cs typeface="Cambria Math" charset="0"/>
                          </a:rPr>
                          <m:t>𝛽</m:t>
                        </m:r>
                        <m:r>
                          <a:rPr kumimoji="1" lang="en-US" altLang="zh-TW" sz="2400" i="1">
                            <a:latin typeface="Cambria Math" charset="0"/>
                            <a:ea typeface="Cambria Math" charset="0"/>
                            <a:cs typeface="Cambria Math" charset="0"/>
                          </a:rPr>
                          <m:t>,</m:t>
                        </m:r>
                        <m:sSub>
                          <m:sSubPr>
                            <m:ctrlPr>
                              <a:rPr kumimoji="1" lang="en-US" altLang="zh-TW" sz="2400" i="1">
                                <a:latin typeface="Cambria Math" charset="0"/>
                              </a:rPr>
                            </m:ctrlPr>
                          </m:sSubPr>
                          <m:e>
                            <m:r>
                              <m:rPr>
                                <m:sty m:val="p"/>
                              </m:rPr>
                              <a:rPr kumimoji="1" lang="el-GR" altLang="zh-TW" sz="2400" i="1">
                                <a:latin typeface="Cambria Math" charset="0"/>
                                <a:ea typeface="Cambria Math" charset="0"/>
                                <a:cs typeface="Cambria Math" charset="0"/>
                              </a:rPr>
                              <m:t>Σ</m:t>
                            </m:r>
                          </m:e>
                          <m:sub>
                            <m:r>
                              <a:rPr kumimoji="1" lang="en-US" altLang="zh-TW" sz="2400" i="1">
                                <a:latin typeface="Cambria Math" charset="0"/>
                              </a:rPr>
                              <m:t>𝑎</m:t>
                            </m:r>
                          </m:sub>
                        </m:sSub>
                      </m:e>
                    </m:d>
                    <m:r>
                      <a:rPr kumimoji="1" lang="en-US" altLang="zh-TW" sz="2400" b="0" i="1" smtClean="0">
                        <a:latin typeface="Cambria Math" charset="0"/>
                      </a:rPr>
                      <m:t>=</m:t>
                    </m:r>
                    <m:r>
                      <a:rPr kumimoji="1" lang="en-US" altLang="zh-TW" sz="2400" b="0" i="1" smtClean="0">
                        <a:latin typeface="Cambria Math" charset="0"/>
                      </a:rPr>
                      <m:t>𝑐</m:t>
                    </m:r>
                    <m:r>
                      <a:rPr kumimoji="1" lang="en-US" altLang="zh-TW" sz="2400" b="0" i="1" smtClean="0">
                        <a:latin typeface="Cambria Math" charset="0"/>
                      </a:rPr>
                      <m:t>−</m:t>
                    </m:r>
                    <m:f>
                      <m:fPr>
                        <m:ctrlPr>
                          <a:rPr kumimoji="1" lang="mr-IN" altLang="zh-TW" sz="2400" b="0" i="1" smtClean="0">
                            <a:latin typeface="Cambria Math" charset="0"/>
                          </a:rPr>
                        </m:ctrlPr>
                      </m:fPr>
                      <m:num>
                        <m:r>
                          <a:rPr kumimoji="1" lang="en-US" altLang="zh-TW" sz="2400" b="0" i="1" smtClean="0">
                            <a:latin typeface="Cambria Math" charset="0"/>
                          </a:rPr>
                          <m:t>𝑇</m:t>
                        </m:r>
                        <m:r>
                          <a:rPr kumimoji="1" lang="en-US" altLang="zh-TW" sz="2400" b="0" i="1" smtClean="0">
                            <a:latin typeface="Cambria Math" charset="0"/>
                          </a:rPr>
                          <m:t>−</m:t>
                        </m:r>
                        <m:r>
                          <a:rPr kumimoji="1" lang="en-US" altLang="zh-TW" sz="2400" b="0" i="1" smtClean="0">
                            <a:latin typeface="Cambria Math" charset="0"/>
                          </a:rPr>
                          <m:t>𝑝</m:t>
                        </m:r>
                      </m:num>
                      <m:den>
                        <m:r>
                          <a:rPr kumimoji="1" lang="en-US" altLang="zh-TW" sz="2400" b="0" i="1" smtClean="0">
                            <a:latin typeface="Cambria Math" charset="0"/>
                          </a:rPr>
                          <m:t>2</m:t>
                        </m:r>
                      </m:den>
                    </m:f>
                    <m:func>
                      <m:funcPr>
                        <m:ctrlPr>
                          <a:rPr kumimoji="1" lang="en-US" altLang="zh-TW" sz="2400" b="0" i="1" smtClean="0">
                            <a:latin typeface="Cambria Math" charset="0"/>
                          </a:rPr>
                        </m:ctrlPr>
                      </m:funcPr>
                      <m:fName>
                        <m:r>
                          <m:rPr>
                            <m:sty m:val="p"/>
                          </m:rPr>
                          <a:rPr kumimoji="1" lang="en-US" altLang="zh-TW" sz="2400" b="0" i="0" smtClean="0">
                            <a:latin typeface="Cambria Math" charset="0"/>
                          </a:rPr>
                          <m:t>log</m:t>
                        </m:r>
                      </m:fName>
                      <m:e>
                        <m:d>
                          <m:dPr>
                            <m:ctrlPr>
                              <a:rPr kumimoji="1" lang="en-US" altLang="zh-TW" sz="2400" b="0" i="1" smtClean="0">
                                <a:latin typeface="Cambria Math" charset="0"/>
                              </a:rPr>
                            </m:ctrlPr>
                          </m:dPr>
                          <m:e>
                            <m:d>
                              <m:dPr>
                                <m:begChr m:val="|"/>
                                <m:endChr m:val="|"/>
                                <m:ctrlPr>
                                  <a:rPr kumimoji="1" lang="en-US" altLang="zh-TW" sz="2400" b="0" i="1" smtClean="0">
                                    <a:latin typeface="Cambria Math" charset="0"/>
                                  </a:rPr>
                                </m:ctrlPr>
                              </m:dPr>
                              <m:e>
                                <m:sSub>
                                  <m:sSubPr>
                                    <m:ctrlPr>
                                      <a:rPr kumimoji="1" lang="en-US" altLang="zh-TW" sz="2400" i="1">
                                        <a:latin typeface="Cambria Math" charset="0"/>
                                      </a:rPr>
                                    </m:ctrlPr>
                                  </m:sSubPr>
                                  <m:e>
                                    <m:r>
                                      <m:rPr>
                                        <m:sty m:val="p"/>
                                      </m:rPr>
                                      <a:rPr kumimoji="1" lang="el-GR" altLang="zh-TW" sz="2400" i="1">
                                        <a:latin typeface="Cambria Math" charset="0"/>
                                        <a:ea typeface="Cambria Math" charset="0"/>
                                        <a:cs typeface="Cambria Math" charset="0"/>
                                      </a:rPr>
                                      <m:t>Σ</m:t>
                                    </m:r>
                                  </m:e>
                                  <m:sub>
                                    <m:r>
                                      <a:rPr kumimoji="1" lang="en-US" altLang="zh-TW" sz="2400" i="1">
                                        <a:latin typeface="Cambria Math" charset="0"/>
                                      </a:rPr>
                                      <m:t>𝑎</m:t>
                                    </m:r>
                                  </m:sub>
                                </m:sSub>
                              </m:e>
                            </m:d>
                          </m:e>
                        </m:d>
                      </m:e>
                    </m:func>
                    <m:r>
                      <a:rPr kumimoji="1" lang="en-US" altLang="zh-TW" sz="2400" b="0" i="1" smtClean="0">
                        <a:latin typeface="Cambria Math" charset="0"/>
                      </a:rPr>
                      <m:t>−</m:t>
                    </m:r>
                    <m:f>
                      <m:fPr>
                        <m:ctrlPr>
                          <a:rPr kumimoji="1" lang="mr-IN" altLang="zh-TW" sz="2400" i="1">
                            <a:latin typeface="Cambria Math" charset="0"/>
                          </a:rPr>
                        </m:ctrlPr>
                      </m:fPr>
                      <m:num>
                        <m:r>
                          <a:rPr kumimoji="1" lang="en-US" altLang="zh-TW" sz="2400" b="0" i="1" smtClean="0">
                            <a:latin typeface="Cambria Math" charset="0"/>
                          </a:rPr>
                          <m:t>1</m:t>
                        </m:r>
                      </m:num>
                      <m:den>
                        <m:r>
                          <a:rPr kumimoji="1" lang="en-US" altLang="zh-TW" sz="2400" i="1">
                            <a:latin typeface="Cambria Math" charset="0"/>
                          </a:rPr>
                          <m:t>2</m:t>
                        </m:r>
                      </m:den>
                    </m:f>
                    <m:nary>
                      <m:naryPr>
                        <m:chr m:val="∑"/>
                        <m:ctrlPr>
                          <a:rPr kumimoji="1" lang="is-IS" altLang="zh-TW" sz="2400" i="1">
                            <a:latin typeface="Cambria Math" charset="0"/>
                            <a:ea typeface="Cambria Math" charset="0"/>
                            <a:cs typeface="Cambria Math" charset="0"/>
                          </a:rPr>
                        </m:ctrlPr>
                      </m:naryPr>
                      <m:sub>
                        <m:r>
                          <m:rPr>
                            <m:brk m:alnAt="23"/>
                          </m:rPr>
                          <a:rPr kumimoji="1" lang="en-US" altLang="zh-TW" sz="2400" i="1">
                            <a:latin typeface="Cambria Math" charset="0"/>
                            <a:ea typeface="Cambria Math" charset="0"/>
                            <a:cs typeface="Cambria Math" charset="0"/>
                          </a:rPr>
                          <m:t>𝑡</m:t>
                        </m:r>
                        <m:r>
                          <a:rPr kumimoji="1" lang="en-US" altLang="zh-TW" sz="2400" i="1">
                            <a:latin typeface="Cambria Math" charset="0"/>
                            <a:ea typeface="Cambria Math" charset="0"/>
                            <a:cs typeface="Cambria Math" charset="0"/>
                          </a:rPr>
                          <m:t>=</m:t>
                        </m:r>
                        <m:r>
                          <a:rPr kumimoji="1" lang="en-US" altLang="zh-TW" sz="2400" i="1">
                            <a:latin typeface="Cambria Math" charset="0"/>
                            <a:ea typeface="Cambria Math" charset="0"/>
                            <a:cs typeface="Cambria Math" charset="0"/>
                          </a:rPr>
                          <m:t>𝑝</m:t>
                        </m:r>
                        <m:r>
                          <a:rPr kumimoji="1" lang="en-US" altLang="zh-TW" sz="2400" i="1">
                            <a:latin typeface="Cambria Math" charset="0"/>
                            <a:ea typeface="Cambria Math" charset="0"/>
                            <a:cs typeface="Cambria Math" charset="0"/>
                          </a:rPr>
                          <m:t>+1</m:t>
                        </m:r>
                      </m:sub>
                      <m:sup>
                        <m:r>
                          <a:rPr kumimoji="1" lang="en-US" altLang="zh-TW" sz="2400" i="1">
                            <a:latin typeface="Cambria Math" charset="0"/>
                            <a:ea typeface="Cambria Math" charset="0"/>
                            <a:cs typeface="Cambria Math" charset="0"/>
                          </a:rPr>
                          <m:t>𝑇</m:t>
                        </m:r>
                      </m:sup>
                      <m:e>
                        <m:r>
                          <a:rPr kumimoji="1" lang="en-US" altLang="zh-TW" sz="2400" i="1">
                            <a:latin typeface="Cambria Math" charset="0"/>
                            <a:ea typeface="Cambria Math" charset="0"/>
                            <a:cs typeface="Cambria Math" charset="0"/>
                          </a:rPr>
                          <m:t>𝑡𝑟</m:t>
                        </m:r>
                        <m:r>
                          <a:rPr kumimoji="1" lang="en-US" altLang="zh-TW" sz="2400" i="1">
                            <a:latin typeface="Cambria Math" charset="0"/>
                            <a:ea typeface="Cambria Math" charset="0"/>
                            <a:cs typeface="Cambria Math" charset="0"/>
                          </a:rPr>
                          <m:t>(</m:t>
                        </m:r>
                        <m:sSubSup>
                          <m:sSubSupPr>
                            <m:ctrlPr>
                              <a:rPr kumimoji="1" lang="en-US" altLang="zh-TW" sz="2400" i="1">
                                <a:latin typeface="Cambria Math" charset="0"/>
                              </a:rPr>
                            </m:ctrlPr>
                          </m:sSubSupPr>
                          <m:e>
                            <m:r>
                              <a:rPr kumimoji="1" lang="en-US" altLang="zh-TW" sz="2400" i="1">
                                <a:latin typeface="Cambria Math" charset="0"/>
                              </a:rPr>
                              <m:t>𝑎</m:t>
                            </m:r>
                          </m:e>
                          <m:sub>
                            <m:r>
                              <a:rPr kumimoji="1" lang="en-US" altLang="zh-TW" sz="2400" i="1">
                                <a:latin typeface="Cambria Math" charset="0"/>
                                <a:ea typeface="Cambria Math" charset="0"/>
                                <a:cs typeface="Cambria Math" charset="0"/>
                              </a:rPr>
                              <m:t>𝑡</m:t>
                            </m:r>
                          </m:sub>
                          <m:sup>
                            <m:r>
                              <a:rPr kumimoji="1" lang="en-US" altLang="zh-TW" sz="2400" i="1">
                                <a:latin typeface="Cambria Math" charset="0"/>
                              </a:rPr>
                              <m:t>′</m:t>
                            </m:r>
                          </m:sup>
                        </m:sSubSup>
                        <m:sSubSup>
                          <m:sSubSupPr>
                            <m:ctrlPr>
                              <a:rPr kumimoji="1" lang="en-US" altLang="zh-TW" sz="2400" i="1">
                                <a:latin typeface="Cambria Math" charset="0"/>
                              </a:rPr>
                            </m:ctrlPr>
                          </m:sSubSupPr>
                          <m:e>
                            <m:r>
                              <m:rPr>
                                <m:sty m:val="p"/>
                              </m:rPr>
                              <a:rPr kumimoji="1" lang="el-GR" altLang="zh-TW" sz="2400" i="1">
                                <a:latin typeface="Cambria Math" charset="0"/>
                                <a:ea typeface="Cambria Math" charset="0"/>
                                <a:cs typeface="Cambria Math" charset="0"/>
                              </a:rPr>
                              <m:t>Σ</m:t>
                            </m:r>
                          </m:e>
                          <m:sub>
                            <m:r>
                              <a:rPr kumimoji="1" lang="en-US" altLang="zh-TW" sz="2400" i="1">
                                <a:latin typeface="Cambria Math" charset="0"/>
                              </a:rPr>
                              <m:t>𝑎</m:t>
                            </m:r>
                          </m:sub>
                          <m:sup>
                            <m:r>
                              <a:rPr kumimoji="1" lang="en-US" altLang="zh-TW" sz="2400" i="1">
                                <a:latin typeface="Cambria Math" charset="0"/>
                              </a:rPr>
                              <m:t>−1</m:t>
                            </m:r>
                          </m:sup>
                        </m:sSubSup>
                        <m:sSubSup>
                          <m:sSubSupPr>
                            <m:ctrlPr>
                              <a:rPr kumimoji="1" lang="en-US" altLang="zh-TW" sz="2400" i="1">
                                <a:latin typeface="Cambria Math" charset="0"/>
                              </a:rPr>
                            </m:ctrlPr>
                          </m:sSubSupPr>
                          <m:e>
                            <m:r>
                              <a:rPr kumimoji="1" lang="en-US" altLang="zh-TW" sz="2400" i="1">
                                <a:latin typeface="Cambria Math" charset="0"/>
                              </a:rPr>
                              <m:t>𝑎</m:t>
                            </m:r>
                          </m:e>
                          <m:sub>
                            <m:r>
                              <a:rPr kumimoji="1" lang="en-US" altLang="zh-TW" sz="2400" i="1">
                                <a:latin typeface="Cambria Math" charset="0"/>
                                <a:ea typeface="Cambria Math" charset="0"/>
                                <a:cs typeface="Cambria Math" charset="0"/>
                              </a:rPr>
                              <m:t>𝑡</m:t>
                            </m:r>
                          </m:sub>
                          <m:sup/>
                        </m:sSubSup>
                      </m:e>
                    </m:nary>
                    <m:r>
                      <a:rPr kumimoji="1" lang="en-US" altLang="zh-TW" sz="2400" i="1">
                        <a:latin typeface="Cambria Math" charset="0"/>
                        <a:ea typeface="Cambria Math" charset="0"/>
                        <a:cs typeface="Cambria Math" charset="0"/>
                      </a:rPr>
                      <m:t>)</m:t>
                    </m:r>
                  </m:oMath>
                </a14:m>
                <a:endParaRPr kumimoji="1" lang="en-US" altLang="zh-TW" sz="2400" dirty="0" smtClean="0"/>
              </a:p>
              <a:p>
                <a:pPr marL="0" indent="0">
                  <a:buNone/>
                </a:pPr>
                <a:r>
                  <a:rPr kumimoji="1" lang="en-US" altLang="zh-TW" sz="2400" dirty="0"/>
                  <a:t> </a:t>
                </a:r>
                <a:r>
                  <a:rPr kumimoji="1" lang="en-US" altLang="zh-TW" sz="2400" dirty="0" smtClean="0"/>
                  <a:t>                          </a:t>
                </a:r>
                <a:r>
                  <a:rPr kumimoji="1" lang="zh-TW" altLang="en-US" sz="2400" dirty="0" smtClean="0"/>
                  <a:t> </a:t>
                </a:r>
                <a14:m>
                  <m:oMath xmlns:m="http://schemas.openxmlformats.org/officeDocument/2006/math">
                    <m:r>
                      <a:rPr kumimoji="1" lang="en-US" altLang="zh-TW" sz="2400" i="1">
                        <a:latin typeface="Cambria Math" charset="0"/>
                      </a:rPr>
                      <m:t>=</m:t>
                    </m:r>
                    <m:r>
                      <a:rPr kumimoji="1" lang="en-US" altLang="zh-TW" sz="2400" i="1">
                        <a:latin typeface="Cambria Math" charset="0"/>
                      </a:rPr>
                      <m:t>𝑐</m:t>
                    </m:r>
                    <m:r>
                      <a:rPr kumimoji="1" lang="en-US" altLang="zh-TW" sz="2400" i="1">
                        <a:latin typeface="Cambria Math" charset="0"/>
                      </a:rPr>
                      <m:t>−</m:t>
                    </m:r>
                    <m:f>
                      <m:fPr>
                        <m:ctrlPr>
                          <a:rPr kumimoji="1" lang="mr-IN" altLang="zh-TW" sz="2400" i="1">
                            <a:latin typeface="Cambria Math" charset="0"/>
                          </a:rPr>
                        </m:ctrlPr>
                      </m:fPr>
                      <m:num>
                        <m:r>
                          <a:rPr kumimoji="1" lang="en-US" altLang="zh-TW" sz="2400" i="1">
                            <a:latin typeface="Cambria Math" charset="0"/>
                          </a:rPr>
                          <m:t>𝑇</m:t>
                        </m:r>
                        <m:r>
                          <a:rPr kumimoji="1" lang="en-US" altLang="zh-TW" sz="2400" i="1">
                            <a:latin typeface="Cambria Math" charset="0"/>
                          </a:rPr>
                          <m:t>−</m:t>
                        </m:r>
                        <m:r>
                          <a:rPr kumimoji="1" lang="en-US" altLang="zh-TW" sz="2400" i="1">
                            <a:latin typeface="Cambria Math" charset="0"/>
                          </a:rPr>
                          <m:t>𝑝</m:t>
                        </m:r>
                      </m:num>
                      <m:den>
                        <m:r>
                          <a:rPr kumimoji="1" lang="en-US" altLang="zh-TW" sz="2400" i="1">
                            <a:latin typeface="Cambria Math" charset="0"/>
                          </a:rPr>
                          <m:t>2</m:t>
                        </m:r>
                      </m:den>
                    </m:f>
                    <m:func>
                      <m:funcPr>
                        <m:ctrlPr>
                          <a:rPr kumimoji="1" lang="en-US" altLang="zh-TW" sz="2400" i="1">
                            <a:latin typeface="Cambria Math" charset="0"/>
                          </a:rPr>
                        </m:ctrlPr>
                      </m:funcPr>
                      <m:fName>
                        <m:r>
                          <m:rPr>
                            <m:sty m:val="p"/>
                          </m:rPr>
                          <a:rPr kumimoji="1" lang="en-US" altLang="zh-TW" sz="2400">
                            <a:latin typeface="Cambria Math" charset="0"/>
                          </a:rPr>
                          <m:t>log</m:t>
                        </m:r>
                      </m:fName>
                      <m:e>
                        <m:d>
                          <m:dPr>
                            <m:ctrlPr>
                              <a:rPr kumimoji="1" lang="en-US" altLang="zh-TW" sz="2400" i="1">
                                <a:latin typeface="Cambria Math" charset="0"/>
                              </a:rPr>
                            </m:ctrlPr>
                          </m:dPr>
                          <m:e>
                            <m:d>
                              <m:dPr>
                                <m:begChr m:val="|"/>
                                <m:endChr m:val="|"/>
                                <m:ctrlPr>
                                  <a:rPr kumimoji="1" lang="en-US" altLang="zh-TW" sz="2400" i="1">
                                    <a:latin typeface="Cambria Math" charset="0"/>
                                  </a:rPr>
                                </m:ctrlPr>
                              </m:dPr>
                              <m:e>
                                <m:sSub>
                                  <m:sSubPr>
                                    <m:ctrlPr>
                                      <a:rPr kumimoji="1" lang="en-US" altLang="zh-TW" sz="2400" i="1">
                                        <a:latin typeface="Cambria Math" charset="0"/>
                                      </a:rPr>
                                    </m:ctrlPr>
                                  </m:sSubPr>
                                  <m:e>
                                    <m:r>
                                      <m:rPr>
                                        <m:sty m:val="p"/>
                                      </m:rPr>
                                      <a:rPr kumimoji="1" lang="el-GR" altLang="zh-TW" sz="2400" i="1">
                                        <a:latin typeface="Cambria Math" charset="0"/>
                                        <a:ea typeface="Cambria Math" charset="0"/>
                                        <a:cs typeface="Cambria Math" charset="0"/>
                                      </a:rPr>
                                      <m:t>Σ</m:t>
                                    </m:r>
                                  </m:e>
                                  <m:sub>
                                    <m:r>
                                      <a:rPr kumimoji="1" lang="en-US" altLang="zh-TW" sz="2400" i="1">
                                        <a:latin typeface="Cambria Math" charset="0"/>
                                      </a:rPr>
                                      <m:t>𝑎</m:t>
                                    </m:r>
                                  </m:sub>
                                </m:sSub>
                              </m:e>
                            </m:d>
                          </m:e>
                        </m:d>
                      </m:e>
                    </m:func>
                    <m:r>
                      <a:rPr kumimoji="1" lang="en-US" altLang="zh-TW" sz="2400" i="1">
                        <a:latin typeface="Cambria Math" charset="0"/>
                      </a:rPr>
                      <m:t>−</m:t>
                    </m:r>
                    <m:f>
                      <m:fPr>
                        <m:ctrlPr>
                          <a:rPr kumimoji="1" lang="mr-IN" altLang="zh-TW" sz="2400" i="1">
                            <a:latin typeface="Cambria Math" charset="0"/>
                          </a:rPr>
                        </m:ctrlPr>
                      </m:fPr>
                      <m:num>
                        <m:r>
                          <a:rPr kumimoji="1" lang="en-US" altLang="zh-TW" sz="2400" i="1">
                            <a:latin typeface="Cambria Math" charset="0"/>
                          </a:rPr>
                          <m:t>1</m:t>
                        </m:r>
                      </m:num>
                      <m:den>
                        <m:r>
                          <a:rPr kumimoji="1" lang="en-US" altLang="zh-TW" sz="2400" i="1">
                            <a:latin typeface="Cambria Math" charset="0"/>
                          </a:rPr>
                          <m:t>2</m:t>
                        </m:r>
                      </m:den>
                    </m:f>
                    <m:r>
                      <a:rPr kumimoji="1" lang="en-US" altLang="zh-TW" sz="2400" b="0" i="1" smtClean="0">
                        <a:latin typeface="Cambria Math" charset="0"/>
                      </a:rPr>
                      <m:t>𝑡𝑟</m:t>
                    </m:r>
                    <m:r>
                      <a:rPr kumimoji="1" lang="en-US" altLang="zh-TW" sz="2400" b="0" i="1" smtClean="0">
                        <a:latin typeface="Cambria Math" charset="0"/>
                      </a:rPr>
                      <m:t>(</m:t>
                    </m:r>
                    <m:sSubSup>
                      <m:sSubSupPr>
                        <m:ctrlPr>
                          <a:rPr kumimoji="1" lang="en-US" altLang="zh-TW" sz="2400" i="1">
                            <a:latin typeface="Cambria Math" charset="0"/>
                          </a:rPr>
                        </m:ctrlPr>
                      </m:sSubSupPr>
                      <m:e>
                        <m:r>
                          <m:rPr>
                            <m:sty m:val="p"/>
                          </m:rPr>
                          <a:rPr kumimoji="1" lang="el-GR" altLang="zh-TW" sz="2400" i="1">
                            <a:latin typeface="Cambria Math" charset="0"/>
                            <a:ea typeface="Cambria Math" charset="0"/>
                            <a:cs typeface="Cambria Math" charset="0"/>
                          </a:rPr>
                          <m:t>Σ</m:t>
                        </m:r>
                      </m:e>
                      <m:sub>
                        <m:r>
                          <a:rPr kumimoji="1" lang="en-US" altLang="zh-TW" sz="2400" i="1">
                            <a:latin typeface="Cambria Math" charset="0"/>
                          </a:rPr>
                          <m:t>𝑎</m:t>
                        </m:r>
                      </m:sub>
                      <m:sup>
                        <m:r>
                          <a:rPr kumimoji="1" lang="en-US" altLang="zh-TW" sz="2400" i="1">
                            <a:latin typeface="Cambria Math" charset="0"/>
                          </a:rPr>
                          <m:t>−1</m:t>
                        </m:r>
                      </m:sup>
                    </m:sSubSup>
                    <m:nary>
                      <m:naryPr>
                        <m:chr m:val="∑"/>
                        <m:ctrlPr>
                          <a:rPr kumimoji="1" lang="is-IS" altLang="zh-TW" sz="2400" i="1">
                            <a:latin typeface="Cambria Math" charset="0"/>
                            <a:ea typeface="Cambria Math" charset="0"/>
                            <a:cs typeface="Cambria Math" charset="0"/>
                          </a:rPr>
                        </m:ctrlPr>
                      </m:naryPr>
                      <m:sub>
                        <m:r>
                          <m:rPr>
                            <m:brk m:alnAt="23"/>
                          </m:rPr>
                          <a:rPr kumimoji="1" lang="en-US" altLang="zh-TW" sz="2400" i="1">
                            <a:latin typeface="Cambria Math" charset="0"/>
                            <a:ea typeface="Cambria Math" charset="0"/>
                            <a:cs typeface="Cambria Math" charset="0"/>
                          </a:rPr>
                          <m:t>𝑡</m:t>
                        </m:r>
                        <m:r>
                          <a:rPr kumimoji="1" lang="en-US" altLang="zh-TW" sz="2400" i="1">
                            <a:latin typeface="Cambria Math" charset="0"/>
                            <a:ea typeface="Cambria Math" charset="0"/>
                            <a:cs typeface="Cambria Math" charset="0"/>
                          </a:rPr>
                          <m:t>=</m:t>
                        </m:r>
                        <m:r>
                          <a:rPr kumimoji="1" lang="en-US" altLang="zh-TW" sz="2400" i="1">
                            <a:latin typeface="Cambria Math" charset="0"/>
                            <a:ea typeface="Cambria Math" charset="0"/>
                            <a:cs typeface="Cambria Math" charset="0"/>
                          </a:rPr>
                          <m:t>𝑝</m:t>
                        </m:r>
                        <m:r>
                          <a:rPr kumimoji="1" lang="en-US" altLang="zh-TW" sz="2400" i="1">
                            <a:latin typeface="Cambria Math" charset="0"/>
                            <a:ea typeface="Cambria Math" charset="0"/>
                            <a:cs typeface="Cambria Math" charset="0"/>
                          </a:rPr>
                          <m:t>+1</m:t>
                        </m:r>
                      </m:sub>
                      <m:sup>
                        <m:r>
                          <a:rPr kumimoji="1" lang="en-US" altLang="zh-TW" sz="2400" i="1">
                            <a:latin typeface="Cambria Math" charset="0"/>
                            <a:ea typeface="Cambria Math" charset="0"/>
                            <a:cs typeface="Cambria Math" charset="0"/>
                          </a:rPr>
                          <m:t>𝑇</m:t>
                        </m:r>
                      </m:sup>
                      <m:e>
                        <m:sSubSup>
                          <m:sSubSupPr>
                            <m:ctrlPr>
                              <a:rPr kumimoji="1" lang="en-US" altLang="zh-TW" sz="2400" i="1">
                                <a:latin typeface="Cambria Math" charset="0"/>
                              </a:rPr>
                            </m:ctrlPr>
                          </m:sSubSupPr>
                          <m:e>
                            <m:sSubSup>
                              <m:sSubSupPr>
                                <m:ctrlPr>
                                  <a:rPr kumimoji="1" lang="en-US" altLang="zh-TW" sz="2400" i="1">
                                    <a:latin typeface="Cambria Math" charset="0"/>
                                  </a:rPr>
                                </m:ctrlPr>
                              </m:sSubSupPr>
                              <m:e>
                                <m:r>
                                  <a:rPr kumimoji="1" lang="en-US" altLang="zh-TW" sz="2400" i="1">
                                    <a:latin typeface="Cambria Math" charset="0"/>
                                  </a:rPr>
                                  <m:t>𝑎</m:t>
                                </m:r>
                              </m:e>
                              <m:sub>
                                <m:r>
                                  <a:rPr kumimoji="1" lang="en-US" altLang="zh-TW" sz="2400" i="1">
                                    <a:latin typeface="Cambria Math" charset="0"/>
                                    <a:ea typeface="Cambria Math" charset="0"/>
                                    <a:cs typeface="Cambria Math" charset="0"/>
                                  </a:rPr>
                                  <m:t>𝑡</m:t>
                                </m:r>
                              </m:sub>
                              <m:sup/>
                            </m:sSubSup>
                            <m:r>
                              <a:rPr kumimoji="1" lang="en-US" altLang="zh-TW" sz="2400" i="1">
                                <a:latin typeface="Cambria Math" charset="0"/>
                              </a:rPr>
                              <m:t>𝑎</m:t>
                            </m:r>
                          </m:e>
                          <m:sub>
                            <m:r>
                              <a:rPr kumimoji="1" lang="en-US" altLang="zh-TW" sz="2400" i="1">
                                <a:latin typeface="Cambria Math" charset="0"/>
                                <a:ea typeface="Cambria Math" charset="0"/>
                                <a:cs typeface="Cambria Math" charset="0"/>
                              </a:rPr>
                              <m:t>𝑡</m:t>
                            </m:r>
                          </m:sub>
                          <m:sup>
                            <m:r>
                              <a:rPr kumimoji="1" lang="en-US" altLang="zh-TW" sz="2400" i="1">
                                <a:latin typeface="Cambria Math" charset="0"/>
                              </a:rPr>
                              <m:t>′</m:t>
                            </m:r>
                          </m:sup>
                        </m:sSubSup>
                      </m:e>
                    </m:nary>
                    <m:r>
                      <a:rPr kumimoji="1" lang="en-US" altLang="zh-TW" sz="2400" i="1">
                        <a:latin typeface="Cambria Math" charset="0"/>
                        <a:ea typeface="Cambria Math" charset="0"/>
                        <a:cs typeface="Cambria Math" charset="0"/>
                      </a:rPr>
                      <m:t>)</m:t>
                    </m:r>
                  </m:oMath>
                </a14:m>
                <a:endParaRPr kumimoji="1" lang="zh-TW" altLang="en-US" sz="2400" dirty="0" smtClean="0"/>
              </a:p>
              <a:p>
                <a:pPr marL="0" indent="0">
                  <a:buNone/>
                </a:pPr>
                <a:r>
                  <a:rPr kumimoji="1" lang="zh-TW" altLang="en-US" sz="2400" dirty="0" smtClean="0"/>
                  <a:t>                            </a:t>
                </a:r>
                <a14:m>
                  <m:oMath xmlns:m="http://schemas.openxmlformats.org/officeDocument/2006/math">
                    <m:r>
                      <a:rPr kumimoji="1" lang="en-US" altLang="zh-TW" sz="2400" i="1">
                        <a:latin typeface="Cambria Math" charset="0"/>
                      </a:rPr>
                      <m:t>=</m:t>
                    </m:r>
                    <m:r>
                      <a:rPr kumimoji="1" lang="en-US" altLang="zh-TW" sz="2400" i="1">
                        <a:latin typeface="Cambria Math" charset="0"/>
                      </a:rPr>
                      <m:t>𝑐</m:t>
                    </m:r>
                    <m:r>
                      <a:rPr kumimoji="1" lang="en-US" altLang="zh-TW" sz="2400" i="1">
                        <a:latin typeface="Cambria Math" charset="0"/>
                      </a:rPr>
                      <m:t>−</m:t>
                    </m:r>
                    <m:f>
                      <m:fPr>
                        <m:ctrlPr>
                          <a:rPr kumimoji="1" lang="mr-IN" altLang="zh-TW" sz="2400" i="1">
                            <a:latin typeface="Cambria Math" charset="0"/>
                          </a:rPr>
                        </m:ctrlPr>
                      </m:fPr>
                      <m:num>
                        <m:r>
                          <a:rPr kumimoji="1" lang="en-US" altLang="zh-TW" sz="2400" i="1">
                            <a:latin typeface="Cambria Math" charset="0"/>
                          </a:rPr>
                          <m:t>𝑇</m:t>
                        </m:r>
                        <m:r>
                          <a:rPr kumimoji="1" lang="en-US" altLang="zh-TW" sz="2400" i="1">
                            <a:latin typeface="Cambria Math" charset="0"/>
                          </a:rPr>
                          <m:t>−</m:t>
                        </m:r>
                        <m:r>
                          <a:rPr kumimoji="1" lang="en-US" altLang="zh-TW" sz="2400" i="1">
                            <a:latin typeface="Cambria Math" charset="0"/>
                          </a:rPr>
                          <m:t>𝑝</m:t>
                        </m:r>
                      </m:num>
                      <m:den>
                        <m:r>
                          <a:rPr kumimoji="1" lang="en-US" altLang="zh-TW" sz="2400" i="1">
                            <a:latin typeface="Cambria Math" charset="0"/>
                          </a:rPr>
                          <m:t>2</m:t>
                        </m:r>
                      </m:den>
                    </m:f>
                    <m:func>
                      <m:funcPr>
                        <m:ctrlPr>
                          <a:rPr kumimoji="1" lang="en-US" altLang="zh-TW" sz="2400" i="1">
                            <a:latin typeface="Cambria Math" charset="0"/>
                          </a:rPr>
                        </m:ctrlPr>
                      </m:funcPr>
                      <m:fName>
                        <m:r>
                          <m:rPr>
                            <m:sty m:val="p"/>
                          </m:rPr>
                          <a:rPr kumimoji="1" lang="en-US" altLang="zh-TW" sz="2400">
                            <a:latin typeface="Cambria Math" charset="0"/>
                          </a:rPr>
                          <m:t>log</m:t>
                        </m:r>
                      </m:fName>
                      <m:e>
                        <m:d>
                          <m:dPr>
                            <m:ctrlPr>
                              <a:rPr kumimoji="1" lang="en-US" altLang="zh-TW" sz="2400" i="1">
                                <a:latin typeface="Cambria Math" charset="0"/>
                              </a:rPr>
                            </m:ctrlPr>
                          </m:dPr>
                          <m:e>
                            <m:d>
                              <m:dPr>
                                <m:begChr m:val="|"/>
                                <m:endChr m:val="|"/>
                                <m:ctrlPr>
                                  <a:rPr kumimoji="1" lang="en-US" altLang="zh-TW" sz="2400" i="1">
                                    <a:latin typeface="Cambria Math" charset="0"/>
                                  </a:rPr>
                                </m:ctrlPr>
                              </m:dPr>
                              <m:e>
                                <m:sSub>
                                  <m:sSubPr>
                                    <m:ctrlPr>
                                      <a:rPr kumimoji="1" lang="en-US" altLang="zh-TW" sz="2400" i="1">
                                        <a:latin typeface="Cambria Math" charset="0"/>
                                      </a:rPr>
                                    </m:ctrlPr>
                                  </m:sSubPr>
                                  <m:e>
                                    <m:r>
                                      <m:rPr>
                                        <m:sty m:val="p"/>
                                      </m:rPr>
                                      <a:rPr kumimoji="1" lang="el-GR" altLang="zh-TW" sz="2400" i="1">
                                        <a:latin typeface="Cambria Math" charset="0"/>
                                        <a:ea typeface="Cambria Math" charset="0"/>
                                        <a:cs typeface="Cambria Math" charset="0"/>
                                      </a:rPr>
                                      <m:t>Σ</m:t>
                                    </m:r>
                                  </m:e>
                                  <m:sub>
                                    <m:r>
                                      <a:rPr kumimoji="1" lang="en-US" altLang="zh-TW" sz="2400" i="1">
                                        <a:latin typeface="Cambria Math" charset="0"/>
                                      </a:rPr>
                                      <m:t>𝑎</m:t>
                                    </m:r>
                                  </m:sub>
                                </m:sSub>
                              </m:e>
                            </m:d>
                          </m:e>
                        </m:d>
                      </m:e>
                    </m:func>
                    <m:r>
                      <a:rPr kumimoji="1" lang="en-US" altLang="zh-TW" sz="2400" i="1">
                        <a:latin typeface="Cambria Math" charset="0"/>
                      </a:rPr>
                      <m:t>−</m:t>
                    </m:r>
                    <m:f>
                      <m:fPr>
                        <m:ctrlPr>
                          <a:rPr kumimoji="1" lang="mr-IN" altLang="zh-TW" sz="2400" i="1">
                            <a:latin typeface="Cambria Math" charset="0"/>
                          </a:rPr>
                        </m:ctrlPr>
                      </m:fPr>
                      <m:num>
                        <m:r>
                          <a:rPr kumimoji="1" lang="en-US" altLang="zh-TW" sz="2400" i="1">
                            <a:latin typeface="Cambria Math" charset="0"/>
                          </a:rPr>
                          <m:t>1</m:t>
                        </m:r>
                      </m:num>
                      <m:den>
                        <m:r>
                          <a:rPr kumimoji="1" lang="en-US" altLang="zh-TW" sz="2400" i="1">
                            <a:latin typeface="Cambria Math" charset="0"/>
                          </a:rPr>
                          <m:t>2</m:t>
                        </m:r>
                      </m:den>
                    </m:f>
                    <m:r>
                      <a:rPr kumimoji="1" lang="en-US" altLang="zh-TW" sz="2400" i="1">
                        <a:latin typeface="Cambria Math" charset="0"/>
                      </a:rPr>
                      <m:t>𝑡𝑟</m:t>
                    </m:r>
                    <m:r>
                      <a:rPr kumimoji="1" lang="en-US" altLang="zh-TW" sz="2400" i="1">
                        <a:latin typeface="Cambria Math" charset="0"/>
                      </a:rPr>
                      <m:t>(</m:t>
                    </m:r>
                    <m:sSubSup>
                      <m:sSubSupPr>
                        <m:ctrlPr>
                          <a:rPr kumimoji="1" lang="en-US" altLang="zh-TW" sz="2400" i="1">
                            <a:latin typeface="Cambria Math" charset="0"/>
                          </a:rPr>
                        </m:ctrlPr>
                      </m:sSubSupPr>
                      <m:e>
                        <m:r>
                          <m:rPr>
                            <m:sty m:val="p"/>
                          </m:rPr>
                          <a:rPr kumimoji="1" lang="el-GR" altLang="zh-TW" sz="2400" i="1">
                            <a:latin typeface="Cambria Math" charset="0"/>
                            <a:ea typeface="Cambria Math" charset="0"/>
                            <a:cs typeface="Cambria Math" charset="0"/>
                          </a:rPr>
                          <m:t>Σ</m:t>
                        </m:r>
                      </m:e>
                      <m:sub>
                        <m:r>
                          <a:rPr kumimoji="1" lang="en-US" altLang="zh-TW" sz="2400" i="1">
                            <a:latin typeface="Cambria Math" charset="0"/>
                          </a:rPr>
                          <m:t>𝑎</m:t>
                        </m:r>
                      </m:sub>
                      <m:sup>
                        <m:r>
                          <a:rPr kumimoji="1" lang="en-US" altLang="zh-TW" sz="2400" i="1">
                            <a:latin typeface="Cambria Math" charset="0"/>
                          </a:rPr>
                          <m:t>−1</m:t>
                        </m:r>
                      </m:sup>
                    </m:sSubSup>
                    <m:sSup>
                      <m:sSupPr>
                        <m:ctrlPr>
                          <a:rPr kumimoji="1" lang="en-US" altLang="zh-TW" sz="2400" i="1">
                            <a:latin typeface="Cambria Math" charset="0"/>
                          </a:rPr>
                        </m:ctrlPr>
                      </m:sSupPr>
                      <m:e>
                        <m:r>
                          <m:rPr>
                            <m:sty m:val="p"/>
                          </m:rPr>
                          <a:rPr kumimoji="1" lang="en-US" altLang="zh-TW" sz="2400" b="0" i="0" smtClean="0">
                            <a:latin typeface="Cambria Math" charset="0"/>
                          </a:rPr>
                          <m:t>A</m:t>
                        </m:r>
                      </m:e>
                      <m:sup>
                        <m:r>
                          <a:rPr kumimoji="1" lang="en-US" altLang="zh-TW" sz="2400" i="1">
                            <a:latin typeface="Cambria Math" charset="0"/>
                          </a:rPr>
                          <m:t>′</m:t>
                        </m:r>
                      </m:sup>
                    </m:sSup>
                    <m:r>
                      <m:rPr>
                        <m:sty m:val="p"/>
                      </m:rPr>
                      <a:rPr kumimoji="1" lang="en-US" altLang="zh-TW" sz="2400" b="0" i="0" smtClean="0">
                        <a:latin typeface="Cambria Math" charset="0"/>
                      </a:rPr>
                      <m:t>A</m:t>
                    </m:r>
                    <m:r>
                      <a:rPr kumimoji="1" lang="en-US" altLang="zh-TW" sz="2400" i="1">
                        <a:latin typeface="Cambria Math" charset="0"/>
                        <a:ea typeface="Cambria Math" charset="0"/>
                        <a:cs typeface="Cambria Math" charset="0"/>
                      </a:rPr>
                      <m:t>)</m:t>
                    </m:r>
                  </m:oMath>
                </a14:m>
                <a:endParaRPr kumimoji="1" lang="en-US" altLang="zh-TW" sz="2400" dirty="0" smtClean="0"/>
              </a:p>
              <a:p>
                <a:pPr marL="0" indent="0">
                  <a:buNone/>
                </a:pPr>
                <a:r>
                  <a:rPr kumimoji="1" lang="en-US" altLang="zh-TW" sz="2400" dirty="0" smtClean="0"/>
                  <a:t>                           </a:t>
                </a:r>
                <a:r>
                  <a:rPr kumimoji="1" lang="zh-TW" altLang="en-US" sz="2400" dirty="0" smtClean="0"/>
                  <a:t> </a:t>
                </a:r>
                <a14:m>
                  <m:oMath xmlns:m="http://schemas.openxmlformats.org/officeDocument/2006/math">
                    <m:r>
                      <a:rPr kumimoji="1" lang="en-US" altLang="zh-TW" sz="2400" i="1">
                        <a:latin typeface="Cambria Math" charset="0"/>
                      </a:rPr>
                      <m:t>=</m:t>
                    </m:r>
                    <m:r>
                      <a:rPr kumimoji="1" lang="en-US" altLang="zh-TW" sz="2400" i="1">
                        <a:latin typeface="Cambria Math" charset="0"/>
                      </a:rPr>
                      <m:t>𝑐</m:t>
                    </m:r>
                    <m:r>
                      <a:rPr kumimoji="1" lang="en-US" altLang="zh-TW" sz="2400" i="1">
                        <a:latin typeface="Cambria Math" charset="0"/>
                      </a:rPr>
                      <m:t>−</m:t>
                    </m:r>
                    <m:f>
                      <m:fPr>
                        <m:ctrlPr>
                          <a:rPr kumimoji="1" lang="mr-IN" altLang="zh-TW" sz="2400" i="1">
                            <a:latin typeface="Cambria Math" charset="0"/>
                          </a:rPr>
                        </m:ctrlPr>
                      </m:fPr>
                      <m:num>
                        <m:r>
                          <a:rPr kumimoji="1" lang="en-US" altLang="zh-TW" sz="2400" i="1">
                            <a:latin typeface="Cambria Math" charset="0"/>
                          </a:rPr>
                          <m:t>𝑇</m:t>
                        </m:r>
                        <m:r>
                          <a:rPr kumimoji="1" lang="en-US" altLang="zh-TW" sz="2400" i="1">
                            <a:latin typeface="Cambria Math" charset="0"/>
                          </a:rPr>
                          <m:t>−</m:t>
                        </m:r>
                        <m:r>
                          <a:rPr kumimoji="1" lang="en-US" altLang="zh-TW" sz="2400" i="1">
                            <a:latin typeface="Cambria Math" charset="0"/>
                          </a:rPr>
                          <m:t>𝑝</m:t>
                        </m:r>
                      </m:num>
                      <m:den>
                        <m:r>
                          <a:rPr kumimoji="1" lang="en-US" altLang="zh-TW" sz="2400" i="1">
                            <a:latin typeface="Cambria Math" charset="0"/>
                          </a:rPr>
                          <m:t>2</m:t>
                        </m:r>
                      </m:den>
                    </m:f>
                    <m:func>
                      <m:funcPr>
                        <m:ctrlPr>
                          <a:rPr kumimoji="1" lang="en-US" altLang="zh-TW" sz="2400" i="1">
                            <a:latin typeface="Cambria Math" charset="0"/>
                          </a:rPr>
                        </m:ctrlPr>
                      </m:funcPr>
                      <m:fName>
                        <m:r>
                          <m:rPr>
                            <m:sty m:val="p"/>
                          </m:rPr>
                          <a:rPr kumimoji="1" lang="en-US" altLang="zh-TW" sz="2400">
                            <a:latin typeface="Cambria Math" charset="0"/>
                          </a:rPr>
                          <m:t>log</m:t>
                        </m:r>
                      </m:fName>
                      <m:e>
                        <m:d>
                          <m:dPr>
                            <m:ctrlPr>
                              <a:rPr kumimoji="1" lang="en-US" altLang="zh-TW" sz="2400" i="1">
                                <a:latin typeface="Cambria Math" charset="0"/>
                              </a:rPr>
                            </m:ctrlPr>
                          </m:dPr>
                          <m:e>
                            <m:d>
                              <m:dPr>
                                <m:begChr m:val="|"/>
                                <m:endChr m:val="|"/>
                                <m:ctrlPr>
                                  <a:rPr kumimoji="1" lang="en-US" altLang="zh-TW" sz="2400" i="1">
                                    <a:latin typeface="Cambria Math" charset="0"/>
                                  </a:rPr>
                                </m:ctrlPr>
                              </m:dPr>
                              <m:e>
                                <m:sSub>
                                  <m:sSubPr>
                                    <m:ctrlPr>
                                      <a:rPr kumimoji="1" lang="en-US" altLang="zh-TW" sz="2400" i="1">
                                        <a:latin typeface="Cambria Math" charset="0"/>
                                      </a:rPr>
                                    </m:ctrlPr>
                                  </m:sSubPr>
                                  <m:e>
                                    <m:r>
                                      <m:rPr>
                                        <m:sty m:val="p"/>
                                      </m:rPr>
                                      <a:rPr kumimoji="1" lang="el-GR" altLang="zh-TW" sz="2400" i="1">
                                        <a:latin typeface="Cambria Math" charset="0"/>
                                        <a:ea typeface="Cambria Math" charset="0"/>
                                        <a:cs typeface="Cambria Math" charset="0"/>
                                      </a:rPr>
                                      <m:t>Σ</m:t>
                                    </m:r>
                                  </m:e>
                                  <m:sub>
                                    <m:r>
                                      <a:rPr kumimoji="1" lang="en-US" altLang="zh-TW" sz="2400" i="1">
                                        <a:latin typeface="Cambria Math" charset="0"/>
                                      </a:rPr>
                                      <m:t>𝑎</m:t>
                                    </m:r>
                                  </m:sub>
                                </m:sSub>
                              </m:e>
                            </m:d>
                          </m:e>
                        </m:d>
                      </m:e>
                    </m:func>
                    <m:r>
                      <a:rPr kumimoji="1" lang="en-US" altLang="zh-TW" sz="2400" i="1">
                        <a:latin typeface="Cambria Math" charset="0"/>
                      </a:rPr>
                      <m:t>−</m:t>
                    </m:r>
                    <m:f>
                      <m:fPr>
                        <m:ctrlPr>
                          <a:rPr kumimoji="1" lang="mr-IN" altLang="zh-TW" sz="2400" i="1">
                            <a:latin typeface="Cambria Math" charset="0"/>
                          </a:rPr>
                        </m:ctrlPr>
                      </m:fPr>
                      <m:num>
                        <m:r>
                          <a:rPr kumimoji="1" lang="en-US" altLang="zh-TW" sz="2400" i="1">
                            <a:latin typeface="Cambria Math" charset="0"/>
                          </a:rPr>
                          <m:t>1</m:t>
                        </m:r>
                      </m:num>
                      <m:den>
                        <m:r>
                          <a:rPr kumimoji="1" lang="en-US" altLang="zh-TW" sz="2400" i="1">
                            <a:latin typeface="Cambria Math" charset="0"/>
                          </a:rPr>
                          <m:t>2</m:t>
                        </m:r>
                      </m:den>
                    </m:f>
                    <m:r>
                      <a:rPr kumimoji="1" lang="en-US" altLang="zh-TW" sz="2400" i="1">
                        <a:latin typeface="Cambria Math" charset="0"/>
                      </a:rPr>
                      <m:t>𝑡𝑟</m:t>
                    </m:r>
                    <m:r>
                      <a:rPr kumimoji="1" lang="en-US" altLang="zh-TW" sz="2400" b="0" i="0" smtClean="0">
                        <a:latin typeface="Cambria Math" charset="0"/>
                      </a:rPr>
                      <m:t>[(</m:t>
                    </m:r>
                    <m:r>
                      <m:rPr>
                        <m:sty m:val="p"/>
                      </m:rPr>
                      <a:rPr kumimoji="1" lang="en-US" altLang="zh-TW" sz="2400">
                        <a:latin typeface="Cambria Math" charset="0"/>
                      </a:rPr>
                      <m:t>Z</m:t>
                    </m:r>
                    <m:r>
                      <a:rPr kumimoji="1" lang="en-US" altLang="zh-TW" sz="2400" b="0" i="1" smtClean="0">
                        <a:latin typeface="Cambria Math" charset="0"/>
                      </a:rPr>
                      <m:t>−</m:t>
                    </m:r>
                    <m:r>
                      <a:rPr kumimoji="1" lang="en-US" altLang="zh-TW" sz="2400" i="1">
                        <a:latin typeface="Cambria Math" charset="0"/>
                      </a:rPr>
                      <m:t>𝑋</m:t>
                    </m:r>
                    <m:r>
                      <a:rPr kumimoji="1" lang="en-US" altLang="zh-TW" sz="2400" i="1">
                        <a:latin typeface="Cambria Math" charset="0"/>
                        <a:ea typeface="Cambria Math" charset="0"/>
                        <a:cs typeface="Cambria Math" charset="0"/>
                      </a:rPr>
                      <m:t>𝛽</m:t>
                    </m:r>
                    <m:r>
                      <a:rPr kumimoji="1" lang="en-US" altLang="zh-TW" sz="2400" b="0" i="0" smtClean="0">
                        <a:latin typeface="Cambria Math" charset="0"/>
                      </a:rPr>
                      <m:t>)</m:t>
                    </m:r>
                    <m:sSubSup>
                      <m:sSubSupPr>
                        <m:ctrlPr>
                          <a:rPr kumimoji="1" lang="en-US" altLang="zh-TW" sz="2400" i="1">
                            <a:latin typeface="Cambria Math" charset="0"/>
                          </a:rPr>
                        </m:ctrlPr>
                      </m:sSubSupPr>
                      <m:e>
                        <m:r>
                          <m:rPr>
                            <m:sty m:val="p"/>
                          </m:rPr>
                          <a:rPr kumimoji="1" lang="el-GR" altLang="zh-TW" sz="2400" i="1">
                            <a:latin typeface="Cambria Math" charset="0"/>
                            <a:ea typeface="Cambria Math" charset="0"/>
                            <a:cs typeface="Cambria Math" charset="0"/>
                          </a:rPr>
                          <m:t>Σ</m:t>
                        </m:r>
                      </m:e>
                      <m:sub>
                        <m:r>
                          <a:rPr kumimoji="1" lang="en-US" altLang="zh-TW" sz="2400" i="1">
                            <a:latin typeface="Cambria Math" charset="0"/>
                          </a:rPr>
                          <m:t>𝑎</m:t>
                        </m:r>
                      </m:sub>
                      <m:sup>
                        <m:r>
                          <a:rPr kumimoji="1" lang="en-US" altLang="zh-TW" sz="2400" i="1">
                            <a:latin typeface="Cambria Math" charset="0"/>
                          </a:rPr>
                          <m:t>−1</m:t>
                        </m:r>
                      </m:sup>
                    </m:sSubSup>
                    <m:sSup>
                      <m:sSupPr>
                        <m:ctrlPr>
                          <a:rPr kumimoji="1" lang="en-US" altLang="zh-TW" sz="2400" i="1">
                            <a:latin typeface="Cambria Math" charset="0"/>
                          </a:rPr>
                        </m:ctrlPr>
                      </m:sSupPr>
                      <m:e>
                        <m:r>
                          <a:rPr kumimoji="1" lang="en-US" altLang="zh-TW" sz="2400" b="0" i="1" smtClean="0">
                            <a:latin typeface="Cambria Math" charset="0"/>
                          </a:rPr>
                          <m:t>(</m:t>
                        </m:r>
                        <m:r>
                          <m:rPr>
                            <m:sty m:val="p"/>
                          </m:rPr>
                          <a:rPr kumimoji="1" lang="en-US" altLang="zh-TW" sz="2400">
                            <a:latin typeface="Cambria Math" charset="0"/>
                          </a:rPr>
                          <m:t>Z</m:t>
                        </m:r>
                        <m:r>
                          <a:rPr kumimoji="1" lang="en-US" altLang="zh-TW" sz="2400" i="1">
                            <a:latin typeface="Cambria Math" charset="0"/>
                          </a:rPr>
                          <m:t>−</m:t>
                        </m:r>
                        <m:r>
                          <a:rPr kumimoji="1" lang="en-US" altLang="zh-TW" sz="2400" i="1">
                            <a:latin typeface="Cambria Math" charset="0"/>
                          </a:rPr>
                          <m:t>𝑋</m:t>
                        </m:r>
                        <m:r>
                          <a:rPr kumimoji="1" lang="en-US" altLang="zh-TW" sz="2400" i="1">
                            <a:latin typeface="Cambria Math" charset="0"/>
                            <a:ea typeface="Cambria Math" charset="0"/>
                            <a:cs typeface="Cambria Math" charset="0"/>
                          </a:rPr>
                          <m:t>𝛽</m:t>
                        </m:r>
                        <m:r>
                          <a:rPr kumimoji="1" lang="en-US" altLang="zh-TW" sz="2400" b="0" i="1" smtClean="0">
                            <a:latin typeface="Cambria Math" charset="0"/>
                          </a:rPr>
                          <m:t>)</m:t>
                        </m:r>
                      </m:e>
                      <m:sup>
                        <m:r>
                          <a:rPr kumimoji="1" lang="en-US" altLang="zh-TW" sz="2400" i="1">
                            <a:latin typeface="Cambria Math" charset="0"/>
                          </a:rPr>
                          <m:t>′</m:t>
                        </m:r>
                      </m:sup>
                    </m:sSup>
                    <m:r>
                      <a:rPr kumimoji="1" lang="en-US" altLang="zh-TW" sz="2400" b="0" i="0" smtClean="0">
                        <a:latin typeface="Cambria Math" charset="0"/>
                      </a:rPr>
                      <m:t>]</m:t>
                    </m:r>
                  </m:oMath>
                </a14:m>
                <a:endParaRPr kumimoji="1" lang="zh-TW" altLang="en-US" sz="2400" dirty="0" smtClean="0"/>
              </a:p>
              <a:p>
                <a:pPr marL="0" indent="0">
                  <a:buNone/>
                </a:pPr>
                <a:r>
                  <a:rPr kumimoji="1" lang="zh-TW" altLang="en-US" sz="2400" dirty="0" smtClean="0"/>
                  <a:t>                            </a:t>
                </a:r>
                <a14:m>
                  <m:oMath xmlns:m="http://schemas.openxmlformats.org/officeDocument/2006/math">
                    <m:r>
                      <a:rPr kumimoji="1" lang="en-US" altLang="zh-TW" sz="2400" i="1">
                        <a:latin typeface="Cambria Math" charset="0"/>
                      </a:rPr>
                      <m:t>=</m:t>
                    </m:r>
                    <m:r>
                      <a:rPr kumimoji="1" lang="en-US" altLang="zh-TW" sz="2400" i="1">
                        <a:latin typeface="Cambria Math" charset="0"/>
                      </a:rPr>
                      <m:t>𝑐</m:t>
                    </m:r>
                    <m:r>
                      <a:rPr kumimoji="1" lang="en-US" altLang="zh-TW" sz="2400" i="1">
                        <a:latin typeface="Cambria Math" charset="0"/>
                      </a:rPr>
                      <m:t>−</m:t>
                    </m:r>
                    <m:f>
                      <m:fPr>
                        <m:ctrlPr>
                          <a:rPr kumimoji="1" lang="mr-IN" altLang="zh-TW" sz="2400" i="1">
                            <a:latin typeface="Cambria Math" charset="0"/>
                          </a:rPr>
                        </m:ctrlPr>
                      </m:fPr>
                      <m:num>
                        <m:r>
                          <a:rPr kumimoji="1" lang="en-US" altLang="zh-TW" sz="2400" i="1">
                            <a:latin typeface="Cambria Math" charset="0"/>
                          </a:rPr>
                          <m:t>𝑇</m:t>
                        </m:r>
                        <m:r>
                          <a:rPr kumimoji="1" lang="en-US" altLang="zh-TW" sz="2400" i="1">
                            <a:latin typeface="Cambria Math" charset="0"/>
                          </a:rPr>
                          <m:t>−</m:t>
                        </m:r>
                        <m:r>
                          <a:rPr kumimoji="1" lang="en-US" altLang="zh-TW" sz="2400" i="1">
                            <a:latin typeface="Cambria Math" charset="0"/>
                          </a:rPr>
                          <m:t>𝑝</m:t>
                        </m:r>
                      </m:num>
                      <m:den>
                        <m:r>
                          <a:rPr kumimoji="1" lang="en-US" altLang="zh-TW" sz="2400" i="1">
                            <a:latin typeface="Cambria Math" charset="0"/>
                          </a:rPr>
                          <m:t>2</m:t>
                        </m:r>
                      </m:den>
                    </m:f>
                    <m:func>
                      <m:funcPr>
                        <m:ctrlPr>
                          <a:rPr kumimoji="1" lang="en-US" altLang="zh-TW" sz="2400" i="1">
                            <a:latin typeface="Cambria Math" charset="0"/>
                          </a:rPr>
                        </m:ctrlPr>
                      </m:funcPr>
                      <m:fName>
                        <m:r>
                          <m:rPr>
                            <m:sty m:val="p"/>
                          </m:rPr>
                          <a:rPr kumimoji="1" lang="en-US" altLang="zh-TW" sz="2400">
                            <a:latin typeface="Cambria Math" charset="0"/>
                          </a:rPr>
                          <m:t>log</m:t>
                        </m:r>
                      </m:fName>
                      <m:e>
                        <m:d>
                          <m:dPr>
                            <m:ctrlPr>
                              <a:rPr kumimoji="1" lang="en-US" altLang="zh-TW" sz="2400" i="1">
                                <a:latin typeface="Cambria Math" charset="0"/>
                              </a:rPr>
                            </m:ctrlPr>
                          </m:dPr>
                          <m:e>
                            <m:d>
                              <m:dPr>
                                <m:begChr m:val="|"/>
                                <m:endChr m:val="|"/>
                                <m:ctrlPr>
                                  <a:rPr kumimoji="1" lang="en-US" altLang="zh-TW" sz="2400" i="1">
                                    <a:latin typeface="Cambria Math" charset="0"/>
                                  </a:rPr>
                                </m:ctrlPr>
                              </m:dPr>
                              <m:e>
                                <m:sSub>
                                  <m:sSubPr>
                                    <m:ctrlPr>
                                      <a:rPr kumimoji="1" lang="en-US" altLang="zh-TW" sz="2400" i="1">
                                        <a:latin typeface="Cambria Math" charset="0"/>
                                      </a:rPr>
                                    </m:ctrlPr>
                                  </m:sSubPr>
                                  <m:e>
                                    <m:r>
                                      <m:rPr>
                                        <m:sty m:val="p"/>
                                      </m:rPr>
                                      <a:rPr kumimoji="1" lang="el-GR" altLang="zh-TW" sz="2400" i="1">
                                        <a:latin typeface="Cambria Math" charset="0"/>
                                        <a:ea typeface="Cambria Math" charset="0"/>
                                        <a:cs typeface="Cambria Math" charset="0"/>
                                      </a:rPr>
                                      <m:t>Σ</m:t>
                                    </m:r>
                                  </m:e>
                                  <m:sub>
                                    <m:r>
                                      <a:rPr kumimoji="1" lang="en-US" altLang="zh-TW" sz="2400" i="1">
                                        <a:latin typeface="Cambria Math" charset="0"/>
                                      </a:rPr>
                                      <m:t>𝑎</m:t>
                                    </m:r>
                                  </m:sub>
                                </m:sSub>
                              </m:e>
                            </m:d>
                          </m:e>
                        </m:d>
                      </m:e>
                    </m:func>
                    <m:r>
                      <a:rPr kumimoji="1" lang="en-US" altLang="zh-TW" sz="2400" i="1">
                        <a:latin typeface="Cambria Math" charset="0"/>
                      </a:rPr>
                      <m:t>−</m:t>
                    </m:r>
                    <m:f>
                      <m:fPr>
                        <m:ctrlPr>
                          <a:rPr kumimoji="1" lang="mr-IN" altLang="zh-TW" sz="2400" i="1">
                            <a:latin typeface="Cambria Math" charset="0"/>
                          </a:rPr>
                        </m:ctrlPr>
                      </m:fPr>
                      <m:num>
                        <m:r>
                          <a:rPr kumimoji="1" lang="en-US" altLang="zh-TW" sz="2400" i="1">
                            <a:latin typeface="Cambria Math" charset="0"/>
                          </a:rPr>
                          <m:t>1</m:t>
                        </m:r>
                      </m:num>
                      <m:den>
                        <m:r>
                          <a:rPr kumimoji="1" lang="en-US" altLang="zh-TW" sz="2400" i="1">
                            <a:latin typeface="Cambria Math" charset="0"/>
                          </a:rPr>
                          <m:t>2</m:t>
                        </m:r>
                      </m:den>
                    </m:f>
                    <m:r>
                      <a:rPr kumimoji="1" lang="en-US" altLang="zh-TW" sz="2400" i="1">
                        <a:latin typeface="Cambria Math" charset="0"/>
                      </a:rPr>
                      <m:t>𝑆</m:t>
                    </m:r>
                    <m:d>
                      <m:dPr>
                        <m:ctrlPr>
                          <a:rPr kumimoji="1" lang="en-US" altLang="zh-TW" sz="2400" i="1">
                            <a:latin typeface="Cambria Math" charset="0"/>
                          </a:rPr>
                        </m:ctrlPr>
                      </m:dPr>
                      <m:e>
                        <m:r>
                          <a:rPr kumimoji="1" lang="en-US" altLang="zh-TW" sz="2400" i="1">
                            <a:latin typeface="Cambria Math" charset="0"/>
                            <a:ea typeface="Cambria Math" charset="0"/>
                            <a:cs typeface="Cambria Math" charset="0"/>
                          </a:rPr>
                          <m:t>𝛽</m:t>
                        </m:r>
                      </m:e>
                    </m:d>
                  </m:oMath>
                </a14:m>
                <a:endParaRPr kumimoji="1" lang="en-US" altLang="zh-TW" sz="2400" dirty="0" smtClean="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624444" y="919677"/>
                <a:ext cx="10906497" cy="5836723"/>
              </a:xfrm>
              <a:blipFill rotWithShape="0">
                <a:blip r:embed="rId3"/>
                <a:stretch>
                  <a:fillRect l="-1006"/>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738078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0688" y="224125"/>
            <a:ext cx="10515600" cy="834283"/>
          </a:xfrm>
        </p:spPr>
        <p:txBody>
          <a:bodyPr/>
          <a:lstStyle/>
          <a:p>
            <a:r>
              <a:rPr kumimoji="1" lang="en-US" altLang="zh-TW" dirty="0" smtClean="0"/>
              <a:t>Using ML to estimate parameters of VAR(p)</a:t>
            </a:r>
            <a:endParaRPr kumimoji="1"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410688" y="1058407"/>
                <a:ext cx="11547763" cy="5615347"/>
              </a:xfrm>
            </p:spPr>
            <p:txBody>
              <a:bodyPr>
                <a:normAutofit/>
              </a:bodyPr>
              <a:lstStyle/>
              <a:p>
                <a14:m>
                  <m:oMath xmlns:m="http://schemas.openxmlformats.org/officeDocument/2006/math">
                    <m:r>
                      <a:rPr kumimoji="1" lang="en-US" altLang="zh-TW" sz="2400" i="1" smtClean="0">
                        <a:latin typeface="Cambria Math" charset="0"/>
                      </a:rPr>
                      <m:t>𝑆</m:t>
                    </m:r>
                    <m:d>
                      <m:dPr>
                        <m:ctrlPr>
                          <a:rPr kumimoji="1" lang="en-US" altLang="zh-TW" sz="2400" i="1">
                            <a:latin typeface="Cambria Math" charset="0"/>
                          </a:rPr>
                        </m:ctrlPr>
                      </m:dPr>
                      <m:e>
                        <m:r>
                          <a:rPr kumimoji="1" lang="en-US" altLang="zh-TW" sz="2400" i="1">
                            <a:latin typeface="Cambria Math" charset="0"/>
                            <a:ea typeface="Cambria Math" charset="0"/>
                            <a:cs typeface="Cambria Math" charset="0"/>
                          </a:rPr>
                          <m:t>𝛽</m:t>
                        </m:r>
                      </m:e>
                    </m:d>
                    <m:r>
                      <a:rPr kumimoji="1" lang="en-US" altLang="zh-TW" sz="2400" b="0" i="1" smtClean="0">
                        <a:latin typeface="Cambria Math" charset="0"/>
                        <a:ea typeface="Cambria Math" charset="0"/>
                        <a:cs typeface="Cambria Math" charset="0"/>
                      </a:rPr>
                      <m:t>=</m:t>
                    </m:r>
                    <m:r>
                      <a:rPr kumimoji="1" lang="en-US" altLang="zh-TW" sz="2400" i="1">
                        <a:latin typeface="Cambria Math" charset="0"/>
                      </a:rPr>
                      <m:t>𝑡𝑟</m:t>
                    </m:r>
                    <m:r>
                      <a:rPr kumimoji="1" lang="en-US" altLang="zh-TW" sz="2400">
                        <a:latin typeface="Cambria Math" charset="0"/>
                      </a:rPr>
                      <m:t>[(</m:t>
                    </m:r>
                    <m:r>
                      <m:rPr>
                        <m:sty m:val="p"/>
                      </m:rPr>
                      <a:rPr kumimoji="1" lang="en-US" altLang="zh-TW" sz="2400">
                        <a:latin typeface="Cambria Math" charset="0"/>
                      </a:rPr>
                      <m:t>Z</m:t>
                    </m:r>
                    <m:r>
                      <a:rPr kumimoji="1" lang="en-US" altLang="zh-TW" sz="2400" i="1">
                        <a:latin typeface="Cambria Math" charset="0"/>
                      </a:rPr>
                      <m:t>−</m:t>
                    </m:r>
                    <m:r>
                      <a:rPr kumimoji="1" lang="en-US" altLang="zh-TW" sz="2400" i="1">
                        <a:latin typeface="Cambria Math" charset="0"/>
                      </a:rPr>
                      <m:t>𝑋</m:t>
                    </m:r>
                    <m:r>
                      <a:rPr kumimoji="1" lang="en-US" altLang="zh-TW" sz="2400" i="1">
                        <a:latin typeface="Cambria Math" charset="0"/>
                        <a:ea typeface="Cambria Math" charset="0"/>
                        <a:cs typeface="Cambria Math" charset="0"/>
                      </a:rPr>
                      <m:t>𝛽</m:t>
                    </m:r>
                    <m:r>
                      <a:rPr kumimoji="1" lang="en-US" altLang="zh-TW" sz="2400">
                        <a:latin typeface="Cambria Math" charset="0"/>
                      </a:rPr>
                      <m:t>)</m:t>
                    </m:r>
                    <m:sSubSup>
                      <m:sSubSupPr>
                        <m:ctrlPr>
                          <a:rPr kumimoji="1" lang="en-US" altLang="zh-TW" sz="2400" i="1">
                            <a:latin typeface="Cambria Math" charset="0"/>
                          </a:rPr>
                        </m:ctrlPr>
                      </m:sSubSupPr>
                      <m:e>
                        <m:r>
                          <m:rPr>
                            <m:sty m:val="p"/>
                          </m:rPr>
                          <a:rPr kumimoji="1" lang="el-GR" altLang="zh-TW" sz="2400" i="1">
                            <a:latin typeface="Cambria Math" charset="0"/>
                            <a:ea typeface="Cambria Math" charset="0"/>
                            <a:cs typeface="Cambria Math" charset="0"/>
                          </a:rPr>
                          <m:t>Σ</m:t>
                        </m:r>
                      </m:e>
                      <m:sub>
                        <m:r>
                          <a:rPr kumimoji="1" lang="en-US" altLang="zh-TW" sz="2400" i="1">
                            <a:latin typeface="Cambria Math" charset="0"/>
                          </a:rPr>
                          <m:t>𝑎</m:t>
                        </m:r>
                      </m:sub>
                      <m:sup>
                        <m:r>
                          <a:rPr kumimoji="1" lang="en-US" altLang="zh-TW" sz="2400" i="1">
                            <a:latin typeface="Cambria Math" charset="0"/>
                          </a:rPr>
                          <m:t>−1</m:t>
                        </m:r>
                      </m:sup>
                    </m:sSubSup>
                    <m:sSup>
                      <m:sSupPr>
                        <m:ctrlPr>
                          <a:rPr kumimoji="1" lang="en-US" altLang="zh-TW" sz="2400" i="1">
                            <a:latin typeface="Cambria Math" charset="0"/>
                          </a:rPr>
                        </m:ctrlPr>
                      </m:sSupPr>
                      <m:e>
                        <m:r>
                          <a:rPr kumimoji="1" lang="en-US" altLang="zh-TW" sz="2400" i="1">
                            <a:latin typeface="Cambria Math" charset="0"/>
                          </a:rPr>
                          <m:t>(</m:t>
                        </m:r>
                        <m:r>
                          <m:rPr>
                            <m:sty m:val="p"/>
                          </m:rPr>
                          <a:rPr kumimoji="1" lang="en-US" altLang="zh-TW" sz="2400">
                            <a:latin typeface="Cambria Math" charset="0"/>
                          </a:rPr>
                          <m:t>Z</m:t>
                        </m:r>
                        <m:r>
                          <a:rPr kumimoji="1" lang="en-US" altLang="zh-TW" sz="2400" i="1">
                            <a:latin typeface="Cambria Math" charset="0"/>
                          </a:rPr>
                          <m:t>−</m:t>
                        </m:r>
                        <m:r>
                          <a:rPr kumimoji="1" lang="en-US" altLang="zh-TW" sz="2400" i="1">
                            <a:latin typeface="Cambria Math" charset="0"/>
                          </a:rPr>
                          <m:t>𝑋</m:t>
                        </m:r>
                        <m:r>
                          <a:rPr kumimoji="1" lang="en-US" altLang="zh-TW" sz="2400" i="1">
                            <a:latin typeface="Cambria Math" charset="0"/>
                            <a:ea typeface="Cambria Math" charset="0"/>
                            <a:cs typeface="Cambria Math" charset="0"/>
                          </a:rPr>
                          <m:t>𝛽</m:t>
                        </m:r>
                        <m:r>
                          <a:rPr kumimoji="1" lang="en-US" altLang="zh-TW" sz="2400" i="1">
                            <a:latin typeface="Cambria Math" charset="0"/>
                          </a:rPr>
                          <m:t>)</m:t>
                        </m:r>
                      </m:e>
                      <m:sup>
                        <m:r>
                          <a:rPr kumimoji="1" lang="en-US" altLang="zh-TW" sz="2400" i="1">
                            <a:latin typeface="Cambria Math" charset="0"/>
                          </a:rPr>
                          <m:t>′</m:t>
                        </m:r>
                      </m:sup>
                    </m:sSup>
                    <m:r>
                      <a:rPr kumimoji="1" lang="en-US" altLang="zh-TW" sz="2400">
                        <a:latin typeface="Cambria Math" charset="0"/>
                      </a:rPr>
                      <m:t>]</m:t>
                    </m:r>
                  </m:oMath>
                </a14:m>
                <a:endParaRPr kumimoji="1" lang="zh-TW" altLang="en-US" sz="2400" dirty="0" smtClean="0"/>
              </a:p>
              <a:p>
                <a:pPr marL="0" indent="0">
                  <a:buNone/>
                </a:pPr>
                <a:r>
                  <a:rPr kumimoji="1" lang="zh-TW" altLang="en-US" sz="2400" dirty="0" smtClean="0"/>
                  <a:t>              </a:t>
                </a:r>
                <a14:m>
                  <m:oMath xmlns:m="http://schemas.openxmlformats.org/officeDocument/2006/math">
                    <m:r>
                      <a:rPr kumimoji="1" lang="en-US" altLang="zh-TW" sz="2400" i="1">
                        <a:latin typeface="Cambria Math" charset="0"/>
                        <a:ea typeface="Cambria Math" charset="0"/>
                        <a:cs typeface="Cambria Math" charset="0"/>
                      </a:rPr>
                      <m:t>=</m:t>
                    </m:r>
                    <m:sSup>
                      <m:sSupPr>
                        <m:ctrlPr>
                          <a:rPr kumimoji="1" lang="en-US" altLang="zh-TW" sz="2400" i="1">
                            <a:latin typeface="Cambria Math" charset="0"/>
                          </a:rPr>
                        </m:ctrlPr>
                      </m:sSupPr>
                      <m:e>
                        <m:r>
                          <a:rPr kumimoji="1" lang="en-US" altLang="zh-TW" sz="2400" i="1">
                            <a:latin typeface="Cambria Math" charset="0"/>
                          </a:rPr>
                          <m:t>[</m:t>
                        </m:r>
                        <m:r>
                          <a:rPr kumimoji="1" lang="en-US" altLang="zh-TW" sz="2400" i="1">
                            <a:latin typeface="Cambria Math" charset="0"/>
                          </a:rPr>
                          <m:t>𝑣𝑒𝑐</m:t>
                        </m:r>
                        <m:d>
                          <m:dPr>
                            <m:ctrlPr>
                              <a:rPr kumimoji="1" lang="en-US" altLang="zh-TW" sz="2400" i="1">
                                <a:latin typeface="Cambria Math" charset="0"/>
                              </a:rPr>
                            </m:ctrlPr>
                          </m:dPr>
                          <m:e>
                            <m:r>
                              <a:rPr kumimoji="1" lang="en-US" altLang="zh-TW" sz="2400" i="1">
                                <a:latin typeface="Cambria Math" charset="0"/>
                              </a:rPr>
                              <m:t>𝑧</m:t>
                            </m:r>
                            <m:r>
                              <a:rPr kumimoji="1" lang="en-US" altLang="zh-TW" sz="2400" b="0" i="1" smtClean="0">
                                <a:latin typeface="Cambria Math" charset="0"/>
                              </a:rPr>
                              <m:t>−</m:t>
                            </m:r>
                            <m:r>
                              <a:rPr kumimoji="1" lang="en-US" altLang="zh-TW" sz="2400" b="0" i="1" smtClean="0">
                                <a:latin typeface="Cambria Math" charset="0"/>
                              </a:rPr>
                              <m:t>𝑋</m:t>
                            </m:r>
                            <m:r>
                              <a:rPr kumimoji="1" lang="en-US" altLang="zh-TW" sz="2400" i="1">
                                <a:latin typeface="Cambria Math" charset="0"/>
                                <a:ea typeface="Cambria Math" charset="0"/>
                                <a:cs typeface="Cambria Math" charset="0"/>
                              </a:rPr>
                              <m:t>𝛽</m:t>
                            </m:r>
                          </m:e>
                        </m:d>
                        <m:r>
                          <a:rPr kumimoji="1" lang="en-US" altLang="zh-TW" sz="2400" i="1">
                            <a:latin typeface="Cambria Math" charset="0"/>
                            <a:ea typeface="Cambria Math" charset="0"/>
                            <a:cs typeface="Cambria Math" charset="0"/>
                          </a:rPr>
                          <m:t>]</m:t>
                        </m:r>
                      </m:e>
                      <m:sup>
                        <m:r>
                          <a:rPr kumimoji="1" lang="en-US" altLang="zh-TW" sz="2400" i="1">
                            <a:latin typeface="Cambria Math" charset="0"/>
                          </a:rPr>
                          <m:t>′</m:t>
                        </m:r>
                      </m:sup>
                    </m:sSup>
                    <m:d>
                      <m:dPr>
                        <m:ctrlPr>
                          <a:rPr kumimoji="1" lang="en-US" altLang="zh-TW" sz="2400" i="1">
                            <a:latin typeface="Cambria Math" charset="0"/>
                          </a:rPr>
                        </m:ctrlPr>
                      </m:dPr>
                      <m:e>
                        <m:sSubSup>
                          <m:sSubSupPr>
                            <m:ctrlPr>
                              <a:rPr kumimoji="1" lang="en-US" altLang="zh-TW" sz="2400" i="1">
                                <a:latin typeface="Cambria Math" charset="0"/>
                              </a:rPr>
                            </m:ctrlPr>
                          </m:sSubSupPr>
                          <m:e>
                            <m:r>
                              <m:rPr>
                                <m:sty m:val="p"/>
                              </m:rPr>
                              <a:rPr kumimoji="1" lang="el-GR" altLang="zh-TW" sz="2400" i="1">
                                <a:latin typeface="Cambria Math" charset="0"/>
                                <a:ea typeface="Cambria Math" charset="0"/>
                                <a:cs typeface="Cambria Math" charset="0"/>
                              </a:rPr>
                              <m:t>Σ</m:t>
                            </m:r>
                          </m:e>
                          <m:sub>
                            <m:r>
                              <a:rPr kumimoji="1" lang="en-US" altLang="zh-TW" sz="2400" i="1">
                                <a:latin typeface="Cambria Math" charset="0"/>
                              </a:rPr>
                              <m:t>𝑎</m:t>
                            </m:r>
                          </m:sub>
                          <m:sup>
                            <m:r>
                              <a:rPr kumimoji="1" lang="en-US" altLang="zh-TW" sz="2400" i="1">
                                <a:latin typeface="Cambria Math" charset="0"/>
                              </a:rPr>
                              <m:t>−1</m:t>
                            </m:r>
                          </m:sup>
                        </m:sSubSup>
                        <m:r>
                          <a:rPr kumimoji="1" lang="en-US" altLang="zh-TW" sz="2400" i="1">
                            <a:latin typeface="Cambria Math" charset="0"/>
                            <a:ea typeface="Cambria Math" charset="0"/>
                            <a:cs typeface="Cambria Math" charset="0"/>
                          </a:rPr>
                          <m:t>⊗</m:t>
                        </m:r>
                        <m:sSub>
                          <m:sSubPr>
                            <m:ctrlPr>
                              <a:rPr kumimoji="1" lang="en-US" altLang="zh-TW" sz="2400" i="1">
                                <a:latin typeface="Cambria Math" charset="0"/>
                              </a:rPr>
                            </m:ctrlPr>
                          </m:sSubPr>
                          <m:e>
                            <m:r>
                              <a:rPr kumimoji="1" lang="en-US" altLang="zh-TW" sz="2400" i="1">
                                <a:latin typeface="Cambria Math" charset="0"/>
                              </a:rPr>
                              <m:t>𝐼</m:t>
                            </m:r>
                          </m:e>
                          <m:sub>
                            <m:r>
                              <a:rPr kumimoji="1" lang="en-US" altLang="zh-TW" sz="2400" i="1">
                                <a:latin typeface="Cambria Math" charset="0"/>
                              </a:rPr>
                              <m:t>𝑇</m:t>
                            </m:r>
                            <m:r>
                              <a:rPr kumimoji="1" lang="en-US" altLang="zh-TW" sz="2400" i="1">
                                <a:latin typeface="Cambria Math" charset="0"/>
                              </a:rPr>
                              <m:t>−</m:t>
                            </m:r>
                            <m:r>
                              <a:rPr kumimoji="1" lang="en-US" altLang="zh-TW" sz="2400" i="1">
                                <a:latin typeface="Cambria Math" charset="0"/>
                              </a:rPr>
                              <m:t>𝑝</m:t>
                            </m:r>
                          </m:sub>
                        </m:sSub>
                      </m:e>
                    </m:d>
                    <m:r>
                      <a:rPr kumimoji="1" lang="en-US" altLang="zh-TW" sz="2400" i="1">
                        <a:latin typeface="Cambria Math" charset="0"/>
                      </a:rPr>
                      <m:t>[</m:t>
                    </m:r>
                    <m:r>
                      <a:rPr kumimoji="1" lang="en-US" altLang="zh-TW" sz="2400" i="1">
                        <a:latin typeface="Cambria Math" charset="0"/>
                      </a:rPr>
                      <m:t>𝑣𝑒𝑐</m:t>
                    </m:r>
                    <m:d>
                      <m:dPr>
                        <m:ctrlPr>
                          <a:rPr kumimoji="1" lang="en-US" altLang="zh-TW" sz="2400" i="1">
                            <a:latin typeface="Cambria Math" charset="0"/>
                          </a:rPr>
                        </m:ctrlPr>
                      </m:dPr>
                      <m:e>
                        <m:r>
                          <a:rPr kumimoji="1" lang="en-US" altLang="zh-TW" sz="2400" i="1">
                            <a:latin typeface="Cambria Math" charset="0"/>
                          </a:rPr>
                          <m:t>𝑧</m:t>
                        </m:r>
                        <m:r>
                          <a:rPr kumimoji="1" lang="en-US" altLang="zh-TW" sz="2400" b="0" i="1" smtClean="0">
                            <a:latin typeface="Cambria Math" charset="0"/>
                          </a:rPr>
                          <m:t>−</m:t>
                        </m:r>
                        <m:r>
                          <a:rPr kumimoji="1" lang="en-US" altLang="zh-TW" sz="2400" i="1">
                            <a:latin typeface="Cambria Math" charset="0"/>
                          </a:rPr>
                          <m:t>𝑋</m:t>
                        </m:r>
                        <m:r>
                          <a:rPr kumimoji="1" lang="en-US" altLang="zh-TW" sz="2400" i="1">
                            <a:latin typeface="Cambria Math" charset="0"/>
                            <a:ea typeface="Cambria Math" charset="0"/>
                            <a:cs typeface="Cambria Math" charset="0"/>
                          </a:rPr>
                          <m:t>𝛽</m:t>
                        </m:r>
                      </m:e>
                    </m:d>
                    <m:r>
                      <a:rPr kumimoji="1" lang="en-US" altLang="zh-TW" sz="2400" i="1">
                        <a:latin typeface="Cambria Math" charset="0"/>
                        <a:ea typeface="Cambria Math" charset="0"/>
                        <a:cs typeface="Cambria Math" charset="0"/>
                      </a:rPr>
                      <m:t>]</m:t>
                    </m:r>
                  </m:oMath>
                </a14:m>
                <a:endParaRPr kumimoji="1" lang="en-US" altLang="zh-TW" sz="2400" dirty="0" smtClean="0"/>
              </a:p>
              <a:p>
                <a:pPr marL="0" indent="0">
                  <a:buNone/>
                </a:pPr>
                <a:r>
                  <a:rPr kumimoji="1" lang="en-US" altLang="zh-TW" dirty="0"/>
                  <a:t> </a:t>
                </a:r>
                <a:r>
                  <a:rPr kumimoji="1" lang="en-US" altLang="zh-TW" dirty="0" smtClean="0"/>
                  <a:t>           </a:t>
                </a:r>
                <a14:m>
                  <m:oMath xmlns:m="http://schemas.openxmlformats.org/officeDocument/2006/math">
                    <m:sSup>
                      <m:sSupPr>
                        <m:ctrlPr>
                          <a:rPr kumimoji="1" lang="en-US" altLang="zh-TW" sz="2400" i="1">
                            <a:latin typeface="Cambria Math" charset="0"/>
                          </a:rPr>
                        </m:ctrlPr>
                      </m:sSupPr>
                      <m:e>
                        <m:r>
                          <a:rPr kumimoji="1" lang="en-US" altLang="zh-TW" sz="2400" b="0" i="1" smtClean="0">
                            <a:latin typeface="Cambria Math" charset="0"/>
                          </a:rPr>
                          <m:t>=</m:t>
                        </m:r>
                        <m:r>
                          <a:rPr kumimoji="1" lang="en-US" altLang="zh-TW" sz="2400" i="1">
                            <a:latin typeface="Cambria Math" charset="0"/>
                          </a:rPr>
                          <m:t>[</m:t>
                        </m:r>
                        <m:r>
                          <a:rPr kumimoji="1" lang="en-US" altLang="zh-TW" sz="2400" i="1">
                            <a:latin typeface="Cambria Math" charset="0"/>
                          </a:rPr>
                          <m:t>𝑣𝑒𝑐</m:t>
                        </m:r>
                        <m:d>
                          <m:dPr>
                            <m:ctrlPr>
                              <a:rPr kumimoji="1" lang="en-US" altLang="zh-TW" sz="2400" i="1">
                                <a:latin typeface="Cambria Math" charset="0"/>
                              </a:rPr>
                            </m:ctrlPr>
                          </m:dPr>
                          <m:e>
                            <m:r>
                              <a:rPr kumimoji="1" lang="en-US" altLang="zh-TW" sz="2400" b="0" i="1" smtClean="0">
                                <a:latin typeface="Cambria Math" charset="0"/>
                              </a:rPr>
                              <m:t>𝑧</m:t>
                            </m:r>
                          </m:e>
                        </m:d>
                        <m:r>
                          <a:rPr kumimoji="1" lang="en-US" altLang="zh-TW" sz="2400" b="0" i="1" smtClean="0">
                            <a:latin typeface="Cambria Math" charset="0"/>
                          </a:rPr>
                          <m:t>−</m:t>
                        </m:r>
                        <m:r>
                          <a:rPr kumimoji="1" lang="en-US" altLang="zh-TW" sz="2400">
                            <a:latin typeface="Cambria Math" charset="0"/>
                          </a:rPr>
                          <m:t>(</m:t>
                        </m:r>
                        <m:sSub>
                          <m:sSubPr>
                            <m:ctrlPr>
                              <a:rPr kumimoji="1" lang="en-US" altLang="zh-TW" sz="2400" i="1">
                                <a:latin typeface="Cambria Math" charset="0"/>
                              </a:rPr>
                            </m:ctrlPr>
                          </m:sSubPr>
                          <m:e>
                            <m:r>
                              <a:rPr kumimoji="1" lang="en-US" altLang="zh-TW" sz="2400" i="1">
                                <a:latin typeface="Cambria Math" charset="0"/>
                              </a:rPr>
                              <m:t>𝐼</m:t>
                            </m:r>
                          </m:e>
                          <m:sub>
                            <m:r>
                              <a:rPr kumimoji="1" lang="en-US" altLang="zh-TW" sz="2400" i="1">
                                <a:latin typeface="Cambria Math" charset="0"/>
                              </a:rPr>
                              <m:t>𝑘</m:t>
                            </m:r>
                          </m:sub>
                        </m:sSub>
                        <m:r>
                          <a:rPr kumimoji="1" lang="en-US" altLang="zh-TW" sz="2400" i="1">
                            <a:latin typeface="Cambria Math" charset="0"/>
                            <a:ea typeface="Cambria Math" charset="0"/>
                            <a:cs typeface="Cambria Math" charset="0"/>
                          </a:rPr>
                          <m:t>⊗</m:t>
                        </m:r>
                        <m:r>
                          <m:rPr>
                            <m:sty m:val="p"/>
                          </m:rPr>
                          <a:rPr kumimoji="1" lang="en-US" altLang="zh-TW" sz="2400">
                            <a:latin typeface="Cambria Math" charset="0"/>
                          </a:rPr>
                          <m:t>X</m:t>
                        </m:r>
                        <m:r>
                          <a:rPr kumimoji="1" lang="en-US" altLang="zh-TW" sz="2400">
                            <a:latin typeface="Cambria Math" charset="0"/>
                          </a:rPr>
                          <m:t>)</m:t>
                        </m:r>
                        <m:r>
                          <m:rPr>
                            <m:sty m:val="p"/>
                          </m:rPr>
                          <a:rPr kumimoji="1" lang="en-US" altLang="zh-TW" sz="2400">
                            <a:latin typeface="Cambria Math" charset="0"/>
                          </a:rPr>
                          <m:t>vec</m:t>
                        </m:r>
                        <m:r>
                          <a:rPr kumimoji="1" lang="en-US" altLang="zh-TW" sz="2400" i="1">
                            <a:latin typeface="Cambria Math" charset="0"/>
                          </a:rPr>
                          <m:t>(</m:t>
                        </m:r>
                        <m:r>
                          <a:rPr kumimoji="1" lang="en-US" altLang="zh-TW" sz="2400" i="1">
                            <a:latin typeface="Cambria Math" charset="0"/>
                            <a:ea typeface="Cambria Math" charset="0"/>
                            <a:cs typeface="Cambria Math" charset="0"/>
                          </a:rPr>
                          <m:t>𝛽</m:t>
                        </m:r>
                        <m:r>
                          <a:rPr kumimoji="1" lang="en-US" altLang="zh-TW" sz="2400" i="1">
                            <a:latin typeface="Cambria Math" charset="0"/>
                            <a:ea typeface="Cambria Math" charset="0"/>
                            <a:cs typeface="Cambria Math" charset="0"/>
                          </a:rPr>
                          <m:t>)]</m:t>
                        </m:r>
                      </m:e>
                      <m:sup>
                        <m:r>
                          <a:rPr kumimoji="1" lang="en-US" altLang="zh-TW" sz="2400" i="1">
                            <a:latin typeface="Cambria Math" charset="0"/>
                          </a:rPr>
                          <m:t>′</m:t>
                        </m:r>
                      </m:sup>
                    </m:sSup>
                    <m:d>
                      <m:dPr>
                        <m:ctrlPr>
                          <a:rPr kumimoji="1" lang="en-US" altLang="zh-TW" sz="2400" i="1">
                            <a:latin typeface="Cambria Math" charset="0"/>
                          </a:rPr>
                        </m:ctrlPr>
                      </m:dPr>
                      <m:e>
                        <m:sSubSup>
                          <m:sSubSupPr>
                            <m:ctrlPr>
                              <a:rPr kumimoji="1" lang="en-US" altLang="zh-TW" sz="2400" i="1" smtClean="0">
                                <a:latin typeface="Cambria Math" charset="0"/>
                              </a:rPr>
                            </m:ctrlPr>
                          </m:sSubSupPr>
                          <m:e>
                            <m:r>
                              <m:rPr>
                                <m:sty m:val="p"/>
                              </m:rPr>
                              <a:rPr kumimoji="1" lang="el-GR" altLang="zh-TW" sz="2400" i="1">
                                <a:latin typeface="Cambria Math" charset="0"/>
                                <a:ea typeface="Cambria Math" charset="0"/>
                                <a:cs typeface="Cambria Math" charset="0"/>
                              </a:rPr>
                              <m:t>Σ</m:t>
                            </m:r>
                          </m:e>
                          <m:sub>
                            <m:r>
                              <a:rPr kumimoji="1" lang="en-US" altLang="zh-TW" sz="2400" b="0" i="1" smtClean="0">
                                <a:latin typeface="Cambria Math" charset="0"/>
                              </a:rPr>
                              <m:t>𝑎</m:t>
                            </m:r>
                          </m:sub>
                          <m:sup>
                            <m:r>
                              <a:rPr kumimoji="1" lang="en-US" altLang="zh-TW" sz="2400" b="0" i="1" smtClean="0">
                                <a:latin typeface="Cambria Math" charset="0"/>
                              </a:rPr>
                              <m:t>−1</m:t>
                            </m:r>
                          </m:sup>
                        </m:sSubSup>
                        <m:r>
                          <a:rPr kumimoji="1" lang="en-US" altLang="zh-TW" sz="2400" i="1">
                            <a:latin typeface="Cambria Math" charset="0"/>
                            <a:ea typeface="Cambria Math" charset="0"/>
                            <a:cs typeface="Cambria Math" charset="0"/>
                          </a:rPr>
                          <m:t>⊗</m:t>
                        </m:r>
                        <m:sSub>
                          <m:sSubPr>
                            <m:ctrlPr>
                              <a:rPr kumimoji="1" lang="en-US" altLang="zh-TW" sz="2400" i="1">
                                <a:latin typeface="Cambria Math" charset="0"/>
                              </a:rPr>
                            </m:ctrlPr>
                          </m:sSubPr>
                          <m:e>
                            <m:r>
                              <a:rPr kumimoji="1" lang="en-US" altLang="zh-TW" sz="2400" i="1">
                                <a:latin typeface="Cambria Math" charset="0"/>
                              </a:rPr>
                              <m:t>𝐼</m:t>
                            </m:r>
                          </m:e>
                          <m:sub>
                            <m:r>
                              <a:rPr kumimoji="1" lang="en-US" altLang="zh-TW" sz="2400" i="1">
                                <a:latin typeface="Cambria Math" charset="0"/>
                              </a:rPr>
                              <m:t>𝑇</m:t>
                            </m:r>
                            <m:r>
                              <a:rPr kumimoji="1" lang="en-US" altLang="zh-TW" sz="2400" i="1">
                                <a:latin typeface="Cambria Math" charset="0"/>
                              </a:rPr>
                              <m:t>−</m:t>
                            </m:r>
                            <m:r>
                              <a:rPr kumimoji="1" lang="en-US" altLang="zh-TW" sz="2400" i="1">
                                <a:latin typeface="Cambria Math" charset="0"/>
                              </a:rPr>
                              <m:t>𝑝</m:t>
                            </m:r>
                          </m:sub>
                        </m:sSub>
                      </m:e>
                    </m:d>
                    <m:r>
                      <a:rPr kumimoji="1" lang="en-US" altLang="zh-TW" sz="2400" i="1">
                        <a:latin typeface="Cambria Math" charset="0"/>
                      </a:rPr>
                      <m:t>[</m:t>
                    </m:r>
                    <m:r>
                      <a:rPr kumimoji="1" lang="en-US" altLang="zh-TW" sz="2400" i="1">
                        <a:latin typeface="Cambria Math" charset="0"/>
                      </a:rPr>
                      <m:t>𝑣𝑒𝑐</m:t>
                    </m:r>
                    <m:d>
                      <m:dPr>
                        <m:ctrlPr>
                          <a:rPr kumimoji="1" lang="en-US" altLang="zh-TW" sz="2400" i="1">
                            <a:latin typeface="Cambria Math" charset="0"/>
                          </a:rPr>
                        </m:ctrlPr>
                      </m:dPr>
                      <m:e>
                        <m:r>
                          <a:rPr kumimoji="1" lang="en-US" altLang="zh-TW" sz="2400" i="1">
                            <a:latin typeface="Cambria Math" charset="0"/>
                          </a:rPr>
                          <m:t>𝑧</m:t>
                        </m:r>
                      </m:e>
                    </m:d>
                    <m:r>
                      <a:rPr kumimoji="1" lang="en-US" altLang="zh-TW" sz="2400" i="1">
                        <a:latin typeface="Cambria Math" charset="0"/>
                      </a:rPr>
                      <m:t>−</m:t>
                    </m:r>
                    <m:r>
                      <a:rPr kumimoji="1" lang="en-US" altLang="zh-TW" sz="2400">
                        <a:latin typeface="Cambria Math" charset="0"/>
                      </a:rPr>
                      <m:t>(</m:t>
                    </m:r>
                    <m:sSub>
                      <m:sSubPr>
                        <m:ctrlPr>
                          <a:rPr kumimoji="1" lang="en-US" altLang="zh-TW" sz="2400" i="1">
                            <a:latin typeface="Cambria Math" charset="0"/>
                          </a:rPr>
                        </m:ctrlPr>
                      </m:sSubPr>
                      <m:e>
                        <m:r>
                          <a:rPr kumimoji="1" lang="en-US" altLang="zh-TW" sz="2400" i="1">
                            <a:latin typeface="Cambria Math" charset="0"/>
                          </a:rPr>
                          <m:t>𝐼</m:t>
                        </m:r>
                      </m:e>
                      <m:sub>
                        <m:r>
                          <a:rPr kumimoji="1" lang="en-US" altLang="zh-TW" sz="2400" i="1">
                            <a:latin typeface="Cambria Math" charset="0"/>
                          </a:rPr>
                          <m:t>𝑘</m:t>
                        </m:r>
                      </m:sub>
                    </m:sSub>
                    <m:r>
                      <a:rPr kumimoji="1" lang="en-US" altLang="zh-TW" sz="2400" i="1">
                        <a:latin typeface="Cambria Math" charset="0"/>
                        <a:ea typeface="Cambria Math" charset="0"/>
                        <a:cs typeface="Cambria Math" charset="0"/>
                      </a:rPr>
                      <m:t>⊗</m:t>
                    </m:r>
                    <m:r>
                      <m:rPr>
                        <m:sty m:val="p"/>
                      </m:rPr>
                      <a:rPr kumimoji="1" lang="en-US" altLang="zh-TW" sz="2400">
                        <a:latin typeface="Cambria Math" charset="0"/>
                      </a:rPr>
                      <m:t>X</m:t>
                    </m:r>
                    <m:r>
                      <a:rPr kumimoji="1" lang="en-US" altLang="zh-TW" sz="2400">
                        <a:latin typeface="Cambria Math" charset="0"/>
                      </a:rPr>
                      <m:t>)</m:t>
                    </m:r>
                    <m:r>
                      <m:rPr>
                        <m:sty m:val="p"/>
                      </m:rPr>
                      <a:rPr kumimoji="1" lang="en-US" altLang="zh-TW" sz="2400">
                        <a:latin typeface="Cambria Math" charset="0"/>
                      </a:rPr>
                      <m:t>vec</m:t>
                    </m:r>
                    <m:r>
                      <a:rPr kumimoji="1" lang="en-US" altLang="zh-TW" sz="2400" i="1">
                        <a:latin typeface="Cambria Math" charset="0"/>
                      </a:rPr>
                      <m:t>(</m:t>
                    </m:r>
                    <m:r>
                      <a:rPr kumimoji="1" lang="en-US" altLang="zh-TW" sz="2400" i="1">
                        <a:latin typeface="Cambria Math" charset="0"/>
                        <a:ea typeface="Cambria Math" charset="0"/>
                        <a:cs typeface="Cambria Math" charset="0"/>
                      </a:rPr>
                      <m:t>𝛽</m:t>
                    </m:r>
                    <m:r>
                      <a:rPr kumimoji="1" lang="en-US" altLang="zh-TW" sz="2400" i="1">
                        <a:latin typeface="Cambria Math" charset="0"/>
                        <a:ea typeface="Cambria Math" charset="0"/>
                        <a:cs typeface="Cambria Math" charset="0"/>
                      </a:rPr>
                      <m:t>)]</m:t>
                    </m:r>
                  </m:oMath>
                </a14:m>
                <a:endParaRPr kumimoji="1" lang="en-US" altLang="zh-TW" sz="2400" dirty="0"/>
              </a:p>
              <a:p>
                <a:pPr marL="0" indent="0">
                  <a:buNone/>
                </a:pPr>
                <a:r>
                  <a:rPr kumimoji="1" lang="en-US" altLang="zh-TW" dirty="0" smtClean="0"/>
                  <a:t>            </a:t>
                </a:r>
                <a14:m>
                  <m:oMath xmlns:m="http://schemas.openxmlformats.org/officeDocument/2006/math">
                    <m:sSup>
                      <m:sSupPr>
                        <m:ctrlPr>
                          <a:rPr kumimoji="1" lang="en-US" altLang="zh-TW" sz="2400" i="1">
                            <a:latin typeface="Cambria Math" charset="0"/>
                          </a:rPr>
                        </m:ctrlPr>
                      </m:sSupPr>
                      <m:e>
                        <m:r>
                          <a:rPr kumimoji="1" lang="en-US" altLang="zh-TW" sz="2400" i="1">
                            <a:latin typeface="Cambria Math" charset="0"/>
                          </a:rPr>
                          <m:t>=[</m:t>
                        </m:r>
                        <m:r>
                          <a:rPr kumimoji="1" lang="en-US" altLang="zh-TW" sz="2400" i="1">
                            <a:latin typeface="Cambria Math" charset="0"/>
                          </a:rPr>
                          <m:t>𝑣𝑒𝑐</m:t>
                        </m:r>
                        <m:d>
                          <m:dPr>
                            <m:ctrlPr>
                              <a:rPr kumimoji="1" lang="en-US" altLang="zh-TW" sz="2400" i="1">
                                <a:latin typeface="Cambria Math" charset="0"/>
                              </a:rPr>
                            </m:ctrlPr>
                          </m:dPr>
                          <m:e>
                            <m:r>
                              <a:rPr kumimoji="1" lang="en-US" altLang="zh-TW" sz="2400" i="1">
                                <a:latin typeface="Cambria Math" charset="0"/>
                              </a:rPr>
                              <m:t>𝑧</m:t>
                            </m:r>
                          </m:e>
                        </m:d>
                        <m:r>
                          <a:rPr kumimoji="1" lang="en-US" altLang="zh-TW" sz="2400" b="0" i="1" smtClean="0">
                            <a:latin typeface="Cambria Math" charset="0"/>
                          </a:rPr>
                          <m:t>′</m:t>
                        </m:r>
                        <m:r>
                          <a:rPr kumimoji="1" lang="en-US" altLang="zh-TW" sz="2400" i="1">
                            <a:latin typeface="Cambria Math" charset="0"/>
                          </a:rPr>
                          <m:t>−</m:t>
                        </m:r>
                        <m:r>
                          <m:rPr>
                            <m:sty m:val="p"/>
                          </m:rPr>
                          <a:rPr kumimoji="1" lang="en-US" altLang="zh-TW" sz="2400">
                            <a:latin typeface="Cambria Math" charset="0"/>
                          </a:rPr>
                          <m:t>vec</m:t>
                        </m:r>
                        <m:r>
                          <a:rPr kumimoji="1" lang="en-US" altLang="zh-TW" sz="2400" i="1">
                            <a:latin typeface="Cambria Math" charset="0"/>
                          </a:rPr>
                          <m:t>(</m:t>
                        </m:r>
                        <m:r>
                          <a:rPr kumimoji="1" lang="en-US" altLang="zh-TW" sz="2400" i="1">
                            <a:latin typeface="Cambria Math" charset="0"/>
                            <a:ea typeface="Cambria Math" charset="0"/>
                            <a:cs typeface="Cambria Math" charset="0"/>
                          </a:rPr>
                          <m:t>𝛽</m:t>
                        </m:r>
                        <m:r>
                          <a:rPr kumimoji="1" lang="en-US" altLang="zh-TW" sz="2400" i="1">
                            <a:latin typeface="Cambria Math" charset="0"/>
                            <a:ea typeface="Cambria Math" charset="0"/>
                            <a:cs typeface="Cambria Math" charset="0"/>
                          </a:rPr>
                          <m:t>)′</m:t>
                        </m:r>
                        <m:r>
                          <a:rPr kumimoji="1" lang="en-US" altLang="zh-TW" sz="2400">
                            <a:latin typeface="Cambria Math" charset="0"/>
                          </a:rPr>
                          <m:t>(</m:t>
                        </m:r>
                        <m:sSub>
                          <m:sSubPr>
                            <m:ctrlPr>
                              <a:rPr kumimoji="1" lang="en-US" altLang="zh-TW" sz="2400" i="1">
                                <a:latin typeface="Cambria Math" charset="0"/>
                              </a:rPr>
                            </m:ctrlPr>
                          </m:sSubPr>
                          <m:e>
                            <m:r>
                              <a:rPr kumimoji="1" lang="en-US" altLang="zh-TW" sz="2400" i="1">
                                <a:latin typeface="Cambria Math" charset="0"/>
                              </a:rPr>
                              <m:t>𝐼</m:t>
                            </m:r>
                          </m:e>
                          <m:sub>
                            <m:r>
                              <a:rPr kumimoji="1" lang="en-US" altLang="zh-TW" sz="2400" i="1">
                                <a:latin typeface="Cambria Math" charset="0"/>
                              </a:rPr>
                              <m:t>𝑘</m:t>
                            </m:r>
                          </m:sub>
                        </m:sSub>
                        <m:r>
                          <a:rPr kumimoji="1" lang="en-US" altLang="zh-TW" sz="2400" i="1">
                            <a:latin typeface="Cambria Math" charset="0"/>
                            <a:ea typeface="Cambria Math" charset="0"/>
                            <a:cs typeface="Cambria Math" charset="0"/>
                          </a:rPr>
                          <m:t>⊗</m:t>
                        </m:r>
                        <m:r>
                          <m:rPr>
                            <m:sty m:val="p"/>
                          </m:rPr>
                          <a:rPr kumimoji="1" lang="en-US" altLang="zh-TW" sz="2400">
                            <a:latin typeface="Cambria Math" charset="0"/>
                          </a:rPr>
                          <m:t>X</m:t>
                        </m:r>
                        <m:r>
                          <a:rPr kumimoji="1" lang="en-US" altLang="zh-TW" sz="2400" b="0" i="0" smtClean="0">
                            <a:latin typeface="Cambria Math" charset="0"/>
                          </a:rPr>
                          <m:t>′</m:t>
                        </m:r>
                        <m:r>
                          <a:rPr kumimoji="1" lang="en-US" altLang="zh-TW" sz="2400">
                            <a:latin typeface="Cambria Math" charset="0"/>
                          </a:rPr>
                          <m:t>)</m:t>
                        </m:r>
                        <m:r>
                          <a:rPr kumimoji="1" lang="en-US" altLang="zh-TW" sz="2400" i="1">
                            <a:latin typeface="Cambria Math" charset="0"/>
                          </a:rPr>
                          <m:t>]</m:t>
                        </m:r>
                      </m:e>
                      <m:sup/>
                    </m:sSup>
                    <m:d>
                      <m:dPr>
                        <m:ctrlPr>
                          <a:rPr kumimoji="1" lang="en-US" altLang="zh-TW" sz="2400" i="1">
                            <a:latin typeface="Cambria Math" charset="0"/>
                          </a:rPr>
                        </m:ctrlPr>
                      </m:dPr>
                      <m:e>
                        <m:sSubSup>
                          <m:sSubSupPr>
                            <m:ctrlPr>
                              <a:rPr kumimoji="1" lang="en-US" altLang="zh-TW" sz="2400" i="1">
                                <a:latin typeface="Cambria Math" charset="0"/>
                              </a:rPr>
                            </m:ctrlPr>
                          </m:sSubSupPr>
                          <m:e>
                            <m:r>
                              <m:rPr>
                                <m:sty m:val="p"/>
                              </m:rPr>
                              <a:rPr kumimoji="1" lang="el-GR" altLang="zh-TW" sz="2400" i="1">
                                <a:latin typeface="Cambria Math" charset="0"/>
                                <a:ea typeface="Cambria Math" charset="0"/>
                                <a:cs typeface="Cambria Math" charset="0"/>
                              </a:rPr>
                              <m:t>Σ</m:t>
                            </m:r>
                          </m:e>
                          <m:sub>
                            <m:r>
                              <a:rPr kumimoji="1" lang="en-US" altLang="zh-TW" sz="2400" i="1">
                                <a:latin typeface="Cambria Math" charset="0"/>
                              </a:rPr>
                              <m:t>𝑎</m:t>
                            </m:r>
                          </m:sub>
                          <m:sup>
                            <m:r>
                              <a:rPr kumimoji="1" lang="en-US" altLang="zh-TW" sz="2400" i="1">
                                <a:latin typeface="Cambria Math" charset="0"/>
                              </a:rPr>
                              <m:t>−1</m:t>
                            </m:r>
                          </m:sup>
                        </m:sSubSup>
                        <m:r>
                          <a:rPr kumimoji="1" lang="en-US" altLang="zh-TW" sz="2400" i="1">
                            <a:latin typeface="Cambria Math" charset="0"/>
                            <a:ea typeface="Cambria Math" charset="0"/>
                            <a:cs typeface="Cambria Math" charset="0"/>
                          </a:rPr>
                          <m:t>⊗</m:t>
                        </m:r>
                        <m:sSub>
                          <m:sSubPr>
                            <m:ctrlPr>
                              <a:rPr kumimoji="1" lang="en-US" altLang="zh-TW" sz="2400" i="1">
                                <a:latin typeface="Cambria Math" charset="0"/>
                              </a:rPr>
                            </m:ctrlPr>
                          </m:sSubPr>
                          <m:e>
                            <m:r>
                              <a:rPr kumimoji="1" lang="en-US" altLang="zh-TW" sz="2400" i="1">
                                <a:latin typeface="Cambria Math" charset="0"/>
                              </a:rPr>
                              <m:t>𝐼</m:t>
                            </m:r>
                          </m:e>
                          <m:sub>
                            <m:r>
                              <a:rPr kumimoji="1" lang="en-US" altLang="zh-TW" sz="2400" i="1">
                                <a:latin typeface="Cambria Math" charset="0"/>
                              </a:rPr>
                              <m:t>𝑇</m:t>
                            </m:r>
                            <m:r>
                              <a:rPr kumimoji="1" lang="en-US" altLang="zh-TW" sz="2400" i="1">
                                <a:latin typeface="Cambria Math" charset="0"/>
                              </a:rPr>
                              <m:t>−</m:t>
                            </m:r>
                            <m:r>
                              <a:rPr kumimoji="1" lang="en-US" altLang="zh-TW" sz="2400" i="1">
                                <a:latin typeface="Cambria Math" charset="0"/>
                              </a:rPr>
                              <m:t>𝑝</m:t>
                            </m:r>
                          </m:sub>
                        </m:sSub>
                      </m:e>
                    </m:d>
                    <m:r>
                      <a:rPr kumimoji="1" lang="en-US" altLang="zh-TW" sz="2400" i="1">
                        <a:latin typeface="Cambria Math" charset="0"/>
                      </a:rPr>
                      <m:t>[</m:t>
                    </m:r>
                    <m:r>
                      <a:rPr kumimoji="1" lang="en-US" altLang="zh-TW" sz="2400" i="1">
                        <a:latin typeface="Cambria Math" charset="0"/>
                      </a:rPr>
                      <m:t>𝑣𝑒𝑐</m:t>
                    </m:r>
                    <m:d>
                      <m:dPr>
                        <m:ctrlPr>
                          <a:rPr kumimoji="1" lang="en-US" altLang="zh-TW" sz="2400" i="1">
                            <a:latin typeface="Cambria Math" charset="0"/>
                          </a:rPr>
                        </m:ctrlPr>
                      </m:dPr>
                      <m:e>
                        <m:r>
                          <a:rPr kumimoji="1" lang="en-US" altLang="zh-TW" sz="2400" i="1">
                            <a:latin typeface="Cambria Math" charset="0"/>
                          </a:rPr>
                          <m:t>𝑧</m:t>
                        </m:r>
                      </m:e>
                    </m:d>
                    <m:r>
                      <a:rPr kumimoji="1" lang="en-US" altLang="zh-TW" sz="2400" i="1">
                        <a:latin typeface="Cambria Math" charset="0"/>
                      </a:rPr>
                      <m:t>−</m:t>
                    </m:r>
                    <m:r>
                      <a:rPr kumimoji="1" lang="en-US" altLang="zh-TW" sz="2400">
                        <a:latin typeface="Cambria Math" charset="0"/>
                      </a:rPr>
                      <m:t>(</m:t>
                    </m:r>
                    <m:sSub>
                      <m:sSubPr>
                        <m:ctrlPr>
                          <a:rPr kumimoji="1" lang="en-US" altLang="zh-TW" sz="2400" i="1">
                            <a:latin typeface="Cambria Math" charset="0"/>
                          </a:rPr>
                        </m:ctrlPr>
                      </m:sSubPr>
                      <m:e>
                        <m:r>
                          <a:rPr kumimoji="1" lang="en-US" altLang="zh-TW" sz="2400" i="1">
                            <a:latin typeface="Cambria Math" charset="0"/>
                          </a:rPr>
                          <m:t>𝐼</m:t>
                        </m:r>
                      </m:e>
                      <m:sub>
                        <m:r>
                          <a:rPr kumimoji="1" lang="en-US" altLang="zh-TW" sz="2400" i="1">
                            <a:latin typeface="Cambria Math" charset="0"/>
                          </a:rPr>
                          <m:t>𝑘</m:t>
                        </m:r>
                      </m:sub>
                    </m:sSub>
                    <m:r>
                      <a:rPr kumimoji="1" lang="en-US" altLang="zh-TW" sz="2400" i="1">
                        <a:latin typeface="Cambria Math" charset="0"/>
                        <a:ea typeface="Cambria Math" charset="0"/>
                        <a:cs typeface="Cambria Math" charset="0"/>
                      </a:rPr>
                      <m:t>⊗</m:t>
                    </m:r>
                    <m:r>
                      <m:rPr>
                        <m:sty m:val="p"/>
                      </m:rPr>
                      <a:rPr kumimoji="1" lang="en-US" altLang="zh-TW" sz="2400">
                        <a:latin typeface="Cambria Math" charset="0"/>
                      </a:rPr>
                      <m:t>X</m:t>
                    </m:r>
                    <m:r>
                      <a:rPr kumimoji="1" lang="en-US" altLang="zh-TW" sz="2400">
                        <a:latin typeface="Cambria Math" charset="0"/>
                      </a:rPr>
                      <m:t>)</m:t>
                    </m:r>
                    <m:r>
                      <m:rPr>
                        <m:sty m:val="p"/>
                      </m:rPr>
                      <a:rPr kumimoji="1" lang="en-US" altLang="zh-TW" sz="2400">
                        <a:latin typeface="Cambria Math" charset="0"/>
                      </a:rPr>
                      <m:t>vec</m:t>
                    </m:r>
                    <m:r>
                      <a:rPr kumimoji="1" lang="en-US" altLang="zh-TW" sz="2400" i="1">
                        <a:latin typeface="Cambria Math" charset="0"/>
                      </a:rPr>
                      <m:t>(</m:t>
                    </m:r>
                    <m:r>
                      <a:rPr kumimoji="1" lang="en-US" altLang="zh-TW" sz="2400" i="1">
                        <a:latin typeface="Cambria Math" charset="0"/>
                        <a:ea typeface="Cambria Math" charset="0"/>
                        <a:cs typeface="Cambria Math" charset="0"/>
                      </a:rPr>
                      <m:t>𝛽</m:t>
                    </m:r>
                    <m:r>
                      <a:rPr kumimoji="1" lang="en-US" altLang="zh-TW" sz="2400" i="1">
                        <a:latin typeface="Cambria Math" charset="0"/>
                        <a:ea typeface="Cambria Math" charset="0"/>
                        <a:cs typeface="Cambria Math" charset="0"/>
                      </a:rPr>
                      <m:t>)]</m:t>
                    </m:r>
                  </m:oMath>
                </a14:m>
                <a:endParaRPr kumimoji="1" lang="en-US" altLang="zh-TW" sz="2400" dirty="0" smtClean="0"/>
              </a:p>
              <a:p>
                <a:pPr marL="0" indent="0">
                  <a:buNone/>
                </a:pPr>
                <a:r>
                  <a:rPr kumimoji="1" lang="en-US" altLang="zh-TW" sz="2400" dirty="0" smtClean="0"/>
                  <a:t>              </a:t>
                </a:r>
                <a14:m>
                  <m:oMath xmlns:m="http://schemas.openxmlformats.org/officeDocument/2006/math">
                    <m:sSup>
                      <m:sSupPr>
                        <m:ctrlPr>
                          <a:rPr kumimoji="1" lang="en-US" altLang="zh-TW" sz="2400" i="1">
                            <a:latin typeface="Cambria Math" charset="0"/>
                          </a:rPr>
                        </m:ctrlPr>
                      </m:sSupPr>
                      <m:e>
                        <m:r>
                          <a:rPr kumimoji="1" lang="en-US" altLang="zh-TW" sz="2400" i="1">
                            <a:latin typeface="Cambria Math" charset="0"/>
                          </a:rPr>
                          <m:t>=[</m:t>
                        </m:r>
                        <m:r>
                          <a:rPr kumimoji="1" lang="en-US" altLang="zh-TW" sz="2400" i="1">
                            <a:latin typeface="Cambria Math" charset="0"/>
                          </a:rPr>
                          <m:t>𝑣𝑒𝑐</m:t>
                        </m:r>
                        <m:d>
                          <m:dPr>
                            <m:ctrlPr>
                              <a:rPr kumimoji="1" lang="en-US" altLang="zh-TW" sz="2400" i="1">
                                <a:latin typeface="Cambria Math" charset="0"/>
                              </a:rPr>
                            </m:ctrlPr>
                          </m:dPr>
                          <m:e>
                            <m:r>
                              <a:rPr kumimoji="1" lang="en-US" altLang="zh-TW" sz="2400" i="1">
                                <a:latin typeface="Cambria Math" charset="0"/>
                              </a:rPr>
                              <m:t>𝑧</m:t>
                            </m:r>
                          </m:e>
                        </m:d>
                        <m:r>
                          <a:rPr kumimoji="1" lang="en-US" altLang="zh-TW" sz="2400" i="1">
                            <a:latin typeface="Cambria Math" charset="0"/>
                          </a:rPr>
                          <m:t>′</m:t>
                        </m:r>
                        <m:d>
                          <m:dPr>
                            <m:ctrlPr>
                              <a:rPr kumimoji="1" lang="en-US" altLang="zh-TW" sz="2400" i="1">
                                <a:latin typeface="Cambria Math" charset="0"/>
                              </a:rPr>
                            </m:ctrlPr>
                          </m:dPr>
                          <m:e>
                            <m:sSubSup>
                              <m:sSubSupPr>
                                <m:ctrlPr>
                                  <a:rPr kumimoji="1" lang="en-US" altLang="zh-TW" sz="2400" i="1">
                                    <a:latin typeface="Cambria Math" charset="0"/>
                                  </a:rPr>
                                </m:ctrlPr>
                              </m:sSubSupPr>
                              <m:e>
                                <m:r>
                                  <m:rPr>
                                    <m:sty m:val="p"/>
                                  </m:rPr>
                                  <a:rPr kumimoji="1" lang="el-GR" altLang="zh-TW" sz="2400" i="1">
                                    <a:latin typeface="Cambria Math" charset="0"/>
                                    <a:ea typeface="Cambria Math" charset="0"/>
                                    <a:cs typeface="Cambria Math" charset="0"/>
                                  </a:rPr>
                                  <m:t>Σ</m:t>
                                </m:r>
                              </m:e>
                              <m:sub>
                                <m:r>
                                  <a:rPr kumimoji="1" lang="en-US" altLang="zh-TW" sz="2400" i="1">
                                    <a:latin typeface="Cambria Math" charset="0"/>
                                  </a:rPr>
                                  <m:t>𝑎</m:t>
                                </m:r>
                              </m:sub>
                              <m:sup>
                                <m:r>
                                  <a:rPr kumimoji="1" lang="en-US" altLang="zh-TW" sz="2400" i="1">
                                    <a:latin typeface="Cambria Math" charset="0"/>
                                  </a:rPr>
                                  <m:t>−1</m:t>
                                </m:r>
                              </m:sup>
                            </m:sSubSup>
                            <m:r>
                              <a:rPr kumimoji="1" lang="en-US" altLang="zh-TW" sz="2400" i="1">
                                <a:latin typeface="Cambria Math" charset="0"/>
                                <a:ea typeface="Cambria Math" charset="0"/>
                                <a:cs typeface="Cambria Math" charset="0"/>
                              </a:rPr>
                              <m:t>⊗</m:t>
                            </m:r>
                            <m:sSub>
                              <m:sSubPr>
                                <m:ctrlPr>
                                  <a:rPr kumimoji="1" lang="en-US" altLang="zh-TW" sz="2400" i="1">
                                    <a:latin typeface="Cambria Math" charset="0"/>
                                  </a:rPr>
                                </m:ctrlPr>
                              </m:sSubPr>
                              <m:e>
                                <m:r>
                                  <a:rPr kumimoji="1" lang="en-US" altLang="zh-TW" sz="2400" i="1">
                                    <a:latin typeface="Cambria Math" charset="0"/>
                                  </a:rPr>
                                  <m:t>𝐼</m:t>
                                </m:r>
                              </m:e>
                              <m:sub>
                                <m:r>
                                  <a:rPr kumimoji="1" lang="en-US" altLang="zh-TW" sz="2400" i="1">
                                    <a:latin typeface="Cambria Math" charset="0"/>
                                  </a:rPr>
                                  <m:t>𝑇</m:t>
                                </m:r>
                                <m:r>
                                  <a:rPr kumimoji="1" lang="en-US" altLang="zh-TW" sz="2400" i="1">
                                    <a:latin typeface="Cambria Math" charset="0"/>
                                  </a:rPr>
                                  <m:t>−</m:t>
                                </m:r>
                                <m:r>
                                  <a:rPr kumimoji="1" lang="en-US" altLang="zh-TW" sz="2400" i="1">
                                    <a:latin typeface="Cambria Math" charset="0"/>
                                  </a:rPr>
                                  <m:t>𝑝</m:t>
                                </m:r>
                              </m:sub>
                            </m:sSub>
                          </m:e>
                        </m:d>
                        <m:r>
                          <a:rPr kumimoji="1" lang="en-US" altLang="zh-TW" sz="2400" i="1">
                            <a:latin typeface="Cambria Math" charset="0"/>
                          </a:rPr>
                          <m:t>−</m:t>
                        </m:r>
                        <m:r>
                          <m:rPr>
                            <m:sty m:val="p"/>
                          </m:rPr>
                          <a:rPr kumimoji="1" lang="en-US" altLang="zh-TW" sz="2400">
                            <a:latin typeface="Cambria Math" charset="0"/>
                          </a:rPr>
                          <m:t>vec</m:t>
                        </m:r>
                        <m:r>
                          <a:rPr kumimoji="1" lang="en-US" altLang="zh-TW" sz="2400" i="1">
                            <a:latin typeface="Cambria Math" charset="0"/>
                          </a:rPr>
                          <m:t>(</m:t>
                        </m:r>
                        <m:r>
                          <a:rPr kumimoji="1" lang="en-US" altLang="zh-TW" sz="2400" i="1">
                            <a:latin typeface="Cambria Math" charset="0"/>
                            <a:ea typeface="Cambria Math" charset="0"/>
                            <a:cs typeface="Cambria Math" charset="0"/>
                          </a:rPr>
                          <m:t>𝛽</m:t>
                        </m:r>
                        <m:r>
                          <a:rPr kumimoji="1" lang="en-US" altLang="zh-TW" sz="2400" i="1">
                            <a:latin typeface="Cambria Math" charset="0"/>
                            <a:ea typeface="Cambria Math" charset="0"/>
                            <a:cs typeface="Cambria Math" charset="0"/>
                          </a:rPr>
                          <m:t>)′</m:t>
                        </m:r>
                        <m:r>
                          <a:rPr kumimoji="1" lang="en-US" altLang="zh-TW" sz="2400">
                            <a:latin typeface="Cambria Math" charset="0"/>
                          </a:rPr>
                          <m:t>(</m:t>
                        </m:r>
                        <m:sSubSup>
                          <m:sSubSupPr>
                            <m:ctrlPr>
                              <a:rPr kumimoji="1" lang="en-US" altLang="zh-TW" sz="2400" i="1">
                                <a:latin typeface="Cambria Math" charset="0"/>
                              </a:rPr>
                            </m:ctrlPr>
                          </m:sSubSupPr>
                          <m:e>
                            <m:r>
                              <m:rPr>
                                <m:sty m:val="p"/>
                              </m:rPr>
                              <a:rPr kumimoji="1" lang="el-GR" altLang="zh-TW" sz="2400" i="1">
                                <a:latin typeface="Cambria Math" charset="0"/>
                                <a:ea typeface="Cambria Math" charset="0"/>
                                <a:cs typeface="Cambria Math" charset="0"/>
                              </a:rPr>
                              <m:t>Σ</m:t>
                            </m:r>
                          </m:e>
                          <m:sub>
                            <m:r>
                              <a:rPr kumimoji="1" lang="en-US" altLang="zh-TW" sz="2400" i="1">
                                <a:latin typeface="Cambria Math" charset="0"/>
                              </a:rPr>
                              <m:t>𝑎</m:t>
                            </m:r>
                          </m:sub>
                          <m:sup>
                            <m:r>
                              <a:rPr kumimoji="1" lang="en-US" altLang="zh-TW" sz="2400" i="1">
                                <a:latin typeface="Cambria Math" charset="0"/>
                              </a:rPr>
                              <m:t>−1</m:t>
                            </m:r>
                          </m:sup>
                        </m:sSubSup>
                        <m:r>
                          <a:rPr kumimoji="1" lang="en-US" altLang="zh-TW" sz="2400" i="1">
                            <a:latin typeface="Cambria Math" charset="0"/>
                            <a:ea typeface="Cambria Math" charset="0"/>
                            <a:cs typeface="Cambria Math" charset="0"/>
                          </a:rPr>
                          <m:t>⊗</m:t>
                        </m:r>
                        <m:r>
                          <m:rPr>
                            <m:sty m:val="p"/>
                          </m:rPr>
                          <a:rPr kumimoji="1" lang="en-US" altLang="zh-TW" sz="2400">
                            <a:latin typeface="Cambria Math" charset="0"/>
                          </a:rPr>
                          <m:t>X</m:t>
                        </m:r>
                        <m:r>
                          <a:rPr kumimoji="1" lang="en-US" altLang="zh-TW" sz="2400">
                            <a:latin typeface="Cambria Math" charset="0"/>
                          </a:rPr>
                          <m:t>′)</m:t>
                        </m:r>
                        <m:r>
                          <a:rPr kumimoji="1" lang="en-US" altLang="zh-TW" sz="2400" i="1">
                            <a:latin typeface="Cambria Math" charset="0"/>
                          </a:rPr>
                          <m:t>]</m:t>
                        </m:r>
                      </m:e>
                      <m:sup/>
                    </m:sSup>
                    <m:r>
                      <a:rPr kumimoji="1" lang="en-US" altLang="zh-TW" sz="2400" i="1" smtClean="0">
                        <a:latin typeface="Cambria Math" charset="0"/>
                      </a:rPr>
                      <m:t> </m:t>
                    </m:r>
                    <m:r>
                      <a:rPr kumimoji="1" lang="en-US" altLang="zh-TW" sz="2400" i="1">
                        <a:latin typeface="Cambria Math" charset="0"/>
                      </a:rPr>
                      <m:t>[</m:t>
                    </m:r>
                    <m:r>
                      <a:rPr kumimoji="1" lang="en-US" altLang="zh-TW" sz="2400" i="1">
                        <a:latin typeface="Cambria Math" charset="0"/>
                      </a:rPr>
                      <m:t>𝑣𝑒𝑐</m:t>
                    </m:r>
                    <m:d>
                      <m:dPr>
                        <m:ctrlPr>
                          <a:rPr kumimoji="1" lang="en-US" altLang="zh-TW" sz="2400" i="1">
                            <a:latin typeface="Cambria Math" charset="0"/>
                          </a:rPr>
                        </m:ctrlPr>
                      </m:dPr>
                      <m:e>
                        <m:r>
                          <a:rPr kumimoji="1" lang="en-US" altLang="zh-TW" sz="2400" i="1">
                            <a:latin typeface="Cambria Math" charset="0"/>
                          </a:rPr>
                          <m:t>𝑧</m:t>
                        </m:r>
                      </m:e>
                    </m:d>
                    <m:r>
                      <a:rPr kumimoji="1" lang="en-US" altLang="zh-TW" sz="2400" i="1">
                        <a:latin typeface="Cambria Math" charset="0"/>
                      </a:rPr>
                      <m:t>−</m:t>
                    </m:r>
                    <m:r>
                      <a:rPr kumimoji="1" lang="en-US" altLang="zh-TW" sz="2400">
                        <a:latin typeface="Cambria Math" charset="0"/>
                      </a:rPr>
                      <m:t>(</m:t>
                    </m:r>
                    <m:sSub>
                      <m:sSubPr>
                        <m:ctrlPr>
                          <a:rPr kumimoji="1" lang="en-US" altLang="zh-TW" sz="2400" i="1">
                            <a:latin typeface="Cambria Math" charset="0"/>
                          </a:rPr>
                        </m:ctrlPr>
                      </m:sSubPr>
                      <m:e>
                        <m:r>
                          <a:rPr kumimoji="1" lang="en-US" altLang="zh-TW" sz="2400" i="1">
                            <a:latin typeface="Cambria Math" charset="0"/>
                          </a:rPr>
                          <m:t>𝐼</m:t>
                        </m:r>
                      </m:e>
                      <m:sub>
                        <m:r>
                          <a:rPr kumimoji="1" lang="en-US" altLang="zh-TW" sz="2400" i="1">
                            <a:latin typeface="Cambria Math" charset="0"/>
                          </a:rPr>
                          <m:t>𝑘</m:t>
                        </m:r>
                      </m:sub>
                    </m:sSub>
                    <m:r>
                      <a:rPr kumimoji="1" lang="en-US" altLang="zh-TW" sz="2400" i="1">
                        <a:latin typeface="Cambria Math" charset="0"/>
                        <a:ea typeface="Cambria Math" charset="0"/>
                        <a:cs typeface="Cambria Math" charset="0"/>
                      </a:rPr>
                      <m:t>⊗</m:t>
                    </m:r>
                    <m:r>
                      <m:rPr>
                        <m:sty m:val="p"/>
                      </m:rPr>
                      <a:rPr kumimoji="1" lang="en-US" altLang="zh-TW" sz="2400">
                        <a:latin typeface="Cambria Math" charset="0"/>
                      </a:rPr>
                      <m:t>X</m:t>
                    </m:r>
                    <m:r>
                      <a:rPr kumimoji="1" lang="en-US" altLang="zh-TW" sz="2400">
                        <a:latin typeface="Cambria Math" charset="0"/>
                      </a:rPr>
                      <m:t>)</m:t>
                    </m:r>
                    <m:r>
                      <m:rPr>
                        <m:sty m:val="p"/>
                      </m:rPr>
                      <a:rPr kumimoji="1" lang="en-US" altLang="zh-TW" sz="2400">
                        <a:latin typeface="Cambria Math" charset="0"/>
                      </a:rPr>
                      <m:t>vec</m:t>
                    </m:r>
                    <m:r>
                      <a:rPr kumimoji="1" lang="en-US" altLang="zh-TW" sz="2400" i="1">
                        <a:latin typeface="Cambria Math" charset="0"/>
                      </a:rPr>
                      <m:t>(</m:t>
                    </m:r>
                    <m:r>
                      <a:rPr kumimoji="1" lang="en-US" altLang="zh-TW" sz="2400" i="1">
                        <a:latin typeface="Cambria Math" charset="0"/>
                        <a:ea typeface="Cambria Math" charset="0"/>
                        <a:cs typeface="Cambria Math" charset="0"/>
                      </a:rPr>
                      <m:t>𝛽</m:t>
                    </m:r>
                    <m:r>
                      <a:rPr kumimoji="1" lang="en-US" altLang="zh-TW" sz="2400" i="1">
                        <a:latin typeface="Cambria Math" charset="0"/>
                        <a:ea typeface="Cambria Math" charset="0"/>
                        <a:cs typeface="Cambria Math" charset="0"/>
                      </a:rPr>
                      <m:t>)]</m:t>
                    </m:r>
                  </m:oMath>
                </a14:m>
                <a:endParaRPr kumimoji="1" lang="en-US" altLang="zh-TW" sz="2400" dirty="0" smtClean="0"/>
              </a:p>
              <a:p>
                <a:pPr marL="0" indent="0">
                  <a:buNone/>
                </a:pPr>
                <a:r>
                  <a:rPr kumimoji="1" lang="en-US" altLang="zh-TW" dirty="0" smtClean="0"/>
                  <a:t>            </a:t>
                </a:r>
                <a14:m>
                  <m:oMath xmlns:m="http://schemas.openxmlformats.org/officeDocument/2006/math">
                    <m:r>
                      <a:rPr kumimoji="1" lang="en-US" altLang="zh-TW" sz="2400" i="1">
                        <a:latin typeface="Cambria Math" charset="0"/>
                      </a:rPr>
                      <m:t>=</m:t>
                    </m:r>
                    <m:r>
                      <a:rPr kumimoji="1" lang="en-US" altLang="zh-TW" sz="2400" i="1">
                        <a:latin typeface="Cambria Math" charset="0"/>
                      </a:rPr>
                      <m:t>𝑣𝑒𝑐</m:t>
                    </m:r>
                    <m:d>
                      <m:dPr>
                        <m:ctrlPr>
                          <a:rPr kumimoji="1" lang="en-US" altLang="zh-TW" sz="2400" i="1">
                            <a:latin typeface="Cambria Math" charset="0"/>
                          </a:rPr>
                        </m:ctrlPr>
                      </m:dPr>
                      <m:e>
                        <m:r>
                          <a:rPr kumimoji="1" lang="en-US" altLang="zh-TW" sz="2400" i="1">
                            <a:latin typeface="Cambria Math" charset="0"/>
                          </a:rPr>
                          <m:t>𝑧</m:t>
                        </m:r>
                      </m:e>
                    </m:d>
                    <m:r>
                      <a:rPr kumimoji="1" lang="en-US" altLang="zh-TW" sz="2400" i="1">
                        <a:latin typeface="Cambria Math" charset="0"/>
                      </a:rPr>
                      <m:t>′</m:t>
                    </m:r>
                    <m:d>
                      <m:dPr>
                        <m:ctrlPr>
                          <a:rPr kumimoji="1" lang="en-US" altLang="zh-TW" sz="2400" i="1">
                            <a:latin typeface="Cambria Math" charset="0"/>
                          </a:rPr>
                        </m:ctrlPr>
                      </m:dPr>
                      <m:e>
                        <m:sSubSup>
                          <m:sSubSupPr>
                            <m:ctrlPr>
                              <a:rPr kumimoji="1" lang="en-US" altLang="zh-TW" sz="2400" i="1">
                                <a:latin typeface="Cambria Math" charset="0"/>
                              </a:rPr>
                            </m:ctrlPr>
                          </m:sSubSupPr>
                          <m:e>
                            <m:r>
                              <m:rPr>
                                <m:sty m:val="p"/>
                              </m:rPr>
                              <a:rPr kumimoji="1" lang="el-GR" altLang="zh-TW" sz="2400" i="1">
                                <a:latin typeface="Cambria Math" charset="0"/>
                                <a:ea typeface="Cambria Math" charset="0"/>
                                <a:cs typeface="Cambria Math" charset="0"/>
                              </a:rPr>
                              <m:t>Σ</m:t>
                            </m:r>
                          </m:e>
                          <m:sub>
                            <m:r>
                              <a:rPr kumimoji="1" lang="en-US" altLang="zh-TW" sz="2400" i="1">
                                <a:latin typeface="Cambria Math" charset="0"/>
                              </a:rPr>
                              <m:t>𝑎</m:t>
                            </m:r>
                          </m:sub>
                          <m:sup>
                            <m:r>
                              <a:rPr kumimoji="1" lang="en-US" altLang="zh-TW" sz="2400" i="1">
                                <a:latin typeface="Cambria Math" charset="0"/>
                              </a:rPr>
                              <m:t>−1</m:t>
                            </m:r>
                          </m:sup>
                        </m:sSubSup>
                        <m:r>
                          <a:rPr kumimoji="1" lang="en-US" altLang="zh-TW" sz="2400" i="1">
                            <a:latin typeface="Cambria Math" charset="0"/>
                            <a:ea typeface="Cambria Math" charset="0"/>
                            <a:cs typeface="Cambria Math" charset="0"/>
                          </a:rPr>
                          <m:t>⊗</m:t>
                        </m:r>
                        <m:sSub>
                          <m:sSubPr>
                            <m:ctrlPr>
                              <a:rPr kumimoji="1" lang="en-US" altLang="zh-TW" sz="2400" i="1">
                                <a:latin typeface="Cambria Math" charset="0"/>
                              </a:rPr>
                            </m:ctrlPr>
                          </m:sSubPr>
                          <m:e>
                            <m:r>
                              <a:rPr kumimoji="1" lang="en-US" altLang="zh-TW" sz="2400" i="1">
                                <a:latin typeface="Cambria Math" charset="0"/>
                              </a:rPr>
                              <m:t>𝐼</m:t>
                            </m:r>
                          </m:e>
                          <m:sub>
                            <m:r>
                              <a:rPr kumimoji="1" lang="en-US" altLang="zh-TW" sz="2400" i="1">
                                <a:latin typeface="Cambria Math" charset="0"/>
                              </a:rPr>
                              <m:t>𝑇</m:t>
                            </m:r>
                            <m:r>
                              <a:rPr kumimoji="1" lang="en-US" altLang="zh-TW" sz="2400" i="1">
                                <a:latin typeface="Cambria Math" charset="0"/>
                              </a:rPr>
                              <m:t>−</m:t>
                            </m:r>
                            <m:r>
                              <a:rPr kumimoji="1" lang="en-US" altLang="zh-TW" sz="2400" i="1">
                                <a:latin typeface="Cambria Math" charset="0"/>
                              </a:rPr>
                              <m:t>𝑝</m:t>
                            </m:r>
                          </m:sub>
                        </m:sSub>
                      </m:e>
                    </m:d>
                    <m:r>
                      <a:rPr kumimoji="1" lang="en-US" altLang="zh-TW" sz="2400" i="1">
                        <a:latin typeface="Cambria Math" charset="0"/>
                      </a:rPr>
                      <m:t>𝑣𝑒𝑐</m:t>
                    </m:r>
                    <m:d>
                      <m:dPr>
                        <m:ctrlPr>
                          <a:rPr kumimoji="1" lang="en-US" altLang="zh-TW" sz="2400" i="1">
                            <a:latin typeface="Cambria Math" charset="0"/>
                          </a:rPr>
                        </m:ctrlPr>
                      </m:dPr>
                      <m:e>
                        <m:r>
                          <a:rPr kumimoji="1" lang="en-US" altLang="zh-TW" sz="2400" i="1">
                            <a:latin typeface="Cambria Math" charset="0"/>
                          </a:rPr>
                          <m:t>𝑧</m:t>
                        </m:r>
                      </m:e>
                    </m:d>
                  </m:oMath>
                </a14:m>
                <a:r>
                  <a:rPr kumimoji="1" lang="en-US" altLang="zh-TW" sz="2400" dirty="0" smtClean="0"/>
                  <a:t> </a:t>
                </a:r>
                <a14:m>
                  <m:oMath xmlns:m="http://schemas.openxmlformats.org/officeDocument/2006/math">
                    <m:r>
                      <a:rPr kumimoji="1" lang="en-US" altLang="zh-TW" sz="2400" i="1">
                        <a:latin typeface="Cambria Math" charset="0"/>
                      </a:rPr>
                      <m:t>−</m:t>
                    </m:r>
                    <m:r>
                      <a:rPr kumimoji="1" lang="en-US" altLang="zh-TW" sz="2400" b="0" i="0" smtClean="0">
                        <a:latin typeface="Cambria Math" charset="0"/>
                      </a:rPr>
                      <m:t>2</m:t>
                    </m:r>
                    <m:r>
                      <m:rPr>
                        <m:sty m:val="p"/>
                      </m:rPr>
                      <a:rPr kumimoji="1" lang="en-US" altLang="zh-TW" sz="2400">
                        <a:latin typeface="Cambria Math" charset="0"/>
                      </a:rPr>
                      <m:t>vec</m:t>
                    </m:r>
                    <m:r>
                      <a:rPr kumimoji="1" lang="en-US" altLang="zh-TW" sz="2400" i="1">
                        <a:latin typeface="Cambria Math" charset="0"/>
                      </a:rPr>
                      <m:t>(</m:t>
                    </m:r>
                    <m:r>
                      <a:rPr kumimoji="1" lang="en-US" altLang="zh-TW" sz="2400" i="1">
                        <a:latin typeface="Cambria Math" charset="0"/>
                        <a:ea typeface="Cambria Math" charset="0"/>
                        <a:cs typeface="Cambria Math" charset="0"/>
                      </a:rPr>
                      <m:t>𝛽</m:t>
                    </m:r>
                    <m:r>
                      <a:rPr kumimoji="1" lang="en-US" altLang="zh-TW" sz="2400" i="1">
                        <a:latin typeface="Cambria Math" charset="0"/>
                        <a:ea typeface="Cambria Math" charset="0"/>
                        <a:cs typeface="Cambria Math" charset="0"/>
                      </a:rPr>
                      <m:t>)′</m:t>
                    </m:r>
                    <m:d>
                      <m:dPr>
                        <m:ctrlPr>
                          <a:rPr kumimoji="1" lang="en-US" altLang="zh-TW" sz="2400" i="1">
                            <a:latin typeface="Cambria Math" charset="0"/>
                          </a:rPr>
                        </m:ctrlPr>
                      </m:dPr>
                      <m:e>
                        <m:sSubSup>
                          <m:sSubSupPr>
                            <m:ctrlPr>
                              <a:rPr kumimoji="1" lang="en-US" altLang="zh-TW" sz="2400" i="1">
                                <a:latin typeface="Cambria Math" charset="0"/>
                              </a:rPr>
                            </m:ctrlPr>
                          </m:sSubSupPr>
                          <m:e>
                            <m:r>
                              <m:rPr>
                                <m:sty m:val="p"/>
                              </m:rPr>
                              <a:rPr kumimoji="1" lang="el-GR" altLang="zh-TW" sz="2400" i="1">
                                <a:latin typeface="Cambria Math" charset="0"/>
                                <a:ea typeface="Cambria Math" charset="0"/>
                                <a:cs typeface="Cambria Math" charset="0"/>
                              </a:rPr>
                              <m:t>Σ</m:t>
                            </m:r>
                          </m:e>
                          <m:sub>
                            <m:r>
                              <a:rPr kumimoji="1" lang="en-US" altLang="zh-TW" sz="2400" i="1">
                                <a:latin typeface="Cambria Math" charset="0"/>
                              </a:rPr>
                              <m:t>𝑎</m:t>
                            </m:r>
                          </m:sub>
                          <m:sup>
                            <m:r>
                              <a:rPr kumimoji="1" lang="en-US" altLang="zh-TW" sz="2400" i="1">
                                <a:latin typeface="Cambria Math" charset="0"/>
                              </a:rPr>
                              <m:t>−1</m:t>
                            </m:r>
                          </m:sup>
                        </m:sSubSup>
                        <m:r>
                          <a:rPr kumimoji="1" lang="en-US" altLang="zh-TW" sz="2400" i="1">
                            <a:latin typeface="Cambria Math" charset="0"/>
                            <a:ea typeface="Cambria Math" charset="0"/>
                            <a:cs typeface="Cambria Math" charset="0"/>
                          </a:rPr>
                          <m:t>⊗</m:t>
                        </m:r>
                        <m:r>
                          <m:rPr>
                            <m:sty m:val="p"/>
                          </m:rPr>
                          <a:rPr kumimoji="1" lang="en-US" altLang="zh-TW" sz="2400">
                            <a:latin typeface="Cambria Math" charset="0"/>
                          </a:rPr>
                          <m:t>X</m:t>
                        </m:r>
                        <m:r>
                          <a:rPr kumimoji="1" lang="en-US" altLang="zh-TW" sz="2400">
                            <a:latin typeface="Cambria Math" charset="0"/>
                          </a:rPr>
                          <m:t>′</m:t>
                        </m:r>
                      </m:e>
                    </m:d>
                    <m:r>
                      <a:rPr kumimoji="1" lang="en-US" altLang="zh-TW" sz="2400" i="1">
                        <a:latin typeface="Cambria Math" charset="0"/>
                      </a:rPr>
                      <m:t>𝑣𝑒𝑐</m:t>
                    </m:r>
                    <m:d>
                      <m:dPr>
                        <m:ctrlPr>
                          <a:rPr kumimoji="1" lang="en-US" altLang="zh-TW" sz="2400" i="1">
                            <a:latin typeface="Cambria Math" charset="0"/>
                          </a:rPr>
                        </m:ctrlPr>
                      </m:dPr>
                      <m:e>
                        <m:r>
                          <a:rPr kumimoji="1" lang="en-US" altLang="zh-TW" sz="2400" i="1">
                            <a:latin typeface="Cambria Math" charset="0"/>
                          </a:rPr>
                          <m:t>𝑧</m:t>
                        </m:r>
                      </m:e>
                    </m:d>
                  </m:oMath>
                </a14:m>
                <a:endParaRPr kumimoji="1" lang="en-US" altLang="zh-TW" sz="2400" dirty="0" smtClean="0"/>
              </a:p>
              <a:p>
                <a:pPr marL="0" indent="0">
                  <a:buNone/>
                </a:pPr>
                <a:r>
                  <a:rPr kumimoji="1" lang="en-US" altLang="zh-TW" sz="2400" dirty="0"/>
                  <a:t> </a:t>
                </a:r>
                <a:r>
                  <a:rPr kumimoji="1" lang="en-US" altLang="zh-TW" sz="2400" dirty="0" smtClean="0"/>
                  <a:t>                   </a:t>
                </a:r>
                <a14:m>
                  <m:oMath xmlns:m="http://schemas.openxmlformats.org/officeDocument/2006/math">
                    <m:r>
                      <a:rPr kumimoji="1" lang="en-US" altLang="zh-TW" sz="2400" i="1" dirty="0" smtClean="0">
                        <a:latin typeface="Cambria Math" charset="0"/>
                      </a:rPr>
                      <m:t>+</m:t>
                    </m:r>
                    <m:r>
                      <a:rPr kumimoji="1" lang="en-US" altLang="zh-TW" sz="2400" b="0" i="1" dirty="0" smtClean="0">
                        <a:latin typeface="Cambria Math" charset="0"/>
                      </a:rPr>
                      <m:t> </m:t>
                    </m:r>
                    <m:r>
                      <m:rPr>
                        <m:sty m:val="p"/>
                      </m:rPr>
                      <a:rPr kumimoji="1" lang="en-US" altLang="zh-TW" sz="2400">
                        <a:latin typeface="Cambria Math" charset="0"/>
                      </a:rPr>
                      <m:t>vec</m:t>
                    </m:r>
                    <m:r>
                      <a:rPr kumimoji="1" lang="en-US" altLang="zh-TW" sz="2400" i="1">
                        <a:latin typeface="Cambria Math" charset="0"/>
                      </a:rPr>
                      <m:t>(</m:t>
                    </m:r>
                    <m:r>
                      <a:rPr kumimoji="1" lang="en-US" altLang="zh-TW" sz="2400" i="1">
                        <a:latin typeface="Cambria Math" charset="0"/>
                        <a:ea typeface="Cambria Math" charset="0"/>
                        <a:cs typeface="Cambria Math" charset="0"/>
                      </a:rPr>
                      <m:t>𝛽</m:t>
                    </m:r>
                    <m:r>
                      <a:rPr kumimoji="1" lang="en-US" altLang="zh-TW" sz="2400" i="1">
                        <a:latin typeface="Cambria Math" charset="0"/>
                        <a:ea typeface="Cambria Math" charset="0"/>
                        <a:cs typeface="Cambria Math" charset="0"/>
                      </a:rPr>
                      <m:t>)′</m:t>
                    </m:r>
                    <m:d>
                      <m:dPr>
                        <m:ctrlPr>
                          <a:rPr kumimoji="1" lang="en-US" altLang="zh-TW" sz="2400" i="1">
                            <a:latin typeface="Cambria Math" charset="0"/>
                          </a:rPr>
                        </m:ctrlPr>
                      </m:dPr>
                      <m:e>
                        <m:sSubSup>
                          <m:sSubSupPr>
                            <m:ctrlPr>
                              <a:rPr kumimoji="1" lang="en-US" altLang="zh-TW" sz="2400" i="1">
                                <a:latin typeface="Cambria Math" charset="0"/>
                              </a:rPr>
                            </m:ctrlPr>
                          </m:sSubSupPr>
                          <m:e>
                            <m:r>
                              <m:rPr>
                                <m:sty m:val="p"/>
                              </m:rPr>
                              <a:rPr kumimoji="1" lang="el-GR" altLang="zh-TW" sz="2400" i="1">
                                <a:latin typeface="Cambria Math" charset="0"/>
                                <a:ea typeface="Cambria Math" charset="0"/>
                                <a:cs typeface="Cambria Math" charset="0"/>
                              </a:rPr>
                              <m:t>Σ</m:t>
                            </m:r>
                          </m:e>
                          <m:sub>
                            <m:r>
                              <a:rPr kumimoji="1" lang="en-US" altLang="zh-TW" sz="2400" i="1">
                                <a:latin typeface="Cambria Math" charset="0"/>
                              </a:rPr>
                              <m:t>𝑎</m:t>
                            </m:r>
                          </m:sub>
                          <m:sup>
                            <m:r>
                              <a:rPr kumimoji="1" lang="en-US" altLang="zh-TW" sz="2400" i="1">
                                <a:latin typeface="Cambria Math" charset="0"/>
                              </a:rPr>
                              <m:t>−1</m:t>
                            </m:r>
                          </m:sup>
                        </m:sSubSup>
                        <m:r>
                          <a:rPr kumimoji="1" lang="en-US" altLang="zh-TW" sz="2400" i="1">
                            <a:latin typeface="Cambria Math" charset="0"/>
                            <a:ea typeface="Cambria Math" charset="0"/>
                            <a:cs typeface="Cambria Math" charset="0"/>
                          </a:rPr>
                          <m:t>⊗</m:t>
                        </m:r>
                        <m:sSup>
                          <m:sSupPr>
                            <m:ctrlPr>
                              <a:rPr kumimoji="1" lang="en-US" altLang="zh-TW" sz="2400" i="1">
                                <a:latin typeface="Cambria Math" charset="0"/>
                              </a:rPr>
                            </m:ctrlPr>
                          </m:sSupPr>
                          <m:e>
                            <m:r>
                              <m:rPr>
                                <m:sty m:val="p"/>
                              </m:rPr>
                              <a:rPr kumimoji="1" lang="en-US" altLang="zh-TW" sz="2400">
                                <a:latin typeface="Cambria Math" charset="0"/>
                              </a:rPr>
                              <m:t>X</m:t>
                            </m:r>
                          </m:e>
                          <m:sup>
                            <m:r>
                              <a:rPr kumimoji="1" lang="en-US" altLang="zh-TW" sz="2400" i="1">
                                <a:latin typeface="Cambria Math" charset="0"/>
                              </a:rPr>
                              <m:t>′</m:t>
                            </m:r>
                          </m:sup>
                        </m:sSup>
                        <m:r>
                          <a:rPr kumimoji="1" lang="en-US" altLang="zh-TW" sz="2400" b="0" i="1" smtClean="0">
                            <a:latin typeface="Cambria Math" charset="0"/>
                          </a:rPr>
                          <m:t>𝑋</m:t>
                        </m:r>
                      </m:e>
                    </m:d>
                    <m:r>
                      <m:rPr>
                        <m:sty m:val="p"/>
                      </m:rPr>
                      <a:rPr kumimoji="1" lang="en-US" altLang="zh-TW" sz="2400">
                        <a:latin typeface="Cambria Math" charset="0"/>
                      </a:rPr>
                      <m:t>vec</m:t>
                    </m:r>
                    <m:r>
                      <a:rPr kumimoji="1" lang="en-US" altLang="zh-TW" sz="2400" i="1">
                        <a:latin typeface="Cambria Math" charset="0"/>
                      </a:rPr>
                      <m:t>(</m:t>
                    </m:r>
                    <m:r>
                      <a:rPr kumimoji="1" lang="en-US" altLang="zh-TW" sz="2400" i="1">
                        <a:latin typeface="Cambria Math" charset="0"/>
                        <a:ea typeface="Cambria Math" charset="0"/>
                        <a:cs typeface="Cambria Math" charset="0"/>
                      </a:rPr>
                      <m:t>𝛽</m:t>
                    </m:r>
                    <m:r>
                      <a:rPr kumimoji="1" lang="en-US" altLang="zh-TW" sz="2400" i="1">
                        <a:latin typeface="Cambria Math" charset="0"/>
                        <a:ea typeface="Cambria Math" charset="0"/>
                        <a:cs typeface="Cambria Math" charset="0"/>
                      </a:rPr>
                      <m:t>)</m:t>
                    </m:r>
                  </m:oMath>
                </a14:m>
                <a:endParaRPr kumimoji="1" lang="en-US" altLang="zh-TW" sz="1200" dirty="0" smtClean="0"/>
              </a:p>
              <a:p>
                <a:r>
                  <a:rPr kumimoji="1" lang="en-US" altLang="zh-TW" dirty="0" smtClean="0"/>
                  <a:t>Taking partial derivatives of </a:t>
                </a:r>
                <a14:m>
                  <m:oMath xmlns:m="http://schemas.openxmlformats.org/officeDocument/2006/math">
                    <m:r>
                      <a:rPr kumimoji="1" lang="en-US" altLang="zh-TW" i="1">
                        <a:latin typeface="Cambria Math" charset="0"/>
                      </a:rPr>
                      <m:t>𝑆</m:t>
                    </m:r>
                    <m:d>
                      <m:dPr>
                        <m:ctrlPr>
                          <a:rPr kumimoji="1" lang="en-US" altLang="zh-TW" i="1">
                            <a:latin typeface="Cambria Math" charset="0"/>
                          </a:rPr>
                        </m:ctrlPr>
                      </m:dPr>
                      <m:e>
                        <m:r>
                          <a:rPr kumimoji="1" lang="en-US" altLang="zh-TW" i="1">
                            <a:latin typeface="Cambria Math" charset="0"/>
                            <a:ea typeface="Cambria Math" charset="0"/>
                            <a:cs typeface="Cambria Math" charset="0"/>
                          </a:rPr>
                          <m:t>𝛽</m:t>
                        </m:r>
                      </m:e>
                    </m:d>
                  </m:oMath>
                </a14:m>
                <a:r>
                  <a:rPr kumimoji="1" lang="en-US" altLang="zh-TW" dirty="0" smtClean="0"/>
                  <a:t> with respect to </a:t>
                </a:r>
                <a14:m>
                  <m:oMath xmlns:m="http://schemas.openxmlformats.org/officeDocument/2006/math">
                    <m:r>
                      <m:rPr>
                        <m:sty m:val="p"/>
                      </m:rPr>
                      <a:rPr kumimoji="1" lang="en-US" altLang="zh-TW">
                        <a:latin typeface="Cambria Math" charset="0"/>
                      </a:rPr>
                      <m:t>vec</m:t>
                    </m:r>
                    <m:r>
                      <a:rPr kumimoji="1" lang="en-US" altLang="zh-TW" i="1">
                        <a:latin typeface="Cambria Math" charset="0"/>
                      </a:rPr>
                      <m:t>(</m:t>
                    </m:r>
                    <m:r>
                      <a:rPr kumimoji="1" lang="en-US" altLang="zh-TW" i="1">
                        <a:latin typeface="Cambria Math" charset="0"/>
                        <a:ea typeface="Cambria Math" charset="0"/>
                        <a:cs typeface="Cambria Math" charset="0"/>
                      </a:rPr>
                      <m:t>𝛽</m:t>
                    </m:r>
                    <m:r>
                      <a:rPr kumimoji="1" lang="en-US" altLang="zh-TW" i="1">
                        <a:latin typeface="Cambria Math" charset="0"/>
                        <a:ea typeface="Cambria Math" charset="0"/>
                        <a:cs typeface="Cambria Math" charset="0"/>
                      </a:rPr>
                      <m:t>)</m:t>
                    </m:r>
                  </m:oMath>
                </a14:m>
                <a:r>
                  <a:rPr kumimoji="1" lang="en-US" altLang="zh-TW" dirty="0" smtClean="0"/>
                  <a:t> and equating to 0:</a:t>
                </a:r>
                <a:endParaRPr kumimoji="1" lang="en-US" altLang="zh-TW" dirty="0"/>
              </a:p>
              <a:p>
                <a:pPr marL="0" indent="0">
                  <a:buNone/>
                </a:pPr>
                <a:r>
                  <a:rPr kumimoji="1" lang="en-US" altLang="zh-TW" dirty="0" smtClean="0"/>
                  <a:t>   </a:t>
                </a:r>
                <a14:m>
                  <m:oMath xmlns:m="http://schemas.openxmlformats.org/officeDocument/2006/math">
                    <m:f>
                      <m:fPr>
                        <m:ctrlPr>
                          <a:rPr kumimoji="1" lang="mr-IN" altLang="zh-TW" sz="2400" i="1" smtClean="0">
                            <a:latin typeface="Cambria Math" charset="0"/>
                          </a:rPr>
                        </m:ctrlPr>
                      </m:fPr>
                      <m:num>
                        <m:r>
                          <a:rPr kumimoji="1" lang="mr-IN" altLang="zh-TW" sz="2400" i="1" smtClean="0">
                            <a:latin typeface="Cambria Math" charset="0"/>
                            <a:ea typeface="Cambria Math" charset="0"/>
                            <a:cs typeface="Cambria Math" charset="0"/>
                          </a:rPr>
                          <m:t>𝜕</m:t>
                        </m:r>
                        <m:r>
                          <a:rPr kumimoji="1" lang="en-US" altLang="zh-TW" sz="2400" i="1">
                            <a:latin typeface="Cambria Math" charset="0"/>
                          </a:rPr>
                          <m:t>𝑆</m:t>
                        </m:r>
                        <m:d>
                          <m:dPr>
                            <m:ctrlPr>
                              <a:rPr kumimoji="1" lang="en-US" altLang="zh-TW" sz="2400" i="1">
                                <a:latin typeface="Cambria Math" charset="0"/>
                              </a:rPr>
                            </m:ctrlPr>
                          </m:dPr>
                          <m:e>
                            <m:r>
                              <a:rPr kumimoji="1" lang="en-US" altLang="zh-TW" sz="2400" i="1">
                                <a:latin typeface="Cambria Math" charset="0"/>
                                <a:ea typeface="Cambria Math" charset="0"/>
                                <a:cs typeface="Cambria Math" charset="0"/>
                              </a:rPr>
                              <m:t>𝛽</m:t>
                            </m:r>
                          </m:e>
                        </m:d>
                      </m:num>
                      <m:den>
                        <m:r>
                          <a:rPr kumimoji="1" lang="mr-IN" altLang="zh-TW" sz="2400" i="1" smtClean="0">
                            <a:latin typeface="Cambria Math" charset="0"/>
                            <a:ea typeface="Cambria Math" charset="0"/>
                            <a:cs typeface="Cambria Math" charset="0"/>
                          </a:rPr>
                          <m:t>𝜕</m:t>
                        </m:r>
                        <m:r>
                          <m:rPr>
                            <m:sty m:val="p"/>
                          </m:rPr>
                          <a:rPr kumimoji="1" lang="en-US" altLang="zh-TW" sz="2400">
                            <a:latin typeface="Cambria Math" charset="0"/>
                          </a:rPr>
                          <m:t>vec</m:t>
                        </m:r>
                        <m:r>
                          <a:rPr kumimoji="1" lang="en-US" altLang="zh-TW" sz="2400" i="1">
                            <a:latin typeface="Cambria Math" charset="0"/>
                          </a:rPr>
                          <m:t>(</m:t>
                        </m:r>
                        <m:r>
                          <a:rPr kumimoji="1" lang="en-US" altLang="zh-TW" sz="2400" i="1">
                            <a:latin typeface="Cambria Math" charset="0"/>
                            <a:ea typeface="Cambria Math" charset="0"/>
                            <a:cs typeface="Cambria Math" charset="0"/>
                          </a:rPr>
                          <m:t>𝛽</m:t>
                        </m:r>
                        <m:r>
                          <a:rPr kumimoji="1" lang="en-US" altLang="zh-TW" sz="2400" i="1">
                            <a:latin typeface="Cambria Math" charset="0"/>
                            <a:ea typeface="Cambria Math" charset="0"/>
                            <a:cs typeface="Cambria Math" charset="0"/>
                          </a:rPr>
                          <m:t>)</m:t>
                        </m:r>
                      </m:den>
                    </m:f>
                    <m:r>
                      <a:rPr kumimoji="1" lang="en-US" altLang="zh-TW" sz="2400" b="0" i="1" smtClean="0">
                        <a:latin typeface="Cambria Math" charset="0"/>
                      </a:rPr>
                      <m:t>=</m:t>
                    </m:r>
                    <m:r>
                      <a:rPr kumimoji="1" lang="en-US" altLang="zh-TW" sz="2400" i="1">
                        <a:latin typeface="Cambria Math" charset="0"/>
                      </a:rPr>
                      <m:t>−</m:t>
                    </m:r>
                    <m:r>
                      <a:rPr kumimoji="1" lang="en-US" altLang="zh-TW" sz="2400">
                        <a:latin typeface="Cambria Math" charset="0"/>
                      </a:rPr>
                      <m:t>2</m:t>
                    </m:r>
                    <m:d>
                      <m:dPr>
                        <m:ctrlPr>
                          <a:rPr kumimoji="1" lang="en-US" altLang="zh-TW" sz="2400" i="1">
                            <a:latin typeface="Cambria Math" charset="0"/>
                          </a:rPr>
                        </m:ctrlPr>
                      </m:dPr>
                      <m:e>
                        <m:sSubSup>
                          <m:sSubSupPr>
                            <m:ctrlPr>
                              <a:rPr kumimoji="1" lang="en-US" altLang="zh-TW" sz="2400" i="1">
                                <a:latin typeface="Cambria Math" charset="0"/>
                              </a:rPr>
                            </m:ctrlPr>
                          </m:sSubSupPr>
                          <m:e>
                            <m:r>
                              <m:rPr>
                                <m:sty m:val="p"/>
                              </m:rPr>
                              <a:rPr kumimoji="1" lang="el-GR" altLang="zh-TW" sz="2400" i="1">
                                <a:latin typeface="Cambria Math" charset="0"/>
                                <a:ea typeface="Cambria Math" charset="0"/>
                                <a:cs typeface="Cambria Math" charset="0"/>
                              </a:rPr>
                              <m:t>Σ</m:t>
                            </m:r>
                          </m:e>
                          <m:sub>
                            <m:r>
                              <a:rPr kumimoji="1" lang="en-US" altLang="zh-TW" sz="2400" i="1">
                                <a:latin typeface="Cambria Math" charset="0"/>
                              </a:rPr>
                              <m:t>𝑎</m:t>
                            </m:r>
                          </m:sub>
                          <m:sup>
                            <m:r>
                              <a:rPr kumimoji="1" lang="en-US" altLang="zh-TW" sz="2400" i="1">
                                <a:latin typeface="Cambria Math" charset="0"/>
                              </a:rPr>
                              <m:t>−1</m:t>
                            </m:r>
                          </m:sup>
                        </m:sSubSup>
                        <m:r>
                          <a:rPr kumimoji="1" lang="en-US" altLang="zh-TW" sz="2400" i="1">
                            <a:latin typeface="Cambria Math" charset="0"/>
                            <a:ea typeface="Cambria Math" charset="0"/>
                            <a:cs typeface="Cambria Math" charset="0"/>
                          </a:rPr>
                          <m:t>⊗</m:t>
                        </m:r>
                        <m:sSup>
                          <m:sSupPr>
                            <m:ctrlPr>
                              <a:rPr kumimoji="1" lang="en-US" altLang="zh-TW" sz="2400" i="1">
                                <a:latin typeface="Cambria Math" charset="0"/>
                              </a:rPr>
                            </m:ctrlPr>
                          </m:sSupPr>
                          <m:e>
                            <m:r>
                              <m:rPr>
                                <m:sty m:val="p"/>
                              </m:rPr>
                              <a:rPr kumimoji="1" lang="en-US" altLang="zh-TW" sz="2400">
                                <a:latin typeface="Cambria Math" charset="0"/>
                              </a:rPr>
                              <m:t>X</m:t>
                            </m:r>
                          </m:e>
                          <m:sup>
                            <m:r>
                              <a:rPr kumimoji="1" lang="en-US" altLang="zh-TW" sz="2400" i="1">
                                <a:latin typeface="Cambria Math" charset="0"/>
                              </a:rPr>
                              <m:t>′</m:t>
                            </m:r>
                          </m:sup>
                        </m:sSup>
                      </m:e>
                    </m:d>
                    <m:r>
                      <a:rPr kumimoji="1" lang="en-US" altLang="zh-TW" sz="2400" i="1">
                        <a:latin typeface="Cambria Math" charset="0"/>
                      </a:rPr>
                      <m:t>𝑣𝑒𝑐</m:t>
                    </m:r>
                    <m:d>
                      <m:dPr>
                        <m:ctrlPr>
                          <a:rPr kumimoji="1" lang="en-US" altLang="zh-TW" sz="2400" i="1">
                            <a:latin typeface="Cambria Math" charset="0"/>
                          </a:rPr>
                        </m:ctrlPr>
                      </m:dPr>
                      <m:e>
                        <m:r>
                          <a:rPr kumimoji="1" lang="en-US" altLang="zh-TW" sz="2400" i="1">
                            <a:latin typeface="Cambria Math" charset="0"/>
                          </a:rPr>
                          <m:t>𝑧</m:t>
                        </m:r>
                      </m:e>
                    </m:d>
                    <m:r>
                      <a:rPr kumimoji="1" lang="en-US" altLang="zh-TW" sz="2400" i="1" dirty="0">
                        <a:latin typeface="Cambria Math" charset="0"/>
                      </a:rPr>
                      <m:t>+</m:t>
                    </m:r>
                    <m:r>
                      <a:rPr kumimoji="1" lang="en-US" altLang="zh-TW" sz="2400" b="0" i="0" dirty="0" smtClean="0">
                        <a:latin typeface="Cambria Math" charset="0"/>
                      </a:rPr>
                      <m:t>2</m:t>
                    </m:r>
                    <m:d>
                      <m:dPr>
                        <m:ctrlPr>
                          <a:rPr kumimoji="1" lang="en-US" altLang="zh-TW" sz="2400" i="1">
                            <a:latin typeface="Cambria Math" charset="0"/>
                          </a:rPr>
                        </m:ctrlPr>
                      </m:dPr>
                      <m:e>
                        <m:sSubSup>
                          <m:sSubSupPr>
                            <m:ctrlPr>
                              <a:rPr kumimoji="1" lang="en-US" altLang="zh-TW" sz="2400" i="1">
                                <a:latin typeface="Cambria Math" charset="0"/>
                              </a:rPr>
                            </m:ctrlPr>
                          </m:sSubSupPr>
                          <m:e>
                            <m:r>
                              <m:rPr>
                                <m:sty m:val="p"/>
                              </m:rPr>
                              <a:rPr kumimoji="1" lang="el-GR" altLang="zh-TW" sz="2400" i="1">
                                <a:latin typeface="Cambria Math" charset="0"/>
                                <a:ea typeface="Cambria Math" charset="0"/>
                                <a:cs typeface="Cambria Math" charset="0"/>
                              </a:rPr>
                              <m:t>Σ</m:t>
                            </m:r>
                          </m:e>
                          <m:sub>
                            <m:r>
                              <a:rPr kumimoji="1" lang="en-US" altLang="zh-TW" sz="2400" i="1">
                                <a:latin typeface="Cambria Math" charset="0"/>
                              </a:rPr>
                              <m:t>𝑎</m:t>
                            </m:r>
                          </m:sub>
                          <m:sup>
                            <m:r>
                              <a:rPr kumimoji="1" lang="en-US" altLang="zh-TW" sz="2400" i="1">
                                <a:latin typeface="Cambria Math" charset="0"/>
                              </a:rPr>
                              <m:t>−1</m:t>
                            </m:r>
                          </m:sup>
                        </m:sSubSup>
                        <m:r>
                          <a:rPr kumimoji="1" lang="en-US" altLang="zh-TW" sz="2400" i="1">
                            <a:latin typeface="Cambria Math" charset="0"/>
                            <a:ea typeface="Cambria Math" charset="0"/>
                            <a:cs typeface="Cambria Math" charset="0"/>
                          </a:rPr>
                          <m:t>⊗</m:t>
                        </m:r>
                        <m:sSup>
                          <m:sSupPr>
                            <m:ctrlPr>
                              <a:rPr kumimoji="1" lang="en-US" altLang="zh-TW" sz="2400" i="1">
                                <a:latin typeface="Cambria Math" charset="0"/>
                              </a:rPr>
                            </m:ctrlPr>
                          </m:sSupPr>
                          <m:e>
                            <m:r>
                              <m:rPr>
                                <m:sty m:val="p"/>
                              </m:rPr>
                              <a:rPr kumimoji="1" lang="en-US" altLang="zh-TW" sz="2400">
                                <a:latin typeface="Cambria Math" charset="0"/>
                              </a:rPr>
                              <m:t>X</m:t>
                            </m:r>
                          </m:e>
                          <m:sup>
                            <m:r>
                              <a:rPr kumimoji="1" lang="en-US" altLang="zh-TW" sz="2400" i="1">
                                <a:latin typeface="Cambria Math" charset="0"/>
                              </a:rPr>
                              <m:t>′</m:t>
                            </m:r>
                          </m:sup>
                        </m:sSup>
                        <m:r>
                          <a:rPr kumimoji="1" lang="en-US" altLang="zh-TW" sz="2400" i="1">
                            <a:latin typeface="Cambria Math" charset="0"/>
                          </a:rPr>
                          <m:t>𝑋</m:t>
                        </m:r>
                      </m:e>
                    </m:d>
                    <m:r>
                      <m:rPr>
                        <m:sty m:val="p"/>
                      </m:rPr>
                      <a:rPr kumimoji="1" lang="en-US" altLang="zh-TW" sz="2400">
                        <a:latin typeface="Cambria Math" charset="0"/>
                      </a:rPr>
                      <m:t>vec</m:t>
                    </m:r>
                    <m:d>
                      <m:dPr>
                        <m:ctrlPr>
                          <a:rPr kumimoji="1" lang="en-US" altLang="zh-TW" sz="2400" i="1">
                            <a:latin typeface="Cambria Math" charset="0"/>
                          </a:rPr>
                        </m:ctrlPr>
                      </m:dPr>
                      <m:e>
                        <m:r>
                          <a:rPr kumimoji="1" lang="en-US" altLang="zh-TW" sz="2400" i="1">
                            <a:latin typeface="Cambria Math" charset="0"/>
                            <a:ea typeface="Cambria Math" charset="0"/>
                            <a:cs typeface="Cambria Math" charset="0"/>
                          </a:rPr>
                          <m:t>𝛽</m:t>
                        </m:r>
                      </m:e>
                    </m:d>
                    <m:r>
                      <a:rPr kumimoji="1" lang="en-US" altLang="zh-TW" sz="2400" b="0" i="1" smtClean="0">
                        <a:latin typeface="Cambria Math" charset="0"/>
                        <a:ea typeface="Cambria Math" charset="0"/>
                        <a:cs typeface="Cambria Math" charset="0"/>
                      </a:rPr>
                      <m:t>=0</m:t>
                    </m:r>
                  </m:oMath>
                </a14:m>
                <a:endParaRPr kumimoji="1" lang="en-US" altLang="zh-TW" sz="2400" dirty="0"/>
              </a:p>
              <a:p>
                <a:pPr marL="0" indent="0">
                  <a:buNone/>
                </a:pPr>
                <a:r>
                  <a:rPr kumimoji="1" lang="en-US" altLang="zh-TW" sz="2400" dirty="0"/>
                  <a:t> </a:t>
                </a:r>
                <a:r>
                  <a:rPr kumimoji="1" lang="en-US" altLang="zh-TW" sz="2400" dirty="0" smtClean="0"/>
                  <a:t>                      </a:t>
                </a:r>
                <a14:m>
                  <m:oMath xmlns:m="http://schemas.openxmlformats.org/officeDocument/2006/math">
                    <m:d>
                      <m:dPr>
                        <m:ctrlPr>
                          <a:rPr kumimoji="1" lang="en-US" altLang="zh-TW" sz="2400" i="1">
                            <a:latin typeface="Cambria Math" charset="0"/>
                          </a:rPr>
                        </m:ctrlPr>
                      </m:dPr>
                      <m:e>
                        <m:sSubSup>
                          <m:sSubSupPr>
                            <m:ctrlPr>
                              <a:rPr kumimoji="1" lang="en-US" altLang="zh-TW" sz="2400" i="1">
                                <a:latin typeface="Cambria Math" charset="0"/>
                              </a:rPr>
                            </m:ctrlPr>
                          </m:sSubSupPr>
                          <m:e>
                            <m:r>
                              <m:rPr>
                                <m:sty m:val="p"/>
                              </m:rPr>
                              <a:rPr kumimoji="1" lang="el-GR" altLang="zh-TW" sz="2400" i="1">
                                <a:latin typeface="Cambria Math" charset="0"/>
                                <a:ea typeface="Cambria Math" charset="0"/>
                                <a:cs typeface="Cambria Math" charset="0"/>
                              </a:rPr>
                              <m:t>Σ</m:t>
                            </m:r>
                          </m:e>
                          <m:sub>
                            <m:r>
                              <a:rPr kumimoji="1" lang="en-US" altLang="zh-TW" sz="2400" i="1">
                                <a:latin typeface="Cambria Math" charset="0"/>
                              </a:rPr>
                              <m:t>𝑎</m:t>
                            </m:r>
                          </m:sub>
                          <m:sup>
                            <m:r>
                              <a:rPr kumimoji="1" lang="en-US" altLang="zh-TW" sz="2400" i="1">
                                <a:latin typeface="Cambria Math" charset="0"/>
                              </a:rPr>
                              <m:t>−1</m:t>
                            </m:r>
                          </m:sup>
                        </m:sSubSup>
                        <m:r>
                          <a:rPr kumimoji="1" lang="en-US" altLang="zh-TW" sz="2400" i="1">
                            <a:latin typeface="Cambria Math" charset="0"/>
                            <a:ea typeface="Cambria Math" charset="0"/>
                            <a:cs typeface="Cambria Math" charset="0"/>
                          </a:rPr>
                          <m:t>⊗</m:t>
                        </m:r>
                        <m:sSup>
                          <m:sSupPr>
                            <m:ctrlPr>
                              <a:rPr kumimoji="1" lang="en-US" altLang="zh-TW" sz="2400" i="1">
                                <a:latin typeface="Cambria Math" charset="0"/>
                              </a:rPr>
                            </m:ctrlPr>
                          </m:sSupPr>
                          <m:e>
                            <m:r>
                              <m:rPr>
                                <m:sty m:val="p"/>
                              </m:rPr>
                              <a:rPr kumimoji="1" lang="en-US" altLang="zh-TW" sz="2400">
                                <a:latin typeface="Cambria Math" charset="0"/>
                              </a:rPr>
                              <m:t>X</m:t>
                            </m:r>
                          </m:e>
                          <m:sup>
                            <m:r>
                              <a:rPr kumimoji="1" lang="en-US" altLang="zh-TW" sz="2400" i="1">
                                <a:latin typeface="Cambria Math" charset="0"/>
                              </a:rPr>
                              <m:t>′</m:t>
                            </m:r>
                          </m:sup>
                        </m:sSup>
                        <m:r>
                          <a:rPr kumimoji="1" lang="en-US" altLang="zh-TW" sz="2400" i="1">
                            <a:latin typeface="Cambria Math" charset="0"/>
                          </a:rPr>
                          <m:t>𝑋</m:t>
                        </m:r>
                      </m:e>
                    </m:d>
                    <m:r>
                      <m:rPr>
                        <m:sty m:val="p"/>
                      </m:rPr>
                      <a:rPr kumimoji="1" lang="en-US" altLang="zh-TW" sz="2400">
                        <a:latin typeface="Cambria Math" charset="0"/>
                      </a:rPr>
                      <m:t>vec</m:t>
                    </m:r>
                    <m:d>
                      <m:dPr>
                        <m:ctrlPr>
                          <a:rPr kumimoji="1" lang="en-US" altLang="zh-TW" sz="2400" i="1">
                            <a:latin typeface="Cambria Math" charset="0"/>
                          </a:rPr>
                        </m:ctrlPr>
                      </m:dPr>
                      <m:e>
                        <m:r>
                          <a:rPr kumimoji="1" lang="en-US" altLang="zh-TW" sz="2400" i="1">
                            <a:latin typeface="Cambria Math" charset="0"/>
                            <a:ea typeface="Cambria Math" charset="0"/>
                            <a:cs typeface="Cambria Math" charset="0"/>
                          </a:rPr>
                          <m:t>𝛽</m:t>
                        </m:r>
                      </m:e>
                    </m:d>
                    <m:r>
                      <a:rPr kumimoji="1" lang="en-US" altLang="zh-TW" sz="2400" i="1">
                        <a:latin typeface="Cambria Math" charset="0"/>
                        <a:ea typeface="Cambria Math" charset="0"/>
                        <a:cs typeface="Cambria Math" charset="0"/>
                      </a:rPr>
                      <m:t>=</m:t>
                    </m:r>
                    <m:d>
                      <m:dPr>
                        <m:ctrlPr>
                          <a:rPr kumimoji="1" lang="en-US" altLang="zh-TW" sz="2400" i="1">
                            <a:latin typeface="Cambria Math" charset="0"/>
                          </a:rPr>
                        </m:ctrlPr>
                      </m:dPr>
                      <m:e>
                        <m:sSubSup>
                          <m:sSubSupPr>
                            <m:ctrlPr>
                              <a:rPr kumimoji="1" lang="en-US" altLang="zh-TW" sz="2400" i="1">
                                <a:latin typeface="Cambria Math" charset="0"/>
                              </a:rPr>
                            </m:ctrlPr>
                          </m:sSubSupPr>
                          <m:e>
                            <m:r>
                              <m:rPr>
                                <m:sty m:val="p"/>
                              </m:rPr>
                              <a:rPr kumimoji="1" lang="el-GR" altLang="zh-TW" sz="2400" i="1">
                                <a:latin typeface="Cambria Math" charset="0"/>
                                <a:ea typeface="Cambria Math" charset="0"/>
                                <a:cs typeface="Cambria Math" charset="0"/>
                              </a:rPr>
                              <m:t>Σ</m:t>
                            </m:r>
                          </m:e>
                          <m:sub>
                            <m:r>
                              <a:rPr kumimoji="1" lang="en-US" altLang="zh-TW" sz="2400" i="1">
                                <a:latin typeface="Cambria Math" charset="0"/>
                              </a:rPr>
                              <m:t>𝑎</m:t>
                            </m:r>
                          </m:sub>
                          <m:sup>
                            <m:r>
                              <a:rPr kumimoji="1" lang="en-US" altLang="zh-TW" sz="2400" i="1">
                                <a:latin typeface="Cambria Math" charset="0"/>
                              </a:rPr>
                              <m:t>−1</m:t>
                            </m:r>
                          </m:sup>
                        </m:sSubSup>
                        <m:r>
                          <a:rPr kumimoji="1" lang="en-US" altLang="zh-TW" sz="2400" i="1">
                            <a:latin typeface="Cambria Math" charset="0"/>
                            <a:ea typeface="Cambria Math" charset="0"/>
                            <a:cs typeface="Cambria Math" charset="0"/>
                          </a:rPr>
                          <m:t>⊗</m:t>
                        </m:r>
                        <m:sSup>
                          <m:sSupPr>
                            <m:ctrlPr>
                              <a:rPr kumimoji="1" lang="en-US" altLang="zh-TW" sz="2400" i="1">
                                <a:latin typeface="Cambria Math" charset="0"/>
                              </a:rPr>
                            </m:ctrlPr>
                          </m:sSupPr>
                          <m:e>
                            <m:r>
                              <m:rPr>
                                <m:sty m:val="p"/>
                              </m:rPr>
                              <a:rPr kumimoji="1" lang="en-US" altLang="zh-TW" sz="2400">
                                <a:latin typeface="Cambria Math" charset="0"/>
                              </a:rPr>
                              <m:t>X</m:t>
                            </m:r>
                          </m:e>
                          <m:sup>
                            <m:r>
                              <a:rPr kumimoji="1" lang="en-US" altLang="zh-TW" sz="2400" i="1">
                                <a:latin typeface="Cambria Math" charset="0"/>
                              </a:rPr>
                              <m:t>′</m:t>
                            </m:r>
                          </m:sup>
                        </m:sSup>
                      </m:e>
                    </m:d>
                    <m:r>
                      <a:rPr kumimoji="1" lang="en-US" altLang="zh-TW" sz="2400" i="1">
                        <a:latin typeface="Cambria Math" charset="0"/>
                      </a:rPr>
                      <m:t>𝑣𝑒𝑐</m:t>
                    </m:r>
                    <m:d>
                      <m:dPr>
                        <m:ctrlPr>
                          <a:rPr kumimoji="1" lang="en-US" altLang="zh-TW" sz="2400" i="1">
                            <a:latin typeface="Cambria Math" charset="0"/>
                          </a:rPr>
                        </m:ctrlPr>
                      </m:dPr>
                      <m:e>
                        <m:r>
                          <a:rPr kumimoji="1" lang="en-US" altLang="zh-TW" sz="2400" i="1">
                            <a:latin typeface="Cambria Math" charset="0"/>
                          </a:rPr>
                          <m:t>𝑧</m:t>
                        </m:r>
                      </m:e>
                    </m:d>
                  </m:oMath>
                </a14:m>
                <a:endParaRPr kumimoji="1" lang="en-US" altLang="zh-TW" sz="2400" dirty="0" smtClean="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410688" y="1058407"/>
                <a:ext cx="11547763" cy="5615347"/>
              </a:xfrm>
              <a:blipFill rotWithShape="0">
                <a:blip r:embed="rId2"/>
                <a:stretch>
                  <a:fillRect l="-950" t="-1194"/>
                </a:stretch>
              </a:blipFill>
            </p:spPr>
            <p:txBody>
              <a:bodyPr/>
              <a:lstStyle/>
              <a:p>
                <a:r>
                  <a:rPr lang="zh-TW" altLang="en-US">
                    <a:noFill/>
                  </a:rPr>
                  <a:t> </a:t>
                </a:r>
              </a:p>
            </p:txBody>
          </p:sp>
        </mc:Fallback>
      </mc:AlternateContent>
      <p:sp>
        <p:nvSpPr>
          <p:cNvPr id="4" name="向右箭號 3"/>
          <p:cNvSpPr/>
          <p:nvPr/>
        </p:nvSpPr>
        <p:spPr>
          <a:xfrm>
            <a:off x="1354319" y="5814122"/>
            <a:ext cx="593766" cy="26125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TW" altLang="en-US"/>
          </a:p>
        </p:txBody>
      </p:sp>
    </p:spTree>
    <p:extLst>
      <p:ext uri="{BB962C8B-B14F-4D97-AF65-F5344CB8AC3E}">
        <p14:creationId xmlns:p14="http://schemas.microsoft.com/office/powerpoint/2010/main" val="336371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8189" y="186996"/>
            <a:ext cx="10515600" cy="786781"/>
          </a:xfrm>
        </p:spPr>
        <p:txBody>
          <a:bodyPr/>
          <a:lstStyle/>
          <a:p>
            <a:r>
              <a:rPr kumimoji="1" lang="en-US" altLang="zh-TW" dirty="0"/>
              <a:t>Using </a:t>
            </a:r>
            <a:r>
              <a:rPr kumimoji="1" lang="en-US" altLang="zh-TW" dirty="0" smtClean="0"/>
              <a:t>ML </a:t>
            </a:r>
            <a:r>
              <a:rPr kumimoji="1" lang="en-US" altLang="zh-TW" dirty="0"/>
              <a:t>to estimate parameters of VAR(p)</a:t>
            </a:r>
            <a:endParaRPr kumimoji="1"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907503" y="973777"/>
                <a:ext cx="9792342" cy="3229733"/>
              </a:xfrm>
            </p:spPr>
            <p:txBody>
              <a:bodyPr>
                <a:normAutofit/>
              </a:bodyPr>
              <a:lstStyle/>
              <a:p>
                <a:r>
                  <a:rPr kumimoji="1" lang="en-US" altLang="zh-TW" dirty="0" smtClean="0"/>
                  <a:t>Consequently, the ML estimate of a VAR(p) model is </a:t>
                </a:r>
              </a:p>
              <a:p>
                <a:pPr marL="0" indent="0">
                  <a:buNone/>
                </a:pPr>
                <a:r>
                  <a:rPr kumimoji="1" lang="en-US" altLang="zh-TW" dirty="0" smtClean="0"/>
                  <a:t>    </a:t>
                </a:r>
                <a14:m>
                  <m:oMath xmlns:m="http://schemas.openxmlformats.org/officeDocument/2006/math">
                    <m:r>
                      <m:rPr>
                        <m:sty m:val="p"/>
                      </m:rPr>
                      <a:rPr kumimoji="1" lang="en-US" altLang="zh-TW" sz="2400">
                        <a:latin typeface="Cambria Math" charset="0"/>
                      </a:rPr>
                      <m:t>vec</m:t>
                    </m:r>
                    <m:d>
                      <m:dPr>
                        <m:ctrlPr>
                          <a:rPr kumimoji="1" lang="en-US" altLang="zh-TW" sz="2400" i="1">
                            <a:latin typeface="Cambria Math" charset="0"/>
                          </a:rPr>
                        </m:ctrlPr>
                      </m:dPr>
                      <m:e>
                        <m:acc>
                          <m:accPr>
                            <m:chr m:val="̂"/>
                            <m:ctrlPr>
                              <a:rPr kumimoji="1" lang="en-US" altLang="zh-TW" sz="2400" i="1" smtClean="0">
                                <a:latin typeface="Cambria Math" charset="0"/>
                                <a:ea typeface="Cambria Math" charset="0"/>
                                <a:cs typeface="Cambria Math" charset="0"/>
                              </a:rPr>
                            </m:ctrlPr>
                          </m:accPr>
                          <m:e>
                            <m:r>
                              <a:rPr kumimoji="1" lang="en-US" altLang="zh-TW" sz="2400" i="1">
                                <a:latin typeface="Cambria Math" charset="0"/>
                                <a:ea typeface="Cambria Math" charset="0"/>
                                <a:cs typeface="Cambria Math" charset="0"/>
                              </a:rPr>
                              <m:t>𝛽</m:t>
                            </m:r>
                          </m:e>
                        </m:acc>
                      </m:e>
                    </m:d>
                    <m:r>
                      <a:rPr kumimoji="1" lang="en-US" altLang="zh-TW" sz="2400" i="1">
                        <a:latin typeface="Cambria Math" charset="0"/>
                        <a:ea typeface="Cambria Math" charset="0"/>
                        <a:cs typeface="Cambria Math" charset="0"/>
                      </a:rPr>
                      <m:t>=</m:t>
                    </m:r>
                    <m:sSup>
                      <m:sSupPr>
                        <m:ctrlPr>
                          <a:rPr kumimoji="1" lang="en-US" altLang="zh-TW" sz="2400" i="1" smtClean="0">
                            <a:latin typeface="Cambria Math" charset="0"/>
                          </a:rPr>
                        </m:ctrlPr>
                      </m:sSupPr>
                      <m:e>
                        <m:d>
                          <m:dPr>
                            <m:ctrlPr>
                              <a:rPr kumimoji="1" lang="en-US" altLang="zh-TW" sz="2400" i="1">
                                <a:latin typeface="Cambria Math" charset="0"/>
                              </a:rPr>
                            </m:ctrlPr>
                          </m:dPr>
                          <m:e>
                            <m:sSubSup>
                              <m:sSubSupPr>
                                <m:ctrlPr>
                                  <a:rPr kumimoji="1" lang="en-US" altLang="zh-TW" sz="2400" i="1">
                                    <a:latin typeface="Cambria Math" charset="0"/>
                                  </a:rPr>
                                </m:ctrlPr>
                              </m:sSubSupPr>
                              <m:e>
                                <m:r>
                                  <m:rPr>
                                    <m:sty m:val="p"/>
                                  </m:rPr>
                                  <a:rPr kumimoji="1" lang="el-GR" altLang="zh-TW" sz="2400" i="1">
                                    <a:latin typeface="Cambria Math" charset="0"/>
                                    <a:ea typeface="Cambria Math" charset="0"/>
                                    <a:cs typeface="Cambria Math" charset="0"/>
                                  </a:rPr>
                                  <m:t>Σ</m:t>
                                </m:r>
                              </m:e>
                              <m:sub>
                                <m:r>
                                  <a:rPr kumimoji="1" lang="en-US" altLang="zh-TW" sz="2400" i="1">
                                    <a:latin typeface="Cambria Math" charset="0"/>
                                  </a:rPr>
                                  <m:t>𝑎</m:t>
                                </m:r>
                              </m:sub>
                              <m:sup>
                                <m:r>
                                  <a:rPr kumimoji="1" lang="en-US" altLang="zh-TW" sz="2400" i="1">
                                    <a:latin typeface="Cambria Math" charset="0"/>
                                  </a:rPr>
                                  <m:t>−1</m:t>
                                </m:r>
                              </m:sup>
                            </m:sSubSup>
                            <m:r>
                              <a:rPr kumimoji="1" lang="en-US" altLang="zh-TW" sz="2400" i="1">
                                <a:latin typeface="Cambria Math" charset="0"/>
                                <a:ea typeface="Cambria Math" charset="0"/>
                                <a:cs typeface="Cambria Math" charset="0"/>
                              </a:rPr>
                              <m:t>⊗</m:t>
                            </m:r>
                            <m:sSup>
                              <m:sSupPr>
                                <m:ctrlPr>
                                  <a:rPr kumimoji="1" lang="en-US" altLang="zh-TW" sz="2400" i="1">
                                    <a:latin typeface="Cambria Math" charset="0"/>
                                  </a:rPr>
                                </m:ctrlPr>
                              </m:sSupPr>
                              <m:e>
                                <m:r>
                                  <m:rPr>
                                    <m:sty m:val="p"/>
                                  </m:rPr>
                                  <a:rPr kumimoji="1" lang="en-US" altLang="zh-TW" sz="2400">
                                    <a:latin typeface="Cambria Math" charset="0"/>
                                  </a:rPr>
                                  <m:t>X</m:t>
                                </m:r>
                              </m:e>
                              <m:sup>
                                <m:r>
                                  <a:rPr kumimoji="1" lang="en-US" altLang="zh-TW" sz="2400" i="1">
                                    <a:latin typeface="Cambria Math" charset="0"/>
                                  </a:rPr>
                                  <m:t>′</m:t>
                                </m:r>
                              </m:sup>
                            </m:sSup>
                            <m:r>
                              <a:rPr kumimoji="1" lang="en-US" altLang="zh-TW" sz="2400" i="1">
                                <a:latin typeface="Cambria Math" charset="0"/>
                              </a:rPr>
                              <m:t>𝑋</m:t>
                            </m:r>
                          </m:e>
                        </m:d>
                      </m:e>
                      <m:sup>
                        <m:r>
                          <a:rPr kumimoji="1" lang="en-US" altLang="zh-TW" sz="2400" b="0" i="1" smtClean="0">
                            <a:latin typeface="Cambria Math" charset="0"/>
                          </a:rPr>
                          <m:t>−1</m:t>
                        </m:r>
                      </m:sup>
                    </m:sSup>
                    <m:d>
                      <m:dPr>
                        <m:ctrlPr>
                          <a:rPr kumimoji="1" lang="en-US" altLang="zh-TW" sz="2400" i="1">
                            <a:latin typeface="Cambria Math" charset="0"/>
                          </a:rPr>
                        </m:ctrlPr>
                      </m:dPr>
                      <m:e>
                        <m:sSubSup>
                          <m:sSubSupPr>
                            <m:ctrlPr>
                              <a:rPr kumimoji="1" lang="en-US" altLang="zh-TW" sz="2400" i="1">
                                <a:latin typeface="Cambria Math" charset="0"/>
                              </a:rPr>
                            </m:ctrlPr>
                          </m:sSubSupPr>
                          <m:e>
                            <m:r>
                              <m:rPr>
                                <m:sty m:val="p"/>
                              </m:rPr>
                              <a:rPr kumimoji="1" lang="el-GR" altLang="zh-TW" sz="2400" i="1">
                                <a:latin typeface="Cambria Math" charset="0"/>
                                <a:ea typeface="Cambria Math" charset="0"/>
                                <a:cs typeface="Cambria Math" charset="0"/>
                              </a:rPr>
                              <m:t>Σ</m:t>
                            </m:r>
                          </m:e>
                          <m:sub>
                            <m:r>
                              <a:rPr kumimoji="1" lang="en-US" altLang="zh-TW" sz="2400" i="1">
                                <a:latin typeface="Cambria Math" charset="0"/>
                              </a:rPr>
                              <m:t>𝑎</m:t>
                            </m:r>
                          </m:sub>
                          <m:sup>
                            <m:r>
                              <a:rPr kumimoji="1" lang="en-US" altLang="zh-TW" sz="2400" i="1">
                                <a:latin typeface="Cambria Math" charset="0"/>
                              </a:rPr>
                              <m:t>−1</m:t>
                            </m:r>
                          </m:sup>
                        </m:sSubSup>
                        <m:r>
                          <a:rPr kumimoji="1" lang="en-US" altLang="zh-TW" sz="2400" i="1">
                            <a:latin typeface="Cambria Math" charset="0"/>
                            <a:ea typeface="Cambria Math" charset="0"/>
                            <a:cs typeface="Cambria Math" charset="0"/>
                          </a:rPr>
                          <m:t>⊗</m:t>
                        </m:r>
                        <m:sSup>
                          <m:sSupPr>
                            <m:ctrlPr>
                              <a:rPr kumimoji="1" lang="en-US" altLang="zh-TW" sz="2400" i="1">
                                <a:latin typeface="Cambria Math" charset="0"/>
                              </a:rPr>
                            </m:ctrlPr>
                          </m:sSupPr>
                          <m:e>
                            <m:r>
                              <m:rPr>
                                <m:sty m:val="p"/>
                              </m:rPr>
                              <a:rPr kumimoji="1" lang="en-US" altLang="zh-TW" sz="2400">
                                <a:latin typeface="Cambria Math" charset="0"/>
                              </a:rPr>
                              <m:t>X</m:t>
                            </m:r>
                          </m:e>
                          <m:sup>
                            <m:r>
                              <a:rPr kumimoji="1" lang="en-US" altLang="zh-TW" sz="2400" i="1">
                                <a:latin typeface="Cambria Math" charset="0"/>
                              </a:rPr>
                              <m:t>′</m:t>
                            </m:r>
                          </m:sup>
                        </m:sSup>
                      </m:e>
                    </m:d>
                    <m:r>
                      <a:rPr kumimoji="1" lang="en-US" altLang="zh-TW" sz="2400" i="1">
                        <a:latin typeface="Cambria Math" charset="0"/>
                      </a:rPr>
                      <m:t>𝑣𝑒𝑐</m:t>
                    </m:r>
                    <m:d>
                      <m:dPr>
                        <m:ctrlPr>
                          <a:rPr kumimoji="1" lang="en-US" altLang="zh-TW" sz="2400" i="1">
                            <a:latin typeface="Cambria Math" charset="0"/>
                          </a:rPr>
                        </m:ctrlPr>
                      </m:dPr>
                      <m:e>
                        <m:r>
                          <a:rPr kumimoji="1" lang="en-US" altLang="zh-TW" sz="2400" i="1">
                            <a:latin typeface="Cambria Math" charset="0"/>
                          </a:rPr>
                          <m:t>𝑧</m:t>
                        </m:r>
                      </m:e>
                    </m:d>
                  </m:oMath>
                </a14:m>
                <a:endParaRPr kumimoji="1" lang="en-US" altLang="zh-TW" sz="2400" dirty="0" smtClean="0"/>
              </a:p>
              <a:p>
                <a:pPr marL="0" indent="0">
                  <a:buNone/>
                </a:pPr>
                <a:r>
                  <a:rPr kumimoji="1" lang="en-US" altLang="zh-TW" sz="2400" dirty="0"/>
                  <a:t> </a:t>
                </a:r>
                <a:r>
                  <a:rPr kumimoji="1" lang="en-US" altLang="zh-TW" sz="2400" dirty="0" smtClean="0"/>
                  <a:t>                  </a:t>
                </a:r>
                <a14:m>
                  <m:oMath xmlns:m="http://schemas.openxmlformats.org/officeDocument/2006/math">
                    <m:r>
                      <a:rPr kumimoji="1" lang="en-US" altLang="zh-TW" sz="2400" i="1">
                        <a:latin typeface="Cambria Math" charset="0"/>
                        <a:ea typeface="Cambria Math" charset="0"/>
                        <a:cs typeface="Cambria Math" charset="0"/>
                      </a:rPr>
                      <m:t>=</m:t>
                    </m:r>
                    <m:r>
                      <a:rPr kumimoji="1" lang="en-US" altLang="zh-TW" sz="2400" b="0" i="1" smtClean="0">
                        <a:latin typeface="Cambria Math" charset="0"/>
                        <a:ea typeface="Cambria Math" charset="0"/>
                        <a:cs typeface="Cambria Math" charset="0"/>
                      </a:rPr>
                      <m:t>[</m:t>
                    </m:r>
                    <m:sSup>
                      <m:sSupPr>
                        <m:ctrlPr>
                          <a:rPr kumimoji="1" lang="en-US" altLang="zh-TW" sz="2400" i="1">
                            <a:latin typeface="Cambria Math" charset="0"/>
                          </a:rPr>
                        </m:ctrlPr>
                      </m:sSupPr>
                      <m:e>
                        <m:sSubSup>
                          <m:sSubSupPr>
                            <m:ctrlPr>
                              <a:rPr kumimoji="1" lang="en-US" altLang="zh-TW" sz="2400" i="1">
                                <a:latin typeface="Cambria Math" charset="0"/>
                              </a:rPr>
                            </m:ctrlPr>
                          </m:sSubSupPr>
                          <m:e>
                            <m:r>
                              <m:rPr>
                                <m:sty m:val="p"/>
                              </m:rPr>
                              <a:rPr kumimoji="1" lang="el-GR" altLang="zh-TW" sz="2400" i="1">
                                <a:latin typeface="Cambria Math" charset="0"/>
                                <a:ea typeface="Cambria Math" charset="0"/>
                                <a:cs typeface="Cambria Math" charset="0"/>
                              </a:rPr>
                              <m:t>Σ</m:t>
                            </m:r>
                          </m:e>
                          <m:sub>
                            <m:r>
                              <a:rPr kumimoji="1" lang="en-US" altLang="zh-TW" sz="2400" i="1">
                                <a:latin typeface="Cambria Math" charset="0"/>
                              </a:rPr>
                              <m:t>𝑎</m:t>
                            </m:r>
                          </m:sub>
                          <m:sup/>
                        </m:sSubSup>
                        <m:r>
                          <a:rPr kumimoji="1" lang="en-US" altLang="zh-TW" sz="2400" i="1">
                            <a:latin typeface="Cambria Math" charset="0"/>
                            <a:ea typeface="Cambria Math" charset="0"/>
                            <a:cs typeface="Cambria Math" charset="0"/>
                          </a:rPr>
                          <m:t>⊗</m:t>
                        </m:r>
                        <m:r>
                          <a:rPr kumimoji="1" lang="en-US" altLang="zh-TW" sz="2400" b="0" i="1" smtClean="0">
                            <a:latin typeface="Cambria Math" charset="0"/>
                            <a:ea typeface="Cambria Math" charset="0"/>
                            <a:cs typeface="Cambria Math" charset="0"/>
                          </a:rPr>
                          <m:t>(</m:t>
                        </m:r>
                        <m:sSup>
                          <m:sSupPr>
                            <m:ctrlPr>
                              <a:rPr kumimoji="1" lang="en-US" altLang="zh-TW" sz="2400" i="1">
                                <a:latin typeface="Cambria Math" charset="0"/>
                              </a:rPr>
                            </m:ctrlPr>
                          </m:sSupPr>
                          <m:e>
                            <m:r>
                              <m:rPr>
                                <m:sty m:val="p"/>
                              </m:rPr>
                              <a:rPr kumimoji="1" lang="en-US" altLang="zh-TW" sz="2400">
                                <a:latin typeface="Cambria Math" charset="0"/>
                              </a:rPr>
                              <m:t>X</m:t>
                            </m:r>
                          </m:e>
                          <m:sup>
                            <m:r>
                              <a:rPr kumimoji="1" lang="en-US" altLang="zh-TW" sz="2400" i="1">
                                <a:latin typeface="Cambria Math" charset="0"/>
                              </a:rPr>
                              <m:t>′</m:t>
                            </m:r>
                          </m:sup>
                        </m:sSup>
                        <m:r>
                          <a:rPr kumimoji="1" lang="en-US" altLang="zh-TW" sz="2400" i="1">
                            <a:latin typeface="Cambria Math" charset="0"/>
                          </a:rPr>
                          <m:t>𝑋</m:t>
                        </m:r>
                        <m:r>
                          <a:rPr kumimoji="1" lang="en-US" altLang="zh-TW" sz="2400" b="0" i="1" smtClean="0">
                            <a:latin typeface="Cambria Math" charset="0"/>
                          </a:rPr>
                          <m:t>)</m:t>
                        </m:r>
                      </m:e>
                      <m:sup>
                        <m:r>
                          <a:rPr kumimoji="1" lang="en-US" altLang="zh-TW" sz="2400" i="1">
                            <a:latin typeface="Cambria Math" charset="0"/>
                          </a:rPr>
                          <m:t>−1</m:t>
                        </m:r>
                      </m:sup>
                    </m:sSup>
                    <m:r>
                      <a:rPr kumimoji="1" lang="en-US" altLang="zh-TW" sz="2400" b="0" i="1" smtClean="0">
                        <a:latin typeface="Cambria Math" charset="0"/>
                      </a:rPr>
                      <m:t>]</m:t>
                    </m:r>
                    <m:d>
                      <m:dPr>
                        <m:ctrlPr>
                          <a:rPr kumimoji="1" lang="en-US" altLang="zh-TW" sz="2400" i="1">
                            <a:latin typeface="Cambria Math" charset="0"/>
                          </a:rPr>
                        </m:ctrlPr>
                      </m:dPr>
                      <m:e>
                        <m:sSubSup>
                          <m:sSubSupPr>
                            <m:ctrlPr>
                              <a:rPr kumimoji="1" lang="en-US" altLang="zh-TW" sz="2400" i="1">
                                <a:latin typeface="Cambria Math" charset="0"/>
                              </a:rPr>
                            </m:ctrlPr>
                          </m:sSubSupPr>
                          <m:e>
                            <m:r>
                              <m:rPr>
                                <m:sty m:val="p"/>
                              </m:rPr>
                              <a:rPr kumimoji="1" lang="el-GR" altLang="zh-TW" sz="2400" i="1">
                                <a:latin typeface="Cambria Math" charset="0"/>
                                <a:ea typeface="Cambria Math" charset="0"/>
                                <a:cs typeface="Cambria Math" charset="0"/>
                              </a:rPr>
                              <m:t>Σ</m:t>
                            </m:r>
                          </m:e>
                          <m:sub>
                            <m:r>
                              <a:rPr kumimoji="1" lang="en-US" altLang="zh-TW" sz="2400" i="1">
                                <a:latin typeface="Cambria Math" charset="0"/>
                              </a:rPr>
                              <m:t>𝑎</m:t>
                            </m:r>
                          </m:sub>
                          <m:sup>
                            <m:r>
                              <a:rPr kumimoji="1" lang="en-US" altLang="zh-TW" sz="2400" i="1">
                                <a:latin typeface="Cambria Math" charset="0"/>
                              </a:rPr>
                              <m:t>−1</m:t>
                            </m:r>
                          </m:sup>
                        </m:sSubSup>
                        <m:r>
                          <a:rPr kumimoji="1" lang="en-US" altLang="zh-TW" sz="2400" i="1">
                            <a:latin typeface="Cambria Math" charset="0"/>
                            <a:ea typeface="Cambria Math" charset="0"/>
                            <a:cs typeface="Cambria Math" charset="0"/>
                          </a:rPr>
                          <m:t>⊗</m:t>
                        </m:r>
                        <m:sSup>
                          <m:sSupPr>
                            <m:ctrlPr>
                              <a:rPr kumimoji="1" lang="en-US" altLang="zh-TW" sz="2400" i="1">
                                <a:latin typeface="Cambria Math" charset="0"/>
                              </a:rPr>
                            </m:ctrlPr>
                          </m:sSupPr>
                          <m:e>
                            <m:r>
                              <m:rPr>
                                <m:sty m:val="p"/>
                              </m:rPr>
                              <a:rPr kumimoji="1" lang="en-US" altLang="zh-TW" sz="2400">
                                <a:latin typeface="Cambria Math" charset="0"/>
                              </a:rPr>
                              <m:t>X</m:t>
                            </m:r>
                          </m:e>
                          <m:sup>
                            <m:r>
                              <a:rPr kumimoji="1" lang="en-US" altLang="zh-TW" sz="2400" i="1">
                                <a:latin typeface="Cambria Math" charset="0"/>
                              </a:rPr>
                              <m:t>′</m:t>
                            </m:r>
                          </m:sup>
                        </m:sSup>
                      </m:e>
                    </m:d>
                    <m:r>
                      <a:rPr kumimoji="1" lang="en-US" altLang="zh-TW" sz="2400" i="1">
                        <a:latin typeface="Cambria Math" charset="0"/>
                      </a:rPr>
                      <m:t>𝑣𝑒𝑐</m:t>
                    </m:r>
                    <m:d>
                      <m:dPr>
                        <m:ctrlPr>
                          <a:rPr kumimoji="1" lang="en-US" altLang="zh-TW" sz="2400" i="1">
                            <a:latin typeface="Cambria Math" charset="0"/>
                          </a:rPr>
                        </m:ctrlPr>
                      </m:dPr>
                      <m:e>
                        <m:r>
                          <a:rPr kumimoji="1" lang="en-US" altLang="zh-TW" sz="2400" i="1">
                            <a:latin typeface="Cambria Math" charset="0"/>
                          </a:rPr>
                          <m:t>𝑧</m:t>
                        </m:r>
                      </m:e>
                    </m:d>
                  </m:oMath>
                </a14:m>
                <a:endParaRPr kumimoji="1" lang="en-US" altLang="zh-TW" sz="2400" dirty="0" smtClean="0"/>
              </a:p>
              <a:p>
                <a:pPr marL="0" indent="0">
                  <a:buNone/>
                </a:pPr>
                <a:r>
                  <a:rPr kumimoji="1" lang="en-US" altLang="zh-TW" sz="2400" dirty="0" smtClean="0"/>
                  <a:t>                   </a:t>
                </a:r>
                <a14:m>
                  <m:oMath xmlns:m="http://schemas.openxmlformats.org/officeDocument/2006/math">
                    <m:r>
                      <a:rPr kumimoji="1" lang="en-US" altLang="zh-TW" sz="2400" b="0" i="0" smtClean="0">
                        <a:latin typeface="Cambria Math" charset="0"/>
                      </a:rPr>
                      <m:t>=</m:t>
                    </m:r>
                    <m:d>
                      <m:dPr>
                        <m:ctrlPr>
                          <a:rPr kumimoji="1" lang="en-US" altLang="zh-TW" sz="2400" i="1">
                            <a:latin typeface="Cambria Math" charset="0"/>
                          </a:rPr>
                        </m:ctrlPr>
                      </m:dPr>
                      <m:e>
                        <m:sSub>
                          <m:sSubPr>
                            <m:ctrlPr>
                              <a:rPr kumimoji="1" lang="en-US" altLang="zh-TW" sz="2400" i="1">
                                <a:latin typeface="Cambria Math" charset="0"/>
                              </a:rPr>
                            </m:ctrlPr>
                          </m:sSubPr>
                          <m:e>
                            <m:r>
                              <a:rPr kumimoji="1" lang="en-US" altLang="zh-TW" sz="2400" i="1">
                                <a:latin typeface="Cambria Math" charset="0"/>
                              </a:rPr>
                              <m:t>𝐼</m:t>
                            </m:r>
                          </m:e>
                          <m:sub>
                            <m:r>
                              <a:rPr kumimoji="1" lang="en-US" altLang="zh-TW" sz="2400" i="1">
                                <a:latin typeface="Cambria Math" charset="0"/>
                              </a:rPr>
                              <m:t>𝑘</m:t>
                            </m:r>
                          </m:sub>
                        </m:sSub>
                        <m:r>
                          <a:rPr kumimoji="1" lang="en-US" altLang="zh-TW" sz="2400" i="1">
                            <a:latin typeface="Cambria Math" charset="0"/>
                            <a:ea typeface="Cambria Math" charset="0"/>
                            <a:cs typeface="Cambria Math" charset="0"/>
                          </a:rPr>
                          <m:t>⊗</m:t>
                        </m:r>
                        <m:sSup>
                          <m:sSupPr>
                            <m:ctrlPr>
                              <a:rPr kumimoji="1" lang="en-US" altLang="zh-TW" sz="2400" i="1">
                                <a:latin typeface="Cambria Math" charset="0"/>
                              </a:rPr>
                            </m:ctrlPr>
                          </m:sSupPr>
                          <m:e>
                            <m:sSup>
                              <m:sSupPr>
                                <m:ctrlPr>
                                  <a:rPr kumimoji="1" lang="en-US" altLang="zh-TW" sz="2400" i="1">
                                    <a:latin typeface="Cambria Math" charset="0"/>
                                  </a:rPr>
                                </m:ctrlPr>
                              </m:sSupPr>
                              <m:e>
                                <m:r>
                                  <a:rPr kumimoji="1" lang="en-US" altLang="zh-TW" sz="2400" i="1">
                                    <a:latin typeface="Cambria Math" charset="0"/>
                                    <a:ea typeface="Cambria Math" charset="0"/>
                                    <a:cs typeface="Cambria Math" charset="0"/>
                                  </a:rPr>
                                  <m:t>(</m:t>
                                </m:r>
                                <m:sSup>
                                  <m:sSupPr>
                                    <m:ctrlPr>
                                      <a:rPr kumimoji="1" lang="en-US" altLang="zh-TW" sz="2400" i="1">
                                        <a:latin typeface="Cambria Math" charset="0"/>
                                      </a:rPr>
                                    </m:ctrlPr>
                                  </m:sSupPr>
                                  <m:e>
                                    <m:r>
                                      <m:rPr>
                                        <m:sty m:val="p"/>
                                      </m:rPr>
                                      <a:rPr kumimoji="1" lang="en-US" altLang="zh-TW" sz="2400">
                                        <a:latin typeface="Cambria Math" charset="0"/>
                                      </a:rPr>
                                      <m:t>X</m:t>
                                    </m:r>
                                  </m:e>
                                  <m:sup>
                                    <m:r>
                                      <a:rPr kumimoji="1" lang="en-US" altLang="zh-TW" sz="2400" i="1">
                                        <a:latin typeface="Cambria Math" charset="0"/>
                                      </a:rPr>
                                      <m:t>′</m:t>
                                    </m:r>
                                  </m:sup>
                                </m:sSup>
                                <m:r>
                                  <a:rPr kumimoji="1" lang="en-US" altLang="zh-TW" sz="2400" i="1">
                                    <a:latin typeface="Cambria Math" charset="0"/>
                                  </a:rPr>
                                  <m:t>𝑋</m:t>
                                </m:r>
                                <m:r>
                                  <a:rPr kumimoji="1" lang="en-US" altLang="zh-TW" sz="2400" i="1">
                                    <a:latin typeface="Cambria Math" charset="0"/>
                                  </a:rPr>
                                  <m:t>)</m:t>
                                </m:r>
                              </m:e>
                              <m:sup>
                                <m:r>
                                  <a:rPr kumimoji="1" lang="en-US" altLang="zh-TW" sz="2400" i="1">
                                    <a:latin typeface="Cambria Math" charset="0"/>
                                  </a:rPr>
                                  <m:t>−1</m:t>
                                </m:r>
                              </m:sup>
                            </m:sSup>
                            <m:r>
                              <m:rPr>
                                <m:sty m:val="p"/>
                              </m:rPr>
                              <a:rPr kumimoji="1" lang="en-US" altLang="zh-TW" sz="2400">
                                <a:latin typeface="Cambria Math" charset="0"/>
                              </a:rPr>
                              <m:t>X</m:t>
                            </m:r>
                          </m:e>
                          <m:sup>
                            <m:r>
                              <a:rPr kumimoji="1" lang="en-US" altLang="zh-TW" sz="2400" i="1">
                                <a:latin typeface="Cambria Math" charset="0"/>
                              </a:rPr>
                              <m:t>′</m:t>
                            </m:r>
                          </m:sup>
                        </m:sSup>
                      </m:e>
                    </m:d>
                    <m:r>
                      <a:rPr kumimoji="1" lang="en-US" altLang="zh-TW" sz="2400" i="1">
                        <a:latin typeface="Cambria Math" charset="0"/>
                      </a:rPr>
                      <m:t>𝑣𝑒𝑐</m:t>
                    </m:r>
                    <m:d>
                      <m:dPr>
                        <m:ctrlPr>
                          <a:rPr kumimoji="1" lang="en-US" altLang="zh-TW" sz="2400" i="1">
                            <a:latin typeface="Cambria Math" charset="0"/>
                          </a:rPr>
                        </m:ctrlPr>
                      </m:dPr>
                      <m:e>
                        <m:r>
                          <a:rPr kumimoji="1" lang="en-US" altLang="zh-TW" sz="2400" i="1">
                            <a:latin typeface="Cambria Math" charset="0"/>
                          </a:rPr>
                          <m:t>𝑧</m:t>
                        </m:r>
                      </m:e>
                    </m:d>
                  </m:oMath>
                </a14:m>
                <a:endParaRPr kumimoji="1" lang="en-US" altLang="zh-TW" sz="2400" dirty="0" smtClean="0"/>
              </a:p>
              <a:p>
                <a:pPr marL="0" indent="0">
                  <a:buNone/>
                </a:pPr>
                <a:r>
                  <a:rPr kumimoji="1" lang="en-US" altLang="zh-TW" sz="2400" b="0" dirty="0" smtClean="0"/>
                  <a:t>                   </a:t>
                </a:r>
                <a14:m>
                  <m:oMath xmlns:m="http://schemas.openxmlformats.org/officeDocument/2006/math">
                    <m:r>
                      <a:rPr kumimoji="1" lang="en-US" altLang="zh-TW" sz="2400" b="0" i="1" smtClean="0">
                        <a:latin typeface="Cambria Math" charset="0"/>
                      </a:rPr>
                      <m:t>=</m:t>
                    </m:r>
                    <m:sSup>
                      <m:sSupPr>
                        <m:ctrlPr>
                          <a:rPr kumimoji="1" lang="en-US" altLang="zh-TW" sz="2400" i="1">
                            <a:latin typeface="Cambria Math" charset="0"/>
                          </a:rPr>
                        </m:ctrlPr>
                      </m:sSupPr>
                      <m:e>
                        <m:r>
                          <a:rPr kumimoji="1" lang="en-US" altLang="zh-TW" sz="2400" b="0" i="1" smtClean="0">
                            <a:latin typeface="Cambria Math" charset="0"/>
                          </a:rPr>
                          <m:t>𝑣𝑒𝑐</m:t>
                        </m:r>
                        <m:r>
                          <a:rPr kumimoji="1" lang="en-US" altLang="zh-TW" sz="2400" b="0" i="1" smtClean="0">
                            <a:latin typeface="Cambria Math" charset="0"/>
                          </a:rPr>
                          <m:t>[(</m:t>
                        </m:r>
                        <m:sSup>
                          <m:sSupPr>
                            <m:ctrlPr>
                              <a:rPr kumimoji="1" lang="en-US" altLang="zh-TW" sz="2400" i="1">
                                <a:latin typeface="Cambria Math" charset="0"/>
                              </a:rPr>
                            </m:ctrlPr>
                          </m:sSupPr>
                          <m:e>
                            <m:r>
                              <a:rPr kumimoji="1" lang="en-US" altLang="zh-TW" sz="2400" i="1">
                                <a:latin typeface="Cambria Math" charset="0"/>
                              </a:rPr>
                              <m:t>𝑋</m:t>
                            </m:r>
                          </m:e>
                          <m:sup>
                            <m:r>
                              <a:rPr kumimoji="1" lang="en-US" altLang="zh-TW" sz="2400" i="1">
                                <a:latin typeface="Cambria Math" charset="0"/>
                              </a:rPr>
                              <m:t>′</m:t>
                            </m:r>
                          </m:sup>
                        </m:sSup>
                        <m:r>
                          <a:rPr kumimoji="1" lang="en-US" altLang="zh-TW" sz="2400" i="1">
                            <a:latin typeface="Cambria Math" charset="0"/>
                          </a:rPr>
                          <m:t>𝑋</m:t>
                        </m:r>
                        <m:r>
                          <a:rPr kumimoji="1" lang="en-US" altLang="zh-TW" sz="2400" i="1">
                            <a:latin typeface="Cambria Math" charset="0"/>
                          </a:rPr>
                          <m:t>)</m:t>
                        </m:r>
                      </m:e>
                      <m:sup>
                        <m:r>
                          <a:rPr kumimoji="1" lang="en-US" altLang="zh-TW" sz="2400" i="1">
                            <a:latin typeface="Cambria Math" charset="0"/>
                          </a:rPr>
                          <m:t>−1</m:t>
                        </m:r>
                      </m:sup>
                    </m:sSup>
                    <m:sSup>
                      <m:sSupPr>
                        <m:ctrlPr>
                          <a:rPr kumimoji="1" lang="en-US" altLang="zh-TW" sz="2400" i="1">
                            <a:latin typeface="Cambria Math" charset="0"/>
                          </a:rPr>
                        </m:ctrlPr>
                      </m:sSupPr>
                      <m:e>
                        <m:r>
                          <a:rPr kumimoji="1" lang="en-US" altLang="zh-TW" sz="2400" i="1">
                            <a:latin typeface="Cambria Math" charset="0"/>
                          </a:rPr>
                          <m:t>𝑋</m:t>
                        </m:r>
                      </m:e>
                      <m:sup>
                        <m:r>
                          <a:rPr kumimoji="1" lang="en-US" altLang="zh-TW" sz="2400" i="1">
                            <a:latin typeface="Cambria Math" charset="0"/>
                          </a:rPr>
                          <m:t>′</m:t>
                        </m:r>
                      </m:sup>
                    </m:sSup>
                    <m:r>
                      <a:rPr kumimoji="1" lang="en-US" altLang="zh-TW" sz="2400" b="0" i="1" smtClean="0">
                        <a:latin typeface="Cambria Math" charset="0"/>
                      </a:rPr>
                      <m:t>𝑧</m:t>
                    </m:r>
                    <m:r>
                      <a:rPr kumimoji="1" lang="en-US" altLang="zh-TW" sz="2400" b="0" i="0" smtClean="0">
                        <a:latin typeface="Cambria Math" charset="0"/>
                      </a:rPr>
                      <m:t>]</m:t>
                    </m:r>
                  </m:oMath>
                </a14:m>
                <a:endParaRPr kumimoji="1" lang="en-US" altLang="zh-TW" sz="800" dirty="0"/>
              </a:p>
              <a:p>
                <a:pPr marL="0" indent="0">
                  <a:buNone/>
                </a:pPr>
                <a:r>
                  <a:rPr kumimoji="1" lang="en-US" altLang="zh-TW" dirty="0" smtClean="0"/>
                  <a:t>   </a:t>
                </a:r>
                <a14:m>
                  <m:oMath xmlns:m="http://schemas.openxmlformats.org/officeDocument/2006/math">
                    <m:acc>
                      <m:accPr>
                        <m:chr m:val="̂"/>
                        <m:ctrlPr>
                          <a:rPr kumimoji="1" lang="en-US" altLang="zh-TW" i="1">
                            <a:latin typeface="Cambria Math" charset="0"/>
                          </a:rPr>
                        </m:ctrlPr>
                      </m:accPr>
                      <m:e>
                        <m:r>
                          <a:rPr kumimoji="1" lang="en-US" altLang="zh-TW" i="1">
                            <a:latin typeface="Cambria Math" charset="0"/>
                            <a:ea typeface="Cambria Math" charset="0"/>
                            <a:cs typeface="Cambria Math" charset="0"/>
                          </a:rPr>
                          <m:t>𝛽</m:t>
                        </m:r>
                      </m:e>
                    </m:acc>
                    <m:r>
                      <a:rPr kumimoji="1" lang="en-US" altLang="zh-TW" i="1">
                        <a:latin typeface="Cambria Math" charset="0"/>
                      </a:rPr>
                      <m:t>=</m:t>
                    </m:r>
                    <m:sSup>
                      <m:sSupPr>
                        <m:ctrlPr>
                          <a:rPr kumimoji="1" lang="en-US" altLang="zh-TW" i="1">
                            <a:latin typeface="Cambria Math" charset="0"/>
                          </a:rPr>
                        </m:ctrlPr>
                      </m:sSupPr>
                      <m:e>
                        <m:r>
                          <a:rPr kumimoji="1" lang="en-US" altLang="zh-TW" i="1">
                            <a:latin typeface="Cambria Math" charset="0"/>
                          </a:rPr>
                          <m:t>(</m:t>
                        </m:r>
                        <m:sSup>
                          <m:sSupPr>
                            <m:ctrlPr>
                              <a:rPr kumimoji="1" lang="en-US" altLang="zh-TW" i="1">
                                <a:latin typeface="Cambria Math" charset="0"/>
                              </a:rPr>
                            </m:ctrlPr>
                          </m:sSupPr>
                          <m:e>
                            <m:r>
                              <a:rPr kumimoji="1" lang="en-US" altLang="zh-TW" i="1">
                                <a:latin typeface="Cambria Math" charset="0"/>
                              </a:rPr>
                              <m:t>𝑋</m:t>
                            </m:r>
                          </m:e>
                          <m:sup>
                            <m:r>
                              <a:rPr kumimoji="1" lang="en-US" altLang="zh-TW" i="1">
                                <a:latin typeface="Cambria Math" charset="0"/>
                              </a:rPr>
                              <m:t>′</m:t>
                            </m:r>
                          </m:sup>
                        </m:sSup>
                        <m:r>
                          <a:rPr kumimoji="1" lang="en-US" altLang="zh-TW" i="1">
                            <a:latin typeface="Cambria Math" charset="0"/>
                          </a:rPr>
                          <m:t>𝑋</m:t>
                        </m:r>
                        <m:r>
                          <a:rPr kumimoji="1" lang="en-US" altLang="zh-TW" i="1">
                            <a:latin typeface="Cambria Math" charset="0"/>
                          </a:rPr>
                          <m:t>)</m:t>
                        </m:r>
                      </m:e>
                      <m:sup>
                        <m:r>
                          <a:rPr kumimoji="1" lang="en-US" altLang="zh-TW" i="1">
                            <a:latin typeface="Cambria Math" charset="0"/>
                          </a:rPr>
                          <m:t>−1</m:t>
                        </m:r>
                      </m:sup>
                    </m:sSup>
                    <m:sSup>
                      <m:sSupPr>
                        <m:ctrlPr>
                          <a:rPr kumimoji="1" lang="en-US" altLang="zh-TW" i="1">
                            <a:latin typeface="Cambria Math" charset="0"/>
                          </a:rPr>
                        </m:ctrlPr>
                      </m:sSupPr>
                      <m:e>
                        <m:r>
                          <a:rPr kumimoji="1" lang="en-US" altLang="zh-TW" i="1">
                            <a:latin typeface="Cambria Math" charset="0"/>
                          </a:rPr>
                          <m:t>𝑋</m:t>
                        </m:r>
                      </m:e>
                      <m:sup>
                        <m:r>
                          <a:rPr kumimoji="1" lang="en-US" altLang="zh-TW" i="1">
                            <a:latin typeface="Cambria Math" charset="0"/>
                          </a:rPr>
                          <m:t>′</m:t>
                        </m:r>
                      </m:sup>
                    </m:sSup>
                    <m:r>
                      <a:rPr kumimoji="1" lang="en-US" altLang="zh-TW" b="0" i="1" smtClean="0">
                        <a:latin typeface="Cambria Math" charset="0"/>
                      </a:rPr>
                      <m:t>𝑧</m:t>
                    </m:r>
                  </m:oMath>
                </a14:m>
                <a:endParaRPr kumimoji="1" lang="en-US" altLang="zh-TW" dirty="0" smtClean="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907503" y="973777"/>
                <a:ext cx="9792342" cy="3229733"/>
              </a:xfrm>
              <a:blipFill rotWithShape="0">
                <a:blip r:embed="rId2"/>
                <a:stretch>
                  <a:fillRect l="-1121" t="-320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內容版面配置區 2"/>
              <p:cNvSpPr txBox="1">
                <a:spLocks/>
              </p:cNvSpPr>
              <p:nvPr/>
            </p:nvSpPr>
            <p:spPr>
              <a:xfrm>
                <a:off x="907503" y="4057013"/>
                <a:ext cx="10515600" cy="24802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kumimoji="1" lang="en-US" altLang="zh-TW" dirty="0" smtClean="0"/>
                  <a:t>Next , taking the partial derivative of log-likelihood function with respective to </a:t>
                </a:r>
                <a14:m>
                  <m:oMath xmlns:m="http://schemas.openxmlformats.org/officeDocument/2006/math">
                    <m:sSub>
                      <m:sSubPr>
                        <m:ctrlPr>
                          <a:rPr kumimoji="1" lang="en-US" altLang="zh-TW" i="1">
                            <a:latin typeface="Cambria Math" charset="0"/>
                          </a:rPr>
                        </m:ctrlPr>
                      </m:sSubPr>
                      <m:e>
                        <m:r>
                          <m:rPr>
                            <m:sty m:val="p"/>
                          </m:rPr>
                          <a:rPr kumimoji="1" lang="el-GR" altLang="zh-TW" i="1">
                            <a:latin typeface="Cambria Math" charset="0"/>
                            <a:ea typeface="Cambria Math" charset="0"/>
                            <a:cs typeface="Cambria Math" charset="0"/>
                          </a:rPr>
                          <m:t>Σ</m:t>
                        </m:r>
                      </m:e>
                      <m:sub>
                        <m:r>
                          <a:rPr kumimoji="1" lang="en-US" altLang="zh-TW" i="1">
                            <a:latin typeface="Cambria Math" charset="0"/>
                          </a:rPr>
                          <m:t>𝑎</m:t>
                        </m:r>
                      </m:sub>
                    </m:sSub>
                  </m:oMath>
                </a14:m>
                <a:r>
                  <a:rPr kumimoji="1" lang="en-US" altLang="zh-TW" dirty="0" smtClean="0"/>
                  <a:t> and </a:t>
                </a:r>
                <a:r>
                  <a:rPr kumimoji="1" lang="en-US" altLang="zh-TW" dirty="0"/>
                  <a:t>equating to 0</a:t>
                </a:r>
                <a:r>
                  <a:rPr kumimoji="1" lang="en-US" altLang="zh-TW" dirty="0" smtClean="0"/>
                  <a:t>:</a:t>
                </a:r>
              </a:p>
              <a:p>
                <a:pPr marL="0" indent="0">
                  <a:buFont typeface="Arial"/>
                  <a:buNone/>
                </a:pPr>
                <a:r>
                  <a:rPr kumimoji="1" lang="en-US" altLang="zh-TW" dirty="0"/>
                  <a:t> </a:t>
                </a:r>
                <a:r>
                  <a:rPr kumimoji="1" lang="en-US" altLang="zh-TW" dirty="0" smtClean="0"/>
                  <a:t>  </a:t>
                </a:r>
                <a14:m>
                  <m:oMath xmlns:m="http://schemas.openxmlformats.org/officeDocument/2006/math">
                    <m:f>
                      <m:fPr>
                        <m:ctrlPr>
                          <a:rPr kumimoji="1" lang="mr-IN" altLang="zh-TW" i="1">
                            <a:latin typeface="Cambria Math" charset="0"/>
                          </a:rPr>
                        </m:ctrlPr>
                      </m:fPr>
                      <m:num>
                        <m:r>
                          <a:rPr kumimoji="1" lang="mr-IN" altLang="zh-TW" i="1">
                            <a:latin typeface="Cambria Math" charset="0"/>
                            <a:ea typeface="Cambria Math" charset="0"/>
                            <a:cs typeface="Cambria Math" charset="0"/>
                          </a:rPr>
                          <m:t>𝜕</m:t>
                        </m:r>
                        <m:r>
                          <a:rPr kumimoji="1" lang="en-US" altLang="zh-TW" i="1" smtClean="0">
                            <a:latin typeface="Cambria Math" charset="0"/>
                            <a:ea typeface="Cambria Math" charset="0"/>
                            <a:cs typeface="Cambria Math" charset="0"/>
                          </a:rPr>
                          <m:t>𝑙𝑜𝑔𝐿</m:t>
                        </m:r>
                        <m:r>
                          <a:rPr kumimoji="1" lang="en-US" altLang="zh-TW" i="1" smtClean="0">
                            <a:latin typeface="Cambria Math" charset="0"/>
                            <a:ea typeface="Cambria Math" charset="0"/>
                            <a:cs typeface="Cambria Math" charset="0"/>
                          </a:rPr>
                          <m:t>(</m:t>
                        </m:r>
                        <m:r>
                          <a:rPr kumimoji="1" lang="en-US" altLang="zh-TW" i="1">
                            <a:latin typeface="Cambria Math" charset="0"/>
                            <a:ea typeface="Cambria Math" charset="0"/>
                            <a:cs typeface="Cambria Math" charset="0"/>
                          </a:rPr>
                          <m:t>𝛽</m:t>
                        </m:r>
                        <m:r>
                          <a:rPr kumimoji="1" lang="en-US" altLang="zh-TW" i="1">
                            <a:latin typeface="Cambria Math" charset="0"/>
                            <a:ea typeface="Cambria Math" charset="0"/>
                            <a:cs typeface="Cambria Math" charset="0"/>
                          </a:rPr>
                          <m:t>,</m:t>
                        </m:r>
                        <m:sSub>
                          <m:sSubPr>
                            <m:ctrlPr>
                              <a:rPr kumimoji="1" lang="en-US" altLang="zh-TW" i="1">
                                <a:latin typeface="Cambria Math" charset="0"/>
                              </a:rPr>
                            </m:ctrlPr>
                          </m:sSubPr>
                          <m:e>
                            <m:r>
                              <m:rPr>
                                <m:sty m:val="p"/>
                              </m:rPr>
                              <a:rPr kumimoji="1" lang="el-GR" altLang="zh-TW" i="1">
                                <a:latin typeface="Cambria Math" charset="0"/>
                                <a:ea typeface="Cambria Math" charset="0"/>
                                <a:cs typeface="Cambria Math" charset="0"/>
                              </a:rPr>
                              <m:t>Σ</m:t>
                            </m:r>
                          </m:e>
                          <m:sub>
                            <m:r>
                              <a:rPr kumimoji="1" lang="en-US" altLang="zh-TW" i="1">
                                <a:latin typeface="Cambria Math" charset="0"/>
                              </a:rPr>
                              <m:t>𝑎</m:t>
                            </m:r>
                          </m:sub>
                        </m:sSub>
                        <m:r>
                          <a:rPr kumimoji="1" lang="en-US" altLang="zh-TW" i="1" smtClean="0">
                            <a:latin typeface="Cambria Math" charset="0"/>
                            <a:ea typeface="Cambria Math" charset="0"/>
                            <a:cs typeface="Cambria Math" charset="0"/>
                          </a:rPr>
                          <m:t>)</m:t>
                        </m:r>
                      </m:num>
                      <m:den>
                        <m:r>
                          <a:rPr kumimoji="1" lang="mr-IN" altLang="zh-TW" i="1">
                            <a:latin typeface="Cambria Math" charset="0"/>
                            <a:ea typeface="Cambria Math" charset="0"/>
                            <a:cs typeface="Cambria Math" charset="0"/>
                          </a:rPr>
                          <m:t>𝜕</m:t>
                        </m:r>
                        <m:sSub>
                          <m:sSubPr>
                            <m:ctrlPr>
                              <a:rPr kumimoji="1" lang="en-US" altLang="zh-TW" i="1">
                                <a:latin typeface="Cambria Math" charset="0"/>
                              </a:rPr>
                            </m:ctrlPr>
                          </m:sSubPr>
                          <m:e>
                            <m:r>
                              <m:rPr>
                                <m:sty m:val="p"/>
                              </m:rPr>
                              <a:rPr kumimoji="1" lang="el-GR" altLang="zh-TW" i="1">
                                <a:latin typeface="Cambria Math" charset="0"/>
                                <a:ea typeface="Cambria Math" charset="0"/>
                                <a:cs typeface="Cambria Math" charset="0"/>
                              </a:rPr>
                              <m:t>Σ</m:t>
                            </m:r>
                          </m:e>
                          <m:sub>
                            <m:r>
                              <a:rPr kumimoji="1" lang="en-US" altLang="zh-TW" i="1">
                                <a:latin typeface="Cambria Math" charset="0"/>
                              </a:rPr>
                              <m:t>𝑎</m:t>
                            </m:r>
                          </m:sub>
                        </m:sSub>
                      </m:den>
                    </m:f>
                    <m:r>
                      <a:rPr kumimoji="1" lang="en-US" altLang="zh-TW" smtClean="0">
                        <a:latin typeface="Cambria Math" charset="0"/>
                        <a:ea typeface="Cambria Math" charset="0"/>
                        <a:cs typeface="Cambria Math" charset="0"/>
                      </a:rPr>
                      <m:t>=</m:t>
                    </m:r>
                    <m:r>
                      <a:rPr kumimoji="1" lang="en-US" altLang="zh-TW" i="1">
                        <a:latin typeface="Cambria Math" charset="0"/>
                      </a:rPr>
                      <m:t>−</m:t>
                    </m:r>
                    <m:f>
                      <m:fPr>
                        <m:ctrlPr>
                          <a:rPr kumimoji="1" lang="mr-IN" altLang="zh-TW" i="1">
                            <a:latin typeface="Cambria Math" charset="0"/>
                          </a:rPr>
                        </m:ctrlPr>
                      </m:fPr>
                      <m:num>
                        <m:r>
                          <a:rPr kumimoji="1" lang="en-US" altLang="zh-TW" i="1">
                            <a:latin typeface="Cambria Math" charset="0"/>
                          </a:rPr>
                          <m:t>𝑇</m:t>
                        </m:r>
                        <m:r>
                          <a:rPr kumimoji="1" lang="en-US" altLang="zh-TW" i="1">
                            <a:latin typeface="Cambria Math" charset="0"/>
                          </a:rPr>
                          <m:t>−</m:t>
                        </m:r>
                        <m:r>
                          <a:rPr kumimoji="1" lang="en-US" altLang="zh-TW" i="1">
                            <a:latin typeface="Cambria Math" charset="0"/>
                          </a:rPr>
                          <m:t>𝑝</m:t>
                        </m:r>
                      </m:num>
                      <m:den>
                        <m:r>
                          <a:rPr kumimoji="1" lang="en-US" altLang="zh-TW" i="1">
                            <a:latin typeface="Cambria Math" charset="0"/>
                          </a:rPr>
                          <m:t>2</m:t>
                        </m:r>
                      </m:den>
                    </m:f>
                    <m:sSubSup>
                      <m:sSubSupPr>
                        <m:ctrlPr>
                          <a:rPr kumimoji="1" lang="en-US" altLang="zh-TW" i="1">
                            <a:latin typeface="Cambria Math" charset="0"/>
                          </a:rPr>
                        </m:ctrlPr>
                      </m:sSubSupPr>
                      <m:e>
                        <m:r>
                          <m:rPr>
                            <m:sty m:val="p"/>
                          </m:rPr>
                          <a:rPr kumimoji="1" lang="el-GR" altLang="zh-TW" i="1">
                            <a:latin typeface="Cambria Math" charset="0"/>
                            <a:ea typeface="Cambria Math" charset="0"/>
                            <a:cs typeface="Cambria Math" charset="0"/>
                          </a:rPr>
                          <m:t>Σ</m:t>
                        </m:r>
                      </m:e>
                      <m:sub>
                        <m:r>
                          <a:rPr kumimoji="1" lang="en-US" altLang="zh-TW" i="1">
                            <a:latin typeface="Cambria Math" charset="0"/>
                          </a:rPr>
                          <m:t>𝑎</m:t>
                        </m:r>
                      </m:sub>
                      <m:sup>
                        <m:r>
                          <a:rPr kumimoji="1" lang="en-US" altLang="zh-TW" i="1">
                            <a:latin typeface="Cambria Math" charset="0"/>
                          </a:rPr>
                          <m:t>−1</m:t>
                        </m:r>
                      </m:sup>
                    </m:sSubSup>
                    <m:r>
                      <a:rPr kumimoji="1" lang="en-US" altLang="zh-TW" i="1" smtClean="0">
                        <a:latin typeface="Cambria Math" charset="0"/>
                      </a:rPr>
                      <m:t>+</m:t>
                    </m:r>
                    <m:f>
                      <m:fPr>
                        <m:ctrlPr>
                          <a:rPr kumimoji="1" lang="mr-IN" altLang="zh-TW" i="1">
                            <a:latin typeface="Cambria Math" charset="0"/>
                          </a:rPr>
                        </m:ctrlPr>
                      </m:fPr>
                      <m:num>
                        <m:r>
                          <a:rPr kumimoji="1" lang="en-US" altLang="zh-TW" i="1" smtClean="0">
                            <a:latin typeface="Cambria Math" charset="0"/>
                          </a:rPr>
                          <m:t>1</m:t>
                        </m:r>
                      </m:num>
                      <m:den>
                        <m:r>
                          <a:rPr kumimoji="1" lang="en-US" altLang="zh-TW" i="1">
                            <a:latin typeface="Cambria Math" charset="0"/>
                          </a:rPr>
                          <m:t>2</m:t>
                        </m:r>
                      </m:den>
                    </m:f>
                    <m:sSubSup>
                      <m:sSubSupPr>
                        <m:ctrlPr>
                          <a:rPr kumimoji="1" lang="en-US" altLang="zh-TW" i="1">
                            <a:latin typeface="Cambria Math" charset="0"/>
                          </a:rPr>
                        </m:ctrlPr>
                      </m:sSubSupPr>
                      <m:e>
                        <m:r>
                          <m:rPr>
                            <m:sty m:val="p"/>
                          </m:rPr>
                          <a:rPr kumimoji="1" lang="el-GR" altLang="zh-TW" i="1">
                            <a:latin typeface="Cambria Math" charset="0"/>
                            <a:ea typeface="Cambria Math" charset="0"/>
                            <a:cs typeface="Cambria Math" charset="0"/>
                          </a:rPr>
                          <m:t>Σ</m:t>
                        </m:r>
                      </m:e>
                      <m:sub>
                        <m:r>
                          <a:rPr kumimoji="1" lang="en-US" altLang="zh-TW" i="1">
                            <a:latin typeface="Cambria Math" charset="0"/>
                          </a:rPr>
                          <m:t>𝑎</m:t>
                        </m:r>
                      </m:sub>
                      <m:sup>
                        <m:r>
                          <a:rPr kumimoji="1" lang="en-US" altLang="zh-TW" i="1">
                            <a:latin typeface="Cambria Math" charset="0"/>
                          </a:rPr>
                          <m:t>−1</m:t>
                        </m:r>
                      </m:sup>
                    </m:sSubSup>
                    <m:sSup>
                      <m:sSupPr>
                        <m:ctrlPr>
                          <a:rPr kumimoji="1" lang="en-US" altLang="zh-TW" i="1" smtClean="0">
                            <a:latin typeface="Cambria Math" charset="0"/>
                          </a:rPr>
                        </m:ctrlPr>
                      </m:sSupPr>
                      <m:e>
                        <m:acc>
                          <m:accPr>
                            <m:chr m:val="̂"/>
                            <m:ctrlPr>
                              <a:rPr kumimoji="1" lang="en-US" altLang="zh-TW" i="1" smtClean="0">
                                <a:latin typeface="Cambria Math" charset="0"/>
                              </a:rPr>
                            </m:ctrlPr>
                          </m:accPr>
                          <m:e>
                            <m:r>
                              <a:rPr kumimoji="1" lang="en-US" altLang="zh-TW" i="1" smtClean="0">
                                <a:latin typeface="Cambria Math" charset="0"/>
                              </a:rPr>
                              <m:t>𝐴</m:t>
                            </m:r>
                          </m:e>
                        </m:acc>
                      </m:e>
                      <m:sup>
                        <m:r>
                          <a:rPr kumimoji="1" lang="en-US" altLang="zh-TW" i="1" smtClean="0">
                            <a:latin typeface="Cambria Math" charset="0"/>
                          </a:rPr>
                          <m:t>′</m:t>
                        </m:r>
                      </m:sup>
                    </m:sSup>
                    <m:sSup>
                      <m:sSupPr>
                        <m:ctrlPr>
                          <a:rPr kumimoji="1" lang="en-US" altLang="zh-TW" i="1">
                            <a:latin typeface="Cambria Math" charset="0"/>
                          </a:rPr>
                        </m:ctrlPr>
                      </m:sSupPr>
                      <m:e>
                        <m:acc>
                          <m:accPr>
                            <m:chr m:val="̂"/>
                            <m:ctrlPr>
                              <a:rPr kumimoji="1" lang="en-US" altLang="zh-TW" i="1">
                                <a:latin typeface="Cambria Math" charset="0"/>
                              </a:rPr>
                            </m:ctrlPr>
                          </m:accPr>
                          <m:e>
                            <m:r>
                              <a:rPr kumimoji="1" lang="en-US" altLang="zh-TW" i="1">
                                <a:latin typeface="Cambria Math" charset="0"/>
                              </a:rPr>
                              <m:t>𝐴</m:t>
                            </m:r>
                          </m:e>
                        </m:acc>
                      </m:e>
                      <m:sup/>
                    </m:sSup>
                    <m:sSubSup>
                      <m:sSubSupPr>
                        <m:ctrlPr>
                          <a:rPr kumimoji="1" lang="en-US" altLang="zh-TW" i="1">
                            <a:latin typeface="Cambria Math" charset="0"/>
                          </a:rPr>
                        </m:ctrlPr>
                      </m:sSubSupPr>
                      <m:e>
                        <m:r>
                          <m:rPr>
                            <m:sty m:val="p"/>
                          </m:rPr>
                          <a:rPr kumimoji="1" lang="el-GR" altLang="zh-TW" i="1">
                            <a:latin typeface="Cambria Math" charset="0"/>
                            <a:ea typeface="Cambria Math" charset="0"/>
                            <a:cs typeface="Cambria Math" charset="0"/>
                          </a:rPr>
                          <m:t>Σ</m:t>
                        </m:r>
                      </m:e>
                      <m:sub>
                        <m:r>
                          <a:rPr kumimoji="1" lang="en-US" altLang="zh-TW" i="1">
                            <a:latin typeface="Cambria Math" charset="0"/>
                          </a:rPr>
                          <m:t>𝑎</m:t>
                        </m:r>
                      </m:sub>
                      <m:sup>
                        <m:r>
                          <a:rPr kumimoji="1" lang="en-US" altLang="zh-TW" i="1">
                            <a:latin typeface="Cambria Math" charset="0"/>
                          </a:rPr>
                          <m:t>−1</m:t>
                        </m:r>
                      </m:sup>
                    </m:sSubSup>
                    <m:r>
                      <a:rPr kumimoji="1" lang="en-US" altLang="zh-TW" i="1" smtClean="0">
                        <a:latin typeface="Cambria Math" charset="0"/>
                      </a:rPr>
                      <m:t>=0</m:t>
                    </m:r>
                  </m:oMath>
                </a14:m>
                <a:endParaRPr kumimoji="1" lang="en-US" altLang="zh-TW" sz="1200" dirty="0" smtClean="0"/>
              </a:p>
              <a:p>
                <a:pPr marL="0" indent="0">
                  <a:buFont typeface="Arial"/>
                  <a:buNone/>
                </a:pPr>
                <a:r>
                  <a:rPr kumimoji="1" lang="en-US" altLang="zh-TW" dirty="0" smtClean="0"/>
                  <a:t>    </a:t>
                </a:r>
                <a14:m>
                  <m:oMath xmlns:m="http://schemas.openxmlformats.org/officeDocument/2006/math">
                    <m:sSub>
                      <m:sSubPr>
                        <m:ctrlPr>
                          <a:rPr kumimoji="1" lang="en-US" altLang="zh-TW" i="1" smtClean="0">
                            <a:latin typeface="Cambria Math" charset="0"/>
                          </a:rPr>
                        </m:ctrlPr>
                      </m:sSubPr>
                      <m:e>
                        <m:acc>
                          <m:accPr>
                            <m:chr m:val="̂"/>
                            <m:ctrlPr>
                              <a:rPr kumimoji="1" lang="en-US" altLang="zh-TW" i="1" smtClean="0">
                                <a:latin typeface="Cambria Math" charset="0"/>
                              </a:rPr>
                            </m:ctrlPr>
                          </m:accPr>
                          <m:e>
                            <m:r>
                              <m:rPr>
                                <m:sty m:val="p"/>
                              </m:rPr>
                              <a:rPr kumimoji="1" lang="el-GR" altLang="zh-TW" i="1" smtClean="0">
                                <a:latin typeface="Cambria Math" charset="0"/>
                                <a:ea typeface="Cambria Math" charset="0"/>
                                <a:cs typeface="Cambria Math" charset="0"/>
                              </a:rPr>
                              <m:t>Σ</m:t>
                            </m:r>
                          </m:e>
                        </m:acc>
                      </m:e>
                      <m:sub>
                        <m:r>
                          <a:rPr kumimoji="1" lang="en-US" altLang="zh-TW" i="1" smtClean="0">
                            <a:latin typeface="Cambria Math" charset="0"/>
                          </a:rPr>
                          <m:t>𝑎</m:t>
                        </m:r>
                      </m:sub>
                    </m:sSub>
                    <m:r>
                      <a:rPr kumimoji="1" lang="en-US" altLang="zh-TW" i="1" smtClean="0">
                        <a:latin typeface="Cambria Math" charset="0"/>
                      </a:rPr>
                      <m:t>=</m:t>
                    </m:r>
                    <m:f>
                      <m:fPr>
                        <m:ctrlPr>
                          <a:rPr kumimoji="1" lang="mr-IN" altLang="zh-TW" i="1">
                            <a:latin typeface="Cambria Math" charset="0"/>
                          </a:rPr>
                        </m:ctrlPr>
                      </m:fPr>
                      <m:num>
                        <m:r>
                          <a:rPr kumimoji="1" lang="en-US" altLang="zh-TW" i="1" smtClean="0">
                            <a:latin typeface="Cambria Math" charset="0"/>
                          </a:rPr>
                          <m:t>1</m:t>
                        </m:r>
                      </m:num>
                      <m:den>
                        <m:r>
                          <a:rPr kumimoji="1" lang="en-US" altLang="zh-TW" i="1" smtClean="0">
                            <a:latin typeface="Cambria Math" charset="0"/>
                          </a:rPr>
                          <m:t>𝑇</m:t>
                        </m:r>
                        <m:r>
                          <a:rPr kumimoji="1" lang="en-US" altLang="zh-TW" i="1" smtClean="0">
                            <a:latin typeface="Cambria Math" charset="0"/>
                          </a:rPr>
                          <m:t>−</m:t>
                        </m:r>
                        <m:r>
                          <a:rPr kumimoji="1" lang="en-US" altLang="zh-TW" i="1" smtClean="0">
                            <a:latin typeface="Cambria Math" charset="0"/>
                          </a:rPr>
                          <m:t>𝑝</m:t>
                        </m:r>
                      </m:den>
                    </m:f>
                    <m:sSup>
                      <m:sSupPr>
                        <m:ctrlPr>
                          <a:rPr kumimoji="1" lang="en-US" altLang="zh-TW" i="1">
                            <a:latin typeface="Cambria Math" charset="0"/>
                          </a:rPr>
                        </m:ctrlPr>
                      </m:sSupPr>
                      <m:e>
                        <m:acc>
                          <m:accPr>
                            <m:chr m:val="̂"/>
                            <m:ctrlPr>
                              <a:rPr kumimoji="1" lang="en-US" altLang="zh-TW" i="1">
                                <a:latin typeface="Cambria Math" charset="0"/>
                              </a:rPr>
                            </m:ctrlPr>
                          </m:accPr>
                          <m:e>
                            <m:r>
                              <a:rPr kumimoji="1" lang="en-US" altLang="zh-TW" i="1">
                                <a:latin typeface="Cambria Math" charset="0"/>
                              </a:rPr>
                              <m:t>𝐴</m:t>
                            </m:r>
                          </m:e>
                        </m:acc>
                      </m:e>
                      <m:sup>
                        <m:r>
                          <a:rPr kumimoji="1" lang="en-US" altLang="zh-TW" i="1">
                            <a:latin typeface="Cambria Math" charset="0"/>
                          </a:rPr>
                          <m:t>′</m:t>
                        </m:r>
                      </m:sup>
                    </m:sSup>
                    <m:sSup>
                      <m:sSupPr>
                        <m:ctrlPr>
                          <a:rPr kumimoji="1" lang="en-US" altLang="zh-TW" i="1">
                            <a:latin typeface="Cambria Math" charset="0"/>
                          </a:rPr>
                        </m:ctrlPr>
                      </m:sSupPr>
                      <m:e>
                        <m:acc>
                          <m:accPr>
                            <m:chr m:val="̂"/>
                            <m:ctrlPr>
                              <a:rPr kumimoji="1" lang="en-US" altLang="zh-TW" i="1">
                                <a:latin typeface="Cambria Math" charset="0"/>
                              </a:rPr>
                            </m:ctrlPr>
                          </m:accPr>
                          <m:e>
                            <m:r>
                              <a:rPr kumimoji="1" lang="en-US" altLang="zh-TW" i="1">
                                <a:latin typeface="Cambria Math" charset="0"/>
                              </a:rPr>
                              <m:t>𝐴</m:t>
                            </m:r>
                          </m:e>
                        </m:acc>
                      </m:e>
                      <m:sup/>
                    </m:sSup>
                  </m:oMath>
                </a14:m>
                <a:endParaRPr kumimoji="1" lang="zh-TW" altLang="en-US" dirty="0" smtClean="0"/>
              </a:p>
            </p:txBody>
          </p:sp>
        </mc:Choice>
        <mc:Fallback xmlns="">
          <p:sp>
            <p:nvSpPr>
              <p:cNvPr id="5" name="內容版面配置區 2"/>
              <p:cNvSpPr txBox="1">
                <a:spLocks noRot="1" noChangeAspect="1" noMove="1" noResize="1" noEditPoints="1" noAdjustHandles="1" noChangeArrowheads="1" noChangeShapeType="1" noTextEdit="1"/>
              </p:cNvSpPr>
              <p:nvPr/>
            </p:nvSpPr>
            <p:spPr>
              <a:xfrm>
                <a:off x="907503" y="4057013"/>
                <a:ext cx="10515600" cy="2480265"/>
              </a:xfrm>
              <a:prstGeom prst="rect">
                <a:avLst/>
              </a:prstGeom>
              <a:blipFill rotWithShape="0">
                <a:blip r:embed="rId3"/>
                <a:stretch>
                  <a:fillRect l="-1043" t="-418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04508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311302" y="935576"/>
                <a:ext cx="11656109" cy="5548002"/>
              </a:xfrm>
            </p:spPr>
            <p:txBody>
              <a:bodyPr/>
              <a:lstStyle/>
              <a:p>
                <a:r>
                  <a:rPr kumimoji="1" lang="en-US" altLang="zh-TW" dirty="0" smtClean="0"/>
                  <a:t>The basic idea of the approach is to compare a VAR(p) model with a VAR(p-1) model.</a:t>
                </a:r>
              </a:p>
              <a:p>
                <a14:m>
                  <m:oMath xmlns:m="http://schemas.openxmlformats.org/officeDocument/2006/math">
                    <m:sSub>
                      <m:sSubPr>
                        <m:ctrlPr>
                          <a:rPr kumimoji="1" lang="en-US" altLang="zh-TW" i="1" smtClean="0">
                            <a:latin typeface="Cambria Math" charset="0"/>
                          </a:rPr>
                        </m:ctrlPr>
                      </m:sSubPr>
                      <m:e>
                        <m:r>
                          <a:rPr kumimoji="1" lang="en-US" altLang="zh-TW" b="0" i="1" smtClean="0">
                            <a:latin typeface="Cambria Math" charset="0"/>
                          </a:rPr>
                          <m:t>𝐻</m:t>
                        </m:r>
                      </m:e>
                      <m:sub>
                        <m:r>
                          <a:rPr kumimoji="1" lang="en-US" altLang="zh-TW" b="0" i="1" smtClean="0">
                            <a:latin typeface="Cambria Math" charset="0"/>
                          </a:rPr>
                          <m:t>0</m:t>
                        </m:r>
                      </m:sub>
                    </m:sSub>
                    <m:r>
                      <a:rPr kumimoji="1" lang="en-US" altLang="zh-TW" b="0" i="1" smtClean="0">
                        <a:latin typeface="Cambria Math" charset="0"/>
                      </a:rPr>
                      <m:t>:</m:t>
                    </m:r>
                    <m:sSub>
                      <m:sSubPr>
                        <m:ctrlPr>
                          <a:rPr kumimoji="1" lang="en-US" altLang="zh-TW" i="1">
                            <a:latin typeface="Cambria Math" charset="0"/>
                          </a:rPr>
                        </m:ctrlPr>
                      </m:sSubPr>
                      <m:e>
                        <m:r>
                          <a:rPr kumimoji="1" lang="en-US" altLang="zh-TW" i="1" smtClean="0">
                            <a:latin typeface="Cambria Math" charset="0"/>
                            <a:ea typeface="Cambria Math" charset="0"/>
                            <a:cs typeface="Cambria Math" charset="0"/>
                          </a:rPr>
                          <m:t>𝜙</m:t>
                        </m:r>
                      </m:e>
                      <m:sub>
                        <m:r>
                          <a:rPr kumimoji="1" lang="en-US" altLang="zh-TW" b="0" i="1" smtClean="0">
                            <a:latin typeface="Cambria Math" charset="0"/>
                            <a:ea typeface="Cambria Math" charset="0"/>
                            <a:cs typeface="Cambria Math" charset="0"/>
                          </a:rPr>
                          <m:t>𝑝</m:t>
                        </m:r>
                      </m:sub>
                    </m:sSub>
                    <m:r>
                      <a:rPr kumimoji="1" lang="en-US" altLang="zh-TW" b="0" i="1" smtClean="0">
                        <a:latin typeface="Cambria Math" charset="0"/>
                      </a:rPr>
                      <m:t>=0  </m:t>
                    </m:r>
                    <m:r>
                      <a:rPr kumimoji="1" lang="en-US" altLang="zh-TW" b="0" i="1" smtClean="0">
                        <a:latin typeface="Cambria Math" charset="0"/>
                      </a:rPr>
                      <m:t>𝑣𝑒𝑟𝑠𝑢𝑠</m:t>
                    </m:r>
                    <m:r>
                      <a:rPr kumimoji="1" lang="en-US" altLang="zh-TW" b="0" i="1" smtClean="0">
                        <a:latin typeface="Cambria Math" charset="0"/>
                      </a:rPr>
                      <m:t>  </m:t>
                    </m:r>
                    <m:sSub>
                      <m:sSubPr>
                        <m:ctrlPr>
                          <a:rPr kumimoji="1" lang="en-US" altLang="zh-TW" i="1">
                            <a:latin typeface="Cambria Math" charset="0"/>
                          </a:rPr>
                        </m:ctrlPr>
                      </m:sSubPr>
                      <m:e>
                        <m:r>
                          <a:rPr kumimoji="1" lang="en-US" altLang="zh-TW" i="1">
                            <a:latin typeface="Cambria Math" charset="0"/>
                          </a:rPr>
                          <m:t>𝐻</m:t>
                        </m:r>
                      </m:e>
                      <m:sub>
                        <m:r>
                          <a:rPr kumimoji="1" lang="en-US" altLang="zh-TW" b="0" i="1" smtClean="0">
                            <a:latin typeface="Cambria Math" charset="0"/>
                          </a:rPr>
                          <m:t>1</m:t>
                        </m:r>
                      </m:sub>
                    </m:sSub>
                    <m:r>
                      <a:rPr kumimoji="1" lang="en-US" altLang="zh-TW" i="1">
                        <a:latin typeface="Cambria Math" charset="0"/>
                      </a:rPr>
                      <m:t>:</m:t>
                    </m:r>
                    <m:sSub>
                      <m:sSubPr>
                        <m:ctrlPr>
                          <a:rPr kumimoji="1" lang="en-US" altLang="zh-TW" i="1">
                            <a:latin typeface="Cambria Math" charset="0"/>
                          </a:rPr>
                        </m:ctrlPr>
                      </m:sSubPr>
                      <m:e>
                        <m:r>
                          <a:rPr kumimoji="1" lang="en-US" altLang="zh-TW" i="1">
                            <a:latin typeface="Cambria Math" charset="0"/>
                            <a:ea typeface="Cambria Math" charset="0"/>
                            <a:cs typeface="Cambria Math" charset="0"/>
                          </a:rPr>
                          <m:t>𝜙</m:t>
                        </m:r>
                      </m:e>
                      <m:sub>
                        <m:r>
                          <a:rPr kumimoji="1" lang="en-US" altLang="zh-TW" b="0" i="1" smtClean="0">
                            <a:latin typeface="Cambria Math" charset="0"/>
                            <a:ea typeface="Cambria Math" charset="0"/>
                            <a:cs typeface="Cambria Math" charset="0"/>
                          </a:rPr>
                          <m:t>𝑝</m:t>
                        </m:r>
                      </m:sub>
                    </m:sSub>
                    <m:r>
                      <a:rPr kumimoji="1" lang="en-US" altLang="zh-TW" i="1">
                        <a:latin typeface="Cambria Math" charset="0"/>
                        <a:ea typeface="Cambria Math" charset="0"/>
                        <a:cs typeface="Cambria Math" charset="0"/>
                      </a:rPr>
                      <m:t>≠</m:t>
                    </m:r>
                    <m:r>
                      <a:rPr kumimoji="1" lang="en-US" altLang="zh-TW" i="1">
                        <a:latin typeface="Cambria Math" charset="0"/>
                      </a:rPr>
                      <m:t>0</m:t>
                    </m:r>
                    <m:r>
                      <a:rPr kumimoji="1" lang="en-US" altLang="zh-TW" b="0" i="1" smtClean="0">
                        <a:latin typeface="Cambria Math" charset="0"/>
                      </a:rPr>
                      <m:t>  ,  </m:t>
                    </m:r>
                    <m:r>
                      <a:rPr kumimoji="1" lang="en-US" altLang="zh-TW" b="0" i="1" smtClean="0">
                        <a:latin typeface="Cambria Math" charset="0"/>
                      </a:rPr>
                      <m:t>𝑝</m:t>
                    </m:r>
                    <m:r>
                      <a:rPr kumimoji="1" lang="en-US" altLang="zh-TW" b="0" i="1" smtClean="0">
                        <a:latin typeface="Cambria Math" charset="0"/>
                      </a:rPr>
                      <m:t>=1,2,3…</m:t>
                    </m:r>
                  </m:oMath>
                </a14:m>
                <a:r>
                  <a:rPr kumimoji="1" lang="en-US" altLang="zh-TW" dirty="0" smtClean="0"/>
                  <a:t> </a:t>
                </a:r>
              </a:p>
              <a:p>
                <a:pPr marL="0" indent="0">
                  <a:buNone/>
                </a:pPr>
                <a:endParaRPr kumimoji="1" lang="en-US" altLang="zh-TW" sz="800" dirty="0"/>
              </a:p>
              <a:p>
                <a14:m>
                  <m:oMath xmlns:m="http://schemas.openxmlformats.org/officeDocument/2006/math">
                    <m:r>
                      <m:rPr>
                        <m:sty m:val="p"/>
                      </m:rPr>
                      <a:rPr kumimoji="1" lang="el-GR" altLang="zh-TW" sz="2400" i="1" smtClean="0">
                        <a:latin typeface="Cambria Math" charset="0"/>
                        <a:ea typeface="Cambria Math" charset="0"/>
                        <a:cs typeface="Cambria Math" charset="0"/>
                      </a:rPr>
                      <m:t>Λ</m:t>
                    </m:r>
                    <m:r>
                      <a:rPr kumimoji="1" lang="en-US" altLang="zh-TW" sz="2400" b="0" i="1" smtClean="0">
                        <a:latin typeface="Cambria Math" charset="0"/>
                        <a:ea typeface="Cambria Math" charset="0"/>
                        <a:cs typeface="Cambria Math" charset="0"/>
                      </a:rPr>
                      <m:t>=</m:t>
                    </m:r>
                    <m:f>
                      <m:fPr>
                        <m:ctrlPr>
                          <a:rPr kumimoji="1" lang="mr-IN" altLang="zh-TW" sz="2400" i="1">
                            <a:latin typeface="Cambria Math" charset="0"/>
                          </a:rPr>
                        </m:ctrlPr>
                      </m:fPr>
                      <m:num>
                        <m:r>
                          <a:rPr kumimoji="1" lang="en-US" altLang="zh-TW" sz="2400" b="0" i="1" smtClean="0">
                            <a:latin typeface="Cambria Math" charset="0"/>
                          </a:rPr>
                          <m:t>𝑚𝑎𝑥</m:t>
                        </m:r>
                        <m:r>
                          <a:rPr kumimoji="1" lang="en-US" altLang="zh-TW" sz="2400" i="1">
                            <a:latin typeface="Cambria Math" charset="0"/>
                            <a:ea typeface="Cambria Math" charset="0"/>
                            <a:cs typeface="Cambria Math" charset="0"/>
                          </a:rPr>
                          <m:t>𝐿</m:t>
                        </m:r>
                        <m:r>
                          <a:rPr kumimoji="1" lang="en-US" altLang="zh-TW" sz="2400" i="1">
                            <a:latin typeface="Cambria Math" charset="0"/>
                            <a:ea typeface="Cambria Math" charset="0"/>
                            <a:cs typeface="Cambria Math" charset="0"/>
                          </a:rPr>
                          <m:t>(</m:t>
                        </m:r>
                        <m:sSub>
                          <m:sSubPr>
                            <m:ctrlPr>
                              <a:rPr kumimoji="1" lang="en-US" altLang="zh-TW" sz="2400" i="1">
                                <a:latin typeface="Cambria Math" charset="0"/>
                              </a:rPr>
                            </m:ctrlPr>
                          </m:sSubPr>
                          <m:e>
                            <m:r>
                              <a:rPr kumimoji="1" lang="en-US" altLang="zh-TW" sz="2400" i="1">
                                <a:latin typeface="Cambria Math" charset="0"/>
                                <a:ea typeface="Cambria Math" charset="0"/>
                                <a:cs typeface="Cambria Math" charset="0"/>
                              </a:rPr>
                              <m:t>𝛽</m:t>
                            </m:r>
                          </m:e>
                          <m:sub>
                            <m:r>
                              <a:rPr kumimoji="1" lang="en-US" altLang="zh-TW" sz="2400" b="0" i="1" smtClean="0">
                                <a:latin typeface="Cambria Math" charset="0"/>
                                <a:ea typeface="Cambria Math" charset="0"/>
                                <a:cs typeface="Cambria Math" charset="0"/>
                              </a:rPr>
                              <m:t>𝑝</m:t>
                            </m:r>
                            <m:r>
                              <a:rPr kumimoji="1" lang="en-US" altLang="zh-TW" sz="2400" b="0" i="1" smtClean="0">
                                <a:latin typeface="Cambria Math" charset="0"/>
                                <a:ea typeface="Cambria Math" charset="0"/>
                                <a:cs typeface="Cambria Math" charset="0"/>
                              </a:rPr>
                              <m:t>−1</m:t>
                            </m:r>
                          </m:sub>
                        </m:sSub>
                        <m:r>
                          <a:rPr kumimoji="1" lang="en-US" altLang="zh-TW" sz="2400" i="1">
                            <a:latin typeface="Cambria Math" charset="0"/>
                            <a:ea typeface="Cambria Math" charset="0"/>
                            <a:cs typeface="Cambria Math" charset="0"/>
                          </a:rPr>
                          <m:t>,</m:t>
                        </m:r>
                        <m:sSub>
                          <m:sSubPr>
                            <m:ctrlPr>
                              <a:rPr kumimoji="1" lang="en-US" altLang="zh-TW" sz="2400" i="1">
                                <a:latin typeface="Cambria Math" charset="0"/>
                              </a:rPr>
                            </m:ctrlPr>
                          </m:sSubPr>
                          <m:e>
                            <m:r>
                              <m:rPr>
                                <m:sty m:val="p"/>
                              </m:rPr>
                              <a:rPr kumimoji="1" lang="el-GR" altLang="zh-TW" sz="2400" i="1">
                                <a:latin typeface="Cambria Math" charset="0"/>
                                <a:ea typeface="Cambria Math" charset="0"/>
                                <a:cs typeface="Cambria Math" charset="0"/>
                              </a:rPr>
                              <m:t>Σ</m:t>
                            </m:r>
                          </m:e>
                          <m:sub>
                            <m:r>
                              <a:rPr kumimoji="1" lang="en-US" altLang="zh-TW" sz="2400" i="1">
                                <a:latin typeface="Cambria Math" charset="0"/>
                              </a:rPr>
                              <m:t>𝑎</m:t>
                            </m:r>
                          </m:sub>
                        </m:sSub>
                        <m:r>
                          <a:rPr kumimoji="1" lang="en-US" altLang="zh-TW" sz="2400" i="1">
                            <a:latin typeface="Cambria Math" charset="0"/>
                            <a:ea typeface="Cambria Math" charset="0"/>
                            <a:cs typeface="Cambria Math" charset="0"/>
                          </a:rPr>
                          <m:t>)</m:t>
                        </m:r>
                      </m:num>
                      <m:den>
                        <m:r>
                          <a:rPr kumimoji="1" lang="en-US" altLang="zh-TW" sz="2400" b="0" i="1" smtClean="0">
                            <a:latin typeface="Cambria Math" charset="0"/>
                            <a:ea typeface="Cambria Math" charset="0"/>
                            <a:cs typeface="Cambria Math" charset="0"/>
                          </a:rPr>
                          <m:t>𝑚𝑎𝑥𝐿</m:t>
                        </m:r>
                        <m:r>
                          <a:rPr kumimoji="1" lang="en-US" altLang="zh-TW" sz="2400" b="0" i="1" smtClean="0">
                            <a:latin typeface="Cambria Math" charset="0"/>
                            <a:ea typeface="Cambria Math" charset="0"/>
                            <a:cs typeface="Cambria Math" charset="0"/>
                          </a:rPr>
                          <m:t>(</m:t>
                        </m:r>
                        <m:sSub>
                          <m:sSubPr>
                            <m:ctrlPr>
                              <a:rPr kumimoji="1" lang="en-US" altLang="zh-TW" sz="2400" i="1">
                                <a:latin typeface="Cambria Math" charset="0"/>
                              </a:rPr>
                            </m:ctrlPr>
                          </m:sSubPr>
                          <m:e>
                            <m:r>
                              <a:rPr kumimoji="1" lang="en-US" altLang="zh-TW" sz="2400" i="1">
                                <a:latin typeface="Cambria Math" charset="0"/>
                                <a:ea typeface="Cambria Math" charset="0"/>
                                <a:cs typeface="Cambria Math" charset="0"/>
                              </a:rPr>
                              <m:t>𝛽</m:t>
                            </m:r>
                          </m:e>
                          <m:sub>
                            <m:r>
                              <a:rPr kumimoji="1" lang="en-US" altLang="zh-TW" sz="2400" b="0" i="1" smtClean="0">
                                <a:latin typeface="Cambria Math" charset="0"/>
                                <a:ea typeface="Cambria Math" charset="0"/>
                                <a:cs typeface="Cambria Math" charset="0"/>
                              </a:rPr>
                              <m:t>𝑝</m:t>
                            </m:r>
                          </m:sub>
                        </m:sSub>
                        <m:r>
                          <a:rPr kumimoji="1" lang="en-US" altLang="zh-TW" sz="2400" i="1">
                            <a:latin typeface="Cambria Math" charset="0"/>
                            <a:ea typeface="Cambria Math" charset="0"/>
                            <a:cs typeface="Cambria Math" charset="0"/>
                          </a:rPr>
                          <m:t>,</m:t>
                        </m:r>
                        <m:sSub>
                          <m:sSubPr>
                            <m:ctrlPr>
                              <a:rPr kumimoji="1" lang="en-US" altLang="zh-TW" sz="2400" i="1">
                                <a:latin typeface="Cambria Math" charset="0"/>
                              </a:rPr>
                            </m:ctrlPr>
                          </m:sSubPr>
                          <m:e>
                            <m:r>
                              <m:rPr>
                                <m:sty m:val="p"/>
                              </m:rPr>
                              <a:rPr kumimoji="1" lang="el-GR" altLang="zh-TW" sz="2400" i="1">
                                <a:latin typeface="Cambria Math" charset="0"/>
                                <a:ea typeface="Cambria Math" charset="0"/>
                                <a:cs typeface="Cambria Math" charset="0"/>
                              </a:rPr>
                              <m:t>Σ</m:t>
                            </m:r>
                          </m:e>
                          <m:sub>
                            <m:r>
                              <a:rPr kumimoji="1" lang="en-US" altLang="zh-TW" sz="2400" i="1">
                                <a:latin typeface="Cambria Math" charset="0"/>
                              </a:rPr>
                              <m:t>𝑎</m:t>
                            </m:r>
                          </m:sub>
                        </m:sSub>
                        <m:r>
                          <a:rPr kumimoji="1" lang="en-US" altLang="zh-TW" sz="2400" b="0" i="1" smtClean="0">
                            <a:latin typeface="Cambria Math" charset="0"/>
                            <a:ea typeface="Cambria Math" charset="0"/>
                            <a:cs typeface="Cambria Math" charset="0"/>
                          </a:rPr>
                          <m:t>)</m:t>
                        </m:r>
                      </m:den>
                    </m:f>
                    <m:r>
                      <a:rPr kumimoji="1" lang="en-US" altLang="zh-TW" sz="2400" i="1">
                        <a:latin typeface="Cambria Math" charset="0"/>
                      </a:rPr>
                      <m:t>=</m:t>
                    </m:r>
                    <m:sSup>
                      <m:sSupPr>
                        <m:ctrlPr>
                          <a:rPr kumimoji="1" lang="en-US" altLang="zh-TW" sz="2400" i="1" smtClean="0">
                            <a:solidFill>
                              <a:schemeClr val="tx1"/>
                            </a:solidFill>
                            <a:latin typeface="Cambria Math" charset="0"/>
                          </a:rPr>
                        </m:ctrlPr>
                      </m:sSupPr>
                      <m:e>
                        <m:r>
                          <a:rPr kumimoji="1" lang="en-US" altLang="zh-TW" sz="2400" i="1">
                            <a:solidFill>
                              <a:schemeClr val="tx1"/>
                            </a:solidFill>
                            <a:latin typeface="Cambria Math" charset="0"/>
                          </a:rPr>
                          <m:t>(</m:t>
                        </m:r>
                        <m:f>
                          <m:fPr>
                            <m:ctrlPr>
                              <a:rPr kumimoji="1" lang="mr-IN" altLang="zh-TW" sz="2400" i="1">
                                <a:solidFill>
                                  <a:schemeClr val="tx1"/>
                                </a:solidFill>
                                <a:latin typeface="Cambria Math" charset="0"/>
                              </a:rPr>
                            </m:ctrlPr>
                          </m:fPr>
                          <m:num>
                            <m:sSup>
                              <m:sSupPr>
                                <m:ctrlPr>
                                  <a:rPr kumimoji="1" lang="en-US" altLang="zh-TW" sz="2400" i="1">
                                    <a:solidFill>
                                      <a:schemeClr val="tx1"/>
                                    </a:solidFill>
                                    <a:latin typeface="Cambria Math" charset="0"/>
                                  </a:rPr>
                                </m:ctrlPr>
                              </m:sSupPr>
                              <m:e>
                                <m:d>
                                  <m:dPr>
                                    <m:begChr m:val="|"/>
                                    <m:endChr m:val="|"/>
                                    <m:ctrlPr>
                                      <a:rPr kumimoji="1" lang="en-US" altLang="zh-TW" sz="2400" i="1">
                                        <a:solidFill>
                                          <a:schemeClr val="tx1"/>
                                        </a:solidFill>
                                        <a:latin typeface="Cambria Math" charset="0"/>
                                      </a:rPr>
                                    </m:ctrlPr>
                                  </m:dPr>
                                  <m:e>
                                    <m:sSub>
                                      <m:sSubPr>
                                        <m:ctrlPr>
                                          <a:rPr kumimoji="1" lang="en-US" altLang="zh-TW" sz="2400" i="1">
                                            <a:solidFill>
                                              <a:schemeClr val="tx1"/>
                                            </a:solidFill>
                                            <a:latin typeface="Cambria Math" charset="0"/>
                                          </a:rPr>
                                        </m:ctrlPr>
                                      </m:sSubPr>
                                      <m:e>
                                        <m:acc>
                                          <m:accPr>
                                            <m:chr m:val="̂"/>
                                            <m:ctrlPr>
                                              <a:rPr kumimoji="1" lang="en-US" altLang="zh-TW" sz="2400" i="1">
                                                <a:solidFill>
                                                  <a:schemeClr val="tx1"/>
                                                </a:solidFill>
                                                <a:latin typeface="Cambria Math" charset="0"/>
                                              </a:rPr>
                                            </m:ctrlPr>
                                          </m:accPr>
                                          <m:e>
                                            <m:r>
                                              <m:rPr>
                                                <m:sty m:val="p"/>
                                              </m:rPr>
                                              <a:rPr kumimoji="1" lang="el-GR" altLang="zh-TW" sz="2400" i="1">
                                                <a:solidFill>
                                                  <a:schemeClr val="tx1"/>
                                                </a:solidFill>
                                                <a:latin typeface="Cambria Math" charset="0"/>
                                                <a:ea typeface="Cambria Math" charset="0"/>
                                                <a:cs typeface="Cambria Math" charset="0"/>
                                              </a:rPr>
                                              <m:t>Σ</m:t>
                                            </m:r>
                                          </m:e>
                                        </m:acc>
                                      </m:e>
                                      <m:sub>
                                        <m:r>
                                          <a:rPr kumimoji="1" lang="en-US" altLang="zh-TW" sz="2400" i="1">
                                            <a:solidFill>
                                              <a:schemeClr val="tx1"/>
                                            </a:solidFill>
                                            <a:latin typeface="Cambria Math" charset="0"/>
                                          </a:rPr>
                                          <m:t>𝑎</m:t>
                                        </m:r>
                                        <m:r>
                                          <a:rPr kumimoji="1" lang="en-US" altLang="zh-TW" sz="2400" i="1">
                                            <a:solidFill>
                                              <a:schemeClr val="tx1"/>
                                            </a:solidFill>
                                            <a:latin typeface="Cambria Math" charset="0"/>
                                          </a:rPr>
                                          <m:t>,</m:t>
                                        </m:r>
                                        <m:r>
                                          <a:rPr kumimoji="1" lang="en-US" altLang="zh-TW" sz="2400" b="0" i="1" smtClean="0">
                                            <a:solidFill>
                                              <a:schemeClr val="tx1"/>
                                            </a:solidFill>
                                            <a:latin typeface="Cambria Math" charset="0"/>
                                          </a:rPr>
                                          <m:t>𝑝</m:t>
                                        </m:r>
                                      </m:sub>
                                    </m:sSub>
                                  </m:e>
                                </m:d>
                              </m:e>
                              <m:sup/>
                            </m:sSup>
                            <m:r>
                              <m:rPr>
                                <m:nor/>
                              </m:rPr>
                              <a:rPr kumimoji="1" lang="zh-TW" altLang="en-US" sz="2400" dirty="0">
                                <a:solidFill>
                                  <a:schemeClr val="tx1"/>
                                </a:solidFill>
                              </a:rPr>
                              <m:t> </m:t>
                            </m:r>
                          </m:num>
                          <m:den>
                            <m:sSup>
                              <m:sSupPr>
                                <m:ctrlPr>
                                  <a:rPr kumimoji="1" lang="en-US" altLang="zh-TW" sz="2400" i="1">
                                    <a:solidFill>
                                      <a:schemeClr val="tx1"/>
                                    </a:solidFill>
                                    <a:latin typeface="Cambria Math" charset="0"/>
                                  </a:rPr>
                                </m:ctrlPr>
                              </m:sSupPr>
                              <m:e>
                                <m:d>
                                  <m:dPr>
                                    <m:begChr m:val="|"/>
                                    <m:endChr m:val="|"/>
                                    <m:ctrlPr>
                                      <a:rPr kumimoji="1" lang="en-US" altLang="zh-TW" sz="2400" i="1">
                                        <a:solidFill>
                                          <a:schemeClr val="tx1"/>
                                        </a:solidFill>
                                        <a:latin typeface="Cambria Math" charset="0"/>
                                      </a:rPr>
                                    </m:ctrlPr>
                                  </m:dPr>
                                  <m:e>
                                    <m:sSub>
                                      <m:sSubPr>
                                        <m:ctrlPr>
                                          <a:rPr kumimoji="1" lang="en-US" altLang="zh-TW" sz="2400" i="1">
                                            <a:solidFill>
                                              <a:schemeClr val="tx1"/>
                                            </a:solidFill>
                                            <a:latin typeface="Cambria Math" charset="0"/>
                                          </a:rPr>
                                        </m:ctrlPr>
                                      </m:sSubPr>
                                      <m:e>
                                        <m:acc>
                                          <m:accPr>
                                            <m:chr m:val="̂"/>
                                            <m:ctrlPr>
                                              <a:rPr kumimoji="1" lang="en-US" altLang="zh-TW" sz="2400" i="1">
                                                <a:solidFill>
                                                  <a:schemeClr val="tx1"/>
                                                </a:solidFill>
                                                <a:latin typeface="Cambria Math" charset="0"/>
                                              </a:rPr>
                                            </m:ctrlPr>
                                          </m:accPr>
                                          <m:e>
                                            <m:r>
                                              <m:rPr>
                                                <m:sty m:val="p"/>
                                              </m:rPr>
                                              <a:rPr kumimoji="1" lang="el-GR" altLang="zh-TW" sz="2400" i="1">
                                                <a:solidFill>
                                                  <a:schemeClr val="tx1"/>
                                                </a:solidFill>
                                                <a:latin typeface="Cambria Math" charset="0"/>
                                                <a:ea typeface="Cambria Math" charset="0"/>
                                                <a:cs typeface="Cambria Math" charset="0"/>
                                              </a:rPr>
                                              <m:t>Σ</m:t>
                                            </m:r>
                                          </m:e>
                                        </m:acc>
                                      </m:e>
                                      <m:sub>
                                        <m:r>
                                          <a:rPr kumimoji="1" lang="en-US" altLang="zh-TW" sz="2400" i="1">
                                            <a:solidFill>
                                              <a:schemeClr val="tx1"/>
                                            </a:solidFill>
                                            <a:latin typeface="Cambria Math" charset="0"/>
                                          </a:rPr>
                                          <m:t>𝑎</m:t>
                                        </m:r>
                                        <m:r>
                                          <a:rPr kumimoji="1" lang="en-US" altLang="zh-TW" sz="2400" i="1">
                                            <a:solidFill>
                                              <a:schemeClr val="tx1"/>
                                            </a:solidFill>
                                            <a:latin typeface="Cambria Math" charset="0"/>
                                          </a:rPr>
                                          <m:t>,</m:t>
                                        </m:r>
                                        <m:r>
                                          <a:rPr kumimoji="1" lang="en-US" altLang="zh-TW" sz="2400" b="0" i="1" smtClean="0">
                                            <a:solidFill>
                                              <a:schemeClr val="tx1"/>
                                            </a:solidFill>
                                            <a:latin typeface="Cambria Math" charset="0"/>
                                          </a:rPr>
                                          <m:t>𝑝</m:t>
                                        </m:r>
                                        <m:r>
                                          <a:rPr kumimoji="1" lang="en-US" altLang="zh-TW" sz="2400" i="1">
                                            <a:solidFill>
                                              <a:schemeClr val="tx1"/>
                                            </a:solidFill>
                                            <a:latin typeface="Cambria Math" charset="0"/>
                                          </a:rPr>
                                          <m:t>−1</m:t>
                                        </m:r>
                                      </m:sub>
                                    </m:sSub>
                                  </m:e>
                                </m:d>
                              </m:e>
                              <m:sup/>
                            </m:sSup>
                            <m:r>
                              <m:rPr>
                                <m:nor/>
                              </m:rPr>
                              <a:rPr kumimoji="1" lang="zh-TW" altLang="en-US" sz="2400" dirty="0">
                                <a:solidFill>
                                  <a:schemeClr val="tx1"/>
                                </a:solidFill>
                              </a:rPr>
                              <m:t> </m:t>
                            </m:r>
                          </m:den>
                        </m:f>
                        <m:r>
                          <a:rPr kumimoji="1" lang="en-US" altLang="zh-TW" sz="2400" i="1">
                            <a:solidFill>
                              <a:schemeClr val="tx1"/>
                            </a:solidFill>
                            <a:latin typeface="Cambria Math" charset="0"/>
                          </a:rPr>
                          <m:t>)</m:t>
                        </m:r>
                      </m:e>
                      <m:sup>
                        <m:r>
                          <a:rPr kumimoji="1" lang="en-US" altLang="zh-TW" sz="2400" i="1">
                            <a:solidFill>
                              <a:schemeClr val="tx1"/>
                            </a:solidFill>
                            <a:latin typeface="Cambria Math" charset="0"/>
                          </a:rPr>
                          <m:t>(</m:t>
                        </m:r>
                        <m:r>
                          <a:rPr kumimoji="1" lang="en-US" altLang="zh-TW" sz="2400" i="1">
                            <a:solidFill>
                              <a:schemeClr val="tx1"/>
                            </a:solidFill>
                            <a:latin typeface="Cambria Math" charset="0"/>
                          </a:rPr>
                          <m:t>𝑇</m:t>
                        </m:r>
                        <m:r>
                          <a:rPr kumimoji="1" lang="en-US" altLang="zh-TW" sz="2400" i="1">
                            <a:solidFill>
                              <a:schemeClr val="tx1"/>
                            </a:solidFill>
                            <a:latin typeface="Cambria Math" charset="0"/>
                          </a:rPr>
                          <m:t>−</m:t>
                        </m:r>
                        <m:r>
                          <a:rPr kumimoji="1" lang="en-US" altLang="zh-TW" sz="2400" b="0" i="1" smtClean="0">
                            <a:solidFill>
                              <a:schemeClr val="tx1"/>
                            </a:solidFill>
                            <a:latin typeface="Cambria Math" charset="0"/>
                          </a:rPr>
                          <m:t>𝑝</m:t>
                        </m:r>
                        <m:r>
                          <a:rPr kumimoji="1" lang="en-US" altLang="zh-TW" sz="2400" i="1">
                            <a:solidFill>
                              <a:schemeClr val="tx1"/>
                            </a:solidFill>
                            <a:latin typeface="Cambria Math" charset="0"/>
                          </a:rPr>
                          <m:t>)/2</m:t>
                        </m:r>
                      </m:sup>
                    </m:sSup>
                  </m:oMath>
                </a14:m>
                <a:endParaRPr kumimoji="1" lang="en-US" altLang="zh-TW" sz="2400" dirty="0" smtClean="0"/>
              </a:p>
              <a:p>
                <a14:m>
                  <m:oMath xmlns:m="http://schemas.openxmlformats.org/officeDocument/2006/math">
                    <m:r>
                      <a:rPr kumimoji="1" lang="en-US" altLang="zh-TW" sz="2400" b="0" i="1" smtClean="0">
                        <a:latin typeface="Cambria Math" charset="0"/>
                        <a:ea typeface="Cambria Math" charset="0"/>
                        <a:cs typeface="Cambria Math" charset="0"/>
                      </a:rPr>
                      <m:t>−2</m:t>
                    </m:r>
                    <m:func>
                      <m:funcPr>
                        <m:ctrlPr>
                          <a:rPr kumimoji="1" lang="en-US" altLang="zh-TW" sz="2400" b="0" i="1" smtClean="0">
                            <a:latin typeface="Cambria Math" charset="0"/>
                            <a:ea typeface="Cambria Math" charset="0"/>
                            <a:cs typeface="Cambria Math" charset="0"/>
                          </a:rPr>
                        </m:ctrlPr>
                      </m:funcPr>
                      <m:fName>
                        <m:r>
                          <a:rPr kumimoji="1" lang="en-US" altLang="zh-TW" sz="2400" b="0" i="1" smtClean="0">
                            <a:latin typeface="Cambria Math" charset="0"/>
                            <a:ea typeface="Cambria Math" charset="0"/>
                            <a:cs typeface="Cambria Math" charset="0"/>
                          </a:rPr>
                          <m:t>𝑙𝑜𝑔</m:t>
                        </m:r>
                      </m:fName>
                      <m:e>
                        <m:d>
                          <m:dPr>
                            <m:ctrlPr>
                              <a:rPr kumimoji="1" lang="en-US" altLang="zh-TW" sz="2400" b="0" i="1" smtClean="0">
                                <a:latin typeface="Cambria Math" charset="0"/>
                                <a:ea typeface="Cambria Math" charset="0"/>
                                <a:cs typeface="Cambria Math" charset="0"/>
                              </a:rPr>
                            </m:ctrlPr>
                          </m:dPr>
                          <m:e>
                            <m:r>
                              <a:rPr kumimoji="1" lang="el-GR" altLang="zh-TW" sz="2400" i="1">
                                <a:latin typeface="Cambria Math" charset="0"/>
                                <a:ea typeface="Cambria Math" charset="0"/>
                                <a:cs typeface="Cambria Math" charset="0"/>
                              </a:rPr>
                              <m:t>𝛬</m:t>
                            </m:r>
                          </m:e>
                        </m:d>
                      </m:e>
                    </m:func>
                    <m:r>
                      <a:rPr kumimoji="1" lang="en-US" altLang="zh-TW" sz="2400" b="0" i="1" smtClean="0">
                        <a:latin typeface="Cambria Math" charset="0"/>
                        <a:ea typeface="Cambria Math" charset="0"/>
                        <a:cs typeface="Cambria Math" charset="0"/>
                      </a:rPr>
                      <m:t>=−</m:t>
                    </m:r>
                    <m:d>
                      <m:dPr>
                        <m:ctrlPr>
                          <a:rPr kumimoji="1" lang="en-US" altLang="zh-TW" sz="2400" b="0" i="1" smtClean="0">
                            <a:latin typeface="Cambria Math" charset="0"/>
                            <a:ea typeface="Cambria Math" charset="0"/>
                            <a:cs typeface="Cambria Math" charset="0"/>
                          </a:rPr>
                        </m:ctrlPr>
                      </m:dPr>
                      <m:e>
                        <m:r>
                          <a:rPr kumimoji="1" lang="en-US" altLang="zh-TW" sz="2400" b="0" i="1" smtClean="0">
                            <a:latin typeface="Cambria Math" charset="0"/>
                            <a:ea typeface="Cambria Math" charset="0"/>
                            <a:cs typeface="Cambria Math" charset="0"/>
                          </a:rPr>
                          <m:t>𝑇</m:t>
                        </m:r>
                        <m:r>
                          <a:rPr kumimoji="1" lang="en-US" altLang="zh-TW" sz="2400" b="0" i="1" smtClean="0">
                            <a:latin typeface="Cambria Math" charset="0"/>
                            <a:ea typeface="Cambria Math" charset="0"/>
                            <a:cs typeface="Cambria Math" charset="0"/>
                          </a:rPr>
                          <m:t>−</m:t>
                        </m:r>
                        <m:r>
                          <a:rPr kumimoji="1" lang="en-US" altLang="zh-TW" sz="2400" b="0" i="1" smtClean="0">
                            <a:latin typeface="Cambria Math" charset="0"/>
                            <a:ea typeface="Cambria Math" charset="0"/>
                            <a:cs typeface="Cambria Math" charset="0"/>
                          </a:rPr>
                          <m:t>𝑝</m:t>
                        </m:r>
                      </m:e>
                    </m:d>
                    <m:r>
                      <a:rPr kumimoji="1" lang="en-US" altLang="zh-TW" sz="2400" b="0" i="1" smtClean="0">
                        <a:latin typeface="Cambria Math" charset="0"/>
                        <a:ea typeface="Cambria Math" charset="0"/>
                        <a:cs typeface="Cambria Math" charset="0"/>
                      </a:rPr>
                      <m:t>𝑙𝑜𝑔</m:t>
                    </m:r>
                    <m:r>
                      <a:rPr kumimoji="1" lang="en-US" altLang="zh-TW" sz="2400" i="1">
                        <a:latin typeface="Cambria Math" charset="0"/>
                      </a:rPr>
                      <m:t>(</m:t>
                    </m:r>
                    <m:f>
                      <m:fPr>
                        <m:ctrlPr>
                          <a:rPr kumimoji="1" lang="mr-IN" altLang="zh-TW" sz="2400" i="1">
                            <a:latin typeface="Cambria Math" charset="0"/>
                          </a:rPr>
                        </m:ctrlPr>
                      </m:fPr>
                      <m:num>
                        <m:sSup>
                          <m:sSupPr>
                            <m:ctrlPr>
                              <a:rPr kumimoji="1" lang="en-US" altLang="zh-TW" sz="2400" i="1">
                                <a:latin typeface="Cambria Math" charset="0"/>
                              </a:rPr>
                            </m:ctrlPr>
                          </m:sSupPr>
                          <m:e>
                            <m:d>
                              <m:dPr>
                                <m:begChr m:val="|"/>
                                <m:endChr m:val="|"/>
                                <m:ctrlPr>
                                  <a:rPr kumimoji="1" lang="en-US" altLang="zh-TW" sz="2400" i="1">
                                    <a:latin typeface="Cambria Math" charset="0"/>
                                  </a:rPr>
                                </m:ctrlPr>
                              </m:dPr>
                              <m:e>
                                <m:sSub>
                                  <m:sSubPr>
                                    <m:ctrlPr>
                                      <a:rPr kumimoji="1" lang="en-US" altLang="zh-TW" sz="2400" i="1">
                                        <a:latin typeface="Cambria Math" charset="0"/>
                                      </a:rPr>
                                    </m:ctrlPr>
                                  </m:sSubPr>
                                  <m:e>
                                    <m:acc>
                                      <m:accPr>
                                        <m:chr m:val="̂"/>
                                        <m:ctrlPr>
                                          <a:rPr kumimoji="1" lang="en-US" altLang="zh-TW" sz="2400" i="1">
                                            <a:latin typeface="Cambria Math" charset="0"/>
                                          </a:rPr>
                                        </m:ctrlPr>
                                      </m:accPr>
                                      <m:e>
                                        <m:r>
                                          <a:rPr kumimoji="1" lang="el-GR" altLang="zh-TW" sz="2400" i="1">
                                            <a:latin typeface="Cambria Math" charset="0"/>
                                            <a:ea typeface="Cambria Math" charset="0"/>
                                            <a:cs typeface="Cambria Math" charset="0"/>
                                          </a:rPr>
                                          <m:t>𝛴</m:t>
                                        </m:r>
                                      </m:e>
                                    </m:acc>
                                  </m:e>
                                  <m:sub>
                                    <m:r>
                                      <a:rPr kumimoji="1" lang="en-US" altLang="zh-TW" sz="2400" i="1">
                                        <a:latin typeface="Cambria Math" charset="0"/>
                                      </a:rPr>
                                      <m:t>𝑎</m:t>
                                    </m:r>
                                    <m:r>
                                      <a:rPr kumimoji="1" lang="en-US" altLang="zh-TW" sz="2400" i="1">
                                        <a:latin typeface="Cambria Math" charset="0"/>
                                      </a:rPr>
                                      <m:t>,</m:t>
                                    </m:r>
                                    <m:r>
                                      <a:rPr kumimoji="1" lang="en-US" altLang="zh-TW" sz="2400" b="0" i="1" smtClean="0">
                                        <a:latin typeface="Cambria Math" charset="0"/>
                                      </a:rPr>
                                      <m:t>𝑝</m:t>
                                    </m:r>
                                  </m:sub>
                                </m:sSub>
                              </m:e>
                            </m:d>
                          </m:e>
                          <m:sup/>
                        </m:sSup>
                        <m:r>
                          <m:rPr>
                            <m:nor/>
                          </m:rPr>
                          <a:rPr kumimoji="1" lang="zh-TW" altLang="en-US" sz="2400" i="1" dirty="0"/>
                          <m:t> </m:t>
                        </m:r>
                      </m:num>
                      <m:den>
                        <m:sSup>
                          <m:sSupPr>
                            <m:ctrlPr>
                              <a:rPr kumimoji="1" lang="en-US" altLang="zh-TW" sz="2400" i="1">
                                <a:latin typeface="Cambria Math" charset="0"/>
                              </a:rPr>
                            </m:ctrlPr>
                          </m:sSupPr>
                          <m:e>
                            <m:d>
                              <m:dPr>
                                <m:begChr m:val="|"/>
                                <m:endChr m:val="|"/>
                                <m:ctrlPr>
                                  <a:rPr kumimoji="1" lang="en-US" altLang="zh-TW" sz="2400" i="1">
                                    <a:latin typeface="Cambria Math" charset="0"/>
                                  </a:rPr>
                                </m:ctrlPr>
                              </m:dPr>
                              <m:e>
                                <m:sSub>
                                  <m:sSubPr>
                                    <m:ctrlPr>
                                      <a:rPr kumimoji="1" lang="en-US" altLang="zh-TW" sz="2400" i="1">
                                        <a:latin typeface="Cambria Math" charset="0"/>
                                      </a:rPr>
                                    </m:ctrlPr>
                                  </m:sSubPr>
                                  <m:e>
                                    <m:acc>
                                      <m:accPr>
                                        <m:chr m:val="̂"/>
                                        <m:ctrlPr>
                                          <a:rPr kumimoji="1" lang="en-US" altLang="zh-TW" sz="2400" i="1">
                                            <a:latin typeface="Cambria Math" charset="0"/>
                                          </a:rPr>
                                        </m:ctrlPr>
                                      </m:accPr>
                                      <m:e>
                                        <m:r>
                                          <a:rPr kumimoji="1" lang="el-GR" altLang="zh-TW" sz="2400" i="1">
                                            <a:latin typeface="Cambria Math" charset="0"/>
                                            <a:ea typeface="Cambria Math" charset="0"/>
                                            <a:cs typeface="Cambria Math" charset="0"/>
                                          </a:rPr>
                                          <m:t>𝛴</m:t>
                                        </m:r>
                                      </m:e>
                                    </m:acc>
                                  </m:e>
                                  <m:sub>
                                    <m:r>
                                      <a:rPr kumimoji="1" lang="en-US" altLang="zh-TW" sz="2400" i="1">
                                        <a:latin typeface="Cambria Math" charset="0"/>
                                      </a:rPr>
                                      <m:t>𝑎</m:t>
                                    </m:r>
                                    <m:r>
                                      <a:rPr kumimoji="1" lang="en-US" altLang="zh-TW" sz="2400" i="1">
                                        <a:latin typeface="Cambria Math" charset="0"/>
                                      </a:rPr>
                                      <m:t>,</m:t>
                                    </m:r>
                                    <m:r>
                                      <a:rPr kumimoji="1" lang="en-US" altLang="zh-TW" sz="2400" b="0" i="1" smtClean="0">
                                        <a:latin typeface="Cambria Math" charset="0"/>
                                      </a:rPr>
                                      <m:t>𝑝</m:t>
                                    </m:r>
                                    <m:r>
                                      <a:rPr kumimoji="1" lang="en-US" altLang="zh-TW" sz="2400" i="1">
                                        <a:latin typeface="Cambria Math" charset="0"/>
                                      </a:rPr>
                                      <m:t>−1</m:t>
                                    </m:r>
                                  </m:sub>
                                </m:sSub>
                              </m:e>
                            </m:d>
                          </m:e>
                          <m:sup/>
                        </m:sSup>
                        <m:r>
                          <m:rPr>
                            <m:nor/>
                          </m:rPr>
                          <a:rPr kumimoji="1" lang="zh-TW" altLang="en-US" sz="2400" i="1" dirty="0"/>
                          <m:t> </m:t>
                        </m:r>
                      </m:den>
                    </m:f>
                    <m:r>
                      <a:rPr kumimoji="1" lang="en-US" altLang="zh-TW" sz="2400" i="1">
                        <a:latin typeface="Cambria Math" charset="0"/>
                      </a:rPr>
                      <m:t>)</m:t>
                    </m:r>
                  </m:oMath>
                </a14:m>
                <a:endParaRPr kumimoji="1" lang="en-US" altLang="zh-TW" sz="2400" i="1" dirty="0" smtClean="0"/>
              </a:p>
              <a:p>
                <a14:m>
                  <m:oMath xmlns:m="http://schemas.openxmlformats.org/officeDocument/2006/math">
                    <m:r>
                      <a:rPr kumimoji="1" lang="en-US" altLang="zh-TW" sz="2400" b="0" i="1" smtClean="0">
                        <a:latin typeface="Cambria Math" charset="0"/>
                        <a:ea typeface="Cambria Math" charset="0"/>
                        <a:cs typeface="Cambria Math" charset="0"/>
                      </a:rPr>
                      <m:t>𝑀</m:t>
                    </m:r>
                    <m:d>
                      <m:dPr>
                        <m:ctrlPr>
                          <a:rPr kumimoji="1" lang="en-US" altLang="zh-TW" sz="2400" b="0" i="1" smtClean="0">
                            <a:latin typeface="Cambria Math" charset="0"/>
                            <a:ea typeface="Cambria Math" charset="0"/>
                            <a:cs typeface="Cambria Math" charset="0"/>
                          </a:rPr>
                        </m:ctrlPr>
                      </m:dPr>
                      <m:e>
                        <m:r>
                          <a:rPr kumimoji="1" lang="en-US" altLang="zh-TW" sz="2400" b="0" i="1" smtClean="0">
                            <a:latin typeface="Cambria Math" charset="0"/>
                            <a:ea typeface="Cambria Math" charset="0"/>
                            <a:cs typeface="Cambria Math" charset="0"/>
                          </a:rPr>
                          <m:t>𝑝</m:t>
                        </m:r>
                      </m:e>
                    </m:d>
                    <m:r>
                      <a:rPr kumimoji="1" lang="en-US" altLang="zh-TW" sz="2400" i="1">
                        <a:latin typeface="Cambria Math" charset="0"/>
                        <a:ea typeface="Cambria Math" charset="0"/>
                        <a:cs typeface="Cambria Math" charset="0"/>
                      </a:rPr>
                      <m:t>=−</m:t>
                    </m:r>
                    <m:d>
                      <m:dPr>
                        <m:ctrlPr>
                          <a:rPr kumimoji="1" lang="en-US" altLang="zh-TW" sz="2400" i="1">
                            <a:latin typeface="Cambria Math" charset="0"/>
                            <a:ea typeface="Cambria Math" charset="0"/>
                            <a:cs typeface="Cambria Math" charset="0"/>
                          </a:rPr>
                        </m:ctrlPr>
                      </m:dPr>
                      <m:e>
                        <m:r>
                          <a:rPr kumimoji="1" lang="en-US" altLang="zh-TW" sz="2400" i="1">
                            <a:latin typeface="Cambria Math" charset="0"/>
                            <a:ea typeface="Cambria Math" charset="0"/>
                            <a:cs typeface="Cambria Math" charset="0"/>
                          </a:rPr>
                          <m:t>𝑇</m:t>
                        </m:r>
                        <m:r>
                          <a:rPr kumimoji="1" lang="en-US" altLang="zh-TW" sz="2400" i="1">
                            <a:latin typeface="Cambria Math" charset="0"/>
                            <a:ea typeface="Cambria Math" charset="0"/>
                            <a:cs typeface="Cambria Math" charset="0"/>
                          </a:rPr>
                          <m:t>−</m:t>
                        </m:r>
                        <m:r>
                          <a:rPr kumimoji="1" lang="en-US" altLang="zh-TW" sz="2400" b="0" i="1" smtClean="0">
                            <a:latin typeface="Cambria Math" charset="0"/>
                            <a:ea typeface="Cambria Math" charset="0"/>
                            <a:cs typeface="Cambria Math" charset="0"/>
                          </a:rPr>
                          <m:t>𝑝</m:t>
                        </m:r>
                        <m:r>
                          <a:rPr kumimoji="1" lang="en-US" altLang="zh-TW" sz="2400" b="0" i="1" smtClean="0">
                            <a:latin typeface="Cambria Math" charset="0"/>
                            <a:ea typeface="Cambria Math" charset="0"/>
                            <a:cs typeface="Cambria Math" charset="0"/>
                          </a:rPr>
                          <m:t>−1.5−</m:t>
                        </m:r>
                        <m:r>
                          <a:rPr kumimoji="1" lang="en-US" altLang="zh-TW" sz="2400" b="0" i="1" smtClean="0">
                            <a:latin typeface="Cambria Math" charset="0"/>
                            <a:ea typeface="Cambria Math" charset="0"/>
                            <a:cs typeface="Cambria Math" charset="0"/>
                          </a:rPr>
                          <m:t>𝑝𝑇</m:t>
                        </m:r>
                      </m:e>
                    </m:d>
                    <m:r>
                      <a:rPr kumimoji="1" lang="en-US" altLang="zh-TW" sz="2400" i="1">
                        <a:latin typeface="Cambria Math" charset="0"/>
                        <a:ea typeface="Cambria Math" charset="0"/>
                        <a:cs typeface="Cambria Math" charset="0"/>
                      </a:rPr>
                      <m:t>𝑙𝑜𝑔</m:t>
                    </m:r>
                    <m:d>
                      <m:dPr>
                        <m:ctrlPr>
                          <a:rPr kumimoji="1" lang="en-US" altLang="zh-TW" sz="2400" i="1">
                            <a:latin typeface="Cambria Math" charset="0"/>
                            <a:ea typeface="Cambria Math" charset="0"/>
                            <a:cs typeface="Cambria Math" charset="0"/>
                          </a:rPr>
                        </m:ctrlPr>
                      </m:dPr>
                      <m:e>
                        <m:f>
                          <m:fPr>
                            <m:ctrlPr>
                              <a:rPr kumimoji="1" lang="mr-IN" altLang="zh-TW" sz="2400" i="1">
                                <a:latin typeface="Cambria Math" charset="0"/>
                              </a:rPr>
                            </m:ctrlPr>
                          </m:fPr>
                          <m:num>
                            <m:sSup>
                              <m:sSupPr>
                                <m:ctrlPr>
                                  <a:rPr kumimoji="1" lang="en-US" altLang="zh-TW" sz="2400" i="1">
                                    <a:latin typeface="Cambria Math" charset="0"/>
                                  </a:rPr>
                                </m:ctrlPr>
                              </m:sSupPr>
                              <m:e>
                                <m:d>
                                  <m:dPr>
                                    <m:begChr m:val="|"/>
                                    <m:endChr m:val="|"/>
                                    <m:ctrlPr>
                                      <a:rPr kumimoji="1" lang="en-US" altLang="zh-TW" sz="2400" i="1">
                                        <a:latin typeface="Cambria Math" charset="0"/>
                                      </a:rPr>
                                    </m:ctrlPr>
                                  </m:dPr>
                                  <m:e>
                                    <m:sSub>
                                      <m:sSubPr>
                                        <m:ctrlPr>
                                          <a:rPr kumimoji="1" lang="en-US" altLang="zh-TW" sz="2400" i="1">
                                            <a:latin typeface="Cambria Math" charset="0"/>
                                          </a:rPr>
                                        </m:ctrlPr>
                                      </m:sSubPr>
                                      <m:e>
                                        <m:acc>
                                          <m:accPr>
                                            <m:chr m:val="̂"/>
                                            <m:ctrlPr>
                                              <a:rPr kumimoji="1" lang="en-US" altLang="zh-TW" sz="2400" i="1">
                                                <a:latin typeface="Cambria Math" charset="0"/>
                                              </a:rPr>
                                            </m:ctrlPr>
                                          </m:accPr>
                                          <m:e>
                                            <m:r>
                                              <a:rPr kumimoji="1" lang="el-GR" altLang="zh-TW" sz="2400" i="1">
                                                <a:latin typeface="Cambria Math" charset="0"/>
                                                <a:ea typeface="Cambria Math" charset="0"/>
                                                <a:cs typeface="Cambria Math" charset="0"/>
                                              </a:rPr>
                                              <m:t>𝛴</m:t>
                                            </m:r>
                                          </m:e>
                                        </m:acc>
                                      </m:e>
                                      <m:sub>
                                        <m:r>
                                          <a:rPr kumimoji="1" lang="en-US" altLang="zh-TW" sz="2400" i="1">
                                            <a:latin typeface="Cambria Math" charset="0"/>
                                          </a:rPr>
                                          <m:t>𝑎</m:t>
                                        </m:r>
                                        <m:r>
                                          <a:rPr kumimoji="1" lang="en-US" altLang="zh-TW" sz="2400" i="1">
                                            <a:latin typeface="Cambria Math" charset="0"/>
                                          </a:rPr>
                                          <m:t>,</m:t>
                                        </m:r>
                                        <m:r>
                                          <a:rPr kumimoji="1" lang="en-US" altLang="zh-TW" sz="2400" b="0" i="1" smtClean="0">
                                            <a:latin typeface="Cambria Math" charset="0"/>
                                          </a:rPr>
                                          <m:t>𝑝</m:t>
                                        </m:r>
                                      </m:sub>
                                    </m:sSub>
                                  </m:e>
                                </m:d>
                              </m:e>
                              <m:sup/>
                            </m:sSup>
                            <m:r>
                              <m:rPr>
                                <m:nor/>
                              </m:rPr>
                              <a:rPr kumimoji="1" lang="zh-TW" altLang="en-US" sz="2400" i="1" dirty="0"/>
                              <m:t> </m:t>
                            </m:r>
                          </m:num>
                          <m:den>
                            <m:sSup>
                              <m:sSupPr>
                                <m:ctrlPr>
                                  <a:rPr kumimoji="1" lang="en-US" altLang="zh-TW" sz="2400" i="1">
                                    <a:latin typeface="Cambria Math" charset="0"/>
                                  </a:rPr>
                                </m:ctrlPr>
                              </m:sSupPr>
                              <m:e>
                                <m:d>
                                  <m:dPr>
                                    <m:begChr m:val="|"/>
                                    <m:endChr m:val="|"/>
                                    <m:ctrlPr>
                                      <a:rPr kumimoji="1" lang="en-US" altLang="zh-TW" sz="2400" i="1">
                                        <a:latin typeface="Cambria Math" charset="0"/>
                                      </a:rPr>
                                    </m:ctrlPr>
                                  </m:dPr>
                                  <m:e>
                                    <m:sSub>
                                      <m:sSubPr>
                                        <m:ctrlPr>
                                          <a:rPr kumimoji="1" lang="en-US" altLang="zh-TW" sz="2400" i="1">
                                            <a:latin typeface="Cambria Math" charset="0"/>
                                          </a:rPr>
                                        </m:ctrlPr>
                                      </m:sSubPr>
                                      <m:e>
                                        <m:acc>
                                          <m:accPr>
                                            <m:chr m:val="̂"/>
                                            <m:ctrlPr>
                                              <a:rPr kumimoji="1" lang="en-US" altLang="zh-TW" sz="2400" i="1">
                                                <a:latin typeface="Cambria Math" charset="0"/>
                                              </a:rPr>
                                            </m:ctrlPr>
                                          </m:accPr>
                                          <m:e>
                                            <m:r>
                                              <a:rPr kumimoji="1" lang="el-GR" altLang="zh-TW" sz="2400" i="1">
                                                <a:latin typeface="Cambria Math" charset="0"/>
                                                <a:ea typeface="Cambria Math" charset="0"/>
                                                <a:cs typeface="Cambria Math" charset="0"/>
                                              </a:rPr>
                                              <m:t>𝛴</m:t>
                                            </m:r>
                                          </m:e>
                                        </m:acc>
                                      </m:e>
                                      <m:sub>
                                        <m:r>
                                          <a:rPr kumimoji="1" lang="en-US" altLang="zh-TW" sz="2400" i="1">
                                            <a:latin typeface="Cambria Math" charset="0"/>
                                          </a:rPr>
                                          <m:t>𝑎</m:t>
                                        </m:r>
                                        <m:r>
                                          <a:rPr kumimoji="1" lang="en-US" altLang="zh-TW" sz="2400" i="1">
                                            <a:latin typeface="Cambria Math" charset="0"/>
                                          </a:rPr>
                                          <m:t>,</m:t>
                                        </m:r>
                                        <m:r>
                                          <a:rPr kumimoji="1" lang="en-US" altLang="zh-TW" sz="2400" b="0" i="1" smtClean="0">
                                            <a:latin typeface="Cambria Math" charset="0"/>
                                          </a:rPr>
                                          <m:t>𝑝</m:t>
                                        </m:r>
                                        <m:r>
                                          <a:rPr kumimoji="1" lang="en-US" altLang="zh-TW" sz="2400" i="1">
                                            <a:latin typeface="Cambria Math" charset="0"/>
                                          </a:rPr>
                                          <m:t>−1</m:t>
                                        </m:r>
                                      </m:sub>
                                    </m:sSub>
                                  </m:e>
                                </m:d>
                              </m:e>
                              <m:sup/>
                            </m:sSup>
                            <m:r>
                              <m:rPr>
                                <m:nor/>
                              </m:rPr>
                              <a:rPr kumimoji="1" lang="zh-TW" altLang="en-US" sz="2400" i="1" dirty="0"/>
                              <m:t> </m:t>
                            </m:r>
                          </m:den>
                        </m:f>
                      </m:e>
                    </m:d>
                    <m:r>
                      <a:rPr kumimoji="1" lang="en-US" altLang="zh-TW" sz="2400" b="0" i="1" dirty="0" smtClean="0">
                        <a:latin typeface="Cambria Math" charset="0"/>
                      </a:rPr>
                      <m:t> </m:t>
                    </m:r>
                  </m:oMath>
                </a14:m>
                <a:endParaRPr kumimoji="1" lang="en-US" altLang="zh-TW" sz="2400" i="1" dirty="0" smtClean="0"/>
              </a:p>
              <a:p>
                <a:pPr marL="0" indent="0">
                  <a:buNone/>
                </a:pPr>
                <a:r>
                  <a:rPr kumimoji="1" lang="en-US" altLang="zh-TW" i="1" dirty="0" smtClean="0"/>
                  <a:t>The test statistic which follows asymptotically a chi-square distribution with </a:t>
                </a:r>
                <a14:m>
                  <m:oMath xmlns:m="http://schemas.openxmlformats.org/officeDocument/2006/math">
                    <m:sSup>
                      <m:sSupPr>
                        <m:ctrlPr>
                          <a:rPr kumimoji="1" lang="en-US" altLang="zh-TW" i="1">
                            <a:latin typeface="Cambria Math" charset="0"/>
                          </a:rPr>
                        </m:ctrlPr>
                      </m:sSupPr>
                      <m:e>
                        <m:r>
                          <a:rPr kumimoji="1" lang="en-US" altLang="zh-TW" b="0" i="1" smtClean="0">
                            <a:latin typeface="Cambria Math" charset="0"/>
                          </a:rPr>
                          <m:t>𝑘</m:t>
                        </m:r>
                      </m:e>
                      <m:sup>
                        <m:r>
                          <a:rPr kumimoji="1" lang="en-US" altLang="zh-TW" b="0" i="1" smtClean="0">
                            <a:latin typeface="Cambria Math" charset="0"/>
                          </a:rPr>
                          <m:t>2</m:t>
                        </m:r>
                      </m:sup>
                    </m:sSup>
                  </m:oMath>
                </a14:m>
                <a:r>
                  <a:rPr kumimoji="1" lang="en-US" altLang="zh-TW" i="1" dirty="0" smtClean="0"/>
                  <a:t> degrees of freedom. [Johnson and </a:t>
                </a:r>
                <a:r>
                  <a:rPr kumimoji="1" lang="en-US" altLang="zh-TW" i="1" dirty="0" err="1" smtClean="0"/>
                  <a:t>Wichern</a:t>
                </a:r>
                <a:r>
                  <a:rPr kumimoji="1" lang="en-US" altLang="zh-TW" i="1" dirty="0" smtClean="0"/>
                  <a:t>(2007)]</a:t>
                </a: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311302" y="935576"/>
                <a:ext cx="11656109" cy="5548002"/>
              </a:xfrm>
              <a:blipFill rotWithShape="0">
                <a:blip r:embed="rId3"/>
                <a:stretch>
                  <a:fillRect l="-1046" t="-1756" r="-680"/>
                </a:stretch>
              </a:blipFill>
            </p:spPr>
            <p:txBody>
              <a:bodyPr/>
              <a:lstStyle/>
              <a:p>
                <a:r>
                  <a:rPr lang="zh-TW" altLang="en-US">
                    <a:noFill/>
                  </a:rPr>
                  <a:t> </a:t>
                </a:r>
              </a:p>
            </p:txBody>
          </p:sp>
        </mc:Fallback>
      </mc:AlternateContent>
      <p:sp>
        <p:nvSpPr>
          <p:cNvPr id="4" name="標題 1"/>
          <p:cNvSpPr>
            <a:spLocks noGrp="1"/>
          </p:cNvSpPr>
          <p:nvPr>
            <p:ph type="title"/>
          </p:nvPr>
        </p:nvSpPr>
        <p:spPr>
          <a:xfrm>
            <a:off x="440355" y="78934"/>
            <a:ext cx="10515600" cy="854075"/>
          </a:xfrm>
        </p:spPr>
        <p:txBody>
          <a:bodyPr/>
          <a:lstStyle/>
          <a:p>
            <a:r>
              <a:rPr kumimoji="1" lang="en-US" altLang="zh-TW" dirty="0" smtClean="0"/>
              <a:t>Order Selection </a:t>
            </a:r>
            <a:r>
              <a:rPr kumimoji="1" lang="mr-IN" altLang="zh-TW" dirty="0" smtClean="0"/>
              <a:t>–</a:t>
            </a:r>
            <a:r>
              <a:rPr kumimoji="1" lang="en-US" altLang="zh-TW" dirty="0" smtClean="0"/>
              <a:t> Likelihood Ratio Tests</a:t>
            </a:r>
            <a:endParaRPr kumimoji="1" lang="zh-TW" altLang="en-US" dirty="0"/>
          </a:p>
        </p:txBody>
      </p:sp>
    </p:spTree>
    <p:extLst>
      <p:ext uri="{BB962C8B-B14F-4D97-AF65-F5344CB8AC3E}">
        <p14:creationId xmlns:p14="http://schemas.microsoft.com/office/powerpoint/2010/main" val="41835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4633" y="0"/>
            <a:ext cx="10515600" cy="874952"/>
          </a:xfrm>
        </p:spPr>
        <p:txBody>
          <a:bodyPr/>
          <a:lstStyle/>
          <a:p>
            <a:r>
              <a:rPr kumimoji="1" lang="en-US" altLang="zh-TW" dirty="0"/>
              <a:t>Order Selection </a:t>
            </a:r>
            <a:r>
              <a:rPr kumimoji="1" lang="mr-IN" altLang="zh-TW" dirty="0"/>
              <a:t>–</a:t>
            </a:r>
            <a:r>
              <a:rPr kumimoji="1" lang="en-US" altLang="zh-TW" dirty="0"/>
              <a:t> </a:t>
            </a:r>
            <a:r>
              <a:rPr kumimoji="1" lang="en-US" altLang="zh-TW" dirty="0" smtClean="0"/>
              <a:t>Information Criteria</a:t>
            </a:r>
            <a:endParaRPr kumimoji="1" lang="zh-TW" altLang="en-US" dirty="0"/>
          </a:p>
        </p:txBody>
      </p:sp>
      <mc:AlternateContent xmlns:mc="http://schemas.openxmlformats.org/markup-compatibility/2006" xmlns:a14="http://schemas.microsoft.com/office/drawing/2010/main">
        <mc:Choice Requires="a14">
          <p:sp>
            <p:nvSpPr>
              <p:cNvPr id="4" name="內容版面配置區 2"/>
              <p:cNvSpPr>
                <a:spLocks noGrp="1"/>
              </p:cNvSpPr>
              <p:nvPr>
                <p:ph idx="1"/>
              </p:nvPr>
            </p:nvSpPr>
            <p:spPr>
              <a:xfrm>
                <a:off x="587374" y="874952"/>
                <a:ext cx="10515600" cy="5685505"/>
              </a:xfrm>
            </p:spPr>
            <p:txBody>
              <a:bodyPr/>
              <a:lstStyle/>
              <a:p>
                <a:r>
                  <a:rPr kumimoji="1" lang="en-US" altLang="zh-TW" dirty="0" smtClean="0"/>
                  <a:t>AIC(p) , BIC(p) , HQ(p)</a:t>
                </a:r>
              </a:p>
              <a:p>
                <a:r>
                  <a:rPr kumimoji="1" lang="en-US" altLang="zh-TW" dirty="0" smtClean="0"/>
                  <a:t>All criteria are likelihood based and consist of two components.</a:t>
                </a:r>
              </a:p>
              <a:p>
                <a:r>
                  <a:rPr kumimoji="1" lang="en-US" altLang="zh-TW" dirty="0" smtClean="0"/>
                  <a:t>The first component is concerned with the goodness of fit of the model to the data.</a:t>
                </a:r>
              </a:p>
              <a:p>
                <a:r>
                  <a:rPr kumimoji="1" lang="en-US" altLang="zh-TW" dirty="0" smtClean="0"/>
                  <a:t>The second component penalizes more heavily complicated models.</a:t>
                </a:r>
                <a:endParaRPr kumimoji="1" lang="zh-TW" altLang="en-US" dirty="0" smtClean="0"/>
              </a:p>
              <a:p>
                <a:endParaRPr kumimoji="1" lang="zh-TW" altLang="en-US" dirty="0"/>
              </a:p>
              <a:p>
                <a:endParaRPr kumimoji="1" lang="zh-TW" altLang="en-US" dirty="0" smtClean="0"/>
              </a:p>
              <a:p>
                <a:endParaRPr kumimoji="1" lang="zh-TW" altLang="en-US" dirty="0"/>
              </a:p>
              <a:p>
                <a:endParaRPr kumimoji="1" lang="zh-TW" altLang="en-US" dirty="0" smtClean="0"/>
              </a:p>
              <a:p>
                <a:endParaRPr kumimoji="1" lang="zh-TW" altLang="en-US" dirty="0"/>
              </a:p>
              <a:p>
                <a14:m>
                  <m:oMath xmlns:m="http://schemas.openxmlformats.org/officeDocument/2006/math">
                    <m:acc>
                      <m:accPr>
                        <m:chr m:val="̂"/>
                        <m:ctrlPr>
                          <a:rPr kumimoji="1" lang="zh-TW" altLang="en-US" i="1" smtClean="0">
                            <a:latin typeface="Cambria Math" charset="0"/>
                          </a:rPr>
                        </m:ctrlPr>
                      </m:accPr>
                      <m:e>
                        <m:r>
                          <a:rPr kumimoji="1" lang="en-US" altLang="zh-TW" b="0" i="1" smtClean="0">
                            <a:latin typeface="Cambria Math" charset="0"/>
                          </a:rPr>
                          <m:t>𝑝</m:t>
                        </m:r>
                      </m:e>
                    </m:acc>
                    <m:r>
                      <a:rPr kumimoji="1" lang="en-US" altLang="zh-TW" b="0" i="1" smtClean="0">
                        <a:latin typeface="Cambria Math" charset="0"/>
                      </a:rPr>
                      <m:t>=</m:t>
                    </m:r>
                    <m:func>
                      <m:funcPr>
                        <m:ctrlPr>
                          <a:rPr kumimoji="1" lang="en-US" altLang="zh-TW" b="0" i="1" smtClean="0">
                            <a:latin typeface="Cambria Math" charset="0"/>
                          </a:rPr>
                        </m:ctrlPr>
                      </m:funcPr>
                      <m:fName>
                        <m:r>
                          <m:rPr>
                            <m:sty m:val="p"/>
                          </m:rPr>
                          <a:rPr kumimoji="1" lang="en-US" altLang="zh-TW" b="0" i="0" smtClean="0">
                            <a:latin typeface="Cambria Math" charset="0"/>
                          </a:rPr>
                          <m:t>arg</m:t>
                        </m:r>
                      </m:fName>
                      <m:e>
                        <m:r>
                          <a:rPr kumimoji="1" lang="en-US" altLang="zh-TW" b="0" i="1" smtClean="0">
                            <a:latin typeface="Cambria Math" charset="0"/>
                          </a:rPr>
                          <m:t> </m:t>
                        </m:r>
                        <m:r>
                          <m:rPr>
                            <m:sty m:val="p"/>
                          </m:rPr>
                          <a:rPr kumimoji="1" lang="en-US" altLang="zh-TW" b="0" i="0" smtClean="0">
                            <a:latin typeface="Cambria Math" charset="0"/>
                          </a:rPr>
                          <m:t>min</m:t>
                        </m:r>
                        <m:r>
                          <a:rPr kumimoji="1" lang="en-US" altLang="zh-TW" b="0" i="1" smtClean="0">
                            <a:latin typeface="Cambria Math" charset="0"/>
                          </a:rPr>
                          <m:t>⁡{ </m:t>
                        </m:r>
                        <m:r>
                          <a:rPr kumimoji="1" lang="en-US" altLang="zh-TW" b="0" i="1" smtClean="0">
                            <a:latin typeface="Cambria Math" charset="0"/>
                          </a:rPr>
                          <m:t>𝐵𝐼𝐶</m:t>
                        </m:r>
                        <m:d>
                          <m:dPr>
                            <m:ctrlPr>
                              <a:rPr kumimoji="1" lang="en-US" altLang="zh-TW" b="0" i="1" smtClean="0">
                                <a:latin typeface="Cambria Math" charset="0"/>
                              </a:rPr>
                            </m:ctrlPr>
                          </m:dPr>
                          <m:e>
                            <m:r>
                              <a:rPr kumimoji="1" lang="en-US" altLang="zh-TW" b="0" i="1" smtClean="0">
                                <a:latin typeface="Cambria Math" charset="0"/>
                              </a:rPr>
                              <m:t>𝑚</m:t>
                            </m:r>
                          </m:e>
                        </m:d>
                        <m:r>
                          <a:rPr kumimoji="1" lang="en-US" altLang="zh-TW" b="0" i="1" smtClean="0">
                            <a:latin typeface="Cambria Math" charset="0"/>
                          </a:rPr>
                          <m:t> :</m:t>
                        </m:r>
                        <m:r>
                          <a:rPr kumimoji="1" lang="en-US" altLang="zh-TW" b="0" i="1" smtClean="0">
                            <a:latin typeface="Cambria Math" charset="0"/>
                          </a:rPr>
                          <m:t>𝑚</m:t>
                        </m:r>
                        <m:r>
                          <a:rPr kumimoji="1" lang="en-US" altLang="zh-TW" b="0" i="1" smtClean="0">
                            <a:latin typeface="Cambria Math" charset="0"/>
                          </a:rPr>
                          <m:t>=0,1,…,</m:t>
                        </m:r>
                        <m:r>
                          <a:rPr kumimoji="1" lang="en-US" altLang="zh-TW" b="0" i="1" smtClean="0">
                            <a:latin typeface="Cambria Math" charset="0"/>
                          </a:rPr>
                          <m:t>𝑀</m:t>
                        </m:r>
                        <m:r>
                          <a:rPr kumimoji="1" lang="en-US" altLang="zh-TW" b="0" i="1" smtClean="0">
                            <a:latin typeface="Cambria Math" charset="0"/>
                          </a:rPr>
                          <m:t>}</m:t>
                        </m:r>
                      </m:e>
                    </m:func>
                  </m:oMath>
                </a14:m>
                <a:r>
                  <a:rPr kumimoji="1" lang="en-US" altLang="zh-TW" dirty="0" smtClean="0"/>
                  <a:t> </a:t>
                </a:r>
                <a:endParaRPr kumimoji="1" lang="zh-TW" altLang="en-US" dirty="0" smtClean="0"/>
              </a:p>
            </p:txBody>
          </p:sp>
        </mc:Choice>
        <mc:Fallback xmlns="">
          <p:sp>
            <p:nvSpPr>
              <p:cNvPr id="4" name="內容版面配置區 2"/>
              <p:cNvSpPr>
                <a:spLocks noGrp="1" noRot="1" noChangeAspect="1" noMove="1" noResize="1" noEditPoints="1" noAdjustHandles="1" noChangeArrowheads="1" noChangeShapeType="1" noTextEdit="1"/>
              </p:cNvSpPr>
              <p:nvPr>
                <p:ph idx="1"/>
              </p:nvPr>
            </p:nvSpPr>
            <p:spPr>
              <a:xfrm>
                <a:off x="587374" y="874952"/>
                <a:ext cx="10515600" cy="5685505"/>
              </a:xfrm>
              <a:blipFill rotWithShape="0">
                <a:blip r:embed="rId3"/>
                <a:stretch>
                  <a:fillRect l="-1043" t="-182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graphicFrame>
            <p:nvGraphicFramePr>
              <p:cNvPr id="3" name="表格 2"/>
              <p:cNvGraphicFramePr>
                <a:graphicFrameLocks noGrp="1"/>
              </p:cNvGraphicFramePr>
              <p:nvPr>
                <p:extLst>
                  <p:ext uri="{D42A27DB-BD31-4B8C-83A1-F6EECF244321}">
                    <p14:modId xmlns:p14="http://schemas.microsoft.com/office/powerpoint/2010/main" val="1090920033"/>
                  </p:ext>
                </p:extLst>
              </p:nvPr>
            </p:nvGraphicFramePr>
            <p:xfrm>
              <a:off x="2506530" y="3375264"/>
              <a:ext cx="6677287" cy="2285306"/>
            </p:xfrm>
            <a:graphic>
              <a:graphicData uri="http://schemas.openxmlformats.org/drawingml/2006/table">
                <a:tbl>
                  <a:tblPr firstRow="1" bandRow="1">
                    <a:tableStyleId>{BC89EF96-8CEA-46FF-86C4-4CE0E7609802}</a:tableStyleId>
                  </a:tblPr>
                  <a:tblGrid>
                    <a:gridCol w="1926537"/>
                    <a:gridCol w="4750750"/>
                  </a:tblGrid>
                  <a:tr h="698885">
                    <a:tc>
                      <a:txBody>
                        <a:bodyPr/>
                        <a:lstStyle/>
                        <a:p>
                          <a:r>
                            <a:rPr lang="en-US" altLang="zh-TW" sz="3200" dirty="0" smtClean="0"/>
                            <a:t>   AIC(p)</a:t>
                          </a:r>
                          <a:endParaRPr lang="zh-TW" altLang="en-US" sz="3200" dirty="0"/>
                        </a:p>
                      </a:txBody>
                      <a:tcPr/>
                    </a:tc>
                    <a:tc>
                      <a:txBody>
                        <a:bodyPr/>
                        <a:lstStyle/>
                        <a:p>
                          <a:r>
                            <a:rPr kumimoji="1" lang="en-US" altLang="zh-TW" sz="3200" dirty="0" smtClean="0"/>
                            <a:t> </a:t>
                          </a:r>
                          <a14:m>
                            <m:oMath xmlns:m="http://schemas.openxmlformats.org/officeDocument/2006/math">
                              <m:r>
                                <m:rPr>
                                  <m:sty m:val="p"/>
                                </m:rPr>
                                <a:rPr kumimoji="1" lang="en-US" altLang="zh-TW" sz="2800" b="0" i="0" smtClean="0">
                                  <a:latin typeface="Cambria Math" charset="0"/>
                                </a:rPr>
                                <m:t>log</m:t>
                              </m:r>
                              <m:d>
                                <m:dPr>
                                  <m:begChr m:val="|"/>
                                  <m:endChr m:val="|"/>
                                  <m:ctrlPr>
                                    <a:rPr kumimoji="1" lang="en-US" altLang="zh-TW" sz="2800" b="0" i="1" smtClean="0">
                                      <a:latin typeface="Cambria Math" charset="0"/>
                                    </a:rPr>
                                  </m:ctrlPr>
                                </m:dPr>
                                <m:e>
                                  <m:sSub>
                                    <m:sSubPr>
                                      <m:ctrlPr>
                                        <a:rPr kumimoji="1" lang="en-US" altLang="zh-TW" sz="2800" b="0" i="1" smtClean="0">
                                          <a:latin typeface="Cambria Math" charset="0"/>
                                        </a:rPr>
                                      </m:ctrlPr>
                                    </m:sSubPr>
                                    <m:e>
                                      <m:acc>
                                        <m:accPr>
                                          <m:chr m:val="̂"/>
                                          <m:ctrlPr>
                                            <a:rPr kumimoji="1" lang="en-US" altLang="zh-TW" sz="2800" b="0" i="1">
                                              <a:latin typeface="Cambria Math" charset="0"/>
                                            </a:rPr>
                                          </m:ctrlPr>
                                        </m:accPr>
                                        <m:e>
                                          <m:r>
                                            <a:rPr kumimoji="1" lang="el-GR" altLang="zh-TW" sz="2800" b="0" i="1">
                                              <a:latin typeface="Cambria Math" charset="0"/>
                                              <a:ea typeface="Cambria Math" charset="0"/>
                                              <a:cs typeface="Cambria Math" charset="0"/>
                                            </a:rPr>
                                            <m:t>𝛴</m:t>
                                          </m:r>
                                        </m:e>
                                      </m:acc>
                                    </m:e>
                                    <m:sub>
                                      <m:r>
                                        <a:rPr kumimoji="1" lang="en-US" altLang="zh-TW" sz="2800" b="0" i="1">
                                          <a:latin typeface="Cambria Math" charset="0"/>
                                        </a:rPr>
                                        <m:t>𝑎</m:t>
                                      </m:r>
                                      <m:r>
                                        <a:rPr kumimoji="1" lang="en-US" altLang="zh-TW" sz="2800" b="0" i="1" smtClean="0">
                                          <a:latin typeface="Cambria Math" charset="0"/>
                                        </a:rPr>
                                        <m:t>,</m:t>
                                      </m:r>
                                      <m:r>
                                        <m:rPr>
                                          <m:sty m:val="p"/>
                                        </m:rPr>
                                        <a:rPr kumimoji="1" lang="en-US" altLang="zh-TW" sz="2800" b="0" i="0" smtClean="0">
                                          <a:latin typeface="Cambria Math" charset="0"/>
                                        </a:rPr>
                                        <m:t>p</m:t>
                                      </m:r>
                                    </m:sub>
                                  </m:sSub>
                                </m:e>
                              </m:d>
                              <m:r>
                                <a:rPr kumimoji="1" lang="en-US" altLang="zh-TW" sz="2800" b="0" i="1" smtClean="0">
                                  <a:latin typeface="Cambria Math" charset="0"/>
                                </a:rPr>
                                <m:t>+</m:t>
                              </m:r>
                              <m:f>
                                <m:fPr>
                                  <m:ctrlPr>
                                    <a:rPr kumimoji="1" lang="mr-IN" altLang="zh-TW" sz="2800" b="0" i="1" smtClean="0">
                                      <a:latin typeface="Cambria Math" charset="0"/>
                                    </a:rPr>
                                  </m:ctrlPr>
                                </m:fPr>
                                <m:num>
                                  <m:r>
                                    <a:rPr kumimoji="1" lang="en-US" altLang="zh-TW" sz="2800" b="0" i="1" smtClean="0">
                                      <a:latin typeface="Cambria Math" charset="0"/>
                                    </a:rPr>
                                    <m:t>2</m:t>
                                  </m:r>
                                </m:num>
                                <m:den>
                                  <m:r>
                                    <a:rPr kumimoji="1" lang="en-US" altLang="zh-TW" sz="2800" b="0" i="1" smtClean="0">
                                      <a:latin typeface="Cambria Math" charset="0"/>
                                    </a:rPr>
                                    <m:t>𝑇</m:t>
                                  </m:r>
                                </m:den>
                              </m:f>
                              <m:r>
                                <a:rPr kumimoji="1" lang="en-US" altLang="zh-TW" sz="2800" b="0" i="1" smtClean="0">
                                  <a:latin typeface="Cambria Math" charset="0"/>
                                </a:rPr>
                                <m:t>𝑝</m:t>
                              </m:r>
                              <m:sSup>
                                <m:sSupPr>
                                  <m:ctrlPr>
                                    <a:rPr kumimoji="1" lang="en-US" altLang="zh-TW" sz="2800" b="0" i="1" smtClean="0">
                                      <a:latin typeface="Cambria Math" charset="0"/>
                                    </a:rPr>
                                  </m:ctrlPr>
                                </m:sSupPr>
                                <m:e>
                                  <m:r>
                                    <m:rPr>
                                      <m:sty m:val="p"/>
                                    </m:rPr>
                                    <a:rPr kumimoji="1" lang="en-US" altLang="zh-TW" sz="2800" b="0" i="0" smtClean="0">
                                      <a:latin typeface="Cambria Math" charset="0"/>
                                    </a:rPr>
                                    <m:t>k</m:t>
                                  </m:r>
                                </m:e>
                                <m:sup>
                                  <m:r>
                                    <a:rPr kumimoji="1" lang="en-US" altLang="zh-TW" sz="2800" b="0" i="1" smtClean="0">
                                      <a:latin typeface="Cambria Math" charset="0"/>
                                    </a:rPr>
                                    <m:t>2</m:t>
                                  </m:r>
                                </m:sup>
                              </m:sSup>
                            </m:oMath>
                          </a14:m>
                          <a:endParaRPr lang="zh-TW" altLang="en-US" sz="2800" b="0" dirty="0"/>
                        </a:p>
                      </a:txBody>
                      <a:tcPr/>
                    </a:tc>
                  </a:tr>
                  <a:tr h="747878">
                    <a:tc>
                      <a:txBody>
                        <a:bodyPr/>
                        <a:lstStyle/>
                        <a:p>
                          <a:r>
                            <a:rPr lang="en-US" altLang="zh-TW" sz="3200" b="1" dirty="0" smtClean="0"/>
                            <a:t>   BIC(p)</a:t>
                          </a:r>
                          <a:endParaRPr lang="zh-TW" altLang="en-US" sz="3200" b="1" dirty="0"/>
                        </a:p>
                      </a:txBody>
                      <a:tcPr/>
                    </a:tc>
                    <a:tc>
                      <a:txBody>
                        <a:bodyPr/>
                        <a:lstStyle/>
                        <a:p>
                          <a:r>
                            <a:rPr kumimoji="1" lang="en-US" altLang="zh-TW" sz="2800" b="0" dirty="0" smtClean="0"/>
                            <a:t> </a:t>
                          </a:r>
                          <a14:m>
                            <m:oMath xmlns:m="http://schemas.openxmlformats.org/officeDocument/2006/math">
                              <m:r>
                                <m:rPr>
                                  <m:sty m:val="p"/>
                                </m:rPr>
                                <a:rPr kumimoji="1" lang="en-US" altLang="zh-TW" sz="2800" b="0" i="0" smtClean="0">
                                  <a:latin typeface="Cambria Math" charset="0"/>
                                </a:rPr>
                                <m:t>log</m:t>
                              </m:r>
                              <m:d>
                                <m:dPr>
                                  <m:begChr m:val="|"/>
                                  <m:endChr m:val="|"/>
                                  <m:ctrlPr>
                                    <a:rPr kumimoji="1" lang="en-US" altLang="zh-TW" sz="2800" b="0" i="1" smtClean="0">
                                      <a:latin typeface="Cambria Math" charset="0"/>
                                    </a:rPr>
                                  </m:ctrlPr>
                                </m:dPr>
                                <m:e>
                                  <m:sSub>
                                    <m:sSubPr>
                                      <m:ctrlPr>
                                        <a:rPr kumimoji="1" lang="en-US" altLang="zh-TW" sz="2800" b="0" i="1" smtClean="0">
                                          <a:latin typeface="Cambria Math" charset="0"/>
                                        </a:rPr>
                                      </m:ctrlPr>
                                    </m:sSubPr>
                                    <m:e>
                                      <m:acc>
                                        <m:accPr>
                                          <m:chr m:val="̂"/>
                                          <m:ctrlPr>
                                            <a:rPr kumimoji="1" lang="en-US" altLang="zh-TW" sz="2800" b="0" i="1">
                                              <a:latin typeface="Cambria Math" charset="0"/>
                                            </a:rPr>
                                          </m:ctrlPr>
                                        </m:accPr>
                                        <m:e>
                                          <m:r>
                                            <a:rPr kumimoji="1" lang="el-GR" altLang="zh-TW" sz="2800" b="0" i="1">
                                              <a:latin typeface="Cambria Math" charset="0"/>
                                              <a:ea typeface="Cambria Math" charset="0"/>
                                              <a:cs typeface="Cambria Math" charset="0"/>
                                            </a:rPr>
                                            <m:t>𝛴</m:t>
                                          </m:r>
                                        </m:e>
                                      </m:acc>
                                    </m:e>
                                    <m:sub>
                                      <m:r>
                                        <a:rPr kumimoji="1" lang="en-US" altLang="zh-TW" sz="2800" b="0" i="1">
                                          <a:latin typeface="Cambria Math" charset="0"/>
                                        </a:rPr>
                                        <m:t>𝑎</m:t>
                                      </m:r>
                                      <m:r>
                                        <a:rPr kumimoji="1" lang="en-US" altLang="zh-TW" sz="2800" b="0" i="1" smtClean="0">
                                          <a:latin typeface="Cambria Math" charset="0"/>
                                        </a:rPr>
                                        <m:t>,</m:t>
                                      </m:r>
                                      <m:r>
                                        <m:rPr>
                                          <m:sty m:val="p"/>
                                        </m:rPr>
                                        <a:rPr kumimoji="1" lang="en-US" altLang="zh-TW" sz="2800" b="0" i="0" smtClean="0">
                                          <a:latin typeface="Cambria Math" charset="0"/>
                                        </a:rPr>
                                        <m:t>p</m:t>
                                      </m:r>
                                    </m:sub>
                                  </m:sSub>
                                </m:e>
                              </m:d>
                              <m:r>
                                <a:rPr kumimoji="1" lang="en-US" altLang="zh-TW" sz="2800" b="0" i="1" smtClean="0">
                                  <a:latin typeface="Cambria Math" charset="0"/>
                                </a:rPr>
                                <m:t>+</m:t>
                              </m:r>
                              <m:f>
                                <m:fPr>
                                  <m:ctrlPr>
                                    <a:rPr kumimoji="1" lang="mr-IN" altLang="zh-TW" sz="2800" b="0" i="1" smtClean="0">
                                      <a:latin typeface="Cambria Math" charset="0"/>
                                    </a:rPr>
                                  </m:ctrlPr>
                                </m:fPr>
                                <m:num>
                                  <m:r>
                                    <m:rPr>
                                      <m:sty m:val="p"/>
                                    </m:rPr>
                                    <a:rPr kumimoji="1" lang="en-US" altLang="zh-TW" sz="2800" b="0" i="0" smtClean="0">
                                      <a:latin typeface="Cambria Math" charset="0"/>
                                    </a:rPr>
                                    <m:t>log</m:t>
                                  </m:r>
                                  <m:r>
                                    <a:rPr kumimoji="1" lang="en-US" altLang="zh-TW" sz="2800" b="0" i="1" smtClean="0">
                                      <a:latin typeface="Cambria Math" charset="0"/>
                                    </a:rPr>
                                    <m:t>⁡(</m:t>
                                  </m:r>
                                  <m:r>
                                    <a:rPr kumimoji="1" lang="en-US" altLang="zh-TW" sz="2800" b="0" i="1" smtClean="0">
                                      <a:latin typeface="Cambria Math" charset="0"/>
                                    </a:rPr>
                                    <m:t>𝑇</m:t>
                                  </m:r>
                                  <m:r>
                                    <a:rPr kumimoji="1" lang="en-US" altLang="zh-TW" sz="2800" b="0" i="1" smtClean="0">
                                      <a:latin typeface="Cambria Math" charset="0"/>
                                    </a:rPr>
                                    <m:t>)</m:t>
                                  </m:r>
                                </m:num>
                                <m:den>
                                  <m:r>
                                    <a:rPr kumimoji="1" lang="en-US" altLang="zh-TW" sz="2800" b="0" i="1" smtClean="0">
                                      <a:latin typeface="Cambria Math" charset="0"/>
                                    </a:rPr>
                                    <m:t>𝑇</m:t>
                                  </m:r>
                                </m:den>
                              </m:f>
                              <m:r>
                                <a:rPr kumimoji="1" lang="en-US" altLang="zh-TW" sz="2800" b="0" i="1" smtClean="0">
                                  <a:latin typeface="Cambria Math" charset="0"/>
                                </a:rPr>
                                <m:t>𝑝</m:t>
                              </m:r>
                              <m:sSup>
                                <m:sSupPr>
                                  <m:ctrlPr>
                                    <a:rPr kumimoji="1" lang="en-US" altLang="zh-TW" sz="2800" b="0" i="1" smtClean="0">
                                      <a:latin typeface="Cambria Math" charset="0"/>
                                    </a:rPr>
                                  </m:ctrlPr>
                                </m:sSupPr>
                                <m:e>
                                  <m:r>
                                    <m:rPr>
                                      <m:sty m:val="p"/>
                                    </m:rPr>
                                    <a:rPr kumimoji="1" lang="en-US" altLang="zh-TW" sz="2800" b="0" i="0" smtClean="0">
                                      <a:latin typeface="Cambria Math" charset="0"/>
                                    </a:rPr>
                                    <m:t>k</m:t>
                                  </m:r>
                                </m:e>
                                <m:sup>
                                  <m:r>
                                    <a:rPr kumimoji="1" lang="en-US" altLang="zh-TW" sz="2800" b="0" i="1" smtClean="0">
                                      <a:latin typeface="Cambria Math" charset="0"/>
                                    </a:rPr>
                                    <m:t>2</m:t>
                                  </m:r>
                                </m:sup>
                              </m:sSup>
                            </m:oMath>
                          </a14:m>
                          <a:endParaRPr lang="zh-TW" altLang="en-US" sz="2800" dirty="0"/>
                        </a:p>
                      </a:txBody>
                      <a:tcPr/>
                    </a:tc>
                  </a:tr>
                  <a:tr h="838543">
                    <a:tc>
                      <a:txBody>
                        <a:bodyPr/>
                        <a:lstStyle/>
                        <a:p>
                          <a:r>
                            <a:rPr lang="en-US" altLang="zh-TW" sz="3200" b="1" dirty="0" smtClean="0"/>
                            <a:t>   HQ(p)</a:t>
                          </a:r>
                          <a:endParaRPr lang="zh-TW" altLang="en-US" sz="32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TW" sz="3200" b="0" dirty="0" smtClean="0"/>
                            <a:t> </a:t>
                          </a:r>
                          <a14:m>
                            <m:oMath xmlns:m="http://schemas.openxmlformats.org/officeDocument/2006/math">
                              <m:r>
                                <m:rPr>
                                  <m:sty m:val="p"/>
                                </m:rPr>
                                <a:rPr kumimoji="1" lang="en-US" altLang="zh-TW" sz="2800" b="0" i="0" smtClean="0">
                                  <a:latin typeface="Cambria Math" charset="0"/>
                                </a:rPr>
                                <m:t>log</m:t>
                              </m:r>
                              <m:d>
                                <m:dPr>
                                  <m:begChr m:val="|"/>
                                  <m:endChr m:val="|"/>
                                  <m:ctrlPr>
                                    <a:rPr kumimoji="1" lang="en-US" altLang="zh-TW" sz="2800" b="0" i="1" smtClean="0">
                                      <a:latin typeface="Cambria Math" charset="0"/>
                                    </a:rPr>
                                  </m:ctrlPr>
                                </m:dPr>
                                <m:e>
                                  <m:sSub>
                                    <m:sSubPr>
                                      <m:ctrlPr>
                                        <a:rPr kumimoji="1" lang="en-US" altLang="zh-TW" sz="2800" b="0" i="1" smtClean="0">
                                          <a:latin typeface="Cambria Math" charset="0"/>
                                        </a:rPr>
                                      </m:ctrlPr>
                                    </m:sSubPr>
                                    <m:e>
                                      <m:acc>
                                        <m:accPr>
                                          <m:chr m:val="̂"/>
                                          <m:ctrlPr>
                                            <a:rPr kumimoji="1" lang="en-US" altLang="zh-TW" sz="2800" b="0" i="1">
                                              <a:latin typeface="Cambria Math" charset="0"/>
                                            </a:rPr>
                                          </m:ctrlPr>
                                        </m:accPr>
                                        <m:e>
                                          <m:r>
                                            <a:rPr kumimoji="1" lang="el-GR" altLang="zh-TW" sz="2800" b="0" i="1">
                                              <a:latin typeface="Cambria Math" charset="0"/>
                                              <a:ea typeface="Cambria Math" charset="0"/>
                                              <a:cs typeface="Cambria Math" charset="0"/>
                                            </a:rPr>
                                            <m:t>𝛴</m:t>
                                          </m:r>
                                        </m:e>
                                      </m:acc>
                                    </m:e>
                                    <m:sub>
                                      <m:r>
                                        <a:rPr kumimoji="1" lang="en-US" altLang="zh-TW" sz="2800" b="0" i="1">
                                          <a:latin typeface="Cambria Math" charset="0"/>
                                        </a:rPr>
                                        <m:t>𝑎</m:t>
                                      </m:r>
                                      <m:r>
                                        <a:rPr kumimoji="1" lang="en-US" altLang="zh-TW" sz="2800" b="0" i="1" smtClean="0">
                                          <a:latin typeface="Cambria Math" charset="0"/>
                                        </a:rPr>
                                        <m:t>,</m:t>
                                      </m:r>
                                      <m:r>
                                        <m:rPr>
                                          <m:sty m:val="p"/>
                                        </m:rPr>
                                        <a:rPr kumimoji="1" lang="en-US" altLang="zh-TW" sz="2800" b="0" i="0" smtClean="0">
                                          <a:latin typeface="Cambria Math" charset="0"/>
                                        </a:rPr>
                                        <m:t>p</m:t>
                                      </m:r>
                                    </m:sub>
                                  </m:sSub>
                                </m:e>
                              </m:d>
                              <m:r>
                                <a:rPr kumimoji="1" lang="en-US" altLang="zh-TW" sz="2800" b="0" i="1" smtClean="0">
                                  <a:latin typeface="Cambria Math" charset="0"/>
                                </a:rPr>
                                <m:t>+</m:t>
                              </m:r>
                              <m:f>
                                <m:fPr>
                                  <m:ctrlPr>
                                    <a:rPr kumimoji="1" lang="mr-IN" altLang="zh-TW" sz="2800" b="0" i="1" smtClean="0">
                                      <a:latin typeface="Cambria Math" charset="0"/>
                                    </a:rPr>
                                  </m:ctrlPr>
                                </m:fPr>
                                <m:num>
                                  <m:r>
                                    <a:rPr kumimoji="1" lang="en-US" altLang="zh-TW" sz="2800" b="0" i="1" smtClean="0">
                                      <a:latin typeface="Cambria Math" charset="0"/>
                                    </a:rPr>
                                    <m:t>2</m:t>
                                  </m:r>
                                  <m:r>
                                    <a:rPr kumimoji="1" lang="en-US" altLang="zh-TW" sz="2800" b="0" i="1" smtClean="0">
                                      <a:latin typeface="Cambria Math" charset="0"/>
                                    </a:rPr>
                                    <m:t>𝑙𝑜𝑔</m:t>
                                  </m:r>
                                  <m:r>
                                    <a:rPr kumimoji="1" lang="en-US" altLang="zh-TW" sz="2800" b="0" i="1" smtClean="0">
                                      <a:latin typeface="Cambria Math" charset="0"/>
                                    </a:rPr>
                                    <m:t>[</m:t>
                                  </m:r>
                                  <m:r>
                                    <m:rPr>
                                      <m:sty m:val="p"/>
                                    </m:rPr>
                                    <a:rPr kumimoji="1" lang="en-US" altLang="zh-TW" sz="2800" b="0" i="0" smtClean="0">
                                      <a:latin typeface="Cambria Math" charset="0"/>
                                    </a:rPr>
                                    <m:t>log</m:t>
                                  </m:r>
                                  <m:r>
                                    <a:rPr kumimoji="1" lang="en-US" altLang="zh-TW" sz="2800" b="0" i="1" smtClean="0">
                                      <a:latin typeface="Cambria Math" charset="0"/>
                                    </a:rPr>
                                    <m:t>⁡(</m:t>
                                  </m:r>
                                  <m:r>
                                    <a:rPr kumimoji="1" lang="en-US" altLang="zh-TW" sz="2800" b="0" i="1" smtClean="0">
                                      <a:latin typeface="Cambria Math" charset="0"/>
                                    </a:rPr>
                                    <m:t>𝑇</m:t>
                                  </m:r>
                                  <m:r>
                                    <a:rPr kumimoji="1" lang="en-US" altLang="zh-TW" sz="2800" b="0" i="1" smtClean="0">
                                      <a:latin typeface="Cambria Math" charset="0"/>
                                    </a:rPr>
                                    <m:t>)]</m:t>
                                  </m:r>
                                </m:num>
                                <m:den>
                                  <m:r>
                                    <a:rPr kumimoji="1" lang="en-US" altLang="zh-TW" sz="2800" b="0" i="1" smtClean="0">
                                      <a:latin typeface="Cambria Math" charset="0"/>
                                    </a:rPr>
                                    <m:t>𝑇</m:t>
                                  </m:r>
                                </m:den>
                              </m:f>
                              <m:r>
                                <a:rPr kumimoji="1" lang="en-US" altLang="zh-TW" sz="2800" b="0" i="1" smtClean="0">
                                  <a:latin typeface="Cambria Math" charset="0"/>
                                </a:rPr>
                                <m:t>𝑝</m:t>
                              </m:r>
                              <m:sSup>
                                <m:sSupPr>
                                  <m:ctrlPr>
                                    <a:rPr kumimoji="1" lang="en-US" altLang="zh-TW" sz="2800" b="0" i="1" smtClean="0">
                                      <a:latin typeface="Cambria Math" charset="0"/>
                                    </a:rPr>
                                  </m:ctrlPr>
                                </m:sSupPr>
                                <m:e>
                                  <m:r>
                                    <m:rPr>
                                      <m:sty m:val="p"/>
                                    </m:rPr>
                                    <a:rPr kumimoji="1" lang="en-US" altLang="zh-TW" sz="2800" b="0" i="0" smtClean="0">
                                      <a:latin typeface="Cambria Math" charset="0"/>
                                    </a:rPr>
                                    <m:t>k</m:t>
                                  </m:r>
                                </m:e>
                                <m:sup>
                                  <m:r>
                                    <a:rPr kumimoji="1" lang="en-US" altLang="zh-TW" sz="2800" b="0" i="1" smtClean="0">
                                      <a:latin typeface="Cambria Math" charset="0"/>
                                    </a:rPr>
                                    <m:t>2</m:t>
                                  </m:r>
                                </m:sup>
                              </m:sSup>
                            </m:oMath>
                          </a14:m>
                          <a:endParaRPr lang="zh-TW" altLang="en-US" sz="2800" dirty="0"/>
                        </a:p>
                      </a:txBody>
                      <a:tcPr/>
                    </a:tc>
                  </a:tr>
                </a:tbl>
              </a:graphicData>
            </a:graphic>
          </p:graphicFrame>
        </mc:Choice>
        <mc:Fallback xmlns="">
          <p:graphicFrame>
            <p:nvGraphicFramePr>
              <p:cNvPr id="3" name="表格 2"/>
              <p:cNvGraphicFramePr>
                <a:graphicFrameLocks noGrp="1"/>
              </p:cNvGraphicFramePr>
              <p:nvPr>
                <p:extLst>
                  <p:ext uri="{D42A27DB-BD31-4B8C-83A1-F6EECF244321}">
                    <p14:modId xmlns:p14="http://schemas.microsoft.com/office/powerpoint/2010/main" val="1090920033"/>
                  </p:ext>
                </p:extLst>
              </p:nvPr>
            </p:nvGraphicFramePr>
            <p:xfrm>
              <a:off x="2506530" y="3375264"/>
              <a:ext cx="6677287" cy="2285306"/>
            </p:xfrm>
            <a:graphic>
              <a:graphicData uri="http://schemas.openxmlformats.org/drawingml/2006/table">
                <a:tbl>
                  <a:tblPr firstRow="1" bandRow="1">
                    <a:tableStyleId>{BC89EF96-8CEA-46FF-86C4-4CE0E7609802}</a:tableStyleId>
                  </a:tblPr>
                  <a:tblGrid>
                    <a:gridCol w="1926537"/>
                    <a:gridCol w="4750750"/>
                  </a:tblGrid>
                  <a:tr h="698885">
                    <a:tc>
                      <a:txBody>
                        <a:bodyPr/>
                        <a:lstStyle/>
                        <a:p>
                          <a:r>
                            <a:rPr lang="en-US" altLang="zh-TW" sz="3200" dirty="0" smtClean="0"/>
                            <a:t>   </a:t>
                          </a:r>
                          <a:r>
                            <a:rPr lang="en-US" altLang="zh-TW" sz="3200" dirty="0" smtClean="0"/>
                            <a:t>AIC(p)</a:t>
                          </a:r>
                          <a:endParaRPr lang="zh-TW" altLang="en-US" sz="3200" dirty="0"/>
                        </a:p>
                      </a:txBody>
                      <a:tcPr/>
                    </a:tc>
                    <a:tc>
                      <a:txBody>
                        <a:bodyPr/>
                        <a:lstStyle/>
                        <a:p>
                          <a:endParaRPr lang="zh-TW"/>
                        </a:p>
                      </a:txBody>
                      <a:tcPr>
                        <a:blipFill rotWithShape="0">
                          <a:blip r:embed="rId4"/>
                          <a:stretch>
                            <a:fillRect l="-40641" t="-10435" r="-385" b="-228696"/>
                          </a:stretch>
                        </a:blipFill>
                      </a:tcPr>
                    </a:tc>
                  </a:tr>
                  <a:tr h="747878">
                    <a:tc>
                      <a:txBody>
                        <a:bodyPr/>
                        <a:lstStyle/>
                        <a:p>
                          <a:r>
                            <a:rPr lang="en-US" altLang="zh-TW" sz="3200" b="1" dirty="0" smtClean="0"/>
                            <a:t>   </a:t>
                          </a:r>
                          <a:r>
                            <a:rPr lang="en-US" altLang="zh-TW" sz="3200" b="1" dirty="0" smtClean="0"/>
                            <a:t>BIC(p)</a:t>
                          </a:r>
                          <a:endParaRPr lang="zh-TW" altLang="en-US" sz="3200" b="1" dirty="0"/>
                        </a:p>
                      </a:txBody>
                      <a:tcPr/>
                    </a:tc>
                    <a:tc>
                      <a:txBody>
                        <a:bodyPr/>
                        <a:lstStyle/>
                        <a:p>
                          <a:endParaRPr lang="zh-TW"/>
                        </a:p>
                      </a:txBody>
                      <a:tcPr>
                        <a:blipFill rotWithShape="0">
                          <a:blip r:embed="rId4"/>
                          <a:stretch>
                            <a:fillRect l="-40641" t="-103252" r="-385" b="-113821"/>
                          </a:stretch>
                        </a:blipFill>
                      </a:tcPr>
                    </a:tc>
                  </a:tr>
                  <a:tr h="838543">
                    <a:tc>
                      <a:txBody>
                        <a:bodyPr/>
                        <a:lstStyle/>
                        <a:p>
                          <a:r>
                            <a:rPr lang="en-US" altLang="zh-TW" sz="3200" b="1" dirty="0" smtClean="0"/>
                            <a:t>   </a:t>
                          </a:r>
                          <a:r>
                            <a:rPr lang="en-US" altLang="zh-TW" sz="3200" b="1" dirty="0" smtClean="0"/>
                            <a:t>HQ(p)</a:t>
                          </a:r>
                          <a:endParaRPr lang="zh-TW" altLang="en-US" sz="3200" b="1" dirty="0"/>
                        </a:p>
                      </a:txBody>
                      <a:tcPr/>
                    </a:tc>
                    <a:tc>
                      <a:txBody>
                        <a:bodyPr/>
                        <a:lstStyle/>
                        <a:p>
                          <a:endParaRPr lang="zh-TW"/>
                        </a:p>
                      </a:txBody>
                      <a:tcPr>
                        <a:blipFill rotWithShape="0">
                          <a:blip r:embed="rId4"/>
                          <a:stretch>
                            <a:fillRect l="-40641" t="-181159" r="-385" b="-1449"/>
                          </a:stretch>
                        </a:blipFill>
                      </a:tcPr>
                    </a:tc>
                  </a:tr>
                </a:tbl>
              </a:graphicData>
            </a:graphic>
          </p:graphicFrame>
        </mc:Fallback>
      </mc:AlternateContent>
    </p:spTree>
    <p:extLst>
      <p:ext uri="{BB962C8B-B14F-4D97-AF65-F5344CB8AC3E}">
        <p14:creationId xmlns:p14="http://schemas.microsoft.com/office/powerpoint/2010/main" val="4504728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6140</TotalTime>
  <Words>808</Words>
  <Application>Microsoft Macintosh PowerPoint</Application>
  <PresentationFormat>寬螢幕</PresentationFormat>
  <Paragraphs>187</Paragraphs>
  <Slides>13</Slides>
  <Notes>9</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13</vt:i4>
      </vt:variant>
    </vt:vector>
  </HeadingPairs>
  <TitlesOfParts>
    <vt:vector size="21" baseType="lpstr">
      <vt:lpstr>Calibri</vt:lpstr>
      <vt:lpstr>Calibri Light</vt:lpstr>
      <vt:lpstr>Cambria Math</vt:lpstr>
      <vt:lpstr>Mangal</vt:lpstr>
      <vt:lpstr>新細明體</vt:lpstr>
      <vt:lpstr>標楷體</vt:lpstr>
      <vt:lpstr>Arial</vt:lpstr>
      <vt:lpstr>Office 佈景主題</vt:lpstr>
      <vt:lpstr>How to pick pairs by cointergration approach with pair trading strategy</vt:lpstr>
      <vt:lpstr>簡介</vt:lpstr>
      <vt:lpstr>關於 VECM 模型</vt:lpstr>
      <vt:lpstr>VAR(p) model</vt:lpstr>
      <vt:lpstr>Using ML to estimate parameters of VAR(p)</vt:lpstr>
      <vt:lpstr>Using ML to estimate parameters of VAR(p)</vt:lpstr>
      <vt:lpstr>Using ML to estimate parameters of VAR(p)</vt:lpstr>
      <vt:lpstr>Order Selection – Likelihood Ratio Tests</vt:lpstr>
      <vt:lpstr>Order Selection – Information Criteria</vt:lpstr>
      <vt:lpstr>VAR(p) to VECM model</vt:lpstr>
      <vt:lpstr>VAR(p) to VECM model</vt:lpstr>
      <vt:lpstr>VAR(p) to VECM model</vt:lpstr>
      <vt:lpstr>Trace test (Johansen 1995)</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子計畫1-進度報告</dc:title>
  <dc:creator>Microsoft Office 使用者</dc:creator>
  <cp:lastModifiedBy>Microsoft Office 使用者</cp:lastModifiedBy>
  <cp:revision>491</cp:revision>
  <dcterms:created xsi:type="dcterms:W3CDTF">2018-09-26T01:19:17Z</dcterms:created>
  <dcterms:modified xsi:type="dcterms:W3CDTF">2018-11-02T04:12:20Z</dcterms:modified>
</cp:coreProperties>
</file>