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76975"/>
  </p:normalViewPr>
  <p:slideViewPr>
    <p:cSldViewPr snapToGrid="0" snapToObjects="1">
      <p:cViewPr varScale="1">
        <p:scale>
          <a:sx n="87" d="100"/>
          <a:sy n="87" d="100"/>
        </p:scale>
        <p:origin x="8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040B9-D0E6-6C44-B484-07C1387BBD8F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7BDCA-6053-7A4F-8FF2-C53C722E1C2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81189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7BDCA-6053-7A4F-8FF2-C53C722E1C2A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6804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 smtClean="0"/>
              <a:t>在</a:t>
            </a:r>
            <a:r>
              <a:rPr kumimoji="1" lang="zh-TW" altLang="en-US" dirty="0" smtClean="0"/>
              <a:t>下載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的時候，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就已經內建了</a:t>
            </a:r>
            <a:r>
              <a:rPr kumimoji="1" lang="en-US" altLang="zh-TW" dirty="0" smtClean="0"/>
              <a:t>API</a:t>
            </a:r>
            <a:r>
              <a:rPr kumimoji="1" lang="zh-TW" altLang="en-US" dirty="0" smtClean="0"/>
              <a:t>的接口，所以包括</a:t>
            </a:r>
            <a:r>
              <a:rPr kumimoji="1" lang="en-US" altLang="zh-TW" dirty="0" smtClean="0"/>
              <a:t>python c </a:t>
            </a:r>
            <a:r>
              <a:rPr kumimoji="1" lang="zh-TW" altLang="en-US" dirty="0" smtClean="0"/>
              <a:t>等語言都可以調用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的函數或是</a:t>
            </a:r>
            <a:r>
              <a:rPr kumimoji="1" lang="en-US" altLang="zh-TW" dirty="0" smtClean="0"/>
              <a:t>toolbox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7BDCA-6053-7A4F-8FF2-C53C722E1C2A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316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cd</a:t>
            </a:r>
            <a:r>
              <a:rPr kumimoji="1" lang="en-US" altLang="zh-TW" baseline="0" dirty="0" smtClean="0"/>
              <a:t> </a:t>
            </a:r>
            <a:r>
              <a:rPr kumimoji="1" lang="zh-TW" altLang="en-US" baseline="0" smtClean="0"/>
              <a:t>切換目錄</a:t>
            </a:r>
            <a:endParaRPr kumimoji="1" lang="zh-TW" altLang="en-US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7BDCA-6053-7A4F-8FF2-C53C722E1C2A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18436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7BDCA-6053-7A4F-8FF2-C53C722E1C2A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1308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5995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2884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2745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7942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33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4487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84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9588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9260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774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39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B4A73-66C5-284C-ADFB-28FF93A62E9B}" type="datetimeFigureOut">
              <a:rPr kumimoji="1" lang="zh-TW" altLang="en-US" smtClean="0"/>
              <a:t>2018/12/9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8D7B6-CEA0-F04F-81F9-B53FA5BB98A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6906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/>
              <a:t>Call MATLAB Functions from Python</a:t>
            </a:r>
            <a:endParaRPr kumimoji="1"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775658"/>
            <a:ext cx="9144000" cy="1108858"/>
          </a:xfrm>
        </p:spPr>
        <p:txBody>
          <a:bodyPr/>
          <a:lstStyle/>
          <a:p>
            <a:r>
              <a:rPr kumimoji="1" lang="zh-TW" altLang="en-US" dirty="0" smtClean="0"/>
              <a:t>學生：朱昭憲</a:t>
            </a:r>
            <a:br>
              <a:rPr kumimoji="1" lang="zh-TW" altLang="en-US" dirty="0" smtClean="0"/>
            </a:br>
            <a:r>
              <a:rPr kumimoji="1" lang="zh-TW" altLang="en-US" dirty="0" smtClean="0"/>
              <a:t>指導</a:t>
            </a:r>
            <a:r>
              <a:rPr kumimoji="1" lang="zh-TW" altLang="en-US" smtClean="0"/>
              <a:t>教授：戴天時 教授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21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42480"/>
            <a:ext cx="10515600" cy="965964"/>
          </a:xfrm>
        </p:spPr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67838"/>
            <a:ext cx="10515600" cy="3672787"/>
          </a:xfrm>
        </p:spPr>
        <p:txBody>
          <a:bodyPr/>
          <a:lstStyle/>
          <a:p>
            <a:r>
              <a:rPr kumimoji="1" lang="en-US" altLang="zh-TW" dirty="0" err="1" smtClean="0"/>
              <a:t>Matlab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為付費軟體，相較於</a:t>
            </a:r>
            <a:r>
              <a:rPr kumimoji="1" lang="en-US" altLang="zh-TW" dirty="0" smtClean="0"/>
              <a:t>Python</a:t>
            </a:r>
            <a:r>
              <a:rPr kumimoji="1" lang="zh-TW" altLang="en-US" dirty="0" smtClean="0"/>
              <a:t>或</a:t>
            </a:r>
            <a:r>
              <a:rPr kumimoji="1" lang="en-US" altLang="zh-TW" dirty="0" smtClean="0"/>
              <a:t>R</a:t>
            </a:r>
            <a:r>
              <a:rPr kumimoji="1" lang="zh-TW" altLang="en-US" dirty="0" smtClean="0"/>
              <a:t>免費開源的</a:t>
            </a:r>
            <a:r>
              <a:rPr kumimoji="1" lang="en-US" altLang="zh-TW" dirty="0" smtClean="0"/>
              <a:t>package</a:t>
            </a:r>
            <a:r>
              <a:rPr kumimoji="1" lang="zh-TW" altLang="en-US" dirty="0" smtClean="0"/>
              <a:t>，可信度較高</a:t>
            </a:r>
            <a:r>
              <a:rPr kumimoji="1" lang="en-US" altLang="zh-TW" dirty="0" smtClean="0"/>
              <a:t>(</a:t>
            </a:r>
            <a:r>
              <a:rPr kumimoji="1" lang="zh-TW" altLang="en-US" dirty="0" smtClean="0"/>
              <a:t> </a:t>
            </a:r>
            <a:r>
              <a:rPr kumimoji="1" lang="en-US" altLang="zh-TW" dirty="0" err="1" smtClean="0"/>
              <a:t>e.g</a:t>
            </a:r>
            <a:r>
              <a:rPr kumimoji="1" lang="en-US" altLang="zh-TW" dirty="0" smtClean="0"/>
              <a:t> : python</a:t>
            </a:r>
            <a:r>
              <a:rPr kumimoji="1" lang="zh-TW" altLang="en-US" dirty="0" smtClean="0"/>
              <a:t>的</a:t>
            </a:r>
            <a:r>
              <a:rPr kumimoji="1" lang="en-US" altLang="zh-TW" dirty="0" err="1" smtClean="0"/>
              <a:t>vecm</a:t>
            </a:r>
            <a:r>
              <a:rPr kumimoji="1" lang="zh-TW" altLang="en-US" dirty="0" smtClean="0"/>
              <a:t>模組是有問題的 </a:t>
            </a:r>
            <a:r>
              <a:rPr kumimoji="1" lang="en-US" altLang="zh-TW" dirty="0" smtClean="0"/>
              <a:t>)</a:t>
            </a:r>
            <a:r>
              <a:rPr kumimoji="1" lang="zh-TW" altLang="en-US" dirty="0" smtClean="0"/>
              <a:t>。</a:t>
            </a:r>
          </a:p>
          <a:p>
            <a:r>
              <a:rPr kumimoji="1" lang="zh-TW" altLang="en-US" dirty="0" smtClean="0"/>
              <a:t>需同時安裝</a:t>
            </a:r>
            <a:r>
              <a:rPr kumimoji="1" lang="en-US" altLang="zh-TW" dirty="0" err="1" smtClean="0"/>
              <a:t>Matlab</a:t>
            </a:r>
            <a:r>
              <a:rPr kumimoji="1" lang="en-US" altLang="zh-TW" dirty="0" smtClean="0"/>
              <a:t>(2018a)</a:t>
            </a:r>
            <a:r>
              <a:rPr kumimoji="1" lang="zh-TW" altLang="en-US" dirty="0" smtClean="0"/>
              <a:t>與</a:t>
            </a:r>
            <a:r>
              <a:rPr kumimoji="1" lang="en-US" altLang="zh-TW" dirty="0" smtClean="0"/>
              <a:t>Python(3.6)</a:t>
            </a:r>
          </a:p>
          <a:p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提供了用於</a:t>
            </a:r>
            <a:r>
              <a:rPr kumimoji="1" lang="en-US" altLang="zh-TW" dirty="0" smtClean="0"/>
              <a:t>Python</a:t>
            </a:r>
            <a:r>
              <a:rPr kumimoji="1" lang="zh-TW" altLang="en-US" dirty="0" smtClean="0"/>
              <a:t>的</a:t>
            </a:r>
            <a:r>
              <a:rPr kumimoji="1" lang="en-US" altLang="zh-TW" dirty="0" smtClean="0"/>
              <a:t>API</a:t>
            </a:r>
            <a:r>
              <a:rPr kumimoji="1" lang="zh-TW" altLang="en-US" dirty="0" smtClean="0"/>
              <a:t>接口</a:t>
            </a:r>
          </a:p>
          <a:p>
            <a:r>
              <a:rPr kumimoji="1" lang="zh-TW" altLang="en-US" dirty="0" smtClean="0"/>
              <a:t>需在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的目錄下安裝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引擎</a:t>
            </a:r>
            <a:endParaRPr kumimoji="1" lang="en-US" altLang="zh-TW" dirty="0" smtClean="0"/>
          </a:p>
          <a:p>
            <a:r>
              <a:rPr kumimoji="1" lang="en-US" altLang="zh-TW" dirty="0" smtClean="0"/>
              <a:t>Python</a:t>
            </a:r>
            <a:r>
              <a:rPr kumimoji="1" lang="zh-TW" altLang="en-US" dirty="0" smtClean="0"/>
              <a:t>上需安裝 </a:t>
            </a:r>
            <a:r>
              <a:rPr kumimoji="1" lang="en-US" altLang="zh-TW" dirty="0" err="1" smtClean="0"/>
              <a:t>matlab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模組</a:t>
            </a: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962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7680" y="509625"/>
            <a:ext cx="10515600" cy="739938"/>
          </a:xfrm>
        </p:spPr>
        <p:txBody>
          <a:bodyPr/>
          <a:lstStyle/>
          <a:p>
            <a:r>
              <a:rPr kumimoji="1" lang="zh-TW" altLang="en-US" dirty="0" smtClean="0"/>
              <a:t>安裝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引擎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1394" y="1429103"/>
            <a:ext cx="6539630" cy="2182704"/>
          </a:xfrm>
        </p:spPr>
        <p:txBody>
          <a:bodyPr/>
          <a:lstStyle/>
          <a:p>
            <a:r>
              <a:rPr kumimoji="1" lang="zh-TW" altLang="en-US" dirty="0" smtClean="0"/>
              <a:t>開啟終端機，輸入以下指令：</a:t>
            </a:r>
          </a:p>
          <a:p>
            <a:pPr marL="0" indent="0">
              <a:buNone/>
            </a:pPr>
            <a:r>
              <a:rPr kumimoji="1" lang="zh-TW" altLang="en-US" dirty="0"/>
              <a:t> </a:t>
            </a:r>
            <a:r>
              <a:rPr kumimoji="1" lang="zh-TW" altLang="en-US" dirty="0" smtClean="0"/>
              <a:t>  </a:t>
            </a:r>
            <a:r>
              <a:rPr kumimoji="1" lang="en-US" altLang="zh-TW" dirty="0" smtClean="0"/>
              <a:t>cd “/Applications/MATLAB_R2018b.app”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cd extern/engines/python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python </a:t>
            </a:r>
            <a:r>
              <a:rPr kumimoji="1" lang="en-US" altLang="zh-TW" dirty="0" err="1" smtClean="0"/>
              <a:t>setup.py</a:t>
            </a:r>
            <a:r>
              <a:rPr kumimoji="1" lang="en-US" altLang="zh-TW" dirty="0" smtClean="0"/>
              <a:t> install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33"/>
          <a:stretch/>
        </p:blipFill>
        <p:spPr>
          <a:xfrm>
            <a:off x="7398707" y="1529855"/>
            <a:ext cx="4288077" cy="1981200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587680" y="3611807"/>
            <a:ext cx="10515600" cy="739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 smtClean="0"/>
              <a:t>在</a:t>
            </a:r>
            <a:r>
              <a:rPr kumimoji="1" lang="en-US" altLang="zh-TW" dirty="0" smtClean="0"/>
              <a:t>python</a:t>
            </a:r>
            <a:r>
              <a:rPr kumimoji="1" lang="zh-TW" altLang="en-US" dirty="0" smtClean="0"/>
              <a:t>上安裝</a:t>
            </a:r>
            <a:r>
              <a:rPr kumimoji="1" lang="en-US" altLang="zh-TW" dirty="0"/>
              <a:t> 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 模組</a:t>
            </a:r>
            <a:endParaRPr kumimoji="1"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71394" y="4452497"/>
            <a:ext cx="6539630" cy="1342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TW" altLang="en-US" dirty="0" smtClean="0"/>
              <a:t>開啟終端機，輸入：</a:t>
            </a:r>
          </a:p>
          <a:p>
            <a:pPr marL="0" indent="0">
              <a:buFont typeface="Arial"/>
              <a:buNone/>
            </a:pPr>
            <a:r>
              <a:rPr kumimoji="1" lang="zh-TW" altLang="en-US" dirty="0" smtClean="0"/>
              <a:t>   </a:t>
            </a:r>
            <a:r>
              <a:rPr kumimoji="1" lang="en-US" altLang="zh-TW" dirty="0" smtClean="0"/>
              <a:t>pip install </a:t>
            </a:r>
            <a:r>
              <a:rPr kumimoji="1" lang="en-US" altLang="zh-TW" dirty="0" err="1" smtClean="0"/>
              <a:t>matlab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07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2330" y="214813"/>
            <a:ext cx="10515600" cy="812320"/>
          </a:xfrm>
        </p:spPr>
        <p:txBody>
          <a:bodyPr/>
          <a:lstStyle/>
          <a:p>
            <a:r>
              <a:rPr kumimoji="1" lang="zh-TW" altLang="en-US" dirty="0" smtClean="0"/>
              <a:t>在</a:t>
            </a:r>
            <a:r>
              <a:rPr kumimoji="1" lang="en-US" altLang="zh-TW" dirty="0" smtClean="0"/>
              <a:t>python</a:t>
            </a:r>
            <a:r>
              <a:rPr kumimoji="1" lang="zh-TW" altLang="en-US" dirty="0" smtClean="0"/>
              <a:t>上呼叫</a:t>
            </a:r>
            <a:r>
              <a:rPr kumimoji="1" lang="en-US" altLang="zh-TW" dirty="0" err="1" smtClean="0"/>
              <a:t>Matlab</a:t>
            </a:r>
            <a:r>
              <a:rPr kumimoji="1" lang="zh-TW" altLang="en-US" dirty="0" smtClean="0"/>
              <a:t>函數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40" b="10689"/>
          <a:stretch/>
        </p:blipFill>
        <p:spPr>
          <a:xfrm>
            <a:off x="6509770" y="1961542"/>
            <a:ext cx="5157179" cy="38862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9" y="1913638"/>
            <a:ext cx="5749447" cy="2234677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437479" y="1394316"/>
            <a:ext cx="574944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                                                </a:t>
            </a:r>
            <a:r>
              <a:rPr kumimoji="1" lang="en-US" altLang="zh-TW" dirty="0" err="1" smtClean="0"/>
              <a:t>py</a:t>
            </a:r>
            <a:r>
              <a:rPr kumimoji="1" lang="en-US" altLang="zh-TW" dirty="0" smtClean="0"/>
              <a:t> </a:t>
            </a:r>
            <a:r>
              <a:rPr kumimoji="1" lang="zh-TW" altLang="en-US" dirty="0" smtClean="0"/>
              <a:t>檔</a:t>
            </a:r>
            <a:endParaRPr kumimoji="1"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509770" y="1394316"/>
            <a:ext cx="515717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                                           .m </a:t>
            </a:r>
            <a:r>
              <a:rPr kumimoji="1" lang="zh-TW" altLang="en-US" dirty="0" smtClean="0"/>
              <a:t>檔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內容版面配置區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37774453"/>
                  </p:ext>
                </p:extLst>
              </p:nvPr>
            </p:nvGraphicFramePr>
            <p:xfrm>
              <a:off x="367424" y="4196219"/>
              <a:ext cx="5889554" cy="20670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82763"/>
                    <a:gridCol w="1506791"/>
                  </a:tblGrid>
                  <a:tr h="353234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                             VECM Model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              </a:t>
                          </a:r>
                          <a:endParaRPr lang="zh-TW" altLang="en-US" dirty="0" smtClean="0"/>
                        </a:p>
                      </a:txBody>
                      <a:tcPr/>
                    </a:tc>
                  </a:tr>
                  <a:tr h="356880">
                    <a:tc>
                      <a:txBody>
                        <a:bodyPr/>
                        <a:lstStyle/>
                        <a:p>
                          <a:r>
                            <a:rPr lang="en-US" altLang="zh-TW" sz="1400" dirty="0" smtClean="0">
                              <a:ea typeface="標楷體" panose="03000509000000000000" pitchFamily="65" charset="-12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TW" sz="1400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t</m:t>
                                  </m:r>
                                </m:sub>
                              </m:sSub>
                              <m:r>
                                <a:rPr lang="en-US" altLang="zh-TW" sz="1400" i="1" smtClean="0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𝛼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zh-TW" sz="14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altLang="zh-TW" sz="1400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TW" sz="1400" i="1">
                                          <a:latin typeface="Cambria Math" charset="0"/>
                                          <a:ea typeface="標楷體" panose="03000509000000000000" pitchFamily="65" charset="-12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zh-TW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/>
                            <a:t> </a:t>
                          </a:r>
                          <a:r>
                            <a:rPr lang="en-US" altLang="zh-TW" b="0" baseline="0" dirty="0" smtClean="0"/>
                            <a:t>      </a:t>
                          </a:r>
                          <a:r>
                            <a:rPr lang="en-US" altLang="zh-TW" b="0" dirty="0" smtClean="0"/>
                            <a:t>   H2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9975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400" dirty="0" smtClean="0">
                              <a:ea typeface="標楷體" panose="03000509000000000000" pitchFamily="65" charset="-12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TW" sz="1400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t</m:t>
                                  </m:r>
                                </m:sub>
                              </m:sSub>
                              <m:r>
                                <a:rPr lang="en-US" altLang="zh-TW" sz="1400" i="1" smtClean="0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𝛼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(</m:t>
                                  </m:r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zh-TW" sz="1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b="0" i="1" smtClean="0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kumimoji="1" lang="en-US" altLang="zh-TW" sz="1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 </m:t>
                                  </m:r>
                                  <m:r>
                                    <a:rPr kumimoji="1" lang="en-US" altLang="zh-TW" sz="14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  <m:sub/>
                              </m:sSub>
                              <m:d>
                                <m:dPr>
                                  <m:ctrlPr>
                                    <a:rPr kumimoji="1" lang="en-US" altLang="zh-TW" sz="1400" b="0" i="1" smtClean="0">
                                      <a:latin typeface="Cambria Math" charset="0"/>
                                      <a:ea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kumimoji="1" lang="en-US" altLang="zh-TW" sz="1400" b="0" i="1" smtClean="0">
                                          <a:latin typeface="Cambria Math" charset="0"/>
                                          <a:ea typeface="Cambria Math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kumimoji="1" lang="en-US" altLang="zh-TW" sz="1400" i="1">
                                          <a:latin typeface="Cambria Math" panose="02040503050406030204" pitchFamily="18" charset="0"/>
                                          <a:ea typeface="Cambria Math" charset="0"/>
                                        </a:rPr>
                                        <m:t>1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altLang="zh-TW" sz="1400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TW" sz="1400" i="1">
                                          <a:latin typeface="Cambria Math" charset="0"/>
                                          <a:ea typeface="標楷體" panose="03000509000000000000" pitchFamily="65" charset="-12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zh-TW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TW" dirty="0" smtClean="0"/>
                            <a:t>          H1* 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44173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400" dirty="0" smtClean="0">
                              <a:ea typeface="標楷體" panose="03000509000000000000" pitchFamily="65" charset="-12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TW" sz="1400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t</m:t>
                                  </m:r>
                                </m:sub>
                              </m:sSub>
                              <m:r>
                                <a:rPr lang="en-US" altLang="zh-TW" sz="1400" i="1" smtClean="0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=</m:t>
                              </m:r>
                              <m:r>
                                <a:rPr lang="en-US" altLang="zh-TW" sz="14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標楷體" panose="03000509000000000000" pitchFamily="65" charset="-120"/>
                                </a:rPr>
                                <m:t>𝑣</m:t>
                              </m:r>
                              <m:r>
                                <a:rPr lang="en-US" altLang="zh-TW" sz="1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𝛼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zh-TW" sz="14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altLang="zh-TW" sz="1400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TW" sz="1400" i="1">
                                          <a:latin typeface="Cambria Math" charset="0"/>
                                          <a:ea typeface="標楷體" panose="03000509000000000000" pitchFamily="65" charset="-12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zh-TW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/>
                            <a:t>          H1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488739">
                    <a:tc>
                      <a:txBody>
                        <a:bodyPr/>
                        <a:lstStyle/>
                        <a:p>
                          <a:r>
                            <a:rPr lang="en-US" altLang="zh-TW" sz="1400" dirty="0" smtClean="0">
                              <a:ea typeface="標楷體" panose="03000509000000000000" pitchFamily="65" charset="-12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TW" sz="14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TW" sz="1400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t</m:t>
                                  </m:r>
                                </m:sub>
                              </m:sSub>
                              <m:r>
                                <a:rPr lang="en-US" altLang="zh-TW" sz="1400" i="1" smtClean="0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=</m:t>
                              </m:r>
                              <m:r>
                                <a:rPr lang="en-US" altLang="zh-TW" sz="14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標楷體" panose="03000509000000000000" pitchFamily="65" charset="-120"/>
                                </a:rPr>
                                <m:t>𝑣</m:t>
                              </m:r>
                              <m:r>
                                <a:rPr lang="en-US" altLang="zh-TW" sz="1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 smtClean="0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𝛼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(</m:t>
                                  </m:r>
                                  <m:r>
                                    <a:rPr lang="en-US" altLang="zh-TW" sz="1400" i="1">
                                      <a:latin typeface="Cambria Math" charset="0"/>
                                      <a:ea typeface="Cambria Math" panose="02040503050406030204" pitchFamily="18" charset="0"/>
                                      <a:cs typeface="Cambria Math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zh-TW" sz="1400" i="1">
                                      <a:latin typeface="Cambria Math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kumimoji="1" lang="en-US" altLang="zh-TW" sz="1400" b="0" i="1" smtClean="0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kumimoji="1" lang="en-US" altLang="zh-TW" sz="14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 </m:t>
                                  </m:r>
                                  <m:r>
                                    <a:rPr kumimoji="1" lang="en-US" altLang="zh-TW" sz="14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  <m:sub/>
                              </m:sSub>
                              <m:d>
                                <m:dPr>
                                  <m:ctrlPr>
                                    <a:rPr kumimoji="1" lang="en-US" altLang="zh-TW" sz="1400" i="1">
                                      <a:latin typeface="Cambria Math" charset="0"/>
                                      <a:ea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kumimoji="1" lang="en-US" altLang="zh-TW" sz="1400" i="1">
                                          <a:latin typeface="Cambria Math" charset="0"/>
                                          <a:ea typeface="Cambria Math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zh-TW" sz="1400" i="1">
                                              <a:latin typeface="Cambria Math" charset="0"/>
                                            </a:rPr>
                                            <m:t>𝑡</m:t>
                                          </m:r>
                                          <m:r>
                                            <a:rPr kumimoji="1"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kumimoji="1" lang="en-US" altLang="zh-TW" sz="1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kumimoji="1" lang="en-US" altLang="zh-TW" sz="14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altLang="zh-TW" sz="1400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TW" sz="1400" i="1">
                                          <a:latin typeface="Cambria Math" charset="0"/>
                                          <a:ea typeface="標楷體" panose="03000509000000000000" pitchFamily="65" charset="-12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標楷體" panose="03000509000000000000" pitchFamily="65" charset="-12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zh-TW" altLang="en-US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−</m:t>
                                  </m:r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1400" i="1">
                                  <a:latin typeface="Cambria Math" panose="02040503050406030204" pitchFamily="18" charset="0"/>
                                  <a:ea typeface="標楷體" panose="03000509000000000000" pitchFamily="65" charset="-12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400" i="1">
                                      <a:latin typeface="Cambria Math" charset="0"/>
                                      <a:ea typeface="標楷體" panose="03000509000000000000" pitchFamily="65" charset="-12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標楷體" panose="03000509000000000000" pitchFamily="65" charset="-12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zh-TW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TW" dirty="0" smtClean="0"/>
                            <a:t>           H*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內容版面配置區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37774453"/>
                  </p:ext>
                </p:extLst>
              </p:nvPr>
            </p:nvGraphicFramePr>
            <p:xfrm>
              <a:off x="367424" y="4196219"/>
              <a:ext cx="5889554" cy="20670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82763"/>
                    <a:gridCol w="1506791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                            </a:t>
                          </a:r>
                          <a:r>
                            <a:rPr lang="en-US" altLang="zh-TW" dirty="0" smtClean="0"/>
                            <a:t> </a:t>
                          </a:r>
                          <a:r>
                            <a:rPr lang="en-US" altLang="zh-TW" dirty="0" smtClean="0"/>
                            <a:t>VECM Model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              </a:t>
                          </a:r>
                          <a:endParaRPr lang="zh-TW" altLang="en-US" dirty="0" smtClean="0"/>
                        </a:p>
                      </a:txBody>
                      <a:tcPr/>
                    </a:tc>
                  </a:tr>
                  <a:tr h="371031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39" t="-106557" r="-34861" b="-4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/>
                            <a:t> </a:t>
                          </a:r>
                          <a:r>
                            <a:rPr lang="en-US" altLang="zh-TW" b="0" baseline="0" dirty="0" smtClean="0"/>
                            <a:t>     </a:t>
                          </a:r>
                          <a:r>
                            <a:rPr lang="en-US" altLang="zh-TW" b="0" baseline="0" dirty="0" smtClean="0"/>
                            <a:t> </a:t>
                          </a:r>
                          <a:r>
                            <a:rPr lang="en-US" altLang="zh-TW" b="0" dirty="0" smtClean="0"/>
                            <a:t>   H2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9975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39" t="-190909" r="-34861" b="-3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TW" dirty="0" smtClean="0"/>
                            <a:t>     </a:t>
                          </a:r>
                          <a:r>
                            <a:rPr kumimoji="1" lang="en-US" altLang="zh-TW" dirty="0" smtClean="0"/>
                            <a:t>     H1* 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44173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39" t="-263014" r="-34861" b="-1863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/>
                            <a:t>   </a:t>
                          </a:r>
                          <a:r>
                            <a:rPr lang="en-US" altLang="zh-TW" b="0" dirty="0" smtClean="0"/>
                            <a:t>       H1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488739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39" t="-331250" r="-34861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TW" dirty="0" smtClean="0"/>
                            <a:t> </a:t>
                          </a:r>
                          <a:r>
                            <a:rPr kumimoji="1" lang="en-US" altLang="zh-TW" dirty="0" smtClean="0"/>
                            <a:t>          H*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622224" y="6200063"/>
                <a:ext cx="29709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600" b="0" i="0" smtClean="0">
                        <a:latin typeface="Cambria Math" charset="0"/>
                        <a:ea typeface="標楷體" panose="03000509000000000000" pitchFamily="65" charset="-120"/>
                      </a:rPr>
                      <m:t>v</m:t>
                    </m:r>
                    <m:r>
                      <a:rPr lang="en-US" altLang="zh-TW" sz="1600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=[−</m:t>
                    </m:r>
                    <m:r>
                      <m:rPr>
                        <m:sty m:val="p"/>
                      </m:rPr>
                      <a:rPr lang="el-GR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sSub>
                      <m:sSubPr>
                        <m:ctrlPr>
                          <a:rPr kumimoji="1" lang="en-US" altLang="zh-TW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TW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zh-TW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0</m:t>
                        </m:r>
                      </m:sub>
                    </m:sSub>
                    <m:r>
                      <a:rPr kumimoji="1" lang="en-US" altLang="zh-TW" sz="1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+(</m:t>
                    </m:r>
                    <m:sSub>
                      <m:sSubPr>
                        <m:ctrlPr>
                          <a:rPr kumimoji="1" lang="en-US" altLang="zh-TW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TW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kumimoji="1" lang="en-US" altLang="zh-TW" sz="16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𝑘</m:t>
                        </m:r>
                      </m:sub>
                    </m:sSub>
                    <m:r>
                      <a:rPr kumimoji="1" lang="en-US" altLang="zh-TW" sz="1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−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sz="1600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sz="1600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TW" sz="1600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kumimoji="1" lang="en-US" altLang="zh-TW" sz="1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)</m:t>
                    </m:r>
                    <m:sSub>
                      <m:sSubPr>
                        <m:ctrlPr>
                          <a:rPr kumimoji="1" lang="en-US" altLang="zh-TW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TW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zh-TW" sz="16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1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]</m:t>
                    </m:r>
                  </m:oMath>
                </a14:m>
                <a:endParaRPr kumimoji="1" lang="zh-TW" altLang="en-US" sz="1600" dirty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224" y="6200063"/>
                <a:ext cx="2970976" cy="461665"/>
              </a:xfrm>
              <a:prstGeom prst="rect">
                <a:avLst/>
              </a:prstGeom>
              <a:blipFill rotWithShape="0">
                <a:blip r:embed="rId5"/>
                <a:stretch>
                  <a:fillRect t="-61842" b="-1157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0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7368" y="189761"/>
            <a:ext cx="10515600" cy="912530"/>
          </a:xfrm>
        </p:spPr>
        <p:txBody>
          <a:bodyPr/>
          <a:lstStyle/>
          <a:p>
            <a:r>
              <a:rPr kumimoji="1" lang="en-US" altLang="zh-TW" smtClean="0"/>
              <a:t>Some problem about VECM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00207" y="989556"/>
                <a:ext cx="10515600" cy="571186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 charset="0"/>
                        <a:ea typeface="標楷體" panose="03000509000000000000" pitchFamily="65" charset="-120"/>
                      </a:rPr>
                      <m:t>𝑣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kumimoji="1" lang="en-US" altLang="zh-TW" i="1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zh-TW" altLang="en-US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∆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𝑗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</a:t>
                </a:r>
                <a:r>
                  <a:rPr lang="zh-TW" altLang="en-US" dirty="0" smtClean="0"/>
                  <a:t>模型是否有可能為 </a:t>
                </a:r>
                <a:r>
                  <a:rPr lang="en-US" altLang="zh-TW" dirty="0" smtClean="0"/>
                  <a:t>random walk model ? (</a:t>
                </a:r>
                <a:r>
                  <a:rPr lang="zh-TW" altLang="en-US" dirty="0" smtClean="0"/>
                  <a:t>有可能</a:t>
                </a:r>
                <a:r>
                  <a:rPr lang="en-US" altLang="zh-TW" dirty="0" smtClean="0"/>
                  <a:t>)</a:t>
                </a:r>
                <a:endParaRPr lang="zh-TW" altLang="en-US" dirty="0" smtClean="0"/>
              </a:p>
              <a:p>
                <a:r>
                  <a:rPr lang="en-US" altLang="zh-TW" dirty="0" smtClean="0"/>
                  <a:t>Consider a one dimension  model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𝑟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 b="0" i="0" smtClean="0">
                            <a:latin typeface="Cambria Math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   if r = 1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 b="0" i="1" smtClean="0">
                            <a:latin typeface="Cambria Math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d>
                      <m:dPr>
                        <m:ctrlPr>
                          <a:rPr lang="en-US" altLang="zh-TW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t</m:t>
                            </m:r>
                            <m: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 charset="0"/>
                                <a:ea typeface="標楷體" panose="03000509000000000000" pitchFamily="65" charset="-12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t</m:t>
                            </m:r>
                            <m:r>
                              <a:rPr lang="en-US" altLang="zh-TW" b="0" i="0" smtClean="0">
                                <a:latin typeface="Cambria Math" charset="0"/>
                                <a:ea typeface="標楷體" panose="03000509000000000000" pitchFamily="65" charset="-12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2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charset="0"/>
                            <a:ea typeface="標楷體" panose="03000509000000000000" pitchFamily="65" charset="-120"/>
                          </a:rPr>
                          <m:t>2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>
                            <a:latin typeface="Cambria Math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…=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𝑡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0" smtClean="0">
                            <a:latin typeface="Cambria Math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altLang="zh-TW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zh-TW" altLang="en-US" dirty="0"/>
              </a:p>
              <a:p>
                <a:pPr marL="0" indent="0">
                  <a:buNone/>
                </a:pPr>
                <a:r>
                  <a:rPr kumimoji="1" lang="en-US" altLang="zh-TW" dirty="0" smtClean="0"/>
                  <a:t>    if r &lt; 1</a:t>
                </a:r>
              </a:p>
              <a:p>
                <a:pPr marL="0" indent="0">
                  <a:buNone/>
                </a:pPr>
                <a:r>
                  <a:rPr kumimoji="1" lang="en-US" altLang="zh-TW" dirty="0"/>
                  <a:t> </a:t>
                </a:r>
                <a:r>
                  <a:rPr kumimoji="1" lang="en-US" altLang="zh-TW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𝑟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𝑟</m:t>
                    </m:r>
                    <m:d>
                      <m:dPr>
                        <m:ctrlP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+</m:t>
                        </m:r>
                        <m:r>
                          <a:rPr lang="en-US" altLang="zh-TW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𝑟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t</m:t>
                            </m:r>
                            <m: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  <m:t>−2</m:t>
                            </m:r>
                          </m:sub>
                        </m:sSub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t</m:t>
                            </m:r>
                            <m:r>
                              <a:rPr lang="en-US" altLang="zh-TW">
                                <a:latin typeface="Cambria Math" charset="0"/>
                                <a:ea typeface="標楷體" panose="03000509000000000000" pitchFamily="65" charset="-12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</m:oMath>
                </a14:m>
                <a:endParaRPr kumimoji="1" lang="en-US" altLang="zh-TW" dirty="0" smtClean="0"/>
              </a:p>
              <a:p>
                <a:pPr marL="0" indent="0">
                  <a:buNone/>
                </a:pPr>
                <a:r>
                  <a:rPr kumimoji="1" lang="en-US" altLang="zh-TW" dirty="0"/>
                  <a:t> </a:t>
                </a:r>
                <a:r>
                  <a:rPr kumimoji="1" lang="en-US" altLang="zh-TW" dirty="0" smtClean="0"/>
                  <a:t> 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(1+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𝑟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)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p>
                      <m:sSupPr>
                        <m:ctrlPr>
                          <a:rPr kumimoji="1" lang="en-US" altLang="zh-TW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kumimoji="1" lang="en-US" altLang="zh-TW" i="1">
                            <a:latin typeface="Cambria Math" charset="0"/>
                          </a:rPr>
                          <m:t>𝑟</m:t>
                        </m:r>
                      </m:e>
                      <m:sup>
                        <m:r>
                          <a:rPr kumimoji="1" lang="en-US" altLang="zh-TW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charset="0"/>
                            <a:ea typeface="標楷體" panose="03000509000000000000" pitchFamily="65" charset="-120"/>
                          </a:rPr>
                          <m:t>2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𝑟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  <m:r>
                          <a:rPr lang="en-US" altLang="zh-TW">
                            <a:latin typeface="Cambria Math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</m:oMath>
                </a14:m>
                <a:endParaRPr kumimoji="1" lang="en-US" altLang="zh-TW" dirty="0" smtClean="0"/>
              </a:p>
              <a:p>
                <a:pPr marL="0" indent="0">
                  <a:buNone/>
                </a:pPr>
                <a:r>
                  <a:rPr kumimoji="1" lang="en-US" altLang="zh-TW" dirty="0" smtClean="0"/>
                  <a:t>  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標楷體" panose="03000509000000000000" pitchFamily="65" charset="-120"/>
                      </a:rPr>
                      <m:t>=…=</m:t>
                    </m:r>
                    <m:d>
                      <m:d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1+</m:t>
                        </m:r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𝑟</m:t>
                        </m:r>
                        <m:r>
                          <a:rPr lang="en-US" altLang="zh-TW" b="0" i="1" smtClean="0">
                            <a:latin typeface="Cambria Math" charset="0"/>
                            <a:ea typeface="標楷體" panose="03000509000000000000" pitchFamily="65" charset="-120"/>
                          </a:rPr>
                          <m:t>+…+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b="0" i="1" smtClean="0">
                                <a:latin typeface="Cambria Math" charset="0"/>
                              </a:rPr>
                              <m:t>𝑟</m:t>
                            </m:r>
                          </m:e>
                          <m:sup>
                            <m:r>
                              <a:rPr kumimoji="1" lang="en-US" altLang="zh-TW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𝑡</m:t>
                            </m:r>
                            <m:r>
                              <a:rPr kumimoji="1" lang="en-US" altLang="zh-TW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−1</m:t>
                            </m:r>
                          </m:sup>
                        </m:sSup>
                      </m:e>
                    </m:d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p>
                      <m:sSupPr>
                        <m:ctrlPr>
                          <a:rPr kumimoji="1" lang="en-US" altLang="zh-TW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kumimoji="1" lang="en-US" altLang="zh-TW" i="1">
                            <a:latin typeface="Cambria Math" charset="0"/>
                          </a:rPr>
                          <m:t>𝑟</m:t>
                        </m:r>
                      </m:e>
                      <m:sup>
                        <m:r>
                          <a:rPr kumimoji="1" lang="en-US" altLang="zh-TW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0" smtClean="0">
                            <a:latin typeface="Cambria Math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kumimoji="1" lang="en-US" altLang="zh-TW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zh-TW" i="1">
                                    <a:latin typeface="Cambria Math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kumimoji="1" lang="en-US" altLang="zh-TW" b="0" i="1" smtClean="0">
                                    <a:latin typeface="Cambria Math" charset="0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−</m:t>
                            </m:r>
                            <m:r>
                              <a:rPr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0207" y="989556"/>
                <a:ext cx="10515600" cy="5711869"/>
              </a:xfrm>
              <a:blipFill rotWithShape="0">
                <a:blip r:embed="rId2"/>
                <a:stretch>
                  <a:fillRect l="-1043" t="-8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7679" y="540490"/>
            <a:ext cx="10515600" cy="862425"/>
          </a:xfrm>
        </p:spPr>
        <p:txBody>
          <a:bodyPr/>
          <a:lstStyle/>
          <a:p>
            <a:r>
              <a:rPr kumimoji="1" lang="en-US" altLang="zh-TW" smtClean="0"/>
              <a:t>Some problem about VECM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775569" y="1578279"/>
                <a:ext cx="10735849" cy="450937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charset="0"/>
                        <a:ea typeface="標楷體" panose="03000509000000000000" pitchFamily="65" charset="-120"/>
                      </a:rPr>
                      <m:t>𝑣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kumimoji="1" lang="en-US" altLang="zh-TW" i="1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zh-TW" altLang="en-US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∆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𝑗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</m:sub>
                    </m:sSub>
                  </m:oMath>
                </a14:m>
                <a:endParaRPr kumimoji="1"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is-IS" altLang="zh-TW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t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=</m:t>
                    </m:r>
                    <m:r>
                      <a:rPr lang="en-US" altLang="zh-TW" i="1">
                        <a:solidFill>
                          <a:srgbClr val="FF0000"/>
                        </a:solidFill>
                        <a:latin typeface="Cambria Math" charset="0"/>
                        <a:ea typeface="標楷體" panose="03000509000000000000" pitchFamily="65" charset="-120"/>
                      </a:rPr>
                      <m:t>𝑣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(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𝐼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kumimoji="1" lang="en-US" altLang="zh-TW" b="0" i="1" smtClean="0">
                            <a:latin typeface="Cambria Math" charset="0"/>
                          </a:rPr>
                          <m:t>)</m:t>
                        </m:r>
                        <m:r>
                          <a:rPr kumimoji="1" lang="en-US" altLang="zh-TW" i="1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i="1">
                                <a:latin typeface="Cambria Math" charset="0"/>
                                <a:ea typeface="標楷體" panose="03000509000000000000" pitchFamily="65" charset="-12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zh-TW" altLang="en-US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∆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𝑗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𝑡</m:t>
                        </m:r>
                      </m:sub>
                    </m:sSub>
                  </m:oMath>
                </a14:m>
                <a:endParaRPr kumimoji="1"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𝐼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 smtClean="0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</m:e>
                      <m:sub/>
                    </m:sSub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𝑖𝑠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 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𝑎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 </m:t>
                    </m:r>
                    <m:r>
                      <a:rPr lang="en-US" altLang="zh-TW" b="0" i="1" smtClean="0">
                        <a:latin typeface="Cambria Math" charset="0"/>
                        <a:ea typeface="標楷體" panose="03000509000000000000" pitchFamily="65" charset="-120"/>
                      </a:rPr>
                      <m:t>𝑘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×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𝑘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𝑚𝑎𝑡𝑟𝑖𝑥</m:t>
                    </m:r>
                  </m:oMath>
                </a14:m>
                <a:endParaRPr kumimoji="1"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𝐼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</m:e>
                      <m:sub/>
                    </m:sSub>
                    <m:r>
                      <a:rPr kumimoji="1" lang="zh-TW" altLang="en-US" i="1" smtClean="0">
                        <a:latin typeface="Cambria Math" charset="0"/>
                      </a:rPr>
                      <m:t>的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𝑒𝑖𝑔𝑒𝑛𝑣𝑎𝑙𝑢𝑒𝑠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1</m:t>
                    </m:r>
                    <m:r>
                      <a:rPr kumimoji="1" lang="is-I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𝑟𝑎𝑛𝑑𝑜𝑚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𝑤𝑎𝑙𝑘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𝑚𝑜𝑑𝑒𝑙</m:t>
                    </m:r>
                  </m:oMath>
                </a14:m>
                <a:endParaRPr kumimoji="1"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𝐼</m:t>
                    </m:r>
                    <m:r>
                      <a:rPr lang="en-US" altLang="zh-TW" i="1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charset="0"/>
                            <a:ea typeface="標楷體" panose="03000509000000000000" pitchFamily="65" charset="-120"/>
                          </a:rPr>
                        </m:ctrlPr>
                      </m:sSubPr>
                      <m:e>
                        <m: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charset="0"/>
                          </a:rPr>
                          <m:t>𝛼</m:t>
                        </m:r>
                        <m:sSup>
                          <m:sSupPr>
                            <m:ctrlPr>
                              <a:rPr kumimoji="1" lang="en-US" altLang="zh-TW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kumimoji="1" lang="en-US" altLang="zh-TW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𝛽</m:t>
                            </m:r>
                          </m:e>
                          <m:sup>
                            <m:r>
                              <a:rPr kumimoji="1" lang="en-US" altLang="zh-TW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</m:e>
                      <m:sub/>
                    </m:sSub>
                    <m:r>
                      <a:rPr kumimoji="1" lang="zh-TW" altLang="en-US" i="1">
                        <a:latin typeface="Cambria Math" charset="0"/>
                      </a:rPr>
                      <m:t>的</m:t>
                    </m:r>
                    <m:r>
                      <a:rPr kumimoji="1" lang="en-US" altLang="zh-TW" i="1">
                        <a:latin typeface="Cambria Math" charset="0"/>
                      </a:rPr>
                      <m:t> </m:t>
                    </m:r>
                    <m:r>
                      <a:rPr kumimoji="1" lang="en-US" altLang="zh-TW" i="1">
                        <a:latin typeface="Cambria Math" charset="0"/>
                      </a:rPr>
                      <m:t>𝑒𝑖𝑔𝑒𝑛𝑣𝑎𝑙𝑢𝑒𝑠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&lt;</m:t>
                    </m:r>
                    <m:r>
                      <a:rPr kumimoji="1" lang="en-US" altLang="zh-TW" i="1">
                        <a:latin typeface="Cambria Math" charset="0"/>
                      </a:rPr>
                      <m:t>1→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𝑠𝑡𝑎𝑡𝑖𝑜𝑛𝑎𝑟𝑦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𝑡𝑖𝑚𝑒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𝑠𝑒𝑟𝑖𝑒𝑠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 </m:t>
                    </m:r>
                    <m:r>
                      <a:rPr kumimoji="1" lang="en-US" altLang="zh-TW" b="0" i="1" smtClean="0">
                        <a:latin typeface="Cambria Math" charset="0"/>
                      </a:rPr>
                      <m:t>𝑚𝑜𝑑𝑒𝑙</m:t>
                    </m:r>
                  </m:oMath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5569" y="1578279"/>
                <a:ext cx="10735849" cy="450937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2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5922" y="272360"/>
            <a:ext cx="10515600" cy="973345"/>
          </a:xfrm>
        </p:spPr>
        <p:txBody>
          <a:bodyPr/>
          <a:lstStyle/>
          <a:p>
            <a:r>
              <a:rPr kumimoji="1" lang="en-US" altLang="zh-TW" dirty="0" smtClean="0"/>
              <a:t>Detail about selecting </a:t>
            </a:r>
            <a:r>
              <a:rPr kumimoji="1" lang="en-US" altLang="zh-TW" dirty="0" err="1" smtClean="0"/>
              <a:t>cointegration</a:t>
            </a:r>
            <a:r>
              <a:rPr kumimoji="1" lang="en-US" altLang="zh-TW" dirty="0" smtClean="0"/>
              <a:t> pairs </a:t>
            </a:r>
            <a:endParaRPr kumimoji="1"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79564" y="1961320"/>
            <a:ext cx="13351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Stock pool</a:t>
            </a:r>
            <a:endParaRPr kumimoji="1"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893366" y="1472719"/>
            <a:ext cx="19845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Stationary stock</a:t>
            </a:r>
            <a:endParaRPr kumimoji="1"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2647950" y="1842051"/>
            <a:ext cx="1560443" cy="64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ADF unit-root test</a:t>
            </a:r>
            <a:endParaRPr kumimoji="1"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58579" y="2330653"/>
            <a:ext cx="213028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err="1" smtClean="0"/>
              <a:t>Nonstationary</a:t>
            </a:r>
            <a:r>
              <a:rPr kumimoji="1" lang="en-US" altLang="zh-TW" dirty="0" smtClean="0"/>
              <a:t> stock</a:t>
            </a:r>
            <a:endParaRPr kumimoji="1"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908236" y="1472719"/>
            <a:ext cx="10369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trading</a:t>
            </a:r>
            <a:endParaRPr kumimoji="1"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7822095" y="2330653"/>
            <a:ext cx="12092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Trace test</a:t>
            </a:r>
            <a:endParaRPr kumimoji="1"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9725179" y="3249570"/>
            <a:ext cx="165320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Rank table for </a:t>
            </a:r>
            <a:r>
              <a:rPr kumimoji="1" lang="en-US" altLang="zh-TW" smtClean="0"/>
              <a:t>three model</a:t>
            </a:r>
            <a:endParaRPr kumimoji="1"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8784534" y="5063726"/>
            <a:ext cx="232907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Selecting the </a:t>
            </a:r>
            <a:r>
              <a:rPr kumimoji="1" lang="en-US" altLang="zh-TW" smtClean="0"/>
              <a:t>adequate VECM model</a:t>
            </a:r>
            <a:endParaRPr kumimoji="1"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893366" y="5063726"/>
            <a:ext cx="191825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zh-TW" altLang="en-US" dirty="0" smtClean="0"/>
              <a:t>共整合係數整數化並計算</a:t>
            </a:r>
            <a:r>
              <a:rPr kumimoji="1" lang="en-US" altLang="zh-TW" dirty="0" smtClean="0"/>
              <a:t>spread</a:t>
            </a:r>
            <a:r>
              <a:rPr kumimoji="1" lang="zh-TW" altLang="en-US" dirty="0" smtClean="0"/>
              <a:t>序列</a:t>
            </a:r>
            <a:endParaRPr kumimoji="1"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100800" y="3557838"/>
            <a:ext cx="170952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Spread </a:t>
            </a:r>
            <a:r>
              <a:rPr kumimoji="1" lang="zh-TW" altLang="en-US" dirty="0" smtClean="0"/>
              <a:t>序列做</a:t>
            </a:r>
            <a:r>
              <a:rPr kumimoji="1" lang="en-US" altLang="zh-TW" dirty="0" smtClean="0"/>
              <a:t>ADF unit-root test</a:t>
            </a:r>
            <a:endParaRPr kumimoji="1"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815009" y="3652473"/>
            <a:ext cx="122168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Stationary pairs </a:t>
            </a:r>
            <a:endParaRPr kumimoji="1"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690043" y="3548184"/>
            <a:ext cx="19820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Model checking </a:t>
            </a:r>
            <a:r>
              <a:rPr kumimoji="1" lang="en-US" altLang="zh-TW" smtClean="0"/>
              <a:t>by Normality test  </a:t>
            </a:r>
            <a:r>
              <a:rPr kumimoji="1" lang="en-US" altLang="zh-TW" dirty="0" smtClean="0"/>
              <a:t>and </a:t>
            </a:r>
            <a:r>
              <a:rPr kumimoji="1" lang="en-US" altLang="zh-TW" smtClean="0"/>
              <a:t>structural break</a:t>
            </a:r>
            <a:endParaRPr kumimoji="1"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897052" y="5340725"/>
            <a:ext cx="10369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smtClean="0"/>
              <a:t>trading</a:t>
            </a:r>
            <a:endParaRPr kumimoji="1" lang="zh-TW" altLang="en-US" dirty="0"/>
          </a:p>
        </p:txBody>
      </p:sp>
      <p:sp>
        <p:nvSpPr>
          <p:cNvPr id="17" name="向右箭號 16"/>
          <p:cNvSpPr/>
          <p:nvPr/>
        </p:nvSpPr>
        <p:spPr>
          <a:xfrm>
            <a:off x="1962977" y="2037023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向右箭號 17"/>
          <p:cNvSpPr/>
          <p:nvPr/>
        </p:nvSpPr>
        <p:spPr>
          <a:xfrm rot="19920214">
            <a:off x="4299920" y="1805619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9" name="向右箭號 18"/>
          <p:cNvSpPr/>
          <p:nvPr/>
        </p:nvSpPr>
        <p:spPr>
          <a:xfrm rot="1437590">
            <a:off x="4270540" y="2221690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0" name="向右箭號 19"/>
          <p:cNvSpPr/>
          <p:nvPr/>
        </p:nvSpPr>
        <p:spPr>
          <a:xfrm>
            <a:off x="7105057" y="1585066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1" name="向右箭號 20"/>
          <p:cNvSpPr/>
          <p:nvPr/>
        </p:nvSpPr>
        <p:spPr>
          <a:xfrm>
            <a:off x="7179599" y="2420650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2" name="向右箭號 21"/>
          <p:cNvSpPr/>
          <p:nvPr/>
        </p:nvSpPr>
        <p:spPr>
          <a:xfrm rot="5400000">
            <a:off x="1137850" y="4745838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向右箭號 22"/>
          <p:cNvSpPr/>
          <p:nvPr/>
        </p:nvSpPr>
        <p:spPr>
          <a:xfrm rot="10800000">
            <a:off x="2304775" y="3881995"/>
            <a:ext cx="576000" cy="2179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向右箭號 23"/>
          <p:cNvSpPr/>
          <p:nvPr/>
        </p:nvSpPr>
        <p:spPr>
          <a:xfrm rot="5400000">
            <a:off x="10132638" y="4389477"/>
            <a:ext cx="838292" cy="34975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右彎箭號 24"/>
          <p:cNvSpPr/>
          <p:nvPr/>
        </p:nvSpPr>
        <p:spPr>
          <a:xfrm flipH="1">
            <a:off x="8756435" y="3930018"/>
            <a:ext cx="692365" cy="1053484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7" name="右彎箭號 26"/>
          <p:cNvSpPr/>
          <p:nvPr/>
        </p:nvSpPr>
        <p:spPr>
          <a:xfrm flipH="1">
            <a:off x="4956272" y="3792330"/>
            <a:ext cx="590670" cy="1135420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8" name="右彎箭號 27"/>
          <p:cNvSpPr/>
          <p:nvPr/>
        </p:nvSpPr>
        <p:spPr>
          <a:xfrm rot="5400000">
            <a:off x="9690058" y="2042896"/>
            <a:ext cx="653856" cy="1409365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9" name="右彎箭號 28"/>
          <p:cNvSpPr/>
          <p:nvPr/>
        </p:nvSpPr>
        <p:spPr>
          <a:xfrm rot="5400000" flipV="1">
            <a:off x="5713127" y="4099636"/>
            <a:ext cx="1114497" cy="541731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245</Words>
  <Application>Microsoft Macintosh PowerPoint</Application>
  <PresentationFormat>寬螢幕</PresentationFormat>
  <Paragraphs>66</Paragraphs>
  <Slides>7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新細明體</vt:lpstr>
      <vt:lpstr>標楷體</vt:lpstr>
      <vt:lpstr>Office 佈景主題</vt:lpstr>
      <vt:lpstr>Call MATLAB Functions from Python</vt:lpstr>
      <vt:lpstr>PowerPoint 簡報</vt:lpstr>
      <vt:lpstr>安裝Matlab引擎</vt:lpstr>
      <vt:lpstr>在python上呼叫Matlab函數</vt:lpstr>
      <vt:lpstr>Some problem about VECM</vt:lpstr>
      <vt:lpstr>Some problem about VECM</vt:lpstr>
      <vt:lpstr>Detail about selecting cointegration pairs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MATLAB Functions from Python</dc:title>
  <dc:creator>Microsoft Office 使用者</dc:creator>
  <cp:lastModifiedBy>Microsoft Office 使用者</cp:lastModifiedBy>
  <cp:revision>75</cp:revision>
  <dcterms:created xsi:type="dcterms:W3CDTF">2018-11-15T00:51:31Z</dcterms:created>
  <dcterms:modified xsi:type="dcterms:W3CDTF">2018-12-09T10:57:01Z</dcterms:modified>
</cp:coreProperties>
</file>