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60" r:id="rId4"/>
    <p:sldId id="281" r:id="rId5"/>
    <p:sldId id="267" r:id="rId6"/>
    <p:sldId id="268" r:id="rId7"/>
    <p:sldId id="266" r:id="rId8"/>
    <p:sldId id="269" r:id="rId9"/>
    <p:sldId id="283" r:id="rId10"/>
    <p:sldId id="272" r:id="rId11"/>
    <p:sldId id="273" r:id="rId12"/>
    <p:sldId id="274" r:id="rId13"/>
    <p:sldId id="271" r:id="rId14"/>
    <p:sldId id="275" r:id="rId15"/>
    <p:sldId id="276" r:id="rId16"/>
    <p:sldId id="277" r:id="rId17"/>
    <p:sldId id="278" r:id="rId18"/>
    <p:sldId id="280"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autoAdjust="0"/>
    <p:restoredTop sz="95833"/>
  </p:normalViewPr>
  <p:slideViewPr>
    <p:cSldViewPr snapToGrid="0">
      <p:cViewPr>
        <p:scale>
          <a:sx n="115" d="100"/>
          <a:sy n="115" d="100"/>
        </p:scale>
        <p:origin x="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A2F3301-EC46-45DD-B18B-E106ABD8ED9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 xmlns:a16="http://schemas.microsoft.com/office/drawing/2014/main" id="{66E2E577-CBBB-4371-8B82-2A8A3D2F0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0E4E814F-084B-4516-A0E4-0C1D34ED1688}"/>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61849683-6B02-4455-B214-10FF7D45F0F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950F3C4A-2D10-4E91-8D6A-AE5156FD565B}"/>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163785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5503C24-F9CE-4B0B-AA29-655BC6EFB75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EF1F7D89-4031-4B49-9186-FFD5D77E2E5E}"/>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4BF96523-6A34-41E7-A668-906339E8A2B7}"/>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33A82A93-5972-44E1-8102-AD03C0325DB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C01DD450-B49B-4A52-A92A-4EDFED35815F}"/>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166724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3858FF76-85D2-4221-A062-51B4E3D3FB2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3CC3FEAC-95A6-4443-9A43-E42D5A08A1DF}"/>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C34DFB55-79C8-4111-9AAF-214BA3E0B34D}"/>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59387142-9168-4E21-875A-46DF481955F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AA17EA24-8A73-4350-9C46-10ACA0701635}"/>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70199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677896D-16DF-45F5-9334-6CF5D8D8678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79F92348-72D3-4567-88E1-A2EE77B07697}"/>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1C60BAA4-A0EC-4230-BB48-122657C0BA6B}"/>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59A1C113-DF42-43A1-9246-596F12CC2CD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865DE6AE-5420-46BA-BF97-C404DEE599B4}"/>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331007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A57F546-C5A5-4D1F-9457-A672059A30B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3740088D-E727-49DF-BFB7-9DADAA68E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 xmlns:a16="http://schemas.microsoft.com/office/drawing/2014/main" id="{1506C2C2-AF1B-4D7F-8C03-EACD24165C73}"/>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16D05A12-7AFC-4D40-BF9D-25BAEF5A6D2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 xmlns:a16="http://schemas.microsoft.com/office/drawing/2014/main" id="{83935212-E56E-47C2-89F7-4A212F70464D}"/>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401458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B85C8ED-6B8C-4E89-892B-7CB956A541D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C39BF13B-1302-45F3-AF78-281B2D528867}"/>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A287814E-3393-4918-A26B-130DEF2E654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EF3906D5-0424-4950-B0F4-B001AADAFFB1}"/>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6" name="頁尾版面配置區 5">
            <a:extLst>
              <a:ext uri="{FF2B5EF4-FFF2-40B4-BE49-F238E27FC236}">
                <a16:creationId xmlns="" xmlns:a16="http://schemas.microsoft.com/office/drawing/2014/main" id="{CB3B224D-7C0F-4A3E-8297-6C3415F9945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3D38E8CA-1AEE-4ED2-A42F-CCC3D90FFFFB}"/>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350795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1FF16C6-9D9D-4CA1-A668-C4C6F7D891A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EC89D415-6E14-4878-BF70-F0468F9A6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 xmlns:a16="http://schemas.microsoft.com/office/drawing/2014/main" id="{3FF4E3FA-7773-4050-94E3-578861A61F51}"/>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F910ECC0-BB6D-4CE9-952E-905E7952C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 xmlns:a16="http://schemas.microsoft.com/office/drawing/2014/main" id="{B43A85EE-7E9D-43D2-B947-5BCA88B5A04E}"/>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17488F0C-548C-4D6B-A58C-0489E20DCE0A}"/>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8" name="頁尾版面配置區 7">
            <a:extLst>
              <a:ext uri="{FF2B5EF4-FFF2-40B4-BE49-F238E27FC236}">
                <a16:creationId xmlns="" xmlns:a16="http://schemas.microsoft.com/office/drawing/2014/main" id="{268454E1-7506-43C1-AA6D-DADB4530B42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 xmlns:a16="http://schemas.microsoft.com/office/drawing/2014/main" id="{0C7FFE4B-13D8-45A6-A9F4-AAD30FE782B6}"/>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44346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3DF9F17-390B-4DB0-BD9F-B77ED965585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4EDB1805-A7B6-49DA-BEBE-340578AE9E31}"/>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4" name="頁尾版面配置區 3">
            <a:extLst>
              <a:ext uri="{FF2B5EF4-FFF2-40B4-BE49-F238E27FC236}">
                <a16:creationId xmlns="" xmlns:a16="http://schemas.microsoft.com/office/drawing/2014/main" id="{1B61A5EA-D270-43DB-AD6E-8DAF1802927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 xmlns:a16="http://schemas.microsoft.com/office/drawing/2014/main" id="{F5ABEFCE-D4DA-41EF-A83A-426EC2E50E7B}"/>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241098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1F12D77C-05E7-4BEE-A8BC-1CF93CB6DB67}"/>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3" name="頁尾版面配置區 2">
            <a:extLst>
              <a:ext uri="{FF2B5EF4-FFF2-40B4-BE49-F238E27FC236}">
                <a16:creationId xmlns="" xmlns:a16="http://schemas.microsoft.com/office/drawing/2014/main" id="{E7E0DEEE-C4CC-44CB-9361-6FBC19C150E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C81B1501-E553-448C-BCEB-8DCE395EA4AF}"/>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42663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27A3655-B09A-4A11-8AD6-E8E5E76AB18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E2BE6F89-DC10-41AC-A348-B26073EE6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CAEC4301-136F-457F-8BB8-EF23F891D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2B233641-1FA1-4815-AEA9-9512DAFE747E}"/>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6" name="頁尾版面配置區 5">
            <a:extLst>
              <a:ext uri="{FF2B5EF4-FFF2-40B4-BE49-F238E27FC236}">
                <a16:creationId xmlns="" xmlns:a16="http://schemas.microsoft.com/office/drawing/2014/main" id="{740C25C7-D47B-4488-93E9-14487F6A138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470EB651-74E0-4354-83E5-61EA223A5D46}"/>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114942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D8772B3-2271-445E-9C45-613B8D69309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A46BB29D-64C7-422F-A409-16AAE96BF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B08B4DD2-B887-4D5C-9B00-590F1B2DF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 xmlns:a16="http://schemas.microsoft.com/office/drawing/2014/main" id="{6AE14991-F301-452D-9A02-BFADDB4BFEE1}"/>
              </a:ext>
            </a:extLst>
          </p:cNvPr>
          <p:cNvSpPr>
            <a:spLocks noGrp="1"/>
          </p:cNvSpPr>
          <p:nvPr>
            <p:ph type="dt" sz="half" idx="10"/>
          </p:nvPr>
        </p:nvSpPr>
        <p:spPr/>
        <p:txBody>
          <a:bodyPr/>
          <a:lstStyle/>
          <a:p>
            <a:fld id="{380AEA20-2F87-4B6F-8172-1164414ABF02}" type="datetimeFigureOut">
              <a:rPr lang="zh-TW" altLang="en-US" smtClean="0"/>
              <a:t>2018/8/20</a:t>
            </a:fld>
            <a:endParaRPr lang="zh-TW" altLang="en-US"/>
          </a:p>
        </p:txBody>
      </p:sp>
      <p:sp>
        <p:nvSpPr>
          <p:cNvPr id="6" name="頁尾版面配置區 5">
            <a:extLst>
              <a:ext uri="{FF2B5EF4-FFF2-40B4-BE49-F238E27FC236}">
                <a16:creationId xmlns="" xmlns:a16="http://schemas.microsoft.com/office/drawing/2014/main" id="{DDA70BE3-426F-4F99-B46B-B12F43050B2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 xmlns:a16="http://schemas.microsoft.com/office/drawing/2014/main" id="{900059C8-7A55-4ED7-A176-126807C182AB}"/>
              </a:ext>
            </a:extLst>
          </p:cNvPr>
          <p:cNvSpPr>
            <a:spLocks noGrp="1"/>
          </p:cNvSpPr>
          <p:nvPr>
            <p:ph type="sldNum" sz="quarter" idx="12"/>
          </p:nvPr>
        </p:nvSpPr>
        <p:spPr/>
        <p:txBody>
          <a:body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3112276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393771BA-2C5C-422A-80FE-5971A69D8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90809BAF-56BA-4B36-AE40-20D4E90C8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756129BC-CF24-404E-B970-13A83F6D4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AEA20-2F87-4B6F-8172-1164414ABF02}" type="datetimeFigureOut">
              <a:rPr lang="zh-TW" altLang="en-US" smtClean="0"/>
              <a:t>2018/8/20</a:t>
            </a:fld>
            <a:endParaRPr lang="zh-TW" altLang="en-US"/>
          </a:p>
        </p:txBody>
      </p:sp>
      <p:sp>
        <p:nvSpPr>
          <p:cNvPr id="5" name="頁尾版面配置區 4">
            <a:extLst>
              <a:ext uri="{FF2B5EF4-FFF2-40B4-BE49-F238E27FC236}">
                <a16:creationId xmlns="" xmlns:a16="http://schemas.microsoft.com/office/drawing/2014/main" id="{6439D9C5-0E6B-401C-B1D4-43D8920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 xmlns:a16="http://schemas.microsoft.com/office/drawing/2014/main" id="{5104D61E-B783-4FB5-834A-65EF1A04E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9C18E-E0F6-4A97-A81F-AF3F0348C182}" type="slidenum">
              <a:rPr lang="zh-TW" altLang="en-US" smtClean="0"/>
              <a:t>‹#›</a:t>
            </a:fld>
            <a:endParaRPr lang="zh-TW" altLang="en-US"/>
          </a:p>
        </p:txBody>
      </p:sp>
    </p:spTree>
    <p:extLst>
      <p:ext uri="{BB962C8B-B14F-4D97-AF65-F5344CB8AC3E}">
        <p14:creationId xmlns:p14="http://schemas.microsoft.com/office/powerpoint/2010/main" val="330115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2F7F7BF-51ED-4C27-8FC7-161F07E6270E}"/>
              </a:ext>
            </a:extLst>
          </p:cNvPr>
          <p:cNvSpPr>
            <a:spLocks noGrp="1"/>
          </p:cNvSpPr>
          <p:nvPr>
            <p:ph type="ctrTitle"/>
          </p:nvPr>
        </p:nvSpPr>
        <p:spPr>
          <a:xfrm>
            <a:off x="1524000" y="2068032"/>
            <a:ext cx="9144000" cy="1790700"/>
          </a:xfrm>
        </p:spPr>
        <p:txBody>
          <a:bodyPr anchor="ctr">
            <a:normAutofit/>
          </a:bodyPr>
          <a:lstStyle/>
          <a:p>
            <a:r>
              <a:rPr lang="en-US" altLang="zh-TW" sz="4800" dirty="0"/>
              <a:t>Callable convertible bond analysis</a:t>
            </a:r>
            <a:endParaRPr lang="zh-TW" altLang="en-US" sz="4800" dirty="0"/>
          </a:p>
        </p:txBody>
      </p:sp>
      <p:sp>
        <p:nvSpPr>
          <p:cNvPr id="3" name="副標題 2">
            <a:extLst>
              <a:ext uri="{FF2B5EF4-FFF2-40B4-BE49-F238E27FC236}">
                <a16:creationId xmlns="" xmlns:a16="http://schemas.microsoft.com/office/drawing/2014/main" id="{789985B5-7F3A-4468-972B-523F24FAAB33}"/>
              </a:ext>
            </a:extLst>
          </p:cNvPr>
          <p:cNvSpPr>
            <a:spLocks noGrp="1"/>
          </p:cNvSpPr>
          <p:nvPr>
            <p:ph type="subTitle" idx="1"/>
          </p:nvPr>
        </p:nvSpPr>
        <p:spPr>
          <a:xfrm>
            <a:off x="1524000" y="4080504"/>
            <a:ext cx="9144000" cy="1655762"/>
          </a:xfrm>
        </p:spPr>
        <p:txBody>
          <a:bodyPr>
            <a:normAutofit/>
          </a:bodyPr>
          <a:lstStyle/>
          <a:p>
            <a:pPr>
              <a:spcBef>
                <a:spcPct val="0"/>
              </a:spcBef>
            </a:pPr>
            <a:r>
              <a:rPr lang="zh-TW" altLang="en-US" sz="3000" dirty="0">
                <a:latin typeface="標楷體" panose="03000509000000000000" pitchFamily="65" charset="-120"/>
                <a:ea typeface="標楷體" panose="03000509000000000000" pitchFamily="65" charset="-120"/>
                <a:cs typeface="+mj-cs"/>
              </a:rPr>
              <a:t>學生 朱志耆</a:t>
            </a:r>
            <a:endParaRPr lang="en-US" altLang="zh-TW" sz="3000" dirty="0">
              <a:latin typeface="標楷體" panose="03000509000000000000" pitchFamily="65" charset="-120"/>
              <a:ea typeface="標楷體" panose="03000509000000000000" pitchFamily="65" charset="-120"/>
              <a:cs typeface="+mj-cs"/>
            </a:endParaRPr>
          </a:p>
          <a:p>
            <a:pPr>
              <a:spcBef>
                <a:spcPct val="0"/>
              </a:spcBef>
            </a:pPr>
            <a:r>
              <a:rPr lang="zh-TW" altLang="en-US" sz="3000" dirty="0">
                <a:latin typeface="標楷體" panose="03000509000000000000" pitchFamily="65" charset="-120"/>
                <a:ea typeface="標楷體" panose="03000509000000000000" pitchFamily="65" charset="-120"/>
                <a:cs typeface="+mj-cs"/>
              </a:rPr>
              <a:t>指導教授 戴天時</a:t>
            </a:r>
          </a:p>
        </p:txBody>
      </p:sp>
    </p:spTree>
    <p:extLst>
      <p:ext uri="{BB962C8B-B14F-4D97-AF65-F5344CB8AC3E}">
        <p14:creationId xmlns:p14="http://schemas.microsoft.com/office/powerpoint/2010/main" val="1513015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52136D-8028-44D4-B6A7-EE0D5D151BB0}"/>
              </a:ext>
            </a:extLst>
          </p:cNvPr>
          <p:cNvSpPr>
            <a:spLocks noGrp="1"/>
          </p:cNvSpPr>
          <p:nvPr>
            <p:ph type="title"/>
          </p:nvPr>
        </p:nvSpPr>
        <p:spPr/>
        <p:txBody>
          <a:bodyPr>
            <a:normAutofit/>
          </a:bodyPr>
          <a:lstStyle/>
          <a:p>
            <a:pPr algn="ctr"/>
            <a:r>
              <a:rPr lang="en-US" altLang="zh-TW" sz="4800" dirty="0" smtClean="0">
                <a:latin typeface="標楷體" panose="03000509000000000000" pitchFamily="65" charset="-120"/>
                <a:ea typeface="標楷體" panose="03000509000000000000" pitchFamily="65" charset="-120"/>
              </a:rPr>
              <a:t>Call policy</a:t>
            </a:r>
            <a:endParaRPr lang="zh-TW" altLang="en-US" sz="4800" dirty="0">
              <a:latin typeface="標楷體" panose="03000509000000000000" pitchFamily="65" charset="-120"/>
              <a:ea typeface="標楷體" panose="03000509000000000000" pitchFamily="65" charset="-120"/>
            </a:endParaRPr>
          </a:p>
        </p:txBody>
      </p:sp>
      <p:graphicFrame>
        <p:nvGraphicFramePr>
          <p:cNvPr id="7" name="內容版面配置區 6"/>
          <p:cNvGraphicFramePr>
            <a:graphicFrameLocks noGrp="1"/>
          </p:cNvGraphicFramePr>
          <p:nvPr>
            <p:ph sz="half" idx="1"/>
            <p:extLst>
              <p:ext uri="{D42A27DB-BD31-4B8C-83A1-F6EECF244321}">
                <p14:modId xmlns:p14="http://schemas.microsoft.com/office/powerpoint/2010/main" val="1933150216"/>
              </p:ext>
            </p:extLst>
          </p:nvPr>
        </p:nvGraphicFramePr>
        <p:xfrm>
          <a:off x="76201" y="1848151"/>
          <a:ext cx="6019799" cy="2953752"/>
        </p:xfrm>
        <a:graphic>
          <a:graphicData uri="http://schemas.openxmlformats.org/drawingml/2006/table">
            <a:tbl>
              <a:tblPr/>
              <a:tblGrid>
                <a:gridCol w="5004486"/>
                <a:gridCol w="1015313"/>
              </a:tblGrid>
              <a:tr h="243677">
                <a:tc>
                  <a:txBody>
                    <a:bodyPr/>
                    <a:lstStyle/>
                    <a:p>
                      <a:pPr algn="l" fontAlgn="ctr"/>
                      <a:r>
                        <a:rPr lang="zh-TW" altLang="en-US" sz="1550" b="0" i="0" u="none" strike="noStrike" dirty="0">
                          <a:solidFill>
                            <a:srgbClr val="000000"/>
                          </a:solidFill>
                          <a:effectLst/>
                          <a:latin typeface="新細明體" charset="0"/>
                        </a:rPr>
                        <a:t>資料刪除準則</a:t>
                      </a:r>
                    </a:p>
                  </a:txBody>
                  <a:tcPr marL="9926" marR="9926" marT="9926" marB="0" anchor="ctr">
                    <a:lnL>
                      <a:noFill/>
                    </a:lnL>
                    <a:lnR>
                      <a:noFill/>
                    </a:lnR>
                    <a:lnT>
                      <a:noFill/>
                    </a:lnT>
                    <a:lnB>
                      <a:noFill/>
                    </a:lnB>
                  </a:tcPr>
                </a:tc>
                <a:tc>
                  <a:txBody>
                    <a:bodyPr/>
                    <a:lstStyle/>
                    <a:p>
                      <a:pPr algn="ctr" fontAlgn="ctr"/>
                      <a:r>
                        <a:rPr lang="zh-TW" altLang="en-US" sz="1550" b="0" i="0" u="none" strike="noStrike" dirty="0">
                          <a:solidFill>
                            <a:srgbClr val="000000"/>
                          </a:solidFill>
                          <a:effectLst/>
                          <a:latin typeface="新細明體" charset="0"/>
                        </a:rPr>
                        <a:t>剩餘資料</a:t>
                      </a: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ALL callable data (</a:t>
                      </a:r>
                      <a:r>
                        <a:rPr lang="en-US" sz="1550" b="0" i="0" u="none" strike="noStrike" dirty="0" err="1">
                          <a:solidFill>
                            <a:srgbClr val="000000"/>
                          </a:solidFill>
                          <a:effectLst/>
                          <a:latin typeface="新細明體" charset="0"/>
                        </a:rPr>
                        <a:t>已刪除date缺漏值</a:t>
                      </a:r>
                      <a:r>
                        <a:rPr lang="en-US" sz="1550" b="0" i="0" u="none" strike="noStrike" dirty="0">
                          <a:solidFill>
                            <a:srgbClr val="000000"/>
                          </a:solidFill>
                          <a:effectLst/>
                          <a:latin typeface="新細明體" charset="0"/>
                        </a:rPr>
                        <a:t>)</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195964</a:t>
                      </a:r>
                    </a:p>
                  </a:txBody>
                  <a:tcPr marL="9926" marR="9926" marT="9926" marB="0" anchor="ctr">
                    <a:lnL>
                      <a:noFill/>
                    </a:lnL>
                    <a:lnR>
                      <a:noFill/>
                    </a:lnR>
                    <a:lnT>
                      <a:noFill/>
                    </a:lnT>
                    <a:lnB>
                      <a:noFill/>
                    </a:lnB>
                  </a:tcPr>
                </a:tc>
              </a:tr>
              <a:tr h="243677">
                <a:tc>
                  <a:txBody>
                    <a:bodyPr/>
                    <a:lstStyle/>
                    <a:p>
                      <a:pPr algn="l" fontAlgn="ctr"/>
                      <a:r>
                        <a:rPr lang="ja-JP" altLang="en-US" sz="1550" b="0" i="0" u="none" strike="noStrike" dirty="0">
                          <a:solidFill>
                            <a:srgbClr val="000000"/>
                          </a:solidFill>
                          <a:effectLst/>
                          <a:latin typeface="新細明體" charset="0"/>
                        </a:rPr>
                        <a:t>第</a:t>
                      </a:r>
                      <a:r>
                        <a:rPr lang="en-US" altLang="ja-JP" sz="1550" b="0" i="0" u="none" strike="noStrike" dirty="0">
                          <a:solidFill>
                            <a:srgbClr val="000000"/>
                          </a:solidFill>
                          <a:effectLst/>
                          <a:latin typeface="新細明體" charset="0"/>
                        </a:rPr>
                        <a:t>1</a:t>
                      </a:r>
                      <a:r>
                        <a:rPr lang="ja-JP" altLang="en-US" sz="1550" b="0" i="0" u="none" strike="noStrike" dirty="0">
                          <a:solidFill>
                            <a:srgbClr val="000000"/>
                          </a:solidFill>
                          <a:effectLst/>
                          <a:latin typeface="新細明體" charset="0"/>
                        </a:rPr>
                        <a:t>類</a:t>
                      </a:r>
                      <a:r>
                        <a:rPr lang="en-US" altLang="ja-JP" sz="1550" b="0" i="0" u="none" strike="noStrike" dirty="0">
                          <a:solidFill>
                            <a:srgbClr val="000000"/>
                          </a:solidFill>
                          <a:effectLst/>
                          <a:latin typeface="新細明體" charset="0"/>
                        </a:rPr>
                        <a:t>: </a:t>
                      </a:r>
                      <a:r>
                        <a:rPr lang="ja-JP" altLang="en-US" sz="1550" b="0" i="0" u="none" strike="noStrike" dirty="0">
                          <a:solidFill>
                            <a:srgbClr val="000000"/>
                          </a:solidFill>
                          <a:effectLst/>
                          <a:latin typeface="新細明體" charset="0"/>
                        </a:rPr>
                        <a:t>基本</a:t>
                      </a:r>
                    </a:p>
                  </a:txBody>
                  <a:tcPr marL="9926" marR="9926" marT="9926" marB="0" anchor="ctr">
                    <a:lnL>
                      <a:noFill/>
                    </a:lnL>
                    <a:lnR>
                      <a:noFill/>
                    </a:lnR>
                    <a:lnT>
                      <a:noFill/>
                    </a:lnT>
                    <a:lnB>
                      <a:noFill/>
                    </a:lnB>
                  </a:tcPr>
                </a:tc>
                <a:tc>
                  <a:txBody>
                    <a:bodyPr/>
                    <a:lstStyle/>
                    <a:p>
                      <a:pPr algn="ctr" fontAlgn="ctr"/>
                      <a:endParaRPr lang="zh-TW" altLang="en-US" sz="1550" b="0" i="0" u="none" strike="noStrike" dirty="0">
                        <a:solidFill>
                          <a:srgbClr val="000000"/>
                        </a:solidFill>
                        <a:effectLst/>
                        <a:latin typeface="新細明體" charset="0"/>
                      </a:endParaRPr>
                    </a:p>
                  </a:txBody>
                  <a:tcPr marL="9926" marR="9926" marT="9926" marB="0" anchor="ctr">
                    <a:lnL>
                      <a:noFill/>
                    </a:lnL>
                    <a:lnR>
                      <a:noFill/>
                    </a:lnR>
                    <a:lnT>
                      <a:noFill/>
                    </a:lnT>
                    <a:lnB>
                      <a:noFill/>
                    </a:lnB>
                  </a:tcPr>
                </a:tc>
              </a:tr>
              <a:tr h="243677">
                <a:tc>
                  <a:txBody>
                    <a:bodyPr/>
                    <a:lstStyle/>
                    <a:p>
                      <a:pPr algn="l" fontAlgn="ctr"/>
                      <a:r>
                        <a:rPr lang="is-IS" sz="1550" b="0" i="0" u="none" strike="noStrike" dirty="0">
                          <a:solidFill>
                            <a:srgbClr val="000000"/>
                          </a:solidFill>
                          <a:effectLst/>
                          <a:latin typeface="新細明體" charset="0"/>
                        </a:rPr>
                        <a:t>(1) 刪除perpetual=Y</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195961</a:t>
                      </a: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(2) </a:t>
                      </a:r>
                      <a:r>
                        <a:rPr lang="en-US" sz="1550" b="0" i="0" u="none" strike="noStrike" dirty="0" err="1">
                          <a:solidFill>
                            <a:srgbClr val="000000"/>
                          </a:solidFill>
                          <a:effectLst/>
                          <a:latin typeface="新細明體" charset="0"/>
                        </a:rPr>
                        <a:t>刪除foreign</a:t>
                      </a:r>
                      <a:r>
                        <a:rPr lang="en-US" sz="1550" b="0" i="0" u="none" strike="noStrike" dirty="0">
                          <a:solidFill>
                            <a:srgbClr val="000000"/>
                          </a:solidFill>
                          <a:effectLst/>
                          <a:latin typeface="新細明體" charset="0"/>
                        </a:rPr>
                        <a:t> currency=Y</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194867</a:t>
                      </a:r>
                    </a:p>
                  </a:txBody>
                  <a:tcPr marL="9926" marR="9926" marT="9926" marB="0" anchor="ctr">
                    <a:lnL>
                      <a:noFill/>
                    </a:lnL>
                    <a:lnR>
                      <a:noFill/>
                    </a:lnR>
                    <a:lnT>
                      <a:noFill/>
                    </a:lnT>
                    <a:lnB>
                      <a:noFill/>
                    </a:lnB>
                  </a:tcPr>
                </a:tc>
              </a:tr>
              <a:tr h="243677">
                <a:tc>
                  <a:txBody>
                    <a:bodyPr/>
                    <a:lstStyle/>
                    <a:p>
                      <a:pPr algn="l" fontAlgn="ctr"/>
                      <a:r>
                        <a:rPr lang="is-IS" sz="1550" b="0" i="0" u="none" strike="noStrike" dirty="0">
                          <a:solidFill>
                            <a:srgbClr val="000000"/>
                          </a:solidFill>
                          <a:effectLst/>
                          <a:latin typeface="新細明體" charset="0"/>
                        </a:rPr>
                        <a:t>(3) </a:t>
                      </a:r>
                      <a:r>
                        <a:rPr lang="is-IS" sz="1550" b="0" i="0" u="none" strike="noStrike" dirty="0" smtClean="0">
                          <a:solidFill>
                            <a:srgbClr val="000000"/>
                          </a:solidFill>
                          <a:effectLst/>
                          <a:latin typeface="新細明體" charset="0"/>
                        </a:rPr>
                        <a:t>刪除</a:t>
                      </a:r>
                      <a:r>
                        <a:rPr lang="is-IS" altLang="zh-TW" sz="1400" b="0" i="0" u="none" strike="noStrike" dirty="0" smtClean="0">
                          <a:solidFill>
                            <a:srgbClr val="000000"/>
                          </a:solidFill>
                          <a:effectLst/>
                          <a:latin typeface="新細明體" charset="0"/>
                        </a:rPr>
                        <a:t>principal amount </a:t>
                      </a:r>
                      <a:r>
                        <a:rPr lang="is-IS" sz="1550" b="0" i="0" u="none" strike="noStrike" dirty="0" smtClean="0">
                          <a:solidFill>
                            <a:srgbClr val="000000"/>
                          </a:solidFill>
                          <a:effectLst/>
                          <a:latin typeface="新細明體" charset="0"/>
                        </a:rPr>
                        <a:t>不為</a:t>
                      </a:r>
                      <a:r>
                        <a:rPr lang="is-IS" sz="1550" b="0" i="0" u="none" strike="noStrike" dirty="0">
                          <a:solidFill>
                            <a:srgbClr val="000000"/>
                          </a:solidFill>
                          <a:effectLst/>
                          <a:latin typeface="新細明體" charset="0"/>
                        </a:rPr>
                        <a:t>1000</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193133</a:t>
                      </a: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(4) </a:t>
                      </a:r>
                      <a:r>
                        <a:rPr lang="en-US" sz="1550" b="0" i="0" u="none" strike="noStrike" dirty="0" err="1">
                          <a:solidFill>
                            <a:srgbClr val="000000"/>
                          </a:solidFill>
                          <a:effectLst/>
                          <a:latin typeface="新細明體" charset="0"/>
                        </a:rPr>
                        <a:t>刪除industy</a:t>
                      </a:r>
                      <a:r>
                        <a:rPr lang="en-US" sz="1550" b="0" i="0" u="none" strike="noStrike" dirty="0">
                          <a:solidFill>
                            <a:srgbClr val="000000"/>
                          </a:solidFill>
                          <a:effectLst/>
                          <a:latin typeface="新細明體" charset="0"/>
                        </a:rPr>
                        <a:t> group=4 (政府) &amp; industry code=99 &amp; 缺漏</a:t>
                      </a:r>
                    </a:p>
                  </a:txBody>
                  <a:tcPr marL="9926" marR="9926" marT="9926" marB="0" anchor="ctr">
                    <a:lnL>
                      <a:noFill/>
                    </a:lnL>
                    <a:lnR>
                      <a:noFill/>
                    </a:lnR>
                    <a:lnT>
                      <a:noFill/>
                    </a:lnT>
                    <a:lnB>
                      <a:noFill/>
                    </a:lnB>
                  </a:tcPr>
                </a:tc>
                <a:tc>
                  <a:txBody>
                    <a:bodyPr/>
                    <a:lstStyle/>
                    <a:p>
                      <a:pPr algn="ctr" fontAlgn="ctr"/>
                      <a:r>
                        <a:rPr lang="fi-FI" sz="1550" b="0" i="0" u="none" strike="noStrike" dirty="0">
                          <a:solidFill>
                            <a:srgbClr val="000000"/>
                          </a:solidFill>
                          <a:effectLst/>
                          <a:latin typeface="新細明體" charset="0"/>
                        </a:rPr>
                        <a:t>56185</a:t>
                      </a: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(5) </a:t>
                      </a:r>
                      <a:r>
                        <a:rPr lang="en-US" sz="1550" b="0" i="0" u="none" strike="noStrike" dirty="0" err="1">
                          <a:solidFill>
                            <a:srgbClr val="000000"/>
                          </a:solidFill>
                          <a:effectLst/>
                          <a:latin typeface="新細明體" charset="0"/>
                        </a:rPr>
                        <a:t>刪除day</a:t>
                      </a:r>
                      <a:r>
                        <a:rPr lang="en-US" sz="1550" b="0" i="0" u="none" strike="noStrike" dirty="0">
                          <a:solidFill>
                            <a:srgbClr val="000000"/>
                          </a:solidFill>
                          <a:effectLst/>
                          <a:latin typeface="新細明體" charset="0"/>
                        </a:rPr>
                        <a:t> count basis 不為30/360</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52752</a:t>
                      </a:r>
                    </a:p>
                  </a:txBody>
                  <a:tcPr marL="9926" marR="9926" marT="9926" marB="0" anchor="ctr">
                    <a:lnL>
                      <a:noFill/>
                    </a:lnL>
                    <a:lnR>
                      <a:noFill/>
                    </a:lnR>
                    <a:lnT>
                      <a:noFill/>
                    </a:lnT>
                    <a:lnB>
                      <a:noFill/>
                    </a:lnB>
                  </a:tcPr>
                </a:tc>
              </a:tr>
              <a:tr h="243677">
                <a:tc>
                  <a:txBody>
                    <a:bodyPr/>
                    <a:lstStyle/>
                    <a:p>
                      <a:pPr algn="l" fontAlgn="ctr"/>
                      <a:r>
                        <a:rPr lang="zh-TW" altLang="en-US" sz="1550" b="0" i="0" u="none" strike="noStrike" dirty="0">
                          <a:solidFill>
                            <a:srgbClr val="000000"/>
                          </a:solidFill>
                          <a:effectLst/>
                          <a:latin typeface="新細明體" charset="0"/>
                        </a:rPr>
                        <a:t>第</a:t>
                      </a:r>
                      <a:r>
                        <a:rPr lang="en-US" altLang="zh-TW" sz="1550" b="0" i="0" u="none" strike="noStrike" dirty="0">
                          <a:solidFill>
                            <a:srgbClr val="000000"/>
                          </a:solidFill>
                          <a:effectLst/>
                          <a:latin typeface="新細明體" charset="0"/>
                        </a:rPr>
                        <a:t>2</a:t>
                      </a:r>
                      <a:r>
                        <a:rPr lang="zh-TW" altLang="en-US" sz="1550" b="0" i="0" u="none" strike="noStrike" dirty="0">
                          <a:solidFill>
                            <a:srgbClr val="000000"/>
                          </a:solidFill>
                          <a:effectLst/>
                          <a:latin typeface="新細明體" charset="0"/>
                        </a:rPr>
                        <a:t>類</a:t>
                      </a:r>
                      <a:r>
                        <a:rPr lang="en-US" altLang="zh-TW" sz="1550" b="0" i="0" u="none" strike="noStrike" dirty="0">
                          <a:solidFill>
                            <a:srgbClr val="000000"/>
                          </a:solidFill>
                          <a:effectLst/>
                          <a:latin typeface="新細明體" charset="0"/>
                        </a:rPr>
                        <a:t>: </a:t>
                      </a:r>
                      <a:r>
                        <a:rPr lang="zh-TW" altLang="en-US" sz="1550" b="0" i="0" u="none" strike="noStrike" dirty="0">
                          <a:solidFill>
                            <a:srgbClr val="000000"/>
                          </a:solidFill>
                          <a:effectLst/>
                          <a:latin typeface="新細明體" charset="0"/>
                        </a:rPr>
                        <a:t>隱含選擇權 </a:t>
                      </a:r>
                    </a:p>
                  </a:txBody>
                  <a:tcPr marL="9926" marR="9926" marT="9926" marB="0" anchor="ctr">
                    <a:lnL>
                      <a:noFill/>
                    </a:lnL>
                    <a:lnR>
                      <a:noFill/>
                    </a:lnR>
                    <a:lnT>
                      <a:noFill/>
                    </a:lnT>
                    <a:lnB>
                      <a:noFill/>
                    </a:lnB>
                  </a:tcPr>
                </a:tc>
                <a:tc>
                  <a:txBody>
                    <a:bodyPr/>
                    <a:lstStyle/>
                    <a:p>
                      <a:pPr algn="ctr" fontAlgn="ctr"/>
                      <a:endParaRPr lang="zh-TW" altLang="en-US" sz="1550" b="0" i="0" u="none" strike="noStrike" dirty="0">
                        <a:solidFill>
                          <a:srgbClr val="000000"/>
                        </a:solidFill>
                        <a:effectLst/>
                        <a:latin typeface="新細明體" charset="0"/>
                      </a:endParaRP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(6) </a:t>
                      </a:r>
                      <a:r>
                        <a:rPr lang="en-US" sz="1550" b="0" i="0" u="none" strike="noStrike" dirty="0" err="1">
                          <a:solidFill>
                            <a:srgbClr val="000000"/>
                          </a:solidFill>
                          <a:effectLst/>
                          <a:latin typeface="新細明體" charset="0"/>
                        </a:rPr>
                        <a:t>刪除putable&amp;exchangable</a:t>
                      </a:r>
                      <a:r>
                        <a:rPr lang="en-US" sz="1550" b="0" i="0" u="none" strike="noStrike" dirty="0">
                          <a:solidFill>
                            <a:srgbClr val="000000"/>
                          </a:solidFill>
                          <a:effectLst/>
                          <a:latin typeface="新細明體" charset="0"/>
                        </a:rPr>
                        <a:t>=Y</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50378</a:t>
                      </a:r>
                    </a:p>
                  </a:txBody>
                  <a:tcPr marL="9926" marR="9926" marT="9926" marB="0" anchor="ctr">
                    <a:lnL>
                      <a:noFill/>
                    </a:lnL>
                    <a:lnR>
                      <a:noFill/>
                    </a:lnR>
                    <a:lnT>
                      <a:noFill/>
                    </a:lnT>
                    <a:lnB>
                      <a:noFill/>
                    </a:lnB>
                  </a:tcPr>
                </a:tc>
              </a:tr>
              <a:tr h="243677">
                <a:tc>
                  <a:txBody>
                    <a:bodyPr/>
                    <a:lstStyle/>
                    <a:p>
                      <a:pPr algn="l" fontAlgn="ctr"/>
                      <a:r>
                        <a:rPr lang="en-US" sz="1550" b="0" i="0" u="none" strike="noStrike">
                          <a:solidFill>
                            <a:srgbClr val="000000"/>
                          </a:solidFill>
                          <a:effectLst/>
                          <a:latin typeface="新細明體" charset="0"/>
                        </a:rPr>
                        <a:t>(7) 保留action type = P or B or E or IM</a:t>
                      </a: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28416</a:t>
                      </a:r>
                    </a:p>
                  </a:txBody>
                  <a:tcPr marL="9926" marR="9926" marT="9926" marB="0" anchor="ctr">
                    <a:lnL>
                      <a:noFill/>
                    </a:lnL>
                    <a:lnR>
                      <a:noFill/>
                    </a:lnR>
                    <a:lnT>
                      <a:noFill/>
                    </a:lnT>
                    <a:lnB>
                      <a:noFill/>
                    </a:lnB>
                  </a:tcPr>
                </a:tc>
              </a:tr>
              <a:tr h="243677">
                <a:tc>
                  <a:txBody>
                    <a:bodyPr/>
                    <a:lstStyle/>
                    <a:p>
                      <a:pPr algn="l" fontAlgn="ctr"/>
                      <a:r>
                        <a:rPr lang="en-US" sz="1550" b="0" i="0" u="none" strike="noStrike" dirty="0">
                          <a:solidFill>
                            <a:srgbClr val="000000"/>
                          </a:solidFill>
                          <a:effectLst/>
                          <a:latin typeface="新細明體" charset="0"/>
                        </a:rPr>
                        <a:t>(8) </a:t>
                      </a:r>
                      <a:r>
                        <a:rPr lang="en-US" sz="1550" b="0" i="0" u="none" strike="noStrike" dirty="0" err="1">
                          <a:solidFill>
                            <a:srgbClr val="000000"/>
                          </a:solidFill>
                          <a:effectLst/>
                          <a:latin typeface="新細明體" charset="0"/>
                        </a:rPr>
                        <a:t>刪除callable</a:t>
                      </a:r>
                      <a:r>
                        <a:rPr lang="en-US" sz="1550" b="0" i="0" u="none" strike="noStrike" dirty="0">
                          <a:solidFill>
                            <a:srgbClr val="000000"/>
                          </a:solidFill>
                          <a:effectLst/>
                          <a:latin typeface="新細明體" charset="0"/>
                        </a:rPr>
                        <a:t> </a:t>
                      </a:r>
                      <a:r>
                        <a:rPr lang="en-US" sz="1550" b="0" i="0" u="none" strike="noStrike" dirty="0" err="1">
                          <a:solidFill>
                            <a:srgbClr val="000000"/>
                          </a:solidFill>
                          <a:effectLst/>
                          <a:latin typeface="新細明體" charset="0"/>
                        </a:rPr>
                        <a:t>與redeemable</a:t>
                      </a:r>
                      <a:r>
                        <a:rPr lang="en-US" sz="1550" b="0" i="0" u="none" strike="noStrike" dirty="0">
                          <a:solidFill>
                            <a:srgbClr val="000000"/>
                          </a:solidFill>
                          <a:effectLst/>
                          <a:latin typeface="新細明體" charset="0"/>
                        </a:rPr>
                        <a:t> </a:t>
                      </a:r>
                      <a:r>
                        <a:rPr lang="en-US" sz="1550" b="0" i="0" u="none" strike="noStrike" dirty="0" err="1">
                          <a:solidFill>
                            <a:srgbClr val="000000"/>
                          </a:solidFill>
                          <a:effectLst/>
                          <a:latin typeface="新細明體" charset="0"/>
                        </a:rPr>
                        <a:t>不同時為Y</a:t>
                      </a:r>
                      <a:endParaRPr lang="en-US" sz="1550" b="0" i="0" u="none" strike="noStrike" dirty="0">
                        <a:solidFill>
                          <a:srgbClr val="000000"/>
                        </a:solidFill>
                        <a:effectLst/>
                        <a:latin typeface="新細明體" charset="0"/>
                      </a:endParaRPr>
                    </a:p>
                  </a:txBody>
                  <a:tcPr marL="9926" marR="9926" marT="9926" marB="0" anchor="ctr">
                    <a:lnL>
                      <a:noFill/>
                    </a:lnL>
                    <a:lnR>
                      <a:noFill/>
                    </a:lnR>
                    <a:lnT>
                      <a:noFill/>
                    </a:lnT>
                    <a:lnB>
                      <a:noFill/>
                    </a:lnB>
                  </a:tcPr>
                </a:tc>
                <a:tc>
                  <a:txBody>
                    <a:bodyPr/>
                    <a:lstStyle/>
                    <a:p>
                      <a:pPr algn="ctr" fontAlgn="ctr"/>
                      <a:r>
                        <a:rPr lang="is-IS" sz="1550" b="0" i="0" u="none" strike="noStrike" dirty="0">
                          <a:solidFill>
                            <a:srgbClr val="000000"/>
                          </a:solidFill>
                          <a:effectLst/>
                          <a:latin typeface="新細明體" charset="0"/>
                        </a:rPr>
                        <a:t>28416</a:t>
                      </a:r>
                    </a:p>
                  </a:txBody>
                  <a:tcPr marL="9926" marR="9926" marT="9926" marB="0" anchor="ctr">
                    <a:lnL>
                      <a:noFill/>
                    </a:lnL>
                    <a:lnR>
                      <a:noFill/>
                    </a:lnR>
                    <a:lnT>
                      <a:noFill/>
                    </a:lnT>
                    <a:lnB>
                      <a:noFill/>
                    </a:lnB>
                  </a:tcPr>
                </a:tc>
              </a:tr>
            </a:tbl>
          </a:graphicData>
        </a:graphic>
      </p:graphicFrame>
      <p:graphicFrame>
        <p:nvGraphicFramePr>
          <p:cNvPr id="8" name="內容版面配置區 7"/>
          <p:cNvGraphicFramePr>
            <a:graphicFrameLocks noGrp="1"/>
          </p:cNvGraphicFramePr>
          <p:nvPr>
            <p:ph sz="half" idx="2"/>
            <p:extLst>
              <p:ext uri="{D42A27DB-BD31-4B8C-83A1-F6EECF244321}">
                <p14:modId xmlns:p14="http://schemas.microsoft.com/office/powerpoint/2010/main" val="1677139983"/>
              </p:ext>
            </p:extLst>
          </p:nvPr>
        </p:nvGraphicFramePr>
        <p:xfrm>
          <a:off x="5993027" y="1759464"/>
          <a:ext cx="6198973" cy="4712881"/>
        </p:xfrm>
        <a:graphic>
          <a:graphicData uri="http://schemas.openxmlformats.org/drawingml/2006/table">
            <a:tbl>
              <a:tblPr/>
              <a:tblGrid>
                <a:gridCol w="5285171"/>
                <a:gridCol w="913802"/>
              </a:tblGrid>
              <a:tr h="388901">
                <a:tc>
                  <a:txBody>
                    <a:bodyPr/>
                    <a:lstStyle/>
                    <a:p>
                      <a:pPr algn="l" fontAlgn="ctr"/>
                      <a:r>
                        <a:rPr lang="zh-TW" altLang="en-US" sz="1600" b="0" i="0" u="none" strike="noStrike" dirty="0">
                          <a:solidFill>
                            <a:srgbClr val="000000"/>
                          </a:solidFill>
                          <a:effectLst/>
                          <a:latin typeface="新細明體" charset="0"/>
                        </a:rPr>
                        <a:t>資料刪除準則</a:t>
                      </a:r>
                    </a:p>
                  </a:txBody>
                  <a:tcPr marL="11240" marR="11240" marT="11240"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r>
              <a:tr h="224798">
                <a:tc>
                  <a:txBody>
                    <a:bodyPr/>
                    <a:lstStyle/>
                    <a:p>
                      <a:pPr algn="l" fontAlgn="ctr"/>
                      <a:r>
                        <a:rPr lang="is-IS" sz="1600" b="0" i="0" u="none" strike="noStrike" dirty="0">
                          <a:solidFill>
                            <a:srgbClr val="000000"/>
                          </a:solidFill>
                          <a:effectLst/>
                          <a:latin typeface="新細明體" charset="0"/>
                        </a:rPr>
                        <a:t>(9)  </a:t>
                      </a:r>
                      <a:r>
                        <a:rPr lang="is-IS" sz="1600" b="0" i="0" u="none" strike="noStrike" dirty="0" smtClean="0">
                          <a:solidFill>
                            <a:srgbClr val="000000"/>
                          </a:solidFill>
                          <a:effectLst/>
                          <a:latin typeface="新細明體" charset="0"/>
                        </a:rPr>
                        <a:t>刪除coupon缺漏值</a:t>
                      </a:r>
                      <a:endParaRPr lang="is-I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26553</a:t>
                      </a:r>
                    </a:p>
                  </a:txBody>
                  <a:tcPr marL="11240" marR="11240" marT="11240" marB="0" anchor="ctr">
                    <a:lnL>
                      <a:noFill/>
                    </a:lnL>
                    <a:lnR>
                      <a:noFill/>
                    </a:lnR>
                    <a:lnT>
                      <a:noFill/>
                    </a:lnT>
                    <a:lnB>
                      <a:noFill/>
                    </a:lnB>
                  </a:tcPr>
                </a:tc>
              </a:tr>
              <a:tr h="224798">
                <a:tc>
                  <a:txBody>
                    <a:bodyPr/>
                    <a:lstStyle/>
                    <a:p>
                      <a:pPr algn="l" fontAlgn="ctr"/>
                      <a:r>
                        <a:rPr lang="en-US" sz="1600" b="0" i="0" u="none" strike="noStrike">
                          <a:solidFill>
                            <a:srgbClr val="000000"/>
                          </a:solidFill>
                          <a:effectLst/>
                          <a:latin typeface="新細明體" charset="0"/>
                        </a:rPr>
                        <a:t>(10) 刪除coupon type=v</a:t>
                      </a:r>
                    </a:p>
                  </a:txBody>
                  <a:tcPr marL="11240" marR="11240" marT="1124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24169</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(11) </a:t>
                      </a:r>
                      <a:r>
                        <a:rPr lang="en-US" sz="1600" b="0" i="0" u="none" strike="noStrike" dirty="0" err="1">
                          <a:solidFill>
                            <a:srgbClr val="000000"/>
                          </a:solidFill>
                          <a:effectLst/>
                          <a:latin typeface="新細明體" charset="0"/>
                        </a:rPr>
                        <a:t>保留coupon</a:t>
                      </a:r>
                      <a:r>
                        <a:rPr lang="en-US" sz="1600" b="0" i="0" u="none" strike="noStrike" dirty="0">
                          <a:solidFill>
                            <a:srgbClr val="000000"/>
                          </a:solidFill>
                          <a:effectLst/>
                          <a:latin typeface="新細明體" charset="0"/>
                        </a:rPr>
                        <a:t> change indicator=N</a:t>
                      </a:r>
                    </a:p>
                  </a:txBody>
                  <a:tcPr marL="11240" marR="11240" marT="1124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23976</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(12) 刪除 interest frequency = -1 及 缺漏</a:t>
                      </a:r>
                    </a:p>
                  </a:txBody>
                  <a:tcPr marL="11240" marR="11240" marT="11240"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23963</a:t>
                      </a:r>
                    </a:p>
                  </a:txBody>
                  <a:tcPr marL="11240" marR="11240" marT="11240" marB="0" anchor="ctr">
                    <a:lnL>
                      <a:noFill/>
                    </a:lnL>
                    <a:lnR>
                      <a:noFill/>
                    </a:lnR>
                    <a:lnT>
                      <a:noFill/>
                    </a:lnT>
                    <a:lnB>
                      <a:noFill/>
                    </a:lnB>
                  </a:tcPr>
                </a:tc>
              </a:tr>
              <a:tr h="224798">
                <a:tc>
                  <a:txBody>
                    <a:bodyPr/>
                    <a:lstStyle/>
                    <a:p>
                      <a:pPr algn="l" fontAlgn="ctr"/>
                      <a:r>
                        <a:rPr lang="en-US" sz="1600" b="0" i="0" u="none" strike="noStrike">
                          <a:solidFill>
                            <a:srgbClr val="000000"/>
                          </a:solidFill>
                          <a:effectLst/>
                          <a:latin typeface="新細明體" charset="0"/>
                        </a:rPr>
                        <a:t>(13) 針對 coupon = 0</a:t>
                      </a:r>
                    </a:p>
                  </a:txBody>
                  <a:tcPr marL="11240" marR="11240" marT="1124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23951</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1240" marR="11240" marT="1124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r>
              <a:tr h="224798">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與贖回相關</a:t>
                      </a:r>
                    </a:p>
                  </a:txBody>
                  <a:tcPr marL="11240" marR="11240" marT="1124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(14) 刪除 discrete call 的樣本 </a:t>
                      </a:r>
                      <a:r>
                        <a:rPr lang="en-US" sz="1600" b="0" i="0" u="none" strike="noStrike" dirty="0" smtClean="0">
                          <a:solidFill>
                            <a:srgbClr val="000000"/>
                          </a:solidFill>
                          <a:effectLst/>
                          <a:latin typeface="新細明體" charset="0"/>
                        </a:rPr>
                        <a:t>(保留 </a:t>
                      </a:r>
                      <a:r>
                        <a:rPr lang="en-US" sz="1600" b="0" i="0" u="none" strike="noStrike" dirty="0">
                          <a:solidFill>
                            <a:srgbClr val="000000"/>
                          </a:solidFill>
                          <a:effectLst/>
                          <a:latin typeface="新細明體" charset="0"/>
                        </a:rPr>
                        <a:t>call </a:t>
                      </a:r>
                      <a:r>
                        <a:rPr lang="en-US" sz="1600" b="0" i="0" u="none" strike="noStrike" dirty="0" smtClean="0">
                          <a:solidFill>
                            <a:srgbClr val="000000"/>
                          </a:solidFill>
                          <a:effectLst/>
                          <a:latin typeface="新細明體" charset="0"/>
                        </a:rPr>
                        <a:t>frequency </a:t>
                      </a:r>
                      <a:r>
                        <a:rPr lang="en-US" sz="1600" b="0" i="0" u="none" strike="noStrike" dirty="0">
                          <a:solidFill>
                            <a:srgbClr val="000000"/>
                          </a:solidFill>
                          <a:effectLst/>
                          <a:latin typeface="新細明體" charset="0"/>
                        </a:rPr>
                        <a:t>= C 的樣本)</a:t>
                      </a:r>
                    </a:p>
                  </a:txBody>
                  <a:tcPr marL="11240" marR="11240" marT="1124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13582</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(15) 刪除 make whole call </a:t>
                      </a:r>
                      <a:r>
                        <a:rPr lang="en-US" sz="1600" b="0" i="0" u="none" strike="noStrike" dirty="0" smtClean="0">
                          <a:solidFill>
                            <a:srgbClr val="000000"/>
                          </a:solidFill>
                          <a:effectLst/>
                          <a:latin typeface="新細明體" charset="0"/>
                        </a:rPr>
                        <a:t>=Y 的樣本</a:t>
                      </a:r>
                      <a:endParaRPr 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5335</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(16) 刪除 sudden death par , </a:t>
                      </a:r>
                      <a:r>
                        <a:rPr lang="en-US" sz="1600" b="0" i="0" u="none" strike="noStrike" dirty="0" err="1">
                          <a:solidFill>
                            <a:srgbClr val="000000"/>
                          </a:solidFill>
                          <a:effectLst/>
                          <a:latin typeface="新細明體" charset="0"/>
                        </a:rPr>
                        <a:t>matain</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replac</a:t>
                      </a:r>
                      <a:r>
                        <a:rPr lang="en-US" sz="1600" b="0" i="0" u="none" strike="noStrike" dirty="0">
                          <a:solidFill>
                            <a:srgbClr val="000000"/>
                          </a:solidFill>
                          <a:effectLst/>
                          <a:latin typeface="新細明體" charset="0"/>
                        </a:rPr>
                        <a:t>, index </a:t>
                      </a:r>
                      <a:r>
                        <a:rPr lang="en-US" sz="1600" b="0" i="0" u="none" strike="noStrike" dirty="0" err="1">
                          <a:solidFill>
                            <a:srgbClr val="000000"/>
                          </a:solidFill>
                          <a:effectLst/>
                          <a:latin typeface="新細明體" charset="0"/>
                        </a:rPr>
                        <a:t>redemprtion</a:t>
                      </a:r>
                      <a:r>
                        <a:rPr lang="en-US" sz="1600" b="0" i="0" u="none" strike="noStrike" dirty="0">
                          <a:solidFill>
                            <a:srgbClr val="000000"/>
                          </a:solidFill>
                          <a:effectLst/>
                          <a:latin typeface="新細明體" charset="0"/>
                        </a:rPr>
                        <a:t>=Y </a:t>
                      </a:r>
                      <a:r>
                        <a:rPr lang="en-US" sz="1600" b="0" i="0" u="none" strike="noStrike" dirty="0" smtClean="0">
                          <a:solidFill>
                            <a:srgbClr val="000000"/>
                          </a:solidFill>
                          <a:effectLst/>
                          <a:latin typeface="新細明體" charset="0"/>
                        </a:rPr>
                        <a:t> </a:t>
                      </a:r>
                    </a:p>
                    <a:p>
                      <a:pPr algn="l" fontAlgn="ctr"/>
                      <a:r>
                        <a:rPr lang="en-US" sz="1600" b="0" i="0" u="none" strike="noStrike" dirty="0" smtClean="0">
                          <a:solidFill>
                            <a:srgbClr val="000000"/>
                          </a:solidFill>
                          <a:effectLst/>
                          <a:latin typeface="新細明體" charset="0"/>
                        </a:rPr>
                        <a:t>       的樣本</a:t>
                      </a:r>
                      <a:endParaRPr lang="en-US" sz="1600" b="0" i="0" u="none" strike="noStrike" dirty="0">
                        <a:solidFill>
                          <a:srgbClr val="000000"/>
                        </a:solidFill>
                        <a:effectLst/>
                        <a:latin typeface="新細明體" charset="0"/>
                      </a:endParaRPr>
                    </a:p>
                  </a:txBody>
                  <a:tcPr marL="11240" marR="11240" marT="11240"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5039</a:t>
                      </a:r>
                    </a:p>
                  </a:txBody>
                  <a:tcPr marL="11240" marR="11240" marT="11240"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(17) 刪除 first call date 有缺漏的樣本</a:t>
                      </a:r>
                    </a:p>
                  </a:txBody>
                  <a:tcPr marL="11240" marR="11240" marT="1124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4915</a:t>
                      </a:r>
                    </a:p>
                  </a:txBody>
                  <a:tcPr marL="11240" marR="11240" marT="11240" marB="0" anchor="ctr">
                    <a:lnL>
                      <a:noFill/>
                    </a:lnL>
                    <a:lnR>
                      <a:noFill/>
                    </a:lnR>
                    <a:lnT>
                      <a:noFill/>
                    </a:lnT>
                    <a:lnB>
                      <a:noFill/>
                    </a:lnB>
                  </a:tcPr>
                </a:tc>
              </a:tr>
              <a:tr h="224798">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5</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其他</a:t>
                      </a:r>
                    </a:p>
                  </a:txBody>
                  <a:tcPr marL="10955" marR="10955" marT="10955" marB="0" anchor="ctr">
                    <a:lnL>
                      <a:noFill/>
                    </a:lnL>
                    <a:lnR>
                      <a:noFill/>
                    </a:lnR>
                    <a:lnT>
                      <a:noFill/>
                    </a:lnT>
                    <a:lnB>
                      <a:noFill/>
                    </a:lnB>
                  </a:tcPr>
                </a:tc>
                <a:tc>
                  <a:txBody>
                    <a:bodyPr/>
                    <a:lstStyle/>
                    <a:p>
                      <a:pPr algn="l" fontAlgn="ctr"/>
                      <a:endParaRPr lang="zh-TW" altLang="en-US" sz="1600" b="0" i="0" u="none" strike="noStrike">
                        <a:solidFill>
                          <a:srgbClr val="000000"/>
                        </a:solidFill>
                        <a:effectLst/>
                        <a:latin typeface="新細明體" charset="0"/>
                      </a:endParaRPr>
                    </a:p>
                  </a:txBody>
                  <a:tcPr marL="10955" marR="10955" marT="10955"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(18) </a:t>
                      </a:r>
                      <a:r>
                        <a:rPr lang="en-US" sz="1600" b="0" i="0" u="none" strike="noStrike" dirty="0" smtClean="0">
                          <a:solidFill>
                            <a:srgbClr val="000000"/>
                          </a:solidFill>
                          <a:effectLst/>
                          <a:latin typeface="新細明體" charset="0"/>
                        </a:rPr>
                        <a:t>刪除 enhancement </a:t>
                      </a:r>
                      <a:r>
                        <a:rPr lang="en-US" sz="1600" b="0" i="0" u="none" strike="noStrike" dirty="0">
                          <a:solidFill>
                            <a:srgbClr val="000000"/>
                          </a:solidFill>
                          <a:effectLst/>
                          <a:latin typeface="新細明體" charset="0"/>
                        </a:rPr>
                        <a:t>= Y</a:t>
                      </a:r>
                    </a:p>
                  </a:txBody>
                  <a:tcPr marL="10955" marR="10955" marT="10955"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3547</a:t>
                      </a:r>
                    </a:p>
                  </a:txBody>
                  <a:tcPr marL="10955" marR="10955" marT="10955" marB="0" anchor="ctr">
                    <a:lnL>
                      <a:noFill/>
                    </a:lnL>
                    <a:lnR>
                      <a:noFill/>
                    </a:lnR>
                    <a:lnT>
                      <a:noFill/>
                    </a:lnT>
                    <a:lnB>
                      <a:noFill/>
                    </a:lnB>
                  </a:tcPr>
                </a:tc>
              </a:tr>
              <a:tr h="224798">
                <a:tc>
                  <a:txBody>
                    <a:bodyPr/>
                    <a:lstStyle/>
                    <a:p>
                      <a:pPr algn="l" fontAlgn="ctr"/>
                      <a:r>
                        <a:rPr lang="en-US" sz="1600" b="0" i="0" u="none" strike="noStrike" dirty="0">
                          <a:solidFill>
                            <a:srgbClr val="000000"/>
                          </a:solidFill>
                          <a:effectLst/>
                          <a:latin typeface="新細明體" charset="0"/>
                        </a:rPr>
                        <a:t>(19) 刪除 pay in kind = Y</a:t>
                      </a:r>
                    </a:p>
                  </a:txBody>
                  <a:tcPr marL="10955" marR="10955" marT="109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3505</a:t>
                      </a:r>
                    </a:p>
                  </a:txBody>
                  <a:tcPr marL="10955" marR="10955" marT="10955" marB="0" anchor="ctr">
                    <a:lnL>
                      <a:noFill/>
                    </a:lnL>
                    <a:lnR>
                      <a:noFill/>
                    </a:lnR>
                    <a:lnT>
                      <a:noFill/>
                    </a:lnT>
                    <a:lnB>
                      <a:noFill/>
                    </a:lnB>
                  </a:tcPr>
                </a:tc>
              </a:tr>
              <a:tr h="224798">
                <a:tc>
                  <a:txBody>
                    <a:bodyPr/>
                    <a:lstStyle/>
                    <a:p>
                      <a:pPr algn="l" fontAlgn="ctr"/>
                      <a:r>
                        <a:rPr lang="is-IS" sz="1600" b="0" i="0" u="none" strike="noStrike" dirty="0">
                          <a:solidFill>
                            <a:srgbClr val="000000"/>
                          </a:solidFill>
                          <a:effectLst/>
                          <a:latin typeface="新細明體" charset="0"/>
                        </a:rPr>
                        <a:t>(</a:t>
                      </a:r>
                      <a:r>
                        <a:rPr lang="is-IS" sz="1600" b="0" i="0" u="none" strike="noStrike" dirty="0" smtClean="0">
                          <a:solidFill>
                            <a:srgbClr val="000000"/>
                          </a:solidFill>
                          <a:effectLst/>
                          <a:latin typeface="新細明體" charset="0"/>
                        </a:rPr>
                        <a:t>20) </a:t>
                      </a:r>
                      <a:r>
                        <a:rPr lang="is-IS" sz="1600" b="0" i="0" u="none" strike="noStrike" dirty="0">
                          <a:solidFill>
                            <a:srgbClr val="000000"/>
                          </a:solidFill>
                          <a:effectLst/>
                          <a:latin typeface="新細明體" charset="0"/>
                        </a:rPr>
                        <a:t>刪除 defulted=Y</a:t>
                      </a:r>
                    </a:p>
                  </a:txBody>
                  <a:tcPr marL="10955" marR="10955" marT="109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3504</a:t>
                      </a:r>
                    </a:p>
                  </a:txBody>
                  <a:tcPr marL="10955" marR="10955" marT="10955" marB="0" anchor="ctr">
                    <a:lnL>
                      <a:noFill/>
                    </a:lnL>
                    <a:lnR>
                      <a:noFill/>
                    </a:lnR>
                    <a:lnT>
                      <a:noFill/>
                    </a:lnT>
                    <a:lnB>
                      <a:noFill/>
                    </a:lnB>
                  </a:tcPr>
                </a:tc>
              </a:tr>
            </a:tbl>
          </a:graphicData>
        </a:graphic>
      </p:graphicFrame>
    </p:spTree>
    <p:extLst>
      <p:ext uri="{BB962C8B-B14F-4D97-AF65-F5344CB8AC3E}">
        <p14:creationId xmlns:p14="http://schemas.microsoft.com/office/powerpoint/2010/main" val="4223905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52136D-8028-44D4-B6A7-EE0D5D151BB0}"/>
              </a:ext>
            </a:extLst>
          </p:cNvPr>
          <p:cNvSpPr>
            <a:spLocks noGrp="1"/>
          </p:cNvSpPr>
          <p:nvPr>
            <p:ph type="title"/>
          </p:nvPr>
        </p:nvSpPr>
        <p:spPr/>
        <p:txBody>
          <a:bodyPr>
            <a:normAutofit/>
          </a:bodyPr>
          <a:lstStyle/>
          <a:p>
            <a:pPr algn="ctr"/>
            <a:r>
              <a:rPr lang="en-US" altLang="zh-TW" sz="4800" dirty="0" smtClean="0">
                <a:latin typeface="標楷體" panose="03000509000000000000" pitchFamily="65" charset="-120"/>
                <a:ea typeface="標楷體" panose="03000509000000000000" pitchFamily="65" charset="-120"/>
              </a:rPr>
              <a:t>Conversion policy</a:t>
            </a:r>
            <a:endParaRPr lang="zh-TW" altLang="en-US" sz="4800"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val="249271089"/>
              </p:ext>
            </p:extLst>
          </p:nvPr>
        </p:nvGraphicFramePr>
        <p:xfrm>
          <a:off x="86499" y="1770213"/>
          <a:ext cx="5958701" cy="3578958"/>
        </p:xfrm>
        <a:graphic>
          <a:graphicData uri="http://schemas.openxmlformats.org/drawingml/2006/table">
            <a:tbl>
              <a:tblPr/>
              <a:tblGrid>
                <a:gridCol w="5026759"/>
                <a:gridCol w="931942"/>
              </a:tblGrid>
              <a:tr h="502169">
                <a:tc>
                  <a:txBody>
                    <a:bodyPr/>
                    <a:lstStyle/>
                    <a:p>
                      <a:pPr algn="l" fontAlgn="ctr"/>
                      <a:r>
                        <a:rPr lang="zh-TW" altLang="en-US" sz="1600" b="0" i="0" u="none" strike="noStrike" dirty="0">
                          <a:solidFill>
                            <a:srgbClr val="000000"/>
                          </a:solidFill>
                          <a:effectLst/>
                          <a:latin typeface="新細明體" charset="0"/>
                        </a:rPr>
                        <a:t>資料刪除準則</a:t>
                      </a:r>
                    </a:p>
                  </a:txBody>
                  <a:tcPr marL="11119" marR="11119" marT="11119"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1119" marR="11119" marT="11119" marB="0" anchor="ctr">
                    <a:lnL>
                      <a:noFill/>
                    </a:lnL>
                    <a:lnR>
                      <a:noFill/>
                    </a:lnR>
                    <a:lnT>
                      <a:noFill/>
                    </a:lnT>
                    <a:lnB>
                      <a:noFill/>
                    </a:lnB>
                  </a:tcPr>
                </a:tc>
              </a:tr>
              <a:tr h="257462">
                <a:tc>
                  <a:txBody>
                    <a:bodyPr/>
                    <a:lstStyle/>
                    <a:p>
                      <a:pPr algn="l" fontAlgn="ctr"/>
                      <a:r>
                        <a:rPr lang="en-US" sz="1600" b="0" i="0" u="none" strike="noStrike" dirty="0">
                          <a:solidFill>
                            <a:srgbClr val="000000"/>
                          </a:solidFill>
                          <a:effectLst/>
                          <a:latin typeface="新細明體" charset="0"/>
                        </a:rPr>
                        <a:t>All convertible data(</a:t>
                      </a:r>
                      <a:r>
                        <a:rPr lang="en-US" sz="1600" b="0" i="0" u="none" strike="noStrike" dirty="0" err="1">
                          <a:solidFill>
                            <a:srgbClr val="000000"/>
                          </a:solidFill>
                          <a:effectLst/>
                          <a:latin typeface="新細明體" charset="0"/>
                        </a:rPr>
                        <a:t>已刪除date缺漏值</a:t>
                      </a:r>
                      <a:r>
                        <a:rPr lang="en-US" sz="1600" b="0" i="0" u="none" strike="noStrike" dirty="0">
                          <a:solidFill>
                            <a:srgbClr val="000000"/>
                          </a:solidFill>
                          <a:effectLst/>
                          <a:latin typeface="新細明體" charset="0"/>
                        </a:rPr>
                        <a:t>)</a:t>
                      </a:r>
                    </a:p>
                  </a:txBody>
                  <a:tcPr marL="11119" marR="11119" marT="11119"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4552</a:t>
                      </a:r>
                    </a:p>
                  </a:txBody>
                  <a:tcPr marL="11119" marR="11119" marT="11119" marB="0" anchor="ctr">
                    <a:lnL>
                      <a:noFill/>
                    </a:lnL>
                    <a:lnR>
                      <a:noFill/>
                    </a:lnR>
                    <a:lnT>
                      <a:noFill/>
                    </a:lnT>
                    <a:lnB>
                      <a:noFill/>
                    </a:lnB>
                  </a:tcPr>
                </a:tc>
              </a:tr>
              <a:tr h="257462">
                <a:tc>
                  <a:txBody>
                    <a:bodyPr/>
                    <a:lstStyle/>
                    <a:p>
                      <a:pPr algn="l" fontAlgn="ctr"/>
                      <a:r>
                        <a:rPr lang="ja-JP" altLang="en-US" sz="1600" b="0" i="0" u="none" strike="noStrike" dirty="0">
                          <a:solidFill>
                            <a:srgbClr val="000000"/>
                          </a:solidFill>
                          <a:effectLst/>
                          <a:latin typeface="新細明體" charset="0"/>
                        </a:rPr>
                        <a:t>第</a:t>
                      </a:r>
                      <a:r>
                        <a:rPr lang="en-US" altLang="ja-JP" sz="1600" b="0" i="0" u="none" strike="noStrike" dirty="0">
                          <a:solidFill>
                            <a:srgbClr val="000000"/>
                          </a:solidFill>
                          <a:effectLst/>
                          <a:latin typeface="新細明體" charset="0"/>
                        </a:rPr>
                        <a:t>1</a:t>
                      </a:r>
                      <a:r>
                        <a:rPr lang="ja-JP" altLang="en-US" sz="1600" b="0" i="0" u="none" strike="noStrike" dirty="0">
                          <a:solidFill>
                            <a:srgbClr val="000000"/>
                          </a:solidFill>
                          <a:effectLst/>
                          <a:latin typeface="新細明體" charset="0"/>
                        </a:rPr>
                        <a:t>類</a:t>
                      </a:r>
                      <a:r>
                        <a:rPr lang="en-US" altLang="ja-JP" sz="1600" b="0" i="0" u="none" strike="noStrike" dirty="0">
                          <a:solidFill>
                            <a:srgbClr val="000000"/>
                          </a:solidFill>
                          <a:effectLst/>
                          <a:latin typeface="新細明體" charset="0"/>
                        </a:rPr>
                        <a:t>: </a:t>
                      </a:r>
                      <a:r>
                        <a:rPr lang="ja-JP" altLang="en-US" sz="1600" b="0" i="0" u="none" strike="noStrike" dirty="0">
                          <a:solidFill>
                            <a:srgbClr val="000000"/>
                          </a:solidFill>
                          <a:effectLst/>
                          <a:latin typeface="新細明體" charset="0"/>
                        </a:rPr>
                        <a:t>基本</a:t>
                      </a:r>
                    </a:p>
                  </a:txBody>
                  <a:tcPr marL="11119" marR="11119" marT="11119"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1119" marR="11119" marT="11119" marB="0" anchor="ctr">
                    <a:lnL>
                      <a:noFill/>
                    </a:lnL>
                    <a:lnR>
                      <a:noFill/>
                    </a:lnR>
                    <a:lnT>
                      <a:noFill/>
                    </a:lnT>
                    <a:lnB>
                      <a:noFill/>
                    </a:lnB>
                  </a:tcPr>
                </a:tc>
              </a:tr>
              <a:tr h="257462">
                <a:tc>
                  <a:txBody>
                    <a:bodyPr/>
                    <a:lstStyle/>
                    <a:p>
                      <a:pPr algn="l" fontAlgn="ctr"/>
                      <a:r>
                        <a:rPr lang="is-IS" sz="1600" b="0" i="0" u="none" strike="noStrike">
                          <a:solidFill>
                            <a:srgbClr val="000000"/>
                          </a:solidFill>
                          <a:effectLst/>
                          <a:latin typeface="新細明體" charset="0"/>
                        </a:rPr>
                        <a:t>(1) 刪除perpetual=Y</a:t>
                      </a:r>
                    </a:p>
                  </a:txBody>
                  <a:tcPr marL="11119" marR="11119" marT="11119"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4551</a:t>
                      </a:r>
                    </a:p>
                  </a:txBody>
                  <a:tcPr marL="11119" marR="11119" marT="11119" marB="0" anchor="ctr">
                    <a:lnL>
                      <a:noFill/>
                    </a:lnL>
                    <a:lnR>
                      <a:noFill/>
                    </a:lnR>
                    <a:lnT>
                      <a:noFill/>
                    </a:lnT>
                    <a:lnB>
                      <a:noFill/>
                    </a:lnB>
                  </a:tcPr>
                </a:tc>
              </a:tr>
              <a:tr h="257462">
                <a:tc>
                  <a:txBody>
                    <a:bodyPr/>
                    <a:lstStyle/>
                    <a:p>
                      <a:pPr algn="l" fontAlgn="ctr"/>
                      <a:r>
                        <a:rPr lang="en-US" sz="1600" b="0" i="0" u="none" strike="noStrike">
                          <a:solidFill>
                            <a:srgbClr val="000000"/>
                          </a:solidFill>
                          <a:effectLst/>
                          <a:latin typeface="新細明體" charset="0"/>
                        </a:rPr>
                        <a:t>(2) 刪除foreign currency=Y</a:t>
                      </a:r>
                    </a:p>
                  </a:txBody>
                  <a:tcPr marL="11119" marR="11119" marT="11119"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4489</a:t>
                      </a:r>
                    </a:p>
                  </a:txBody>
                  <a:tcPr marL="11119" marR="11119" marT="11119" marB="0" anchor="ctr">
                    <a:lnL>
                      <a:noFill/>
                    </a:lnL>
                    <a:lnR>
                      <a:noFill/>
                    </a:lnR>
                    <a:lnT>
                      <a:noFill/>
                    </a:lnT>
                    <a:lnB>
                      <a:noFill/>
                    </a:lnB>
                  </a:tcPr>
                </a:tc>
              </a:tr>
              <a:tr h="257462">
                <a:tc>
                  <a:txBody>
                    <a:bodyPr/>
                    <a:lstStyle/>
                    <a:p>
                      <a:pPr algn="l" fontAlgn="ctr"/>
                      <a:r>
                        <a:rPr lang="is-IS" sz="1600" b="0" i="0" u="none" strike="noStrike" dirty="0">
                          <a:solidFill>
                            <a:srgbClr val="000000"/>
                          </a:solidFill>
                          <a:effectLst/>
                          <a:latin typeface="新細明體" charset="0"/>
                        </a:rPr>
                        <a:t>(3) </a:t>
                      </a:r>
                      <a:r>
                        <a:rPr lang="is-IS" sz="1600" b="0" i="0" u="none" strike="noStrike" dirty="0" smtClean="0">
                          <a:solidFill>
                            <a:srgbClr val="000000"/>
                          </a:solidFill>
                          <a:effectLst/>
                          <a:latin typeface="新細明體" charset="0"/>
                        </a:rPr>
                        <a:t>刪除principal amount 不為</a:t>
                      </a:r>
                      <a:r>
                        <a:rPr lang="is-IS" sz="1600" b="0" i="0" u="none" strike="noStrike" dirty="0">
                          <a:solidFill>
                            <a:srgbClr val="000000"/>
                          </a:solidFill>
                          <a:effectLst/>
                          <a:latin typeface="新細明體" charset="0"/>
                        </a:rPr>
                        <a:t>1000</a:t>
                      </a:r>
                    </a:p>
                  </a:txBody>
                  <a:tcPr marL="11119" marR="11119" marT="11119"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4173</a:t>
                      </a:r>
                    </a:p>
                  </a:txBody>
                  <a:tcPr marL="11119" marR="11119" marT="11119" marB="0" anchor="ctr">
                    <a:lnL>
                      <a:noFill/>
                    </a:lnL>
                    <a:lnR>
                      <a:noFill/>
                    </a:lnR>
                    <a:lnT>
                      <a:noFill/>
                    </a:lnT>
                    <a:lnB>
                      <a:noFill/>
                    </a:lnB>
                  </a:tcPr>
                </a:tc>
              </a:tr>
              <a:tr h="257462">
                <a:tc>
                  <a:txBody>
                    <a:bodyPr/>
                    <a:lstStyle/>
                    <a:p>
                      <a:pPr algn="l" fontAlgn="ctr"/>
                      <a:r>
                        <a:rPr lang="en-US" sz="1600" b="0" i="0" u="none" strike="noStrike">
                          <a:solidFill>
                            <a:srgbClr val="000000"/>
                          </a:solidFill>
                          <a:effectLst/>
                          <a:latin typeface="新細明體" charset="0"/>
                        </a:rPr>
                        <a:t>(4) 刪除industy group=4 (政府) &amp;industry code=99 &amp; 缺漏</a:t>
                      </a:r>
                    </a:p>
                  </a:txBody>
                  <a:tcPr marL="11119" marR="11119" marT="11119"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4171</a:t>
                      </a:r>
                    </a:p>
                  </a:txBody>
                  <a:tcPr marL="11119" marR="11119" marT="11119" marB="0" anchor="ctr">
                    <a:lnL>
                      <a:noFill/>
                    </a:lnL>
                    <a:lnR>
                      <a:noFill/>
                    </a:lnR>
                    <a:lnT>
                      <a:noFill/>
                    </a:lnT>
                    <a:lnB>
                      <a:noFill/>
                    </a:lnB>
                  </a:tcPr>
                </a:tc>
              </a:tr>
              <a:tr h="257462">
                <a:tc>
                  <a:txBody>
                    <a:bodyPr/>
                    <a:lstStyle/>
                    <a:p>
                      <a:pPr algn="l" fontAlgn="ctr"/>
                      <a:r>
                        <a:rPr lang="en-US" sz="1600" b="0" i="0" u="none" strike="noStrike">
                          <a:solidFill>
                            <a:srgbClr val="000000"/>
                          </a:solidFill>
                          <a:effectLst/>
                          <a:latin typeface="新細明體" charset="0"/>
                        </a:rPr>
                        <a:t>(5) 刪除day count basis 不為30/360</a:t>
                      </a:r>
                    </a:p>
                  </a:txBody>
                  <a:tcPr marL="11119" marR="11119" marT="11119"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4111</a:t>
                      </a:r>
                    </a:p>
                  </a:txBody>
                  <a:tcPr marL="11119" marR="11119" marT="11119" marB="0" anchor="ctr">
                    <a:lnL>
                      <a:noFill/>
                    </a:lnL>
                    <a:lnR>
                      <a:noFill/>
                    </a:lnR>
                    <a:lnT>
                      <a:noFill/>
                    </a:lnT>
                    <a:lnB>
                      <a:noFill/>
                    </a:lnB>
                  </a:tcPr>
                </a:tc>
              </a:tr>
              <a:tr h="257462">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2</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隱含選擇權 </a:t>
                      </a:r>
                    </a:p>
                  </a:txBody>
                  <a:tcPr marL="11119" marR="11119" marT="11119"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1119" marR="11119" marT="11119" marB="0" anchor="ctr">
                    <a:lnL>
                      <a:noFill/>
                    </a:lnL>
                    <a:lnR>
                      <a:noFill/>
                    </a:lnR>
                    <a:lnT>
                      <a:noFill/>
                    </a:lnT>
                    <a:lnB>
                      <a:noFill/>
                    </a:lnB>
                  </a:tcPr>
                </a:tc>
              </a:tr>
              <a:tr h="257462">
                <a:tc>
                  <a:txBody>
                    <a:bodyPr/>
                    <a:lstStyle/>
                    <a:p>
                      <a:pPr algn="l" fontAlgn="ctr"/>
                      <a:r>
                        <a:rPr lang="en-US" sz="1600" b="0" i="0" u="none" strike="noStrike" dirty="0">
                          <a:solidFill>
                            <a:srgbClr val="000000"/>
                          </a:solidFill>
                          <a:effectLst/>
                          <a:latin typeface="新細明體" charset="0"/>
                        </a:rPr>
                        <a:t>(6) </a:t>
                      </a:r>
                      <a:r>
                        <a:rPr lang="en-US" sz="1600" b="0" i="0" u="none" strike="noStrike" dirty="0" err="1">
                          <a:solidFill>
                            <a:srgbClr val="000000"/>
                          </a:solidFill>
                          <a:effectLst/>
                          <a:latin typeface="新細明體" charset="0"/>
                        </a:rPr>
                        <a:t>刪除putable&amp;exchangable</a:t>
                      </a:r>
                      <a:r>
                        <a:rPr lang="en-US" sz="1600" b="0" i="0" u="none" strike="noStrike" dirty="0">
                          <a:solidFill>
                            <a:srgbClr val="000000"/>
                          </a:solidFill>
                          <a:effectLst/>
                          <a:latin typeface="新細明體" charset="0"/>
                        </a:rPr>
                        <a:t>=Y</a:t>
                      </a:r>
                    </a:p>
                  </a:txBody>
                  <a:tcPr marL="11119" marR="11119" marT="11119"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2902</a:t>
                      </a:r>
                    </a:p>
                  </a:txBody>
                  <a:tcPr marL="11119" marR="11119" marT="11119" marB="0" anchor="ctr">
                    <a:lnL>
                      <a:noFill/>
                    </a:lnL>
                    <a:lnR>
                      <a:noFill/>
                    </a:lnR>
                    <a:lnT>
                      <a:noFill/>
                    </a:lnT>
                    <a:lnB>
                      <a:noFill/>
                    </a:lnB>
                  </a:tcPr>
                </a:tc>
              </a:tr>
              <a:tr h="257462">
                <a:tc>
                  <a:txBody>
                    <a:bodyPr/>
                    <a:lstStyle/>
                    <a:p>
                      <a:pPr algn="l" fontAlgn="ctr"/>
                      <a:r>
                        <a:rPr lang="en-US" sz="1600" b="0" i="0" u="none" strike="noStrike">
                          <a:solidFill>
                            <a:srgbClr val="000000"/>
                          </a:solidFill>
                          <a:effectLst/>
                          <a:latin typeface="新細明體" charset="0"/>
                        </a:rPr>
                        <a:t>(7) 保留action type =C or IM</a:t>
                      </a:r>
                    </a:p>
                  </a:txBody>
                  <a:tcPr marL="11119" marR="11119" marT="11119"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966</a:t>
                      </a:r>
                    </a:p>
                  </a:txBody>
                  <a:tcPr marL="11119" marR="11119" marT="11119" marB="0" anchor="ctr">
                    <a:lnL>
                      <a:noFill/>
                    </a:lnL>
                    <a:lnR>
                      <a:noFill/>
                    </a:lnR>
                    <a:lnT>
                      <a:noFill/>
                    </a:lnT>
                    <a:lnB>
                      <a:noFill/>
                    </a:lnB>
                  </a:tcPr>
                </a:tc>
              </a:tr>
              <a:tr h="502169">
                <a:tc>
                  <a:txBody>
                    <a:bodyPr/>
                    <a:lstStyle/>
                    <a:p>
                      <a:pPr algn="l" fontAlgn="ctr"/>
                      <a:r>
                        <a:rPr lang="en-US" sz="1600" b="0" i="0" u="none" strike="noStrike" dirty="0">
                          <a:solidFill>
                            <a:srgbClr val="000000"/>
                          </a:solidFill>
                          <a:effectLst/>
                          <a:latin typeface="新細明體" charset="0"/>
                        </a:rPr>
                        <a:t>(8) </a:t>
                      </a:r>
                      <a:r>
                        <a:rPr lang="en-US" sz="1600" b="0" i="0" u="none" strike="noStrike" dirty="0" err="1">
                          <a:solidFill>
                            <a:srgbClr val="000000"/>
                          </a:solidFill>
                          <a:effectLst/>
                          <a:latin typeface="新細明體" charset="0"/>
                        </a:rPr>
                        <a:t>針對callable</a:t>
                      </a:r>
                      <a:r>
                        <a:rPr lang="en-US" sz="1600" b="0" i="0" u="none" strike="noStrike" dirty="0">
                          <a:solidFill>
                            <a:srgbClr val="000000"/>
                          </a:solidFill>
                          <a:effectLst/>
                          <a:latin typeface="新細明體" charset="0"/>
                        </a:rPr>
                        <a:t> convertible bond, </a:t>
                      </a:r>
                      <a:r>
                        <a:rPr lang="en-US" sz="1600" b="0" i="0" u="none" strike="noStrike" dirty="0" err="1">
                          <a:solidFill>
                            <a:srgbClr val="000000"/>
                          </a:solidFill>
                          <a:effectLst/>
                          <a:latin typeface="新細明體" charset="0"/>
                        </a:rPr>
                        <a:t>刪除callable與redeemable</a:t>
                      </a:r>
                      <a:r>
                        <a:rPr lang="en-US" sz="1600" b="0" i="0" u="none" strike="noStrike" dirty="0" err="1" smtClean="0">
                          <a:solidFill>
                            <a:srgbClr val="000000"/>
                          </a:solidFill>
                          <a:effectLst/>
                          <a:latin typeface="新細明體" charset="0"/>
                        </a:rPr>
                        <a:t>不</a:t>
                      </a:r>
                      <a:endParaRPr lang="en-US" sz="1600" b="0" i="0" u="none" strike="noStrike" dirty="0" smtClean="0">
                        <a:solidFill>
                          <a:srgbClr val="000000"/>
                        </a:solidFill>
                        <a:effectLst/>
                        <a:latin typeface="新細明體" charset="0"/>
                      </a:endParaRPr>
                    </a:p>
                    <a:p>
                      <a:pPr algn="l" fontAlgn="ct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同時為</a:t>
                      </a:r>
                      <a:r>
                        <a:rPr lang="en-US" sz="1600" b="0" i="0" u="none" strike="noStrike" dirty="0" err="1">
                          <a:solidFill>
                            <a:srgbClr val="000000"/>
                          </a:solidFill>
                          <a:effectLst/>
                          <a:latin typeface="新細明體" charset="0"/>
                        </a:rPr>
                        <a:t>Y</a:t>
                      </a:r>
                      <a:r>
                        <a:rPr lang="en-US" sz="1600" b="0" i="0" u="none" strike="noStrike" dirty="0">
                          <a:solidFill>
                            <a:srgbClr val="000000"/>
                          </a:solidFill>
                          <a:effectLst/>
                          <a:latin typeface="新細明體" charset="0"/>
                        </a:rPr>
                        <a:t> </a:t>
                      </a:r>
                    </a:p>
                  </a:txBody>
                  <a:tcPr marL="11119" marR="11119" marT="11119"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893</a:t>
                      </a:r>
                    </a:p>
                  </a:txBody>
                  <a:tcPr marL="11119" marR="11119" marT="11119" marB="0" anchor="ctr">
                    <a:lnL>
                      <a:noFill/>
                    </a:lnL>
                    <a:lnR>
                      <a:noFill/>
                    </a:lnR>
                    <a:lnT>
                      <a:noFill/>
                    </a:lnT>
                    <a:lnB>
                      <a:noFill/>
                    </a:lnB>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515531296"/>
              </p:ext>
            </p:extLst>
          </p:nvPr>
        </p:nvGraphicFramePr>
        <p:xfrm>
          <a:off x="6140965" y="1798444"/>
          <a:ext cx="6038335" cy="4539945"/>
        </p:xfrm>
        <a:graphic>
          <a:graphicData uri="http://schemas.openxmlformats.org/drawingml/2006/table">
            <a:tbl>
              <a:tblPr/>
              <a:tblGrid>
                <a:gridCol w="5123935"/>
                <a:gridCol w="914400"/>
              </a:tblGrid>
              <a:tr h="457200">
                <a:tc>
                  <a:txBody>
                    <a:bodyPr/>
                    <a:lstStyle/>
                    <a:p>
                      <a:pPr algn="l" fontAlgn="ctr"/>
                      <a:r>
                        <a:rPr lang="zh-TW" altLang="en-US" sz="1600" b="0" i="0" u="none" strike="noStrike" dirty="0">
                          <a:solidFill>
                            <a:srgbClr val="000000"/>
                          </a:solidFill>
                          <a:effectLst/>
                          <a:latin typeface="新細明體" charset="0"/>
                        </a:rPr>
                        <a:t>資料刪除準則</a:t>
                      </a:r>
                    </a:p>
                  </a:txBody>
                  <a:tcPr marL="12087" marR="12087" marT="12087"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r>
              <a:tr h="241741">
                <a:tc>
                  <a:txBody>
                    <a:bodyPr/>
                    <a:lstStyle/>
                    <a:p>
                      <a:pPr algn="l" fontAlgn="ctr"/>
                      <a:r>
                        <a:rPr lang="is-IS" sz="1600" b="0" i="0" u="none" strike="noStrike" dirty="0">
                          <a:solidFill>
                            <a:srgbClr val="000000"/>
                          </a:solidFill>
                          <a:effectLst/>
                          <a:latin typeface="新細明體" charset="0"/>
                        </a:rPr>
                        <a:t>(9)  </a:t>
                      </a:r>
                      <a:r>
                        <a:rPr lang="is-IS" sz="1600" b="0" i="0" u="none" strike="noStrike" dirty="0" smtClean="0">
                          <a:solidFill>
                            <a:srgbClr val="000000"/>
                          </a:solidFill>
                          <a:effectLst/>
                          <a:latin typeface="新細明體" charset="0"/>
                        </a:rPr>
                        <a:t> 刪除coupon缺漏值</a:t>
                      </a:r>
                      <a:endParaRPr lang="is-I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893</a:t>
                      </a: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(10) 刪除coupon type=v</a:t>
                      </a:r>
                    </a:p>
                  </a:txBody>
                  <a:tcPr marL="12087" marR="12087" marT="12087"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887</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(11)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change indicator=Y</a:t>
                      </a:r>
                    </a:p>
                  </a:txBody>
                  <a:tcPr marL="12087" marR="12087" marT="12087"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887</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(12) 刪除 interest frequency = -1 及 缺漏</a:t>
                      </a:r>
                    </a:p>
                  </a:txBody>
                  <a:tcPr marL="12087" marR="12087" marT="12087"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885</a:t>
                      </a: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(13) 針對 coupon = 0</a:t>
                      </a:r>
                    </a:p>
                  </a:txBody>
                  <a:tcPr marL="12087" marR="12087" marT="12087"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885</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2087" marR="12087" marT="12087" marB="0" anchor="ctr">
                    <a:lnL>
                      <a:noFill/>
                    </a:lnL>
                    <a:lnR>
                      <a:noFill/>
                    </a:lnR>
                    <a:lnT>
                      <a:noFill/>
                    </a:lnT>
                    <a:lnB>
                      <a:noFill/>
                    </a:lnB>
                  </a:tcPr>
                </a:tc>
                <a:tc>
                  <a:txBody>
                    <a:bodyPr/>
                    <a:lstStyle/>
                    <a:p>
                      <a:pPr algn="ctr" fontAlgn="ctr"/>
                      <a:endParaRPr lang="zh-TW" altLang="en-US" sz="1600" b="0" i="0" u="none" strike="noStrike">
                        <a:solidFill>
                          <a:srgbClr val="000000"/>
                        </a:solidFill>
                        <a:effectLst/>
                        <a:latin typeface="新細明體" charset="0"/>
                      </a:endParaRPr>
                    </a:p>
                  </a:txBody>
                  <a:tcPr marL="12087" marR="12087" marT="12087" marB="0" anchor="ctr">
                    <a:lnL>
                      <a:noFill/>
                    </a:lnL>
                    <a:lnR>
                      <a:noFill/>
                    </a:lnR>
                    <a:lnT>
                      <a:noFill/>
                    </a:lnT>
                    <a:lnB>
                      <a:noFill/>
                    </a:lnB>
                  </a:tcPr>
                </a:tc>
              </a:tr>
              <a:tr h="241741">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與轉換相關</a:t>
                      </a:r>
                    </a:p>
                  </a:txBody>
                  <a:tcPr marL="12087" marR="12087" marT="12087"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(14) 刪除first conv date 有缺漏的樣本</a:t>
                      </a:r>
                    </a:p>
                  </a:txBody>
                  <a:tcPr marL="12087" marR="12087" marT="12087"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854</a:t>
                      </a:r>
                    </a:p>
                  </a:txBody>
                  <a:tcPr marL="12087" marR="12087" marT="12087" marB="0" anchor="ctr">
                    <a:lnL>
                      <a:noFill/>
                    </a:lnL>
                    <a:lnR>
                      <a:noFill/>
                    </a:lnR>
                    <a:lnT>
                      <a:noFill/>
                    </a:lnT>
                    <a:lnB>
                      <a:noFill/>
                    </a:lnB>
                  </a:tcPr>
                </a:tc>
              </a:tr>
              <a:tr h="241741">
                <a:tc>
                  <a:txBody>
                    <a:bodyPr/>
                    <a:lstStyle/>
                    <a:p>
                      <a:pPr algn="l" fontAlgn="ctr"/>
                      <a:r>
                        <a:rPr lang="en-US" altLang="zh-TW" sz="1600" b="0" i="0" u="none" strike="noStrike" dirty="0">
                          <a:solidFill>
                            <a:srgbClr val="000000"/>
                          </a:solidFill>
                          <a:effectLst/>
                          <a:latin typeface="新細明體" charset="0"/>
                        </a:rPr>
                        <a:t>(15) </a:t>
                      </a:r>
                      <a:r>
                        <a:rPr lang="zh-TW" altLang="en-US" sz="1600" b="0" i="0" u="none" strike="noStrike" dirty="0" smtClean="0">
                          <a:solidFill>
                            <a:srgbClr val="000000"/>
                          </a:solidFill>
                          <a:effectLst/>
                          <a:latin typeface="新細明體" charset="0"/>
                        </a:rPr>
                        <a:t>刪除債券轉換後不為原股票的樣本</a:t>
                      </a:r>
                      <a:endParaRPr lang="en-US" altLang="zh-TW"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724</a:t>
                      </a:r>
                    </a:p>
                  </a:txBody>
                  <a:tcPr marL="12087" marR="12087" marT="12087" marB="0" anchor="ctr">
                    <a:lnL>
                      <a:noFill/>
                    </a:lnL>
                    <a:lnR>
                      <a:noFill/>
                    </a:lnR>
                    <a:lnT>
                      <a:noFill/>
                    </a:lnT>
                    <a:lnB>
                      <a:noFill/>
                    </a:lnB>
                  </a:tcPr>
                </a:tc>
              </a:tr>
              <a:tr h="241741">
                <a:tc>
                  <a:txBody>
                    <a:bodyPr/>
                    <a:lstStyle/>
                    <a:p>
                      <a:pPr algn="l" fontAlgn="ctr"/>
                      <a:r>
                        <a:rPr lang="en-US" altLang="zh-TW" sz="1600" b="0" i="0" u="none" strike="noStrike" dirty="0">
                          <a:solidFill>
                            <a:srgbClr val="000000"/>
                          </a:solidFill>
                          <a:effectLst/>
                          <a:latin typeface="新細明體" charset="0"/>
                        </a:rPr>
                        <a:t>(16) </a:t>
                      </a:r>
                      <a:r>
                        <a:rPr lang="zh-TW" altLang="en-US" sz="1600" b="0" i="0" u="none" strike="noStrike" dirty="0">
                          <a:solidFill>
                            <a:srgbClr val="000000"/>
                          </a:solidFill>
                          <a:effectLst/>
                          <a:latin typeface="新細明體" charset="0"/>
                        </a:rPr>
                        <a:t>刪除非普通股 </a:t>
                      </a:r>
                      <a:r>
                        <a:rPr lang="en-US" altLang="zh-TW" sz="1600" b="0" i="0" u="none" strike="noStrike" dirty="0">
                          <a:solidFill>
                            <a:srgbClr val="000000"/>
                          </a:solidFill>
                          <a:effectLst/>
                          <a:latin typeface="新細明體" charset="0"/>
                        </a:rPr>
                        <a:t>(</a:t>
                      </a:r>
                      <a:r>
                        <a:rPr lang="zh-TW" altLang="en-US" sz="1600" b="0" i="0" u="none" strike="noStrike" dirty="0">
                          <a:solidFill>
                            <a:srgbClr val="000000"/>
                          </a:solidFill>
                          <a:effectLst/>
                          <a:latin typeface="新細明體" charset="0"/>
                        </a:rPr>
                        <a:t>我們只保留轉成自家公司普通股的</a:t>
                      </a:r>
                      <a:r>
                        <a:rPr lang="zh-TW" altLang="en-US" sz="1600" b="0" i="0" u="none" strike="noStrike" dirty="0" smtClean="0">
                          <a:solidFill>
                            <a:srgbClr val="000000"/>
                          </a:solidFill>
                          <a:effectLst/>
                          <a:latin typeface="新細明體" charset="0"/>
                        </a:rPr>
                        <a:t>可</a:t>
                      </a:r>
                      <a:endParaRPr lang="en-US" altLang="zh-TW" sz="1600" b="0" i="0" u="none" strike="noStrike" dirty="0" smtClean="0">
                        <a:solidFill>
                          <a:srgbClr val="000000"/>
                        </a:solidFill>
                        <a:effectLst/>
                        <a:latin typeface="新細明體" charset="0"/>
                      </a:endParaRPr>
                    </a:p>
                    <a:p>
                      <a:pPr algn="l" fontAlgn="ctr"/>
                      <a:r>
                        <a:rPr lang="en-US" altLang="zh-TW" sz="1600" b="0" i="0" u="none" strike="noStrike" dirty="0" smtClean="0">
                          <a:solidFill>
                            <a:srgbClr val="000000"/>
                          </a:solidFill>
                          <a:effectLst/>
                          <a:latin typeface="新細明體" charset="0"/>
                        </a:rPr>
                        <a:t>       </a:t>
                      </a:r>
                      <a:r>
                        <a:rPr lang="zh-TW" altLang="en-US" sz="1600" b="0" i="0" u="none" strike="noStrike" dirty="0" smtClean="0">
                          <a:solidFill>
                            <a:srgbClr val="000000"/>
                          </a:solidFill>
                          <a:effectLst/>
                          <a:latin typeface="新細明體" charset="0"/>
                        </a:rPr>
                        <a:t>轉債</a:t>
                      </a:r>
                      <a:r>
                        <a:rPr lang="en-US" altLang="zh-TW" sz="1600" b="0" i="0" u="none" strike="noStrike" dirty="0">
                          <a:solidFill>
                            <a:srgbClr val="000000"/>
                          </a:solidFill>
                          <a:effectLst/>
                          <a:latin typeface="新細明體" charset="0"/>
                        </a:rPr>
                        <a:t>)</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712</a:t>
                      </a:r>
                    </a:p>
                  </a:txBody>
                  <a:tcPr marL="12087" marR="12087" marT="12087" marB="0" anchor="ctr">
                    <a:lnL>
                      <a:noFill/>
                    </a:lnL>
                    <a:lnR>
                      <a:noFill/>
                    </a:lnR>
                    <a:lnT>
                      <a:noFill/>
                    </a:lnT>
                    <a:lnB>
                      <a:noFill/>
                    </a:lnB>
                  </a:tcPr>
                </a:tc>
              </a:tr>
              <a:tr h="241741">
                <a:tc>
                  <a:txBody>
                    <a:bodyPr/>
                    <a:lstStyle/>
                    <a:p>
                      <a:pPr algn="l" fontAlgn="ctr"/>
                      <a:r>
                        <a:rPr lang="is-IS" sz="1600" b="0" i="0" u="none" strike="noStrike" dirty="0">
                          <a:solidFill>
                            <a:srgbClr val="000000"/>
                          </a:solidFill>
                          <a:effectLst/>
                          <a:latin typeface="新細明體" charset="0"/>
                        </a:rPr>
                        <a:t>(17) 刪除convprice*qty不為1000及缺漏</a:t>
                      </a:r>
                    </a:p>
                  </a:txBody>
                  <a:tcPr marL="12087" marR="12087" marT="12087"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699</a:t>
                      </a:r>
                    </a:p>
                  </a:txBody>
                  <a:tcPr marL="12087" marR="12087" marT="12087" marB="0" anchor="ctr">
                    <a:lnL>
                      <a:noFill/>
                    </a:lnL>
                    <a:lnR>
                      <a:noFill/>
                    </a:lnR>
                    <a:lnT>
                      <a:noFill/>
                    </a:lnT>
                    <a:lnB>
                      <a:noFill/>
                    </a:lnB>
                  </a:tcPr>
                </a:tc>
              </a:tr>
              <a:tr h="241741">
                <a:tc>
                  <a:txBody>
                    <a:bodyPr/>
                    <a:lstStyle/>
                    <a:p>
                      <a:pPr algn="l" fontAlgn="ctr"/>
                      <a:r>
                        <a:rPr lang="is-IS" sz="1600" b="0" i="0" u="none" strike="noStrike">
                          <a:solidFill>
                            <a:srgbClr val="000000"/>
                          </a:solidFill>
                          <a:effectLst/>
                          <a:latin typeface="新細明體" charset="0"/>
                        </a:rPr>
                        <a:t>(18) 刪除未能再compustat找到cusip的值</a:t>
                      </a:r>
                    </a:p>
                  </a:txBody>
                  <a:tcPr marL="12087" marR="12087" marT="12087"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583</a:t>
                      </a:r>
                    </a:p>
                  </a:txBody>
                  <a:tcPr marL="12087" marR="12087" marT="12087" marB="0" anchor="ctr">
                    <a:lnL>
                      <a:noFill/>
                    </a:lnL>
                    <a:lnR>
                      <a:noFill/>
                    </a:lnR>
                    <a:lnT>
                      <a:noFill/>
                    </a:lnT>
                    <a:lnB>
                      <a:noFill/>
                    </a:lnB>
                  </a:tcPr>
                </a:tc>
              </a:tr>
              <a:tr h="241741">
                <a:tc>
                  <a:txBody>
                    <a:bodyPr/>
                    <a:lstStyle/>
                    <a:p>
                      <a:pPr algn="l" fontAlgn="ctr"/>
                      <a:r>
                        <a:rPr lang="en-US" altLang="zh-TW" sz="1600" b="0" i="0" u="none" strike="noStrike" dirty="0">
                          <a:solidFill>
                            <a:srgbClr val="000000"/>
                          </a:solidFill>
                          <a:effectLst/>
                          <a:latin typeface="新細明體" charset="0"/>
                        </a:rPr>
                        <a:t>(19) </a:t>
                      </a:r>
                      <a:r>
                        <a:rPr lang="zh-TW" altLang="en-US" sz="1600" b="0" i="0" u="none" strike="noStrike" dirty="0">
                          <a:solidFill>
                            <a:srgbClr val="000000"/>
                          </a:solidFill>
                          <a:effectLst/>
                          <a:latin typeface="新細明體" charset="0"/>
                        </a:rPr>
                        <a:t>刪除</a:t>
                      </a:r>
                      <a:r>
                        <a:rPr lang="en-US" altLang="zh-TW" sz="1600" b="0" i="0" u="none" strike="noStrike" dirty="0" err="1">
                          <a:solidFill>
                            <a:srgbClr val="000000"/>
                          </a:solidFill>
                          <a:effectLst/>
                          <a:latin typeface="新細明體" charset="0"/>
                        </a:rPr>
                        <a:t>dvc</a:t>
                      </a:r>
                      <a:r>
                        <a:rPr lang="zh-TW" altLang="en-US" sz="1600" b="0" i="0" u="none" strike="noStrike" dirty="0">
                          <a:solidFill>
                            <a:srgbClr val="000000"/>
                          </a:solidFill>
                          <a:effectLst/>
                          <a:latin typeface="新細明體" charset="0"/>
                        </a:rPr>
                        <a:t>有缺漏的值</a:t>
                      </a:r>
                    </a:p>
                  </a:txBody>
                  <a:tcPr marL="12087" marR="12087" marT="12087"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510</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(20) </a:t>
                      </a:r>
                      <a:r>
                        <a:rPr lang="en-US" sz="1600" b="0" i="0" u="none" strike="noStrike" dirty="0" err="1">
                          <a:solidFill>
                            <a:srgbClr val="000000"/>
                          </a:solidFill>
                          <a:effectLst/>
                          <a:latin typeface="新細明體" charset="0"/>
                        </a:rPr>
                        <a:t>刪除缺少share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outstanding的值</a:t>
                      </a:r>
                      <a:r>
                        <a:rPr lang="en-US" sz="1600" b="0" i="0" u="none" strike="noStrike" dirty="0">
                          <a:solidFill>
                            <a:srgbClr val="000000"/>
                          </a:solidFill>
                          <a:effectLst/>
                          <a:latin typeface="新細明體" charset="0"/>
                        </a:rPr>
                        <a:t>(當dividend為0則不影響)</a:t>
                      </a:r>
                    </a:p>
                  </a:txBody>
                  <a:tcPr marL="12087" marR="12087" marT="12087"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503</a:t>
                      </a:r>
                    </a:p>
                  </a:txBody>
                  <a:tcPr marL="12087" marR="12087" marT="12087" marB="0" anchor="ctr">
                    <a:lnL>
                      <a:noFill/>
                    </a:lnL>
                    <a:lnR>
                      <a:noFill/>
                    </a:lnR>
                    <a:lnT>
                      <a:noFill/>
                    </a:lnT>
                    <a:lnB>
                      <a:noFill/>
                    </a:lnB>
                  </a:tcPr>
                </a:tc>
              </a:tr>
            </a:tbl>
          </a:graphicData>
        </a:graphic>
      </p:graphicFrame>
    </p:spTree>
    <p:extLst>
      <p:ext uri="{BB962C8B-B14F-4D97-AF65-F5344CB8AC3E}">
        <p14:creationId xmlns:p14="http://schemas.microsoft.com/office/powerpoint/2010/main" val="31957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52136D-8028-44D4-B6A7-EE0D5D151BB0}"/>
              </a:ext>
            </a:extLst>
          </p:cNvPr>
          <p:cNvSpPr>
            <a:spLocks noGrp="1"/>
          </p:cNvSpPr>
          <p:nvPr>
            <p:ph type="title"/>
          </p:nvPr>
        </p:nvSpPr>
        <p:spPr/>
        <p:txBody>
          <a:bodyPr>
            <a:normAutofit/>
          </a:bodyPr>
          <a:lstStyle/>
          <a:p>
            <a:pPr algn="ctr"/>
            <a:r>
              <a:rPr lang="en-US" altLang="zh-TW" sz="4800" dirty="0" smtClean="0">
                <a:latin typeface="標楷體" panose="03000509000000000000" pitchFamily="65" charset="-120"/>
                <a:ea typeface="標楷體" panose="03000509000000000000" pitchFamily="65" charset="-120"/>
              </a:rPr>
              <a:t>Conversion policy</a:t>
            </a:r>
            <a:endParaRPr lang="zh-TW" altLang="en-US" sz="4800" dirty="0">
              <a:latin typeface="標楷體" panose="03000509000000000000" pitchFamily="65" charset="-120"/>
              <a:ea typeface="標楷體" panose="03000509000000000000" pitchFamily="65" charset="-120"/>
            </a:endParaRPr>
          </a:p>
        </p:txBody>
      </p:sp>
      <p:graphicFrame>
        <p:nvGraphicFramePr>
          <p:cNvPr id="10" name="內容版面配置區 9"/>
          <p:cNvGraphicFramePr>
            <a:graphicFrameLocks noGrp="1"/>
          </p:cNvGraphicFramePr>
          <p:nvPr>
            <p:ph sz="half" idx="1"/>
            <p:extLst>
              <p:ext uri="{D42A27DB-BD31-4B8C-83A1-F6EECF244321}">
                <p14:modId xmlns:p14="http://schemas.microsoft.com/office/powerpoint/2010/main" val="1473615505"/>
              </p:ext>
            </p:extLst>
          </p:nvPr>
        </p:nvGraphicFramePr>
        <p:xfrm>
          <a:off x="383059" y="1791729"/>
          <a:ext cx="4856205" cy="1678460"/>
        </p:xfrm>
        <a:graphic>
          <a:graphicData uri="http://schemas.openxmlformats.org/drawingml/2006/table">
            <a:tbl>
              <a:tblPr/>
              <a:tblGrid>
                <a:gridCol w="3797333"/>
                <a:gridCol w="1058872"/>
              </a:tblGrid>
              <a:tr h="335692">
                <a:tc>
                  <a:txBody>
                    <a:bodyPr/>
                    <a:lstStyle/>
                    <a:p>
                      <a:pPr algn="l" fontAlgn="ctr"/>
                      <a:r>
                        <a:rPr lang="zh-TW" altLang="en-US" sz="1800" b="0" i="0" u="none" strike="noStrike" dirty="0">
                          <a:solidFill>
                            <a:srgbClr val="000000"/>
                          </a:solidFill>
                          <a:effectLst/>
                          <a:latin typeface="新細明體" charset="0"/>
                        </a:rPr>
                        <a:t>資料刪除準則</a:t>
                      </a:r>
                    </a:p>
                  </a:txBody>
                  <a:tcPr marL="12700" marR="12700" marT="12700" marB="0" anchor="ctr">
                    <a:lnL>
                      <a:noFill/>
                    </a:lnL>
                    <a:lnR>
                      <a:noFill/>
                    </a:lnR>
                    <a:lnT>
                      <a:noFill/>
                    </a:lnT>
                    <a:lnB>
                      <a:noFill/>
                    </a:lnB>
                  </a:tcPr>
                </a:tc>
                <a:tc>
                  <a:txBody>
                    <a:bodyPr/>
                    <a:lstStyle/>
                    <a:p>
                      <a:pPr algn="ctr" fontAlgn="ctr"/>
                      <a:r>
                        <a:rPr lang="zh-TW" altLang="en-US" sz="1800" b="0" i="0" u="none" strike="noStrike" dirty="0">
                          <a:solidFill>
                            <a:srgbClr val="000000"/>
                          </a:solidFill>
                          <a:effectLst/>
                          <a:latin typeface="新細明體" charset="0"/>
                        </a:rPr>
                        <a:t>剩餘資料</a:t>
                      </a:r>
                    </a:p>
                  </a:txBody>
                  <a:tcPr marL="12700" marR="12700" marT="12700" marB="0" anchor="ctr">
                    <a:lnL>
                      <a:noFill/>
                    </a:lnL>
                    <a:lnR>
                      <a:noFill/>
                    </a:lnR>
                    <a:lnT>
                      <a:noFill/>
                    </a:lnT>
                    <a:lnB>
                      <a:noFill/>
                    </a:lnB>
                  </a:tcPr>
                </a:tc>
              </a:tr>
              <a:tr h="335692">
                <a:tc>
                  <a:txBody>
                    <a:bodyPr/>
                    <a:lstStyle/>
                    <a:p>
                      <a:pPr algn="l" fontAlgn="ctr"/>
                      <a:r>
                        <a:rPr lang="zh-TW" altLang="en-US" sz="1800" b="0" i="0" u="none" strike="noStrike" dirty="0">
                          <a:solidFill>
                            <a:srgbClr val="000000"/>
                          </a:solidFill>
                          <a:effectLst/>
                          <a:latin typeface="新細明體" charset="0"/>
                        </a:rPr>
                        <a:t>第</a:t>
                      </a:r>
                      <a:r>
                        <a:rPr lang="en-US" altLang="zh-TW" sz="1800" b="0" i="0" u="none" strike="noStrike" dirty="0">
                          <a:solidFill>
                            <a:srgbClr val="000000"/>
                          </a:solidFill>
                          <a:effectLst/>
                          <a:latin typeface="新細明體" charset="0"/>
                        </a:rPr>
                        <a:t>5</a:t>
                      </a:r>
                      <a:r>
                        <a:rPr lang="zh-TW" altLang="en-US" sz="1800" b="0" i="0" u="none" strike="noStrike" dirty="0">
                          <a:solidFill>
                            <a:srgbClr val="000000"/>
                          </a:solidFill>
                          <a:effectLst/>
                          <a:latin typeface="新細明體" charset="0"/>
                        </a:rPr>
                        <a:t>類</a:t>
                      </a:r>
                      <a:r>
                        <a:rPr lang="en-US" altLang="zh-TW" sz="1800" b="0" i="0" u="none" strike="noStrike" dirty="0">
                          <a:solidFill>
                            <a:srgbClr val="000000"/>
                          </a:solidFill>
                          <a:effectLst/>
                          <a:latin typeface="新細明體" charset="0"/>
                        </a:rPr>
                        <a:t>: </a:t>
                      </a:r>
                      <a:r>
                        <a:rPr lang="zh-TW" altLang="en-US" sz="1800" b="0" i="0" u="none" strike="noStrike" dirty="0">
                          <a:solidFill>
                            <a:srgbClr val="000000"/>
                          </a:solidFill>
                          <a:effectLst/>
                          <a:latin typeface="新細明體" charset="0"/>
                        </a:rPr>
                        <a:t>其他</a:t>
                      </a:r>
                    </a:p>
                  </a:txBody>
                  <a:tcPr marL="12700" marR="12700" marT="12700" marB="0" anchor="ctr">
                    <a:lnL>
                      <a:noFill/>
                    </a:lnL>
                    <a:lnR>
                      <a:noFill/>
                    </a:lnR>
                    <a:lnT>
                      <a:noFill/>
                    </a:lnT>
                    <a:lnB>
                      <a:noFill/>
                    </a:lnB>
                  </a:tcPr>
                </a:tc>
                <a:tc>
                  <a:txBody>
                    <a:bodyPr/>
                    <a:lstStyle/>
                    <a:p>
                      <a:pPr algn="ctr" fontAlgn="ctr"/>
                      <a:endParaRPr lang="zh-TW" altLang="en-US" sz="18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335692">
                <a:tc>
                  <a:txBody>
                    <a:bodyPr/>
                    <a:lstStyle/>
                    <a:p>
                      <a:pPr algn="l" fontAlgn="ctr"/>
                      <a:r>
                        <a:rPr lang="fr-FR" sz="1800" b="0" i="0" u="none" strike="noStrike" dirty="0">
                          <a:solidFill>
                            <a:srgbClr val="000000"/>
                          </a:solidFill>
                          <a:effectLst/>
                          <a:latin typeface="新細明體" charset="0"/>
                        </a:rPr>
                        <a:t>(21) </a:t>
                      </a:r>
                      <a:r>
                        <a:rPr lang="fr-FR" sz="1800" b="0" i="0" u="none" strike="noStrike" dirty="0" err="1" smtClean="0">
                          <a:solidFill>
                            <a:srgbClr val="000000"/>
                          </a:solidFill>
                          <a:effectLst/>
                          <a:latin typeface="新細明體" charset="0"/>
                        </a:rPr>
                        <a:t>刪除</a:t>
                      </a:r>
                      <a:r>
                        <a:rPr lang="fr-FR" sz="1800" b="0" i="0" u="none" strike="noStrike" dirty="0" smtClean="0">
                          <a:solidFill>
                            <a:srgbClr val="000000"/>
                          </a:solidFill>
                          <a:effectLst/>
                          <a:latin typeface="新細明體" charset="0"/>
                        </a:rPr>
                        <a:t> </a:t>
                      </a:r>
                      <a:r>
                        <a:rPr lang="fr-FR" sz="1800" b="0" i="0" u="none" strike="noStrike" dirty="0" err="1" smtClean="0">
                          <a:solidFill>
                            <a:srgbClr val="000000"/>
                          </a:solidFill>
                          <a:effectLst/>
                          <a:latin typeface="新細明體" charset="0"/>
                        </a:rPr>
                        <a:t>enhancement</a:t>
                      </a:r>
                      <a:r>
                        <a:rPr lang="fr-FR" sz="1800" b="0" i="0" u="none" strike="noStrike" dirty="0" smtClean="0">
                          <a:solidFill>
                            <a:srgbClr val="000000"/>
                          </a:solidFill>
                          <a:effectLst/>
                          <a:latin typeface="新細明體" charset="0"/>
                        </a:rPr>
                        <a:t>=Y</a:t>
                      </a:r>
                      <a:endParaRPr lang="fr-FR" sz="18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r>
                        <a:rPr lang="en-US" altLang="zh-TW" sz="1800" b="0" i="0" u="none" strike="noStrike" dirty="0">
                          <a:solidFill>
                            <a:srgbClr val="000000"/>
                          </a:solidFill>
                          <a:effectLst/>
                          <a:latin typeface="新細明體" charset="0"/>
                        </a:rPr>
                        <a:t>464</a:t>
                      </a:r>
                    </a:p>
                  </a:txBody>
                  <a:tcPr marL="12700" marR="12700" marT="12700" marB="0" anchor="ctr">
                    <a:lnL>
                      <a:noFill/>
                    </a:lnL>
                    <a:lnR>
                      <a:noFill/>
                    </a:lnR>
                    <a:lnT>
                      <a:noFill/>
                    </a:lnT>
                    <a:lnB>
                      <a:noFill/>
                    </a:lnB>
                  </a:tcPr>
                </a:tc>
              </a:tr>
              <a:tr h="335692">
                <a:tc>
                  <a:txBody>
                    <a:bodyPr/>
                    <a:lstStyle/>
                    <a:p>
                      <a:pPr algn="l" fontAlgn="ctr"/>
                      <a:r>
                        <a:rPr lang="en-US" sz="1800" b="0" i="0" u="none" strike="noStrike" dirty="0">
                          <a:solidFill>
                            <a:srgbClr val="000000"/>
                          </a:solidFill>
                          <a:effectLst/>
                          <a:latin typeface="新細明體" charset="0"/>
                        </a:rPr>
                        <a:t>(22) 刪除 pay in kind</a:t>
                      </a:r>
                    </a:p>
                  </a:txBody>
                  <a:tcPr marL="12700" marR="12700" marT="12700" marB="0" anchor="ctr">
                    <a:lnL>
                      <a:noFill/>
                    </a:lnL>
                    <a:lnR>
                      <a:noFill/>
                    </a:lnR>
                    <a:lnT>
                      <a:noFill/>
                    </a:lnT>
                    <a:lnB>
                      <a:noFill/>
                    </a:lnB>
                  </a:tcPr>
                </a:tc>
                <a:tc>
                  <a:txBody>
                    <a:bodyPr/>
                    <a:lstStyle/>
                    <a:p>
                      <a:pPr algn="ctr" fontAlgn="ctr"/>
                      <a:r>
                        <a:rPr lang="is-IS" sz="1800" b="0" i="0" u="none" strike="noStrike" dirty="0">
                          <a:solidFill>
                            <a:srgbClr val="000000"/>
                          </a:solidFill>
                          <a:effectLst/>
                          <a:latin typeface="新細明體" charset="0"/>
                        </a:rPr>
                        <a:t>463</a:t>
                      </a:r>
                    </a:p>
                  </a:txBody>
                  <a:tcPr marL="12700" marR="12700" marT="12700" marB="0" anchor="ctr">
                    <a:lnL>
                      <a:noFill/>
                    </a:lnL>
                    <a:lnR>
                      <a:noFill/>
                    </a:lnR>
                    <a:lnT>
                      <a:noFill/>
                    </a:lnT>
                    <a:lnB>
                      <a:noFill/>
                    </a:lnB>
                  </a:tcPr>
                </a:tc>
              </a:tr>
              <a:tr h="335692">
                <a:tc>
                  <a:txBody>
                    <a:bodyPr/>
                    <a:lstStyle/>
                    <a:p>
                      <a:pPr algn="l" fontAlgn="ctr"/>
                      <a:r>
                        <a:rPr lang="is-IS" sz="1800" b="0" i="0" u="none" strike="noStrike" dirty="0">
                          <a:solidFill>
                            <a:srgbClr val="000000"/>
                          </a:solidFill>
                          <a:effectLst/>
                          <a:latin typeface="新細明體" charset="0"/>
                        </a:rPr>
                        <a:t>(23) 刪除 defulted=Y</a:t>
                      </a:r>
                    </a:p>
                  </a:txBody>
                  <a:tcPr marL="12700" marR="12700" marT="12700" marB="0" anchor="ctr">
                    <a:lnL>
                      <a:noFill/>
                    </a:lnL>
                    <a:lnR>
                      <a:noFill/>
                    </a:lnR>
                    <a:lnT>
                      <a:noFill/>
                    </a:lnT>
                    <a:lnB>
                      <a:noFill/>
                    </a:lnB>
                  </a:tcPr>
                </a:tc>
                <a:tc>
                  <a:txBody>
                    <a:bodyPr/>
                    <a:lstStyle/>
                    <a:p>
                      <a:pPr algn="ctr" fontAlgn="ctr"/>
                      <a:r>
                        <a:rPr lang="is-IS" sz="1800" b="0" i="0" u="none" strike="noStrike" dirty="0">
                          <a:solidFill>
                            <a:srgbClr val="000000"/>
                          </a:solidFill>
                          <a:effectLst/>
                          <a:latin typeface="新細明體" charset="0"/>
                        </a:rPr>
                        <a:t>463</a:t>
                      </a:r>
                    </a:p>
                  </a:txBody>
                  <a:tcPr marL="12700" marR="12700" marT="12700" marB="0" anchor="ctr">
                    <a:lnL>
                      <a:noFill/>
                    </a:lnL>
                    <a:lnR>
                      <a:noFill/>
                    </a:lnR>
                    <a:lnT>
                      <a:noFill/>
                    </a:lnT>
                    <a:lnB>
                      <a:noFill/>
                    </a:lnB>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84976672"/>
              </p:ext>
            </p:extLst>
          </p:nvPr>
        </p:nvGraphicFramePr>
        <p:xfrm>
          <a:off x="5637255" y="1791729"/>
          <a:ext cx="5817459" cy="4843780"/>
        </p:xfrm>
        <a:graphic>
          <a:graphicData uri="http://schemas.openxmlformats.org/drawingml/2006/table">
            <a:tbl>
              <a:tblPr/>
              <a:tblGrid>
                <a:gridCol w="5817459"/>
              </a:tblGrid>
              <a:tr h="352222">
                <a:tc>
                  <a:txBody>
                    <a:bodyPr/>
                    <a:lstStyle/>
                    <a:p>
                      <a:pPr marL="0" indent="0" algn="l" fontAlgn="ctr">
                        <a:buFont typeface="Arial" charset="0"/>
                        <a:buNone/>
                      </a:pPr>
                      <a:r>
                        <a:rPr lang="en-US" sz="2400" b="0" i="0" u="none" strike="noStrike" dirty="0">
                          <a:solidFill>
                            <a:srgbClr val="000000"/>
                          </a:solidFill>
                          <a:effectLst/>
                          <a:latin typeface="新細明體" charset="0"/>
                        </a:rPr>
                        <a:t>bond with rating: 257 , bond without rating: 206</a:t>
                      </a:r>
                    </a:p>
                  </a:txBody>
                  <a:tcPr marL="12700" marR="12700" marT="12700" marB="0" anchor="ctr">
                    <a:lnL>
                      <a:noFill/>
                    </a:lnL>
                    <a:lnR>
                      <a:noFill/>
                    </a:lnR>
                    <a:lnT>
                      <a:noFill/>
                    </a:lnT>
                    <a:lnB>
                      <a:noFill/>
                    </a:lnB>
                  </a:tcPr>
                </a:tc>
              </a:tr>
              <a:tr h="352222">
                <a:tc>
                  <a:txBody>
                    <a:bodyPr/>
                    <a:lstStyle/>
                    <a:p>
                      <a:pPr algn="l" fontAlgn="ctr"/>
                      <a:r>
                        <a:rPr lang="zh-TW" altLang="en-US" sz="2400" b="0" i="0" u="none" strike="noStrike" dirty="0">
                          <a:solidFill>
                            <a:srgbClr val="000000"/>
                          </a:solidFill>
                          <a:effectLst/>
                          <a:latin typeface="新細明體" charset="0"/>
                        </a:rPr>
                        <a:t>零息債券共</a:t>
                      </a:r>
                      <a:r>
                        <a:rPr lang="en-US" altLang="zh-TW" sz="2400" b="0" i="0" u="none" strike="noStrike" dirty="0">
                          <a:solidFill>
                            <a:srgbClr val="000000"/>
                          </a:solidFill>
                          <a:effectLst/>
                          <a:latin typeface="新細明體" charset="0"/>
                        </a:rPr>
                        <a:t>5</a:t>
                      </a:r>
                      <a:r>
                        <a:rPr lang="zh-TW" altLang="en-US" sz="2400" b="0" i="0" u="none" strike="noStrike" dirty="0">
                          <a:solidFill>
                            <a:srgbClr val="000000"/>
                          </a:solidFill>
                          <a:effectLst/>
                          <a:latin typeface="新細明體" charset="0"/>
                        </a:rPr>
                        <a:t>張 其中無信評</a:t>
                      </a:r>
                      <a:r>
                        <a:rPr lang="en-US" altLang="zh-TW" sz="2400" b="0" i="0" u="none" strike="noStrike" dirty="0">
                          <a:solidFill>
                            <a:srgbClr val="000000"/>
                          </a:solidFill>
                          <a:effectLst/>
                          <a:latin typeface="新細明體" charset="0"/>
                        </a:rPr>
                        <a:t>4</a:t>
                      </a:r>
                      <a:r>
                        <a:rPr lang="zh-TW" altLang="en-US" sz="2400" b="0" i="0" u="none" strike="noStrike" dirty="0">
                          <a:solidFill>
                            <a:srgbClr val="000000"/>
                          </a:solidFill>
                          <a:effectLst/>
                          <a:latin typeface="新細明體" charset="0"/>
                        </a:rPr>
                        <a:t>張</a:t>
                      </a:r>
                      <a:r>
                        <a:rPr lang="en-US" altLang="zh-TW" sz="2400" b="0" i="0" u="none" strike="noStrike" dirty="0">
                          <a:solidFill>
                            <a:srgbClr val="000000"/>
                          </a:solidFill>
                          <a:effectLst/>
                          <a:latin typeface="新細明體" charset="0"/>
                        </a:rPr>
                        <a:t>,</a:t>
                      </a:r>
                      <a:r>
                        <a:rPr lang="zh-TW" altLang="en-US" sz="2400" b="0" i="0" u="none" strike="noStrike" dirty="0">
                          <a:solidFill>
                            <a:srgbClr val="000000"/>
                          </a:solidFill>
                          <a:effectLst/>
                          <a:latin typeface="新細明體" charset="0"/>
                        </a:rPr>
                        <a:t>含息債券共</a:t>
                      </a:r>
                      <a:r>
                        <a:rPr lang="en-US" altLang="zh-TW" sz="2400" b="0" i="0" u="none" strike="noStrike" dirty="0">
                          <a:solidFill>
                            <a:srgbClr val="000000"/>
                          </a:solidFill>
                          <a:effectLst/>
                          <a:latin typeface="新細明體" charset="0"/>
                        </a:rPr>
                        <a:t>458</a:t>
                      </a:r>
                      <a:r>
                        <a:rPr lang="zh-TW" altLang="en-US" sz="2400" b="0" i="0" u="none" strike="noStrike" dirty="0">
                          <a:solidFill>
                            <a:srgbClr val="000000"/>
                          </a:solidFill>
                          <a:effectLst/>
                          <a:latin typeface="新細明體" charset="0"/>
                        </a:rPr>
                        <a:t>張 其中無信評</a:t>
                      </a:r>
                      <a:r>
                        <a:rPr lang="en-US" altLang="zh-TW" sz="2400" b="0" i="0" u="none" strike="noStrike" dirty="0">
                          <a:solidFill>
                            <a:srgbClr val="000000"/>
                          </a:solidFill>
                          <a:effectLst/>
                          <a:latin typeface="新細明體" charset="0"/>
                        </a:rPr>
                        <a:t>202</a:t>
                      </a:r>
                      <a:r>
                        <a:rPr lang="zh-TW" altLang="en-US" sz="2400" b="0" i="0" u="none" strike="noStrike" dirty="0">
                          <a:solidFill>
                            <a:srgbClr val="000000"/>
                          </a:solidFill>
                          <a:effectLst/>
                          <a:latin typeface="新細明體" charset="0"/>
                        </a:rPr>
                        <a:t>張</a:t>
                      </a:r>
                    </a:p>
                  </a:txBody>
                  <a:tcPr marL="12700" marR="12700" marT="12700" marB="0" anchor="ctr">
                    <a:lnL>
                      <a:noFill/>
                    </a:lnL>
                    <a:lnR>
                      <a:noFill/>
                    </a:lnR>
                    <a:lnT>
                      <a:noFill/>
                    </a:lnT>
                    <a:lnB>
                      <a:noFill/>
                    </a:lnB>
                  </a:tcPr>
                </a:tc>
              </a:tr>
              <a:tr h="352222">
                <a:tc>
                  <a:txBody>
                    <a:bodyPr/>
                    <a:lstStyle/>
                    <a:p>
                      <a:pPr algn="l" fontAlgn="ctr"/>
                      <a:endParaRPr lang="en-US" sz="24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352222">
                <a:tc>
                  <a:txBody>
                    <a:bodyPr/>
                    <a:lstStyle/>
                    <a:p>
                      <a:pPr algn="l" fontAlgn="ctr"/>
                      <a:r>
                        <a:rPr lang="en-US" sz="2400" b="0" i="0" u="none" strike="noStrike" dirty="0">
                          <a:solidFill>
                            <a:srgbClr val="000000"/>
                          </a:solidFill>
                          <a:effectLst/>
                          <a:latin typeface="新細明體" charset="0"/>
                        </a:rPr>
                        <a:t>Action type = C 共有59張,其中無信評30張</a:t>
                      </a:r>
                    </a:p>
                  </a:txBody>
                  <a:tcPr marL="12700" marR="12700" marT="12700" marB="0" anchor="ctr">
                    <a:lnL>
                      <a:noFill/>
                    </a:lnL>
                    <a:lnR>
                      <a:noFill/>
                    </a:lnR>
                    <a:lnT>
                      <a:noFill/>
                    </a:lnT>
                    <a:lnB>
                      <a:noFill/>
                    </a:lnB>
                  </a:tcPr>
                </a:tc>
              </a:tr>
              <a:tr h="352222">
                <a:tc>
                  <a:txBody>
                    <a:bodyPr/>
                    <a:lstStyle/>
                    <a:p>
                      <a:pPr algn="l" fontAlgn="ctr"/>
                      <a:r>
                        <a:rPr lang="en-US" sz="2400" b="0" i="0" u="none" strike="noStrike">
                          <a:solidFill>
                            <a:srgbClr val="000000"/>
                          </a:solidFill>
                          <a:effectLst/>
                          <a:latin typeface="新細明體" charset="0"/>
                        </a:rPr>
                        <a:t>Action type = IM 共有404張,其中無信評176張</a:t>
                      </a:r>
                    </a:p>
                  </a:txBody>
                  <a:tcPr marL="12700" marR="12700" marT="12700" marB="0" anchor="ctr">
                    <a:lnL>
                      <a:noFill/>
                    </a:lnL>
                    <a:lnR>
                      <a:noFill/>
                    </a:lnR>
                    <a:lnT>
                      <a:noFill/>
                    </a:lnT>
                    <a:lnB>
                      <a:noFill/>
                    </a:lnB>
                  </a:tcPr>
                </a:tc>
              </a:tr>
              <a:tr h="352222">
                <a:tc>
                  <a:txBody>
                    <a:bodyPr/>
                    <a:lstStyle/>
                    <a:p>
                      <a:pPr algn="l" fontAlgn="ctr"/>
                      <a:endParaRPr lang="zh-TW" altLang="en-US" sz="2400" b="0" i="0" u="none" strike="noStrike">
                        <a:solidFill>
                          <a:srgbClr val="000000"/>
                        </a:solidFill>
                        <a:effectLst/>
                        <a:latin typeface="新細明體" charset="0"/>
                      </a:endParaRPr>
                    </a:p>
                  </a:txBody>
                  <a:tcPr marL="12700" marR="12700" marT="12700" marB="0" anchor="ctr">
                    <a:lnL>
                      <a:noFill/>
                    </a:lnL>
                    <a:lnR>
                      <a:noFill/>
                    </a:lnR>
                    <a:lnT>
                      <a:noFill/>
                    </a:lnT>
                    <a:lnB>
                      <a:noFill/>
                    </a:lnB>
                  </a:tcPr>
                </a:tc>
              </a:tr>
              <a:tr h="1201078">
                <a:tc>
                  <a:txBody>
                    <a:bodyPr/>
                    <a:lstStyle/>
                    <a:p>
                      <a:pPr algn="l" fontAlgn="ctr"/>
                      <a:r>
                        <a:rPr lang="en-US" sz="2400" b="0" i="0" u="none" strike="noStrike" dirty="0">
                          <a:solidFill>
                            <a:srgbClr val="000000"/>
                          </a:solidFill>
                          <a:effectLst/>
                          <a:latin typeface="新細明體" charset="0"/>
                        </a:rPr>
                        <a:t>所剩下的樣本共463幾筆, 但此463筆在convert on call 有165筆有值，</a:t>
                      </a:r>
                      <a:br>
                        <a:rPr lang="en-US" sz="2400" b="0" i="0" u="none" strike="noStrike" dirty="0">
                          <a:solidFill>
                            <a:srgbClr val="000000"/>
                          </a:solidFill>
                          <a:effectLst/>
                          <a:latin typeface="新細明體" charset="0"/>
                        </a:rPr>
                      </a:br>
                      <a:r>
                        <a:rPr lang="en-US" sz="2400" b="0" i="0" u="none" strike="noStrike" dirty="0">
                          <a:solidFill>
                            <a:srgbClr val="000000"/>
                          </a:solidFill>
                          <a:effectLst/>
                          <a:latin typeface="新細明體" charset="0"/>
                        </a:rPr>
                        <a:t>其中的有57筆是convert on call = Y </a:t>
                      </a:r>
                      <a:r>
                        <a:rPr lang="en-US" sz="2400" b="0" i="0" u="none" strike="noStrike" dirty="0" err="1">
                          <a:solidFill>
                            <a:srgbClr val="000000"/>
                          </a:solidFill>
                          <a:effectLst/>
                          <a:latin typeface="新細明體" charset="0"/>
                        </a:rPr>
                        <a:t>時但卻是noncallable</a:t>
                      </a:r>
                      <a:r>
                        <a:rPr lang="en-US" sz="2400" b="0" i="0" u="none" strike="noStrike" dirty="0">
                          <a:solidFill>
                            <a:srgbClr val="000000"/>
                          </a:solidFill>
                          <a:effectLst/>
                          <a:latin typeface="新細明體" charset="0"/>
                        </a:rPr>
                        <a:t> bond; </a:t>
                      </a:r>
                      <a:r>
                        <a:rPr lang="en-US" sz="2400" b="0" i="0" u="none" strike="noStrike" dirty="0" smtClean="0">
                          <a:solidFill>
                            <a:srgbClr val="000000"/>
                          </a:solidFill>
                          <a:effectLst/>
                          <a:latin typeface="新細明體" charset="0"/>
                        </a:rPr>
                        <a:t>48</a:t>
                      </a:r>
                      <a:r>
                        <a:rPr lang="en-US" sz="2400" b="0" i="0" u="none" strike="noStrike" dirty="0">
                          <a:solidFill>
                            <a:srgbClr val="000000"/>
                          </a:solidFill>
                          <a:effectLst/>
                          <a:latin typeface="新細明體" charset="0"/>
                        </a:rPr>
                        <a:t>筆Convert on call </a:t>
                      </a:r>
                      <a:r>
                        <a:rPr lang="en-US" sz="2400" b="0" i="0" u="none" strike="noStrike" dirty="0" smtClean="0">
                          <a:solidFill>
                            <a:srgbClr val="000000"/>
                          </a:solidFill>
                          <a:effectLst/>
                          <a:latin typeface="新細明體" charset="0"/>
                        </a:rPr>
                        <a:t>=Y, action </a:t>
                      </a:r>
                      <a:r>
                        <a:rPr lang="en-US" sz="2400" b="0" i="0" u="none" strike="noStrike" dirty="0">
                          <a:solidFill>
                            <a:srgbClr val="000000"/>
                          </a:solidFill>
                          <a:effectLst/>
                          <a:latin typeface="新細明體" charset="0"/>
                        </a:rPr>
                        <a:t>type = IM，且其中的5筆effective date </a:t>
                      </a:r>
                      <a:r>
                        <a:rPr lang="en-US" sz="2400" b="0" i="0" u="none" strike="noStrike" dirty="0" err="1">
                          <a:solidFill>
                            <a:srgbClr val="000000"/>
                          </a:solidFill>
                          <a:effectLst/>
                          <a:latin typeface="新細明體" charset="0"/>
                        </a:rPr>
                        <a:t>不等於maturity</a:t>
                      </a:r>
                      <a:r>
                        <a:rPr lang="en-US" sz="2400" b="0" i="0" u="none" strike="noStrike" dirty="0">
                          <a:solidFill>
                            <a:srgbClr val="000000"/>
                          </a:solidFill>
                          <a:effectLst/>
                          <a:latin typeface="新細明體" charset="0"/>
                        </a:rPr>
                        <a:t> </a:t>
                      </a:r>
                      <a:r>
                        <a:rPr lang="en-US" sz="2400" b="0" i="0" u="none" strike="noStrike" dirty="0" smtClean="0">
                          <a:solidFill>
                            <a:srgbClr val="000000"/>
                          </a:solidFill>
                          <a:effectLst/>
                          <a:latin typeface="新細明體" charset="0"/>
                        </a:rPr>
                        <a:t>date</a:t>
                      </a:r>
                      <a:r>
                        <a:rPr lang="zh-TW" altLang="en-US" sz="2400" b="0" i="0" u="none" strike="noStrike" dirty="0" smtClean="0">
                          <a:solidFill>
                            <a:srgbClr val="000000"/>
                          </a:solidFill>
                          <a:effectLst/>
                          <a:latin typeface="新細明體" charset="0"/>
                        </a:rPr>
                        <a:t>。</a:t>
                      </a:r>
                      <a:endParaRPr lang="en-US" sz="24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val="147273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F5F9743-7108-486A-8C99-3898BA9C7198}"/>
              </a:ext>
            </a:extLst>
          </p:cNvPr>
          <p:cNvSpPr>
            <a:spLocks noGrp="1"/>
          </p:cNvSpPr>
          <p:nvPr>
            <p:ph type="title"/>
          </p:nvPr>
        </p:nvSpPr>
        <p:spPr/>
        <p:txBody>
          <a:bodyPr/>
          <a:lstStyle/>
          <a:p>
            <a:pPr algn="ctr"/>
            <a:r>
              <a:rPr lang="en-US" altLang="zh-TW" dirty="0" smtClean="0">
                <a:latin typeface="標楷體" panose="03000509000000000000" pitchFamily="65" charset="-120"/>
                <a:ea typeface="標楷體" panose="03000509000000000000" pitchFamily="65" charset="-120"/>
              </a:rPr>
              <a:t>Pure call policy with </a:t>
            </a:r>
            <a:r>
              <a:rPr lang="en-US" altLang="zh-TW" dirty="0" err="1" smtClean="0">
                <a:latin typeface="標楷體" panose="03000509000000000000" pitchFamily="65" charset="-120"/>
                <a:ea typeface="標楷體" panose="03000509000000000000" pitchFamily="65" charset="-120"/>
              </a:rPr>
              <a:t>putable</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045103444"/>
              </p:ext>
            </p:extLst>
          </p:nvPr>
        </p:nvGraphicFramePr>
        <p:xfrm>
          <a:off x="257814" y="1623270"/>
          <a:ext cx="6309440" cy="3711001"/>
        </p:xfrm>
        <a:graphic>
          <a:graphicData uri="http://schemas.openxmlformats.org/drawingml/2006/table">
            <a:tbl>
              <a:tblPr/>
              <a:tblGrid>
                <a:gridCol w="5083620"/>
                <a:gridCol w="1225820"/>
              </a:tblGrid>
              <a:tr h="383950">
                <a:tc>
                  <a:txBody>
                    <a:bodyPr/>
                    <a:lstStyle/>
                    <a:p>
                      <a:pPr algn="l" fontAlgn="ctr"/>
                      <a:r>
                        <a:rPr lang="zh-TW" altLang="en-US" sz="1600" b="0" i="0" u="none" strike="noStrike" dirty="0">
                          <a:solidFill>
                            <a:srgbClr val="000000"/>
                          </a:solidFill>
                          <a:effectLst/>
                          <a:latin typeface="新細明體" charset="0"/>
                        </a:rPr>
                        <a:t>資料刪除準則</a:t>
                      </a:r>
                    </a:p>
                  </a:txBody>
                  <a:tcPr marL="12087" marR="12087" marT="12087"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All callable data (</a:t>
                      </a:r>
                      <a:r>
                        <a:rPr lang="en-US" sz="1600" b="0" i="0" u="none" strike="noStrike" dirty="0" err="1">
                          <a:solidFill>
                            <a:srgbClr val="000000"/>
                          </a:solidFill>
                          <a:effectLst/>
                          <a:latin typeface="新細明體" charset="0"/>
                        </a:rPr>
                        <a:t>已刪除date缺漏值</a:t>
                      </a:r>
                      <a:r>
                        <a:rPr lang="en-US" sz="1600" b="0" i="0" u="none" strike="noStrike" dirty="0">
                          <a:solidFill>
                            <a:srgbClr val="000000"/>
                          </a:solidFill>
                          <a:effectLst/>
                          <a:latin typeface="新細明體" charset="0"/>
                        </a:rPr>
                        <a:t>)</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195964</a:t>
                      </a:r>
                    </a:p>
                  </a:txBody>
                  <a:tcPr marL="12087" marR="12087" marT="12087" marB="0" anchor="ctr">
                    <a:lnL>
                      <a:noFill/>
                    </a:lnL>
                    <a:lnR>
                      <a:noFill/>
                    </a:lnR>
                    <a:lnT>
                      <a:noFill/>
                    </a:lnT>
                    <a:lnB>
                      <a:noFill/>
                    </a:lnB>
                  </a:tcPr>
                </a:tc>
              </a:tr>
              <a:tr h="241741">
                <a:tc>
                  <a:txBody>
                    <a:bodyPr/>
                    <a:lstStyle/>
                    <a:p>
                      <a:pPr algn="l" fontAlgn="ctr"/>
                      <a:r>
                        <a:rPr lang="ja-JP" altLang="en-US" sz="1600" b="0" i="0" u="none" strike="noStrike" dirty="0">
                          <a:solidFill>
                            <a:srgbClr val="000000"/>
                          </a:solidFill>
                          <a:effectLst/>
                          <a:latin typeface="新細明體" charset="0"/>
                        </a:rPr>
                        <a:t>第</a:t>
                      </a:r>
                      <a:r>
                        <a:rPr lang="en-US" altLang="ja-JP" sz="1600" b="0" i="0" u="none" strike="noStrike" dirty="0">
                          <a:solidFill>
                            <a:srgbClr val="000000"/>
                          </a:solidFill>
                          <a:effectLst/>
                          <a:latin typeface="新細明體" charset="0"/>
                        </a:rPr>
                        <a:t>1</a:t>
                      </a:r>
                      <a:r>
                        <a:rPr lang="ja-JP" altLang="en-US" sz="1600" b="0" i="0" u="none" strike="noStrike" dirty="0">
                          <a:solidFill>
                            <a:srgbClr val="000000"/>
                          </a:solidFill>
                          <a:effectLst/>
                          <a:latin typeface="新細明體" charset="0"/>
                        </a:rPr>
                        <a:t>類</a:t>
                      </a:r>
                      <a:r>
                        <a:rPr lang="en-US" altLang="ja-JP" sz="1600" b="0" i="0" u="none" strike="noStrike" dirty="0">
                          <a:solidFill>
                            <a:srgbClr val="000000"/>
                          </a:solidFill>
                          <a:effectLst/>
                          <a:latin typeface="新細明體" charset="0"/>
                        </a:rPr>
                        <a:t>: </a:t>
                      </a:r>
                      <a:r>
                        <a:rPr lang="ja-JP" altLang="en-US" sz="1600" b="0" i="0" u="none" strike="noStrike" dirty="0">
                          <a:solidFill>
                            <a:srgbClr val="000000"/>
                          </a:solidFill>
                          <a:effectLst/>
                          <a:latin typeface="新細明體" charset="0"/>
                        </a:rPr>
                        <a:t>基本</a:t>
                      </a:r>
                    </a:p>
                  </a:txBody>
                  <a:tcPr marL="12087" marR="12087" marT="12087"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r>
              <a:tr h="241741">
                <a:tc>
                  <a:txBody>
                    <a:bodyPr/>
                    <a:lstStyle/>
                    <a:p>
                      <a:pPr algn="l" fontAlgn="ctr"/>
                      <a:r>
                        <a:rPr lang="is-IS" sz="1600" b="0" i="0" u="none" strike="noStrike" dirty="0">
                          <a:solidFill>
                            <a:srgbClr val="000000"/>
                          </a:solidFill>
                          <a:effectLst/>
                          <a:latin typeface="新細明體" charset="0"/>
                        </a:rPr>
                        <a:t>(1) 刪除perpetual=Y</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195961</a:t>
                      </a: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(2) 刪除foreign currency=Y</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194867</a:t>
                      </a:r>
                    </a:p>
                  </a:txBody>
                  <a:tcPr marL="12087" marR="12087" marT="12087" marB="0" anchor="ctr">
                    <a:lnL>
                      <a:noFill/>
                    </a:lnL>
                    <a:lnR>
                      <a:noFill/>
                    </a:lnR>
                    <a:lnT>
                      <a:noFill/>
                    </a:lnT>
                    <a:lnB>
                      <a:noFill/>
                    </a:lnB>
                  </a:tcPr>
                </a:tc>
              </a:tr>
              <a:tr h="241741">
                <a:tc>
                  <a:txBody>
                    <a:bodyPr/>
                    <a:lstStyle/>
                    <a:p>
                      <a:pPr algn="l" fontAlgn="ctr"/>
                      <a:r>
                        <a:rPr lang="is-IS" sz="1600" b="0" i="0" u="none" strike="noStrike" dirty="0">
                          <a:solidFill>
                            <a:srgbClr val="000000"/>
                          </a:solidFill>
                          <a:effectLst/>
                          <a:latin typeface="新細明體" charset="0"/>
                        </a:rPr>
                        <a:t>(3) </a:t>
                      </a:r>
                      <a:r>
                        <a:rPr lang="is-IS" sz="1600" b="0" i="0" u="none" strike="noStrike" dirty="0" smtClean="0">
                          <a:solidFill>
                            <a:srgbClr val="000000"/>
                          </a:solidFill>
                          <a:effectLst/>
                          <a:latin typeface="新細明體" charset="0"/>
                        </a:rPr>
                        <a:t>刪除</a:t>
                      </a:r>
                      <a:r>
                        <a:rPr lang="is-IS" altLang="zh-TW" sz="1600" b="0" i="0" u="none" strike="noStrike" dirty="0" smtClean="0">
                          <a:solidFill>
                            <a:srgbClr val="000000"/>
                          </a:solidFill>
                          <a:effectLst/>
                          <a:latin typeface="新細明體" charset="0"/>
                        </a:rPr>
                        <a:t>principal amount </a:t>
                      </a:r>
                      <a:r>
                        <a:rPr lang="is-IS" sz="1600" b="0" i="0" u="none" strike="noStrike" dirty="0" smtClean="0">
                          <a:solidFill>
                            <a:srgbClr val="000000"/>
                          </a:solidFill>
                          <a:effectLst/>
                          <a:latin typeface="新細明體" charset="0"/>
                        </a:rPr>
                        <a:t>不為</a:t>
                      </a:r>
                      <a:r>
                        <a:rPr lang="is-IS" sz="1600" b="0" i="0" u="none" strike="noStrike" dirty="0">
                          <a:solidFill>
                            <a:srgbClr val="000000"/>
                          </a:solidFill>
                          <a:effectLst/>
                          <a:latin typeface="新細明體" charset="0"/>
                        </a:rPr>
                        <a:t>1000</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193133</a:t>
                      </a: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(4) 刪除industy group=4 (政府) &amp; industry code=99 &amp; 缺漏</a:t>
                      </a:r>
                    </a:p>
                  </a:txBody>
                  <a:tcPr marL="12087" marR="12087" marT="12087"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56185</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(5) </a:t>
                      </a:r>
                      <a:r>
                        <a:rPr lang="en-US" sz="1600" b="0" i="0" u="none" strike="noStrike" dirty="0" err="1">
                          <a:solidFill>
                            <a:srgbClr val="000000"/>
                          </a:solidFill>
                          <a:effectLst/>
                          <a:latin typeface="新細明體" charset="0"/>
                        </a:rPr>
                        <a:t>刪除day</a:t>
                      </a:r>
                      <a:r>
                        <a:rPr lang="en-US" sz="1600" b="0" i="0" u="none" strike="noStrike" dirty="0">
                          <a:solidFill>
                            <a:srgbClr val="000000"/>
                          </a:solidFill>
                          <a:effectLst/>
                          <a:latin typeface="新細明體" charset="0"/>
                        </a:rPr>
                        <a:t> count basis 不為30/360</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52752</a:t>
                      </a:r>
                    </a:p>
                  </a:txBody>
                  <a:tcPr marL="12087" marR="12087" marT="12087" marB="0" anchor="ctr">
                    <a:lnL>
                      <a:noFill/>
                    </a:lnL>
                    <a:lnR>
                      <a:noFill/>
                    </a:lnR>
                    <a:lnT>
                      <a:noFill/>
                    </a:lnT>
                    <a:lnB>
                      <a:noFill/>
                    </a:lnB>
                  </a:tcPr>
                </a:tc>
              </a:tr>
              <a:tr h="241741">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2</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隱含選擇權 </a:t>
                      </a:r>
                    </a:p>
                  </a:txBody>
                  <a:tcPr marL="12087" marR="12087" marT="12087"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r>
              <a:tr h="241741">
                <a:tc>
                  <a:txBody>
                    <a:bodyPr/>
                    <a:lstStyle/>
                    <a:p>
                      <a:pPr algn="l" fontAlgn="ctr"/>
                      <a:r>
                        <a:rPr lang="es-ES_tradnl" sz="1600" b="0" i="0" u="none" strike="noStrike">
                          <a:solidFill>
                            <a:srgbClr val="000000"/>
                          </a:solidFill>
                          <a:effectLst/>
                          <a:latin typeface="新細明體" charset="0"/>
                        </a:rPr>
                        <a:t>(6) 刪除convertible=Y</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50117</a:t>
                      </a:r>
                    </a:p>
                  </a:txBody>
                  <a:tcPr marL="12087" marR="12087" marT="12087" marB="0" anchor="ctr">
                    <a:lnL>
                      <a:noFill/>
                    </a:lnL>
                    <a:lnR>
                      <a:noFill/>
                    </a:lnR>
                    <a:lnT>
                      <a:noFill/>
                    </a:lnT>
                    <a:lnB>
                      <a:noFill/>
                    </a:lnB>
                  </a:tcPr>
                </a:tc>
              </a:tr>
              <a:tr h="241741">
                <a:tc>
                  <a:txBody>
                    <a:bodyPr/>
                    <a:lstStyle/>
                    <a:p>
                      <a:pPr algn="l" fontAlgn="ctr"/>
                      <a:r>
                        <a:rPr lang="mr-IN" sz="1600" b="0" i="0" u="none" strike="noStrike">
                          <a:solidFill>
                            <a:srgbClr val="000000"/>
                          </a:solidFill>
                          <a:effectLst/>
                          <a:latin typeface="新細明體" charset="0"/>
                        </a:rPr>
                        <a:t>(7) 保留putable=Y</a:t>
                      </a:r>
                    </a:p>
                  </a:txBody>
                  <a:tcPr marL="12087" marR="12087" marT="12087"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499</a:t>
                      </a:r>
                    </a:p>
                  </a:txBody>
                  <a:tcPr marL="12087" marR="12087" marT="12087" marB="0" anchor="ctr">
                    <a:lnL>
                      <a:noFill/>
                    </a:lnL>
                    <a:lnR>
                      <a:noFill/>
                    </a:lnR>
                    <a:lnT>
                      <a:noFill/>
                    </a:lnT>
                    <a:lnB>
                      <a:noFill/>
                    </a:lnB>
                  </a:tcPr>
                </a:tc>
              </a:tr>
              <a:tr h="241741">
                <a:tc>
                  <a:txBody>
                    <a:bodyPr/>
                    <a:lstStyle/>
                    <a:p>
                      <a:pPr algn="l" fontAlgn="ctr"/>
                      <a:r>
                        <a:rPr lang="en-US" sz="1600" b="0" i="0" u="none" strike="noStrike">
                          <a:solidFill>
                            <a:srgbClr val="000000"/>
                          </a:solidFill>
                          <a:effectLst/>
                          <a:latin typeface="新細明體" charset="0"/>
                        </a:rPr>
                        <a:t>(8) 刪除exchangable=Y</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308</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(9) </a:t>
                      </a:r>
                      <a:r>
                        <a:rPr lang="en-US" sz="1600" b="0" i="0" u="none" strike="noStrike" dirty="0" err="1">
                          <a:solidFill>
                            <a:srgbClr val="000000"/>
                          </a:solidFill>
                          <a:effectLst/>
                          <a:latin typeface="新細明體" charset="0"/>
                        </a:rPr>
                        <a:t>保留action</a:t>
                      </a:r>
                      <a:r>
                        <a:rPr lang="en-US" sz="1600" b="0" i="0" u="none" strike="noStrike" dirty="0">
                          <a:solidFill>
                            <a:srgbClr val="000000"/>
                          </a:solidFill>
                          <a:effectLst/>
                          <a:latin typeface="新細明體" charset="0"/>
                        </a:rPr>
                        <a:t> type = P or B or E or IM</a:t>
                      </a: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173</a:t>
                      </a:r>
                    </a:p>
                  </a:txBody>
                  <a:tcPr marL="12087" marR="12087" marT="12087" marB="0" anchor="ctr">
                    <a:lnL>
                      <a:noFill/>
                    </a:lnL>
                    <a:lnR>
                      <a:noFill/>
                    </a:lnR>
                    <a:lnT>
                      <a:noFill/>
                    </a:lnT>
                    <a:lnB>
                      <a:noFill/>
                    </a:lnB>
                  </a:tcPr>
                </a:tc>
              </a:tr>
              <a:tr h="241741">
                <a:tc>
                  <a:txBody>
                    <a:bodyPr/>
                    <a:lstStyle/>
                    <a:p>
                      <a:pPr algn="l" fontAlgn="ctr"/>
                      <a:r>
                        <a:rPr lang="en-US" sz="1600" b="0" i="0" u="none" strike="noStrike" dirty="0">
                          <a:solidFill>
                            <a:srgbClr val="000000"/>
                          </a:solidFill>
                          <a:effectLst/>
                          <a:latin typeface="新細明體" charset="0"/>
                        </a:rPr>
                        <a:t>(10) </a:t>
                      </a:r>
                      <a:r>
                        <a:rPr lang="en-US" sz="1600" b="0" i="0" u="none" strike="noStrike" dirty="0" err="1">
                          <a:solidFill>
                            <a:srgbClr val="000000"/>
                          </a:solidFill>
                          <a:effectLst/>
                          <a:latin typeface="新細明體" charset="0"/>
                        </a:rPr>
                        <a:t>刪除callable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與redeemable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不同時為Y</a:t>
                      </a:r>
                      <a:endParaRPr lang="en-US" sz="1600" b="0" i="0" u="none" strike="noStrike" dirty="0">
                        <a:solidFill>
                          <a:srgbClr val="000000"/>
                        </a:solidFill>
                        <a:effectLst/>
                        <a:latin typeface="新細明體" charset="0"/>
                      </a:endParaRPr>
                    </a:p>
                  </a:txBody>
                  <a:tcPr marL="12087" marR="12087" marT="12087"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173</a:t>
                      </a:r>
                    </a:p>
                  </a:txBody>
                  <a:tcPr marL="12087" marR="12087" marT="12087" marB="0" anchor="ctr">
                    <a:lnL>
                      <a:noFill/>
                    </a:lnL>
                    <a:lnR>
                      <a:noFill/>
                    </a:lnR>
                    <a:lnT>
                      <a:noFill/>
                    </a:lnT>
                    <a:lnB>
                      <a:noFill/>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688739829"/>
              </p:ext>
            </p:extLst>
          </p:nvPr>
        </p:nvGraphicFramePr>
        <p:xfrm>
          <a:off x="6526095" y="1623270"/>
          <a:ext cx="5408091" cy="4927678"/>
        </p:xfrm>
        <a:graphic>
          <a:graphicData uri="http://schemas.openxmlformats.org/drawingml/2006/table">
            <a:tbl>
              <a:tblPr/>
              <a:tblGrid>
                <a:gridCol w="4335193"/>
                <a:gridCol w="1072898"/>
              </a:tblGrid>
              <a:tr h="372798">
                <a:tc>
                  <a:txBody>
                    <a:bodyPr/>
                    <a:lstStyle/>
                    <a:p>
                      <a:pPr algn="l" fontAlgn="ctr"/>
                      <a:r>
                        <a:rPr lang="zh-TW" altLang="en-US" sz="1600" b="0" i="0" u="none" strike="noStrike" dirty="0">
                          <a:solidFill>
                            <a:srgbClr val="000000"/>
                          </a:solidFill>
                          <a:effectLst/>
                          <a:latin typeface="新細明體" charset="0"/>
                        </a:rPr>
                        <a:t>資料刪除準則</a:t>
                      </a:r>
                    </a:p>
                  </a:txBody>
                  <a:tcPr marL="12087" marR="12087" marT="12087"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087" marR="12087" marT="12087"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r>
              <a:tr h="207207">
                <a:tc>
                  <a:txBody>
                    <a:bodyPr/>
                    <a:lstStyle/>
                    <a:p>
                      <a:pPr algn="l" fontAlgn="ctr"/>
                      <a:r>
                        <a:rPr lang="is-IS" sz="1600" b="0" i="0" u="none" strike="noStrike" dirty="0">
                          <a:solidFill>
                            <a:srgbClr val="000000"/>
                          </a:solidFill>
                          <a:effectLst/>
                          <a:latin typeface="新細明體" charset="0"/>
                        </a:rPr>
                        <a:t>(11) </a:t>
                      </a:r>
                      <a:r>
                        <a:rPr lang="is-IS" sz="1600" b="0" i="0" u="none" strike="noStrike" dirty="0" smtClean="0">
                          <a:solidFill>
                            <a:srgbClr val="000000"/>
                          </a:solidFill>
                          <a:effectLst/>
                          <a:latin typeface="新細明體" charset="0"/>
                        </a:rPr>
                        <a:t>刪除coupon缺漏值</a:t>
                      </a:r>
                      <a:endParaRPr lang="is-I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173</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(12)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type=v</a:t>
                      </a:r>
                    </a:p>
                  </a:txBody>
                  <a:tcPr marL="10360" marR="10360" marT="10360"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93</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(13)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change </a:t>
                      </a:r>
                      <a:r>
                        <a:rPr lang="en-US" sz="1600" b="0" i="0" u="none" strike="noStrike" dirty="0" err="1">
                          <a:solidFill>
                            <a:srgbClr val="000000"/>
                          </a:solidFill>
                          <a:effectLst/>
                          <a:latin typeface="新細明體" charset="0"/>
                        </a:rPr>
                        <a:t>indicator不為N</a:t>
                      </a:r>
                      <a:endParaRPr 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92</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(14) 刪除 interest frequency = -1 及 缺漏</a:t>
                      </a:r>
                    </a:p>
                  </a:txBody>
                  <a:tcPr marL="10360" marR="10360" marT="10360"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92</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(15) 針對 coupon = 0</a:t>
                      </a: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92</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r>
              <a:tr h="207207">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與贖回相關</a:t>
                      </a: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(16) 刪除 discrete call 的樣本 </a:t>
                      </a:r>
                      <a:r>
                        <a:rPr lang="en-US" sz="1600" b="0" i="0" u="none" strike="noStrike" dirty="0" smtClean="0">
                          <a:solidFill>
                            <a:srgbClr val="000000"/>
                          </a:solidFill>
                          <a:effectLst/>
                          <a:latin typeface="新細明體" charset="0"/>
                        </a:rPr>
                        <a:t>(保留 </a:t>
                      </a:r>
                      <a:r>
                        <a:rPr lang="en-US" sz="1600" b="0" i="0" u="none" strike="noStrike" dirty="0">
                          <a:solidFill>
                            <a:srgbClr val="000000"/>
                          </a:solidFill>
                          <a:effectLst/>
                          <a:latin typeface="新細明體" charset="0"/>
                        </a:rPr>
                        <a:t>call </a:t>
                      </a:r>
                      <a:r>
                        <a:rPr lang="en-US" sz="1600" b="0" i="0" u="none" strike="noStrike" dirty="0" err="1">
                          <a:solidFill>
                            <a:srgbClr val="000000"/>
                          </a:solidFill>
                          <a:effectLst/>
                          <a:latin typeface="新細明體" charset="0"/>
                        </a:rPr>
                        <a:t>freqency</a:t>
                      </a:r>
                      <a:r>
                        <a:rPr lang="en-US" sz="1600" b="0" i="0" u="none" strike="noStrike" dirty="0">
                          <a:solidFill>
                            <a:srgbClr val="000000"/>
                          </a:solidFill>
                          <a:effectLst/>
                          <a:latin typeface="新細明體" charset="0"/>
                        </a:rPr>
                        <a:t> = C </a:t>
                      </a:r>
                      <a:endParaRPr lang="en-US" sz="1600" b="0" i="0" u="none" strike="noStrike" dirty="0" smtClean="0">
                        <a:solidFill>
                          <a:srgbClr val="000000"/>
                        </a:solidFill>
                        <a:effectLst/>
                        <a:latin typeface="新細明體" charset="0"/>
                      </a:endParaRPr>
                    </a:p>
                    <a:p>
                      <a:pPr algn="l" fontAlgn="ctr"/>
                      <a:r>
                        <a:rPr lang="en-US" sz="1600" b="0" i="0" u="none" strike="noStrike" dirty="0" smtClean="0">
                          <a:solidFill>
                            <a:srgbClr val="000000"/>
                          </a:solidFill>
                          <a:effectLst/>
                          <a:latin typeface="新細明體" charset="0"/>
                        </a:rPr>
                        <a:t>       的樣本</a:t>
                      </a:r>
                      <a:r>
                        <a:rPr lang="en-US" sz="1600" b="0" i="0" u="none" strike="noStrike" dirty="0">
                          <a:solidFill>
                            <a:srgbClr val="000000"/>
                          </a:solidFill>
                          <a:effectLst/>
                          <a:latin typeface="新細明體" charset="0"/>
                        </a:rPr>
                        <a:t>)</a:t>
                      </a:r>
                    </a:p>
                  </a:txBody>
                  <a:tcPr marL="10360" marR="10360" marT="1036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56</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(17) 刪除 make whole call 的樣本</a:t>
                      </a:r>
                    </a:p>
                  </a:txBody>
                  <a:tcPr marL="10360" marR="10360" marT="1036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49</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(18) 刪除 sudden death par , </a:t>
                      </a:r>
                      <a:r>
                        <a:rPr lang="en-US" sz="1600" b="0" i="0" u="none" strike="noStrike" dirty="0" err="1">
                          <a:solidFill>
                            <a:srgbClr val="000000"/>
                          </a:solidFill>
                          <a:effectLst/>
                          <a:latin typeface="新細明體" charset="0"/>
                        </a:rPr>
                        <a:t>matain</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replac</a:t>
                      </a:r>
                      <a:r>
                        <a:rPr lang="en-US" sz="1600" b="0" i="0" u="none" strike="noStrike" dirty="0">
                          <a:solidFill>
                            <a:srgbClr val="000000"/>
                          </a:solidFill>
                          <a:effectLst/>
                          <a:latin typeface="新細明體" charset="0"/>
                        </a:rPr>
                        <a:t>, index </a:t>
                      </a:r>
                      <a:endParaRPr lang="en-US" sz="1600" b="0" i="0" u="none" strike="noStrike" dirty="0" smtClean="0">
                        <a:solidFill>
                          <a:srgbClr val="000000"/>
                        </a:solidFill>
                        <a:effectLst/>
                        <a:latin typeface="新細明體" charset="0"/>
                      </a:endParaRPr>
                    </a:p>
                    <a:p>
                      <a:pPr algn="l" fontAlgn="ct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redemprtion</a:t>
                      </a:r>
                      <a:r>
                        <a:rPr lang="en-US" sz="1600" b="0" i="0" u="none" strike="noStrike" dirty="0" smtClean="0">
                          <a:solidFill>
                            <a:srgbClr val="000000"/>
                          </a:solidFill>
                          <a:effectLst/>
                          <a:latin typeface="新細明體" charset="0"/>
                        </a:rPr>
                        <a:t>=Y </a:t>
                      </a:r>
                      <a:r>
                        <a:rPr lang="en-US" sz="1600" b="0" i="0" u="none" strike="noStrike" dirty="0">
                          <a:solidFill>
                            <a:srgbClr val="000000"/>
                          </a:solidFill>
                          <a:effectLst/>
                          <a:latin typeface="新細明體" charset="0"/>
                        </a:rPr>
                        <a:t>的樣本</a:t>
                      </a: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48</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a:solidFill>
                            <a:srgbClr val="000000"/>
                          </a:solidFill>
                          <a:effectLst/>
                          <a:latin typeface="新細明體" charset="0"/>
                        </a:rPr>
                        <a:t>(19) 刪除 first call date 有缺漏的樣本</a:t>
                      </a:r>
                    </a:p>
                  </a:txBody>
                  <a:tcPr marL="10360" marR="10360" marT="1036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47</a:t>
                      </a:r>
                    </a:p>
                  </a:txBody>
                  <a:tcPr marL="10360" marR="10360" marT="10360" marB="0" anchor="ctr">
                    <a:lnL>
                      <a:noFill/>
                    </a:lnL>
                    <a:lnR>
                      <a:noFill/>
                    </a:lnR>
                    <a:lnT>
                      <a:noFill/>
                    </a:lnT>
                    <a:lnB>
                      <a:noFill/>
                    </a:lnB>
                  </a:tcPr>
                </a:tc>
              </a:tr>
              <a:tr h="207207">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5</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其他</a:t>
                      </a: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r>
              <a:tr h="207207">
                <a:tc>
                  <a:txBody>
                    <a:bodyPr/>
                    <a:lstStyle/>
                    <a:p>
                      <a:pPr algn="l" fontAlgn="ctr"/>
                      <a:r>
                        <a:rPr lang="en-US" sz="1600" b="0" i="0" u="none" strike="noStrike" dirty="0" smtClean="0">
                          <a:solidFill>
                            <a:srgbClr val="000000"/>
                          </a:solidFill>
                          <a:effectLst/>
                          <a:latin typeface="新細明體" charset="0"/>
                        </a:rPr>
                        <a:t>(20) </a:t>
                      </a:r>
                      <a:r>
                        <a:rPr lang="en-US" sz="1600" b="0" i="0" u="none" strike="noStrike" dirty="0" err="1">
                          <a:solidFill>
                            <a:srgbClr val="000000"/>
                          </a:solidFill>
                          <a:effectLst/>
                          <a:latin typeface="新細明體" charset="0"/>
                        </a:rPr>
                        <a:t>刪除enhancement</a:t>
                      </a:r>
                      <a:r>
                        <a:rPr lang="en-US" sz="1600" b="0" i="0" u="none" strike="noStrike" dirty="0">
                          <a:solidFill>
                            <a:srgbClr val="000000"/>
                          </a:solidFill>
                          <a:effectLst/>
                          <a:latin typeface="新細明體" charset="0"/>
                        </a:rPr>
                        <a:t> = Y</a:t>
                      </a:r>
                    </a:p>
                  </a:txBody>
                  <a:tcPr marL="10360" marR="10360" marT="10360"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39</a:t>
                      </a:r>
                    </a:p>
                  </a:txBody>
                  <a:tcPr marL="10360" marR="10360" marT="10360" marB="0" anchor="ctr">
                    <a:lnL>
                      <a:noFill/>
                    </a:lnL>
                    <a:lnR>
                      <a:noFill/>
                    </a:lnR>
                    <a:lnT>
                      <a:noFill/>
                    </a:lnT>
                    <a:lnB>
                      <a:noFill/>
                    </a:lnB>
                  </a:tcPr>
                </a:tc>
              </a:tr>
              <a:tr h="207207">
                <a:tc>
                  <a:txBody>
                    <a:bodyPr/>
                    <a:lstStyle/>
                    <a:p>
                      <a:pPr algn="l" fontAlgn="ctr"/>
                      <a:r>
                        <a:rPr lang="en-US" sz="1600" b="0" i="0" u="none" strike="noStrike" dirty="0" smtClean="0">
                          <a:solidFill>
                            <a:srgbClr val="000000"/>
                          </a:solidFill>
                          <a:effectLst/>
                          <a:latin typeface="新細明體" charset="0"/>
                        </a:rPr>
                        <a:t>(21) </a:t>
                      </a:r>
                      <a:r>
                        <a:rPr lang="en-US" sz="1600" b="0" i="0" u="none" strike="noStrike" dirty="0">
                          <a:solidFill>
                            <a:srgbClr val="000000"/>
                          </a:solidFill>
                          <a:effectLst/>
                          <a:latin typeface="新細明體" charset="0"/>
                        </a:rPr>
                        <a:t>刪除 pay in kind = Y</a:t>
                      </a:r>
                    </a:p>
                  </a:txBody>
                  <a:tcPr marL="10360" marR="10360" marT="10360"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39</a:t>
                      </a:r>
                    </a:p>
                  </a:txBody>
                  <a:tcPr marL="10360" marR="10360" marT="10360" marB="0" anchor="ctr">
                    <a:lnL>
                      <a:noFill/>
                    </a:lnL>
                    <a:lnR>
                      <a:noFill/>
                    </a:lnR>
                    <a:lnT>
                      <a:noFill/>
                    </a:lnT>
                    <a:lnB>
                      <a:noFill/>
                    </a:lnB>
                  </a:tcPr>
                </a:tc>
              </a:tr>
              <a:tr h="207207">
                <a:tc>
                  <a:txBody>
                    <a:bodyPr/>
                    <a:lstStyle/>
                    <a:p>
                      <a:pPr algn="l" fontAlgn="ctr"/>
                      <a:r>
                        <a:rPr lang="is-IS" sz="1600" b="0" i="0" u="none" strike="noStrike" dirty="0">
                          <a:solidFill>
                            <a:srgbClr val="000000"/>
                          </a:solidFill>
                          <a:effectLst/>
                          <a:latin typeface="新細明體" charset="0"/>
                        </a:rPr>
                        <a:t>(</a:t>
                      </a:r>
                      <a:r>
                        <a:rPr lang="is-IS" sz="1600" b="0" i="0" u="none" strike="noStrike" dirty="0" smtClean="0">
                          <a:solidFill>
                            <a:srgbClr val="000000"/>
                          </a:solidFill>
                          <a:effectLst/>
                          <a:latin typeface="新細明體" charset="0"/>
                        </a:rPr>
                        <a:t>22) </a:t>
                      </a:r>
                      <a:r>
                        <a:rPr lang="is-IS" sz="1600" b="0" i="0" u="none" strike="noStrike" dirty="0">
                          <a:solidFill>
                            <a:srgbClr val="000000"/>
                          </a:solidFill>
                          <a:effectLst/>
                          <a:latin typeface="新細明體" charset="0"/>
                        </a:rPr>
                        <a:t>刪除defulted=Y</a:t>
                      </a:r>
                    </a:p>
                  </a:txBody>
                  <a:tcPr marL="10360" marR="10360" marT="10360"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39</a:t>
                      </a:r>
                    </a:p>
                  </a:txBody>
                  <a:tcPr marL="10360" marR="10360" marT="10360" marB="0" anchor="ctr">
                    <a:lnL>
                      <a:noFill/>
                    </a:lnL>
                    <a:lnR>
                      <a:noFill/>
                    </a:lnR>
                    <a:lnT>
                      <a:noFill/>
                    </a:lnT>
                    <a:lnB>
                      <a:noFill/>
                    </a:lnB>
                  </a:tcPr>
                </a:tc>
              </a:tr>
            </a:tbl>
          </a:graphicData>
        </a:graphic>
      </p:graphicFrame>
    </p:spTree>
    <p:extLst>
      <p:ext uri="{BB962C8B-B14F-4D97-AF65-F5344CB8AC3E}">
        <p14:creationId xmlns:p14="http://schemas.microsoft.com/office/powerpoint/2010/main" val="64192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latin typeface="標楷體" panose="03000509000000000000" pitchFamily="65" charset="-120"/>
                <a:ea typeface="標楷體" panose="03000509000000000000" pitchFamily="65" charset="-120"/>
              </a:rPr>
              <a:t> Call policy with convertible and </a:t>
            </a:r>
            <a:r>
              <a:rPr lang="en-US" altLang="zh-TW" dirty="0" err="1" smtClean="0">
                <a:latin typeface="標楷體" panose="03000509000000000000" pitchFamily="65" charset="-120"/>
                <a:ea typeface="標楷體" panose="03000509000000000000" pitchFamily="65" charset="-120"/>
              </a:rPr>
              <a:t>putable</a:t>
            </a:r>
            <a:r>
              <a:rPr lang="en-US" altLang="zh-TW" dirty="0" smtClean="0">
                <a:latin typeface="標楷體" panose="03000509000000000000" pitchFamily="65" charset="-120"/>
                <a:ea typeface="標楷體" panose="03000509000000000000" pitchFamily="65" charset="-120"/>
              </a:rPr>
              <a:t> </a:t>
            </a:r>
            <a:endParaRPr kumimoji="1"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69496788"/>
              </p:ext>
            </p:extLst>
          </p:nvPr>
        </p:nvGraphicFramePr>
        <p:xfrm>
          <a:off x="191607" y="1690688"/>
          <a:ext cx="6344688" cy="3654492"/>
        </p:xfrm>
        <a:graphic>
          <a:graphicData uri="http://schemas.openxmlformats.org/drawingml/2006/table">
            <a:tbl>
              <a:tblPr/>
              <a:tblGrid>
                <a:gridCol w="5172130"/>
                <a:gridCol w="1172558"/>
              </a:tblGrid>
              <a:tr h="326557">
                <a:tc>
                  <a:txBody>
                    <a:bodyPr/>
                    <a:lstStyle/>
                    <a:p>
                      <a:pPr algn="l" fontAlgn="ctr"/>
                      <a:r>
                        <a:rPr lang="zh-TW" altLang="en-US" sz="1600" b="0" i="0" u="none" strike="noStrike" dirty="0">
                          <a:solidFill>
                            <a:srgbClr val="000000"/>
                          </a:solidFill>
                          <a:effectLst/>
                          <a:latin typeface="新細明體" charset="0"/>
                        </a:rPr>
                        <a:t>資料刪除準則</a:t>
                      </a:r>
                    </a:p>
                  </a:txBody>
                  <a:tcPr marL="12155" marR="12155" marT="12155"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155" marR="12155" marT="12155" marB="0" anchor="ctr">
                    <a:lnL>
                      <a:noFill/>
                    </a:lnL>
                    <a:lnR>
                      <a:noFill/>
                    </a:lnR>
                    <a:lnT>
                      <a:noFill/>
                    </a:lnT>
                    <a:lnB>
                      <a:noFill/>
                    </a:lnB>
                  </a:tcPr>
                </a:tc>
              </a:tr>
              <a:tr h="243091">
                <a:tc>
                  <a:txBody>
                    <a:bodyPr/>
                    <a:lstStyle/>
                    <a:p>
                      <a:pPr algn="l" fontAlgn="ctr"/>
                      <a:r>
                        <a:rPr lang="en-US" sz="1600" b="0" i="0" u="none" strike="noStrike" dirty="0">
                          <a:solidFill>
                            <a:srgbClr val="000000"/>
                          </a:solidFill>
                          <a:effectLst/>
                          <a:latin typeface="新細明體" charset="0"/>
                        </a:rPr>
                        <a:t>All callable data (</a:t>
                      </a:r>
                      <a:r>
                        <a:rPr lang="en-US" sz="1600" b="0" i="0" u="none" strike="noStrike" dirty="0" err="1">
                          <a:solidFill>
                            <a:srgbClr val="000000"/>
                          </a:solidFill>
                          <a:effectLst/>
                          <a:latin typeface="新細明體" charset="0"/>
                        </a:rPr>
                        <a:t>已刪除date缺漏值</a:t>
                      </a:r>
                      <a:r>
                        <a:rPr lang="en-US" sz="1600" b="0" i="0" u="none" strike="noStrike" dirty="0">
                          <a:solidFill>
                            <a:srgbClr val="000000"/>
                          </a:solidFill>
                          <a:effectLst/>
                          <a:latin typeface="新細明體" charset="0"/>
                        </a:rPr>
                        <a:t>)</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195964</a:t>
                      </a:r>
                    </a:p>
                  </a:txBody>
                  <a:tcPr marL="12155" marR="12155" marT="12155" marB="0" anchor="ctr">
                    <a:lnL>
                      <a:noFill/>
                    </a:lnL>
                    <a:lnR>
                      <a:noFill/>
                    </a:lnR>
                    <a:lnT>
                      <a:noFill/>
                    </a:lnT>
                    <a:lnB>
                      <a:noFill/>
                    </a:lnB>
                  </a:tcPr>
                </a:tc>
              </a:tr>
              <a:tr h="243091">
                <a:tc>
                  <a:txBody>
                    <a:bodyPr/>
                    <a:lstStyle/>
                    <a:p>
                      <a:pPr algn="l" fontAlgn="ctr"/>
                      <a:r>
                        <a:rPr lang="ja-JP" altLang="en-US" sz="1600" b="0" i="0" u="none" strike="noStrike" dirty="0">
                          <a:solidFill>
                            <a:srgbClr val="000000"/>
                          </a:solidFill>
                          <a:effectLst/>
                          <a:latin typeface="新細明體" charset="0"/>
                        </a:rPr>
                        <a:t>第</a:t>
                      </a:r>
                      <a:r>
                        <a:rPr lang="en-US" altLang="ja-JP" sz="1600" b="0" i="0" u="none" strike="noStrike" dirty="0">
                          <a:solidFill>
                            <a:srgbClr val="000000"/>
                          </a:solidFill>
                          <a:effectLst/>
                          <a:latin typeface="新細明體" charset="0"/>
                        </a:rPr>
                        <a:t>1</a:t>
                      </a:r>
                      <a:r>
                        <a:rPr lang="ja-JP" altLang="en-US" sz="1600" b="0" i="0" u="none" strike="noStrike" dirty="0">
                          <a:solidFill>
                            <a:srgbClr val="000000"/>
                          </a:solidFill>
                          <a:effectLst/>
                          <a:latin typeface="新細明體" charset="0"/>
                        </a:rPr>
                        <a:t>類</a:t>
                      </a:r>
                      <a:r>
                        <a:rPr lang="en-US" altLang="ja-JP" sz="1600" b="0" i="0" u="none" strike="noStrike" dirty="0">
                          <a:solidFill>
                            <a:srgbClr val="000000"/>
                          </a:solidFill>
                          <a:effectLst/>
                          <a:latin typeface="新細明體" charset="0"/>
                        </a:rPr>
                        <a:t>: </a:t>
                      </a:r>
                      <a:r>
                        <a:rPr lang="ja-JP" altLang="en-US" sz="1600" b="0" i="0" u="none" strike="noStrike" dirty="0">
                          <a:solidFill>
                            <a:srgbClr val="000000"/>
                          </a:solidFill>
                          <a:effectLst/>
                          <a:latin typeface="新細明體" charset="0"/>
                        </a:rPr>
                        <a:t>基本</a:t>
                      </a:r>
                    </a:p>
                  </a:txBody>
                  <a:tcPr marL="12155" marR="12155" marT="12155"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155" marR="12155" marT="12155" marB="0" anchor="ctr">
                    <a:lnL>
                      <a:noFill/>
                    </a:lnL>
                    <a:lnR>
                      <a:noFill/>
                    </a:lnR>
                    <a:lnT>
                      <a:noFill/>
                    </a:lnT>
                    <a:lnB>
                      <a:noFill/>
                    </a:lnB>
                  </a:tcPr>
                </a:tc>
              </a:tr>
              <a:tr h="243091">
                <a:tc>
                  <a:txBody>
                    <a:bodyPr/>
                    <a:lstStyle/>
                    <a:p>
                      <a:pPr algn="l" fontAlgn="ctr"/>
                      <a:r>
                        <a:rPr lang="is-IS" sz="1600" b="0" i="0" u="none" strike="noStrike">
                          <a:solidFill>
                            <a:srgbClr val="000000"/>
                          </a:solidFill>
                          <a:effectLst/>
                          <a:latin typeface="新細明體" charset="0"/>
                        </a:rPr>
                        <a:t>(1) 刪除perpetual=Y</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195961</a:t>
                      </a:r>
                    </a:p>
                  </a:txBody>
                  <a:tcPr marL="12155" marR="12155" marT="12155" marB="0" anchor="ctr">
                    <a:lnL>
                      <a:noFill/>
                    </a:lnL>
                    <a:lnR>
                      <a:noFill/>
                    </a:lnR>
                    <a:lnT>
                      <a:noFill/>
                    </a:lnT>
                    <a:lnB>
                      <a:noFill/>
                    </a:lnB>
                  </a:tcPr>
                </a:tc>
              </a:tr>
              <a:tr h="243091">
                <a:tc>
                  <a:txBody>
                    <a:bodyPr/>
                    <a:lstStyle/>
                    <a:p>
                      <a:pPr algn="l" fontAlgn="ctr"/>
                      <a:r>
                        <a:rPr lang="en-US" sz="1600" b="0" i="0" u="none" strike="noStrike">
                          <a:solidFill>
                            <a:srgbClr val="000000"/>
                          </a:solidFill>
                          <a:effectLst/>
                          <a:latin typeface="新細明體" charset="0"/>
                        </a:rPr>
                        <a:t>(2) 刪除foreign currency=Y</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194867</a:t>
                      </a:r>
                    </a:p>
                  </a:txBody>
                  <a:tcPr marL="12155" marR="12155" marT="12155" marB="0" anchor="ctr">
                    <a:lnL>
                      <a:noFill/>
                    </a:lnL>
                    <a:lnR>
                      <a:noFill/>
                    </a:lnR>
                    <a:lnT>
                      <a:noFill/>
                    </a:lnT>
                    <a:lnB>
                      <a:noFill/>
                    </a:lnB>
                  </a:tcPr>
                </a:tc>
              </a:tr>
              <a:tr h="243091">
                <a:tc>
                  <a:txBody>
                    <a:bodyPr/>
                    <a:lstStyle/>
                    <a:p>
                      <a:pPr algn="l" fontAlgn="ctr"/>
                      <a:r>
                        <a:rPr lang="is-IS" sz="1600" b="0" i="0" u="none" strike="noStrike" dirty="0">
                          <a:solidFill>
                            <a:srgbClr val="000000"/>
                          </a:solidFill>
                          <a:effectLst/>
                          <a:latin typeface="新細明體" charset="0"/>
                        </a:rPr>
                        <a:t>(3) </a:t>
                      </a:r>
                      <a:r>
                        <a:rPr lang="is-IS" sz="1600" b="0" i="0" u="none" strike="noStrike" dirty="0" smtClean="0">
                          <a:solidFill>
                            <a:srgbClr val="000000"/>
                          </a:solidFill>
                          <a:effectLst/>
                          <a:latin typeface="新細明體" charset="0"/>
                        </a:rPr>
                        <a:t>刪除</a:t>
                      </a:r>
                      <a:r>
                        <a:rPr lang="is-IS" altLang="zh-TW" sz="1600" b="0" i="0" u="none" strike="noStrike" dirty="0" smtClean="0">
                          <a:solidFill>
                            <a:srgbClr val="000000"/>
                          </a:solidFill>
                          <a:effectLst/>
                          <a:latin typeface="新細明體" charset="0"/>
                        </a:rPr>
                        <a:t>principal amount </a:t>
                      </a:r>
                      <a:r>
                        <a:rPr lang="is-IS" sz="1600" b="0" i="0" u="none" strike="noStrike" dirty="0" smtClean="0">
                          <a:solidFill>
                            <a:srgbClr val="000000"/>
                          </a:solidFill>
                          <a:effectLst/>
                          <a:latin typeface="新細明體" charset="0"/>
                        </a:rPr>
                        <a:t>不為</a:t>
                      </a:r>
                      <a:r>
                        <a:rPr lang="is-IS" sz="1600" b="0" i="0" u="none" strike="noStrike" dirty="0">
                          <a:solidFill>
                            <a:srgbClr val="000000"/>
                          </a:solidFill>
                          <a:effectLst/>
                          <a:latin typeface="新細明體" charset="0"/>
                        </a:rPr>
                        <a:t>1000</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193133</a:t>
                      </a:r>
                    </a:p>
                  </a:txBody>
                  <a:tcPr marL="12155" marR="12155" marT="12155" marB="0" anchor="ctr">
                    <a:lnL>
                      <a:noFill/>
                    </a:lnL>
                    <a:lnR>
                      <a:noFill/>
                    </a:lnR>
                    <a:lnT>
                      <a:noFill/>
                    </a:lnT>
                    <a:lnB>
                      <a:noFill/>
                    </a:lnB>
                  </a:tcPr>
                </a:tc>
              </a:tr>
              <a:tr h="243091">
                <a:tc>
                  <a:txBody>
                    <a:bodyPr/>
                    <a:lstStyle/>
                    <a:p>
                      <a:pPr algn="l" fontAlgn="ctr"/>
                      <a:r>
                        <a:rPr lang="en-US" sz="1600" b="0" i="0" u="none" strike="noStrike" dirty="0">
                          <a:solidFill>
                            <a:srgbClr val="000000"/>
                          </a:solidFill>
                          <a:effectLst/>
                          <a:latin typeface="新細明體" charset="0"/>
                        </a:rPr>
                        <a:t>(4) </a:t>
                      </a:r>
                      <a:r>
                        <a:rPr lang="en-US" sz="1600" b="0" i="0" u="none" strike="noStrike" dirty="0" err="1">
                          <a:solidFill>
                            <a:srgbClr val="000000"/>
                          </a:solidFill>
                          <a:effectLst/>
                          <a:latin typeface="新細明體" charset="0"/>
                        </a:rPr>
                        <a:t>刪除industy</a:t>
                      </a:r>
                      <a:r>
                        <a:rPr lang="en-US" sz="1600" b="0" i="0" u="none" strike="noStrike" dirty="0">
                          <a:solidFill>
                            <a:srgbClr val="000000"/>
                          </a:solidFill>
                          <a:effectLst/>
                          <a:latin typeface="新細明體" charset="0"/>
                        </a:rPr>
                        <a:t> group=4 (政府) &amp; industry code=99 &amp; 缺漏</a:t>
                      </a:r>
                    </a:p>
                  </a:txBody>
                  <a:tcPr marL="12155" marR="12155" marT="12155"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56185</a:t>
                      </a:r>
                    </a:p>
                  </a:txBody>
                  <a:tcPr marL="12155" marR="12155" marT="12155" marB="0" anchor="ctr">
                    <a:lnL>
                      <a:noFill/>
                    </a:lnL>
                    <a:lnR>
                      <a:noFill/>
                    </a:lnR>
                    <a:lnT>
                      <a:noFill/>
                    </a:lnT>
                    <a:lnB>
                      <a:noFill/>
                    </a:lnB>
                  </a:tcPr>
                </a:tc>
              </a:tr>
              <a:tr h="243091">
                <a:tc>
                  <a:txBody>
                    <a:bodyPr/>
                    <a:lstStyle/>
                    <a:p>
                      <a:pPr algn="l" fontAlgn="ctr"/>
                      <a:r>
                        <a:rPr lang="en-US" sz="1600" b="0" i="0" u="none" strike="noStrike">
                          <a:solidFill>
                            <a:srgbClr val="000000"/>
                          </a:solidFill>
                          <a:effectLst/>
                          <a:latin typeface="新細明體" charset="0"/>
                        </a:rPr>
                        <a:t>(5) 刪除day count basis 不為30/360</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52752</a:t>
                      </a:r>
                    </a:p>
                  </a:txBody>
                  <a:tcPr marL="12155" marR="12155" marT="12155" marB="0" anchor="ctr">
                    <a:lnL>
                      <a:noFill/>
                    </a:lnL>
                    <a:lnR>
                      <a:noFill/>
                    </a:lnR>
                    <a:lnT>
                      <a:noFill/>
                    </a:lnT>
                    <a:lnB>
                      <a:noFill/>
                    </a:lnB>
                  </a:tcPr>
                </a:tc>
              </a:tr>
              <a:tr h="243091">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2</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隱含選擇權 </a:t>
                      </a:r>
                    </a:p>
                  </a:txBody>
                  <a:tcPr marL="12155" marR="12155" marT="12155"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155" marR="12155" marT="12155" marB="0" anchor="ctr">
                    <a:lnL>
                      <a:noFill/>
                    </a:lnL>
                    <a:lnR>
                      <a:noFill/>
                    </a:lnR>
                    <a:lnT>
                      <a:noFill/>
                    </a:lnT>
                    <a:lnB>
                      <a:noFill/>
                    </a:lnB>
                  </a:tcPr>
                </a:tc>
              </a:tr>
              <a:tr h="243091">
                <a:tc>
                  <a:txBody>
                    <a:bodyPr/>
                    <a:lstStyle/>
                    <a:p>
                      <a:pPr algn="l" fontAlgn="ctr"/>
                      <a:r>
                        <a:rPr lang="es-ES_tradnl" sz="1600" b="0" i="0" u="none" strike="noStrike" dirty="0">
                          <a:solidFill>
                            <a:srgbClr val="000000"/>
                          </a:solidFill>
                          <a:effectLst/>
                          <a:latin typeface="新細明體" charset="0"/>
                        </a:rPr>
                        <a:t>(6) </a:t>
                      </a:r>
                      <a:r>
                        <a:rPr lang="es-ES_tradnl" sz="1600" b="0" i="0" u="none" strike="noStrike" dirty="0" err="1">
                          <a:solidFill>
                            <a:srgbClr val="000000"/>
                          </a:solidFill>
                          <a:effectLst/>
                          <a:latin typeface="新細明體" charset="0"/>
                        </a:rPr>
                        <a:t>保留convertible</a:t>
                      </a:r>
                      <a:r>
                        <a:rPr lang="es-ES_tradnl" sz="1600" b="0" i="0" u="none" strike="noStrike" dirty="0">
                          <a:solidFill>
                            <a:srgbClr val="000000"/>
                          </a:solidFill>
                          <a:effectLst/>
                          <a:latin typeface="新細明體" charset="0"/>
                        </a:rPr>
                        <a:t>=Y</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2379</a:t>
                      </a:r>
                    </a:p>
                  </a:txBody>
                  <a:tcPr marL="12155" marR="12155" marT="12155" marB="0" anchor="ctr">
                    <a:lnL>
                      <a:noFill/>
                    </a:lnL>
                    <a:lnR>
                      <a:noFill/>
                    </a:lnR>
                    <a:lnT>
                      <a:noFill/>
                    </a:lnT>
                    <a:lnB>
                      <a:noFill/>
                    </a:lnB>
                  </a:tcPr>
                </a:tc>
              </a:tr>
              <a:tr h="243091">
                <a:tc>
                  <a:txBody>
                    <a:bodyPr/>
                    <a:lstStyle/>
                    <a:p>
                      <a:pPr algn="l" fontAlgn="ctr"/>
                      <a:r>
                        <a:rPr lang="mr-IN" sz="1600" b="0" i="0" u="none" strike="noStrike">
                          <a:solidFill>
                            <a:srgbClr val="000000"/>
                          </a:solidFill>
                          <a:effectLst/>
                          <a:latin typeface="新細明體" charset="0"/>
                        </a:rPr>
                        <a:t>(7) 保留putable=Y</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1131</a:t>
                      </a:r>
                    </a:p>
                  </a:txBody>
                  <a:tcPr marL="12155" marR="12155" marT="12155" marB="0" anchor="ctr">
                    <a:lnL>
                      <a:noFill/>
                    </a:lnL>
                    <a:lnR>
                      <a:noFill/>
                    </a:lnR>
                    <a:lnT>
                      <a:noFill/>
                    </a:lnT>
                    <a:lnB>
                      <a:noFill/>
                    </a:lnB>
                  </a:tcPr>
                </a:tc>
              </a:tr>
              <a:tr h="243091">
                <a:tc>
                  <a:txBody>
                    <a:bodyPr/>
                    <a:lstStyle/>
                    <a:p>
                      <a:pPr algn="l" fontAlgn="ctr"/>
                      <a:r>
                        <a:rPr lang="en-US" sz="1600" b="0" i="0" u="none" strike="noStrike">
                          <a:solidFill>
                            <a:srgbClr val="000000"/>
                          </a:solidFill>
                          <a:effectLst/>
                          <a:latin typeface="新細明體" charset="0"/>
                        </a:rPr>
                        <a:t>(8) 刪除exchangable=Y</a:t>
                      </a:r>
                    </a:p>
                  </a:txBody>
                  <a:tcPr marL="12155" marR="12155" marT="1215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1131</a:t>
                      </a:r>
                    </a:p>
                  </a:txBody>
                  <a:tcPr marL="12155" marR="12155" marT="12155" marB="0" anchor="ctr">
                    <a:lnL>
                      <a:noFill/>
                    </a:lnL>
                    <a:lnR>
                      <a:noFill/>
                    </a:lnR>
                    <a:lnT>
                      <a:noFill/>
                    </a:lnT>
                    <a:lnB>
                      <a:noFill/>
                    </a:lnB>
                  </a:tcPr>
                </a:tc>
              </a:tr>
              <a:tr h="243091">
                <a:tc>
                  <a:txBody>
                    <a:bodyPr/>
                    <a:lstStyle/>
                    <a:p>
                      <a:pPr algn="l" fontAlgn="ctr"/>
                      <a:r>
                        <a:rPr lang="en-US" sz="1600" b="0" i="0" u="none" strike="noStrike">
                          <a:solidFill>
                            <a:srgbClr val="000000"/>
                          </a:solidFill>
                          <a:effectLst/>
                          <a:latin typeface="新細明體" charset="0"/>
                        </a:rPr>
                        <a:t>(9) 保留action type = P or B or E or IM</a:t>
                      </a:r>
                    </a:p>
                  </a:txBody>
                  <a:tcPr marL="12155" marR="12155" marT="12155"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464</a:t>
                      </a:r>
                    </a:p>
                  </a:txBody>
                  <a:tcPr marL="12155" marR="12155" marT="12155" marB="0" anchor="ctr">
                    <a:lnL>
                      <a:noFill/>
                    </a:lnL>
                    <a:lnR>
                      <a:noFill/>
                    </a:lnR>
                    <a:lnT>
                      <a:noFill/>
                    </a:lnT>
                    <a:lnB>
                      <a:noFill/>
                    </a:lnB>
                  </a:tcPr>
                </a:tc>
              </a:tr>
              <a:tr h="243091">
                <a:tc>
                  <a:txBody>
                    <a:bodyPr/>
                    <a:lstStyle/>
                    <a:p>
                      <a:pPr algn="l" fontAlgn="ctr"/>
                      <a:r>
                        <a:rPr lang="en-US" sz="1600" b="0" i="0" u="none" strike="noStrike" dirty="0">
                          <a:solidFill>
                            <a:srgbClr val="000000"/>
                          </a:solidFill>
                          <a:effectLst/>
                          <a:latin typeface="新細明體" charset="0"/>
                        </a:rPr>
                        <a:t>(10) </a:t>
                      </a:r>
                      <a:r>
                        <a:rPr lang="en-US" sz="1600" b="0" i="0" u="none" strike="noStrike" dirty="0" err="1">
                          <a:solidFill>
                            <a:srgbClr val="000000"/>
                          </a:solidFill>
                          <a:effectLst/>
                          <a:latin typeface="新細明體" charset="0"/>
                        </a:rPr>
                        <a:t>刪除callable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與redeemable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不同時為Y</a:t>
                      </a:r>
                      <a:endParaRPr lang="en-US" sz="1600" b="0" i="0" u="none" strike="noStrike" dirty="0">
                        <a:solidFill>
                          <a:srgbClr val="000000"/>
                        </a:solidFill>
                        <a:effectLst/>
                        <a:latin typeface="新細明體" charset="0"/>
                      </a:endParaRPr>
                    </a:p>
                  </a:txBody>
                  <a:tcPr marL="12155" marR="12155" marT="12155"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464</a:t>
                      </a:r>
                    </a:p>
                  </a:txBody>
                  <a:tcPr marL="12155" marR="12155" marT="12155" marB="0" anchor="ctr">
                    <a:lnL>
                      <a:noFill/>
                    </a:lnL>
                    <a:lnR>
                      <a:noFill/>
                    </a:lnR>
                    <a:lnT>
                      <a:noFill/>
                    </a:lnT>
                    <a:lnB>
                      <a:noFill/>
                    </a:lnB>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97481374"/>
              </p:ext>
            </p:extLst>
          </p:nvPr>
        </p:nvGraphicFramePr>
        <p:xfrm>
          <a:off x="6536295" y="1690688"/>
          <a:ext cx="5440475" cy="4894582"/>
        </p:xfrm>
        <a:graphic>
          <a:graphicData uri="http://schemas.openxmlformats.org/drawingml/2006/table">
            <a:tbl>
              <a:tblPr/>
              <a:tblGrid>
                <a:gridCol w="4592622"/>
                <a:gridCol w="847853"/>
              </a:tblGrid>
              <a:tr h="338834">
                <a:tc>
                  <a:txBody>
                    <a:bodyPr/>
                    <a:lstStyle/>
                    <a:p>
                      <a:pPr algn="l" fontAlgn="ctr"/>
                      <a:r>
                        <a:rPr lang="zh-TW" altLang="en-US" sz="1600" b="0" i="0" u="none" strike="noStrike" dirty="0">
                          <a:solidFill>
                            <a:srgbClr val="000000"/>
                          </a:solidFill>
                          <a:effectLst/>
                          <a:latin typeface="新細明體" charset="0"/>
                        </a:rPr>
                        <a:t>資料刪除準則</a:t>
                      </a:r>
                    </a:p>
                  </a:txBody>
                  <a:tcPr marL="12155" marR="12155" marT="12155"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155" marR="12155" marT="12155"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422" marR="10422" marT="10422" marB="0" anchor="ctr">
                    <a:lnL>
                      <a:noFill/>
                    </a:lnL>
                    <a:lnR>
                      <a:noFill/>
                    </a:lnR>
                    <a:lnT>
                      <a:noFill/>
                    </a:lnT>
                    <a:lnB>
                      <a:noFill/>
                    </a:lnB>
                  </a:tcPr>
                </a:tc>
              </a:tr>
              <a:tr h="208447">
                <a:tc>
                  <a:txBody>
                    <a:bodyPr/>
                    <a:lstStyle/>
                    <a:p>
                      <a:pPr algn="l" fontAlgn="ctr"/>
                      <a:r>
                        <a:rPr lang="is-IS" sz="1600" b="0" i="0" u="none" strike="noStrike" dirty="0">
                          <a:solidFill>
                            <a:srgbClr val="000000"/>
                          </a:solidFill>
                          <a:effectLst/>
                          <a:latin typeface="新細明體" charset="0"/>
                        </a:rPr>
                        <a:t>(11) </a:t>
                      </a:r>
                      <a:r>
                        <a:rPr lang="is-IS" sz="1600" b="0" i="0" u="none" strike="noStrike" dirty="0" smtClean="0">
                          <a:solidFill>
                            <a:srgbClr val="000000"/>
                          </a:solidFill>
                          <a:effectLst/>
                          <a:latin typeface="新細明體" charset="0"/>
                        </a:rPr>
                        <a:t>刪除coupon缺漏值</a:t>
                      </a:r>
                      <a:endParaRPr lang="is-I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462</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(12)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type=v</a:t>
                      </a:r>
                    </a:p>
                  </a:txBody>
                  <a:tcPr marL="10360" marR="10360" marT="10360"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418</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(13)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change </a:t>
                      </a:r>
                      <a:r>
                        <a:rPr lang="en-US" sz="1600" b="0" i="0" u="none" strike="noStrike" dirty="0" err="1">
                          <a:solidFill>
                            <a:srgbClr val="000000"/>
                          </a:solidFill>
                          <a:effectLst/>
                          <a:latin typeface="新細明體" charset="0"/>
                        </a:rPr>
                        <a:t>indicator不為N</a:t>
                      </a:r>
                      <a:endParaRPr lang="en-US" sz="1600" b="0" i="0" u="none" strike="noStrike" dirty="0">
                        <a:solidFill>
                          <a:srgbClr val="000000"/>
                        </a:solidFill>
                        <a:effectLst/>
                        <a:latin typeface="新細明體" charset="0"/>
                      </a:endParaRPr>
                    </a:p>
                  </a:txBody>
                  <a:tcPr marL="10360" marR="10360" marT="1036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416</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(14) 刪除 interest frequency = -1 及 缺漏</a:t>
                      </a:r>
                    </a:p>
                  </a:txBody>
                  <a:tcPr marL="10360" marR="10360" marT="1036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415</a:t>
                      </a:r>
                    </a:p>
                  </a:txBody>
                  <a:tcPr marL="10422" marR="10422" marT="10422" marB="0" anchor="ctr">
                    <a:lnL>
                      <a:noFill/>
                    </a:lnL>
                    <a:lnR>
                      <a:noFill/>
                    </a:lnR>
                    <a:lnT>
                      <a:noFill/>
                    </a:lnT>
                    <a:lnB>
                      <a:noFill/>
                    </a:lnB>
                  </a:tcPr>
                </a:tc>
              </a:tr>
              <a:tr h="208447">
                <a:tc>
                  <a:txBody>
                    <a:bodyPr/>
                    <a:lstStyle/>
                    <a:p>
                      <a:pPr algn="l" fontAlgn="ctr"/>
                      <a:r>
                        <a:rPr lang="en-US" sz="1600" b="0" i="0" u="none" strike="noStrike">
                          <a:solidFill>
                            <a:srgbClr val="000000"/>
                          </a:solidFill>
                          <a:effectLst/>
                          <a:latin typeface="新細明體" charset="0"/>
                        </a:rPr>
                        <a:t>(15) 針對 coupon = 0</a:t>
                      </a:r>
                    </a:p>
                  </a:txBody>
                  <a:tcPr marL="10360" marR="10360" marT="1036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415</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422" marR="10422" marT="10422" marB="0" anchor="ctr">
                    <a:lnL>
                      <a:noFill/>
                    </a:lnL>
                    <a:lnR>
                      <a:noFill/>
                    </a:lnR>
                    <a:lnT>
                      <a:noFill/>
                    </a:lnT>
                    <a:lnB>
                      <a:noFill/>
                    </a:lnB>
                  </a:tcPr>
                </a:tc>
              </a:tr>
              <a:tr h="208447">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與贖回相關</a:t>
                      </a:r>
                    </a:p>
                  </a:txBody>
                  <a:tcPr marL="10360" marR="10360" marT="10360" marB="0" anchor="ctr">
                    <a:lnL>
                      <a:noFill/>
                    </a:lnL>
                    <a:lnR>
                      <a:noFill/>
                    </a:lnR>
                    <a:lnT>
                      <a:noFill/>
                    </a:lnT>
                    <a:lnB>
                      <a:noFill/>
                    </a:lnB>
                  </a:tcPr>
                </a:tc>
                <a:tc>
                  <a:txBody>
                    <a:bodyPr/>
                    <a:lstStyle/>
                    <a:p>
                      <a:pPr algn="ctr" fontAlgn="ctr"/>
                      <a:endParaRPr lang="zh-TW" altLang="en-US" sz="1600" b="0" i="0" u="none" strike="noStrike">
                        <a:solidFill>
                          <a:srgbClr val="000000"/>
                        </a:solidFill>
                        <a:effectLst/>
                        <a:latin typeface="新細明體" charset="0"/>
                      </a:endParaRP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(16) 刪除 discrete call 的樣本 </a:t>
                      </a:r>
                      <a:r>
                        <a:rPr lang="en-US" sz="1600" b="0" i="0" u="none" strike="noStrike" dirty="0" smtClean="0">
                          <a:solidFill>
                            <a:srgbClr val="000000"/>
                          </a:solidFill>
                          <a:effectLst/>
                          <a:latin typeface="新細明體" charset="0"/>
                        </a:rPr>
                        <a:t>(保留 </a:t>
                      </a:r>
                      <a:r>
                        <a:rPr lang="en-US" sz="1600" b="0" i="0" u="none" strike="noStrike" dirty="0">
                          <a:solidFill>
                            <a:srgbClr val="000000"/>
                          </a:solidFill>
                          <a:effectLst/>
                          <a:latin typeface="新細明體" charset="0"/>
                        </a:rPr>
                        <a:t>call </a:t>
                      </a:r>
                      <a:r>
                        <a:rPr lang="en-US" sz="1600" b="0" i="0" u="none" strike="noStrike" dirty="0" err="1">
                          <a:solidFill>
                            <a:srgbClr val="000000"/>
                          </a:solidFill>
                          <a:effectLst/>
                          <a:latin typeface="新細明體" charset="0"/>
                        </a:rPr>
                        <a:t>freqency</a:t>
                      </a:r>
                      <a:r>
                        <a:rPr lang="en-US" sz="1600" b="0" i="0" u="none" strike="noStrike" dirty="0">
                          <a:solidFill>
                            <a:srgbClr val="000000"/>
                          </a:solidFill>
                          <a:effectLst/>
                          <a:latin typeface="新細明體" charset="0"/>
                        </a:rPr>
                        <a:t> = C </a:t>
                      </a:r>
                      <a:endParaRPr lang="en-US" sz="1600" b="0" i="0" u="none" strike="noStrike" dirty="0" smtClean="0">
                        <a:solidFill>
                          <a:srgbClr val="000000"/>
                        </a:solidFill>
                        <a:effectLst/>
                        <a:latin typeface="新細明體" charset="0"/>
                      </a:endParaRPr>
                    </a:p>
                    <a:p>
                      <a:pPr algn="l" fontAlgn="ctr"/>
                      <a:r>
                        <a:rPr lang="en-US" sz="1600" b="0" i="0" u="none" strike="noStrike" dirty="0" smtClean="0">
                          <a:solidFill>
                            <a:srgbClr val="000000"/>
                          </a:solidFill>
                          <a:effectLst/>
                          <a:latin typeface="新細明體" charset="0"/>
                        </a:rPr>
                        <a:t>       的樣本</a:t>
                      </a:r>
                      <a:r>
                        <a:rPr lang="en-US" sz="1600" b="0" i="0" u="none" strike="noStrike" dirty="0">
                          <a:solidFill>
                            <a:srgbClr val="000000"/>
                          </a:solidFill>
                          <a:effectLst/>
                          <a:latin typeface="新細明體" charset="0"/>
                        </a:rPr>
                        <a:t>)</a:t>
                      </a: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368</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(17) 刪除 make whole call 的樣本</a:t>
                      </a:r>
                    </a:p>
                  </a:txBody>
                  <a:tcPr marL="10360" marR="10360" marT="10360" marB="0" anchor="ctr">
                    <a:lnL>
                      <a:noFill/>
                    </a:lnL>
                    <a:lnR>
                      <a:noFill/>
                    </a:lnR>
                    <a:lnT>
                      <a:noFill/>
                    </a:lnT>
                    <a:lnB>
                      <a:noFill/>
                    </a:lnB>
                  </a:tcPr>
                </a:tc>
                <a:tc>
                  <a:txBody>
                    <a:bodyPr/>
                    <a:lstStyle/>
                    <a:p>
                      <a:pPr algn="ctr" fontAlgn="ctr"/>
                      <a:r>
                        <a:rPr lang="cs-CZ" sz="1600" b="0" i="0" u="none" strike="noStrike">
                          <a:solidFill>
                            <a:srgbClr val="000000"/>
                          </a:solidFill>
                          <a:effectLst/>
                          <a:latin typeface="新細明體" charset="0"/>
                        </a:rPr>
                        <a:t>365</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(18) 刪除 sudden death par , </a:t>
                      </a:r>
                      <a:r>
                        <a:rPr lang="en-US" sz="1600" b="0" i="0" u="none" strike="noStrike" dirty="0" err="1">
                          <a:solidFill>
                            <a:srgbClr val="000000"/>
                          </a:solidFill>
                          <a:effectLst/>
                          <a:latin typeface="新細明體" charset="0"/>
                        </a:rPr>
                        <a:t>matain</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replac</a:t>
                      </a:r>
                      <a:r>
                        <a:rPr lang="en-US" sz="1600" b="0" i="0" u="none" strike="noStrike" dirty="0">
                          <a:solidFill>
                            <a:srgbClr val="000000"/>
                          </a:solidFill>
                          <a:effectLst/>
                          <a:latin typeface="新細明體" charset="0"/>
                        </a:rPr>
                        <a:t>, index </a:t>
                      </a:r>
                      <a:endParaRPr lang="en-US" sz="1600" b="0" i="0" u="none" strike="noStrike" dirty="0" smtClean="0">
                        <a:solidFill>
                          <a:srgbClr val="000000"/>
                        </a:solidFill>
                        <a:effectLst/>
                        <a:latin typeface="新細明體" charset="0"/>
                      </a:endParaRPr>
                    </a:p>
                    <a:p>
                      <a:pPr algn="l" fontAlgn="ct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redemprtion</a:t>
                      </a:r>
                      <a:r>
                        <a:rPr lang="en-US" sz="1600" b="0" i="0" u="none" strike="noStrike" dirty="0" smtClean="0">
                          <a:solidFill>
                            <a:srgbClr val="000000"/>
                          </a:solidFill>
                          <a:effectLst/>
                          <a:latin typeface="新細明體" charset="0"/>
                        </a:rPr>
                        <a:t>=Y </a:t>
                      </a:r>
                      <a:r>
                        <a:rPr lang="en-US" sz="1600" b="0" i="0" u="none" strike="noStrike" dirty="0">
                          <a:solidFill>
                            <a:srgbClr val="000000"/>
                          </a:solidFill>
                          <a:effectLst/>
                          <a:latin typeface="新細明體" charset="0"/>
                        </a:rPr>
                        <a:t>的樣本</a:t>
                      </a:r>
                    </a:p>
                  </a:txBody>
                  <a:tcPr marL="10360" marR="10360" marT="1036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363</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a:solidFill>
                            <a:srgbClr val="000000"/>
                          </a:solidFill>
                          <a:effectLst/>
                          <a:latin typeface="新細明體" charset="0"/>
                        </a:rPr>
                        <a:t>(19) 刪除 first call date 有缺漏的樣本</a:t>
                      </a:r>
                    </a:p>
                  </a:txBody>
                  <a:tcPr marL="10360" marR="10360" marT="10360"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362</a:t>
                      </a:r>
                    </a:p>
                  </a:txBody>
                  <a:tcPr marL="10422" marR="10422" marT="10422" marB="0" anchor="ctr">
                    <a:lnL>
                      <a:noFill/>
                    </a:lnL>
                    <a:lnR>
                      <a:noFill/>
                    </a:lnR>
                    <a:lnT>
                      <a:noFill/>
                    </a:lnT>
                    <a:lnB>
                      <a:noFill/>
                    </a:lnB>
                  </a:tcPr>
                </a:tc>
              </a:tr>
              <a:tr h="208447">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5</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其他</a:t>
                      </a:r>
                    </a:p>
                  </a:txBody>
                  <a:tcPr marL="10360" marR="10360" marT="1036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422" marR="10422" marT="10422" marB="0" anchor="ctr">
                    <a:lnL>
                      <a:noFill/>
                    </a:lnL>
                    <a:lnR>
                      <a:noFill/>
                    </a:lnR>
                    <a:lnT>
                      <a:noFill/>
                    </a:lnT>
                    <a:lnB>
                      <a:noFill/>
                    </a:lnB>
                  </a:tcPr>
                </a:tc>
              </a:tr>
              <a:tr h="208447">
                <a:tc>
                  <a:txBody>
                    <a:bodyPr/>
                    <a:lstStyle/>
                    <a:p>
                      <a:pPr algn="l" fontAlgn="ctr"/>
                      <a:r>
                        <a:rPr lang="en-US" sz="1600" b="0" i="0" u="none" strike="noStrike" dirty="0" smtClean="0">
                          <a:solidFill>
                            <a:srgbClr val="000000"/>
                          </a:solidFill>
                          <a:effectLst/>
                          <a:latin typeface="新細明體" charset="0"/>
                        </a:rPr>
                        <a:t>(20) </a:t>
                      </a:r>
                      <a:r>
                        <a:rPr lang="en-US" sz="1600" b="0" i="0" u="none" strike="noStrike" dirty="0" err="1">
                          <a:solidFill>
                            <a:srgbClr val="000000"/>
                          </a:solidFill>
                          <a:effectLst/>
                          <a:latin typeface="新細明體" charset="0"/>
                        </a:rPr>
                        <a:t>刪除enhancement</a:t>
                      </a:r>
                      <a:r>
                        <a:rPr lang="en-US" sz="1600" b="0" i="0" u="none" strike="noStrike" dirty="0">
                          <a:solidFill>
                            <a:srgbClr val="000000"/>
                          </a:solidFill>
                          <a:effectLst/>
                          <a:latin typeface="新細明體" charset="0"/>
                        </a:rPr>
                        <a:t> = Y</a:t>
                      </a:r>
                    </a:p>
                  </a:txBody>
                  <a:tcPr marL="10360" marR="10360" marT="1036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317</a:t>
                      </a:r>
                    </a:p>
                  </a:txBody>
                  <a:tcPr marL="10422" marR="10422" marT="10422" marB="0" anchor="ctr">
                    <a:lnL>
                      <a:noFill/>
                    </a:lnL>
                    <a:lnR>
                      <a:noFill/>
                    </a:lnR>
                    <a:lnT>
                      <a:noFill/>
                    </a:lnT>
                    <a:lnB>
                      <a:noFill/>
                    </a:lnB>
                  </a:tcPr>
                </a:tc>
              </a:tr>
              <a:tr h="208447">
                <a:tc>
                  <a:txBody>
                    <a:bodyPr/>
                    <a:lstStyle/>
                    <a:p>
                      <a:pPr algn="l" fontAlgn="ctr"/>
                      <a:r>
                        <a:rPr lang="en-US" sz="1600" b="0" i="0" u="none" strike="noStrike" dirty="0" smtClean="0">
                          <a:solidFill>
                            <a:srgbClr val="000000"/>
                          </a:solidFill>
                          <a:effectLst/>
                          <a:latin typeface="新細明體" charset="0"/>
                        </a:rPr>
                        <a:t>(21) </a:t>
                      </a:r>
                      <a:r>
                        <a:rPr lang="en-US" sz="1600" b="0" i="0" u="none" strike="noStrike" dirty="0">
                          <a:solidFill>
                            <a:srgbClr val="000000"/>
                          </a:solidFill>
                          <a:effectLst/>
                          <a:latin typeface="新細明體" charset="0"/>
                        </a:rPr>
                        <a:t>刪除 pay in kind = Y</a:t>
                      </a:r>
                    </a:p>
                  </a:txBody>
                  <a:tcPr marL="10360" marR="10360" marT="1036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317</a:t>
                      </a:r>
                    </a:p>
                  </a:txBody>
                  <a:tcPr marL="10422" marR="10422" marT="10422" marB="0" anchor="ctr">
                    <a:lnL>
                      <a:noFill/>
                    </a:lnL>
                    <a:lnR>
                      <a:noFill/>
                    </a:lnR>
                    <a:lnT>
                      <a:noFill/>
                    </a:lnT>
                    <a:lnB>
                      <a:noFill/>
                    </a:lnB>
                  </a:tcPr>
                </a:tc>
              </a:tr>
              <a:tr h="208447">
                <a:tc>
                  <a:txBody>
                    <a:bodyPr/>
                    <a:lstStyle/>
                    <a:p>
                      <a:pPr algn="l" fontAlgn="ctr"/>
                      <a:r>
                        <a:rPr lang="is-IS" sz="1600" b="0" i="0" u="none" strike="noStrike" dirty="0">
                          <a:solidFill>
                            <a:srgbClr val="000000"/>
                          </a:solidFill>
                          <a:effectLst/>
                          <a:latin typeface="新細明體" charset="0"/>
                        </a:rPr>
                        <a:t>(</a:t>
                      </a:r>
                      <a:r>
                        <a:rPr lang="is-IS" sz="1600" b="0" i="0" u="none" strike="noStrike" dirty="0" smtClean="0">
                          <a:solidFill>
                            <a:srgbClr val="000000"/>
                          </a:solidFill>
                          <a:effectLst/>
                          <a:latin typeface="新細明體" charset="0"/>
                        </a:rPr>
                        <a:t>22) </a:t>
                      </a:r>
                      <a:r>
                        <a:rPr lang="is-IS" sz="1600" b="0" i="0" u="none" strike="noStrike" dirty="0">
                          <a:solidFill>
                            <a:srgbClr val="000000"/>
                          </a:solidFill>
                          <a:effectLst/>
                          <a:latin typeface="新細明體" charset="0"/>
                        </a:rPr>
                        <a:t>刪除defulted=Y</a:t>
                      </a:r>
                    </a:p>
                  </a:txBody>
                  <a:tcPr marL="10360" marR="10360" marT="1036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317</a:t>
                      </a:r>
                    </a:p>
                  </a:txBody>
                  <a:tcPr marL="10422" marR="10422" marT="10422" marB="0" anchor="ctr">
                    <a:lnL>
                      <a:noFill/>
                    </a:lnL>
                    <a:lnR>
                      <a:noFill/>
                    </a:lnR>
                    <a:lnT>
                      <a:noFill/>
                    </a:lnT>
                    <a:lnB>
                      <a:noFill/>
                    </a:lnB>
                  </a:tcPr>
                </a:tc>
              </a:tr>
            </a:tbl>
          </a:graphicData>
        </a:graphic>
      </p:graphicFrame>
    </p:spTree>
    <p:extLst>
      <p:ext uri="{BB962C8B-B14F-4D97-AF65-F5344CB8AC3E}">
        <p14:creationId xmlns:p14="http://schemas.microsoft.com/office/powerpoint/2010/main" val="11814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7900" y="111125"/>
            <a:ext cx="10515600" cy="1325563"/>
          </a:xfrm>
        </p:spPr>
        <p:txBody>
          <a:bodyPr/>
          <a:lstStyle/>
          <a:p>
            <a:pPr algn="ctr"/>
            <a:r>
              <a:rPr lang="en-US" altLang="zh-TW" dirty="0">
                <a:latin typeface="標楷體" panose="03000509000000000000" pitchFamily="65" charset="-120"/>
                <a:ea typeface="標楷體" panose="03000509000000000000" pitchFamily="65" charset="-120"/>
              </a:rPr>
              <a:t>Pure </a:t>
            </a:r>
            <a:r>
              <a:rPr lang="en-US" altLang="zh-TW" dirty="0" smtClean="0">
                <a:latin typeface="標楷體" panose="03000509000000000000" pitchFamily="65" charset="-120"/>
                <a:ea typeface="標楷體" panose="03000509000000000000" pitchFamily="65" charset="-120"/>
              </a:rPr>
              <a:t>conversion policy with </a:t>
            </a:r>
            <a:r>
              <a:rPr lang="en-US" altLang="zh-TW" dirty="0" err="1">
                <a:latin typeface="標楷體" panose="03000509000000000000" pitchFamily="65" charset="-120"/>
                <a:ea typeface="標楷體" panose="03000509000000000000" pitchFamily="65" charset="-120"/>
              </a:rPr>
              <a:t>putable</a:t>
            </a:r>
            <a:endParaRPr kumimoji="1"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33991421"/>
              </p:ext>
            </p:extLst>
          </p:nvPr>
        </p:nvGraphicFramePr>
        <p:xfrm>
          <a:off x="107950" y="1436688"/>
          <a:ext cx="6038850" cy="3335020"/>
        </p:xfrm>
        <a:graphic>
          <a:graphicData uri="http://schemas.openxmlformats.org/drawingml/2006/table">
            <a:tbl>
              <a:tblPr/>
              <a:tblGrid>
                <a:gridCol w="4959350"/>
                <a:gridCol w="1079500"/>
              </a:tblGrid>
              <a:tr h="254000">
                <a:tc>
                  <a:txBody>
                    <a:bodyPr/>
                    <a:lstStyle/>
                    <a:p>
                      <a:pPr algn="l" fontAlgn="ctr"/>
                      <a:r>
                        <a:rPr lang="zh-TW" altLang="en-US" sz="1600" b="0" i="0" u="none" strike="noStrike">
                          <a:solidFill>
                            <a:srgbClr val="000000"/>
                          </a:solidFill>
                          <a:effectLst/>
                          <a:latin typeface="新細明體" charset="0"/>
                        </a:rPr>
                        <a:t>資料刪除準則</a:t>
                      </a:r>
                    </a:p>
                  </a:txBody>
                  <a:tcPr marL="12700" marR="12700" marT="12700"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All convertible data(</a:t>
                      </a:r>
                      <a:r>
                        <a:rPr lang="en-US" sz="1600" b="0" i="0" u="none" strike="noStrike" dirty="0" err="1">
                          <a:solidFill>
                            <a:srgbClr val="000000"/>
                          </a:solidFill>
                          <a:effectLst/>
                          <a:latin typeface="新細明體" charset="0"/>
                        </a:rPr>
                        <a:t>已刪除date缺漏值</a:t>
                      </a:r>
                      <a:r>
                        <a:rPr lang="en-US" sz="1600" b="0" i="0" u="none" strike="noStrike" dirty="0">
                          <a:solidFill>
                            <a:srgbClr val="000000"/>
                          </a:solidFill>
                          <a:effectLst/>
                          <a:latin typeface="新細明體" charset="0"/>
                        </a:rPr>
                        <a:t>)</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4552</a:t>
                      </a:r>
                    </a:p>
                  </a:txBody>
                  <a:tcPr marL="12700" marR="12700" marT="12700" marB="0" anchor="ctr">
                    <a:lnL>
                      <a:noFill/>
                    </a:lnL>
                    <a:lnR>
                      <a:noFill/>
                    </a:lnR>
                    <a:lnT>
                      <a:noFill/>
                    </a:lnT>
                    <a:lnB>
                      <a:noFill/>
                    </a:lnB>
                  </a:tcPr>
                </a:tc>
              </a:tr>
              <a:tr h="254000">
                <a:tc>
                  <a:txBody>
                    <a:bodyPr/>
                    <a:lstStyle/>
                    <a:p>
                      <a:pPr algn="l" fontAlgn="ctr"/>
                      <a:r>
                        <a:rPr lang="ja-JP" altLang="en-US" sz="1600" b="0" i="0" u="none" strike="noStrike" dirty="0">
                          <a:solidFill>
                            <a:srgbClr val="000000"/>
                          </a:solidFill>
                          <a:effectLst/>
                          <a:latin typeface="新細明體" charset="0"/>
                        </a:rPr>
                        <a:t>第</a:t>
                      </a:r>
                      <a:r>
                        <a:rPr lang="en-US" altLang="ja-JP" sz="1600" b="0" i="0" u="none" strike="noStrike" dirty="0">
                          <a:solidFill>
                            <a:srgbClr val="000000"/>
                          </a:solidFill>
                          <a:effectLst/>
                          <a:latin typeface="新細明體" charset="0"/>
                        </a:rPr>
                        <a:t>1</a:t>
                      </a:r>
                      <a:r>
                        <a:rPr lang="ja-JP" altLang="en-US" sz="1600" b="0" i="0" u="none" strike="noStrike" dirty="0">
                          <a:solidFill>
                            <a:srgbClr val="000000"/>
                          </a:solidFill>
                          <a:effectLst/>
                          <a:latin typeface="新細明體" charset="0"/>
                        </a:rPr>
                        <a:t>類</a:t>
                      </a:r>
                      <a:r>
                        <a:rPr lang="en-US" altLang="ja-JP" sz="1600" b="0" i="0" u="none" strike="noStrike" dirty="0">
                          <a:solidFill>
                            <a:srgbClr val="000000"/>
                          </a:solidFill>
                          <a:effectLst/>
                          <a:latin typeface="新細明體" charset="0"/>
                        </a:rPr>
                        <a:t>: </a:t>
                      </a:r>
                      <a:r>
                        <a:rPr lang="ja-JP" altLang="en-US" sz="1600" b="0" i="0" u="none" strike="noStrike" dirty="0">
                          <a:solidFill>
                            <a:srgbClr val="000000"/>
                          </a:solidFill>
                          <a:effectLst/>
                          <a:latin typeface="新細明體" charset="0"/>
                        </a:rPr>
                        <a:t>基本</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is-IS" sz="1600" b="0" i="0" u="none" strike="noStrike">
                          <a:solidFill>
                            <a:srgbClr val="000000"/>
                          </a:solidFill>
                          <a:effectLst/>
                          <a:latin typeface="新細明體" charset="0"/>
                        </a:rPr>
                        <a:t>(1) 刪除perpetual=Y</a:t>
                      </a:r>
                    </a:p>
                  </a:txBody>
                  <a:tcPr marL="12700" marR="12700" marT="12700" marB="0" anchor="ctr">
                    <a:lnL>
                      <a:noFill/>
                    </a:lnL>
                    <a:lnR>
                      <a:noFill/>
                    </a:lnR>
                    <a:lnT>
                      <a:noFill/>
                    </a:lnT>
                    <a:lnB>
                      <a:noFill/>
                    </a:lnB>
                  </a:tcPr>
                </a:tc>
                <a:tc>
                  <a:txBody>
                    <a:bodyPr/>
                    <a:lstStyle/>
                    <a:p>
                      <a:pPr algn="ctr" fontAlgn="ctr"/>
                      <a:r>
                        <a:rPr lang="uk-UA" sz="1600" b="0" i="0" u="none" strike="noStrike" dirty="0">
                          <a:solidFill>
                            <a:srgbClr val="000000"/>
                          </a:solidFill>
                          <a:effectLst/>
                          <a:latin typeface="新細明體" charset="0"/>
                        </a:rPr>
                        <a:t>4551</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(2) 刪除foreign currency=Y</a:t>
                      </a:r>
                    </a:p>
                  </a:txBody>
                  <a:tcPr marL="12700" marR="12700" marT="1270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4489</a:t>
                      </a: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(3) </a:t>
                      </a:r>
                      <a:r>
                        <a:rPr lang="is-IS" sz="1600" b="0" i="0" u="none" strike="noStrike" dirty="0" smtClean="0">
                          <a:solidFill>
                            <a:srgbClr val="000000"/>
                          </a:solidFill>
                          <a:effectLst/>
                          <a:latin typeface="新細明體" charset="0"/>
                        </a:rPr>
                        <a:t>刪除</a:t>
                      </a:r>
                      <a:r>
                        <a:rPr lang="is-IS" altLang="zh-TW" sz="1600" b="0" i="0" u="none" strike="noStrike" dirty="0" smtClean="0">
                          <a:solidFill>
                            <a:srgbClr val="000000"/>
                          </a:solidFill>
                          <a:effectLst/>
                          <a:latin typeface="新細明體" charset="0"/>
                        </a:rPr>
                        <a:t>principal amount </a:t>
                      </a:r>
                      <a:r>
                        <a:rPr lang="is-IS" sz="1600" b="0" i="0" u="none" strike="noStrike" dirty="0" smtClean="0">
                          <a:solidFill>
                            <a:srgbClr val="000000"/>
                          </a:solidFill>
                          <a:effectLst/>
                          <a:latin typeface="新細明體" charset="0"/>
                        </a:rPr>
                        <a:t>不為</a:t>
                      </a:r>
                      <a:r>
                        <a:rPr lang="is-IS" sz="1600" b="0" i="0" u="none" strike="noStrike" dirty="0">
                          <a:solidFill>
                            <a:srgbClr val="000000"/>
                          </a:solidFill>
                          <a:effectLst/>
                          <a:latin typeface="新細明體" charset="0"/>
                        </a:rPr>
                        <a:t>1000</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4173</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(4) </a:t>
                      </a:r>
                      <a:r>
                        <a:rPr lang="en-US" sz="1600" b="0" i="0" u="none" strike="noStrike" dirty="0" err="1">
                          <a:solidFill>
                            <a:srgbClr val="000000"/>
                          </a:solidFill>
                          <a:effectLst/>
                          <a:latin typeface="新細明體" charset="0"/>
                        </a:rPr>
                        <a:t>刪除industy</a:t>
                      </a:r>
                      <a:r>
                        <a:rPr lang="en-US" sz="1600" b="0" i="0" u="none" strike="noStrike" dirty="0">
                          <a:solidFill>
                            <a:srgbClr val="000000"/>
                          </a:solidFill>
                          <a:effectLst/>
                          <a:latin typeface="新細明體" charset="0"/>
                        </a:rPr>
                        <a:t> group=4 (政府) &amp;industry code=99 &amp; 缺漏</a:t>
                      </a:r>
                    </a:p>
                  </a:txBody>
                  <a:tcPr marL="12700" marR="12700" marT="12700"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4171</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(5) 刪除day count basis 不為30/360</a:t>
                      </a:r>
                    </a:p>
                  </a:txBody>
                  <a:tcPr marL="12700" marR="12700" marT="1270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4111</a:t>
                      </a:r>
                    </a:p>
                  </a:txBody>
                  <a:tcPr marL="12700" marR="12700" marT="12700" marB="0" anchor="ctr">
                    <a:lnL>
                      <a:noFill/>
                    </a:lnL>
                    <a:lnR>
                      <a:noFill/>
                    </a:lnR>
                    <a:lnT>
                      <a:noFill/>
                    </a:lnT>
                    <a:lnB>
                      <a:noFill/>
                    </a:lnB>
                  </a:tcPr>
                </a:tc>
              </a:tr>
              <a:tr h="254000">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2</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隱含選擇權 </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mr-IN" sz="1600" b="0" i="0" u="none" strike="noStrike">
                          <a:solidFill>
                            <a:srgbClr val="000000"/>
                          </a:solidFill>
                          <a:effectLst/>
                          <a:latin typeface="新細明體" charset="0"/>
                        </a:rPr>
                        <a:t>(6) 保留putable=Y</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1205</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(7) 刪除exchangable=Y</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1205</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(8) 保留action type =C or IM</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105</a:t>
                      </a: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(9) </a:t>
                      </a:r>
                      <a:r>
                        <a:rPr lang="is-IS" sz="1600" b="0" i="0" u="none" strike="noStrike" dirty="0" smtClean="0">
                          <a:solidFill>
                            <a:srgbClr val="000000"/>
                          </a:solidFill>
                          <a:effectLst/>
                          <a:latin typeface="新細明體" charset="0"/>
                        </a:rPr>
                        <a:t>保留redeemable=N</a:t>
                      </a:r>
                      <a:endParaRPr lang="is-I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a:t>
                      </a:r>
                    </a:p>
                  </a:txBody>
                  <a:tcPr marL="12700" marR="12700" marT="12700" marB="0" anchor="ctr">
                    <a:lnL>
                      <a:noFill/>
                    </a:lnL>
                    <a:lnR>
                      <a:noFill/>
                    </a:lnR>
                    <a:lnT>
                      <a:noFill/>
                    </a:lnT>
                    <a:lnB>
                      <a:noFill/>
                    </a:lnB>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2023197311"/>
              </p:ext>
            </p:extLst>
          </p:nvPr>
        </p:nvGraphicFramePr>
        <p:xfrm>
          <a:off x="6146800" y="1436688"/>
          <a:ext cx="6070600" cy="5374640"/>
        </p:xfrm>
        <a:graphic>
          <a:graphicData uri="http://schemas.openxmlformats.org/drawingml/2006/table">
            <a:tbl>
              <a:tblPr/>
              <a:tblGrid>
                <a:gridCol w="5168900"/>
                <a:gridCol w="901700"/>
              </a:tblGrid>
              <a:tr h="254000">
                <a:tc>
                  <a:txBody>
                    <a:bodyPr/>
                    <a:lstStyle/>
                    <a:p>
                      <a:pPr algn="l" fontAlgn="ctr"/>
                      <a:r>
                        <a:rPr lang="zh-TW" altLang="en-US" sz="1600" b="0" i="0" u="none" strike="noStrike" dirty="0">
                          <a:solidFill>
                            <a:srgbClr val="000000"/>
                          </a:solidFill>
                          <a:effectLst/>
                          <a:latin typeface="新細明體" charset="0"/>
                        </a:rPr>
                        <a:t>資料刪除準則</a:t>
                      </a:r>
                    </a:p>
                  </a:txBody>
                  <a:tcPr marL="12700" marR="12700" marT="12700"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(10) </a:t>
                      </a:r>
                      <a:r>
                        <a:rPr lang="is-IS" sz="1600" b="0" i="0" u="none" strike="noStrike" dirty="0" smtClean="0">
                          <a:solidFill>
                            <a:srgbClr val="000000"/>
                          </a:solidFill>
                          <a:effectLst/>
                          <a:latin typeface="新細明體" charset="0"/>
                        </a:rPr>
                        <a:t>刪除</a:t>
                      </a:r>
                      <a:r>
                        <a:rPr lang="en-US" altLang="zh-TW" sz="1600" b="0" i="0" u="none" strike="noStrike" dirty="0" smtClean="0">
                          <a:solidFill>
                            <a:srgbClr val="000000"/>
                          </a:solidFill>
                          <a:effectLst/>
                          <a:latin typeface="新細明體" charset="0"/>
                        </a:rPr>
                        <a:t>coupon</a:t>
                      </a:r>
                      <a:r>
                        <a:rPr lang="is-IS" sz="1600" b="0" i="0" u="none" strike="noStrike" dirty="0" smtClean="0">
                          <a:solidFill>
                            <a:srgbClr val="000000"/>
                          </a:solidFill>
                          <a:effectLst/>
                          <a:latin typeface="新細明體" charset="0"/>
                        </a:rPr>
                        <a:t>缺漏值</a:t>
                      </a:r>
                      <a:endParaRPr lang="is-I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(11) </a:t>
                      </a:r>
                      <a:r>
                        <a:rPr lang="en-US" sz="1600" b="0" i="0" u="none" strike="noStrike" dirty="0" err="1" smtClean="0">
                          <a:solidFill>
                            <a:srgbClr val="000000"/>
                          </a:solidFill>
                          <a:effectLst/>
                          <a:latin typeface="新細明體" charset="0"/>
                        </a:rPr>
                        <a:t>刪除coupon</a:t>
                      </a:r>
                      <a:r>
                        <a:rPr lang="en-US" sz="1600" b="0" i="0" u="none" strike="noStrike" dirty="0" smtClean="0">
                          <a:solidFill>
                            <a:srgbClr val="000000"/>
                          </a:solidFill>
                          <a:effectLst/>
                          <a:latin typeface="新細明體" charset="0"/>
                        </a:rPr>
                        <a:t> </a:t>
                      </a:r>
                      <a:r>
                        <a:rPr lang="en-US" sz="1600" b="0" i="0" u="none" strike="noStrike" dirty="0">
                          <a:solidFill>
                            <a:srgbClr val="000000"/>
                          </a:solidFill>
                          <a:effectLst/>
                          <a:latin typeface="新細明體" charset="0"/>
                        </a:rPr>
                        <a:t>type=v</a:t>
                      </a:r>
                    </a:p>
                  </a:txBody>
                  <a:tcPr marL="12700" marR="12700" marT="1270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31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(12) </a:t>
                      </a:r>
                      <a:r>
                        <a:rPr lang="en-US" sz="1600" b="0" i="0" u="none" strike="noStrike" dirty="0" err="1" smtClean="0">
                          <a:solidFill>
                            <a:srgbClr val="000000"/>
                          </a:solidFill>
                          <a:effectLst/>
                          <a:latin typeface="新細明體" charset="0"/>
                        </a:rPr>
                        <a:t>刪除coupon</a:t>
                      </a:r>
                      <a:r>
                        <a:rPr lang="en-US" sz="1600" b="0" i="0" u="none" strike="noStrike" dirty="0" smtClean="0">
                          <a:solidFill>
                            <a:srgbClr val="000000"/>
                          </a:solidFill>
                          <a:effectLst/>
                          <a:latin typeface="新細明體" charset="0"/>
                        </a:rPr>
                        <a:t> </a:t>
                      </a:r>
                      <a:r>
                        <a:rPr lang="en-US" sz="1600" b="0" i="0" u="none" strike="noStrike" dirty="0">
                          <a:solidFill>
                            <a:srgbClr val="000000"/>
                          </a:solidFill>
                          <a:effectLst/>
                          <a:latin typeface="新細明體" charset="0"/>
                        </a:rPr>
                        <a:t>change indicator=Y</a:t>
                      </a:r>
                    </a:p>
                  </a:txBody>
                  <a:tcPr marL="12700" marR="12700" marT="1270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31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(13) </a:t>
                      </a:r>
                      <a:r>
                        <a:rPr lang="en-US" sz="1600" b="0" i="0" u="none" strike="noStrike" dirty="0" err="1" smtClean="0">
                          <a:solidFill>
                            <a:srgbClr val="000000"/>
                          </a:solidFill>
                          <a:effectLst/>
                          <a:latin typeface="新細明體" charset="0"/>
                        </a:rPr>
                        <a:t>刪除interest</a:t>
                      </a:r>
                      <a:r>
                        <a:rPr lang="en-US" sz="1600" b="0" i="0" u="none" strike="noStrike" dirty="0" smtClean="0">
                          <a:solidFill>
                            <a:srgbClr val="000000"/>
                          </a:solidFill>
                          <a:effectLst/>
                          <a:latin typeface="新細明體" charset="0"/>
                        </a:rPr>
                        <a:t> </a:t>
                      </a:r>
                      <a:r>
                        <a:rPr lang="en-US" sz="1600" b="0" i="0" u="none" strike="noStrike" dirty="0">
                          <a:solidFill>
                            <a:srgbClr val="000000"/>
                          </a:solidFill>
                          <a:effectLst/>
                          <a:latin typeface="新細明體" charset="0"/>
                        </a:rPr>
                        <a:t>frequency = -1 及 缺漏</a:t>
                      </a: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31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(14) </a:t>
                      </a:r>
                      <a:r>
                        <a:rPr lang="en-US" sz="1600" b="0" i="0" u="none" strike="noStrike" dirty="0" err="1" smtClean="0">
                          <a:solidFill>
                            <a:srgbClr val="000000"/>
                          </a:solidFill>
                          <a:effectLst/>
                          <a:latin typeface="新細明體" charset="0"/>
                        </a:rPr>
                        <a:t>針對coupon</a:t>
                      </a:r>
                      <a:r>
                        <a:rPr lang="en-US" sz="1600" b="0" i="0" u="none" strike="noStrike" dirty="0" smtClean="0">
                          <a:solidFill>
                            <a:srgbClr val="000000"/>
                          </a:solidFill>
                          <a:effectLst/>
                          <a:latin typeface="新細明體" charset="0"/>
                        </a:rPr>
                        <a:t> </a:t>
                      </a:r>
                      <a:r>
                        <a:rPr lang="en-US" sz="1600" b="0" i="0" u="none" strike="noStrike" dirty="0">
                          <a:solidFill>
                            <a:srgbClr val="000000"/>
                          </a:solidFill>
                          <a:effectLst/>
                          <a:latin typeface="新細明體" charset="0"/>
                        </a:rPr>
                        <a:t>= 0</a:t>
                      </a:r>
                    </a:p>
                  </a:txBody>
                  <a:tcPr marL="12700" marR="12700" marT="12700" marB="0" anchor="ctr">
                    <a:lnL>
                      <a:noFill/>
                    </a:lnL>
                    <a:lnR>
                      <a:noFill/>
                    </a:lnR>
                    <a:lnT>
                      <a:noFill/>
                    </a:lnT>
                    <a:lnB>
                      <a:noFill/>
                    </a:lnB>
                  </a:tcPr>
                </a:tc>
                <a:tc>
                  <a:txBody>
                    <a:bodyPr/>
                    <a:lstStyle/>
                    <a:p>
                      <a:pPr algn="ctr" fontAlgn="ctr"/>
                      <a:r>
                        <a:rPr lang="en-US" altLang="zh-TW" sz="1600" b="0" i="0" u="none" strike="noStrike">
                          <a:solidFill>
                            <a:srgbClr val="000000"/>
                          </a:solidFill>
                          <a:effectLst/>
                          <a:latin typeface="新細明體" charset="0"/>
                        </a:rPr>
                        <a:t>31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與轉換相關</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(15) </a:t>
                      </a:r>
                      <a:r>
                        <a:rPr lang="en-US" sz="1600" b="0" i="0" u="none" strike="noStrike" dirty="0" smtClean="0">
                          <a:solidFill>
                            <a:srgbClr val="000000"/>
                          </a:solidFill>
                          <a:effectLst/>
                          <a:latin typeface="新細明體" charset="0"/>
                        </a:rPr>
                        <a:t>刪除 first </a:t>
                      </a:r>
                      <a:r>
                        <a:rPr lang="en-US" sz="1600" b="0" i="0" u="none" strike="noStrike" dirty="0" err="1">
                          <a:solidFill>
                            <a:srgbClr val="000000"/>
                          </a:solidFill>
                          <a:effectLst/>
                          <a:latin typeface="新細明體" charset="0"/>
                        </a:rPr>
                        <a:t>conv</a:t>
                      </a:r>
                      <a:r>
                        <a:rPr lang="en-US" sz="1600" b="0" i="0" u="none" strike="noStrike" dirty="0">
                          <a:solidFill>
                            <a:srgbClr val="000000"/>
                          </a:solidFill>
                          <a:effectLst/>
                          <a:latin typeface="新細明體" charset="0"/>
                        </a:rPr>
                        <a:t> date 有缺漏的樣本</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29</a:t>
                      </a:r>
                    </a:p>
                  </a:txBody>
                  <a:tcPr marL="12700" marR="12700" marT="12700" marB="0" anchor="ctr">
                    <a:lnL>
                      <a:noFill/>
                    </a:lnL>
                    <a:lnR>
                      <a:noFill/>
                    </a:lnR>
                    <a:lnT>
                      <a:noFill/>
                    </a:lnT>
                    <a:lnB>
                      <a:noFill/>
                    </a:lnB>
                  </a:tcPr>
                </a:tc>
              </a:tr>
              <a:tr h="254000">
                <a:tc>
                  <a:txBody>
                    <a:bodyPr/>
                    <a:lstStyle/>
                    <a:p>
                      <a:pPr algn="l" fontAlgn="ctr"/>
                      <a:r>
                        <a:rPr lang="en-US" altLang="zh-TW" sz="1600" b="0" i="0" u="none" strike="noStrike" dirty="0">
                          <a:solidFill>
                            <a:srgbClr val="000000"/>
                          </a:solidFill>
                          <a:effectLst/>
                          <a:latin typeface="新細明體" charset="0"/>
                        </a:rPr>
                        <a:t>(16</a:t>
                      </a:r>
                      <a:r>
                        <a:rPr lang="en-US" altLang="zh-TW" sz="1600" b="0" i="0" u="none" strike="noStrike" dirty="0" smtClean="0">
                          <a:solidFill>
                            <a:srgbClr val="000000"/>
                          </a:solidFill>
                          <a:effectLst/>
                          <a:latin typeface="新細明體" charset="0"/>
                        </a:rPr>
                        <a:t>)</a:t>
                      </a:r>
                      <a:r>
                        <a:rPr lang="zh-TW" altLang="en-US" sz="1600" b="0" i="0" u="none" strike="noStrike" dirty="0" smtClean="0">
                          <a:solidFill>
                            <a:srgbClr val="000000"/>
                          </a:solidFill>
                          <a:effectLst/>
                          <a:latin typeface="新細明體" charset="0"/>
                        </a:rPr>
                        <a:t>刪除債券轉換後不為原股票的樣本</a:t>
                      </a:r>
                      <a:endParaRPr lang="en-US" altLang="zh-TW"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27</a:t>
                      </a:r>
                    </a:p>
                  </a:txBody>
                  <a:tcPr marL="12700" marR="12700" marT="12700" marB="0" anchor="ctr">
                    <a:lnL>
                      <a:noFill/>
                    </a:lnL>
                    <a:lnR>
                      <a:noFill/>
                    </a:lnR>
                    <a:lnT>
                      <a:noFill/>
                    </a:lnT>
                    <a:lnB>
                      <a:noFill/>
                    </a:lnB>
                  </a:tcPr>
                </a:tc>
              </a:tr>
              <a:tr h="254000">
                <a:tc>
                  <a:txBody>
                    <a:bodyPr/>
                    <a:lstStyle/>
                    <a:p>
                      <a:pPr algn="l" fontAlgn="ctr"/>
                      <a:r>
                        <a:rPr lang="en-US" altLang="zh-TW" sz="1600" b="0" i="0" u="none" strike="noStrike" dirty="0">
                          <a:solidFill>
                            <a:srgbClr val="000000"/>
                          </a:solidFill>
                          <a:effectLst/>
                          <a:latin typeface="新細明體" charset="0"/>
                        </a:rPr>
                        <a:t>(17) </a:t>
                      </a:r>
                      <a:r>
                        <a:rPr lang="zh-TW" altLang="en-US" sz="1600" b="0" i="0" u="none" strike="noStrike" dirty="0">
                          <a:solidFill>
                            <a:srgbClr val="000000"/>
                          </a:solidFill>
                          <a:effectLst/>
                          <a:latin typeface="新細明體" charset="0"/>
                        </a:rPr>
                        <a:t>刪除非普通股 </a:t>
                      </a:r>
                      <a:r>
                        <a:rPr lang="en-US" altLang="zh-TW" sz="1600" b="0" i="0" u="none" strike="noStrike" dirty="0">
                          <a:solidFill>
                            <a:srgbClr val="000000"/>
                          </a:solidFill>
                          <a:effectLst/>
                          <a:latin typeface="新細明體" charset="0"/>
                        </a:rPr>
                        <a:t>(</a:t>
                      </a:r>
                      <a:r>
                        <a:rPr lang="zh-TW" altLang="en-US" sz="1600" b="0" i="0" u="none" strike="noStrike" dirty="0">
                          <a:solidFill>
                            <a:srgbClr val="000000"/>
                          </a:solidFill>
                          <a:effectLst/>
                          <a:latin typeface="新細明體" charset="0"/>
                        </a:rPr>
                        <a:t>我們只保留轉成自家公司普通股的</a:t>
                      </a:r>
                      <a:r>
                        <a:rPr lang="zh-TW" altLang="en-US" sz="1600" b="0" i="0" u="none" strike="noStrike" dirty="0" smtClean="0">
                          <a:solidFill>
                            <a:srgbClr val="000000"/>
                          </a:solidFill>
                          <a:effectLst/>
                          <a:latin typeface="新細明體" charset="0"/>
                        </a:rPr>
                        <a:t>可</a:t>
                      </a:r>
                      <a:endParaRPr lang="en-US" altLang="zh-TW" sz="1600" b="0" i="0" u="none" strike="noStrike" dirty="0" smtClean="0">
                        <a:solidFill>
                          <a:srgbClr val="000000"/>
                        </a:solidFill>
                        <a:effectLst/>
                        <a:latin typeface="新細明體" charset="0"/>
                      </a:endParaRPr>
                    </a:p>
                    <a:p>
                      <a:pPr algn="l" fontAlgn="ctr"/>
                      <a:r>
                        <a:rPr lang="en-US" altLang="zh-TW" sz="1600" b="0" i="0" u="none" strike="noStrike" dirty="0" smtClean="0">
                          <a:solidFill>
                            <a:srgbClr val="000000"/>
                          </a:solidFill>
                          <a:effectLst/>
                          <a:latin typeface="新細明體" charset="0"/>
                        </a:rPr>
                        <a:t>       </a:t>
                      </a:r>
                      <a:r>
                        <a:rPr lang="zh-TW" altLang="en-US" sz="1600" b="0" i="0" u="none" strike="noStrike" dirty="0" smtClean="0">
                          <a:solidFill>
                            <a:srgbClr val="000000"/>
                          </a:solidFill>
                          <a:effectLst/>
                          <a:latin typeface="新細明體" charset="0"/>
                        </a:rPr>
                        <a:t>轉</a:t>
                      </a:r>
                      <a:r>
                        <a:rPr lang="zh-TW" altLang="en-US" sz="1600" b="0" i="0" u="none" strike="noStrike" dirty="0">
                          <a:solidFill>
                            <a:srgbClr val="000000"/>
                          </a:solidFill>
                          <a:effectLst/>
                          <a:latin typeface="新細明體" charset="0"/>
                        </a:rPr>
                        <a:t>債</a:t>
                      </a:r>
                      <a:r>
                        <a:rPr lang="en-US" altLang="zh-TW" sz="1600" b="0" i="0" u="none" strike="noStrike" dirty="0">
                          <a:solidFill>
                            <a:srgbClr val="000000"/>
                          </a:solidFill>
                          <a:effectLst/>
                          <a:latin typeface="新細明體" charset="0"/>
                        </a:rPr>
                        <a:t>)</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25</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(18) </a:t>
                      </a:r>
                      <a:r>
                        <a:rPr lang="en-US" sz="1600" b="0" i="0" u="none" strike="noStrike" dirty="0" err="1">
                          <a:solidFill>
                            <a:srgbClr val="000000"/>
                          </a:solidFill>
                          <a:effectLst/>
                          <a:latin typeface="新細明體" charset="0"/>
                        </a:rPr>
                        <a:t>刪除convprice</a:t>
                      </a:r>
                      <a:r>
                        <a:rPr lang="en-US" sz="1600" b="0" i="0" u="none" strike="noStrike" dirty="0">
                          <a:solidFill>
                            <a:srgbClr val="000000"/>
                          </a:solidFill>
                          <a:effectLst/>
                          <a:latin typeface="新細明體" charset="0"/>
                        </a:rPr>
                        <a:t>*qty不為1000及缺漏</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25</a:t>
                      </a: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(19) 刪除未能再compustat找到cusip的值</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22</a:t>
                      </a:r>
                    </a:p>
                  </a:txBody>
                  <a:tcPr marL="12700" marR="12700" marT="12700" marB="0" anchor="ctr">
                    <a:lnL>
                      <a:noFill/>
                    </a:lnL>
                    <a:lnR>
                      <a:noFill/>
                    </a:lnR>
                    <a:lnT>
                      <a:noFill/>
                    </a:lnT>
                    <a:lnB>
                      <a:noFill/>
                    </a:lnB>
                  </a:tcPr>
                </a:tc>
              </a:tr>
              <a:tr h="254000">
                <a:tc>
                  <a:txBody>
                    <a:bodyPr/>
                    <a:lstStyle/>
                    <a:p>
                      <a:pPr algn="l" fontAlgn="ctr"/>
                      <a:r>
                        <a:rPr lang="en-US" altLang="zh-TW" sz="1600" b="0" i="0" u="none" strike="noStrike">
                          <a:solidFill>
                            <a:srgbClr val="000000"/>
                          </a:solidFill>
                          <a:effectLst/>
                          <a:latin typeface="新細明體" charset="0"/>
                        </a:rPr>
                        <a:t>(20) </a:t>
                      </a:r>
                      <a:r>
                        <a:rPr lang="zh-TW" altLang="en-US" sz="1600" b="0" i="0" u="none" strike="noStrike">
                          <a:solidFill>
                            <a:srgbClr val="000000"/>
                          </a:solidFill>
                          <a:effectLst/>
                          <a:latin typeface="新細明體" charset="0"/>
                        </a:rPr>
                        <a:t>刪除</a:t>
                      </a:r>
                      <a:r>
                        <a:rPr lang="en-US" altLang="zh-TW" sz="1600" b="0" i="0" u="none" strike="noStrike">
                          <a:solidFill>
                            <a:srgbClr val="000000"/>
                          </a:solidFill>
                          <a:effectLst/>
                          <a:latin typeface="新細明體" charset="0"/>
                        </a:rPr>
                        <a:t>dvc</a:t>
                      </a:r>
                      <a:r>
                        <a:rPr lang="zh-TW" altLang="en-US" sz="1600" b="0" i="0" u="none" strike="noStrike">
                          <a:solidFill>
                            <a:srgbClr val="000000"/>
                          </a:solidFill>
                          <a:effectLst/>
                          <a:latin typeface="新細明體" charset="0"/>
                        </a:rPr>
                        <a:t>有缺漏的值</a:t>
                      </a:r>
                    </a:p>
                  </a:txBody>
                  <a:tcPr marL="12700" marR="12700" marT="12700"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18</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a:t>
                      </a:r>
                      <a:r>
                        <a:rPr lang="en-US" sz="1600" b="0" i="0" u="none" strike="noStrike" dirty="0" smtClean="0">
                          <a:solidFill>
                            <a:srgbClr val="000000"/>
                          </a:solidFill>
                          <a:effectLst/>
                          <a:latin typeface="新細明體" charset="0"/>
                        </a:rPr>
                        <a:t>21) </a:t>
                      </a:r>
                      <a:r>
                        <a:rPr lang="en-US" sz="1600" b="0" i="0" u="none" strike="noStrike" dirty="0" err="1">
                          <a:solidFill>
                            <a:srgbClr val="000000"/>
                          </a:solidFill>
                          <a:effectLst/>
                          <a:latin typeface="新細明體" charset="0"/>
                        </a:rPr>
                        <a:t>刪除缺少share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outstanding的值</a:t>
                      </a:r>
                      <a:r>
                        <a:rPr lang="en-US" sz="1600" b="0" i="0" u="none" strike="noStrike" dirty="0">
                          <a:solidFill>
                            <a:srgbClr val="000000"/>
                          </a:solidFill>
                          <a:effectLst/>
                          <a:latin typeface="新細明體" charset="0"/>
                        </a:rPr>
                        <a:t>(當dividend為0則不影響)</a:t>
                      </a:r>
                    </a:p>
                  </a:txBody>
                  <a:tcPr marL="12700" marR="12700" marT="12700" marB="0" anchor="ctr">
                    <a:lnL>
                      <a:noFill/>
                    </a:lnL>
                    <a:lnR>
                      <a:noFill/>
                    </a:lnR>
                    <a:lnT>
                      <a:noFill/>
                    </a:lnT>
                    <a:lnB>
                      <a:noFill/>
                    </a:lnB>
                  </a:tcPr>
                </a:tc>
                <a:tc>
                  <a:txBody>
                    <a:bodyPr/>
                    <a:lstStyle/>
                    <a:p>
                      <a:pPr algn="ctr" fontAlgn="ctr"/>
                      <a:r>
                        <a:rPr lang="fi-FI" sz="1600" b="0" i="0" u="none" strike="noStrike" dirty="0">
                          <a:solidFill>
                            <a:srgbClr val="000000"/>
                          </a:solidFill>
                          <a:effectLst/>
                          <a:latin typeface="新細明體" charset="0"/>
                        </a:rPr>
                        <a:t>18</a:t>
                      </a:r>
                    </a:p>
                  </a:txBody>
                  <a:tcPr marL="12700" marR="12700" marT="12700" marB="0" anchor="ctr">
                    <a:lnL>
                      <a:noFill/>
                    </a:lnL>
                    <a:lnR>
                      <a:noFill/>
                    </a:lnR>
                    <a:lnT>
                      <a:noFill/>
                    </a:lnT>
                    <a:lnB>
                      <a:noFill/>
                    </a:lnB>
                  </a:tcPr>
                </a:tc>
              </a:tr>
              <a:tr h="254000">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5</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其他</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(22) 刪除enhancement=Y</a:t>
                      </a: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17</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(23) 刪除pay in kind</a:t>
                      </a: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17</a:t>
                      </a:r>
                    </a:p>
                  </a:txBody>
                  <a:tcPr marL="12700" marR="12700" marT="12700" marB="0" anchor="ctr">
                    <a:lnL>
                      <a:noFill/>
                    </a:lnL>
                    <a:lnR>
                      <a:noFill/>
                    </a:lnR>
                    <a:lnT>
                      <a:noFill/>
                    </a:lnT>
                    <a:lnB>
                      <a:noFill/>
                    </a:lnB>
                  </a:tcPr>
                </a:tc>
              </a:tr>
              <a:tr h="254000">
                <a:tc>
                  <a:txBody>
                    <a:bodyPr/>
                    <a:lstStyle/>
                    <a:p>
                      <a:pPr algn="l" fontAlgn="ctr"/>
                      <a:r>
                        <a:rPr lang="is-IS" sz="1600" b="0" i="0" u="none" strike="noStrike">
                          <a:solidFill>
                            <a:srgbClr val="000000"/>
                          </a:solidFill>
                          <a:effectLst/>
                          <a:latin typeface="新細明體" charset="0"/>
                        </a:rPr>
                        <a:t>(24) 刪除defulted=Y</a:t>
                      </a:r>
                    </a:p>
                  </a:txBody>
                  <a:tcPr marL="12700" marR="12700" marT="12700"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17</a:t>
                      </a:r>
                    </a:p>
                  </a:txBody>
                  <a:tcPr marL="12700" marR="12700" marT="12700" marB="0" anchor="ctr">
                    <a:lnL>
                      <a:noFill/>
                    </a:lnL>
                    <a:lnR>
                      <a:noFill/>
                    </a:lnR>
                    <a:lnT>
                      <a:noFill/>
                    </a:lnT>
                    <a:lnB>
                      <a:noFill/>
                    </a:lnB>
                  </a:tcPr>
                </a:tc>
              </a:tr>
            </a:tbl>
          </a:graphicData>
        </a:graphic>
      </p:graphicFrame>
    </p:spTree>
    <p:extLst>
      <p:ext uri="{BB962C8B-B14F-4D97-AF65-F5344CB8AC3E}">
        <p14:creationId xmlns:p14="http://schemas.microsoft.com/office/powerpoint/2010/main" val="102538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49225"/>
            <a:ext cx="12192000" cy="1325563"/>
          </a:xfrm>
        </p:spPr>
        <p:txBody>
          <a:bodyPr/>
          <a:lstStyle/>
          <a:p>
            <a:pPr algn="ct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Conversion </a:t>
            </a:r>
            <a:r>
              <a:rPr lang="en-US" altLang="zh-TW" dirty="0">
                <a:latin typeface="標楷體" panose="03000509000000000000" pitchFamily="65" charset="-120"/>
                <a:ea typeface="標楷體" panose="03000509000000000000" pitchFamily="65" charset="-120"/>
              </a:rPr>
              <a:t>policy </a:t>
            </a:r>
            <a:r>
              <a:rPr lang="en-US" altLang="zh-TW" dirty="0" smtClean="0">
                <a:latin typeface="標楷體" panose="03000509000000000000" pitchFamily="65" charset="-120"/>
                <a:ea typeface="標楷體" panose="03000509000000000000" pitchFamily="65" charset="-120"/>
              </a:rPr>
              <a:t>with callable </a:t>
            </a:r>
            <a:r>
              <a:rPr lang="en-US" altLang="zh-TW" dirty="0">
                <a:latin typeface="標楷體" panose="03000509000000000000" pitchFamily="65" charset="-120"/>
                <a:ea typeface="標楷體" panose="03000509000000000000" pitchFamily="65" charset="-120"/>
              </a:rPr>
              <a:t>and </a:t>
            </a:r>
            <a:r>
              <a:rPr lang="en-US" altLang="zh-TW" dirty="0" err="1" smtClean="0">
                <a:latin typeface="標楷體" panose="03000509000000000000" pitchFamily="65" charset="-120"/>
                <a:ea typeface="標楷體" panose="03000509000000000000" pitchFamily="65" charset="-120"/>
              </a:rPr>
              <a:t>putable</a:t>
            </a:r>
            <a:endParaRPr kumimoji="1"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98119539"/>
              </p:ext>
            </p:extLst>
          </p:nvPr>
        </p:nvGraphicFramePr>
        <p:xfrm>
          <a:off x="127000" y="1389008"/>
          <a:ext cx="6146800" cy="3578860"/>
        </p:xfrm>
        <a:graphic>
          <a:graphicData uri="http://schemas.openxmlformats.org/drawingml/2006/table">
            <a:tbl>
              <a:tblPr/>
              <a:tblGrid>
                <a:gridCol w="4711700"/>
                <a:gridCol w="1435100"/>
              </a:tblGrid>
              <a:tr h="254000">
                <a:tc>
                  <a:txBody>
                    <a:bodyPr/>
                    <a:lstStyle/>
                    <a:p>
                      <a:pPr algn="l" fontAlgn="ctr"/>
                      <a:r>
                        <a:rPr lang="zh-TW" altLang="en-US" sz="1600" b="0" i="0" u="none" strike="noStrike" dirty="0">
                          <a:solidFill>
                            <a:srgbClr val="000000"/>
                          </a:solidFill>
                          <a:effectLst/>
                          <a:latin typeface="新細明體" charset="0"/>
                        </a:rPr>
                        <a:t>資料刪除準則</a:t>
                      </a:r>
                    </a:p>
                  </a:txBody>
                  <a:tcPr marL="12700" marR="12700" marT="12700"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All convertible data(</a:t>
                      </a:r>
                      <a:r>
                        <a:rPr lang="en-US" sz="1600" b="0" i="0" u="none" strike="noStrike" dirty="0" err="1">
                          <a:solidFill>
                            <a:srgbClr val="000000"/>
                          </a:solidFill>
                          <a:effectLst/>
                          <a:latin typeface="新細明體" charset="0"/>
                        </a:rPr>
                        <a:t>已刪除date缺漏值</a:t>
                      </a:r>
                      <a:r>
                        <a:rPr lang="en-US" sz="1600" b="0" i="0" u="none" strike="noStrike" dirty="0">
                          <a:solidFill>
                            <a:srgbClr val="000000"/>
                          </a:solidFill>
                          <a:effectLst/>
                          <a:latin typeface="新細明體" charset="0"/>
                        </a:rPr>
                        <a:t>)</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4552</a:t>
                      </a:r>
                    </a:p>
                  </a:txBody>
                  <a:tcPr marL="12700" marR="12700" marT="12700" marB="0" anchor="ctr">
                    <a:lnL>
                      <a:noFill/>
                    </a:lnL>
                    <a:lnR>
                      <a:noFill/>
                    </a:lnR>
                    <a:lnT>
                      <a:noFill/>
                    </a:lnT>
                    <a:lnB>
                      <a:noFill/>
                    </a:lnB>
                  </a:tcPr>
                </a:tc>
              </a:tr>
              <a:tr h="254000">
                <a:tc>
                  <a:txBody>
                    <a:bodyPr/>
                    <a:lstStyle/>
                    <a:p>
                      <a:pPr algn="l" fontAlgn="ctr"/>
                      <a:r>
                        <a:rPr lang="ja-JP" altLang="en-US" sz="1600" b="0" i="0" u="none" strike="noStrike" dirty="0">
                          <a:solidFill>
                            <a:srgbClr val="000000"/>
                          </a:solidFill>
                          <a:effectLst/>
                          <a:latin typeface="新細明體" charset="0"/>
                        </a:rPr>
                        <a:t>第</a:t>
                      </a:r>
                      <a:r>
                        <a:rPr lang="en-US" altLang="ja-JP" sz="1600" b="0" i="0" u="none" strike="noStrike" dirty="0">
                          <a:solidFill>
                            <a:srgbClr val="000000"/>
                          </a:solidFill>
                          <a:effectLst/>
                          <a:latin typeface="新細明體" charset="0"/>
                        </a:rPr>
                        <a:t>1</a:t>
                      </a:r>
                      <a:r>
                        <a:rPr lang="ja-JP" altLang="en-US" sz="1600" b="0" i="0" u="none" strike="noStrike" dirty="0">
                          <a:solidFill>
                            <a:srgbClr val="000000"/>
                          </a:solidFill>
                          <a:effectLst/>
                          <a:latin typeface="新細明體" charset="0"/>
                        </a:rPr>
                        <a:t>類</a:t>
                      </a:r>
                      <a:r>
                        <a:rPr lang="en-US" altLang="ja-JP" sz="1600" b="0" i="0" u="none" strike="noStrike" dirty="0">
                          <a:solidFill>
                            <a:srgbClr val="000000"/>
                          </a:solidFill>
                          <a:effectLst/>
                          <a:latin typeface="新細明體" charset="0"/>
                        </a:rPr>
                        <a:t>: </a:t>
                      </a:r>
                      <a:r>
                        <a:rPr lang="ja-JP" altLang="en-US" sz="1600" b="0" i="0" u="none" strike="noStrike" dirty="0">
                          <a:solidFill>
                            <a:srgbClr val="000000"/>
                          </a:solidFill>
                          <a:effectLst/>
                          <a:latin typeface="新細明體" charset="0"/>
                        </a:rPr>
                        <a:t>基本</a:t>
                      </a:r>
                    </a:p>
                  </a:txBody>
                  <a:tcPr marL="12700" marR="12700" marT="12700" marB="0" anchor="ctr">
                    <a:lnL>
                      <a:noFill/>
                    </a:lnL>
                    <a:lnR>
                      <a:noFill/>
                    </a:lnR>
                    <a:lnT>
                      <a:noFill/>
                    </a:lnT>
                    <a:lnB>
                      <a:noFill/>
                    </a:lnB>
                  </a:tcPr>
                </a:tc>
                <a:tc>
                  <a:txBody>
                    <a:bodyPr/>
                    <a:lstStyle/>
                    <a:p>
                      <a:pPr algn="ctr" fontAlgn="ctr"/>
                      <a:endParaRPr lang="zh-TW" altLang="en-US" sz="1600" b="0" i="0" u="none" strike="noStrike">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(1) 刪除perpetual=Y</a:t>
                      </a:r>
                    </a:p>
                  </a:txBody>
                  <a:tcPr marL="12700" marR="12700" marT="12700" marB="0" anchor="ctr">
                    <a:lnL>
                      <a:noFill/>
                    </a:lnL>
                    <a:lnR>
                      <a:noFill/>
                    </a:lnR>
                    <a:lnT>
                      <a:noFill/>
                    </a:lnT>
                    <a:lnB>
                      <a:noFill/>
                    </a:lnB>
                  </a:tcPr>
                </a:tc>
                <a:tc>
                  <a:txBody>
                    <a:bodyPr/>
                    <a:lstStyle/>
                    <a:p>
                      <a:pPr algn="ctr" fontAlgn="ctr"/>
                      <a:r>
                        <a:rPr lang="uk-UA" sz="1600" b="0" i="0" u="none" strike="noStrike">
                          <a:solidFill>
                            <a:srgbClr val="000000"/>
                          </a:solidFill>
                          <a:effectLst/>
                          <a:latin typeface="新細明體" charset="0"/>
                        </a:rPr>
                        <a:t>4551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(2) </a:t>
                      </a:r>
                      <a:r>
                        <a:rPr lang="en-US" sz="1600" b="0" i="0" u="none" strike="noStrike" dirty="0" err="1">
                          <a:solidFill>
                            <a:srgbClr val="000000"/>
                          </a:solidFill>
                          <a:effectLst/>
                          <a:latin typeface="新細明體" charset="0"/>
                        </a:rPr>
                        <a:t>刪除foreign</a:t>
                      </a:r>
                      <a:r>
                        <a:rPr lang="en-US" sz="1600" b="0" i="0" u="none" strike="noStrike" dirty="0">
                          <a:solidFill>
                            <a:srgbClr val="000000"/>
                          </a:solidFill>
                          <a:effectLst/>
                          <a:latin typeface="新細明體" charset="0"/>
                        </a:rPr>
                        <a:t> currency=Y</a:t>
                      </a:r>
                    </a:p>
                  </a:txBody>
                  <a:tcPr marL="12700" marR="12700" marT="1270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4489</a:t>
                      </a:r>
                    </a:p>
                  </a:txBody>
                  <a:tcPr marL="12700" marR="12700" marT="12700" marB="0" anchor="ctr">
                    <a:lnL>
                      <a:noFill/>
                    </a:lnL>
                    <a:lnR>
                      <a:noFill/>
                    </a:lnR>
                    <a:lnT>
                      <a:noFill/>
                    </a:lnT>
                    <a:lnB>
                      <a:noFill/>
                    </a:lnB>
                  </a:tcPr>
                </a:tc>
              </a:tr>
              <a:tr h="254000">
                <a:tc>
                  <a:txBody>
                    <a:bodyPr/>
                    <a:lstStyle/>
                    <a:p>
                      <a:pPr algn="l" fontAlgn="ctr"/>
                      <a:r>
                        <a:rPr lang="is-IS" sz="1600" b="0" i="0" u="none" strike="noStrike" dirty="0">
                          <a:solidFill>
                            <a:srgbClr val="000000"/>
                          </a:solidFill>
                          <a:effectLst/>
                          <a:latin typeface="新細明體" charset="0"/>
                        </a:rPr>
                        <a:t>(3) </a:t>
                      </a:r>
                      <a:r>
                        <a:rPr lang="is-IS" sz="1600" b="0" i="0" u="none" strike="noStrike" dirty="0" smtClean="0">
                          <a:solidFill>
                            <a:srgbClr val="000000"/>
                          </a:solidFill>
                          <a:effectLst/>
                          <a:latin typeface="新細明體" charset="0"/>
                        </a:rPr>
                        <a:t>刪除</a:t>
                      </a:r>
                      <a:r>
                        <a:rPr lang="is-IS" altLang="zh-TW" sz="1600" b="0" i="0" u="none" strike="noStrike" dirty="0" smtClean="0">
                          <a:solidFill>
                            <a:srgbClr val="000000"/>
                          </a:solidFill>
                          <a:effectLst/>
                          <a:latin typeface="新細明體" charset="0"/>
                        </a:rPr>
                        <a:t>principal amount </a:t>
                      </a:r>
                      <a:r>
                        <a:rPr lang="is-IS" sz="1600" b="0" i="0" u="none" strike="noStrike" dirty="0" smtClean="0">
                          <a:solidFill>
                            <a:srgbClr val="000000"/>
                          </a:solidFill>
                          <a:effectLst/>
                          <a:latin typeface="新細明體" charset="0"/>
                        </a:rPr>
                        <a:t>不為</a:t>
                      </a:r>
                      <a:r>
                        <a:rPr lang="is-IS" sz="1600" b="0" i="0" u="none" strike="noStrike" dirty="0">
                          <a:solidFill>
                            <a:srgbClr val="000000"/>
                          </a:solidFill>
                          <a:effectLst/>
                          <a:latin typeface="新細明體" charset="0"/>
                        </a:rPr>
                        <a:t>1000</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4173</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(4) 刪除industy group=4 (政府) &amp;industry code=99 &amp; 缺漏</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4171</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(5) </a:t>
                      </a:r>
                      <a:r>
                        <a:rPr lang="en-US" sz="1600" b="0" i="0" u="none" strike="noStrike" dirty="0" err="1">
                          <a:solidFill>
                            <a:srgbClr val="000000"/>
                          </a:solidFill>
                          <a:effectLst/>
                          <a:latin typeface="新細明體" charset="0"/>
                        </a:rPr>
                        <a:t>刪除day</a:t>
                      </a:r>
                      <a:r>
                        <a:rPr lang="en-US" sz="1600" b="0" i="0" u="none" strike="noStrike" dirty="0">
                          <a:solidFill>
                            <a:srgbClr val="000000"/>
                          </a:solidFill>
                          <a:effectLst/>
                          <a:latin typeface="新細明體" charset="0"/>
                        </a:rPr>
                        <a:t> count basis 不為30/360</a:t>
                      </a:r>
                    </a:p>
                  </a:txBody>
                  <a:tcPr marL="12700" marR="12700" marT="12700" marB="0" anchor="ctr">
                    <a:lnL>
                      <a:noFill/>
                    </a:lnL>
                    <a:lnR>
                      <a:noFill/>
                    </a:lnR>
                    <a:lnT>
                      <a:noFill/>
                    </a:lnT>
                    <a:lnB>
                      <a:noFill/>
                    </a:lnB>
                  </a:tcPr>
                </a:tc>
                <a:tc>
                  <a:txBody>
                    <a:bodyPr/>
                    <a:lstStyle/>
                    <a:p>
                      <a:pPr algn="ctr" fontAlgn="ctr"/>
                      <a:r>
                        <a:rPr lang="cs-CZ" sz="1600" b="0" i="0" u="none" strike="noStrike">
                          <a:solidFill>
                            <a:srgbClr val="000000"/>
                          </a:solidFill>
                          <a:effectLst/>
                          <a:latin typeface="新細明體" charset="0"/>
                        </a:rPr>
                        <a:t>4111</a:t>
                      </a:r>
                    </a:p>
                  </a:txBody>
                  <a:tcPr marL="12700" marR="12700" marT="12700" marB="0" anchor="ctr">
                    <a:lnL>
                      <a:noFill/>
                    </a:lnL>
                    <a:lnR>
                      <a:noFill/>
                    </a:lnR>
                    <a:lnT>
                      <a:noFill/>
                    </a:lnT>
                    <a:lnB>
                      <a:noFill/>
                    </a:lnB>
                  </a:tcPr>
                </a:tc>
              </a:tr>
              <a:tr h="254000">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2</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隱含選擇權 </a:t>
                      </a:r>
                    </a:p>
                  </a:txBody>
                  <a:tcPr marL="12700" marR="12700" marT="12700"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r>
              <a:tr h="254000">
                <a:tc>
                  <a:txBody>
                    <a:bodyPr/>
                    <a:lstStyle/>
                    <a:p>
                      <a:pPr algn="l" fontAlgn="ctr"/>
                      <a:r>
                        <a:rPr lang="en-US" sz="1600" b="0" i="0" u="none" strike="noStrike" dirty="0" smtClean="0">
                          <a:solidFill>
                            <a:srgbClr val="000000"/>
                          </a:solidFill>
                          <a:effectLst/>
                          <a:latin typeface="新細明體" charset="0"/>
                        </a:rPr>
                        <a:t>(</a:t>
                      </a:r>
                      <a:r>
                        <a:rPr lang="mr-IN" sz="1600" b="0" i="0" u="none" strike="noStrike" dirty="0" smtClean="0">
                          <a:solidFill>
                            <a:srgbClr val="000000"/>
                          </a:solidFill>
                          <a:effectLst/>
                          <a:latin typeface="新細明體" charset="0"/>
                        </a:rPr>
                        <a:t>6</a:t>
                      </a:r>
                      <a:r>
                        <a:rPr lang="en-US" sz="1600" b="0" i="0" u="none" strike="noStrike" dirty="0" smtClean="0">
                          <a:solidFill>
                            <a:srgbClr val="000000"/>
                          </a:solidFill>
                          <a:effectLst/>
                          <a:latin typeface="新細明體" charset="0"/>
                        </a:rPr>
                        <a:t>)</a:t>
                      </a:r>
                      <a:r>
                        <a:rPr lang="mr-IN" sz="1600" b="0" i="0" u="none" strike="noStrike" dirty="0" smtClean="0">
                          <a:solidFill>
                            <a:srgbClr val="000000"/>
                          </a:solidFill>
                          <a:effectLst/>
                          <a:latin typeface="新細明體" charset="0"/>
                        </a:rPr>
                        <a:t> </a:t>
                      </a:r>
                      <a:r>
                        <a:rPr lang="mr-IN" sz="1600" b="0" i="0" u="none" strike="noStrike" dirty="0" err="1">
                          <a:solidFill>
                            <a:srgbClr val="000000"/>
                          </a:solidFill>
                          <a:effectLst/>
                          <a:latin typeface="新細明體" charset="0"/>
                        </a:rPr>
                        <a:t>保留putable</a:t>
                      </a:r>
                      <a:r>
                        <a:rPr lang="mr-IN" sz="1600" b="0" i="0" u="none" strike="noStrike" dirty="0">
                          <a:solidFill>
                            <a:srgbClr val="000000"/>
                          </a:solidFill>
                          <a:effectLst/>
                          <a:latin typeface="新細明體" charset="0"/>
                        </a:rPr>
                        <a:t>=</a:t>
                      </a:r>
                      <a:r>
                        <a:rPr lang="mr-IN" sz="1600" b="0" i="0" u="none" strike="noStrike" dirty="0" err="1">
                          <a:solidFill>
                            <a:srgbClr val="000000"/>
                          </a:solidFill>
                          <a:effectLst/>
                          <a:latin typeface="新細明體" charset="0"/>
                        </a:rPr>
                        <a:t>Y</a:t>
                      </a:r>
                      <a:endParaRPr lang="mr-IN" sz="1600" b="0" i="0" u="none" strike="noStrike" dirty="0">
                        <a:solidFill>
                          <a:srgbClr val="000000"/>
                        </a:solidFill>
                        <a:effectLst/>
                        <a:latin typeface="新細明體" charset="0"/>
                      </a:endParaRP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1206</a:t>
                      </a:r>
                    </a:p>
                  </a:txBody>
                  <a:tcPr marL="12700" marR="12700" marT="12700" marB="0" anchor="ctr">
                    <a:lnL>
                      <a:noFill/>
                    </a:lnL>
                    <a:lnR>
                      <a:noFill/>
                    </a:lnR>
                    <a:lnT>
                      <a:noFill/>
                    </a:lnT>
                    <a:lnB>
                      <a:noFill/>
                    </a:lnB>
                  </a:tcPr>
                </a:tc>
              </a:tr>
              <a:tr h="254000">
                <a:tc>
                  <a:txBody>
                    <a:bodyPr/>
                    <a:lstStyle/>
                    <a:p>
                      <a:pPr algn="l" fontAlgn="ctr"/>
                      <a:r>
                        <a:rPr lang="en-US" sz="1600" b="0" i="0" u="none" strike="noStrike" dirty="0">
                          <a:solidFill>
                            <a:srgbClr val="000000"/>
                          </a:solidFill>
                          <a:effectLst/>
                          <a:latin typeface="新細明體" charset="0"/>
                        </a:rPr>
                        <a:t>(7) </a:t>
                      </a:r>
                      <a:r>
                        <a:rPr lang="en-US" sz="1600" b="0" i="0" u="none" strike="noStrike" dirty="0" err="1">
                          <a:solidFill>
                            <a:srgbClr val="000000"/>
                          </a:solidFill>
                          <a:effectLst/>
                          <a:latin typeface="新細明體" charset="0"/>
                        </a:rPr>
                        <a:t>刪除exchangable</a:t>
                      </a:r>
                      <a:r>
                        <a:rPr lang="en-US" sz="1600" b="0" i="0" u="none" strike="noStrike" dirty="0">
                          <a:solidFill>
                            <a:srgbClr val="000000"/>
                          </a:solidFill>
                          <a:effectLst/>
                          <a:latin typeface="新細明體" charset="0"/>
                        </a:rPr>
                        <a:t>=Y</a:t>
                      </a:r>
                    </a:p>
                  </a:txBody>
                  <a:tcPr marL="12700" marR="12700" marT="12700"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1206</a:t>
                      </a:r>
                    </a:p>
                  </a:txBody>
                  <a:tcPr marL="12700" marR="12700" marT="12700" marB="0" anchor="ctr">
                    <a:lnL>
                      <a:noFill/>
                    </a:lnL>
                    <a:lnR>
                      <a:noFill/>
                    </a:lnR>
                    <a:lnT>
                      <a:noFill/>
                    </a:lnT>
                    <a:lnB>
                      <a:noFill/>
                    </a:lnB>
                  </a:tcPr>
                </a:tc>
              </a:tr>
              <a:tr h="254000">
                <a:tc>
                  <a:txBody>
                    <a:bodyPr/>
                    <a:lstStyle/>
                    <a:p>
                      <a:pPr algn="l" fontAlgn="ctr"/>
                      <a:r>
                        <a:rPr lang="en-US" sz="1600" b="0" i="0" u="none" strike="noStrike">
                          <a:solidFill>
                            <a:srgbClr val="000000"/>
                          </a:solidFill>
                          <a:effectLst/>
                          <a:latin typeface="新細明體" charset="0"/>
                        </a:rPr>
                        <a:t>(8) 保留action type = C</a:t>
                      </a:r>
                    </a:p>
                  </a:txBody>
                  <a:tcPr marL="12700" marR="12700" marT="12700"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364</a:t>
                      </a:r>
                    </a:p>
                  </a:txBody>
                  <a:tcPr marL="12700" marR="12700" marT="12700" marB="0" anchor="ctr">
                    <a:lnL>
                      <a:noFill/>
                    </a:lnL>
                    <a:lnR>
                      <a:noFill/>
                    </a:lnR>
                    <a:lnT>
                      <a:noFill/>
                    </a:lnT>
                    <a:lnB>
                      <a:noFill/>
                    </a:lnB>
                  </a:tcPr>
                </a:tc>
              </a:tr>
              <a:tr h="254000">
                <a:tc>
                  <a:txBody>
                    <a:bodyPr/>
                    <a:lstStyle/>
                    <a:p>
                      <a:pPr algn="l" fontAlgn="ctr"/>
                      <a:r>
                        <a:rPr lang="is-IS" sz="1600" b="0" i="0" u="none" strike="noStrike">
                          <a:solidFill>
                            <a:srgbClr val="000000"/>
                          </a:solidFill>
                          <a:effectLst/>
                          <a:latin typeface="新細明體" charset="0"/>
                        </a:rPr>
                        <a:t>(9) 保留redeemable=Y</a:t>
                      </a:r>
                    </a:p>
                  </a:txBody>
                  <a:tcPr marL="12700" marR="12700" marT="12700"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新細明體" charset="0"/>
                        </a:rPr>
                        <a:t>346</a:t>
                      </a:r>
                    </a:p>
                  </a:txBody>
                  <a:tcPr marL="12700" marR="12700" marT="12700" marB="0" anchor="ctr">
                    <a:lnL>
                      <a:noFill/>
                    </a:lnL>
                    <a:lnR>
                      <a:noFill/>
                    </a:lnR>
                    <a:lnT>
                      <a:noFill/>
                    </a:lnT>
                    <a:lnB>
                      <a:noFill/>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24140366"/>
              </p:ext>
            </p:extLst>
          </p:nvPr>
        </p:nvGraphicFramePr>
        <p:xfrm>
          <a:off x="6057900" y="1389008"/>
          <a:ext cx="5980924" cy="5330655"/>
        </p:xfrm>
        <a:graphic>
          <a:graphicData uri="http://schemas.openxmlformats.org/drawingml/2006/table">
            <a:tbl>
              <a:tblPr/>
              <a:tblGrid>
                <a:gridCol w="5092700"/>
                <a:gridCol w="888224"/>
              </a:tblGrid>
              <a:tr h="207701">
                <a:tc>
                  <a:txBody>
                    <a:bodyPr/>
                    <a:lstStyle/>
                    <a:p>
                      <a:pPr algn="l" fontAlgn="ctr"/>
                      <a:r>
                        <a:rPr lang="zh-TW" altLang="en-US" sz="1600" b="0" i="0" u="none" strike="noStrike" dirty="0">
                          <a:solidFill>
                            <a:srgbClr val="000000"/>
                          </a:solidFill>
                          <a:effectLst/>
                          <a:latin typeface="新細明體" charset="0"/>
                        </a:rPr>
                        <a:t>資料刪除準則</a:t>
                      </a:r>
                    </a:p>
                  </a:txBody>
                  <a:tcPr marL="12700" marR="12700" marT="12700" marB="0" anchor="ctr">
                    <a:lnL>
                      <a:noFill/>
                    </a:lnL>
                    <a:lnR>
                      <a:noFill/>
                    </a:lnR>
                    <a:lnT>
                      <a:noFill/>
                    </a:lnT>
                    <a:lnB>
                      <a:noFill/>
                    </a:lnB>
                  </a:tcPr>
                </a:tc>
                <a:tc>
                  <a:txBody>
                    <a:bodyPr/>
                    <a:lstStyle/>
                    <a:p>
                      <a:pPr algn="ctr" fontAlgn="ctr"/>
                      <a:r>
                        <a:rPr lang="zh-TW" altLang="en-US" sz="1600" b="0" i="0" u="none" strike="noStrike" dirty="0">
                          <a:solidFill>
                            <a:srgbClr val="000000"/>
                          </a:solidFill>
                          <a:effectLst/>
                          <a:latin typeface="新細明體" charset="0"/>
                        </a:rPr>
                        <a:t>剩餘資料</a:t>
                      </a:r>
                    </a:p>
                  </a:txBody>
                  <a:tcPr marL="12700" marR="12700" marT="12700" marB="0" anchor="ctr">
                    <a:lnL>
                      <a:noFill/>
                    </a:lnL>
                    <a:lnR>
                      <a:noFill/>
                    </a:lnR>
                    <a:lnT>
                      <a:noFill/>
                    </a:lnT>
                    <a:lnB>
                      <a:noFill/>
                    </a:lnB>
                  </a:tcPr>
                </a:tc>
              </a:tr>
              <a:tr h="207701">
                <a:tc>
                  <a:txBody>
                    <a:bodyPr/>
                    <a:lstStyle/>
                    <a:p>
                      <a:pPr algn="l" fontAlgn="ctr"/>
                      <a:r>
                        <a:rPr lang="en-US" sz="1600" b="0" i="0" u="none" strike="noStrike" dirty="0">
                          <a:solidFill>
                            <a:srgbClr val="000000"/>
                          </a:solidFill>
                          <a:effectLst/>
                          <a:latin typeface="新細明體" charset="0"/>
                        </a:rPr>
                        <a:t>第3類: </a:t>
                      </a:r>
                      <a:r>
                        <a:rPr lang="en-US" sz="1600" b="0" i="0" u="none" strike="noStrike" dirty="0" err="1">
                          <a:solidFill>
                            <a:srgbClr val="000000"/>
                          </a:solidFill>
                          <a:effectLst/>
                          <a:latin typeface="新細明體" charset="0"/>
                        </a:rPr>
                        <a:t>coupon類</a:t>
                      </a:r>
                      <a:endParaRPr lang="en-US" sz="1600" b="0" i="0" u="none" strike="noStrike" dirty="0">
                        <a:solidFill>
                          <a:srgbClr val="000000"/>
                        </a:solidFill>
                        <a:effectLst/>
                        <a:latin typeface="新細明體" charset="0"/>
                      </a:endParaRPr>
                    </a:p>
                  </a:txBody>
                  <a:tcPr marL="10385" marR="10385" marT="10385"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85" marR="10385" marT="10385" marB="0" anchor="ctr">
                    <a:lnL>
                      <a:noFill/>
                    </a:lnL>
                    <a:lnR>
                      <a:noFill/>
                    </a:lnR>
                    <a:lnT>
                      <a:noFill/>
                    </a:lnT>
                    <a:lnB>
                      <a:noFill/>
                    </a:lnB>
                  </a:tcPr>
                </a:tc>
              </a:tr>
              <a:tr h="207701">
                <a:tc>
                  <a:txBody>
                    <a:bodyPr/>
                    <a:lstStyle/>
                    <a:p>
                      <a:pPr algn="l" fontAlgn="ctr"/>
                      <a:r>
                        <a:rPr lang="is-IS" sz="1600" b="0" i="0" u="none" strike="noStrike" dirty="0">
                          <a:solidFill>
                            <a:srgbClr val="000000"/>
                          </a:solidFill>
                          <a:effectLst/>
                          <a:latin typeface="新細明體" charset="0"/>
                        </a:rPr>
                        <a:t>(10)  </a:t>
                      </a:r>
                      <a:r>
                        <a:rPr lang="is-IS" sz="1600" b="0" i="0" u="none" strike="noStrike" dirty="0" smtClean="0">
                          <a:solidFill>
                            <a:srgbClr val="000000"/>
                          </a:solidFill>
                          <a:effectLst/>
                          <a:latin typeface="新細明體" charset="0"/>
                        </a:rPr>
                        <a:t>刪除</a:t>
                      </a:r>
                      <a:r>
                        <a:rPr lang="en-US" altLang="zh-TW" sz="1600" b="0" i="0" u="none" strike="noStrike" dirty="0" smtClean="0">
                          <a:solidFill>
                            <a:srgbClr val="000000"/>
                          </a:solidFill>
                          <a:effectLst/>
                          <a:latin typeface="新細明體" charset="0"/>
                        </a:rPr>
                        <a:t>coupon</a:t>
                      </a:r>
                      <a:r>
                        <a:rPr lang="is-IS" sz="1600" b="0" i="0" u="none" strike="noStrike" dirty="0" smtClean="0">
                          <a:solidFill>
                            <a:srgbClr val="000000"/>
                          </a:solidFill>
                          <a:effectLst/>
                          <a:latin typeface="新細明體" charset="0"/>
                        </a:rPr>
                        <a:t>缺漏值</a:t>
                      </a:r>
                      <a:endParaRPr lang="is-IS" sz="1600" b="0" i="0" u="none" strike="noStrike" dirty="0">
                        <a:solidFill>
                          <a:srgbClr val="000000"/>
                        </a:solidFill>
                        <a:effectLst/>
                        <a:latin typeface="新細明體" charset="0"/>
                      </a:endParaRPr>
                    </a:p>
                  </a:txBody>
                  <a:tcPr marL="10385" marR="10385" marT="10385" marB="0" anchor="ctr">
                    <a:lnL>
                      <a:noFill/>
                    </a:lnL>
                    <a:lnR>
                      <a:noFill/>
                    </a:lnR>
                    <a:lnT>
                      <a:noFill/>
                    </a:lnT>
                    <a:lnB>
                      <a:noFill/>
                    </a:lnB>
                  </a:tcPr>
                </a:tc>
                <a:tc>
                  <a:txBody>
                    <a:bodyPr/>
                    <a:lstStyle/>
                    <a:p>
                      <a:pPr algn="ctr" fontAlgn="ctr"/>
                      <a:r>
                        <a:rPr lang="ru-RU" sz="1600" b="0" i="0" u="none" strike="noStrike">
                          <a:solidFill>
                            <a:srgbClr val="000000"/>
                          </a:solidFill>
                          <a:effectLst/>
                          <a:latin typeface="新細明體" charset="0"/>
                        </a:rPr>
                        <a:t>343</a:t>
                      </a:r>
                    </a:p>
                  </a:txBody>
                  <a:tcPr marL="10385" marR="10385" marT="10385" marB="0" anchor="ctr">
                    <a:lnL>
                      <a:noFill/>
                    </a:lnL>
                    <a:lnR>
                      <a:noFill/>
                    </a:lnR>
                    <a:lnT>
                      <a:noFill/>
                    </a:lnT>
                    <a:lnB>
                      <a:noFill/>
                    </a:lnB>
                  </a:tcPr>
                </a:tc>
              </a:tr>
              <a:tr h="207701">
                <a:tc>
                  <a:txBody>
                    <a:bodyPr/>
                    <a:lstStyle/>
                    <a:p>
                      <a:pPr algn="l" fontAlgn="ctr"/>
                      <a:r>
                        <a:rPr lang="en-US" sz="1600" b="0" i="0" u="none" strike="noStrike" dirty="0">
                          <a:solidFill>
                            <a:srgbClr val="000000"/>
                          </a:solidFill>
                          <a:effectLst/>
                          <a:latin typeface="新細明體" charset="0"/>
                        </a:rPr>
                        <a:t>(11) </a:t>
                      </a:r>
                      <a:r>
                        <a:rPr lang="en-US" sz="1600" b="0" i="0" u="none" strike="noStrike" dirty="0" err="1">
                          <a:solidFill>
                            <a:srgbClr val="000000"/>
                          </a:solidFill>
                          <a:effectLst/>
                          <a:latin typeface="新細明體" charset="0"/>
                        </a:rPr>
                        <a:t>刪除coupon</a:t>
                      </a:r>
                      <a:r>
                        <a:rPr lang="en-US" sz="1600" b="0" i="0" u="none" strike="noStrike" dirty="0">
                          <a:solidFill>
                            <a:srgbClr val="000000"/>
                          </a:solidFill>
                          <a:effectLst/>
                          <a:latin typeface="新細明體" charset="0"/>
                        </a:rPr>
                        <a:t> type=v</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299</a:t>
                      </a: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(12) 刪除coupon change indicator不為N</a:t>
                      </a:r>
                    </a:p>
                  </a:txBody>
                  <a:tcPr marL="10385" marR="10385" marT="10385" marB="0" anchor="ctr">
                    <a:lnL>
                      <a:noFill/>
                    </a:lnL>
                    <a:lnR>
                      <a:noFill/>
                    </a:lnR>
                    <a:lnT>
                      <a:noFill/>
                    </a:lnT>
                    <a:lnB>
                      <a:noFill/>
                    </a:lnB>
                  </a:tcPr>
                </a:tc>
                <a:tc>
                  <a:txBody>
                    <a:bodyPr/>
                    <a:lstStyle/>
                    <a:p>
                      <a:pPr algn="ctr" fontAlgn="ctr"/>
                      <a:r>
                        <a:rPr lang="cs-CZ" sz="1600" b="0" i="0" u="none" strike="noStrike" dirty="0">
                          <a:solidFill>
                            <a:srgbClr val="000000"/>
                          </a:solidFill>
                          <a:effectLst/>
                          <a:latin typeface="新細明體" charset="0"/>
                        </a:rPr>
                        <a:t>297</a:t>
                      </a: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(13) 刪除 interest frequency = -1 及 缺漏</a:t>
                      </a:r>
                    </a:p>
                  </a:txBody>
                  <a:tcPr marL="10385" marR="10385" marT="10385"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296</a:t>
                      </a: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(14) 針對 coupon = 0</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295</a:t>
                      </a:r>
                    </a:p>
                  </a:txBody>
                  <a:tcPr marL="10385" marR="10385" marT="10385" marB="0" anchor="ctr">
                    <a:lnL>
                      <a:noFill/>
                    </a:lnL>
                    <a:lnR>
                      <a:noFill/>
                    </a:lnR>
                    <a:lnT>
                      <a:noFill/>
                    </a:lnT>
                    <a:lnB>
                      <a:noFill/>
                    </a:lnB>
                  </a:tcPr>
                </a:tc>
              </a:tr>
              <a:tr h="207701">
                <a:tc>
                  <a:txBody>
                    <a:bodyPr/>
                    <a:lstStyle/>
                    <a:p>
                      <a:pPr algn="l" fontAlgn="ctr"/>
                      <a:r>
                        <a:rPr lang="en-US" sz="1600" b="0" i="0" u="none" strike="noStrike" dirty="0">
                          <a:solidFill>
                            <a:srgbClr val="000000"/>
                          </a:solidFill>
                          <a:effectLst/>
                          <a:latin typeface="新細明體" charset="0"/>
                        </a:rPr>
                        <a:t>     </a:t>
                      </a:r>
                      <a:r>
                        <a:rPr lang="en-US" sz="1600" b="0" i="0" u="none" strike="noStrike" dirty="0" smtClean="0">
                          <a:solidFill>
                            <a:srgbClr val="000000"/>
                          </a:solidFill>
                          <a:effectLst/>
                          <a:latin typeface="新細明體" charset="0"/>
                        </a:rPr>
                        <a:t>  </a:t>
                      </a:r>
                      <a:r>
                        <a:rPr lang="en-US" sz="1600" b="0" i="0" u="none" strike="noStrike" dirty="0" err="1" smtClean="0">
                          <a:solidFill>
                            <a:srgbClr val="000000"/>
                          </a:solidFill>
                          <a:effectLst/>
                          <a:latin typeface="新細明體" charset="0"/>
                        </a:rPr>
                        <a:t>只保留</a:t>
                      </a:r>
                      <a:r>
                        <a:rPr lang="en-US" sz="1600" b="0" i="0" u="none" strike="noStrike" dirty="0" err="1">
                          <a:solidFill>
                            <a:srgbClr val="000000"/>
                          </a:solidFill>
                          <a:effectLst/>
                          <a:latin typeface="新細明體" charset="0"/>
                        </a:rPr>
                        <a:t>coupon</a:t>
                      </a:r>
                      <a:r>
                        <a:rPr lang="en-US" sz="1600" b="0" i="0" u="none" strike="noStrike" dirty="0">
                          <a:solidFill>
                            <a:srgbClr val="000000"/>
                          </a:solidFill>
                          <a:effectLst/>
                          <a:latin typeface="新細明體" charset="0"/>
                        </a:rPr>
                        <a:t> type = z 且 interest frequency = 0</a:t>
                      </a:r>
                    </a:p>
                  </a:txBody>
                  <a:tcPr marL="10385" marR="10385" marT="10385" marB="0" anchor="ctr">
                    <a:lnL>
                      <a:noFill/>
                    </a:lnL>
                    <a:lnR>
                      <a:noFill/>
                    </a:lnR>
                    <a:lnT>
                      <a:noFill/>
                    </a:lnT>
                    <a:lnB>
                      <a:noFill/>
                    </a:lnB>
                  </a:tcPr>
                </a:tc>
                <a:tc>
                  <a:txBody>
                    <a:bodyPr/>
                    <a:lstStyle/>
                    <a:p>
                      <a:pPr algn="ctr" fontAlgn="ctr"/>
                      <a:endParaRPr lang="zh-TW" altLang="en-US" sz="1600" b="0" i="0" u="none" strike="noStrike">
                        <a:solidFill>
                          <a:srgbClr val="000000"/>
                        </a:solidFill>
                        <a:effectLst/>
                        <a:latin typeface="新細明體" charset="0"/>
                      </a:endParaRPr>
                    </a:p>
                  </a:txBody>
                  <a:tcPr marL="10385" marR="10385" marT="10385" marB="0" anchor="ctr">
                    <a:lnL>
                      <a:noFill/>
                    </a:lnL>
                    <a:lnR>
                      <a:noFill/>
                    </a:lnR>
                    <a:lnT>
                      <a:noFill/>
                    </a:lnT>
                    <a:lnB>
                      <a:noFill/>
                    </a:lnB>
                  </a:tcPr>
                </a:tc>
              </a:tr>
              <a:tr h="207701">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4</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與轉換相關</a:t>
                      </a:r>
                    </a:p>
                  </a:txBody>
                  <a:tcPr marL="10385" marR="10385" marT="10385" marB="0" anchor="ctr">
                    <a:lnL>
                      <a:noFill/>
                    </a:lnL>
                    <a:lnR>
                      <a:noFill/>
                    </a:lnR>
                    <a:lnT>
                      <a:noFill/>
                    </a:lnT>
                    <a:lnB>
                      <a:noFill/>
                    </a:lnB>
                  </a:tcPr>
                </a:tc>
                <a:tc>
                  <a:txBody>
                    <a:bodyPr/>
                    <a:lstStyle/>
                    <a:p>
                      <a:pPr algn="ctr" fontAlgn="ctr"/>
                      <a:endParaRPr lang="zh-TW" altLang="en-US" sz="1600" b="0" i="0" u="none" strike="noStrike">
                        <a:solidFill>
                          <a:srgbClr val="000000"/>
                        </a:solidFill>
                        <a:effectLst/>
                        <a:latin typeface="新細明體" charset="0"/>
                      </a:endParaRP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(15) 刪除first conv date 有缺漏的樣本</a:t>
                      </a:r>
                    </a:p>
                  </a:txBody>
                  <a:tcPr marL="10385" marR="10385" marT="10385" marB="0" anchor="ctr">
                    <a:lnL>
                      <a:noFill/>
                    </a:lnL>
                    <a:lnR>
                      <a:noFill/>
                    </a:lnR>
                    <a:lnT>
                      <a:noFill/>
                    </a:lnT>
                    <a:lnB>
                      <a:noFill/>
                    </a:lnB>
                  </a:tcPr>
                </a:tc>
                <a:tc>
                  <a:txBody>
                    <a:bodyPr/>
                    <a:lstStyle/>
                    <a:p>
                      <a:pPr algn="ctr" fontAlgn="ctr"/>
                      <a:r>
                        <a:rPr lang="cs-CZ" sz="1600" b="0" i="0" u="none" strike="noStrike">
                          <a:solidFill>
                            <a:srgbClr val="000000"/>
                          </a:solidFill>
                          <a:effectLst/>
                          <a:latin typeface="新細明體" charset="0"/>
                        </a:rPr>
                        <a:t>294</a:t>
                      </a:r>
                    </a:p>
                  </a:txBody>
                  <a:tcPr marL="10385" marR="10385" marT="10385" marB="0" anchor="ctr">
                    <a:lnL>
                      <a:noFill/>
                    </a:lnL>
                    <a:lnR>
                      <a:noFill/>
                    </a:lnR>
                    <a:lnT>
                      <a:noFill/>
                    </a:lnT>
                    <a:lnB>
                      <a:noFill/>
                    </a:lnB>
                  </a:tcPr>
                </a:tc>
              </a:tr>
              <a:tr h="207701">
                <a:tc>
                  <a:txBody>
                    <a:bodyPr/>
                    <a:lstStyle/>
                    <a:p>
                      <a:pPr algn="l" fontAlgn="ctr"/>
                      <a:r>
                        <a:rPr lang="en-US" altLang="zh-TW" sz="1600" b="0" i="0" u="none" strike="noStrike" dirty="0">
                          <a:solidFill>
                            <a:srgbClr val="000000"/>
                          </a:solidFill>
                          <a:effectLst/>
                          <a:latin typeface="新細明體" charset="0"/>
                        </a:rPr>
                        <a:t>(16</a:t>
                      </a:r>
                      <a:r>
                        <a:rPr lang="en-US" altLang="zh-TW" sz="1600" b="0" i="0" u="none" strike="noStrike" dirty="0" smtClean="0">
                          <a:solidFill>
                            <a:srgbClr val="000000"/>
                          </a:solidFill>
                          <a:effectLst/>
                          <a:latin typeface="新細明體" charset="0"/>
                        </a:rPr>
                        <a:t>)</a:t>
                      </a:r>
                      <a:r>
                        <a:rPr lang="zh-TW" altLang="en-US" sz="1600" b="0" i="0" u="none" strike="noStrike" dirty="0" smtClean="0">
                          <a:solidFill>
                            <a:srgbClr val="000000"/>
                          </a:solidFill>
                          <a:effectLst/>
                          <a:latin typeface="新細明體" charset="0"/>
                        </a:rPr>
                        <a:t>刪除債券轉換後不為原股票的樣本</a:t>
                      </a:r>
                      <a:endParaRPr lang="en-US" altLang="zh-TW" sz="1600" b="0" i="0" u="none" strike="noStrike" dirty="0">
                        <a:solidFill>
                          <a:srgbClr val="000000"/>
                        </a:solidFill>
                        <a:effectLst/>
                        <a:latin typeface="新細明體" charset="0"/>
                      </a:endParaRPr>
                    </a:p>
                  </a:txBody>
                  <a:tcPr marL="10385" marR="10385" marT="10385" marB="0" anchor="ctr">
                    <a:lnL>
                      <a:noFill/>
                    </a:lnL>
                    <a:lnR>
                      <a:noFill/>
                    </a:lnR>
                    <a:lnT>
                      <a:noFill/>
                    </a:lnT>
                    <a:lnB>
                      <a:noFill/>
                    </a:lnB>
                  </a:tcPr>
                </a:tc>
                <a:tc>
                  <a:txBody>
                    <a:bodyPr/>
                    <a:lstStyle/>
                    <a:p>
                      <a:pPr algn="ctr" fontAlgn="ctr"/>
                      <a:r>
                        <a:rPr lang="fi-FI" sz="1600" b="0" i="0" u="none" strike="noStrike">
                          <a:solidFill>
                            <a:srgbClr val="000000"/>
                          </a:solidFill>
                          <a:effectLst/>
                          <a:latin typeface="新細明體" charset="0"/>
                        </a:rPr>
                        <a:t>185</a:t>
                      </a:r>
                    </a:p>
                  </a:txBody>
                  <a:tcPr marL="10385" marR="10385" marT="10385" marB="0" anchor="ctr">
                    <a:lnL>
                      <a:noFill/>
                    </a:lnL>
                    <a:lnR>
                      <a:noFill/>
                    </a:lnR>
                    <a:lnT>
                      <a:noFill/>
                    </a:lnT>
                    <a:lnB>
                      <a:noFill/>
                    </a:lnB>
                  </a:tcPr>
                </a:tc>
              </a:tr>
              <a:tr h="207701">
                <a:tc>
                  <a:txBody>
                    <a:bodyPr/>
                    <a:lstStyle/>
                    <a:p>
                      <a:pPr algn="l" fontAlgn="ctr"/>
                      <a:r>
                        <a:rPr lang="en-US" altLang="zh-TW" sz="1600" b="0" i="0" u="none" strike="noStrike" dirty="0">
                          <a:solidFill>
                            <a:srgbClr val="000000"/>
                          </a:solidFill>
                          <a:effectLst/>
                          <a:latin typeface="新細明體" charset="0"/>
                        </a:rPr>
                        <a:t>(17) </a:t>
                      </a:r>
                      <a:r>
                        <a:rPr lang="zh-TW" altLang="en-US" sz="1600" b="0" i="0" u="none" strike="noStrike" dirty="0">
                          <a:solidFill>
                            <a:srgbClr val="000000"/>
                          </a:solidFill>
                          <a:effectLst/>
                          <a:latin typeface="新細明體" charset="0"/>
                        </a:rPr>
                        <a:t>刪除非普通股 </a:t>
                      </a:r>
                      <a:r>
                        <a:rPr lang="en-US" altLang="zh-TW" sz="1600" b="0" i="0" u="none" strike="noStrike" dirty="0">
                          <a:solidFill>
                            <a:srgbClr val="000000"/>
                          </a:solidFill>
                          <a:effectLst/>
                          <a:latin typeface="新細明體" charset="0"/>
                        </a:rPr>
                        <a:t>(</a:t>
                      </a:r>
                      <a:r>
                        <a:rPr lang="zh-TW" altLang="en-US" sz="1600" b="0" i="0" u="none" strike="noStrike" dirty="0">
                          <a:solidFill>
                            <a:srgbClr val="000000"/>
                          </a:solidFill>
                          <a:effectLst/>
                          <a:latin typeface="新細明體" charset="0"/>
                        </a:rPr>
                        <a:t>我們只保留轉成自家公司普通股的</a:t>
                      </a:r>
                      <a:r>
                        <a:rPr lang="zh-TW" altLang="en-US" sz="1600" b="0" i="0" u="none" strike="noStrike" dirty="0" smtClean="0">
                          <a:solidFill>
                            <a:srgbClr val="000000"/>
                          </a:solidFill>
                          <a:effectLst/>
                          <a:latin typeface="新細明體" charset="0"/>
                        </a:rPr>
                        <a:t>可</a:t>
                      </a:r>
                      <a:endParaRPr lang="en-US" altLang="zh-TW" sz="1600" b="0" i="0" u="none" strike="noStrike" dirty="0" smtClean="0">
                        <a:solidFill>
                          <a:srgbClr val="000000"/>
                        </a:solidFill>
                        <a:effectLst/>
                        <a:latin typeface="新細明體" charset="0"/>
                      </a:endParaRPr>
                    </a:p>
                    <a:p>
                      <a:pPr algn="l" fontAlgn="ctr"/>
                      <a:r>
                        <a:rPr lang="en-US" altLang="zh-TW" sz="1600" b="0" i="0" u="none" strike="noStrike" dirty="0" smtClean="0">
                          <a:solidFill>
                            <a:srgbClr val="000000"/>
                          </a:solidFill>
                          <a:effectLst/>
                          <a:latin typeface="新細明體" charset="0"/>
                        </a:rPr>
                        <a:t>       </a:t>
                      </a:r>
                      <a:r>
                        <a:rPr lang="zh-TW" altLang="en-US" sz="1600" b="0" i="0" u="none" strike="noStrike" dirty="0" smtClean="0">
                          <a:solidFill>
                            <a:srgbClr val="000000"/>
                          </a:solidFill>
                          <a:effectLst/>
                          <a:latin typeface="新細明體" charset="0"/>
                        </a:rPr>
                        <a:t>轉</a:t>
                      </a:r>
                      <a:r>
                        <a:rPr lang="zh-TW" altLang="en-US" sz="1600" b="0" i="0" u="none" strike="noStrike" dirty="0">
                          <a:solidFill>
                            <a:srgbClr val="000000"/>
                          </a:solidFill>
                          <a:effectLst/>
                          <a:latin typeface="新細明體" charset="0"/>
                        </a:rPr>
                        <a:t>債</a:t>
                      </a:r>
                      <a:r>
                        <a:rPr lang="en-US" altLang="zh-TW" sz="1600" b="0" i="0" u="none" strike="noStrike" dirty="0">
                          <a:solidFill>
                            <a:srgbClr val="000000"/>
                          </a:solidFill>
                          <a:effectLst/>
                          <a:latin typeface="新細明體" charset="0"/>
                        </a:rPr>
                        <a:t>)</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178</a:t>
                      </a:r>
                    </a:p>
                  </a:txBody>
                  <a:tcPr marL="10385" marR="10385" marT="10385" marB="0" anchor="ctr">
                    <a:lnL>
                      <a:noFill/>
                    </a:lnL>
                    <a:lnR>
                      <a:noFill/>
                    </a:lnR>
                    <a:lnT>
                      <a:noFill/>
                    </a:lnT>
                    <a:lnB>
                      <a:noFill/>
                    </a:lnB>
                  </a:tcPr>
                </a:tc>
              </a:tr>
              <a:tr h="207701">
                <a:tc>
                  <a:txBody>
                    <a:bodyPr/>
                    <a:lstStyle/>
                    <a:p>
                      <a:pPr algn="l" fontAlgn="ctr"/>
                      <a:r>
                        <a:rPr lang="en-US" sz="1600" b="0" i="0" u="none" strike="noStrike" dirty="0">
                          <a:solidFill>
                            <a:srgbClr val="000000"/>
                          </a:solidFill>
                          <a:effectLst/>
                          <a:latin typeface="新細明體" charset="0"/>
                        </a:rPr>
                        <a:t>(18) </a:t>
                      </a:r>
                      <a:r>
                        <a:rPr lang="en-US" sz="1600" b="0" i="0" u="none" strike="noStrike" dirty="0" err="1">
                          <a:solidFill>
                            <a:srgbClr val="000000"/>
                          </a:solidFill>
                          <a:effectLst/>
                          <a:latin typeface="新細明體" charset="0"/>
                        </a:rPr>
                        <a:t>刪除convprice</a:t>
                      </a:r>
                      <a:r>
                        <a:rPr lang="en-US" sz="1600" b="0" i="0" u="none" strike="noStrike" dirty="0">
                          <a:solidFill>
                            <a:srgbClr val="000000"/>
                          </a:solidFill>
                          <a:effectLst/>
                          <a:latin typeface="新細明體" charset="0"/>
                        </a:rPr>
                        <a:t>*qty不為1000及缺漏</a:t>
                      </a:r>
                    </a:p>
                  </a:txBody>
                  <a:tcPr marL="10385" marR="10385" marT="10385" marB="0" anchor="ctr">
                    <a:lnL>
                      <a:noFill/>
                    </a:lnL>
                    <a:lnR>
                      <a:noFill/>
                    </a:lnR>
                    <a:lnT>
                      <a:noFill/>
                    </a:lnT>
                    <a:lnB>
                      <a:noFill/>
                    </a:lnB>
                  </a:tcPr>
                </a:tc>
                <a:tc>
                  <a:txBody>
                    <a:bodyPr/>
                    <a:lstStyle/>
                    <a:p>
                      <a:pPr algn="ctr" fontAlgn="ctr"/>
                      <a:r>
                        <a:rPr lang="cs-CZ" sz="1600" b="0" i="0" u="none" strike="noStrike">
                          <a:solidFill>
                            <a:srgbClr val="000000"/>
                          </a:solidFill>
                          <a:effectLst/>
                          <a:latin typeface="新細明體" charset="0"/>
                        </a:rPr>
                        <a:t>111</a:t>
                      </a:r>
                    </a:p>
                  </a:txBody>
                  <a:tcPr marL="10385" marR="10385" marT="10385" marB="0" anchor="ctr">
                    <a:lnL>
                      <a:noFill/>
                    </a:lnL>
                    <a:lnR>
                      <a:noFill/>
                    </a:lnR>
                    <a:lnT>
                      <a:noFill/>
                    </a:lnT>
                    <a:lnB>
                      <a:noFill/>
                    </a:lnB>
                  </a:tcPr>
                </a:tc>
              </a:tr>
              <a:tr h="207701">
                <a:tc>
                  <a:txBody>
                    <a:bodyPr/>
                    <a:lstStyle/>
                    <a:p>
                      <a:pPr algn="l" fontAlgn="ctr"/>
                      <a:r>
                        <a:rPr lang="is-IS" sz="1600" b="0" i="0" u="none" strike="noStrike">
                          <a:solidFill>
                            <a:srgbClr val="000000"/>
                          </a:solidFill>
                          <a:effectLst/>
                          <a:latin typeface="新細明體" charset="0"/>
                        </a:rPr>
                        <a:t>(19) 刪除未能再compustat找到cusip的值</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73</a:t>
                      </a:r>
                    </a:p>
                  </a:txBody>
                  <a:tcPr marL="10385" marR="10385" marT="10385" marB="0" anchor="ctr">
                    <a:lnL>
                      <a:noFill/>
                    </a:lnL>
                    <a:lnR>
                      <a:noFill/>
                    </a:lnR>
                    <a:lnT>
                      <a:noFill/>
                    </a:lnT>
                    <a:lnB>
                      <a:noFill/>
                    </a:lnB>
                  </a:tcPr>
                </a:tc>
              </a:tr>
              <a:tr h="207701">
                <a:tc>
                  <a:txBody>
                    <a:bodyPr/>
                    <a:lstStyle/>
                    <a:p>
                      <a:pPr algn="l" fontAlgn="ctr"/>
                      <a:r>
                        <a:rPr lang="en-US" altLang="zh-TW" sz="1600" b="0" i="0" u="none" strike="noStrike">
                          <a:solidFill>
                            <a:srgbClr val="000000"/>
                          </a:solidFill>
                          <a:effectLst/>
                          <a:latin typeface="新細明體" charset="0"/>
                        </a:rPr>
                        <a:t>(20) </a:t>
                      </a:r>
                      <a:r>
                        <a:rPr lang="zh-TW" altLang="en-US" sz="1600" b="0" i="0" u="none" strike="noStrike">
                          <a:solidFill>
                            <a:srgbClr val="000000"/>
                          </a:solidFill>
                          <a:effectLst/>
                          <a:latin typeface="新細明體" charset="0"/>
                        </a:rPr>
                        <a:t>刪除</a:t>
                      </a:r>
                      <a:r>
                        <a:rPr lang="en-US" altLang="zh-TW" sz="1600" b="0" i="0" u="none" strike="noStrike">
                          <a:solidFill>
                            <a:srgbClr val="000000"/>
                          </a:solidFill>
                          <a:effectLst/>
                          <a:latin typeface="新細明體" charset="0"/>
                        </a:rPr>
                        <a:t>dvc</a:t>
                      </a:r>
                      <a:r>
                        <a:rPr lang="zh-TW" altLang="en-US" sz="1600" b="0" i="0" u="none" strike="noStrike">
                          <a:solidFill>
                            <a:srgbClr val="000000"/>
                          </a:solidFill>
                          <a:effectLst/>
                          <a:latin typeface="新細明體" charset="0"/>
                        </a:rPr>
                        <a:t>有缺漏的值</a:t>
                      </a:r>
                    </a:p>
                  </a:txBody>
                  <a:tcPr marL="10385" marR="10385" marT="10385"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48</a:t>
                      </a:r>
                    </a:p>
                  </a:txBody>
                  <a:tcPr marL="10385" marR="10385" marT="10385" marB="0" anchor="ctr">
                    <a:lnL>
                      <a:noFill/>
                    </a:lnL>
                    <a:lnR>
                      <a:noFill/>
                    </a:lnR>
                    <a:lnT>
                      <a:noFill/>
                    </a:lnT>
                    <a:lnB>
                      <a:noFill/>
                    </a:lnB>
                  </a:tcPr>
                </a:tc>
              </a:tr>
              <a:tr h="207701">
                <a:tc>
                  <a:txBody>
                    <a:bodyPr/>
                    <a:lstStyle/>
                    <a:p>
                      <a:pPr algn="l" fontAlgn="ctr"/>
                      <a:r>
                        <a:rPr lang="en-US" sz="1600" b="0" i="0" u="none" strike="noStrike" dirty="0">
                          <a:solidFill>
                            <a:srgbClr val="000000"/>
                          </a:solidFill>
                          <a:effectLst/>
                          <a:latin typeface="新細明體" charset="0"/>
                        </a:rPr>
                        <a:t>(</a:t>
                      </a:r>
                      <a:r>
                        <a:rPr lang="en-US" sz="1600" b="0" i="0" u="none" strike="noStrike" dirty="0" smtClean="0">
                          <a:solidFill>
                            <a:srgbClr val="000000"/>
                          </a:solidFill>
                          <a:effectLst/>
                          <a:latin typeface="新細明體" charset="0"/>
                        </a:rPr>
                        <a:t>21) </a:t>
                      </a:r>
                      <a:r>
                        <a:rPr lang="en-US" sz="1600" b="0" i="0" u="none" strike="noStrike" dirty="0" err="1">
                          <a:solidFill>
                            <a:srgbClr val="000000"/>
                          </a:solidFill>
                          <a:effectLst/>
                          <a:latin typeface="新細明體" charset="0"/>
                        </a:rPr>
                        <a:t>刪除缺少share</a:t>
                      </a:r>
                      <a:r>
                        <a:rPr lang="en-US" sz="1600" b="0" i="0" u="none" strike="noStrike" dirty="0">
                          <a:solidFill>
                            <a:srgbClr val="000000"/>
                          </a:solidFill>
                          <a:effectLst/>
                          <a:latin typeface="新細明體" charset="0"/>
                        </a:rPr>
                        <a:t> </a:t>
                      </a:r>
                      <a:r>
                        <a:rPr lang="en-US" sz="1600" b="0" i="0" u="none" strike="noStrike" dirty="0" err="1">
                          <a:solidFill>
                            <a:srgbClr val="000000"/>
                          </a:solidFill>
                          <a:effectLst/>
                          <a:latin typeface="新細明體" charset="0"/>
                        </a:rPr>
                        <a:t>outstanding的值</a:t>
                      </a:r>
                      <a:r>
                        <a:rPr lang="en-US" sz="1600" b="0" i="0" u="none" strike="noStrike" dirty="0">
                          <a:solidFill>
                            <a:srgbClr val="000000"/>
                          </a:solidFill>
                          <a:effectLst/>
                          <a:latin typeface="新細明體" charset="0"/>
                        </a:rPr>
                        <a:t>(當dividend為0則不影響)</a:t>
                      </a:r>
                    </a:p>
                  </a:txBody>
                  <a:tcPr marL="10385" marR="10385" marT="10385" marB="0" anchor="ctr">
                    <a:lnL>
                      <a:noFill/>
                    </a:lnL>
                    <a:lnR>
                      <a:noFill/>
                    </a:lnR>
                    <a:lnT>
                      <a:noFill/>
                    </a:lnT>
                    <a:lnB>
                      <a:noFill/>
                    </a:lnB>
                  </a:tcPr>
                </a:tc>
                <a:tc>
                  <a:txBody>
                    <a:bodyPr/>
                    <a:lstStyle/>
                    <a:p>
                      <a:pPr algn="ctr" fontAlgn="ctr"/>
                      <a:r>
                        <a:rPr lang="en-US" altLang="zh-TW" sz="1600" b="0" i="0" u="none" strike="noStrike" dirty="0">
                          <a:solidFill>
                            <a:srgbClr val="000000"/>
                          </a:solidFill>
                          <a:effectLst/>
                          <a:latin typeface="新細明體" charset="0"/>
                        </a:rPr>
                        <a:t>47</a:t>
                      </a:r>
                    </a:p>
                  </a:txBody>
                  <a:tcPr marL="10385" marR="10385" marT="10385" marB="0" anchor="ctr">
                    <a:lnL>
                      <a:noFill/>
                    </a:lnL>
                    <a:lnR>
                      <a:noFill/>
                    </a:lnR>
                    <a:lnT>
                      <a:noFill/>
                    </a:lnT>
                    <a:lnB>
                      <a:noFill/>
                    </a:lnB>
                  </a:tcPr>
                </a:tc>
              </a:tr>
              <a:tr h="207701">
                <a:tc>
                  <a:txBody>
                    <a:bodyPr/>
                    <a:lstStyle/>
                    <a:p>
                      <a:pPr algn="l" fontAlgn="ctr"/>
                      <a:r>
                        <a:rPr lang="zh-TW" altLang="en-US" sz="1600" b="0" i="0" u="none" strike="noStrike" dirty="0">
                          <a:solidFill>
                            <a:srgbClr val="000000"/>
                          </a:solidFill>
                          <a:effectLst/>
                          <a:latin typeface="新細明體" charset="0"/>
                        </a:rPr>
                        <a:t>第</a:t>
                      </a:r>
                      <a:r>
                        <a:rPr lang="en-US" altLang="zh-TW" sz="1600" b="0" i="0" u="none" strike="noStrike" dirty="0">
                          <a:solidFill>
                            <a:srgbClr val="000000"/>
                          </a:solidFill>
                          <a:effectLst/>
                          <a:latin typeface="新細明體" charset="0"/>
                        </a:rPr>
                        <a:t>5</a:t>
                      </a:r>
                      <a:r>
                        <a:rPr lang="zh-TW" altLang="en-US" sz="1600" b="0" i="0" u="none" strike="noStrike" dirty="0">
                          <a:solidFill>
                            <a:srgbClr val="000000"/>
                          </a:solidFill>
                          <a:effectLst/>
                          <a:latin typeface="新細明體" charset="0"/>
                        </a:rPr>
                        <a:t>類</a:t>
                      </a:r>
                      <a:r>
                        <a:rPr lang="en-US" altLang="zh-TW" sz="1600" b="0" i="0" u="none" strike="noStrike" dirty="0">
                          <a:solidFill>
                            <a:srgbClr val="000000"/>
                          </a:solidFill>
                          <a:effectLst/>
                          <a:latin typeface="新細明體" charset="0"/>
                        </a:rPr>
                        <a:t>: </a:t>
                      </a:r>
                      <a:r>
                        <a:rPr lang="zh-TW" altLang="en-US" sz="1600" b="0" i="0" u="none" strike="noStrike" dirty="0">
                          <a:solidFill>
                            <a:srgbClr val="000000"/>
                          </a:solidFill>
                          <a:effectLst/>
                          <a:latin typeface="新細明體" charset="0"/>
                        </a:rPr>
                        <a:t>其他</a:t>
                      </a:r>
                    </a:p>
                  </a:txBody>
                  <a:tcPr marL="10385" marR="10385" marT="10385" marB="0" anchor="ctr">
                    <a:lnL>
                      <a:noFill/>
                    </a:lnL>
                    <a:lnR>
                      <a:noFill/>
                    </a:lnR>
                    <a:lnT>
                      <a:noFill/>
                    </a:lnT>
                    <a:lnB>
                      <a:noFill/>
                    </a:lnB>
                  </a:tcPr>
                </a:tc>
                <a:tc>
                  <a:txBody>
                    <a:bodyPr/>
                    <a:lstStyle/>
                    <a:p>
                      <a:pPr algn="ctr" fontAlgn="ctr"/>
                      <a:endParaRPr lang="zh-TW" altLang="en-US" sz="1600" b="0" i="0" u="none" strike="noStrike" dirty="0">
                        <a:solidFill>
                          <a:srgbClr val="000000"/>
                        </a:solidFill>
                        <a:effectLst/>
                        <a:latin typeface="新細明體" charset="0"/>
                      </a:endParaRP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(22) 刪除enhancement=Y</a:t>
                      </a:r>
                    </a:p>
                  </a:txBody>
                  <a:tcPr marL="10385" marR="10385" marT="10385" marB="0" anchor="ctr">
                    <a:lnL>
                      <a:noFill/>
                    </a:lnL>
                    <a:lnR>
                      <a:noFill/>
                    </a:lnR>
                    <a:lnT>
                      <a:noFill/>
                    </a:lnT>
                    <a:lnB>
                      <a:noFill/>
                    </a:lnB>
                  </a:tcPr>
                </a:tc>
                <a:tc>
                  <a:txBody>
                    <a:bodyPr/>
                    <a:lstStyle/>
                    <a:p>
                      <a:pPr algn="ctr" fontAlgn="ctr"/>
                      <a:r>
                        <a:rPr lang="is-IS" sz="1600" b="0" i="0" u="none" strike="noStrike">
                          <a:solidFill>
                            <a:srgbClr val="000000"/>
                          </a:solidFill>
                          <a:effectLst/>
                          <a:latin typeface="新細明體" charset="0"/>
                        </a:rPr>
                        <a:t>23</a:t>
                      </a:r>
                    </a:p>
                  </a:txBody>
                  <a:tcPr marL="10385" marR="10385" marT="10385" marB="0" anchor="ctr">
                    <a:lnL>
                      <a:noFill/>
                    </a:lnL>
                    <a:lnR>
                      <a:noFill/>
                    </a:lnR>
                    <a:lnT>
                      <a:noFill/>
                    </a:lnT>
                    <a:lnB>
                      <a:noFill/>
                    </a:lnB>
                  </a:tcPr>
                </a:tc>
              </a:tr>
              <a:tr h="207701">
                <a:tc>
                  <a:txBody>
                    <a:bodyPr/>
                    <a:lstStyle/>
                    <a:p>
                      <a:pPr algn="l" fontAlgn="ctr"/>
                      <a:r>
                        <a:rPr lang="en-US" sz="1600" b="0" i="0" u="none" strike="noStrike">
                          <a:solidFill>
                            <a:srgbClr val="000000"/>
                          </a:solidFill>
                          <a:effectLst/>
                          <a:latin typeface="新細明體" charset="0"/>
                        </a:rPr>
                        <a:t>(23) 刪除 pay in kind</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23</a:t>
                      </a:r>
                    </a:p>
                  </a:txBody>
                  <a:tcPr marL="10385" marR="10385" marT="10385" marB="0" anchor="ctr">
                    <a:lnL>
                      <a:noFill/>
                    </a:lnL>
                    <a:lnR>
                      <a:noFill/>
                    </a:lnR>
                    <a:lnT>
                      <a:noFill/>
                    </a:lnT>
                    <a:lnB>
                      <a:noFill/>
                    </a:lnB>
                  </a:tcPr>
                </a:tc>
              </a:tr>
              <a:tr h="207701">
                <a:tc>
                  <a:txBody>
                    <a:bodyPr/>
                    <a:lstStyle/>
                    <a:p>
                      <a:pPr algn="l" fontAlgn="ctr"/>
                      <a:r>
                        <a:rPr lang="is-IS" sz="1600" b="0" i="0" u="none" strike="noStrike">
                          <a:solidFill>
                            <a:srgbClr val="000000"/>
                          </a:solidFill>
                          <a:effectLst/>
                          <a:latin typeface="新細明體" charset="0"/>
                        </a:rPr>
                        <a:t>(24) 刪除defulted=Y</a:t>
                      </a:r>
                    </a:p>
                  </a:txBody>
                  <a:tcPr marL="10385" marR="10385" marT="10385" marB="0" anchor="ctr">
                    <a:lnL>
                      <a:noFill/>
                    </a:lnL>
                    <a:lnR>
                      <a:noFill/>
                    </a:lnR>
                    <a:lnT>
                      <a:noFill/>
                    </a:lnT>
                    <a:lnB>
                      <a:noFill/>
                    </a:lnB>
                  </a:tcPr>
                </a:tc>
                <a:tc>
                  <a:txBody>
                    <a:bodyPr/>
                    <a:lstStyle/>
                    <a:p>
                      <a:pPr algn="ctr" fontAlgn="ctr"/>
                      <a:r>
                        <a:rPr lang="is-IS" sz="1600" b="0" i="0" u="none" strike="noStrike" dirty="0">
                          <a:solidFill>
                            <a:srgbClr val="000000"/>
                          </a:solidFill>
                          <a:effectLst/>
                          <a:latin typeface="新細明體" charset="0"/>
                        </a:rPr>
                        <a:t>23</a:t>
                      </a:r>
                    </a:p>
                  </a:txBody>
                  <a:tcPr marL="10385" marR="10385" marT="10385" marB="0" anchor="ctr">
                    <a:lnL>
                      <a:noFill/>
                    </a:lnL>
                    <a:lnR>
                      <a:noFill/>
                    </a:lnR>
                    <a:lnT>
                      <a:noFill/>
                    </a:lnT>
                    <a:lnB>
                      <a:noFill/>
                    </a:lnB>
                  </a:tcPr>
                </a:tc>
              </a:tr>
            </a:tbl>
          </a:graphicData>
        </a:graphic>
      </p:graphicFrame>
      <p:sp>
        <p:nvSpPr>
          <p:cNvPr id="6" name="文字方塊 5"/>
          <p:cNvSpPr txBox="1"/>
          <p:nvPr/>
        </p:nvSpPr>
        <p:spPr>
          <a:xfrm>
            <a:off x="-3962400" y="-1828800"/>
            <a:ext cx="184731" cy="369332"/>
          </a:xfrm>
          <a:prstGeom prst="rect">
            <a:avLst/>
          </a:prstGeom>
          <a:noFill/>
        </p:spPr>
        <p:txBody>
          <a:bodyPr wrap="none" rtlCol="0">
            <a:spAutoFit/>
          </a:bodyPr>
          <a:lstStyle/>
          <a:p>
            <a:endParaRPr kumimoji="1" lang="zh-TW" altLang="en-US"/>
          </a:p>
        </p:txBody>
      </p:sp>
    </p:spTree>
    <p:extLst>
      <p:ext uri="{BB962C8B-B14F-4D97-AF65-F5344CB8AC3E}">
        <p14:creationId xmlns:p14="http://schemas.microsoft.com/office/powerpoint/2010/main" val="122604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t>
            </a:r>
            <a:endParaRPr kumimoji="1"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389838"/>
            <a:ext cx="5722443" cy="6353175"/>
          </a:xfrm>
        </p:spPr>
      </p:pic>
      <p:sp>
        <p:nvSpPr>
          <p:cNvPr id="3" name="文字方塊 2"/>
          <p:cNvSpPr txBox="1"/>
          <p:nvPr/>
        </p:nvSpPr>
        <p:spPr>
          <a:xfrm>
            <a:off x="345688" y="2596929"/>
            <a:ext cx="5397191" cy="1938992"/>
          </a:xfrm>
          <a:prstGeom prst="rect">
            <a:avLst/>
          </a:prstGeom>
          <a:noFill/>
        </p:spPr>
        <p:txBody>
          <a:bodyPr wrap="square" rtlCol="0">
            <a:spAutoFit/>
          </a:bodyPr>
          <a:lstStyle/>
          <a:p>
            <a:pPr marL="342900" indent="-342900">
              <a:buFont typeface="Arial" charset="0"/>
              <a:buChar char="•"/>
            </a:pPr>
            <a:r>
              <a:rPr lang="zh-TW" altLang="en-US" sz="2400" dirty="0" smtClean="0">
                <a:latin typeface="標楷體" panose="03000509000000000000" pitchFamily="65" charset="-120"/>
                <a:ea typeface="標楷體" panose="03000509000000000000" pitchFamily="65" charset="-120"/>
              </a:rPr>
              <a:t>表格</a:t>
            </a:r>
            <a:r>
              <a:rPr lang="zh-TW" altLang="en-US" sz="2400" dirty="0">
                <a:latin typeface="標楷體" panose="03000509000000000000" pitchFamily="65" charset="-120"/>
                <a:ea typeface="標楷體" panose="03000509000000000000" pitchFamily="65" charset="-120"/>
              </a:rPr>
              <a:t>為本次迴歸分析的不同迴歸式</a:t>
            </a:r>
          </a:p>
          <a:p>
            <a:pPr marL="342900" indent="-342900">
              <a:buFont typeface="Arial" charset="0"/>
              <a:buChar char="•"/>
            </a:pPr>
            <a:r>
              <a:rPr lang="zh-TW" altLang="en-US" sz="2400" dirty="0">
                <a:latin typeface="標楷體" panose="03000509000000000000" pitchFamily="65" charset="-120"/>
                <a:ea typeface="標楷體" panose="03000509000000000000" pitchFamily="65" charset="-120"/>
              </a:rPr>
              <a:t>迴歸</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為包含</a:t>
            </a:r>
            <a:r>
              <a:rPr lang="en-US" altLang="zh-TW" sz="2400" dirty="0">
                <a:latin typeface="標楷體" panose="03000509000000000000" pitchFamily="65" charset="-120"/>
                <a:ea typeface="標楷體" panose="03000509000000000000" pitchFamily="65" charset="-120"/>
              </a:rPr>
              <a:t>No Rating</a:t>
            </a:r>
            <a:r>
              <a:rPr lang="zh-TW" altLang="en-US" sz="2400" dirty="0">
                <a:latin typeface="標楷體" panose="03000509000000000000" pitchFamily="65" charset="-120"/>
                <a:ea typeface="標楷體" panose="03000509000000000000" pitchFamily="65" charset="-120"/>
              </a:rPr>
              <a:t> 的資料</a:t>
            </a:r>
          </a:p>
          <a:p>
            <a:pPr marL="342900" indent="-342900">
              <a:buFont typeface="Arial" charset="0"/>
              <a:buChar char="•"/>
            </a:pPr>
            <a:r>
              <a:rPr lang="zh-TW" altLang="en-US" sz="2400" dirty="0">
                <a:latin typeface="標楷體" panose="03000509000000000000" pitchFamily="65" charset="-120"/>
                <a:ea typeface="標楷體" panose="03000509000000000000" pitchFamily="65" charset="-120"/>
              </a:rPr>
              <a:t>迴歸</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為不包含</a:t>
            </a:r>
            <a:r>
              <a:rPr lang="en-US" altLang="zh-TW" sz="2400" dirty="0">
                <a:latin typeface="標楷體" panose="03000509000000000000" pitchFamily="65" charset="-120"/>
                <a:ea typeface="標楷體" panose="03000509000000000000" pitchFamily="65" charset="-120"/>
              </a:rPr>
              <a:t>No Rating</a:t>
            </a:r>
            <a:r>
              <a:rPr lang="zh-TW" altLang="en-US" sz="2400" dirty="0">
                <a:latin typeface="標楷體" panose="03000509000000000000" pitchFamily="65" charset="-120"/>
                <a:ea typeface="標楷體" panose="03000509000000000000" pitchFamily="65" charset="-120"/>
              </a:rPr>
              <a:t> 的資料</a:t>
            </a:r>
          </a:p>
          <a:p>
            <a:pPr marL="342900" indent="-342900">
              <a:buFont typeface="Arial" charset="0"/>
              <a:buChar char="•"/>
            </a:pPr>
            <a:r>
              <a:rPr lang="zh-TW" altLang="en-US" sz="2400" dirty="0">
                <a:latin typeface="標楷體" panose="03000509000000000000" pitchFamily="65" charset="-120"/>
                <a:ea typeface="標楷體" panose="03000509000000000000" pitchFamily="65" charset="-120"/>
              </a:rPr>
              <a:t>其中迴歸式中若無</a:t>
            </a:r>
            <a:r>
              <a:rPr lang="en-US" altLang="zh-TW" sz="2400" dirty="0">
                <a:latin typeface="標楷體" panose="03000509000000000000" pitchFamily="65" charset="-120"/>
                <a:ea typeface="標楷體" panose="03000509000000000000" pitchFamily="65" charset="-120"/>
              </a:rPr>
              <a:t>No Rating </a:t>
            </a:r>
            <a:r>
              <a:rPr lang="zh-TW" altLang="en-US" sz="2400" dirty="0">
                <a:latin typeface="標楷體" panose="03000509000000000000" pitchFamily="65" charset="-120"/>
                <a:ea typeface="標楷體" panose="03000509000000000000" pitchFamily="65" charset="-120"/>
              </a:rPr>
              <a:t>資料時，同時移除</a:t>
            </a:r>
            <a:r>
              <a:rPr lang="en-US" altLang="zh-TW" sz="2400" dirty="0">
                <a:latin typeface="標楷體" panose="03000509000000000000" pitchFamily="65" charset="-120"/>
                <a:ea typeface="標楷體" panose="03000509000000000000" pitchFamily="65" charset="-120"/>
              </a:rPr>
              <a:t>No Rating Dummy </a:t>
            </a:r>
            <a:r>
              <a:rPr lang="zh-TW" altLang="en-US" sz="2400" dirty="0">
                <a:latin typeface="標楷體" panose="03000509000000000000" pitchFamily="65" charset="-120"/>
                <a:ea typeface="標楷體" panose="03000509000000000000" pitchFamily="65" charset="-120"/>
              </a:rPr>
              <a:t>變數</a:t>
            </a:r>
          </a:p>
        </p:txBody>
      </p:sp>
    </p:spTree>
    <p:extLst>
      <p:ext uri="{BB962C8B-B14F-4D97-AF65-F5344CB8AC3E}">
        <p14:creationId xmlns:p14="http://schemas.microsoft.com/office/powerpoint/2010/main" val="200962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 </a:t>
            </a:r>
            <a:endParaRPr kumimoji="1"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4425" y="491439"/>
            <a:ext cx="5977575" cy="4834323"/>
          </a:xfrm>
        </p:spPr>
      </p:pic>
      <p:pic>
        <p:nvPicPr>
          <p:cNvPr id="5"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82" y="491439"/>
            <a:ext cx="5903518" cy="6124575"/>
          </a:xfrm>
          <a:prstGeom prst="rect">
            <a:avLst/>
          </a:prstGeom>
        </p:spPr>
      </p:pic>
    </p:spTree>
    <p:extLst>
      <p:ext uri="{BB962C8B-B14F-4D97-AF65-F5344CB8AC3E}">
        <p14:creationId xmlns:p14="http://schemas.microsoft.com/office/powerpoint/2010/main" val="180921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252136D-8028-44D4-B6A7-EE0D5D151BB0}"/>
              </a:ext>
            </a:extLst>
          </p:cNvPr>
          <p:cNvSpPr>
            <a:spLocks noGrp="1"/>
          </p:cNvSpPr>
          <p:nvPr>
            <p:ph type="title"/>
          </p:nvPr>
        </p:nvSpPr>
        <p:spPr>
          <a:xfrm>
            <a:off x="838200" y="263525"/>
            <a:ext cx="10515600" cy="1325563"/>
          </a:xfrm>
        </p:spPr>
        <p:txBody>
          <a:bodyPr>
            <a:normAutofit/>
          </a:bodyPr>
          <a:lstStyle/>
          <a:p>
            <a:r>
              <a:rPr lang="zh-TW" altLang="en-US" sz="5400" dirty="0">
                <a:latin typeface="標楷體" panose="03000509000000000000" pitchFamily="65" charset="-120"/>
                <a:ea typeface="標楷體" panose="03000509000000000000" pitchFamily="65" charset="-120"/>
              </a:rPr>
              <a:t>回顧</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E3A5EF18-F1F7-4301-9938-EEEFE8CC3C47}"/>
                  </a:ext>
                </a:extLst>
              </p:cNvPr>
              <p:cNvSpPr>
                <a:spLocks noGrp="1"/>
              </p:cNvSpPr>
              <p:nvPr>
                <p:ph idx="1"/>
              </p:nvPr>
            </p:nvSpPr>
            <p:spPr>
              <a:xfrm>
                <a:off x="838200" y="1527176"/>
                <a:ext cx="10515600" cy="4351338"/>
              </a:xfrm>
            </p:spPr>
            <p:txBody>
              <a:bodyPr/>
              <a:lstStyle/>
              <a:p>
                <a:pPr>
                  <a:lnSpc>
                    <a:spcPts val="3600"/>
                  </a:lnSpc>
                  <a:spcBef>
                    <a:spcPts val="1200"/>
                  </a:spcBef>
                </a:pPr>
                <a:r>
                  <a:rPr lang="zh-TW" altLang="en-US" dirty="0" smtClean="0">
                    <a:latin typeface="標楷體" panose="03000509000000000000" pitchFamily="65" charset="-120"/>
                    <a:ea typeface="標楷體" panose="03000509000000000000" pitchFamily="65" charset="-120"/>
                  </a:rPr>
                  <a:t>主要探討</a:t>
                </a:r>
                <a:r>
                  <a:rPr lang="zh-TW" altLang="en-US" dirty="0">
                    <a:latin typeface="標楷體" panose="03000509000000000000" pitchFamily="65" charset="-120"/>
                    <a:ea typeface="標楷體" panose="03000509000000000000" pitchFamily="65" charset="-120"/>
                  </a:rPr>
                  <a:t>發債公司與債券持有人是否會因為對方具有之權利影響自己本身的贖回、轉換策略。</a:t>
                </a:r>
                <a:endParaRPr lang="en-US" altLang="zh-TW" dirty="0">
                  <a:latin typeface="標楷體" panose="03000509000000000000" pitchFamily="65" charset="-120"/>
                  <a:ea typeface="標楷體" panose="03000509000000000000" pitchFamily="65" charset="-120"/>
                </a:endParaRPr>
              </a:p>
              <a:p>
                <a:pPr>
                  <a:lnSpc>
                    <a:spcPts val="3600"/>
                  </a:lnSpc>
                  <a:spcBef>
                    <a:spcPts val="1200"/>
                  </a:spcBef>
                </a:pPr>
                <a:r>
                  <a:rPr lang="zh-TW" altLang="en-US" dirty="0">
                    <a:latin typeface="標楷體" panose="03000509000000000000" pitchFamily="65" charset="-120"/>
                    <a:ea typeface="標楷體" panose="03000509000000000000" pitchFamily="65" charset="-120"/>
                  </a:rPr>
                  <a:t>通常情況下，可贖回不可轉換債券比可贖回可轉換債券的壽命要長，因此以天數相對差距的比率</a:t>
                </a:r>
                <a:r>
                  <a:rPr lang="zh-TW" altLang="en-US" dirty="0" smtClean="0">
                    <a:latin typeface="標楷體" panose="03000509000000000000" pitchFamily="65" charset="-120"/>
                    <a:ea typeface="標楷體" panose="03000509000000000000" pitchFamily="65" charset="-120"/>
                  </a:rPr>
                  <a:t>比較：</a:t>
                </a:r>
              </a:p>
              <a:p>
                <a:pPr marL="0" indent="0">
                  <a:lnSpc>
                    <a:spcPts val="3600"/>
                  </a:lnSpc>
                  <a:spcBef>
                    <a:spcPts val="0"/>
                  </a:spcBef>
                  <a:buNone/>
                </a:pPr>
                <a:endParaRPr lang="en-US" altLang="zh-TW" sz="3200" dirty="0" smtClean="0"/>
              </a:p>
              <a:p>
                <a:pPr marL="0" indent="0" algn="ctr">
                  <a:lnSpc>
                    <a:spcPts val="3600"/>
                  </a:lnSpc>
                  <a:spcBef>
                    <a:spcPts val="1200"/>
                  </a:spcBef>
                  <a:buNone/>
                </a:pPr>
                <a:r>
                  <a:rPr lang="en-US" altLang="zh-TW" sz="3200" dirty="0" smtClean="0"/>
                  <a:t>      Y</a:t>
                </a:r>
                <a:r>
                  <a:rPr lang="en-US" altLang="zh-TW" dirty="0"/>
                  <a:t>=</a:t>
                </a:r>
                <a14:m>
                  <m:oMath xmlns:m="http://schemas.openxmlformats.org/officeDocument/2006/math">
                    <m:r>
                      <a:rPr lang="en-US" altLang="zh-TW">
                        <a:latin typeface="Cambria Math" panose="02040503050406030204" pitchFamily="18" charset="0"/>
                      </a:rPr>
                      <m:t> </m:t>
                    </m:r>
                    <m:f>
                      <m:fPr>
                        <m:ctrlPr>
                          <a:rPr lang="en-US" altLang="zh-TW" i="1">
                            <a:latin typeface="Cambria Math" charset="0"/>
                          </a:rPr>
                        </m:ctrlPr>
                      </m:fPr>
                      <m:num>
                        <m:r>
                          <m:rPr>
                            <m:nor/>
                          </m:rPr>
                          <a:rPr lang="en-US" altLang="zh-TW" dirty="0"/>
                          <m:t>M</m:t>
                        </m:r>
                        <m:r>
                          <m:rPr>
                            <m:nor/>
                          </m:rPr>
                          <a:rPr lang="en-US" altLang="zh-TW" b="0" i="0" dirty="0" smtClean="0"/>
                          <m:t>aturity</m:t>
                        </m:r>
                        <m:r>
                          <m:rPr>
                            <m:nor/>
                          </m:rPr>
                          <a:rPr lang="en-US" altLang="zh-TW" b="0" i="0" dirty="0" smtClean="0"/>
                          <m:t> </m:t>
                        </m:r>
                        <m:r>
                          <m:rPr>
                            <m:nor/>
                          </m:rPr>
                          <a:rPr lang="en-US" altLang="zh-TW" b="0" i="0" dirty="0" smtClean="0"/>
                          <m:t>Date</m:t>
                        </m:r>
                        <m:r>
                          <m:rPr>
                            <m:nor/>
                          </m:rPr>
                          <a:rPr lang="en-US" altLang="zh-TW" b="0" i="0" dirty="0" smtClean="0"/>
                          <m:t> − </m:t>
                        </m:r>
                        <m:r>
                          <m:rPr>
                            <m:nor/>
                          </m:rPr>
                          <a:rPr lang="en-US" altLang="zh-TW" dirty="0"/>
                          <m:t>E</m:t>
                        </m:r>
                        <m:r>
                          <m:rPr>
                            <m:nor/>
                          </m:rPr>
                          <a:rPr lang="en-US" altLang="zh-TW" b="0" i="0" dirty="0" smtClean="0"/>
                          <m:t>ffective</m:t>
                        </m:r>
                        <m:r>
                          <m:rPr>
                            <m:nor/>
                          </m:rPr>
                          <a:rPr lang="en-US" altLang="zh-TW" b="0" i="0" dirty="0" smtClean="0"/>
                          <m:t> </m:t>
                        </m:r>
                        <m:r>
                          <m:rPr>
                            <m:nor/>
                          </m:rPr>
                          <a:rPr lang="en-US" altLang="zh-TW" b="0" i="0" dirty="0" smtClean="0"/>
                          <m:t>Date</m:t>
                        </m:r>
                      </m:num>
                      <m:den>
                        <m:r>
                          <m:rPr>
                            <m:nor/>
                          </m:rPr>
                          <a:rPr lang="en-US" altLang="zh-TW" dirty="0"/>
                          <m:t>Maturity</m:t>
                        </m:r>
                        <m:r>
                          <m:rPr>
                            <m:nor/>
                          </m:rPr>
                          <a:rPr lang="en-US" altLang="zh-TW" dirty="0"/>
                          <m:t> </m:t>
                        </m:r>
                        <m:r>
                          <m:rPr>
                            <m:nor/>
                          </m:rPr>
                          <a:rPr lang="en-US" altLang="zh-TW" dirty="0"/>
                          <m:t>Date</m:t>
                        </m:r>
                        <m:r>
                          <m:rPr>
                            <m:nor/>
                          </m:rPr>
                          <a:rPr lang="en-US" altLang="zh-TW" b="0" i="0" dirty="0" smtClean="0"/>
                          <m:t> </m:t>
                        </m:r>
                        <m:r>
                          <m:rPr>
                            <m:nor/>
                          </m:rPr>
                          <a:rPr lang="en-US" altLang="zh-TW" dirty="0"/>
                          <m:t>−</m:t>
                        </m:r>
                        <m:r>
                          <m:rPr>
                            <m:nor/>
                          </m:rPr>
                          <a:rPr lang="en-US" altLang="zh-TW" b="0" i="0" dirty="0" smtClean="0"/>
                          <m:t> </m:t>
                        </m:r>
                        <m:r>
                          <m:rPr>
                            <m:nor/>
                          </m:rPr>
                          <a:rPr lang="en-US" altLang="zh-TW" dirty="0"/>
                          <m:t>F</m:t>
                        </m:r>
                        <m:r>
                          <m:rPr>
                            <m:nor/>
                          </m:rPr>
                          <a:rPr lang="en-US" altLang="zh-TW" b="0" i="0" dirty="0" smtClean="0"/>
                          <m:t>irst</m:t>
                        </m:r>
                        <m:r>
                          <m:rPr>
                            <m:nor/>
                          </m:rPr>
                          <a:rPr lang="en-US" altLang="zh-TW" b="0" i="0" dirty="0" smtClean="0"/>
                          <m:t> </m:t>
                        </m:r>
                        <m:r>
                          <m:rPr>
                            <m:nor/>
                          </m:rPr>
                          <a:rPr lang="en-US" altLang="zh-TW" b="0" i="0" dirty="0" smtClean="0"/>
                          <m:t>Call</m:t>
                        </m:r>
                        <m:r>
                          <m:rPr>
                            <m:nor/>
                          </m:rPr>
                          <a:rPr lang="en-US" altLang="zh-TW" b="0" i="0" dirty="0" smtClean="0"/>
                          <m:t> (</m:t>
                        </m:r>
                        <m:r>
                          <m:rPr>
                            <m:nor/>
                          </m:rPr>
                          <a:rPr lang="en-US" altLang="zh-TW" b="0" i="0" dirty="0" smtClean="0"/>
                          <m:t>convert</m:t>
                        </m:r>
                        <m:r>
                          <m:rPr>
                            <m:nor/>
                          </m:rPr>
                          <a:rPr lang="en-US" altLang="zh-TW" b="0" i="0" dirty="0" smtClean="0"/>
                          <m:t>) </m:t>
                        </m:r>
                        <m:r>
                          <m:rPr>
                            <m:nor/>
                          </m:rPr>
                          <a:rPr lang="en-US" altLang="zh-TW" b="0" i="0" dirty="0" smtClean="0"/>
                          <m:t>Date</m:t>
                        </m:r>
                      </m:den>
                    </m:f>
                  </m:oMath>
                </a14:m>
                <a:r>
                  <a:rPr lang="en-US" altLang="zh-TW" dirty="0"/>
                  <a:t> , 0 </a:t>
                </a:r>
                <a:r>
                  <a:rPr lang="zh-TW" altLang="en-US" dirty="0"/>
                  <a:t>≤ </a:t>
                </a:r>
                <a:r>
                  <a:rPr lang="en-US" altLang="zh-TW" dirty="0"/>
                  <a:t>Y </a:t>
                </a:r>
                <a:r>
                  <a:rPr lang="zh-TW" altLang="en-US" dirty="0"/>
                  <a:t>≤ </a:t>
                </a:r>
                <a:r>
                  <a:rPr lang="en-US" altLang="zh-TW" dirty="0" smtClean="0"/>
                  <a:t>1</a:t>
                </a:r>
                <a:endParaRPr lang="zh-TW" altLang="en-US" dirty="0">
                  <a:latin typeface="標楷體" panose="03000509000000000000" pitchFamily="65" charset="-120"/>
                  <a:ea typeface="標楷體" panose="03000509000000000000" pitchFamily="65" charset="-120"/>
                </a:endParaRPr>
              </a:p>
            </p:txBody>
          </p:sp>
        </mc:Choice>
        <mc:Fallback xmlns="">
          <p:sp>
            <p:nvSpPr>
              <p:cNvPr id="3" name="內容版面配置區 2">
                <a:extLst>
                  <a:ext uri="{FF2B5EF4-FFF2-40B4-BE49-F238E27FC236}">
                    <a16:creationId xmlns="" xmlns:a16="http://schemas.microsoft.com/office/drawing/2014/main" xmlns:a14="http://schemas.microsoft.com/office/drawing/2010/main" id="{E3A5EF18-F1F7-4301-9938-EEEFE8CC3C47}"/>
                  </a:ext>
                </a:extLst>
              </p:cNvPr>
              <p:cNvSpPr>
                <a:spLocks noGrp="1" noRot="1" noChangeAspect="1" noMove="1" noResize="1" noEditPoints="1" noAdjustHandles="1" noChangeArrowheads="1" noChangeShapeType="1" noTextEdit="1"/>
              </p:cNvSpPr>
              <p:nvPr>
                <p:ph idx="1"/>
              </p:nvPr>
            </p:nvSpPr>
            <p:spPr>
              <a:xfrm>
                <a:off x="838200" y="1527176"/>
                <a:ext cx="10515600" cy="4351338"/>
              </a:xfrm>
              <a:blipFill rotWithShape="0">
                <a:blip r:embed="rId2"/>
                <a:stretch>
                  <a:fillRect l="-1043" t="-1823"/>
                </a:stretch>
              </a:blipFill>
            </p:spPr>
            <p:txBody>
              <a:bodyPr/>
              <a:lstStyle/>
              <a:p>
                <a:r>
                  <a:rPr lang="zh-TW" altLang="en-US">
                    <a:noFill/>
                  </a:rPr>
                  <a:t> </a:t>
                </a:r>
              </a:p>
            </p:txBody>
          </p:sp>
        </mc:Fallback>
      </mc:AlternateContent>
      <p:cxnSp>
        <p:nvCxnSpPr>
          <p:cNvPr id="5" name="直線箭頭接點 4"/>
          <p:cNvCxnSpPr/>
          <p:nvPr/>
        </p:nvCxnSpPr>
        <p:spPr>
          <a:xfrm>
            <a:off x="1980270" y="5864226"/>
            <a:ext cx="8459130" cy="0"/>
          </a:xfrm>
          <a:prstGeom prst="straightConnector1">
            <a:avLst/>
          </a:prstGeom>
          <a:ln w="698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箭頭接點 10"/>
          <p:cNvCxnSpPr/>
          <p:nvPr/>
        </p:nvCxnSpPr>
        <p:spPr>
          <a:xfrm>
            <a:off x="1980270" y="5487590"/>
            <a:ext cx="1" cy="718343"/>
          </a:xfrm>
          <a:prstGeom prst="straightConnector1">
            <a:avLst/>
          </a:prstGeom>
          <a:ln w="698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箭頭接點 12"/>
          <p:cNvCxnSpPr/>
          <p:nvPr/>
        </p:nvCxnSpPr>
        <p:spPr>
          <a:xfrm>
            <a:off x="10439400" y="5487589"/>
            <a:ext cx="1" cy="718343"/>
          </a:xfrm>
          <a:prstGeom prst="straightConnector1">
            <a:avLst/>
          </a:prstGeom>
          <a:ln w="6985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13"/>
              <p:cNvSpPr txBox="1"/>
              <p:nvPr/>
            </p:nvSpPr>
            <p:spPr>
              <a:xfrm>
                <a:off x="646770" y="6334761"/>
                <a:ext cx="2667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kumimoji="1" lang="en-US" altLang="zh-TW" sz="2000" b="1" dirty="0"/>
                        <m:t>First</m:t>
                      </m:r>
                      <m:r>
                        <m:rPr>
                          <m:nor/>
                        </m:rPr>
                        <a:rPr kumimoji="1" lang="en-US" altLang="zh-TW" sz="2000" b="1" dirty="0"/>
                        <m:t> </m:t>
                      </m:r>
                      <m:r>
                        <m:rPr>
                          <m:nor/>
                        </m:rPr>
                        <a:rPr kumimoji="1" lang="en-US" altLang="zh-TW" sz="2000" b="1" dirty="0"/>
                        <m:t>Call</m:t>
                      </m:r>
                      <m:r>
                        <m:rPr>
                          <m:nor/>
                        </m:rPr>
                        <a:rPr kumimoji="1" lang="en-US" altLang="zh-TW" sz="2000" b="1" i="0" dirty="0" smtClean="0"/>
                        <m:t> </m:t>
                      </m:r>
                      <m:r>
                        <m:rPr>
                          <m:nor/>
                        </m:rPr>
                        <a:rPr kumimoji="1" lang="en-US" altLang="zh-TW" sz="2000" b="1" dirty="0"/>
                        <m:t>(</m:t>
                      </m:r>
                      <m:r>
                        <m:rPr>
                          <m:nor/>
                        </m:rPr>
                        <a:rPr kumimoji="1" lang="en-US" altLang="zh-TW" sz="2000" b="1" dirty="0"/>
                        <m:t>convert</m:t>
                      </m:r>
                      <m:r>
                        <m:rPr>
                          <m:nor/>
                        </m:rPr>
                        <a:rPr kumimoji="1" lang="en-US" altLang="zh-TW" sz="2000" b="1" dirty="0"/>
                        <m:t>) </m:t>
                      </m:r>
                      <m:r>
                        <m:rPr>
                          <m:nor/>
                        </m:rPr>
                        <a:rPr kumimoji="1" lang="en-US" altLang="zh-TW" sz="2000" b="1" dirty="0"/>
                        <m:t>Date</m:t>
                      </m:r>
                    </m:oMath>
                  </m:oMathPara>
                </a14:m>
                <a:endParaRPr kumimoji="1" lang="zh-TW" altLang="en-US" sz="2000" b="1"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646770" y="6334761"/>
                <a:ext cx="2667000" cy="400110"/>
              </a:xfrm>
              <a:prstGeom prst="rect">
                <a:avLst/>
              </a:prstGeom>
              <a:blipFill rotWithShape="0">
                <a:blip r:embed="rId3"/>
                <a:stretch>
                  <a:fillRect b="-16667"/>
                </a:stretch>
              </a:blipFill>
            </p:spPr>
            <p:txBody>
              <a:bodyPr/>
              <a:lstStyle/>
              <a:p>
                <a:r>
                  <a:rPr lang="zh-TW" altLang="en-US">
                    <a:noFill/>
                  </a:rPr>
                  <a:t> </a:t>
                </a:r>
              </a:p>
            </p:txBody>
          </p:sp>
        </mc:Fallback>
      </mc:AlternateContent>
      <p:sp>
        <p:nvSpPr>
          <p:cNvPr id="15" name="文字方塊 14"/>
          <p:cNvSpPr txBox="1"/>
          <p:nvPr/>
        </p:nvSpPr>
        <p:spPr>
          <a:xfrm>
            <a:off x="9575800" y="6334761"/>
            <a:ext cx="1727200" cy="400110"/>
          </a:xfrm>
          <a:prstGeom prst="rect">
            <a:avLst/>
          </a:prstGeom>
          <a:noFill/>
        </p:spPr>
        <p:txBody>
          <a:bodyPr wrap="square" rtlCol="0">
            <a:spAutoFit/>
          </a:bodyPr>
          <a:lstStyle/>
          <a:p>
            <a:r>
              <a:rPr kumimoji="1" lang="en-US" altLang="zh-TW" sz="2000" b="1" dirty="0" smtClean="0"/>
              <a:t>Maturity Date</a:t>
            </a:r>
            <a:endParaRPr kumimoji="1" lang="zh-TW" altLang="en-US" sz="2000" b="1" dirty="0"/>
          </a:p>
        </p:txBody>
      </p:sp>
      <p:cxnSp>
        <p:nvCxnSpPr>
          <p:cNvPr id="17" name="直線箭頭接點 16"/>
          <p:cNvCxnSpPr/>
          <p:nvPr/>
        </p:nvCxnSpPr>
        <p:spPr>
          <a:xfrm>
            <a:off x="5181600" y="5505054"/>
            <a:ext cx="1" cy="718343"/>
          </a:xfrm>
          <a:prstGeom prst="straightConnector1">
            <a:avLst/>
          </a:prstGeom>
          <a:ln w="698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4349750" y="4988452"/>
            <a:ext cx="1663700" cy="400110"/>
          </a:xfrm>
          <a:prstGeom prst="rect">
            <a:avLst/>
          </a:prstGeom>
          <a:noFill/>
        </p:spPr>
        <p:txBody>
          <a:bodyPr wrap="square" rtlCol="0">
            <a:spAutoFit/>
          </a:bodyPr>
          <a:lstStyle/>
          <a:p>
            <a:r>
              <a:rPr kumimoji="1" lang="en-US" altLang="zh-TW" sz="2000" b="1" dirty="0" smtClean="0"/>
              <a:t>Effective Date</a:t>
            </a:r>
            <a:endParaRPr kumimoji="1" lang="zh-TW" altLang="en-US" sz="2000" b="1" dirty="0"/>
          </a:p>
        </p:txBody>
      </p:sp>
    </p:spTree>
    <p:extLst>
      <p:ext uri="{BB962C8B-B14F-4D97-AF65-F5344CB8AC3E}">
        <p14:creationId xmlns:p14="http://schemas.microsoft.com/office/powerpoint/2010/main" val="163053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C262077-7E00-4F51-8F4E-497EC4C01BF6}"/>
              </a:ext>
            </a:extLst>
          </p:cNvPr>
          <p:cNvSpPr>
            <a:spLocks noGrp="1"/>
          </p:cNvSpPr>
          <p:nvPr>
            <p:ph type="title"/>
          </p:nvPr>
        </p:nvSpPr>
        <p:spPr>
          <a:xfrm>
            <a:off x="1053693" y="393701"/>
            <a:ext cx="7886700" cy="1325563"/>
          </a:xfrm>
        </p:spPr>
        <p:txBody>
          <a:bodyPr/>
          <a:lstStyle/>
          <a:p>
            <a:r>
              <a:rPr lang="en-US" altLang="zh-TW" dirty="0"/>
              <a:t>Regression </a:t>
            </a:r>
            <a:r>
              <a:rPr lang="en-US" altLang="zh-TW" dirty="0" smtClean="0"/>
              <a:t>formula</a:t>
            </a:r>
            <a:r>
              <a:rPr lang="en-US" altLang="zh-TW" dirty="0"/>
              <a:t>(</a:t>
            </a:r>
            <a:r>
              <a:rPr lang="zh-TW" altLang="en-US" dirty="0" smtClean="0">
                <a:latin typeface="標楷體" panose="03000509000000000000" pitchFamily="65" charset="-120"/>
                <a:ea typeface="標楷體" panose="03000509000000000000" pitchFamily="65" charset="-120"/>
              </a:rPr>
              <a:t>舊</a:t>
            </a:r>
            <a:r>
              <a:rPr lang="en-US" altLang="zh-TW" dirty="0" smtClean="0">
                <a:latin typeface="標楷體" panose="03000509000000000000" pitchFamily="65" charset="-120"/>
                <a:ea typeface="標楷體" panose="03000509000000000000" pitchFamily="65" charset="-120"/>
              </a:rPr>
              <a: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 xmlns:a16="http://schemas.microsoft.com/office/drawing/2014/main" id="{17CBCE15-7AB0-4BD8-BBF7-62EDA7817F2A}"/>
                  </a:ext>
                </a:extLst>
              </p:cNvPr>
              <p:cNvSpPr>
                <a:spLocks noGrp="1"/>
              </p:cNvSpPr>
              <p:nvPr>
                <p:ph idx="1"/>
              </p:nvPr>
            </p:nvSpPr>
            <p:spPr>
              <a:xfrm>
                <a:off x="1838325" y="1719264"/>
                <a:ext cx="8515350" cy="4351338"/>
              </a:xfrm>
            </p:spPr>
            <p:txBody>
              <a:bodyPr/>
              <a:lstStyle/>
              <a:p>
                <a:r>
                  <a:rPr lang="en-US" altLang="zh-TW" dirty="0"/>
                  <a:t>Callable bond</a:t>
                </a:r>
              </a:p>
              <a:p>
                <a14:m>
                  <m:oMath xmlns:m="http://schemas.openxmlformats.org/officeDocument/2006/math">
                    <m:r>
                      <a:rPr lang="en-US" altLang="zh-TW" b="0" i="1" smtClean="0">
                        <a:latin typeface="Cambria Math" panose="02040503050406030204" pitchFamily="18" charset="0"/>
                      </a:rPr>
                      <m:t>𝑌</m:t>
                    </m:r>
                    <m:r>
                      <a:rPr lang="en-US" altLang="zh-TW" b="0" i="1" smtClean="0">
                        <a:latin typeface="Cambria Math" panose="02040503050406030204" pitchFamily="18" charset="0"/>
                      </a:rPr>
                      <m:t>=</m:t>
                    </m:r>
                    <m:sSub>
                      <m:sSubPr>
                        <m:ctrlPr>
                          <a:rPr lang="en-US" altLang="zh-TW" b="0" i="1" smtClean="0">
                            <a:latin typeface="Cambria Math" charset="0"/>
                          </a:rPr>
                        </m:ctrlPr>
                      </m:sSubPr>
                      <m:e>
                        <m:r>
                          <m:rPr>
                            <m:nor/>
                          </m:rPr>
                          <a:rPr lang="el-GR" altLang="zh-TW"/>
                          <m:t>β</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oMath>
                </a14:m>
                <a:r>
                  <a:rPr lang="en-US" altLang="zh-TW" dirty="0"/>
                  <a:t>+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2</m:t>
                        </m:r>
                      </m:sub>
                    </m:sSub>
                    <m:r>
                      <a:rPr lang="en-US" altLang="zh-TW">
                        <a:latin typeface="Cambria Math" panose="02040503050406030204" pitchFamily="18" charset="0"/>
                      </a:rPr>
                      <m:t>∗</m:t>
                    </m:r>
                    <m:r>
                      <m:rPr>
                        <m:sty m:val="p"/>
                      </m:rPr>
                      <a:rPr lang="en-US" altLang="zh-TW" b="0" i="0" smtClean="0">
                        <a:solidFill>
                          <a:srgbClr val="FF0000"/>
                        </a:solidFill>
                        <a:latin typeface="Cambria Math" panose="02040503050406030204" pitchFamily="18" charset="0"/>
                      </a:rPr>
                      <m:t>conversion</m:t>
                    </m:r>
                    <m:r>
                      <a:rPr lang="en-US" altLang="zh-TW" b="0" i="0" smtClean="0">
                        <a:solidFill>
                          <a:srgbClr val="FF0000"/>
                        </a:solidFill>
                        <a:latin typeface="Cambria Math" panose="02040503050406030204" pitchFamily="18" charset="0"/>
                      </a:rPr>
                      <m:t> </m:t>
                    </m:r>
                    <m:r>
                      <m:rPr>
                        <m:sty m:val="p"/>
                      </m:rPr>
                      <a:rPr lang="en-US" altLang="zh-TW">
                        <a:solidFill>
                          <a:srgbClr val="FF0000"/>
                        </a:solidFill>
                        <a:latin typeface="Cambria Math" panose="02040503050406030204" pitchFamily="18" charset="0"/>
                      </a:rPr>
                      <m:t>dummy</m:t>
                    </m:r>
                  </m:oMath>
                </a14:m>
                <a:r>
                  <a:rPr lang="en-US" altLang="zh-TW" dirty="0"/>
                  <a:t>+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3</m:t>
                        </m:r>
                      </m:sub>
                    </m:sSub>
                    <m:r>
                      <a:rPr lang="en-US" altLang="zh-TW" b="0" i="0" smtClean="0">
                        <a:latin typeface="Cambria Math" panose="02040503050406030204" pitchFamily="18" charset="0"/>
                      </a:rPr>
                      <m:t>∗</m:t>
                    </m:r>
                  </m:oMath>
                </a14:m>
                <a:r>
                  <a:rPr lang="en-US" altLang="zh-TW" dirty="0"/>
                  <a:t> rating </a:t>
                </a:r>
                <a14:m>
                  <m:oMath xmlns:m="http://schemas.openxmlformats.org/officeDocument/2006/math">
                    <m:r>
                      <m:rPr>
                        <m:nor/>
                      </m:rPr>
                      <a:rPr lang="en-US" altLang="zh-TW" b="0" i="0" smtClean="0"/>
                      <m:t>+</m:t>
                    </m:r>
                    <m:sSub>
                      <m:sSubPr>
                        <m:ctrlPr>
                          <a:rPr lang="en-US" altLang="zh-TW" i="1">
                            <a:latin typeface="Cambria Math" charset="0"/>
                          </a:rPr>
                        </m:ctrlPr>
                      </m:sSubPr>
                      <m:e>
                        <m:r>
                          <m:rPr>
                            <m:nor/>
                          </m:rPr>
                          <a:rPr lang="en-US" altLang="zh-TW" b="0" i="0" smtClean="0">
                            <a:latin typeface="Cambria Math" panose="02040503050406030204" pitchFamily="18" charset="0"/>
                          </a:rPr>
                          <m:t> </m:t>
                        </m:r>
                        <m:r>
                          <m:rPr>
                            <m:nor/>
                          </m:rPr>
                          <a:rPr lang="el-GR" altLang="zh-TW"/>
                          <m:t>β</m:t>
                        </m:r>
                      </m:e>
                      <m:sub>
                        <m:r>
                          <a:rPr lang="en-US" altLang="zh-TW" b="0" i="1" smtClean="0">
                            <a:latin typeface="Cambria Math" panose="02040503050406030204" pitchFamily="18" charset="0"/>
                          </a:rPr>
                          <m:t>4</m:t>
                        </m:r>
                      </m:sub>
                    </m:sSub>
                    <m:r>
                      <a:rPr lang="en-US" altLang="zh-TW" b="0" i="1" smtClean="0">
                        <a:latin typeface="Cambria Math" panose="02040503050406030204" pitchFamily="18" charset="0"/>
                      </a:rPr>
                      <m:t>∗</m:t>
                    </m:r>
                  </m:oMath>
                </a14:m>
                <a:r>
                  <a:rPr lang="en-US" altLang="zh-TW" dirty="0"/>
                  <a:t> r +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5</m:t>
                        </m:r>
                      </m:sub>
                    </m:sSub>
                    <m:r>
                      <a:rPr lang="en-US" altLang="zh-TW" b="0" i="1" smtClean="0">
                        <a:latin typeface="Cambria Math" panose="02040503050406030204" pitchFamily="18" charset="0"/>
                      </a:rPr>
                      <m:t>∗</m:t>
                    </m:r>
                  </m:oMath>
                </a14:m>
                <a:r>
                  <a:rPr lang="en-US" altLang="zh-TW" dirty="0"/>
                  <a:t> coupon </a:t>
                </a:r>
                <a:r>
                  <a:rPr lang="en-US" altLang="zh-TW" dirty="0">
                    <a:solidFill>
                      <a:schemeClr val="tx1"/>
                    </a:solidFill>
                  </a:rPr>
                  <a:t>+</a:t>
                </a:r>
                <a14:m>
                  <m:oMath xmlns:m="http://schemas.openxmlformats.org/officeDocument/2006/math">
                    <m:r>
                      <a:rPr lang="en-US" altLang="zh-TW" b="0" i="0" smtClean="0">
                        <a:solidFill>
                          <a:schemeClr val="tx1"/>
                        </a:solidFill>
                        <a:latin typeface="Cambria Math" panose="02040503050406030204" pitchFamily="18" charset="0"/>
                      </a:rPr>
                      <m:t> </m:t>
                    </m:r>
                    <m:sSub>
                      <m:sSubPr>
                        <m:ctrlPr>
                          <a:rPr lang="en-US" altLang="zh-TW" i="1" smtClean="0">
                            <a:solidFill>
                              <a:schemeClr val="tx1"/>
                            </a:solidFill>
                            <a:latin typeface="Cambria Math" charset="0"/>
                          </a:rPr>
                        </m:ctrlPr>
                      </m:sSubPr>
                      <m:e>
                        <m:r>
                          <m:rPr>
                            <m:nor/>
                          </m:rPr>
                          <a:rPr lang="el-GR" altLang="zh-TW">
                            <a:solidFill>
                              <a:schemeClr val="tx1"/>
                            </a:solidFill>
                          </a:rPr>
                          <m:t>β</m:t>
                        </m:r>
                      </m:e>
                      <m:sub>
                        <m:r>
                          <a:rPr lang="en-US" altLang="zh-TW" b="0" i="1" smtClean="0">
                            <a:solidFill>
                              <a:schemeClr val="tx1"/>
                            </a:solidFill>
                            <a:latin typeface="Cambria Math" panose="02040503050406030204" pitchFamily="18" charset="0"/>
                          </a:rPr>
                          <m:t>6</m:t>
                        </m:r>
                      </m:sub>
                    </m:sSub>
                    <m:r>
                      <a:rPr lang="en-US" altLang="zh-TW" b="0" i="1" smtClean="0">
                        <a:solidFill>
                          <a:schemeClr val="tx1"/>
                        </a:solidFill>
                        <a:latin typeface="Cambria Math" panose="02040503050406030204" pitchFamily="18" charset="0"/>
                      </a:rPr>
                      <m:t>∗</m:t>
                    </m:r>
                  </m:oMath>
                </a14:m>
                <a:r>
                  <a:rPr lang="en-US" altLang="zh-TW" dirty="0">
                    <a:solidFill>
                      <a:schemeClr val="tx1"/>
                    </a:solidFill>
                  </a:rPr>
                  <a:t> </a:t>
                </a:r>
                <a:r>
                  <a:rPr lang="en-US" altLang="zh-TW" dirty="0">
                    <a:solidFill>
                      <a:srgbClr val="FF0000"/>
                    </a:solidFill>
                  </a:rPr>
                  <a:t>average call price</a:t>
                </a:r>
                <a:r>
                  <a:rPr lang="en-US" altLang="zh-TW" dirty="0"/>
                  <a:t> +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7</m:t>
                        </m:r>
                      </m:sub>
                    </m:sSub>
                    <m:r>
                      <a:rPr lang="en-US" altLang="zh-TW" b="0" i="1" smtClean="0">
                        <a:latin typeface="Cambria Math" panose="02040503050406030204" pitchFamily="18" charset="0"/>
                      </a:rPr>
                      <m:t>∗</m:t>
                    </m:r>
                  </m:oMath>
                </a14:m>
                <a:r>
                  <a:rPr lang="en-US" altLang="zh-TW" dirty="0"/>
                  <a:t> rating dummy + </a:t>
                </a:r>
                <a14:m>
                  <m:oMath xmlns:m="http://schemas.openxmlformats.org/officeDocument/2006/math">
                    <m:sSub>
                      <m:sSubPr>
                        <m:ctrlPr>
                          <a:rPr lang="en-US" altLang="zh-TW" i="1" smtClean="0">
                            <a:solidFill>
                              <a:srgbClr val="00B0F0"/>
                            </a:solidFill>
                            <a:latin typeface="Cambria Math" charset="0"/>
                          </a:rPr>
                        </m:ctrlPr>
                      </m:sSubPr>
                      <m:e>
                        <m:r>
                          <m:rPr>
                            <m:nor/>
                          </m:rPr>
                          <a:rPr lang="el-GR" altLang="zh-TW">
                            <a:solidFill>
                              <a:srgbClr val="00B0F0"/>
                            </a:solidFill>
                          </a:rPr>
                          <m:t>β</m:t>
                        </m:r>
                      </m:e>
                      <m:sub>
                        <m:r>
                          <a:rPr lang="en-US" altLang="zh-TW" b="0" i="1" smtClean="0">
                            <a:solidFill>
                              <a:srgbClr val="00B0F0"/>
                            </a:solidFill>
                            <a:latin typeface="Cambria Math" panose="02040503050406030204" pitchFamily="18" charset="0"/>
                          </a:rPr>
                          <m:t>8</m:t>
                        </m:r>
                      </m:sub>
                    </m:sSub>
                  </m:oMath>
                </a14:m>
                <a:r>
                  <a:rPr lang="en-US" altLang="zh-TW" dirty="0">
                    <a:solidFill>
                      <a:srgbClr val="00B0F0"/>
                    </a:solidFill>
                  </a:rPr>
                  <a:t> </a:t>
                </a:r>
                <a14:m>
                  <m:oMath xmlns:m="http://schemas.openxmlformats.org/officeDocument/2006/math">
                    <m:r>
                      <a:rPr lang="en-US" altLang="zh-TW" i="1">
                        <a:solidFill>
                          <a:srgbClr val="00B0F0"/>
                        </a:solidFill>
                        <a:latin typeface="Cambria Math" panose="02040503050406030204" pitchFamily="18" charset="0"/>
                      </a:rPr>
                      <m:t>∗</m:t>
                    </m:r>
                  </m:oMath>
                </a14:m>
                <a:r>
                  <a:rPr lang="zh-TW" altLang="en-US" dirty="0">
                    <a:solidFill>
                      <a:srgbClr val="00B0F0"/>
                    </a:solidFill>
                  </a:rPr>
                  <a:t> </a:t>
                </a:r>
                <a:r>
                  <a:rPr lang="en-US" altLang="zh-TW" dirty="0">
                    <a:solidFill>
                      <a:srgbClr val="00B0F0"/>
                    </a:solidFill>
                  </a:rPr>
                  <a:t>financial dummy </a:t>
                </a:r>
                <a:endParaRPr lang="en-US" altLang="zh-TW" dirty="0"/>
              </a:p>
              <a:p>
                <a:r>
                  <a:rPr lang="en-US" altLang="zh-TW" dirty="0"/>
                  <a:t>Convertible bond</a:t>
                </a:r>
              </a:p>
              <a:p>
                <a14:m>
                  <m:oMath xmlns:m="http://schemas.openxmlformats.org/officeDocument/2006/math">
                    <m:r>
                      <a:rPr lang="en-US" altLang="zh-TW" i="1">
                        <a:latin typeface="Cambria Math" panose="02040503050406030204" pitchFamily="18" charset="0"/>
                      </a:rPr>
                      <m:t>𝑌</m:t>
                    </m:r>
                    <m:r>
                      <a:rPr lang="en-US" altLang="zh-TW" i="1">
                        <a:latin typeface="Cambria Math" panose="02040503050406030204" pitchFamily="18" charset="0"/>
                      </a:rPr>
                      <m:t>=</m:t>
                    </m:r>
                    <m:sSub>
                      <m:sSubPr>
                        <m:ctrlPr>
                          <a:rPr lang="en-US" altLang="zh-TW" i="1">
                            <a:latin typeface="Cambria Math" charset="0"/>
                          </a:rPr>
                        </m:ctrlPr>
                      </m:sSubPr>
                      <m:e>
                        <m:r>
                          <m:rPr>
                            <m:nor/>
                          </m:rPr>
                          <a:rPr lang="el-GR" altLang="zh-TW"/>
                          <m:t>β</m:t>
                        </m:r>
                      </m:e>
                      <m:sub>
                        <m:r>
                          <a:rPr lang="en-US" altLang="zh-TW" i="1">
                            <a:latin typeface="Cambria Math" panose="02040503050406030204" pitchFamily="18" charset="0"/>
                          </a:rPr>
                          <m:t>1</m:t>
                        </m:r>
                      </m:sub>
                    </m:sSub>
                    <m:r>
                      <a:rPr lang="en-US" altLang="zh-TW" i="1">
                        <a:latin typeface="Cambria Math" panose="02040503050406030204" pitchFamily="18" charset="0"/>
                      </a:rPr>
                      <m:t> </m:t>
                    </m:r>
                  </m:oMath>
                </a14:m>
                <a:r>
                  <a:rPr lang="en-US" altLang="zh-TW" dirty="0"/>
                  <a:t>+ </a:t>
                </a:r>
                <a14:m>
                  <m:oMath xmlns:m="http://schemas.openxmlformats.org/officeDocument/2006/math">
                    <m:sSub>
                      <m:sSubPr>
                        <m:ctrlPr>
                          <a:rPr lang="en-US" altLang="zh-TW" i="1">
                            <a:latin typeface="Cambria Math" charset="0"/>
                          </a:rPr>
                        </m:ctrlPr>
                      </m:sSubPr>
                      <m:e>
                        <m:r>
                          <m:rPr>
                            <m:nor/>
                          </m:rPr>
                          <a:rPr lang="el-GR" altLang="zh-TW"/>
                          <m:t>β</m:t>
                        </m:r>
                      </m:e>
                      <m:sub>
                        <m:r>
                          <a:rPr lang="en-US" altLang="zh-TW" i="1">
                            <a:latin typeface="Cambria Math" panose="02040503050406030204" pitchFamily="18" charset="0"/>
                          </a:rPr>
                          <m:t>2</m:t>
                        </m:r>
                      </m:sub>
                    </m:sSub>
                    <m:r>
                      <a:rPr lang="en-US" altLang="zh-TW">
                        <a:latin typeface="Cambria Math" panose="02040503050406030204" pitchFamily="18" charset="0"/>
                      </a:rPr>
                      <m:t>∗</m:t>
                    </m:r>
                    <m:r>
                      <m:rPr>
                        <m:sty m:val="p"/>
                      </m:rPr>
                      <a:rPr lang="en-US" altLang="zh-TW" smtClean="0">
                        <a:solidFill>
                          <a:srgbClr val="FF0000"/>
                        </a:solidFill>
                        <a:latin typeface="Cambria Math" panose="02040503050406030204" pitchFamily="18" charset="0"/>
                      </a:rPr>
                      <m:t>call</m:t>
                    </m:r>
                    <m:r>
                      <a:rPr lang="en-US" altLang="zh-TW" smtClean="0">
                        <a:solidFill>
                          <a:srgbClr val="FF0000"/>
                        </a:solidFill>
                        <a:latin typeface="Cambria Math" panose="02040503050406030204" pitchFamily="18" charset="0"/>
                      </a:rPr>
                      <m:t> </m:t>
                    </m:r>
                    <m:r>
                      <m:rPr>
                        <m:sty m:val="p"/>
                      </m:rPr>
                      <a:rPr lang="en-US" altLang="zh-TW" smtClean="0">
                        <a:solidFill>
                          <a:srgbClr val="FF0000"/>
                        </a:solidFill>
                        <a:latin typeface="Cambria Math" panose="02040503050406030204" pitchFamily="18" charset="0"/>
                      </a:rPr>
                      <m:t>dummy</m:t>
                    </m:r>
                  </m:oMath>
                </a14:m>
                <a:r>
                  <a:rPr lang="en-US" altLang="zh-TW" dirty="0"/>
                  <a:t>+ </a:t>
                </a:r>
                <a14:m>
                  <m:oMath xmlns:m="http://schemas.openxmlformats.org/officeDocument/2006/math">
                    <m:sSub>
                      <m:sSubPr>
                        <m:ctrlPr>
                          <a:rPr lang="en-US" altLang="zh-TW" i="1">
                            <a:latin typeface="Cambria Math" charset="0"/>
                          </a:rPr>
                        </m:ctrlPr>
                      </m:sSubPr>
                      <m:e>
                        <m:r>
                          <m:rPr>
                            <m:nor/>
                          </m:rPr>
                          <a:rPr lang="el-GR" altLang="zh-TW"/>
                          <m:t>β</m:t>
                        </m:r>
                      </m:e>
                      <m:sub>
                        <m:r>
                          <a:rPr lang="en-US" altLang="zh-TW" i="1">
                            <a:latin typeface="Cambria Math" panose="02040503050406030204" pitchFamily="18" charset="0"/>
                          </a:rPr>
                          <m:t>3</m:t>
                        </m:r>
                      </m:sub>
                    </m:sSub>
                    <m:r>
                      <a:rPr lang="en-US" altLang="zh-TW">
                        <a:latin typeface="Cambria Math" panose="02040503050406030204" pitchFamily="18" charset="0"/>
                      </a:rPr>
                      <m:t>∗</m:t>
                    </m:r>
                  </m:oMath>
                </a14:m>
                <a:r>
                  <a:rPr lang="en-US" altLang="zh-TW" dirty="0"/>
                  <a:t> rating + </a:t>
                </a:r>
                <a14:m>
                  <m:oMath xmlns:m="http://schemas.openxmlformats.org/officeDocument/2006/math">
                    <m:sSub>
                      <m:sSubPr>
                        <m:ctrlPr>
                          <a:rPr lang="en-US" altLang="zh-TW" i="1">
                            <a:latin typeface="Cambria Math" charset="0"/>
                          </a:rPr>
                        </m:ctrlPr>
                      </m:sSubPr>
                      <m:e>
                        <m:r>
                          <m:rPr>
                            <m:nor/>
                          </m:rPr>
                          <a:rPr lang="el-GR" altLang="zh-TW"/>
                          <m:t>β</m:t>
                        </m:r>
                      </m:e>
                      <m:sub>
                        <m:r>
                          <a:rPr lang="en-US" altLang="zh-TW" i="1">
                            <a:latin typeface="Cambria Math" panose="02040503050406030204" pitchFamily="18" charset="0"/>
                          </a:rPr>
                          <m:t>4</m:t>
                        </m:r>
                      </m:sub>
                    </m:sSub>
                    <m:r>
                      <a:rPr lang="en-US" altLang="zh-TW" i="1">
                        <a:latin typeface="Cambria Math" panose="02040503050406030204" pitchFamily="18" charset="0"/>
                      </a:rPr>
                      <m:t>∗</m:t>
                    </m:r>
                  </m:oMath>
                </a14:m>
                <a:r>
                  <a:rPr lang="en-US" altLang="zh-TW" dirty="0"/>
                  <a:t> r +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5</m:t>
                        </m:r>
                      </m:sub>
                    </m:sSub>
                    <m:r>
                      <a:rPr lang="en-US" altLang="zh-TW" i="1">
                        <a:latin typeface="Cambria Math" panose="02040503050406030204" pitchFamily="18" charset="0"/>
                      </a:rPr>
                      <m:t>∗</m:t>
                    </m:r>
                  </m:oMath>
                </a14:m>
                <a:r>
                  <a:rPr lang="en-US" altLang="zh-TW" dirty="0"/>
                  <a:t> coupon </a:t>
                </a:r>
                <a:r>
                  <a:rPr lang="en-US" altLang="zh-TW" dirty="0">
                    <a:solidFill>
                      <a:schemeClr val="tx1"/>
                    </a:solidFill>
                  </a:rPr>
                  <a:t>+</a:t>
                </a:r>
                <a14:m>
                  <m:oMath xmlns:m="http://schemas.openxmlformats.org/officeDocument/2006/math">
                    <m:r>
                      <a:rPr lang="en-US" altLang="zh-TW">
                        <a:solidFill>
                          <a:schemeClr val="tx1"/>
                        </a:solidFill>
                        <a:latin typeface="Cambria Math" panose="02040503050406030204" pitchFamily="18" charset="0"/>
                      </a:rPr>
                      <m:t> </m:t>
                    </m:r>
                    <m:sSub>
                      <m:sSubPr>
                        <m:ctrlPr>
                          <a:rPr lang="en-US" altLang="zh-TW" i="1" smtClean="0">
                            <a:solidFill>
                              <a:schemeClr val="tx1"/>
                            </a:solidFill>
                            <a:latin typeface="Cambria Math" charset="0"/>
                          </a:rPr>
                        </m:ctrlPr>
                      </m:sSubPr>
                      <m:e>
                        <m:r>
                          <m:rPr>
                            <m:nor/>
                          </m:rPr>
                          <a:rPr lang="el-GR" altLang="zh-TW">
                            <a:solidFill>
                              <a:schemeClr val="tx1"/>
                            </a:solidFill>
                          </a:rPr>
                          <m:t>β</m:t>
                        </m:r>
                      </m:e>
                      <m:sub>
                        <m:r>
                          <a:rPr lang="en-US" altLang="zh-TW" b="0" i="1" smtClean="0">
                            <a:solidFill>
                              <a:schemeClr val="tx1"/>
                            </a:solidFill>
                            <a:latin typeface="Cambria Math" panose="02040503050406030204" pitchFamily="18" charset="0"/>
                          </a:rPr>
                          <m:t>6</m:t>
                        </m:r>
                      </m:sub>
                    </m:sSub>
                    <m:r>
                      <a:rPr lang="en-US" altLang="zh-TW" i="1">
                        <a:solidFill>
                          <a:schemeClr val="tx1"/>
                        </a:solidFill>
                        <a:latin typeface="Cambria Math" panose="02040503050406030204" pitchFamily="18" charset="0"/>
                      </a:rPr>
                      <m:t>∗</m:t>
                    </m:r>
                  </m:oMath>
                </a14:m>
                <a:r>
                  <a:rPr lang="en-US" altLang="zh-TW" dirty="0">
                    <a:solidFill>
                      <a:schemeClr val="tx1"/>
                    </a:solidFill>
                  </a:rPr>
                  <a:t> </a:t>
                </a:r>
                <a:r>
                  <a:rPr lang="en-US" altLang="zh-TW" dirty="0">
                    <a:solidFill>
                      <a:srgbClr val="FF0000"/>
                    </a:solidFill>
                  </a:rPr>
                  <a:t>div </a:t>
                </a:r>
                <a:r>
                  <a:rPr lang="en-US" altLang="zh-TW" dirty="0"/>
                  <a:t>+ </a:t>
                </a:r>
                <a14:m>
                  <m:oMath xmlns:m="http://schemas.openxmlformats.org/officeDocument/2006/math">
                    <m:sSub>
                      <m:sSubPr>
                        <m:ctrlPr>
                          <a:rPr lang="en-US" altLang="zh-TW" i="1">
                            <a:latin typeface="Cambria Math" charset="0"/>
                          </a:rPr>
                        </m:ctrlPr>
                      </m:sSubPr>
                      <m:e>
                        <m:r>
                          <m:rPr>
                            <m:nor/>
                          </m:rPr>
                          <a:rPr lang="el-GR" altLang="zh-TW"/>
                          <m:t>β</m:t>
                        </m:r>
                      </m:e>
                      <m:sub>
                        <m:r>
                          <a:rPr lang="en-US" altLang="zh-TW" b="0" i="1" smtClean="0">
                            <a:latin typeface="Cambria Math" panose="02040503050406030204" pitchFamily="18" charset="0"/>
                          </a:rPr>
                          <m:t>7</m:t>
                        </m:r>
                      </m:sub>
                    </m:sSub>
                    <m:r>
                      <a:rPr lang="en-US" altLang="zh-TW" i="1">
                        <a:latin typeface="Cambria Math" panose="02040503050406030204" pitchFamily="18" charset="0"/>
                      </a:rPr>
                      <m:t>∗</m:t>
                    </m:r>
                  </m:oMath>
                </a14:m>
                <a:r>
                  <a:rPr lang="en-US" altLang="zh-TW" dirty="0"/>
                  <a:t> rating dummy + </a:t>
                </a:r>
                <a14:m>
                  <m:oMath xmlns:m="http://schemas.openxmlformats.org/officeDocument/2006/math">
                    <m:sSub>
                      <m:sSubPr>
                        <m:ctrlPr>
                          <a:rPr lang="en-US" altLang="zh-TW" i="1" smtClean="0">
                            <a:solidFill>
                              <a:srgbClr val="00B0F0"/>
                            </a:solidFill>
                            <a:latin typeface="Cambria Math" charset="0"/>
                          </a:rPr>
                        </m:ctrlPr>
                      </m:sSubPr>
                      <m:e>
                        <m:r>
                          <m:rPr>
                            <m:nor/>
                          </m:rPr>
                          <a:rPr lang="el-GR" altLang="zh-TW">
                            <a:solidFill>
                              <a:srgbClr val="00B0F0"/>
                            </a:solidFill>
                          </a:rPr>
                          <m:t>β</m:t>
                        </m:r>
                      </m:e>
                      <m:sub>
                        <m:r>
                          <a:rPr lang="en-US" altLang="zh-TW" b="0" i="1" smtClean="0">
                            <a:solidFill>
                              <a:srgbClr val="00B0F0"/>
                            </a:solidFill>
                            <a:latin typeface="Cambria Math" panose="02040503050406030204" pitchFamily="18" charset="0"/>
                          </a:rPr>
                          <m:t>8</m:t>
                        </m:r>
                      </m:sub>
                    </m:sSub>
                  </m:oMath>
                </a14:m>
                <a:r>
                  <a:rPr lang="en-US" altLang="zh-TW" dirty="0">
                    <a:solidFill>
                      <a:srgbClr val="00B0F0"/>
                    </a:solidFill>
                  </a:rPr>
                  <a:t> </a:t>
                </a:r>
                <a14:m>
                  <m:oMath xmlns:m="http://schemas.openxmlformats.org/officeDocument/2006/math">
                    <m:r>
                      <a:rPr lang="en-US" altLang="zh-TW" i="1">
                        <a:solidFill>
                          <a:srgbClr val="00B0F0"/>
                        </a:solidFill>
                        <a:latin typeface="Cambria Math" panose="02040503050406030204" pitchFamily="18" charset="0"/>
                      </a:rPr>
                      <m:t>∗</m:t>
                    </m:r>
                  </m:oMath>
                </a14:m>
                <a:r>
                  <a:rPr lang="zh-TW" altLang="en-US" dirty="0">
                    <a:solidFill>
                      <a:srgbClr val="00B0F0"/>
                    </a:solidFill>
                  </a:rPr>
                  <a:t> </a:t>
                </a:r>
                <a:r>
                  <a:rPr lang="en-US" altLang="zh-TW" dirty="0">
                    <a:solidFill>
                      <a:srgbClr val="00B0F0"/>
                    </a:solidFill>
                  </a:rPr>
                  <a:t>financial dummy </a:t>
                </a:r>
                <a:endParaRPr lang="zh-TW" altLang="en-US" dirty="0"/>
              </a:p>
              <a:p>
                <a:endParaRPr lang="zh-TW" altLang="en-US" dirty="0"/>
              </a:p>
            </p:txBody>
          </p:sp>
        </mc:Choice>
        <mc:Fallback xmlns="">
          <p:sp>
            <p:nvSpPr>
              <p:cNvPr id="3" name="內容版面配置區 2">
                <a:extLst>
                  <a:ext uri="{FF2B5EF4-FFF2-40B4-BE49-F238E27FC236}">
                    <a16:creationId xmlns:a16="http://schemas.microsoft.com/office/drawing/2014/main" id="{17CBCE15-7AB0-4BD8-BBF7-62EDA7817F2A}"/>
                  </a:ext>
                </a:extLst>
              </p:cNvPr>
              <p:cNvSpPr>
                <a:spLocks noGrp="1" noRot="1" noChangeAspect="1" noMove="1" noResize="1" noEditPoints="1" noAdjustHandles="1" noChangeArrowheads="1" noChangeShapeType="1" noTextEdit="1"/>
              </p:cNvSpPr>
              <p:nvPr>
                <p:ph idx="1"/>
              </p:nvPr>
            </p:nvSpPr>
            <p:spPr>
              <a:xfrm>
                <a:off x="1838325" y="1719264"/>
                <a:ext cx="8515350" cy="4351338"/>
              </a:xfrm>
              <a:blipFill>
                <a:blip r:embed="rId2"/>
                <a:stretch>
                  <a:fillRect l="-1289" t="-2241" r="-143"/>
                </a:stretch>
              </a:blipFill>
            </p:spPr>
            <p:txBody>
              <a:bodyPr/>
              <a:lstStyle/>
              <a:p>
                <a:r>
                  <a:rPr lang="zh-TW" altLang="en-US">
                    <a:noFill/>
                  </a:rPr>
                  <a:t> </a:t>
                </a:r>
              </a:p>
            </p:txBody>
          </p:sp>
        </mc:Fallback>
      </mc:AlternateContent>
      <p:sp>
        <p:nvSpPr>
          <p:cNvPr id="4" name="文字方塊 3"/>
          <p:cNvSpPr txBox="1"/>
          <p:nvPr/>
        </p:nvSpPr>
        <p:spPr>
          <a:xfrm>
            <a:off x="2641256" y="5617805"/>
            <a:ext cx="6909487" cy="70788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紅色部分為兩迴歸式相異處</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藍色部分表示迴歸中藍色</a:t>
            </a:r>
            <a:r>
              <a:rPr lang="zh-TW" altLang="en-US" sz="2000" dirty="0" smtClean="0">
                <a:latin typeface="標楷體" panose="03000509000000000000" pitchFamily="65" charset="-120"/>
                <a:ea typeface="標楷體" panose="03000509000000000000" pitchFamily="65" charset="-120"/>
              </a:rPr>
              <a:t>變數分別對加入</a:t>
            </a:r>
            <a:r>
              <a:rPr lang="zh-TW" altLang="en-US" sz="2000" dirty="0">
                <a:latin typeface="標楷體" panose="03000509000000000000" pitchFamily="65" charset="-120"/>
                <a:ea typeface="標楷體" panose="03000509000000000000" pitchFamily="65" charset="-120"/>
              </a:rPr>
              <a:t>及不</a:t>
            </a:r>
            <a:r>
              <a:rPr lang="zh-TW" altLang="en-US" sz="2000" dirty="0" smtClean="0">
                <a:latin typeface="標楷體" panose="03000509000000000000" pitchFamily="65" charset="-120"/>
                <a:ea typeface="標楷體" panose="03000509000000000000" pitchFamily="65" charset="-120"/>
              </a:rPr>
              <a:t>加入進行</a:t>
            </a:r>
            <a:r>
              <a:rPr lang="zh-TW" altLang="en-US" sz="2000" dirty="0">
                <a:latin typeface="標楷體" panose="03000509000000000000" pitchFamily="65" charset="-120"/>
                <a:ea typeface="標楷體" panose="03000509000000000000" pitchFamily="65" charset="-120"/>
              </a:rPr>
              <a:t>分析</a:t>
            </a:r>
          </a:p>
        </p:txBody>
      </p:sp>
    </p:spTree>
    <p:extLst>
      <p:ext uri="{BB962C8B-B14F-4D97-AF65-F5344CB8AC3E}">
        <p14:creationId xmlns:p14="http://schemas.microsoft.com/office/powerpoint/2010/main" val="421617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9788" y="204485"/>
            <a:ext cx="10515600" cy="1325563"/>
          </a:xfrm>
        </p:spPr>
        <p:txBody>
          <a:bodyPr/>
          <a:lstStyle/>
          <a:p>
            <a:r>
              <a:rPr lang="en-US" altLang="zh-TW" dirty="0"/>
              <a:t> Introduction to </a:t>
            </a:r>
            <a:r>
              <a:rPr lang="en-US" altLang="zh-TW" dirty="0" smtClean="0"/>
              <a:t>regression </a:t>
            </a:r>
            <a:r>
              <a:rPr lang="en-US" altLang="zh-TW" dirty="0"/>
              <a:t>variables</a:t>
            </a:r>
            <a:endParaRPr kumimoji="1" lang="zh-TW" altLang="en-US" dirty="0"/>
          </a:p>
        </p:txBody>
      </p:sp>
      <p:sp>
        <p:nvSpPr>
          <p:cNvPr id="3" name="文字版面配置區 2"/>
          <p:cNvSpPr>
            <a:spLocks noGrp="1"/>
          </p:cNvSpPr>
          <p:nvPr>
            <p:ph type="body" idx="1"/>
          </p:nvPr>
        </p:nvSpPr>
        <p:spPr>
          <a:xfrm>
            <a:off x="740932" y="1520523"/>
            <a:ext cx="5157787" cy="823912"/>
          </a:xfrm>
        </p:spPr>
        <p:txBody>
          <a:bodyPr anchor="ctr"/>
          <a:lstStyle/>
          <a:p>
            <a:r>
              <a:rPr kumimoji="1" lang="en-US" altLang="zh-TW" dirty="0" smtClean="0"/>
              <a:t>Callable bond</a:t>
            </a:r>
            <a:endParaRPr kumimoji="1" lang="zh-TW" altLang="en-US" dirty="0"/>
          </a:p>
        </p:txBody>
      </p:sp>
      <mc:AlternateContent xmlns:mc="http://schemas.openxmlformats.org/markup-compatibility/2006" xmlns:a14="http://schemas.microsoft.com/office/drawing/2010/main">
        <mc:Choice Requires="a14">
          <p:sp>
            <p:nvSpPr>
              <p:cNvPr id="4" name="內容版面配置區 3"/>
              <p:cNvSpPr>
                <a:spLocks noGrp="1"/>
              </p:cNvSpPr>
              <p:nvPr>
                <p:ph sz="half" idx="2"/>
              </p:nvPr>
            </p:nvSpPr>
            <p:spPr>
              <a:xfrm>
                <a:off x="740932" y="2344434"/>
                <a:ext cx="5437444" cy="4352925"/>
              </a:xfrm>
            </p:spPr>
            <p:txBody>
              <a:bodyPr>
                <a:noAutofit/>
              </a:bodyPr>
              <a:lstStyle/>
              <a:p>
                <a:r>
                  <a:rPr lang="en-US" altLang="zh-TW" sz="1800" dirty="0"/>
                  <a:t>Y=</a:t>
                </a:r>
                <a14:m>
                  <m:oMath xmlns:m="http://schemas.openxmlformats.org/officeDocument/2006/math">
                    <m:r>
                      <a:rPr lang="en-US" altLang="zh-TW" sz="1800">
                        <a:latin typeface="Cambria Math" panose="02040503050406030204" pitchFamily="18" charset="0"/>
                      </a:rPr>
                      <m:t> </m:t>
                    </m:r>
                    <m:f>
                      <m:fPr>
                        <m:ctrlPr>
                          <a:rPr lang="en-US" altLang="zh-TW" sz="1800" i="1">
                            <a:latin typeface="Cambria Math" charset="0"/>
                          </a:rPr>
                        </m:ctrlPr>
                      </m:fPr>
                      <m:num>
                        <m:r>
                          <m:rPr>
                            <m:nor/>
                          </m:rPr>
                          <a:rPr lang="en-US" altLang="zh-TW" sz="1800" dirty="0"/>
                          <m:t>M</m:t>
                        </m:r>
                        <m:r>
                          <m:rPr>
                            <m:nor/>
                          </m:rPr>
                          <a:rPr lang="en-US" altLang="zh-TW" sz="1800" dirty="0"/>
                          <m:t>−</m:t>
                        </m:r>
                        <m:r>
                          <m:rPr>
                            <m:nor/>
                          </m:rPr>
                          <a:rPr lang="en-US" altLang="zh-TW" sz="1800" dirty="0"/>
                          <m:t>E</m:t>
                        </m:r>
                      </m:num>
                      <m:den>
                        <m:r>
                          <m:rPr>
                            <m:nor/>
                          </m:rPr>
                          <a:rPr lang="en-US" altLang="zh-TW" sz="1800" dirty="0"/>
                          <m:t>M</m:t>
                        </m:r>
                        <m:r>
                          <m:rPr>
                            <m:nor/>
                          </m:rPr>
                          <a:rPr lang="en-US" altLang="zh-TW" sz="1800" dirty="0"/>
                          <m:t>−</m:t>
                        </m:r>
                        <m:r>
                          <m:rPr>
                            <m:nor/>
                          </m:rPr>
                          <a:rPr lang="en-US" altLang="zh-TW" sz="1800" dirty="0"/>
                          <m:t>F</m:t>
                        </m:r>
                      </m:den>
                    </m:f>
                  </m:oMath>
                </a14:m>
                <a:r>
                  <a:rPr lang="en-US" altLang="zh-TW" sz="1800" dirty="0"/>
                  <a:t> , 0 </a:t>
                </a:r>
                <a:r>
                  <a:rPr lang="zh-TW" altLang="en-US" sz="1800" dirty="0"/>
                  <a:t>≤ </a:t>
                </a:r>
                <a:r>
                  <a:rPr lang="en-US" altLang="zh-TW" sz="1800" dirty="0"/>
                  <a:t>Y </a:t>
                </a:r>
                <a:r>
                  <a:rPr lang="zh-TW" altLang="en-US" sz="1800" dirty="0"/>
                  <a:t>≤ </a:t>
                </a:r>
                <a:r>
                  <a:rPr lang="en-US" altLang="zh-TW" sz="1800" dirty="0" smtClean="0"/>
                  <a:t>1</a:t>
                </a:r>
              </a:p>
              <a:p>
                <a:r>
                  <a:rPr lang="en-US" altLang="zh-TW" sz="1800" dirty="0" smtClean="0"/>
                  <a:t>Conversion Dummy :</a:t>
                </a:r>
              </a:p>
              <a:p>
                <a:pPr marL="0" indent="0">
                  <a:buNone/>
                </a:pPr>
                <a:r>
                  <a:rPr lang="en-US" altLang="zh-TW" sz="1800" dirty="0" smtClean="0"/>
                  <a:t>    Pure </a:t>
                </a:r>
                <a:r>
                  <a:rPr lang="en-US" altLang="zh-TW" sz="1800" dirty="0"/>
                  <a:t>callable bond , Dummy = 0</a:t>
                </a:r>
              </a:p>
              <a:p>
                <a:pPr marL="0" indent="0">
                  <a:buNone/>
                </a:pPr>
                <a:r>
                  <a:rPr lang="en-US" altLang="zh-TW" sz="1800" dirty="0"/>
                  <a:t>    </a:t>
                </a:r>
                <a:r>
                  <a:rPr lang="en-US" altLang="zh-TW" sz="1800" dirty="0" smtClean="0"/>
                  <a:t>Callable </a:t>
                </a:r>
                <a:r>
                  <a:rPr lang="en-US" altLang="zh-TW" sz="1800" dirty="0"/>
                  <a:t>convertible bond , Dummy = </a:t>
                </a:r>
                <a:r>
                  <a:rPr lang="en-US" altLang="zh-TW" sz="1800" dirty="0" smtClean="0"/>
                  <a:t>1</a:t>
                </a:r>
              </a:p>
              <a:p>
                <a:r>
                  <a:rPr lang="en-US" altLang="zh-TW" sz="1800" dirty="0"/>
                  <a:t>2yr (-5):Effective Date</a:t>
                </a:r>
                <a:r>
                  <a:rPr lang="zh-TW" altLang="en-US" sz="1800" dirty="0">
                    <a:latin typeface="標楷體" panose="03000509000000000000" pitchFamily="65" charset="-120"/>
                    <a:ea typeface="標楷體" panose="03000509000000000000" pitchFamily="65" charset="-120"/>
                  </a:rPr>
                  <a:t>五個月前的兩年期公債殖</a:t>
                </a:r>
                <a:r>
                  <a:rPr lang="zh-TW" altLang="en-US" sz="1800" dirty="0" smtClean="0">
                    <a:latin typeface="標楷體" panose="03000509000000000000" pitchFamily="65" charset="-120"/>
                    <a:ea typeface="標楷體" panose="03000509000000000000" pitchFamily="65" charset="-120"/>
                  </a:rPr>
                  <a:t>利率</a:t>
                </a:r>
                <a:endParaRPr lang="en-US" altLang="zh-TW" sz="1800" dirty="0" smtClean="0"/>
              </a:p>
              <a:p>
                <a:r>
                  <a:rPr lang="en-US" altLang="zh-TW" sz="1800" dirty="0" err="1" smtClean="0"/>
                  <a:t>Rating_Near&amp;Dummy</a:t>
                </a:r>
                <a:r>
                  <a:rPr lang="en-US" altLang="zh-TW" sz="1800" dirty="0" smtClean="0"/>
                  <a:t> :</a:t>
                </a:r>
                <a:r>
                  <a:rPr lang="zh-TW" altLang="en-US" sz="1800" dirty="0" smtClean="0">
                    <a:latin typeface="標楷體" panose="03000509000000000000" pitchFamily="65" charset="-120"/>
                    <a:ea typeface="標楷體" panose="03000509000000000000" pitchFamily="65" charset="-120"/>
                  </a:rPr>
                  <a:t>使用最接近</a:t>
                </a:r>
                <a:r>
                  <a:rPr lang="en-US" altLang="zh-TW" sz="1800" dirty="0"/>
                  <a:t>Effective </a:t>
                </a:r>
                <a:r>
                  <a:rPr lang="en-US" altLang="zh-TW" sz="1800" dirty="0" smtClean="0"/>
                  <a:t>Date</a:t>
                </a:r>
                <a:r>
                  <a:rPr lang="zh-TW" altLang="en-US" sz="1800" dirty="0" smtClean="0">
                    <a:latin typeface="標楷體" panose="03000509000000000000" pitchFamily="65" charset="-120"/>
                    <a:ea typeface="標楷體" panose="03000509000000000000" pitchFamily="65" charset="-120"/>
                  </a:rPr>
                  <a:t>的</a:t>
                </a:r>
                <a:r>
                  <a:rPr lang="en-US" altLang="zh-TW" sz="1800" dirty="0" smtClean="0"/>
                  <a:t>Rating</a:t>
                </a:r>
                <a:r>
                  <a:rPr lang="zh-TW" altLang="en-US" sz="1800" dirty="0" smtClean="0"/>
                  <a:t>，</a:t>
                </a:r>
                <a:r>
                  <a:rPr lang="zh-TW" altLang="en-US" sz="1800" dirty="0" smtClean="0">
                    <a:latin typeface="標楷體" panose="03000509000000000000" pitchFamily="65" charset="-120"/>
                    <a:ea typeface="標楷體" panose="03000509000000000000" pitchFamily="65" charset="-120"/>
                  </a:rPr>
                  <a:t>且量化信用</a:t>
                </a:r>
                <a:r>
                  <a:rPr lang="en-US" altLang="zh-TW" sz="1800" dirty="0" smtClean="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評</a:t>
                </a:r>
                <a:r>
                  <a:rPr lang="zh-TW" altLang="en-US" sz="1800" dirty="0">
                    <a:latin typeface="標楷體" panose="03000509000000000000" pitchFamily="65" charset="-120"/>
                    <a:ea typeface="標楷體" panose="03000509000000000000" pitchFamily="65" charset="-120"/>
                  </a:rPr>
                  <a:t>等</a:t>
                </a:r>
                <a:r>
                  <a:rPr lang="zh-TW" altLang="en-US" sz="1800" dirty="0" smtClean="0">
                    <a:latin typeface="標楷體" panose="03000509000000000000" pitchFamily="65" charset="-120"/>
                    <a:ea typeface="標楷體" panose="03000509000000000000" pitchFamily="65" charset="-120"/>
                  </a:rPr>
                  <a:t>，值越</a:t>
                </a:r>
                <a:r>
                  <a:rPr lang="zh-TW" altLang="en-US" sz="1800" dirty="0">
                    <a:latin typeface="標楷體" panose="03000509000000000000" pitchFamily="65" charset="-120"/>
                    <a:ea typeface="標楷體" panose="03000509000000000000" pitchFamily="65" charset="-120"/>
                  </a:rPr>
                  <a:t>大信評越差。</a:t>
                </a:r>
                <a:r>
                  <a:rPr lang="en-US" altLang="zh-TW" sz="1800" dirty="0">
                    <a:latin typeface="標楷體" panose="03000509000000000000" pitchFamily="65" charset="-120"/>
                    <a:ea typeface="標楷體" panose="03000509000000000000" pitchFamily="65" charset="-120"/>
                  </a:rPr>
                  <a:t/>
                </a:r>
                <a:br>
                  <a:rPr lang="en-US" altLang="zh-TW" sz="1800" dirty="0">
                    <a:latin typeface="標楷體" panose="03000509000000000000" pitchFamily="65" charset="-120"/>
                    <a:ea typeface="標楷體" panose="03000509000000000000" pitchFamily="65" charset="-120"/>
                  </a:rPr>
                </a:br>
                <a:r>
                  <a:rPr lang="en-US" altLang="zh-TW" sz="1800" dirty="0" smtClean="0"/>
                  <a:t>No </a:t>
                </a:r>
                <a:r>
                  <a:rPr lang="en-US" altLang="zh-TW" sz="1800" dirty="0"/>
                  <a:t>rating </a:t>
                </a:r>
                <a:r>
                  <a:rPr lang="zh-TW" altLang="en-US" sz="1800" dirty="0"/>
                  <a:t>≥ </a:t>
                </a:r>
                <a:r>
                  <a:rPr lang="en-US" altLang="zh-TW" sz="1800" dirty="0"/>
                  <a:t>24 , Dummy = 1</a:t>
                </a:r>
                <a:br>
                  <a:rPr lang="en-US" altLang="zh-TW" sz="1800" dirty="0"/>
                </a:br>
                <a:r>
                  <a:rPr lang="en-US" altLang="zh-TW" sz="1800" dirty="0" smtClean="0"/>
                  <a:t>Rating </a:t>
                </a:r>
                <a:r>
                  <a:rPr lang="en-US" altLang="zh-TW" sz="1800" dirty="0"/>
                  <a:t>&lt; 24 , Dummy = </a:t>
                </a:r>
                <a:r>
                  <a:rPr lang="en-US" altLang="zh-TW" sz="1800" dirty="0" smtClean="0"/>
                  <a:t>0</a:t>
                </a:r>
              </a:p>
              <a:p>
                <a:r>
                  <a:rPr lang="en-US" altLang="zh-TW" sz="1800" dirty="0" smtClean="0"/>
                  <a:t>Average call </a:t>
                </a:r>
                <a:r>
                  <a:rPr lang="en-US" altLang="zh-TW" sz="1800" dirty="0"/>
                  <a:t>p</a:t>
                </a:r>
                <a:r>
                  <a:rPr lang="en-US" altLang="zh-TW" sz="1800" dirty="0" smtClean="0"/>
                  <a:t>rice:</a:t>
                </a:r>
                <a:r>
                  <a:rPr lang="zh-TW" altLang="en-US" sz="1800" dirty="0" smtClean="0">
                    <a:latin typeface="標楷體" panose="03000509000000000000" pitchFamily="65" charset="-120"/>
                    <a:ea typeface="標楷體" panose="03000509000000000000" pitchFamily="65" charset="-120"/>
                  </a:rPr>
                  <a:t>平均贖回價格</a:t>
                </a:r>
              </a:p>
              <a:p>
                <a:r>
                  <a:rPr lang="en-US" altLang="zh-TW" sz="1800" dirty="0" smtClean="0"/>
                  <a:t>Coupon:</a:t>
                </a:r>
                <a:r>
                  <a:rPr lang="zh-TW" altLang="en-US" sz="1800" dirty="0" smtClean="0">
                    <a:latin typeface="標楷體" panose="03000509000000000000" pitchFamily="65" charset="-120"/>
                    <a:ea typeface="標楷體" panose="03000509000000000000" pitchFamily="65" charset="-120"/>
                  </a:rPr>
                  <a:t>票面利率</a:t>
                </a:r>
                <a:endParaRPr lang="en-US" altLang="zh-TW" sz="1800" dirty="0"/>
              </a:p>
            </p:txBody>
          </p:sp>
        </mc:Choice>
        <mc:Fallback xmlns="">
          <p:sp>
            <p:nvSpPr>
              <p:cNvPr id="4" name="內容版面配置區 3"/>
              <p:cNvSpPr>
                <a:spLocks noGrp="1" noRot="1" noChangeAspect="1" noMove="1" noResize="1" noEditPoints="1" noAdjustHandles="1" noChangeArrowheads="1" noChangeShapeType="1" noTextEdit="1"/>
              </p:cNvSpPr>
              <p:nvPr>
                <p:ph sz="half" idx="2"/>
              </p:nvPr>
            </p:nvSpPr>
            <p:spPr>
              <a:xfrm>
                <a:off x="740932" y="2344434"/>
                <a:ext cx="5437444" cy="4352925"/>
              </a:xfrm>
              <a:blipFill rotWithShape="0">
                <a:blip r:embed="rId2"/>
                <a:stretch>
                  <a:fillRect l="-785" r="-673"/>
                </a:stretch>
              </a:blipFill>
            </p:spPr>
            <p:txBody>
              <a:bodyPr/>
              <a:lstStyle/>
              <a:p>
                <a:r>
                  <a:rPr lang="zh-TW" altLang="en-US">
                    <a:noFill/>
                  </a:rPr>
                  <a:t> </a:t>
                </a:r>
              </a:p>
            </p:txBody>
          </p:sp>
        </mc:Fallback>
      </mc:AlternateContent>
      <p:sp>
        <p:nvSpPr>
          <p:cNvPr id="5" name="文字版面配置區 4"/>
          <p:cNvSpPr>
            <a:spLocks noGrp="1"/>
          </p:cNvSpPr>
          <p:nvPr>
            <p:ph type="body" sz="quarter" idx="3"/>
          </p:nvPr>
        </p:nvSpPr>
        <p:spPr>
          <a:xfrm>
            <a:off x="6172200" y="1520523"/>
            <a:ext cx="5183188" cy="823912"/>
          </a:xfrm>
        </p:spPr>
        <p:txBody>
          <a:bodyPr anchor="ctr"/>
          <a:lstStyle/>
          <a:p>
            <a:r>
              <a:rPr kumimoji="1" lang="en-US" altLang="zh-TW" dirty="0"/>
              <a:t>Convertible bond</a:t>
            </a:r>
            <a:endParaRPr kumimoji="1" lang="zh-TW" altLang="en-US" dirty="0"/>
          </a:p>
        </p:txBody>
      </p:sp>
      <mc:AlternateContent xmlns:mc="http://schemas.openxmlformats.org/markup-compatibility/2006" xmlns:a14="http://schemas.microsoft.com/office/drawing/2010/main">
        <mc:Choice Requires="a14">
          <p:sp>
            <p:nvSpPr>
              <p:cNvPr id="6" name="內容版面配置區 5"/>
              <p:cNvSpPr>
                <a:spLocks noGrp="1"/>
              </p:cNvSpPr>
              <p:nvPr>
                <p:ph sz="quarter" idx="4"/>
              </p:nvPr>
            </p:nvSpPr>
            <p:spPr>
              <a:xfrm>
                <a:off x="6172200" y="2344435"/>
                <a:ext cx="5653216" cy="4044008"/>
              </a:xfrm>
            </p:spPr>
            <p:txBody>
              <a:bodyPr>
                <a:normAutofit/>
              </a:bodyPr>
              <a:lstStyle/>
              <a:p>
                <a:r>
                  <a:rPr lang="en-US" altLang="zh-TW" sz="1800" dirty="0"/>
                  <a:t>Y=</a:t>
                </a:r>
                <a14:m>
                  <m:oMath xmlns:m="http://schemas.openxmlformats.org/officeDocument/2006/math">
                    <m:r>
                      <a:rPr lang="en-US" altLang="zh-TW" sz="1800">
                        <a:latin typeface="Cambria Math" panose="02040503050406030204" pitchFamily="18" charset="0"/>
                      </a:rPr>
                      <m:t> </m:t>
                    </m:r>
                    <m:f>
                      <m:fPr>
                        <m:ctrlPr>
                          <a:rPr lang="en-US" altLang="zh-TW" sz="1800" i="1">
                            <a:latin typeface="Cambria Math" charset="0"/>
                          </a:rPr>
                        </m:ctrlPr>
                      </m:fPr>
                      <m:num>
                        <m:r>
                          <m:rPr>
                            <m:nor/>
                          </m:rPr>
                          <a:rPr lang="en-US" altLang="zh-TW" sz="1800" dirty="0"/>
                          <m:t>M</m:t>
                        </m:r>
                        <m:r>
                          <m:rPr>
                            <m:nor/>
                          </m:rPr>
                          <a:rPr lang="en-US" altLang="zh-TW" sz="1800" dirty="0"/>
                          <m:t>−</m:t>
                        </m:r>
                        <m:r>
                          <m:rPr>
                            <m:nor/>
                          </m:rPr>
                          <a:rPr lang="en-US" altLang="zh-TW" sz="1800" dirty="0"/>
                          <m:t>E</m:t>
                        </m:r>
                      </m:num>
                      <m:den>
                        <m:r>
                          <m:rPr>
                            <m:nor/>
                          </m:rPr>
                          <a:rPr lang="en-US" altLang="zh-TW" sz="1800" dirty="0"/>
                          <m:t>M</m:t>
                        </m:r>
                        <m:r>
                          <m:rPr>
                            <m:nor/>
                          </m:rPr>
                          <a:rPr lang="en-US" altLang="zh-TW" sz="1800" dirty="0"/>
                          <m:t>−</m:t>
                        </m:r>
                        <m:r>
                          <m:rPr>
                            <m:nor/>
                          </m:rPr>
                          <a:rPr lang="en-US" altLang="zh-TW" sz="1800" dirty="0"/>
                          <m:t>F</m:t>
                        </m:r>
                      </m:den>
                    </m:f>
                  </m:oMath>
                </a14:m>
                <a:r>
                  <a:rPr lang="en-US" altLang="zh-TW" sz="1800" dirty="0"/>
                  <a:t> , 0 </a:t>
                </a:r>
                <a:r>
                  <a:rPr lang="zh-TW" altLang="en-US" sz="1800" dirty="0"/>
                  <a:t>≤ </a:t>
                </a:r>
                <a:r>
                  <a:rPr lang="en-US" altLang="zh-TW" sz="1800" dirty="0"/>
                  <a:t>Y </a:t>
                </a:r>
                <a:r>
                  <a:rPr lang="zh-TW" altLang="en-US" sz="1800" dirty="0"/>
                  <a:t>≤ </a:t>
                </a:r>
                <a:r>
                  <a:rPr lang="en-US" altLang="zh-TW" sz="1800" dirty="0"/>
                  <a:t>1</a:t>
                </a:r>
              </a:p>
              <a:p>
                <a:r>
                  <a:rPr lang="en-US" altLang="zh-TW" sz="1800" dirty="0" smtClean="0"/>
                  <a:t>Call Dummy :</a:t>
                </a:r>
                <a:endParaRPr lang="en-US" altLang="zh-TW" sz="1800" dirty="0"/>
              </a:p>
              <a:p>
                <a:pPr marL="0" indent="0">
                  <a:buNone/>
                </a:pPr>
                <a:r>
                  <a:rPr lang="en-US" altLang="zh-TW" sz="1800" dirty="0"/>
                  <a:t>    </a:t>
                </a:r>
                <a:r>
                  <a:rPr lang="en-US" altLang="zh-TW" sz="1800" dirty="0" smtClean="0"/>
                  <a:t>Pure convertible </a:t>
                </a:r>
                <a:r>
                  <a:rPr lang="en-US" altLang="zh-TW" sz="1800" dirty="0"/>
                  <a:t>bond , Dummy = 0</a:t>
                </a:r>
              </a:p>
              <a:p>
                <a:pPr marL="0" indent="0">
                  <a:buNone/>
                </a:pPr>
                <a:r>
                  <a:rPr lang="en-US" altLang="zh-TW" sz="1800" dirty="0"/>
                  <a:t>    </a:t>
                </a:r>
                <a:r>
                  <a:rPr lang="en-US" altLang="zh-TW" sz="1800" dirty="0" smtClean="0"/>
                  <a:t>Callable </a:t>
                </a:r>
                <a:r>
                  <a:rPr lang="en-US" altLang="zh-TW" sz="1800" dirty="0"/>
                  <a:t>convertible bond , Dummy = 1</a:t>
                </a:r>
              </a:p>
              <a:p>
                <a:r>
                  <a:rPr lang="en-US" altLang="zh-TW" sz="1800" dirty="0"/>
                  <a:t>2yr (-5):Effective Date</a:t>
                </a:r>
                <a:r>
                  <a:rPr lang="zh-TW" altLang="en-US" sz="1800" dirty="0">
                    <a:latin typeface="標楷體" panose="03000509000000000000" pitchFamily="65" charset="-120"/>
                    <a:ea typeface="標楷體" panose="03000509000000000000" pitchFamily="65" charset="-120"/>
                  </a:rPr>
                  <a:t>五個月前的兩年期公債殖利率</a:t>
                </a:r>
                <a:endParaRPr lang="en-US" altLang="zh-TW" sz="1800" dirty="0"/>
              </a:p>
              <a:p>
                <a:r>
                  <a:rPr lang="en-US" altLang="zh-TW" sz="1800" dirty="0" err="1"/>
                  <a:t>Rating_Near&amp;Dummy</a:t>
                </a:r>
                <a:r>
                  <a:rPr lang="en-US" altLang="zh-TW" sz="1800" dirty="0"/>
                  <a:t> :</a:t>
                </a:r>
                <a:r>
                  <a:rPr lang="zh-TW" altLang="en-US" sz="1800" dirty="0">
                    <a:latin typeface="標楷體" panose="03000509000000000000" pitchFamily="65" charset="-120"/>
                    <a:ea typeface="標楷體" panose="03000509000000000000" pitchFamily="65" charset="-120"/>
                  </a:rPr>
                  <a:t>使用最接近</a:t>
                </a:r>
                <a:r>
                  <a:rPr lang="en-US" altLang="zh-TW" sz="1800" dirty="0"/>
                  <a:t>Effective Date</a:t>
                </a:r>
                <a:r>
                  <a:rPr lang="zh-TW" altLang="en-US" sz="1800" dirty="0">
                    <a:latin typeface="標楷體" panose="03000509000000000000" pitchFamily="65" charset="-120"/>
                    <a:ea typeface="標楷體" panose="03000509000000000000" pitchFamily="65" charset="-120"/>
                  </a:rPr>
                  <a:t>的</a:t>
                </a:r>
                <a:r>
                  <a:rPr lang="en-US" altLang="zh-TW" sz="1800" dirty="0"/>
                  <a:t>Rating</a:t>
                </a:r>
                <a:r>
                  <a:rPr lang="zh-TW" altLang="en-US" sz="1800" dirty="0"/>
                  <a:t>，</a:t>
                </a:r>
                <a:r>
                  <a:rPr lang="zh-TW" altLang="en-US" sz="1800" dirty="0">
                    <a:latin typeface="標楷體" panose="03000509000000000000" pitchFamily="65" charset="-120"/>
                    <a:ea typeface="標楷體" panose="03000509000000000000" pitchFamily="65" charset="-120"/>
                  </a:rPr>
                  <a:t>且量化信用</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評等，值越大信評越差。</a:t>
                </a:r>
                <a:r>
                  <a:rPr lang="en-US" altLang="zh-TW" sz="1800" dirty="0">
                    <a:latin typeface="標楷體" panose="03000509000000000000" pitchFamily="65" charset="-120"/>
                    <a:ea typeface="標楷體" panose="03000509000000000000" pitchFamily="65" charset="-120"/>
                  </a:rPr>
                  <a:t/>
                </a:r>
                <a:br>
                  <a:rPr lang="en-US" altLang="zh-TW" sz="1800" dirty="0">
                    <a:latin typeface="標楷體" panose="03000509000000000000" pitchFamily="65" charset="-120"/>
                    <a:ea typeface="標楷體" panose="03000509000000000000" pitchFamily="65" charset="-120"/>
                  </a:rPr>
                </a:br>
                <a:r>
                  <a:rPr lang="en-US" altLang="zh-TW" sz="1800" dirty="0"/>
                  <a:t>No rating </a:t>
                </a:r>
                <a:r>
                  <a:rPr lang="zh-TW" altLang="en-US" sz="1800" dirty="0"/>
                  <a:t>≥ </a:t>
                </a:r>
                <a:r>
                  <a:rPr lang="en-US" altLang="zh-TW" sz="1800" dirty="0"/>
                  <a:t>24 , Dummy = 1</a:t>
                </a:r>
                <a:br>
                  <a:rPr lang="en-US" altLang="zh-TW" sz="1800" dirty="0"/>
                </a:br>
                <a:r>
                  <a:rPr lang="en-US" altLang="zh-TW" sz="1800" dirty="0"/>
                  <a:t>Rating &lt; 24 , Dummy = 0</a:t>
                </a:r>
              </a:p>
              <a:p>
                <a:r>
                  <a:rPr lang="en-US" altLang="zh-TW" sz="1800" dirty="0" smtClean="0"/>
                  <a:t>Dividend per bond:</a:t>
                </a:r>
                <a:r>
                  <a:rPr lang="zh-TW" altLang="en-US" sz="1800" dirty="0" smtClean="0">
                    <a:latin typeface="標楷體" panose="03000509000000000000" pitchFamily="65" charset="-120"/>
                    <a:ea typeface="標楷體" panose="03000509000000000000" pitchFamily="65" charset="-120"/>
                  </a:rPr>
                  <a:t>每張債券轉換後能夠得到多少股利</a:t>
                </a:r>
                <a:endParaRPr lang="zh-TW" altLang="en-US" sz="1800" dirty="0">
                  <a:latin typeface="標楷體" panose="03000509000000000000" pitchFamily="65" charset="-120"/>
                  <a:ea typeface="標楷體" panose="03000509000000000000" pitchFamily="65" charset="-120"/>
                </a:endParaRPr>
              </a:p>
              <a:p>
                <a:r>
                  <a:rPr lang="en-US" altLang="zh-TW" sz="1800" dirty="0"/>
                  <a:t>Coupon:</a:t>
                </a:r>
                <a:r>
                  <a:rPr lang="zh-TW" altLang="en-US" sz="1800" dirty="0">
                    <a:latin typeface="標楷體" panose="03000509000000000000" pitchFamily="65" charset="-120"/>
                    <a:ea typeface="標楷體" panose="03000509000000000000" pitchFamily="65" charset="-120"/>
                  </a:rPr>
                  <a:t>票面利率</a:t>
                </a:r>
                <a:endParaRPr lang="en-US" altLang="zh-TW" sz="1800" dirty="0"/>
              </a:p>
              <a:p>
                <a:endParaRPr kumimoji="1" lang="zh-TW" altLang="en-US" sz="1800" dirty="0"/>
              </a:p>
            </p:txBody>
          </p:sp>
        </mc:Choice>
        <mc:Fallback xmlns="">
          <p:sp>
            <p:nvSpPr>
              <p:cNvPr id="6" name="內容版面配置區 5"/>
              <p:cNvSpPr>
                <a:spLocks noGrp="1" noRot="1" noChangeAspect="1" noMove="1" noResize="1" noEditPoints="1" noAdjustHandles="1" noChangeArrowheads="1" noChangeShapeType="1" noTextEdit="1"/>
              </p:cNvSpPr>
              <p:nvPr>
                <p:ph sz="quarter" idx="4"/>
              </p:nvPr>
            </p:nvSpPr>
            <p:spPr>
              <a:xfrm>
                <a:off x="6172200" y="2344435"/>
                <a:ext cx="5653216" cy="4044008"/>
              </a:xfrm>
              <a:blipFill rotWithShape="0">
                <a:blip r:embed="rId3"/>
                <a:stretch>
                  <a:fillRect l="-755" r="-8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3864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5EC0DBE-9ABA-4E72-9651-6F56686C752E}"/>
              </a:ext>
            </a:extLst>
          </p:cNvPr>
          <p:cNvSpPr>
            <a:spLocks noGrp="1"/>
          </p:cNvSpPr>
          <p:nvPr>
            <p:ph type="title"/>
          </p:nvPr>
        </p:nvSpPr>
        <p:spPr/>
        <p:txBody>
          <a:bodyPr/>
          <a:lstStyle/>
          <a:p>
            <a:r>
              <a:rPr lang="en-US" altLang="zh-TW" dirty="0"/>
              <a:t> Callable bond</a:t>
            </a:r>
            <a:endParaRPr lang="zh-TW" altLang="en-US" dirty="0"/>
          </a:p>
        </p:txBody>
      </p:sp>
      <p:pic>
        <p:nvPicPr>
          <p:cNvPr id="7" name="內容版面配置區 6">
            <a:extLst>
              <a:ext uri="{FF2B5EF4-FFF2-40B4-BE49-F238E27FC236}">
                <a16:creationId xmlns="" xmlns:a16="http://schemas.microsoft.com/office/drawing/2014/main" id="{B46A54E6-6743-465F-9FCE-CBE0F2D9E935}"/>
              </a:ext>
            </a:extLst>
          </p:cNvPr>
          <p:cNvPicPr>
            <a:picLocks noGrp="1" noChangeAspect="1"/>
          </p:cNvPicPr>
          <p:nvPr>
            <p:ph idx="1"/>
          </p:nvPr>
        </p:nvPicPr>
        <p:blipFill rotWithShape="1">
          <a:blip r:embed="rId2"/>
          <a:srcRect l="841" t="53412" r="65394" b="9674"/>
          <a:stretch/>
        </p:blipFill>
        <p:spPr>
          <a:xfrm>
            <a:off x="2361659" y="1690689"/>
            <a:ext cx="7468682" cy="4593152"/>
          </a:xfrm>
          <a:prstGeom prst="rect">
            <a:avLst/>
          </a:prstGeom>
        </p:spPr>
      </p:pic>
    </p:spTree>
    <p:extLst>
      <p:ext uri="{BB962C8B-B14F-4D97-AF65-F5344CB8AC3E}">
        <p14:creationId xmlns:p14="http://schemas.microsoft.com/office/powerpoint/2010/main" val="213528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65076CF-FCA7-451A-885E-E33F922DE916}"/>
              </a:ext>
            </a:extLst>
          </p:cNvPr>
          <p:cNvSpPr>
            <a:spLocks noGrp="1"/>
          </p:cNvSpPr>
          <p:nvPr>
            <p:ph type="title"/>
          </p:nvPr>
        </p:nvSpPr>
        <p:spPr/>
        <p:txBody>
          <a:bodyPr/>
          <a:lstStyle/>
          <a:p>
            <a:r>
              <a:rPr lang="en-US" altLang="zh-TW" dirty="0"/>
              <a:t> Callable </a:t>
            </a:r>
            <a:r>
              <a:rPr lang="en-US" altLang="zh-TW" dirty="0" smtClean="0"/>
              <a:t>bond</a:t>
            </a:r>
            <a:r>
              <a:rPr lang="zh-TW" altLang="en-US" dirty="0" smtClean="0"/>
              <a:t> </a:t>
            </a:r>
            <a:r>
              <a:rPr lang="en-US" altLang="zh-TW" dirty="0" smtClean="0"/>
              <a:t>with financial dummy</a:t>
            </a:r>
            <a:endParaRPr lang="zh-TW" altLang="en-US" dirty="0"/>
          </a:p>
        </p:txBody>
      </p:sp>
      <p:pic>
        <p:nvPicPr>
          <p:cNvPr id="14" name="內容版面配置區 13">
            <a:extLst>
              <a:ext uri="{FF2B5EF4-FFF2-40B4-BE49-F238E27FC236}">
                <a16:creationId xmlns="" xmlns:a16="http://schemas.microsoft.com/office/drawing/2014/main" id="{C92BAAA7-6056-480D-B09C-84420BED32F8}"/>
              </a:ext>
            </a:extLst>
          </p:cNvPr>
          <p:cNvPicPr>
            <a:picLocks noGrp="1" noChangeAspect="1"/>
          </p:cNvPicPr>
          <p:nvPr>
            <p:ph idx="1"/>
          </p:nvPr>
        </p:nvPicPr>
        <p:blipFill rotWithShape="1">
          <a:blip r:embed="rId2"/>
          <a:srcRect l="788" t="51508" r="64707" b="8540"/>
          <a:stretch/>
        </p:blipFill>
        <p:spPr>
          <a:xfrm>
            <a:off x="2378280" y="1650006"/>
            <a:ext cx="7435440" cy="4842869"/>
          </a:xfrm>
          <a:prstGeom prst="rect">
            <a:avLst/>
          </a:prstGeom>
        </p:spPr>
      </p:pic>
      <p:cxnSp>
        <p:nvCxnSpPr>
          <p:cNvPr id="4" name="直線接點 3"/>
          <p:cNvCxnSpPr/>
          <p:nvPr/>
        </p:nvCxnSpPr>
        <p:spPr>
          <a:xfrm>
            <a:off x="2378280" y="5090984"/>
            <a:ext cx="6382661" cy="12357"/>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23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3AAC9FB-B863-47D4-90C8-42EAC012F536}"/>
              </a:ext>
            </a:extLst>
          </p:cNvPr>
          <p:cNvSpPr>
            <a:spLocks noGrp="1"/>
          </p:cNvSpPr>
          <p:nvPr>
            <p:ph type="title"/>
          </p:nvPr>
        </p:nvSpPr>
        <p:spPr/>
        <p:txBody>
          <a:bodyPr/>
          <a:lstStyle/>
          <a:p>
            <a:r>
              <a:rPr lang="en-US" altLang="zh-TW" dirty="0"/>
              <a:t> Convertible bond</a:t>
            </a:r>
            <a:endParaRPr lang="zh-TW" altLang="en-US" dirty="0"/>
          </a:p>
        </p:txBody>
      </p:sp>
      <p:pic>
        <p:nvPicPr>
          <p:cNvPr id="5" name="內容版面配置區 4">
            <a:extLst>
              <a:ext uri="{FF2B5EF4-FFF2-40B4-BE49-F238E27FC236}">
                <a16:creationId xmlns="" xmlns:a16="http://schemas.microsoft.com/office/drawing/2014/main" id="{2E0EDC79-5860-4A04-9D4E-6E6ADCD97C06}"/>
              </a:ext>
            </a:extLst>
          </p:cNvPr>
          <p:cNvPicPr>
            <a:picLocks noGrp="1" noChangeAspect="1"/>
          </p:cNvPicPr>
          <p:nvPr>
            <p:ph idx="1"/>
          </p:nvPr>
        </p:nvPicPr>
        <p:blipFill rotWithShape="1">
          <a:blip r:embed="rId2"/>
          <a:srcRect l="656" t="51631" r="65532" b="11472"/>
          <a:stretch/>
        </p:blipFill>
        <p:spPr>
          <a:xfrm>
            <a:off x="2361000" y="1690690"/>
            <a:ext cx="7470000" cy="4585247"/>
          </a:xfrm>
          <a:prstGeom prst="rect">
            <a:avLst/>
          </a:prstGeom>
        </p:spPr>
      </p:pic>
    </p:spTree>
    <p:extLst>
      <p:ext uri="{BB962C8B-B14F-4D97-AF65-F5344CB8AC3E}">
        <p14:creationId xmlns:p14="http://schemas.microsoft.com/office/powerpoint/2010/main" val="3638494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3E6D2F6-833A-4C00-B309-506ACAB26B53}"/>
              </a:ext>
            </a:extLst>
          </p:cNvPr>
          <p:cNvSpPr>
            <a:spLocks noGrp="1"/>
          </p:cNvSpPr>
          <p:nvPr>
            <p:ph type="title"/>
          </p:nvPr>
        </p:nvSpPr>
        <p:spPr/>
        <p:txBody>
          <a:bodyPr/>
          <a:lstStyle/>
          <a:p>
            <a:r>
              <a:rPr lang="en-US" altLang="zh-TW" dirty="0"/>
              <a:t> Convertible bond with financial dummy</a:t>
            </a:r>
            <a:endParaRPr lang="zh-TW" altLang="en-US" dirty="0"/>
          </a:p>
        </p:txBody>
      </p:sp>
      <p:pic>
        <p:nvPicPr>
          <p:cNvPr id="9" name="內容版面配置區 8">
            <a:extLst>
              <a:ext uri="{FF2B5EF4-FFF2-40B4-BE49-F238E27FC236}">
                <a16:creationId xmlns="" xmlns:a16="http://schemas.microsoft.com/office/drawing/2014/main" id="{F7B524FD-B37A-4776-9359-F23925E5336B}"/>
              </a:ext>
            </a:extLst>
          </p:cNvPr>
          <p:cNvPicPr>
            <a:picLocks noGrp="1" noChangeAspect="1"/>
          </p:cNvPicPr>
          <p:nvPr>
            <p:ph idx="1"/>
          </p:nvPr>
        </p:nvPicPr>
        <p:blipFill rotWithShape="1">
          <a:blip r:embed="rId2"/>
          <a:srcRect l="519" t="51387" r="65394" b="9762"/>
          <a:stretch/>
        </p:blipFill>
        <p:spPr>
          <a:xfrm>
            <a:off x="2401186" y="1690690"/>
            <a:ext cx="7389628" cy="4737705"/>
          </a:xfrm>
          <a:prstGeom prst="rect">
            <a:avLst/>
          </a:prstGeom>
        </p:spPr>
      </p:pic>
      <p:cxnSp>
        <p:nvCxnSpPr>
          <p:cNvPr id="4" name="直線接點 3"/>
          <p:cNvCxnSpPr/>
          <p:nvPr/>
        </p:nvCxnSpPr>
        <p:spPr>
          <a:xfrm>
            <a:off x="2378280" y="5177483"/>
            <a:ext cx="6382661" cy="12357"/>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67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53912"/>
            <a:ext cx="10515600" cy="1325563"/>
          </a:xfrm>
        </p:spPr>
        <p:txBody>
          <a:bodyPr>
            <a:normAutofit/>
          </a:bodyPr>
          <a:lstStyle/>
          <a:p>
            <a:r>
              <a:rPr lang="en-US" altLang="zh-TW" dirty="0" smtClean="0">
                <a:latin typeface="標楷體" panose="03000509000000000000" pitchFamily="65" charset="-120"/>
                <a:ea typeface="標楷體" panose="03000509000000000000" pitchFamily="65" charset="-120"/>
              </a:rPr>
              <a:t>D</a:t>
            </a:r>
            <a:r>
              <a:rPr lang="en-US" altLang="zh-TW" dirty="0" smtClean="0">
                <a:latin typeface="標楷體" panose="03000509000000000000" pitchFamily="65" charset="-120"/>
                <a:ea typeface="標楷體" panose="03000509000000000000" pitchFamily="65" charset="-120"/>
              </a:rPr>
              <a:t>ata </a:t>
            </a:r>
            <a:r>
              <a:rPr lang="en-US" altLang="zh-TW" dirty="0">
                <a:latin typeface="標楷體" panose="03000509000000000000" pitchFamily="65" charset="-120"/>
                <a:ea typeface="標楷體" panose="03000509000000000000" pitchFamily="65" charset="-120"/>
              </a:rPr>
              <a:t>screening</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half" idx="1"/>
          </p:nvPr>
        </p:nvSpPr>
        <p:spPr>
          <a:xfrm>
            <a:off x="490654" y="2504300"/>
            <a:ext cx="5620214" cy="4351338"/>
          </a:xfrm>
        </p:spPr>
        <p:txBody>
          <a:bodyPr>
            <a:normAutofit lnSpcReduction="10000"/>
          </a:bodyPr>
          <a:lstStyle/>
          <a:p>
            <a:r>
              <a:rPr lang="is-IS" altLang="zh-TW" sz="1800" dirty="0" smtClean="0">
                <a:solidFill>
                  <a:srgbClr val="000000"/>
                </a:solidFill>
                <a:latin typeface="新細明體" charset="0"/>
              </a:rPr>
              <a:t>Perpetual</a:t>
            </a:r>
            <a:r>
              <a:rPr lang="zh-TW" altLang="en-US" sz="1800" dirty="0" smtClean="0">
                <a:solidFill>
                  <a:srgbClr val="000000"/>
                </a:solidFill>
                <a:latin typeface="新細明體" charset="0"/>
              </a:rPr>
              <a:t> </a:t>
            </a:r>
            <a:r>
              <a:rPr lang="is-I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表債券</a:t>
            </a:r>
            <a:r>
              <a:rPr lang="zh-TW" altLang="en-US" sz="1800" dirty="0">
                <a:latin typeface="標楷體" panose="03000509000000000000" pitchFamily="65" charset="-120"/>
                <a:ea typeface="標楷體" panose="03000509000000000000" pitchFamily="65" charset="-120"/>
              </a:rPr>
              <a:t>沒有特定到期日</a:t>
            </a:r>
          </a:p>
          <a:p>
            <a:r>
              <a:rPr lang="en-US" altLang="zh-TW" sz="1800" dirty="0">
                <a:solidFill>
                  <a:srgbClr val="000000"/>
                </a:solidFill>
                <a:latin typeface="新細明體" charset="0"/>
              </a:rPr>
              <a:t>Foreign currency</a:t>
            </a:r>
            <a:r>
              <a:rPr lang="is-IS" altLang="zh-TW" sz="1800" dirty="0">
                <a:solidFill>
                  <a:srgbClr val="000000"/>
                </a:solidFill>
                <a:latin typeface="新細明體" charset="0"/>
              </a:rPr>
              <a:t> </a:t>
            </a:r>
            <a:r>
              <a:rPr lang="is-I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表示</a:t>
            </a:r>
            <a:r>
              <a:rPr lang="zh-TW" altLang="en-US" sz="1800" dirty="0">
                <a:latin typeface="標楷體" panose="03000509000000000000" pitchFamily="65" charset="-120"/>
                <a:ea typeface="標楷體" panose="03000509000000000000" pitchFamily="65" charset="-120"/>
              </a:rPr>
              <a:t>是否為非美金貨幣計價</a:t>
            </a:r>
          </a:p>
          <a:p>
            <a:r>
              <a:rPr lang="en-US" altLang="zh-TW" sz="1800" dirty="0">
                <a:solidFill>
                  <a:srgbClr val="000000"/>
                </a:solidFill>
                <a:latin typeface="新細明體" charset="0"/>
              </a:rPr>
              <a:t>Principle amount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表債券發行的面額</a:t>
            </a:r>
          </a:p>
          <a:p>
            <a:r>
              <a:rPr lang="en-US" altLang="zh-TW" sz="1800" dirty="0" err="1" smtClean="0">
                <a:solidFill>
                  <a:srgbClr val="000000"/>
                </a:solidFill>
                <a:latin typeface="新細明體" charset="0"/>
              </a:rPr>
              <a:t>Industy</a:t>
            </a:r>
            <a:r>
              <a:rPr lang="en-US" altLang="zh-TW" sz="1800" dirty="0" smtClean="0">
                <a:solidFill>
                  <a:srgbClr val="000000"/>
                </a:solidFill>
                <a:latin typeface="新細明體" charset="0"/>
              </a:rPr>
              <a:t> group</a:t>
            </a:r>
            <a:r>
              <a:rPr lang="zh-TW" altLang="en-US" sz="1800" dirty="0" smtClean="0">
                <a:solidFill>
                  <a:srgbClr val="000000"/>
                </a:solidFill>
                <a:latin typeface="新細明體" charset="0"/>
              </a:rPr>
              <a:t> </a:t>
            </a:r>
            <a:r>
              <a:rPr lang="en-US" altLang="zh-TW" sz="1800" dirty="0" smtClean="0">
                <a:solidFill>
                  <a:srgbClr val="000000"/>
                </a:solidFill>
                <a:latin typeface="新細明體" charset="0"/>
              </a:rPr>
              <a:t>&amp; code :</a:t>
            </a:r>
            <a:r>
              <a:rPr lang="zh-TW" altLang="en-US" sz="1800" dirty="0" smtClean="0">
                <a:latin typeface="標楷體" panose="03000509000000000000" pitchFamily="65" charset="-120"/>
                <a:ea typeface="標楷體" panose="03000509000000000000" pitchFamily="65" charset="-120"/>
              </a:rPr>
              <a:t>表債券發行公司所屬產業</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solidFill>
                  <a:srgbClr val="000000"/>
                </a:solidFill>
                <a:latin typeface="新細明體" charset="0"/>
              </a:rPr>
              <a:t>Day </a:t>
            </a:r>
            <a:r>
              <a:rPr lang="en-US" altLang="zh-TW" sz="1800" dirty="0">
                <a:solidFill>
                  <a:srgbClr val="000000"/>
                </a:solidFill>
                <a:latin typeface="新細明體" charset="0"/>
              </a:rPr>
              <a:t>count </a:t>
            </a:r>
            <a:r>
              <a:rPr lang="en-US" altLang="zh-TW" sz="1800" dirty="0" smtClean="0">
                <a:solidFill>
                  <a:srgbClr val="000000"/>
                </a:solidFill>
                <a:latin typeface="新細明體" charset="0"/>
              </a:rPr>
              <a:t>basis :</a:t>
            </a:r>
            <a:r>
              <a:rPr lang="zh-TW" altLang="en-US" sz="1800" dirty="0" smtClean="0">
                <a:latin typeface="標楷體" panose="03000509000000000000" pitchFamily="65" charset="-120"/>
                <a:ea typeface="標楷體" panose="03000509000000000000" pitchFamily="65" charset="-120"/>
              </a:rPr>
              <a:t>計日慣例</a:t>
            </a:r>
          </a:p>
          <a:p>
            <a:r>
              <a:rPr lang="en-US" altLang="zh-TW" sz="1800" dirty="0" err="1" smtClean="0">
                <a:solidFill>
                  <a:srgbClr val="000000"/>
                </a:solidFill>
                <a:latin typeface="新細明體" charset="0"/>
              </a:rPr>
              <a:t>Putable</a:t>
            </a:r>
            <a:r>
              <a:rPr lang="zh-TW" altLang="en-US" sz="1800" dirty="0" smtClean="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表債券能以約定價格賣回給發行公司</a:t>
            </a:r>
          </a:p>
          <a:p>
            <a:r>
              <a:rPr lang="en-US" altLang="zh-TW" sz="1800" dirty="0" smtClean="0">
                <a:solidFill>
                  <a:srgbClr val="000000"/>
                </a:solidFill>
                <a:latin typeface="新細明體" charset="0"/>
              </a:rPr>
              <a:t>Exchangeable</a:t>
            </a:r>
            <a:r>
              <a:rPr lang="zh-TW" altLang="en-US" sz="1800" dirty="0" smtClean="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債券執行轉換能轉換為子公司或其他公司的股票</a:t>
            </a:r>
          </a:p>
          <a:p>
            <a:r>
              <a:rPr lang="en-US" altLang="zh-TW" sz="1800" dirty="0" err="1" smtClean="0">
                <a:solidFill>
                  <a:srgbClr val="000000"/>
                </a:solidFill>
                <a:latin typeface="新細明體" charset="0"/>
              </a:rPr>
              <a:t>Aciton</a:t>
            </a:r>
            <a:r>
              <a:rPr lang="en-US" altLang="zh-TW" sz="1800" dirty="0" smtClean="0">
                <a:solidFill>
                  <a:srgbClr val="000000"/>
                </a:solidFill>
                <a:latin typeface="新細明體" charset="0"/>
              </a:rPr>
              <a:t> type</a:t>
            </a:r>
            <a:r>
              <a:rPr lang="zh-TW" altLang="en-US" sz="1800" dirty="0" smtClean="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債券其中</a:t>
            </a:r>
            <a:r>
              <a:rPr lang="en-US" altLang="zh-TW" sz="1800" dirty="0" smtClean="0">
                <a:latin typeface="+mn-ea"/>
              </a:rPr>
              <a:t>C</a:t>
            </a:r>
            <a:r>
              <a:rPr lang="zh-TW" altLang="en-US" sz="1800" dirty="0" smtClean="0">
                <a:latin typeface="標楷體" panose="03000509000000000000" pitchFamily="65" charset="-120"/>
                <a:ea typeface="標楷體" panose="03000509000000000000" pitchFamily="65" charset="-120"/>
              </a:rPr>
              <a:t>表示</a:t>
            </a:r>
            <a:r>
              <a:rPr lang="en-US" altLang="zh-TW" sz="1800" dirty="0" smtClean="0">
                <a:latin typeface="+mn-ea"/>
              </a:rPr>
              <a:t>Convert, B,E</a:t>
            </a:r>
            <a:r>
              <a:rPr lang="zh-TW" altLang="en-US" sz="1800" dirty="0" smtClean="0">
                <a:latin typeface="標楷體" panose="03000509000000000000" pitchFamily="65" charset="-120"/>
                <a:ea typeface="標楷體" panose="03000509000000000000" pitchFamily="65" charset="-120"/>
              </a:rPr>
              <a:t>表</a:t>
            </a:r>
            <a:r>
              <a:rPr lang="en-US" altLang="zh-TW" sz="1800" dirty="0">
                <a:latin typeface="+mn-ea"/>
              </a:rPr>
              <a:t>Entire Issue Called </a:t>
            </a:r>
            <a:r>
              <a:rPr lang="en-US" altLang="zh-TW" sz="1800" dirty="0" smtClean="0">
                <a:latin typeface="+mn-ea"/>
              </a:rPr>
              <a:t>,P</a:t>
            </a:r>
            <a:r>
              <a:rPr lang="zh-TW" altLang="en-US" sz="1800" dirty="0">
                <a:latin typeface="標楷體" panose="03000509000000000000" pitchFamily="65" charset="-120"/>
                <a:ea typeface="標楷體" panose="03000509000000000000" pitchFamily="65" charset="-120"/>
              </a:rPr>
              <a:t>表示</a:t>
            </a:r>
            <a:r>
              <a:rPr lang="en-US" altLang="zh-TW" sz="1800" dirty="0">
                <a:latin typeface="+mn-ea"/>
              </a:rPr>
              <a:t>Part of an Issue Called, IM</a:t>
            </a:r>
            <a:r>
              <a:rPr lang="zh-TW" altLang="en-US" sz="1800" dirty="0" smtClean="0">
                <a:latin typeface="標楷體" panose="03000509000000000000" pitchFamily="65" charset="-120"/>
                <a:ea typeface="標楷體" panose="03000509000000000000" pitchFamily="65" charset="-120"/>
              </a:rPr>
              <a:t>表示</a:t>
            </a:r>
            <a:r>
              <a:rPr lang="en-US" altLang="zh-TW" sz="1800" dirty="0" smtClean="0"/>
              <a:t> </a:t>
            </a:r>
            <a:r>
              <a:rPr lang="en-US" altLang="zh-TW" sz="1800" dirty="0">
                <a:latin typeface="+mn-ea"/>
              </a:rPr>
              <a:t>Issue Matured </a:t>
            </a:r>
            <a:endParaRPr lang="zh-TW" altLang="en-US" sz="1800" dirty="0">
              <a:solidFill>
                <a:srgbClr val="000000"/>
              </a:solidFill>
              <a:latin typeface="新細明體" charset="0"/>
            </a:endParaRPr>
          </a:p>
          <a:p>
            <a:r>
              <a:rPr lang="en-US" altLang="zh-TW" sz="1800" dirty="0" smtClean="0">
                <a:solidFill>
                  <a:srgbClr val="000000"/>
                </a:solidFill>
                <a:latin typeface="新細明體" charset="0"/>
              </a:rPr>
              <a:t>Callable &amp; Redeemable</a:t>
            </a:r>
            <a:r>
              <a:rPr lang="zh-TW" altLang="en-US" sz="1800" dirty="0" smtClean="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兩變數皆表債券能否</a:t>
            </a:r>
            <a:r>
              <a:rPr lang="zh-TW" altLang="en-US" sz="1800" dirty="0" smtClean="0">
                <a:latin typeface="標楷體" panose="03000509000000000000" pitchFamily="65" charset="-120"/>
                <a:ea typeface="標楷體" panose="03000509000000000000" pitchFamily="65" charset="-120"/>
              </a:rPr>
              <a:t>贖回</a:t>
            </a:r>
          </a:p>
          <a:p>
            <a:r>
              <a:rPr lang="en-US" altLang="zh-TW" sz="1800" dirty="0">
                <a:solidFill>
                  <a:srgbClr val="000000"/>
                </a:solidFill>
                <a:latin typeface="新細明體" charset="0"/>
              </a:rPr>
              <a:t>Coupon type</a:t>
            </a:r>
            <a:r>
              <a:rPr lang="zh-TW" altLang="en-US" sz="1800" dirty="0">
                <a:solidFill>
                  <a:srgbClr val="000000"/>
                </a:solidFill>
                <a:latin typeface="新細明體" charset="0"/>
              </a:rPr>
              <a:t> </a:t>
            </a:r>
            <a:r>
              <a:rPr lang="is-IS" altLang="zh-TW" sz="1800" dirty="0">
                <a:solidFill>
                  <a:srgbClr val="000000"/>
                </a:solidFill>
                <a:latin typeface="新細明體" charset="0"/>
              </a:rPr>
              <a:t>:</a:t>
            </a:r>
            <a:r>
              <a:rPr lang="zh-TW" altLang="en-US" sz="1800" dirty="0">
                <a:latin typeface="標楷體" panose="03000509000000000000" pitchFamily="65" charset="-120"/>
                <a:ea typeface="標楷體" panose="03000509000000000000" pitchFamily="65" charset="-120"/>
              </a:rPr>
              <a:t>表債券票息為固定</a:t>
            </a:r>
            <a:r>
              <a:rPr lang="en-US" altLang="zh-TW" sz="1800" dirty="0">
                <a:latin typeface="+mj-ea"/>
              </a:rPr>
              <a:t>(F)</a:t>
            </a:r>
            <a:r>
              <a:rPr lang="zh-TW" altLang="en-US" sz="1800" dirty="0">
                <a:latin typeface="標楷體" panose="03000509000000000000" pitchFamily="65" charset="-120"/>
                <a:ea typeface="標楷體" panose="03000509000000000000" pitchFamily="65" charset="-120"/>
              </a:rPr>
              <a:t>、變動</a:t>
            </a:r>
            <a:r>
              <a:rPr lang="en-US" altLang="zh-TW" sz="1800" dirty="0">
                <a:latin typeface="+mj-ea"/>
              </a:rPr>
              <a:t>(V)</a:t>
            </a:r>
            <a:r>
              <a:rPr lang="zh-TW" altLang="en-US" sz="1800" dirty="0">
                <a:latin typeface="標楷體" panose="03000509000000000000" pitchFamily="65" charset="-120"/>
                <a:ea typeface="標楷體" panose="03000509000000000000" pitchFamily="65" charset="-120"/>
              </a:rPr>
              <a:t>、零息</a:t>
            </a:r>
            <a:r>
              <a:rPr lang="en-US" altLang="zh-TW" sz="1800" dirty="0">
                <a:latin typeface="+mj-ea"/>
              </a:rPr>
              <a:t>(Z)</a:t>
            </a:r>
          </a:p>
          <a:p>
            <a:endParaRPr lang="zh-TW" altLang="en-US" sz="1800" dirty="0" smtClean="0">
              <a:solidFill>
                <a:srgbClr val="000000"/>
              </a:solidFill>
              <a:latin typeface="新細明體" charset="0"/>
            </a:endParaRPr>
          </a:p>
          <a:p>
            <a:endParaRPr lang="zh-TW" altLang="en-US" sz="1800" dirty="0" smtClean="0">
              <a:solidFill>
                <a:srgbClr val="000000"/>
              </a:solidFill>
              <a:latin typeface="新細明體" charset="0"/>
            </a:endParaRPr>
          </a:p>
        </p:txBody>
      </p:sp>
      <p:sp>
        <p:nvSpPr>
          <p:cNvPr id="4" name="內容版面配置區 3"/>
          <p:cNvSpPr>
            <a:spLocks noGrp="1"/>
          </p:cNvSpPr>
          <p:nvPr>
            <p:ph sz="half" idx="2"/>
          </p:nvPr>
        </p:nvSpPr>
        <p:spPr>
          <a:xfrm>
            <a:off x="5988206" y="2504300"/>
            <a:ext cx="6203794" cy="4351338"/>
          </a:xfrm>
        </p:spPr>
        <p:txBody>
          <a:bodyPr>
            <a:normAutofit lnSpcReduction="10000"/>
          </a:bodyPr>
          <a:lstStyle/>
          <a:p>
            <a:r>
              <a:rPr lang="en-US" altLang="zh-TW" sz="1800" dirty="0" smtClean="0">
                <a:solidFill>
                  <a:srgbClr val="000000"/>
                </a:solidFill>
                <a:latin typeface="新細明體" charset="0"/>
              </a:rPr>
              <a:t>Coupon </a:t>
            </a:r>
            <a:r>
              <a:rPr lang="en-US" altLang="zh-TW" sz="1800" dirty="0">
                <a:solidFill>
                  <a:srgbClr val="000000"/>
                </a:solidFill>
                <a:latin typeface="新細明體" charset="0"/>
              </a:rPr>
              <a:t>change </a:t>
            </a:r>
            <a:r>
              <a:rPr lang="en-US" altLang="zh-TW" sz="1800" dirty="0" smtClean="0">
                <a:solidFill>
                  <a:srgbClr val="000000"/>
                </a:solidFill>
                <a:latin typeface="新細明體" charset="0"/>
              </a:rPr>
              <a:t>indicator :</a:t>
            </a:r>
            <a:r>
              <a:rPr lang="zh-TW" altLang="en-US" sz="1800" dirty="0" smtClean="0">
                <a:latin typeface="標楷體" panose="03000509000000000000" pitchFamily="65" charset="-120"/>
                <a:ea typeface="標楷體" panose="03000509000000000000" pitchFamily="65" charset="-120"/>
              </a:rPr>
              <a:t>當債券</a:t>
            </a:r>
            <a:r>
              <a:rPr lang="zh-TW" altLang="en-US" sz="1800" dirty="0">
                <a:latin typeface="標楷體" panose="03000509000000000000" pitchFamily="65" charset="-120"/>
                <a:ea typeface="標楷體" panose="03000509000000000000" pitchFamily="65" charset="-120"/>
              </a:rPr>
              <a:t>票</a:t>
            </a:r>
            <a:r>
              <a:rPr lang="zh-TW" altLang="en-US" sz="1800" dirty="0" smtClean="0">
                <a:latin typeface="標楷體" panose="03000509000000000000" pitchFamily="65" charset="-120"/>
                <a:ea typeface="標楷體" panose="03000509000000000000" pitchFamily="65" charset="-120"/>
              </a:rPr>
              <a:t>息為不固定，此變數為</a:t>
            </a:r>
            <a:r>
              <a:rPr lang="zh-TW" altLang="en-US" sz="1800" dirty="0" smtClean="0">
                <a:latin typeface="+mn-ea"/>
              </a:rPr>
              <a:t>Ｙ</a:t>
            </a:r>
            <a:endParaRPr lang="zh-TW" altLang="en-US" sz="1800" dirty="0">
              <a:latin typeface="+mn-ea"/>
            </a:endParaRPr>
          </a:p>
          <a:p>
            <a:r>
              <a:rPr lang="en-US" altLang="zh-TW" sz="1800" dirty="0">
                <a:solidFill>
                  <a:srgbClr val="000000"/>
                </a:solidFill>
                <a:latin typeface="新細明體" charset="0"/>
              </a:rPr>
              <a:t>I</a:t>
            </a:r>
            <a:r>
              <a:rPr lang="en-US" altLang="zh-TW" sz="1800" dirty="0" smtClean="0">
                <a:solidFill>
                  <a:srgbClr val="000000"/>
                </a:solidFill>
                <a:latin typeface="新細明體" charset="0"/>
              </a:rPr>
              <a:t>nterest frequency :</a:t>
            </a:r>
            <a:r>
              <a:rPr lang="zh-TW" altLang="en-US" sz="1800" dirty="0">
                <a:latin typeface="標楷體" panose="03000509000000000000" pitchFamily="65" charset="-120"/>
                <a:ea typeface="標楷體" panose="03000509000000000000" pitchFamily="65" charset="-120"/>
              </a:rPr>
              <a:t>票</a:t>
            </a:r>
            <a:r>
              <a:rPr lang="zh-TW" altLang="en-US" sz="1800" dirty="0" smtClean="0">
                <a:latin typeface="標楷體" panose="03000509000000000000" pitchFamily="65" charset="-120"/>
                <a:ea typeface="標楷體" panose="03000509000000000000" pitchFamily="65" charset="-120"/>
              </a:rPr>
              <a:t>息支付頻率</a:t>
            </a:r>
          </a:p>
          <a:p>
            <a:r>
              <a:rPr lang="en-US" altLang="zh-TW" sz="1800" dirty="0" smtClean="0">
                <a:solidFill>
                  <a:srgbClr val="000000"/>
                </a:solidFill>
                <a:latin typeface="新細明體" charset="0"/>
              </a:rPr>
              <a:t>Call frequency :</a:t>
            </a:r>
            <a:r>
              <a:rPr lang="zh-TW" altLang="en-US" sz="1800" dirty="0" smtClean="0">
                <a:latin typeface="標楷體" panose="03000509000000000000" pitchFamily="65" charset="-120"/>
                <a:ea typeface="標楷體" panose="03000509000000000000" pitchFamily="65" charset="-120"/>
              </a:rPr>
              <a:t>贖回頻率，若為</a:t>
            </a:r>
            <a:r>
              <a:rPr lang="en-US" altLang="zh-TW" sz="1800" dirty="0" smtClean="0">
                <a:solidFill>
                  <a:srgbClr val="000000"/>
                </a:solidFill>
                <a:latin typeface="新細明體" charset="0"/>
              </a:rPr>
              <a:t>C</a:t>
            </a:r>
            <a:r>
              <a:rPr lang="zh-TW" altLang="en-US" sz="1800" dirty="0" smtClean="0">
                <a:latin typeface="標楷體" panose="03000509000000000000" pitchFamily="65" charset="-120"/>
                <a:ea typeface="標楷體" panose="03000509000000000000" pitchFamily="65" charset="-120"/>
              </a:rPr>
              <a:t>支則任何時點都可以贖回</a:t>
            </a:r>
            <a:endParaRPr lang="zh-TW" altLang="en-US" sz="1800" dirty="0">
              <a:latin typeface="標楷體" panose="03000509000000000000" pitchFamily="65" charset="-120"/>
              <a:ea typeface="標楷體" panose="03000509000000000000" pitchFamily="65" charset="-120"/>
            </a:endParaRPr>
          </a:p>
          <a:p>
            <a:r>
              <a:rPr lang="en-US" altLang="zh-TW" sz="1800" dirty="0" smtClean="0">
                <a:solidFill>
                  <a:srgbClr val="000000"/>
                </a:solidFill>
                <a:latin typeface="新細明體" charset="0"/>
              </a:rPr>
              <a:t>Make </a:t>
            </a:r>
            <a:r>
              <a:rPr lang="en-US" altLang="zh-TW" sz="1800" dirty="0">
                <a:solidFill>
                  <a:srgbClr val="000000"/>
                </a:solidFill>
                <a:latin typeface="新細明體" charset="0"/>
              </a:rPr>
              <a:t>whole </a:t>
            </a:r>
            <a:r>
              <a:rPr lang="en-US" altLang="zh-TW" sz="1800" dirty="0" smtClean="0">
                <a:solidFill>
                  <a:srgbClr val="000000"/>
                </a:solidFill>
                <a:latin typeface="新細明體" charset="0"/>
              </a:rPr>
              <a:t>call :</a:t>
            </a:r>
            <a:r>
              <a:rPr lang="zh-TW" altLang="en-US" sz="1800" dirty="0" smtClean="0">
                <a:latin typeface="標楷體" panose="03000509000000000000" pitchFamily="65" charset="-120"/>
                <a:ea typeface="標楷體" panose="03000509000000000000" pitchFamily="65" charset="-120"/>
              </a:rPr>
              <a:t>當公司贖回債券時，將把剩餘債券價值折現，並與贖回價格取大，以補貼投資人</a:t>
            </a:r>
            <a:endParaRPr lang="en-US" altLang="zh-TW" sz="1800" dirty="0">
              <a:latin typeface="標楷體" panose="03000509000000000000" pitchFamily="65" charset="-120"/>
              <a:ea typeface="標楷體" panose="03000509000000000000" pitchFamily="65" charset="-120"/>
            </a:endParaRPr>
          </a:p>
          <a:p>
            <a:r>
              <a:rPr lang="en-US" altLang="zh-TW" sz="1800" dirty="0" smtClean="0">
                <a:solidFill>
                  <a:srgbClr val="000000"/>
                </a:solidFill>
                <a:latin typeface="新細明體" charset="0"/>
              </a:rPr>
              <a:t>Sudden </a:t>
            </a:r>
            <a:r>
              <a:rPr lang="en-US" altLang="zh-TW" sz="1800" dirty="0">
                <a:solidFill>
                  <a:srgbClr val="000000"/>
                </a:solidFill>
                <a:latin typeface="新細明體" charset="0"/>
              </a:rPr>
              <a:t>death par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公司</a:t>
            </a:r>
            <a:r>
              <a:rPr lang="zh-TW" altLang="en-US" sz="1800" dirty="0" smtClean="0">
                <a:latin typeface="標楷體" panose="03000509000000000000" pitchFamily="65" charset="-120"/>
                <a:ea typeface="標楷體" panose="03000509000000000000" pitchFamily="65" charset="-120"/>
              </a:rPr>
              <a:t>遇到特殊情況時能將以面額贖回債券</a:t>
            </a:r>
            <a:endParaRPr lang="en-US" altLang="zh-TW" sz="1800" dirty="0" smtClean="0">
              <a:solidFill>
                <a:srgbClr val="000000"/>
              </a:solidFill>
              <a:latin typeface="新細明體" charset="0"/>
            </a:endParaRPr>
          </a:p>
          <a:p>
            <a:r>
              <a:rPr lang="en-US" altLang="zh-TW" sz="1800" dirty="0" err="1">
                <a:solidFill>
                  <a:srgbClr val="000000"/>
                </a:solidFill>
                <a:latin typeface="新細明體" charset="0"/>
              </a:rPr>
              <a:t>M</a:t>
            </a:r>
            <a:r>
              <a:rPr lang="en-US" altLang="zh-TW" sz="1800" dirty="0" err="1" smtClean="0">
                <a:solidFill>
                  <a:srgbClr val="000000"/>
                </a:solidFill>
                <a:latin typeface="新細明體" charset="0"/>
              </a:rPr>
              <a:t>atain</a:t>
            </a:r>
            <a:r>
              <a:rPr lang="en-US" altLang="zh-TW" sz="1800" dirty="0" smtClean="0">
                <a:solidFill>
                  <a:srgbClr val="000000"/>
                </a:solidFill>
                <a:latin typeface="新細明體" charset="0"/>
              </a:rPr>
              <a:t> </a:t>
            </a:r>
            <a:r>
              <a:rPr lang="en-US" altLang="zh-TW" sz="1800" dirty="0" err="1" smtClean="0">
                <a:solidFill>
                  <a:srgbClr val="000000"/>
                </a:solidFill>
                <a:latin typeface="新細明體" charset="0"/>
              </a:rPr>
              <a:t>replac</a:t>
            </a:r>
            <a:r>
              <a:rPr lang="en-US" altLang="zh-TW" sz="1800" dirty="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公司</a:t>
            </a:r>
            <a:r>
              <a:rPr lang="zh-TW" altLang="en-US" sz="1800" dirty="0" smtClean="0">
                <a:latin typeface="標楷體" panose="03000509000000000000" pitchFamily="65" charset="-120"/>
                <a:ea typeface="標楷體" panose="03000509000000000000" pitchFamily="65" charset="-120"/>
              </a:rPr>
              <a:t>能以資金調度的方式贖回債券</a:t>
            </a:r>
            <a:endParaRPr lang="en-US" altLang="zh-TW" sz="1800" dirty="0" smtClean="0">
              <a:solidFill>
                <a:srgbClr val="000000"/>
              </a:solidFill>
              <a:latin typeface="新細明體" charset="0"/>
            </a:endParaRPr>
          </a:p>
          <a:p>
            <a:r>
              <a:rPr lang="en-US" altLang="zh-TW" sz="1800" dirty="0">
                <a:solidFill>
                  <a:srgbClr val="000000"/>
                </a:solidFill>
                <a:latin typeface="新細明體" charset="0"/>
              </a:rPr>
              <a:t>I</a:t>
            </a:r>
            <a:r>
              <a:rPr lang="en-US" altLang="zh-TW" sz="1800" dirty="0" smtClean="0">
                <a:solidFill>
                  <a:srgbClr val="000000"/>
                </a:solidFill>
                <a:latin typeface="新細明體" charset="0"/>
              </a:rPr>
              <a:t>ndex </a:t>
            </a:r>
            <a:r>
              <a:rPr lang="en-US" altLang="zh-TW" sz="1800" dirty="0" err="1" smtClean="0">
                <a:solidFill>
                  <a:srgbClr val="000000"/>
                </a:solidFill>
                <a:latin typeface="新細明體" charset="0"/>
              </a:rPr>
              <a:t>redemprtion</a:t>
            </a:r>
            <a:r>
              <a:rPr lang="en-US" altLang="zh-TW" sz="1800" dirty="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債券的贖回價格隨公司指數波動</a:t>
            </a:r>
          </a:p>
          <a:p>
            <a:r>
              <a:rPr lang="en-US" altLang="zh-TW" sz="1800" dirty="0" err="1" smtClean="0">
                <a:solidFill>
                  <a:srgbClr val="000000"/>
                </a:solidFill>
                <a:latin typeface="新細明體" charset="0"/>
              </a:rPr>
              <a:t>Dvc</a:t>
            </a:r>
            <a:r>
              <a:rPr lang="en-US" altLang="zh-TW" sz="1800" dirty="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債券發行公司所發的所有普通股股利</a:t>
            </a:r>
            <a:endParaRPr lang="en-US" altLang="zh-TW" sz="1800" dirty="0" smtClean="0">
              <a:solidFill>
                <a:srgbClr val="000000"/>
              </a:solidFill>
              <a:latin typeface="新細明體" charset="0"/>
            </a:endParaRPr>
          </a:p>
          <a:p>
            <a:r>
              <a:rPr lang="en-US" altLang="zh-TW" sz="1800" dirty="0" smtClean="0">
                <a:solidFill>
                  <a:srgbClr val="000000"/>
                </a:solidFill>
                <a:latin typeface="新細明體" charset="0"/>
              </a:rPr>
              <a:t>Enhancement :</a:t>
            </a:r>
            <a:r>
              <a:rPr lang="zh-TW" altLang="en-US" sz="1800" dirty="0" smtClean="0">
                <a:latin typeface="標楷體" panose="03000509000000000000" pitchFamily="65" charset="-120"/>
                <a:ea typeface="標楷體" panose="03000509000000000000" pitchFamily="65" charset="-120"/>
              </a:rPr>
              <a:t>公</a:t>
            </a:r>
            <a:r>
              <a:rPr lang="zh-TW" altLang="en-US" sz="1800" dirty="0" smtClean="0">
                <a:latin typeface="標楷體" panose="03000509000000000000" pitchFamily="65" charset="-120"/>
                <a:ea typeface="標楷體" panose="03000509000000000000" pitchFamily="65" charset="-120"/>
              </a:rPr>
              <a:t>司使用特定方法增強</a:t>
            </a:r>
            <a:r>
              <a:rPr lang="zh-TW" altLang="en-US" sz="1800" dirty="0">
                <a:latin typeface="標楷體" panose="03000509000000000000" pitchFamily="65" charset="-120"/>
                <a:ea typeface="標楷體" panose="03000509000000000000" pitchFamily="65" charset="-120"/>
              </a:rPr>
              <a:t>信用</a:t>
            </a:r>
            <a:endParaRPr lang="en-US" altLang="zh-TW" sz="1800" dirty="0" smtClean="0">
              <a:solidFill>
                <a:srgbClr val="000000"/>
              </a:solidFill>
              <a:latin typeface="新細明體" charset="0"/>
            </a:endParaRPr>
          </a:p>
          <a:p>
            <a:r>
              <a:rPr lang="en-US" altLang="zh-TW" sz="1800" dirty="0" smtClean="0">
                <a:solidFill>
                  <a:srgbClr val="000000"/>
                </a:solidFill>
                <a:latin typeface="新細明體" charset="0"/>
              </a:rPr>
              <a:t>Pay </a:t>
            </a:r>
            <a:r>
              <a:rPr lang="en-US" altLang="zh-TW" sz="1800" dirty="0">
                <a:solidFill>
                  <a:srgbClr val="000000"/>
                </a:solidFill>
                <a:latin typeface="新細明體" charset="0"/>
              </a:rPr>
              <a:t>in kind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公司</a:t>
            </a:r>
            <a:r>
              <a:rPr lang="zh-TW" altLang="en-US" sz="1800" dirty="0" smtClean="0">
                <a:latin typeface="標楷體" panose="03000509000000000000" pitchFamily="65" charset="-120"/>
                <a:ea typeface="標楷體" panose="03000509000000000000" pitchFamily="65" charset="-120"/>
              </a:rPr>
              <a:t>能以股票支付票息</a:t>
            </a:r>
            <a:endParaRPr lang="en-US" altLang="zh-TW" sz="1800" dirty="0" smtClean="0">
              <a:solidFill>
                <a:srgbClr val="000000"/>
              </a:solidFill>
              <a:latin typeface="新細明體" charset="0"/>
            </a:endParaRPr>
          </a:p>
          <a:p>
            <a:r>
              <a:rPr lang="is-IS" altLang="zh-TW" sz="1800" dirty="0" smtClean="0">
                <a:solidFill>
                  <a:srgbClr val="000000"/>
                </a:solidFill>
                <a:latin typeface="新細明體" charset="0"/>
              </a:rPr>
              <a:t>Defulted</a:t>
            </a:r>
            <a:r>
              <a:rPr lang="en-US" altLang="zh-TW" sz="1800" dirty="0">
                <a:solidFill>
                  <a:srgbClr val="000000"/>
                </a:solidFill>
                <a:latin typeface="新細明體" charset="0"/>
              </a:rPr>
              <a:t> </a:t>
            </a:r>
            <a:r>
              <a:rPr lang="en-US" altLang="zh-TW" sz="1800" dirty="0" smtClean="0">
                <a:solidFill>
                  <a:srgbClr val="000000"/>
                </a:solidFill>
                <a:latin typeface="新細明體" charset="0"/>
              </a:rPr>
              <a:t>:</a:t>
            </a:r>
            <a:r>
              <a:rPr lang="zh-TW" altLang="en-US" sz="1800" dirty="0" smtClean="0">
                <a:latin typeface="標楷體" panose="03000509000000000000" pitchFamily="65" charset="-120"/>
                <a:ea typeface="標楷體" panose="03000509000000000000" pitchFamily="65" charset="-120"/>
              </a:rPr>
              <a:t>公司</a:t>
            </a:r>
            <a:r>
              <a:rPr lang="zh-TW" altLang="en-US" sz="1800" dirty="0" smtClean="0">
                <a:latin typeface="標楷體" panose="03000509000000000000" pitchFamily="65" charset="-120"/>
                <a:ea typeface="標楷體" panose="03000509000000000000" pitchFamily="65" charset="-120"/>
              </a:rPr>
              <a:t>是否對這張債券違約</a:t>
            </a:r>
          </a:p>
          <a:p>
            <a:endParaRPr kumimoji="1" lang="zh-TW" altLang="en-US" sz="1800" dirty="0"/>
          </a:p>
        </p:txBody>
      </p:sp>
      <p:sp>
        <p:nvSpPr>
          <p:cNvPr id="6" name="內容版面配置區 2"/>
          <p:cNvSpPr txBox="1">
            <a:spLocks/>
          </p:cNvSpPr>
          <p:nvPr/>
        </p:nvSpPr>
        <p:spPr>
          <a:xfrm>
            <a:off x="838200" y="154141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latin typeface="標楷體" panose="03000509000000000000" pitchFamily="65" charset="-120"/>
                <a:ea typeface="標楷體" panose="03000509000000000000" pitchFamily="65" charset="-120"/>
              </a:rPr>
              <a:t>後續投影片將開始進行本研究的資料篩選，以下投影片將先行介紹刪除或被保留變數的意涵。</a:t>
            </a:r>
          </a:p>
        </p:txBody>
      </p:sp>
    </p:spTree>
    <p:extLst>
      <p:ext uri="{BB962C8B-B14F-4D97-AF65-F5344CB8AC3E}">
        <p14:creationId xmlns:p14="http://schemas.microsoft.com/office/powerpoint/2010/main" val="73034385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2238</Words>
  <Application>Microsoft Macintosh PowerPoint</Application>
  <PresentationFormat>寬螢幕</PresentationFormat>
  <Paragraphs>434</Paragraphs>
  <Slides>18</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Calibri</vt:lpstr>
      <vt:lpstr>Calibri Light</vt:lpstr>
      <vt:lpstr>Cambria Math</vt:lpstr>
      <vt:lpstr>Mangal</vt:lpstr>
      <vt:lpstr>游ゴシック</vt:lpstr>
      <vt:lpstr>新細明體</vt:lpstr>
      <vt:lpstr>標楷體</vt:lpstr>
      <vt:lpstr>Arial</vt:lpstr>
      <vt:lpstr>Office 佈景主題</vt:lpstr>
      <vt:lpstr>Callable convertible bond analysis</vt:lpstr>
      <vt:lpstr>回顧</vt:lpstr>
      <vt:lpstr>Regression formula(舊)</vt:lpstr>
      <vt:lpstr> Introduction to regression variables</vt:lpstr>
      <vt:lpstr> Callable bond</vt:lpstr>
      <vt:lpstr> Callable bond with financial dummy</vt:lpstr>
      <vt:lpstr> Convertible bond</vt:lpstr>
      <vt:lpstr> Convertible bond with financial dummy</vt:lpstr>
      <vt:lpstr>Data screening</vt:lpstr>
      <vt:lpstr>Call policy</vt:lpstr>
      <vt:lpstr>Conversion policy</vt:lpstr>
      <vt:lpstr>Conversion policy</vt:lpstr>
      <vt:lpstr>Pure call policy with putable</vt:lpstr>
      <vt:lpstr> Call policy with convertible and putable </vt:lpstr>
      <vt:lpstr>Pure conversion policy with putable</vt:lpstr>
      <vt:lpstr> Conversion policy with callable and putable</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Callable convertible bond analysis</dc:title>
  <dc:creator>Edward</dc:creator>
  <cp:lastModifiedBy>志耆 朱</cp:lastModifiedBy>
  <cp:revision>109</cp:revision>
  <dcterms:created xsi:type="dcterms:W3CDTF">2018-08-11T06:00:28Z</dcterms:created>
  <dcterms:modified xsi:type="dcterms:W3CDTF">2018-08-20T09:08:22Z</dcterms:modified>
</cp:coreProperties>
</file>