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3" autoAdjust="0"/>
    <p:restoredTop sz="94660"/>
  </p:normalViewPr>
  <p:slideViewPr>
    <p:cSldViewPr>
      <p:cViewPr varScale="1">
        <p:scale>
          <a:sx n="90" d="100"/>
          <a:sy n="90" d="100"/>
        </p:scale>
        <p:origin x="129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wmf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F3C5C14A-B2A5-4C6C-87C5-8C5CF2142F5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6F31A563-2165-41E0-8773-87488BB9A95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7AA4C01C-50C5-42BD-BC45-0F625C92CE3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D72E1062-C0C4-4BCC-B658-722267203A6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7894" name="Rectangle 6">
            <a:extLst>
              <a:ext uri="{FF2B5EF4-FFF2-40B4-BE49-F238E27FC236}">
                <a16:creationId xmlns:a16="http://schemas.microsoft.com/office/drawing/2014/main" id="{9EF319E0-D239-463F-9AB6-A6509ED98D7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7895" name="Rectangle 7">
            <a:extLst>
              <a:ext uri="{FF2B5EF4-FFF2-40B4-BE49-F238E27FC236}">
                <a16:creationId xmlns:a16="http://schemas.microsoft.com/office/drawing/2014/main" id="{EBC822AA-E97D-4386-AC41-A0B0ACA00E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pPr>
              <a:defRPr/>
            </a:pPr>
            <a:fld id="{39990DA2-4A94-4B00-B121-F82DE060562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BA9511A-64CD-47A2-A811-AF81B65465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EF6ED3B-C384-4D4A-8A8B-977448969C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C69F252-CDBD-4C8F-BC10-4643F2C59A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6DEDF88-B6BF-4A60-A65C-4BAAA3CAF7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34DD28F-8A12-463F-A59B-DE68F7BF84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7397EF-9C60-41B9-9A38-E9B9F2E386A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31494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468AA1-7AE0-4E5B-AC32-8F1069BAC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01F4D3F-25FC-4FB8-BCD9-6A12657B34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499F40-381C-496A-BBA8-03D04295A5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D5FF5B4-491C-4014-98CC-D0D7B09480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412E2F5-6F70-45DE-B4F1-B223EAB153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47772-4352-49AD-9496-F7AE877798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4657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26A205F-7F81-4E5B-95B1-DD2247E576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C9A883B-228D-427B-BEB3-410543CE7F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B99F161-394C-4676-B51A-B7347E703E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073FC2C-CB71-4857-AC28-213113286E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A10DBF-F866-46BF-B1D7-ACAA51AFCF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E4E67-B21A-4019-8C45-67016E3698E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79499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AA589D-9AEE-450B-8E0C-95BD5FA59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DB17153-B770-4274-9615-AC7D4D429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825BFAF-DFC4-4778-A06D-1ED2332E7A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AC9A40F-C907-4482-9937-53BFAB72CD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C4B91DD-958A-4AF8-96E7-B7059F1348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571CE9-1062-4B8C-B298-08DD966C0AD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67927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4F3B2A-4B28-4651-A923-ECE737AEE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B8BAF1A-62C8-489D-9D9C-87455104C4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547EA3-84CA-4AF8-B93A-197050D67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A086B6A-7D48-4691-A506-BE186A6123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DA71F6-347F-4021-B37C-6F2C914007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EC2644-A4AC-4C68-9633-D849626E6C0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85758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B94578C-B64D-4F35-97A4-A97E9F120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7C23963-C7A5-4D6E-B919-0CF39DADB7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9DE4AA7-5588-46EA-AE7E-643889C6FA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267551A-BB4C-4CB8-902A-482569659F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56EA86-98C2-44BA-BF78-E27BE850A3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AC1B53C-0DE1-46F0-B0F7-8CEF36AD32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03AE62-EBDA-44D0-9DBB-B99BC5CFCA3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40946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05F6C4F-64AF-4002-A10D-E4F32F7CF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368C6F0-F4D4-4F21-B0A1-778D1B8591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B1A9675-C7AE-4732-BE70-CF380BCF55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573E29F8-4C18-40A8-808C-7D9F4D4767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2841DECC-4AFA-43D0-93C6-D20168F07B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04ADBFE-1923-4CA1-8EAF-41CEC059CF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3A67175-24B4-4C50-8D23-733AE521AF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6B74B3E-F8E6-44B1-BFF6-2DCD9545C0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ED363-6779-4119-AEC1-08C3372280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55986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475D64A-2950-4D44-A789-A500DEFD3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19812EE-C04E-4CDF-A564-FA476D5290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AB31839-B069-4233-B1C5-B2473A58BF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52A96AF-70D1-48DD-B305-AF5386BFED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758FCF-E4A7-43D9-B446-91086D0281C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44254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742979E-BF9D-41C6-A663-D0F0E3CF98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9D68C11-C0B1-491A-B383-FBFD6D54BF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0446B38-C7A6-45AD-9AAD-6A5F089D36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28930-2CDF-439E-A708-850958F1AC0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1327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A94E738-1DB8-4035-AC02-D3EF6469A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84E3A9E-4042-43BD-8E64-B8D5783A8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A7C37EB7-1661-4CA8-AABE-6EC98F9C09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406A69-12A5-4C5D-B436-4F6DC7BE76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003BDDA-E726-43B7-BC47-D8A76657B6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F43703-8E9A-4450-B189-90D6BF15E4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401C8E-421C-493C-BF81-BC8914B3DF8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25565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0B5EC5A-94FE-4B5C-9383-C17F1737E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3B4685DA-7F40-4C6C-9696-67104C6B0B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AE541EA1-861F-48EC-8A9D-CAEA719014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204076-F548-4537-8747-10AB61B774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3A9FC5A-2B51-4228-BE0B-8674FE1A1C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CFF967A-888D-4E62-AE00-9EC3DE4C87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C7AB38-FFE0-4D43-8D01-B5882CC4BB3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667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F677B08-2828-4165-83D7-CA328D2680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499F79F-CD5E-4B8E-BB04-CD6AC8D647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71ADB157-827E-46E2-ABB9-EBF0B6A733C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CAA70086-8D98-48B5-B007-686BA490B34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F3E5B7B6-4B57-48AC-88B3-2F6176FD2B2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2DDB56B4-F9C0-47E4-99C5-4EE3ABAEA9D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9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2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5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27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28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2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0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3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36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37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39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40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2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44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47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5" Type="http://schemas.openxmlformats.org/officeDocument/2006/relationships/image" Target="../media/image50.wmf"/><Relationship Id="rId4" Type="http://schemas.openxmlformats.org/officeDocument/2006/relationships/oleObject" Target="../embeddings/oleObject50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53.wmf"/><Relationship Id="rId5" Type="http://schemas.openxmlformats.org/officeDocument/2006/relationships/oleObject" Target="../embeddings/oleObject52.bin"/><Relationship Id="rId4" Type="http://schemas.openxmlformats.org/officeDocument/2006/relationships/image" Target="../media/image52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4" Type="http://schemas.openxmlformats.org/officeDocument/2006/relationships/image" Target="../media/image54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4" Type="http://schemas.openxmlformats.org/officeDocument/2006/relationships/image" Target="../media/image5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B3FF3CAC-AB0A-4A04-B07E-CAE02C4FACE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pPr eaLnBrk="1" hangingPunct="1"/>
            <a:r>
              <a:rPr lang="en-US" altLang="zh-TW" sz="4400"/>
              <a:t>4.7 Brownian Bridge</a:t>
            </a:r>
          </a:p>
        </p:txBody>
      </p:sp>
      <p:sp>
        <p:nvSpPr>
          <p:cNvPr id="3075" name="副標題 2">
            <a:extLst>
              <a:ext uri="{FF2B5EF4-FFF2-40B4-BE49-F238E27FC236}">
                <a16:creationId xmlns:a16="http://schemas.microsoft.com/office/drawing/2014/main" id="{82839465-D5C7-4F5F-BF15-B634A4FDCF7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投影片編號版面配置區 5">
            <a:extLst>
              <a:ext uri="{FF2B5EF4-FFF2-40B4-BE49-F238E27FC236}">
                <a16:creationId xmlns:a16="http://schemas.microsoft.com/office/drawing/2014/main" id="{CF0DA65C-8492-492E-A8A8-0C5EED939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9DBB9C2-8961-40F9-A081-3915162F0DA7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kumimoji="0" lang="en-US" altLang="zh-TW" sz="14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C322FC75-A23D-4BF6-83DD-84E754BBFD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/>
              <a:t>Example 4.7.3 </a:t>
            </a:r>
            <a:br>
              <a:rPr lang="en-US" altLang="zh-TW" sz="3600"/>
            </a:br>
            <a:r>
              <a:rPr lang="en-US" altLang="zh-TW" sz="3600"/>
              <a:t>(It</a:t>
            </a:r>
            <a:r>
              <a:rPr lang="en-US" altLang="zh-TW" sz="3600">
                <a:cs typeface="Arial" panose="020B0604020202020204" pitchFamily="34" charset="0"/>
              </a:rPr>
              <a:t>ô integral of a deterministic integrand)</a:t>
            </a: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6392586B-8A87-40D2-BF77-7A3F33F0B4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We have shown that </a:t>
            </a:r>
            <a:r>
              <a:rPr lang="en-US" altLang="zh-TW" i="1">
                <a:latin typeface="Times New Roman" panose="02020603050405020304" pitchFamily="18" charset="0"/>
              </a:rPr>
              <a:t>I(t)</a:t>
            </a:r>
            <a:r>
              <a:rPr lang="en-US" altLang="zh-TW">
                <a:latin typeface="Times New Roman" panose="02020603050405020304" pitchFamily="18" charset="0"/>
              </a:rPr>
              <a:t> is normally distributed, verification that the process is Gaussian requires more.</a:t>
            </a:r>
          </a:p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Verify that, for 0 &lt; 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 i="1" baseline="-25000">
                <a:latin typeface="Times New Roman" panose="02020603050405020304" pitchFamily="18" charset="0"/>
              </a:rPr>
              <a:t>1</a:t>
            </a:r>
            <a:r>
              <a:rPr lang="en-US" altLang="zh-TW">
                <a:latin typeface="Times New Roman" panose="02020603050405020304" pitchFamily="18" charset="0"/>
              </a:rPr>
              <a:t> &lt; 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 i="1" baseline="-25000">
                <a:latin typeface="Times New Roman" panose="02020603050405020304" pitchFamily="18" charset="0"/>
              </a:rPr>
              <a:t>2</a:t>
            </a:r>
            <a:r>
              <a:rPr lang="en-US" altLang="zh-TW">
                <a:latin typeface="Times New Roman" panose="02020603050405020304" pitchFamily="18" charset="0"/>
              </a:rPr>
              <a:t> &lt; … &lt; 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 i="1" baseline="-25000">
                <a:latin typeface="Times New Roman" panose="02020603050405020304" pitchFamily="18" charset="0"/>
              </a:rPr>
              <a:t>n</a:t>
            </a:r>
            <a:r>
              <a:rPr lang="en-US" altLang="zh-TW">
                <a:latin typeface="Times New Roman" panose="02020603050405020304" pitchFamily="18" charset="0"/>
              </a:rPr>
              <a:t>, the random variables </a:t>
            </a:r>
            <a:r>
              <a:rPr lang="en-US" altLang="zh-TW" i="1">
                <a:latin typeface="Times New Roman" panose="02020603050405020304" pitchFamily="18" charset="0"/>
              </a:rPr>
              <a:t>I(t</a:t>
            </a:r>
            <a:r>
              <a:rPr lang="en-US" altLang="zh-TW" i="1" baseline="-25000">
                <a:latin typeface="Times New Roman" panose="02020603050405020304" pitchFamily="18" charset="0"/>
              </a:rPr>
              <a:t>1</a:t>
            </a:r>
            <a:r>
              <a:rPr lang="en-US" altLang="zh-TW" i="1">
                <a:latin typeface="Times New Roman" panose="02020603050405020304" pitchFamily="18" charset="0"/>
              </a:rPr>
              <a:t>)</a:t>
            </a:r>
            <a:r>
              <a:rPr lang="en-US" altLang="zh-TW">
                <a:latin typeface="Times New Roman" panose="02020603050405020304" pitchFamily="18" charset="0"/>
              </a:rPr>
              <a:t>, </a:t>
            </a:r>
            <a:r>
              <a:rPr lang="en-US" altLang="zh-TW" i="1">
                <a:latin typeface="Times New Roman" panose="02020603050405020304" pitchFamily="18" charset="0"/>
              </a:rPr>
              <a:t>I(t</a:t>
            </a:r>
            <a:r>
              <a:rPr lang="en-US" altLang="zh-TW" i="1" baseline="-25000">
                <a:latin typeface="Times New Roman" panose="02020603050405020304" pitchFamily="18" charset="0"/>
              </a:rPr>
              <a:t>2</a:t>
            </a:r>
            <a:r>
              <a:rPr lang="en-US" altLang="zh-TW" i="1">
                <a:latin typeface="Times New Roman" panose="02020603050405020304" pitchFamily="18" charset="0"/>
              </a:rPr>
              <a:t>)</a:t>
            </a:r>
            <a:r>
              <a:rPr lang="en-US" altLang="zh-TW">
                <a:latin typeface="Times New Roman" panose="02020603050405020304" pitchFamily="18" charset="0"/>
              </a:rPr>
              <a:t>, …, </a:t>
            </a:r>
            <a:r>
              <a:rPr lang="en-US" altLang="zh-TW" i="1">
                <a:latin typeface="Times New Roman" panose="02020603050405020304" pitchFamily="18" charset="0"/>
              </a:rPr>
              <a:t>I(t</a:t>
            </a:r>
            <a:r>
              <a:rPr lang="en-US" altLang="zh-TW" i="1" baseline="-25000">
                <a:latin typeface="Times New Roman" panose="02020603050405020304" pitchFamily="18" charset="0"/>
              </a:rPr>
              <a:t>n</a:t>
            </a:r>
            <a:r>
              <a:rPr lang="en-US" altLang="zh-TW" i="1">
                <a:latin typeface="Times New Roman" panose="02020603050405020304" pitchFamily="18" charset="0"/>
              </a:rPr>
              <a:t>)</a:t>
            </a:r>
            <a:r>
              <a:rPr lang="en-US" altLang="zh-TW">
                <a:latin typeface="Times New Roman" panose="02020603050405020304" pitchFamily="18" charset="0"/>
              </a:rPr>
              <a:t> are jointly normally distributed.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編號版面配置區 5">
            <a:extLst>
              <a:ext uri="{FF2B5EF4-FFF2-40B4-BE49-F238E27FC236}">
                <a16:creationId xmlns:a16="http://schemas.microsoft.com/office/drawing/2014/main" id="{4AACA1BA-5B12-4854-8673-195383176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77B9B88-219D-4929-BF51-492013D956F8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kumimoji="0" lang="en-US" altLang="zh-TW" sz="14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9962FCD5-636B-4469-BC0A-62EE339804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/>
              <a:t>Example 4.7.3 </a:t>
            </a:r>
            <a:br>
              <a:rPr lang="en-US" altLang="zh-TW" sz="3600"/>
            </a:br>
            <a:r>
              <a:rPr lang="en-US" altLang="zh-TW" sz="3600"/>
              <a:t>(It</a:t>
            </a:r>
            <a:r>
              <a:rPr lang="en-US" altLang="zh-TW" sz="3600">
                <a:cs typeface="Arial" panose="020B0604020202020204" pitchFamily="34" charset="0"/>
              </a:rPr>
              <a:t>ô integral of a deterministic integrand)</a:t>
            </a:r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8B340E81-D7BD-4BC9-AB82-CA04CA96A8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eaLnBrk="1" hangingPunct="1"/>
            <a:r>
              <a:rPr lang="en-US" altLang="zh-TW" sz="2800">
                <a:latin typeface="Times New Roman" panose="02020603050405020304" pitchFamily="18" charset="0"/>
              </a:rPr>
              <a:t>It turns out that the increments</a:t>
            </a:r>
            <a:br>
              <a:rPr lang="en-US" altLang="zh-TW" sz="2800">
                <a:latin typeface="Times New Roman" panose="02020603050405020304" pitchFamily="18" charset="0"/>
              </a:rPr>
            </a:br>
            <a:br>
              <a:rPr lang="en-US" altLang="zh-TW" sz="2800">
                <a:latin typeface="Times New Roman" panose="02020603050405020304" pitchFamily="18" charset="0"/>
              </a:rPr>
            </a:br>
            <a:r>
              <a:rPr lang="en-US" altLang="zh-TW" sz="2800">
                <a:latin typeface="Times New Roman" panose="02020603050405020304" pitchFamily="18" charset="0"/>
              </a:rPr>
              <a:t>are </a:t>
            </a:r>
            <a:r>
              <a:rPr lang="en-US" altLang="zh-TW" sz="2800" b="1">
                <a:latin typeface="Times New Roman" panose="02020603050405020304" pitchFamily="18" charset="0"/>
              </a:rPr>
              <a:t>normally distributed</a:t>
            </a:r>
            <a:r>
              <a:rPr lang="en-US" altLang="zh-TW" sz="2800">
                <a:latin typeface="Times New Roman" panose="02020603050405020304" pitchFamily="18" charset="0"/>
              </a:rPr>
              <a:t> and </a:t>
            </a:r>
            <a:r>
              <a:rPr lang="en-US" altLang="zh-TW" sz="2800" b="1">
                <a:latin typeface="Times New Roman" panose="02020603050405020304" pitchFamily="18" charset="0"/>
              </a:rPr>
              <a:t>independent</a:t>
            </a:r>
            <a:r>
              <a:rPr lang="en-US" altLang="zh-TW" sz="2800">
                <a:latin typeface="Times New Roman" panose="02020603050405020304" pitchFamily="18" charset="0"/>
              </a:rPr>
              <a:t>, and from this the joint normality of </a:t>
            </a:r>
            <a:r>
              <a:rPr lang="en-US" altLang="zh-TW" sz="2800" i="1">
                <a:latin typeface="Times New Roman" panose="02020603050405020304" pitchFamily="18" charset="0"/>
              </a:rPr>
              <a:t>I(t</a:t>
            </a:r>
            <a:r>
              <a:rPr lang="en-US" altLang="zh-TW" sz="2800" i="1" baseline="-25000">
                <a:latin typeface="Times New Roman" panose="02020603050405020304" pitchFamily="18" charset="0"/>
              </a:rPr>
              <a:t>1</a:t>
            </a:r>
            <a:r>
              <a:rPr lang="en-US" altLang="zh-TW" sz="2800" i="1">
                <a:latin typeface="Times New Roman" panose="02020603050405020304" pitchFamily="18" charset="0"/>
              </a:rPr>
              <a:t>)</a:t>
            </a:r>
            <a:r>
              <a:rPr lang="en-US" altLang="zh-TW" sz="2800">
                <a:latin typeface="Times New Roman" panose="02020603050405020304" pitchFamily="18" charset="0"/>
              </a:rPr>
              <a:t>, </a:t>
            </a:r>
            <a:r>
              <a:rPr lang="en-US" altLang="zh-TW" sz="2800" i="1">
                <a:latin typeface="Times New Roman" panose="02020603050405020304" pitchFamily="18" charset="0"/>
              </a:rPr>
              <a:t>I(t</a:t>
            </a:r>
            <a:r>
              <a:rPr lang="en-US" altLang="zh-TW" sz="2800" i="1" baseline="-25000">
                <a:latin typeface="Times New Roman" panose="02020603050405020304" pitchFamily="18" charset="0"/>
              </a:rPr>
              <a:t>2</a:t>
            </a:r>
            <a:r>
              <a:rPr lang="en-US" altLang="zh-TW" sz="2800" i="1">
                <a:latin typeface="Times New Roman" panose="02020603050405020304" pitchFamily="18" charset="0"/>
              </a:rPr>
              <a:t>)</a:t>
            </a:r>
            <a:r>
              <a:rPr lang="en-US" altLang="zh-TW" sz="2800">
                <a:latin typeface="Times New Roman" panose="02020603050405020304" pitchFamily="18" charset="0"/>
              </a:rPr>
              <a:t>, … ,</a:t>
            </a:r>
            <a:r>
              <a:rPr lang="en-US" altLang="zh-TW" sz="2800" i="1">
                <a:latin typeface="Times New Roman" panose="02020603050405020304" pitchFamily="18" charset="0"/>
              </a:rPr>
              <a:t>I(t</a:t>
            </a:r>
            <a:r>
              <a:rPr lang="en-US" altLang="zh-TW" sz="2800" i="1" baseline="-25000">
                <a:latin typeface="Times New Roman" panose="02020603050405020304" pitchFamily="18" charset="0"/>
              </a:rPr>
              <a:t>n</a:t>
            </a:r>
            <a:r>
              <a:rPr lang="en-US" altLang="zh-TW" sz="2800" i="1">
                <a:latin typeface="Times New Roman" panose="02020603050405020304" pitchFamily="18" charset="0"/>
              </a:rPr>
              <a:t>)</a:t>
            </a:r>
            <a:r>
              <a:rPr lang="en-US" altLang="zh-TW" sz="2800">
                <a:latin typeface="Times New Roman" panose="02020603050405020304" pitchFamily="18" charset="0"/>
              </a:rPr>
              <a:t> follows by the same argument as used in Example 4.7.2 for Brownian motion.</a:t>
            </a:r>
          </a:p>
          <a:p>
            <a:pPr eaLnBrk="1" hangingPunct="1"/>
            <a:r>
              <a:rPr lang="en-US" altLang="zh-TW" sz="2800">
                <a:latin typeface="Times New Roman" panose="02020603050405020304" pitchFamily="18" charset="0"/>
              </a:rPr>
              <a:t>Next, we show that, for 0 &lt; </a:t>
            </a:r>
            <a:r>
              <a:rPr lang="en-US" altLang="zh-TW" sz="2800" i="1">
                <a:latin typeface="Times New Roman" panose="02020603050405020304" pitchFamily="18" charset="0"/>
              </a:rPr>
              <a:t>t</a:t>
            </a:r>
            <a:r>
              <a:rPr lang="en-US" altLang="zh-TW" sz="2800" i="1" baseline="-25000">
                <a:latin typeface="Times New Roman" panose="02020603050405020304" pitchFamily="18" charset="0"/>
              </a:rPr>
              <a:t>1</a:t>
            </a:r>
            <a:r>
              <a:rPr lang="en-US" altLang="zh-TW" sz="2800">
                <a:latin typeface="Times New Roman" panose="02020603050405020304" pitchFamily="18" charset="0"/>
              </a:rPr>
              <a:t> &lt; </a:t>
            </a:r>
            <a:r>
              <a:rPr lang="en-US" altLang="zh-TW" sz="2800" i="1">
                <a:latin typeface="Times New Roman" panose="02020603050405020304" pitchFamily="18" charset="0"/>
              </a:rPr>
              <a:t>t</a:t>
            </a:r>
            <a:r>
              <a:rPr lang="en-US" altLang="zh-TW" sz="2800" i="1" baseline="-25000">
                <a:latin typeface="Times New Roman" panose="02020603050405020304" pitchFamily="18" charset="0"/>
              </a:rPr>
              <a:t>2</a:t>
            </a:r>
            <a:r>
              <a:rPr lang="en-US" altLang="zh-TW" sz="2800">
                <a:latin typeface="Times New Roman" panose="02020603050405020304" pitchFamily="18" charset="0"/>
              </a:rPr>
              <a:t>, the two random increments </a:t>
            </a:r>
            <a:r>
              <a:rPr lang="en-US" altLang="zh-TW" sz="2800" i="1">
                <a:latin typeface="Times New Roman" panose="02020603050405020304" pitchFamily="18" charset="0"/>
              </a:rPr>
              <a:t>I(t</a:t>
            </a:r>
            <a:r>
              <a:rPr lang="en-US" altLang="zh-TW" sz="2800" i="1" baseline="-25000">
                <a:latin typeface="Times New Roman" panose="02020603050405020304" pitchFamily="18" charset="0"/>
              </a:rPr>
              <a:t>1</a:t>
            </a:r>
            <a:r>
              <a:rPr lang="en-US" altLang="zh-TW" sz="2800" i="1">
                <a:latin typeface="Times New Roman" panose="02020603050405020304" pitchFamily="18" charset="0"/>
              </a:rPr>
              <a:t>)-I(0)=I(t</a:t>
            </a:r>
            <a:r>
              <a:rPr lang="en-US" altLang="zh-TW" sz="2800" i="1" baseline="-25000">
                <a:latin typeface="Times New Roman" panose="02020603050405020304" pitchFamily="18" charset="0"/>
              </a:rPr>
              <a:t>1</a:t>
            </a:r>
            <a:r>
              <a:rPr lang="en-US" altLang="zh-TW" sz="2800" i="1">
                <a:latin typeface="Times New Roman" panose="02020603050405020304" pitchFamily="18" charset="0"/>
              </a:rPr>
              <a:t>) </a:t>
            </a:r>
            <a:r>
              <a:rPr lang="en-US" altLang="zh-TW" sz="2800">
                <a:latin typeface="Times New Roman" panose="02020603050405020304" pitchFamily="18" charset="0"/>
              </a:rPr>
              <a:t>and </a:t>
            </a:r>
            <a:r>
              <a:rPr lang="en-US" altLang="zh-TW" sz="2800" i="1">
                <a:latin typeface="Times New Roman" panose="02020603050405020304" pitchFamily="18" charset="0"/>
              </a:rPr>
              <a:t>I(t</a:t>
            </a:r>
            <a:r>
              <a:rPr lang="en-US" altLang="zh-TW" sz="2800" i="1" baseline="-25000">
                <a:latin typeface="Times New Roman" panose="02020603050405020304" pitchFamily="18" charset="0"/>
              </a:rPr>
              <a:t>2</a:t>
            </a:r>
            <a:r>
              <a:rPr lang="en-US" altLang="zh-TW" sz="2800" i="1">
                <a:latin typeface="Times New Roman" panose="02020603050405020304" pitchFamily="18" charset="0"/>
              </a:rPr>
              <a:t>)-I(t</a:t>
            </a:r>
            <a:r>
              <a:rPr lang="en-US" altLang="zh-TW" sz="2800" i="1" baseline="-25000">
                <a:latin typeface="Times New Roman" panose="02020603050405020304" pitchFamily="18" charset="0"/>
              </a:rPr>
              <a:t>1</a:t>
            </a:r>
            <a:r>
              <a:rPr lang="en-US" altLang="zh-TW" sz="2800" i="1">
                <a:latin typeface="Times New Roman" panose="02020603050405020304" pitchFamily="18" charset="0"/>
              </a:rPr>
              <a:t>)</a:t>
            </a:r>
            <a:r>
              <a:rPr lang="en-US" altLang="zh-TW" sz="2800">
                <a:latin typeface="Times New Roman" panose="02020603050405020304" pitchFamily="18" charset="0"/>
              </a:rPr>
              <a:t> are normally distributed and independent.</a:t>
            </a:r>
          </a:p>
          <a:p>
            <a:pPr eaLnBrk="1" hangingPunct="1"/>
            <a:r>
              <a:rPr lang="en-US" altLang="zh-TW" sz="2800">
                <a:latin typeface="Times New Roman" panose="02020603050405020304" pitchFamily="18" charset="0"/>
              </a:rPr>
              <a:t>The argument we provide can be iterated to prove this result for any number of increments.</a:t>
            </a:r>
          </a:p>
        </p:txBody>
      </p:sp>
      <p:graphicFrame>
        <p:nvGraphicFramePr>
          <p:cNvPr id="13317" name="Object 4">
            <a:extLst>
              <a:ext uri="{FF2B5EF4-FFF2-40B4-BE49-F238E27FC236}">
                <a16:creationId xmlns:a16="http://schemas.microsoft.com/office/drawing/2014/main" id="{F174E0D2-6B55-40B9-802A-C368305EEC21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600200" y="2057400"/>
          <a:ext cx="60960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方程式" r:id="rId3" imgW="2921000" imgH="228600" progId="Equation.3">
                  <p:embed/>
                </p:oleObj>
              </mc:Choice>
              <mc:Fallback>
                <p:oleObj name="方程式" r:id="rId3" imgW="2921000" imgH="2286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057400"/>
                        <a:ext cx="6096000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編號版面配置區 5">
            <a:extLst>
              <a:ext uri="{FF2B5EF4-FFF2-40B4-BE49-F238E27FC236}">
                <a16:creationId xmlns:a16="http://schemas.microsoft.com/office/drawing/2014/main" id="{A5C0E146-B11D-4202-9550-F5040C0F6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150E7FC-7137-407D-A7C7-63CC06238E65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kumimoji="0" lang="en-US" altLang="zh-TW" sz="14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EF475598-181E-4BA2-A099-05592474B9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/>
              <a:t>Example 4.7.3 </a:t>
            </a:r>
            <a:br>
              <a:rPr lang="en-US" altLang="zh-TW" sz="3600"/>
            </a:br>
            <a:r>
              <a:rPr lang="en-US" altLang="zh-TW" sz="3600"/>
              <a:t>(It</a:t>
            </a:r>
            <a:r>
              <a:rPr lang="en-US" altLang="zh-TW" sz="3600">
                <a:cs typeface="Arial" panose="020B0604020202020204" pitchFamily="34" charset="0"/>
              </a:rPr>
              <a:t>ô integral of a deterministic integrand)</a:t>
            </a: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5C62FC6E-6292-40C2-B123-F4290F8189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3000">
                <a:latin typeface="Times New Roman" panose="02020603050405020304" pitchFamily="18" charset="0"/>
              </a:rPr>
              <a:t>For fixed             , the martingale  property of M</a:t>
            </a:r>
            <a:r>
              <a:rPr lang="en-US" altLang="zh-TW" sz="3000" baseline="-25000">
                <a:latin typeface="Times New Roman" panose="02020603050405020304" pitchFamily="18" charset="0"/>
              </a:rPr>
              <a:t>u</a:t>
            </a:r>
            <a:r>
              <a:rPr lang="en-US" altLang="zh-TW" sz="3000" baseline="-40000">
                <a:latin typeface="Times New Roman" panose="02020603050405020304" pitchFamily="18" charset="0"/>
              </a:rPr>
              <a:t>2</a:t>
            </a:r>
            <a:r>
              <a:rPr lang="en-US" altLang="zh-TW" sz="3000">
                <a:latin typeface="Times New Roman" panose="02020603050405020304" pitchFamily="18" charset="0"/>
              </a:rPr>
              <a:t> implies that</a:t>
            </a:r>
          </a:p>
          <a:p>
            <a:pPr eaLnBrk="1" hangingPunct="1"/>
            <a:endParaRPr lang="en-US" altLang="zh-TW" sz="3000"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zh-TW" sz="3000">
                <a:latin typeface="Times New Roman" panose="02020603050405020304" pitchFamily="18" charset="0"/>
              </a:rPr>
              <a:t>Now let            be fixed. Because            if F(t1)-measurable, we may multiply the equation above by this quotient to obtain </a:t>
            </a:r>
          </a:p>
        </p:txBody>
      </p:sp>
      <p:graphicFrame>
        <p:nvGraphicFramePr>
          <p:cNvPr id="14341" name="Object 4">
            <a:extLst>
              <a:ext uri="{FF2B5EF4-FFF2-40B4-BE49-F238E27FC236}">
                <a16:creationId xmlns:a16="http://schemas.microsoft.com/office/drawing/2014/main" id="{42B30EF9-7BC9-457C-87CF-4182E21F9469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438400" y="1600200"/>
          <a:ext cx="1143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1" name="方程式" r:id="rId3" imgW="431613" imgH="215806" progId="Equation.3">
                  <p:embed/>
                </p:oleObj>
              </mc:Choice>
              <mc:Fallback>
                <p:oleObj name="方程式" r:id="rId3" imgW="431613" imgH="215806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600200"/>
                        <a:ext cx="1143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>
            <a:extLst>
              <a:ext uri="{FF2B5EF4-FFF2-40B4-BE49-F238E27FC236}">
                <a16:creationId xmlns:a16="http://schemas.microsoft.com/office/drawing/2014/main" id="{FA6D62F6-6EA4-491A-846E-11B3870A8D28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752600" y="2517775"/>
          <a:ext cx="4343400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2" name="方程式" r:id="rId5" imgW="1701800" imgH="241300" progId="Equation.3">
                  <p:embed/>
                </p:oleObj>
              </mc:Choice>
              <mc:Fallback>
                <p:oleObj name="方程式" r:id="rId5" imgW="1701800" imgH="241300" progId="Equation.3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517775"/>
                        <a:ext cx="4343400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8">
            <a:extLst>
              <a:ext uri="{FF2B5EF4-FFF2-40B4-BE49-F238E27FC236}">
                <a16:creationId xmlns:a16="http://schemas.microsoft.com/office/drawing/2014/main" id="{7A7A09EB-4F4D-4A15-9AEB-8A42B29D925F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133600" y="3200400"/>
          <a:ext cx="106045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3" name="方程式" r:id="rId7" imgW="418918" imgH="215806" progId="Equation.3">
                  <p:embed/>
                </p:oleObj>
              </mc:Choice>
              <mc:Fallback>
                <p:oleObj name="方程式" r:id="rId7" imgW="418918" imgH="215806" progId="Equation.3">
                  <p:embed/>
                  <p:pic>
                    <p:nvPicPr>
                      <p:cNvPr id="0" name="Object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200400"/>
                        <a:ext cx="106045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10">
            <a:extLst>
              <a:ext uri="{FF2B5EF4-FFF2-40B4-BE49-F238E27FC236}">
                <a16:creationId xmlns:a16="http://schemas.microsoft.com/office/drawing/2014/main" id="{0E66D2E5-0B08-44DD-970E-B38303F638A9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6096000" y="2971800"/>
          <a:ext cx="898525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4" name="方程式" r:id="rId9" imgW="520474" imgH="482391" progId="Equation.3">
                  <p:embed/>
                </p:oleObj>
              </mc:Choice>
              <mc:Fallback>
                <p:oleObj name="方程式" r:id="rId9" imgW="520474" imgH="482391" progId="Equation.3">
                  <p:embed/>
                  <p:pic>
                    <p:nvPicPr>
                      <p:cNvPr id="0" name="Object 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971800"/>
                        <a:ext cx="898525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12">
            <a:extLst>
              <a:ext uri="{FF2B5EF4-FFF2-40B4-BE49-F238E27FC236}">
                <a16:creationId xmlns:a16="http://schemas.microsoft.com/office/drawing/2014/main" id="{E9BB279D-9833-4036-965D-56E07AE9A000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914400" y="4572000"/>
          <a:ext cx="8001000" cy="170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5" name="方程式" r:id="rId11" imgW="4660900" imgH="990600" progId="Equation.3">
                  <p:embed/>
                </p:oleObj>
              </mc:Choice>
              <mc:Fallback>
                <p:oleObj name="方程式" r:id="rId11" imgW="4660900" imgH="990600" progId="Equation.3">
                  <p:embed/>
                  <p:pic>
                    <p:nvPicPr>
                      <p:cNvPr id="0" name="Object 1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572000"/>
                        <a:ext cx="8001000" cy="170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投影片編號版面配置區 5">
            <a:extLst>
              <a:ext uri="{FF2B5EF4-FFF2-40B4-BE49-F238E27FC236}">
                <a16:creationId xmlns:a16="http://schemas.microsoft.com/office/drawing/2014/main" id="{5EEF58B9-9DDA-4532-A060-B03C6331C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E3827EC-86EA-47CE-814B-A30BD6858AC3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13</a:t>
            </a:fld>
            <a:endParaRPr kumimoji="0" lang="en-US" altLang="zh-TW" sz="1400"/>
          </a:p>
        </p:txBody>
      </p:sp>
      <p:sp>
        <p:nvSpPr>
          <p:cNvPr id="15363" name="Rectangle 7">
            <a:extLst>
              <a:ext uri="{FF2B5EF4-FFF2-40B4-BE49-F238E27FC236}">
                <a16:creationId xmlns:a16="http://schemas.microsoft.com/office/drawing/2014/main" id="{5B196F87-53E7-497C-AD16-DABAC0A059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/>
              <a:t>Example 4.7.3 </a:t>
            </a:r>
            <a:br>
              <a:rPr lang="en-US" altLang="zh-TW" sz="3600"/>
            </a:br>
            <a:r>
              <a:rPr lang="en-US" altLang="zh-TW" sz="3600"/>
              <a:t>(It</a:t>
            </a:r>
            <a:r>
              <a:rPr lang="en-US" altLang="zh-TW" sz="3600">
                <a:cs typeface="Arial" panose="020B0604020202020204" pitchFamily="34" charset="0"/>
              </a:rPr>
              <a:t>ô integral of a deterministic integrand)</a:t>
            </a: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CD00112D-8F4E-4698-AEF7-9A8101B5DD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We now take expectations</a:t>
            </a:r>
          </a:p>
          <a:p>
            <a:pPr eaLnBrk="1" hangingPunct="1"/>
            <a:endParaRPr lang="en-US" altLang="zh-TW">
              <a:latin typeface="Times New Roman" panose="02020603050405020304" pitchFamily="18" charset="0"/>
            </a:endParaRPr>
          </a:p>
          <a:p>
            <a:pPr eaLnBrk="1" hangingPunct="1"/>
            <a:endParaRPr lang="en-US" altLang="zh-TW">
              <a:latin typeface="Times New Roman" panose="02020603050405020304" pitchFamily="18" charset="0"/>
            </a:endParaRPr>
          </a:p>
          <a:p>
            <a:pPr eaLnBrk="1" hangingPunct="1"/>
            <a:endParaRPr lang="en-US" altLang="zh-TW">
              <a:latin typeface="Times New Roman" panose="02020603050405020304" pitchFamily="18" charset="0"/>
            </a:endParaRPr>
          </a:p>
          <a:p>
            <a:pPr eaLnBrk="1" hangingPunct="1"/>
            <a:endParaRPr lang="en-US" altLang="zh-TW"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Where we have used the fact that </a:t>
            </a:r>
            <a:r>
              <a:rPr lang="en-US" altLang="zh-TW">
                <a:latin typeface="Times New Roman" panose="02020603050405020304" pitchFamily="18" charset="0"/>
                <a:cs typeface="Times New Roman" panose="02020603050405020304" pitchFamily="18" charset="0"/>
              </a:rPr>
              <a:t>∆</a:t>
            </a:r>
            <a:r>
              <a:rPr lang="en-US" altLang="zh-TW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TW">
                <a:latin typeface="Times New Roman" panose="02020603050405020304" pitchFamily="18" charset="0"/>
                <a:cs typeface="Times New Roman" panose="02020603050405020304" pitchFamily="18" charset="0"/>
              </a:rPr>
              <a:t>(s) is nonrandom to take the integrals of ∆</a:t>
            </a:r>
            <a:r>
              <a:rPr lang="en-US" altLang="zh-TW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TW">
                <a:latin typeface="Times New Roman" panose="02020603050405020304" pitchFamily="18" charset="0"/>
                <a:cs typeface="Times New Roman" panose="02020603050405020304" pitchFamily="18" charset="0"/>
              </a:rPr>
              <a:t>(s) outside the expectation on the right-hand side.</a:t>
            </a:r>
          </a:p>
        </p:txBody>
      </p:sp>
      <p:graphicFrame>
        <p:nvGraphicFramePr>
          <p:cNvPr id="15365" name="Object 4">
            <a:extLst>
              <a:ext uri="{FF2B5EF4-FFF2-40B4-BE49-F238E27FC236}">
                <a16:creationId xmlns:a16="http://schemas.microsoft.com/office/drawing/2014/main" id="{64B92EF9-79D9-4378-A691-4C74A6F795CF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838200" y="2362200"/>
          <a:ext cx="8001000" cy="204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方程式" r:id="rId3" imgW="4572000" imgH="1168400" progId="Equation.3">
                  <p:embed/>
                </p:oleObj>
              </mc:Choice>
              <mc:Fallback>
                <p:oleObj name="方程式" r:id="rId3" imgW="4572000" imgH="11684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362200"/>
                        <a:ext cx="8001000" cy="204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投影片編號版面配置區 5">
            <a:extLst>
              <a:ext uri="{FF2B5EF4-FFF2-40B4-BE49-F238E27FC236}">
                <a16:creationId xmlns:a16="http://schemas.microsoft.com/office/drawing/2014/main" id="{65F79A25-68EB-49D1-B16A-3D41955B8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EDF2AF1-A134-4182-A50C-BA08DB14A7DC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14</a:t>
            </a:fld>
            <a:endParaRPr kumimoji="0" lang="en-US" altLang="zh-TW" sz="14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D97F5BC4-3D38-4674-96CE-6D61A38501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/>
              <a:t>Example 4.7.3 </a:t>
            </a:r>
            <a:br>
              <a:rPr lang="en-US" altLang="zh-TW" sz="3600"/>
            </a:br>
            <a:r>
              <a:rPr lang="en-US" altLang="zh-TW" sz="3600"/>
              <a:t>(It</a:t>
            </a:r>
            <a:r>
              <a:rPr lang="en-US" altLang="zh-TW" sz="3600">
                <a:cs typeface="Arial" panose="020B0604020202020204" pitchFamily="34" charset="0"/>
              </a:rPr>
              <a:t>ô integral of a deterministic integrand)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EAC8CC6-837E-4ED4-B239-4D2D50282D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</a:rPr>
              <a:t>This leads to the moment-generating function formula</a:t>
            </a:r>
          </a:p>
          <a:p>
            <a:pPr eaLnBrk="1" hangingPunct="1">
              <a:lnSpc>
                <a:spcPct val="90000"/>
              </a:lnSpc>
            </a:pPr>
            <a:endParaRPr lang="en-US" altLang="zh-TW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zh-TW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</a:rPr>
              <a:t>The right hand side is the product of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</a:rPr>
              <a:t>the moment-generating function for a normal random variable with mean zero and variance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</a:rPr>
              <a:t> the moment-generating function for a normal random variable with mean zero and variance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>
              <a:latin typeface="Times New Roman" panose="02020603050405020304" pitchFamily="18" charset="0"/>
            </a:endParaRPr>
          </a:p>
        </p:txBody>
      </p:sp>
      <p:graphicFrame>
        <p:nvGraphicFramePr>
          <p:cNvPr id="16389" name="Object 6">
            <a:extLst>
              <a:ext uri="{FF2B5EF4-FFF2-40B4-BE49-F238E27FC236}">
                <a16:creationId xmlns:a16="http://schemas.microsoft.com/office/drawing/2014/main" id="{21FF6463-9F0A-4B3D-9DE4-6DC386443CF1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514600" y="2286000"/>
          <a:ext cx="5943600" cy="1417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1" name="方程式" r:id="rId3" imgW="2768600" imgH="660400" progId="Equation.3">
                  <p:embed/>
                </p:oleObj>
              </mc:Choice>
              <mc:Fallback>
                <p:oleObj name="方程式" r:id="rId3" imgW="2768600" imgH="660400" progId="Equation.3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286000"/>
                        <a:ext cx="5943600" cy="1417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8">
            <a:extLst>
              <a:ext uri="{FF2B5EF4-FFF2-40B4-BE49-F238E27FC236}">
                <a16:creationId xmlns:a16="http://schemas.microsoft.com/office/drawing/2014/main" id="{4A2AF45F-BC51-49BC-903B-01B0DA35BC82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7772400" y="4343400"/>
          <a:ext cx="1371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2" name="方程式" r:id="rId5" imgW="660113" imgH="330057" progId="Equation.3">
                  <p:embed/>
                </p:oleObj>
              </mc:Choice>
              <mc:Fallback>
                <p:oleObj name="方程式" r:id="rId5" imgW="660113" imgH="330057" progId="Equation.3">
                  <p:embed/>
                  <p:pic>
                    <p:nvPicPr>
                      <p:cNvPr id="0" name="Object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4343400"/>
                        <a:ext cx="13716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11">
            <a:extLst>
              <a:ext uri="{FF2B5EF4-FFF2-40B4-BE49-F238E27FC236}">
                <a16:creationId xmlns:a16="http://schemas.microsoft.com/office/drawing/2014/main" id="{CC1789BC-4B84-4586-B370-94BE62418ABF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7772400" y="5253038"/>
          <a:ext cx="1371600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3" name="方程式" r:id="rId7" imgW="672808" imgH="355446" progId="Equation.3">
                  <p:embed/>
                </p:oleObj>
              </mc:Choice>
              <mc:Fallback>
                <p:oleObj name="方程式" r:id="rId7" imgW="672808" imgH="355446" progId="Equation.3">
                  <p:embed/>
                  <p:pic>
                    <p:nvPicPr>
                      <p:cNvPr id="0" name="Object 1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5253038"/>
                        <a:ext cx="1371600" cy="725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投影片編號版面配置區 5">
            <a:extLst>
              <a:ext uri="{FF2B5EF4-FFF2-40B4-BE49-F238E27FC236}">
                <a16:creationId xmlns:a16="http://schemas.microsoft.com/office/drawing/2014/main" id="{BD58D1E9-DC90-491E-AFAB-C69032B37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4F12942-CD21-4DB7-B7CF-A48C94934F04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15</a:t>
            </a:fld>
            <a:endParaRPr kumimoji="0" lang="en-US" altLang="zh-TW" sz="14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F0027B9-DA09-48EF-803D-B7957FDA2E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/>
              <a:t>Example 4.7.3 </a:t>
            </a:r>
            <a:br>
              <a:rPr lang="en-US" altLang="zh-TW" sz="3600"/>
            </a:br>
            <a:r>
              <a:rPr lang="en-US" altLang="zh-TW" sz="3600"/>
              <a:t>(It</a:t>
            </a:r>
            <a:r>
              <a:rPr lang="en-US" altLang="zh-TW" sz="3600">
                <a:cs typeface="Arial" panose="020B0604020202020204" pitchFamily="34" charset="0"/>
              </a:rPr>
              <a:t>ô integral of a deterministic integrand)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418C7EF8-18AA-44D3-B04C-82DD7CC31C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It follows that </a:t>
            </a:r>
            <a:r>
              <a:rPr lang="en-US" altLang="zh-TW" i="1">
                <a:latin typeface="Times New Roman" panose="02020603050405020304" pitchFamily="18" charset="0"/>
              </a:rPr>
              <a:t>I(t</a:t>
            </a:r>
            <a:r>
              <a:rPr lang="en-US" altLang="zh-TW" i="1" baseline="-25000">
                <a:latin typeface="Times New Roman" panose="02020603050405020304" pitchFamily="18" charset="0"/>
              </a:rPr>
              <a:t>1</a:t>
            </a:r>
            <a:r>
              <a:rPr lang="en-US" altLang="zh-TW" i="1">
                <a:latin typeface="Times New Roman" panose="02020603050405020304" pitchFamily="18" charset="0"/>
              </a:rPr>
              <a:t>)</a:t>
            </a:r>
            <a:r>
              <a:rPr lang="en-US" altLang="zh-TW">
                <a:latin typeface="Times New Roman" panose="02020603050405020304" pitchFamily="18" charset="0"/>
              </a:rPr>
              <a:t> and </a:t>
            </a:r>
            <a:r>
              <a:rPr lang="en-US" altLang="zh-TW" i="1">
                <a:latin typeface="Times New Roman" panose="02020603050405020304" pitchFamily="18" charset="0"/>
              </a:rPr>
              <a:t>I(t</a:t>
            </a:r>
            <a:r>
              <a:rPr lang="en-US" altLang="zh-TW" i="1" baseline="-25000">
                <a:latin typeface="Times New Roman" panose="02020603050405020304" pitchFamily="18" charset="0"/>
              </a:rPr>
              <a:t>2</a:t>
            </a:r>
            <a:r>
              <a:rPr lang="en-US" altLang="zh-TW" i="1">
                <a:latin typeface="Times New Roman" panose="02020603050405020304" pitchFamily="18" charset="0"/>
              </a:rPr>
              <a:t>)-I(t</a:t>
            </a:r>
            <a:r>
              <a:rPr lang="en-US" altLang="zh-TW" i="1" baseline="-25000">
                <a:latin typeface="Times New Roman" panose="02020603050405020304" pitchFamily="18" charset="0"/>
              </a:rPr>
              <a:t>1</a:t>
            </a:r>
            <a:r>
              <a:rPr lang="en-US" altLang="zh-TW" i="1">
                <a:latin typeface="Times New Roman" panose="02020603050405020304" pitchFamily="18" charset="0"/>
              </a:rPr>
              <a:t>)</a:t>
            </a:r>
            <a:r>
              <a:rPr lang="en-US" altLang="zh-TW">
                <a:latin typeface="Times New Roman" panose="02020603050405020304" pitchFamily="18" charset="0"/>
              </a:rPr>
              <a:t> must have these distributions, and because their joint moment-generating function factors into this </a:t>
            </a:r>
            <a:r>
              <a:rPr lang="en-US" altLang="zh-TW" b="1">
                <a:latin typeface="Times New Roman" panose="02020603050405020304" pitchFamily="18" charset="0"/>
              </a:rPr>
              <a:t>product of moment-generating functions</a:t>
            </a:r>
            <a:r>
              <a:rPr lang="en-US" altLang="zh-TW">
                <a:latin typeface="Times New Roman" panose="02020603050405020304" pitchFamily="18" charset="0"/>
              </a:rPr>
              <a:t>, they must be independent.</a:t>
            </a:r>
          </a:p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The covariance of I(t</a:t>
            </a:r>
            <a:r>
              <a:rPr lang="en-US" altLang="zh-TW" baseline="-25000">
                <a:latin typeface="Times New Roman" panose="02020603050405020304" pitchFamily="18" charset="0"/>
              </a:rPr>
              <a:t>1</a:t>
            </a:r>
            <a:r>
              <a:rPr lang="en-US" altLang="zh-TW">
                <a:latin typeface="Times New Roman" panose="02020603050405020304" pitchFamily="18" charset="0"/>
              </a:rPr>
              <a:t>) and I(t</a:t>
            </a:r>
            <a:r>
              <a:rPr lang="en-US" altLang="zh-TW" baseline="-25000">
                <a:latin typeface="Times New Roman" panose="02020603050405020304" pitchFamily="18" charset="0"/>
              </a:rPr>
              <a:t>2</a:t>
            </a:r>
            <a:r>
              <a:rPr lang="en-US" altLang="zh-TW">
                <a:latin typeface="Times New Roman" panose="02020603050405020304" pitchFamily="18" charset="0"/>
              </a:rPr>
              <a:t>) can be computed using the same trick as in Example 4.7.2 for the covariance of Brownian motion.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投影片編號版面配置區 5">
            <a:extLst>
              <a:ext uri="{FF2B5EF4-FFF2-40B4-BE49-F238E27FC236}">
                <a16:creationId xmlns:a16="http://schemas.microsoft.com/office/drawing/2014/main" id="{ACC0C261-C6C5-47A2-AE6A-CF97EC3A3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8405768-716C-4A5E-A816-355921CBB472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16</a:t>
            </a:fld>
            <a:endParaRPr kumimoji="0" lang="en-US" altLang="zh-TW" sz="14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7E5A60F5-B123-4297-9F66-D107D9DE3A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/>
              <a:t>Example 4.7.3 </a:t>
            </a:r>
            <a:br>
              <a:rPr lang="en-US" altLang="zh-TW" sz="3600"/>
            </a:br>
            <a:r>
              <a:rPr lang="en-US" altLang="zh-TW" sz="3600"/>
              <a:t>(It</a:t>
            </a:r>
            <a:r>
              <a:rPr lang="en-US" altLang="zh-TW" sz="3600">
                <a:cs typeface="Arial" panose="020B0604020202020204" pitchFamily="34" charset="0"/>
              </a:rPr>
              <a:t>ô integral of a deterministic integrand)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0C15F1BA-3E24-4975-B239-5136C67DCA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We have</a:t>
            </a:r>
          </a:p>
          <a:p>
            <a:pPr eaLnBrk="1" hangingPunct="1"/>
            <a:endParaRPr lang="en-US" altLang="zh-TW">
              <a:latin typeface="Times New Roman" panose="02020603050405020304" pitchFamily="18" charset="0"/>
            </a:endParaRPr>
          </a:p>
          <a:p>
            <a:pPr eaLnBrk="1" hangingPunct="1"/>
            <a:endParaRPr lang="en-US" altLang="zh-TW">
              <a:latin typeface="Times New Roman" panose="02020603050405020304" pitchFamily="18" charset="0"/>
            </a:endParaRPr>
          </a:p>
          <a:p>
            <a:pPr eaLnBrk="1" hangingPunct="1"/>
            <a:endParaRPr lang="en-US" altLang="zh-TW"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For the general case where s </a:t>
            </a:r>
            <a:r>
              <a:rPr lang="en-US" altLang="zh-TW">
                <a:latin typeface="Times New Roman" panose="02020603050405020304" pitchFamily="18" charset="0"/>
                <a:cs typeface="Times New Roman" panose="02020603050405020304" pitchFamily="18" charset="0"/>
              </a:rPr>
              <a:t>≥ 0 and t ≥ 0 and we do not know the relationship between s and t, we have the covariance formula</a:t>
            </a:r>
          </a:p>
        </p:txBody>
      </p:sp>
      <p:graphicFrame>
        <p:nvGraphicFramePr>
          <p:cNvPr id="18437" name="Object 4">
            <a:extLst>
              <a:ext uri="{FF2B5EF4-FFF2-40B4-BE49-F238E27FC236}">
                <a16:creationId xmlns:a16="http://schemas.microsoft.com/office/drawing/2014/main" id="{E43BA712-0175-4C70-BB69-C3A88A5C2DA5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590800" y="1676400"/>
          <a:ext cx="6324600" cy="232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6" name="方程式" r:id="rId3" imgW="3149600" imgH="1155700" progId="Equation.3">
                  <p:embed/>
                </p:oleObj>
              </mc:Choice>
              <mc:Fallback>
                <p:oleObj name="方程式" r:id="rId3" imgW="3149600" imgH="11557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676400"/>
                        <a:ext cx="6324600" cy="232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>
            <a:extLst>
              <a:ext uri="{FF2B5EF4-FFF2-40B4-BE49-F238E27FC236}">
                <a16:creationId xmlns:a16="http://schemas.microsoft.com/office/drawing/2014/main" id="{BB285CFC-5BFC-4B57-A366-EAD58D37DF3F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819400" y="5562600"/>
          <a:ext cx="3429000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7" name="方程式" r:id="rId5" imgW="1257300" imgH="330200" progId="Equation.3">
                  <p:embed/>
                </p:oleObj>
              </mc:Choice>
              <mc:Fallback>
                <p:oleObj name="方程式" r:id="rId5" imgW="1257300" imgH="330200" progId="Equation.3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562600"/>
                        <a:ext cx="3429000" cy="900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9" name="Text Box 8">
            <a:extLst>
              <a:ext uri="{FF2B5EF4-FFF2-40B4-BE49-F238E27FC236}">
                <a16:creationId xmlns:a16="http://schemas.microsoft.com/office/drawing/2014/main" id="{2F17B530-24D2-47CC-B8CC-88175209C0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438400"/>
            <a:ext cx="1371600" cy="71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/>
              <a:t>By Thm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/>
              <a:t>4.2.2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投影片編號版面配置區 5">
            <a:extLst>
              <a:ext uri="{FF2B5EF4-FFF2-40B4-BE49-F238E27FC236}">
                <a16:creationId xmlns:a16="http://schemas.microsoft.com/office/drawing/2014/main" id="{48EE9375-2A3C-4752-96DD-7E715FDBE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E16E9E8-7ADC-42EC-ADBE-BEF9263260A3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17</a:t>
            </a:fld>
            <a:endParaRPr kumimoji="0" lang="en-US" altLang="zh-TW" sz="14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5BC76C66-D680-498D-A59D-43980053FD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/>
              <a:t>4.7.2 Brownian Bridge as a Gaussian Process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174F9042-EDCD-4B9D-B4BF-E3C38276D8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zh-TW" b="1">
                <a:latin typeface="Times New Roman" panose="02020603050405020304" pitchFamily="18" charset="0"/>
              </a:rPr>
              <a:t>Definition 4.7.4.</a:t>
            </a:r>
            <a:br>
              <a:rPr lang="en-US" altLang="zh-TW" b="1">
                <a:latin typeface="Times New Roman" panose="02020603050405020304" pitchFamily="18" charset="0"/>
              </a:rPr>
            </a:br>
            <a:r>
              <a:rPr lang="en-US" altLang="zh-TW">
                <a:latin typeface="Times New Roman" panose="02020603050405020304" pitchFamily="18" charset="0"/>
              </a:rPr>
              <a:t>Let </a:t>
            </a:r>
            <a:r>
              <a:rPr lang="en-US" altLang="zh-TW" i="1">
                <a:latin typeface="Times New Roman" panose="02020603050405020304" pitchFamily="18" charset="0"/>
              </a:rPr>
              <a:t>W</a:t>
            </a:r>
            <a:r>
              <a:rPr lang="en-US" altLang="zh-TW">
                <a:latin typeface="Times New Roman" panose="02020603050405020304" pitchFamily="18" charset="0"/>
              </a:rPr>
              <a:t>(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</a:rPr>
              <a:t>) be a Brownian motion. Fix 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</a:rPr>
              <a:t>&gt;0. We define the Brownian bridge from 0 to 0 on </a:t>
            </a:r>
            <a:br>
              <a:rPr lang="en-US" altLang="zh-TW">
                <a:latin typeface="Times New Roman" panose="02020603050405020304" pitchFamily="18" charset="0"/>
              </a:rPr>
            </a:br>
            <a:r>
              <a:rPr lang="en-US" altLang="zh-TW">
                <a:latin typeface="Times New Roman" panose="02020603050405020304" pitchFamily="18" charset="0"/>
              </a:rPr>
              <a:t>[0,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</a:rPr>
              <a:t>] to be the process</a:t>
            </a:r>
          </a:p>
        </p:txBody>
      </p:sp>
      <p:graphicFrame>
        <p:nvGraphicFramePr>
          <p:cNvPr id="19461" name="Object 4">
            <a:extLst>
              <a:ext uri="{FF2B5EF4-FFF2-40B4-BE49-F238E27FC236}">
                <a16:creationId xmlns:a16="http://schemas.microsoft.com/office/drawing/2014/main" id="{43BCB481-8E4C-469A-9FFA-5E75D97638B4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828800" y="3886200"/>
          <a:ext cx="4572000" cy="925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name="方程式" r:id="rId3" imgW="1943100" imgH="393700" progId="Equation.3">
                  <p:embed/>
                </p:oleObj>
              </mc:Choice>
              <mc:Fallback>
                <p:oleObj name="方程式" r:id="rId3" imgW="1943100" imgH="3937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886200"/>
                        <a:ext cx="4572000" cy="925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2" name="Text Box 6">
            <a:extLst>
              <a:ext uri="{FF2B5EF4-FFF2-40B4-BE49-F238E27FC236}">
                <a16:creationId xmlns:a16="http://schemas.microsoft.com/office/drawing/2014/main" id="{49EB843D-C8D5-4FD9-BA6D-910C290562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1148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400"/>
              <a:t>(4.7.2)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投影片編號版面配置區 5">
            <a:extLst>
              <a:ext uri="{FF2B5EF4-FFF2-40B4-BE49-F238E27FC236}">
                <a16:creationId xmlns:a16="http://schemas.microsoft.com/office/drawing/2014/main" id="{A9CE1DF4-18C2-4920-AACA-EB5516FB1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569767-5F14-48DD-BFEC-615C667DC82B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18</a:t>
            </a:fld>
            <a:endParaRPr kumimoji="0" lang="en-US" altLang="zh-TW" sz="1400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715AB98A-0355-4362-90AD-1231CA8532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/>
              <a:t>4.7.2 Brownian Bridge as a Gaussian Process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4809E75B-5C0D-4996-85C0-6442476D4A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</a:rPr>
              <a:t>Note that           as a function of 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</a:rPr>
              <a:t> is the line from (0, 0) to (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</a:rPr>
              <a:t>, </a:t>
            </a:r>
            <a:r>
              <a:rPr lang="en-US" altLang="zh-TW" i="1">
                <a:latin typeface="Times New Roman" panose="02020603050405020304" pitchFamily="18" charset="0"/>
              </a:rPr>
              <a:t>W(T)</a:t>
            </a:r>
            <a:r>
              <a:rPr lang="en-US" altLang="zh-TW">
                <a:latin typeface="Times New Roman" panose="02020603050405020304" pitchFamily="18" charset="0"/>
              </a:rPr>
              <a:t>).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</a:rPr>
              <a:t>In (4.7.2), we have subtracted this line away from the Brownian motion </a:t>
            </a:r>
            <a:r>
              <a:rPr lang="en-US" altLang="zh-TW" i="1">
                <a:latin typeface="Times New Roman" panose="02020603050405020304" pitchFamily="18" charset="0"/>
              </a:rPr>
              <a:t>W(t)</a:t>
            </a:r>
            <a:r>
              <a:rPr lang="en-US" altLang="zh-TW">
                <a:latin typeface="Times New Roman" panose="02020603050405020304" pitchFamily="18" charset="0"/>
              </a:rPr>
              <a:t>, so that the resulting process </a:t>
            </a:r>
            <a:r>
              <a:rPr lang="en-US" altLang="zh-TW" i="1">
                <a:latin typeface="Times New Roman" panose="02020603050405020304" pitchFamily="18" charset="0"/>
              </a:rPr>
              <a:t>X(t)</a:t>
            </a:r>
            <a:r>
              <a:rPr lang="en-US" altLang="zh-TW">
                <a:latin typeface="Times New Roman" panose="02020603050405020304" pitchFamily="18" charset="0"/>
              </a:rPr>
              <a:t> satisfies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TW" i="1">
                <a:latin typeface="Times New Roman" panose="02020603050405020304" pitchFamily="18" charset="0"/>
              </a:rPr>
              <a:t>X</a:t>
            </a:r>
            <a:r>
              <a:rPr lang="en-US" altLang="zh-TW">
                <a:latin typeface="Times New Roman" panose="02020603050405020304" pitchFamily="18" charset="0"/>
              </a:rPr>
              <a:t>(0) = </a:t>
            </a:r>
            <a:r>
              <a:rPr lang="en-US" altLang="zh-TW" i="1">
                <a:latin typeface="Times New Roman" panose="02020603050405020304" pitchFamily="18" charset="0"/>
              </a:rPr>
              <a:t>X</a:t>
            </a:r>
            <a:r>
              <a:rPr lang="en-US" altLang="zh-TW">
                <a:latin typeface="Times New Roman" panose="02020603050405020304" pitchFamily="18" charset="0"/>
              </a:rPr>
              <a:t>(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</a:rPr>
              <a:t>) = 0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</a:rPr>
              <a:t>Because </a:t>
            </a:r>
            <a:r>
              <a:rPr lang="en-US" altLang="zh-TW" i="1">
                <a:latin typeface="Times New Roman" panose="02020603050405020304" pitchFamily="18" charset="0"/>
              </a:rPr>
              <a:t>W</a:t>
            </a:r>
            <a:r>
              <a:rPr lang="en-US" altLang="zh-TW">
                <a:latin typeface="Times New Roman" panose="02020603050405020304" pitchFamily="18" charset="0"/>
              </a:rPr>
              <a:t>(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</a:rPr>
              <a:t>) enters the definition of </a:t>
            </a:r>
            <a:r>
              <a:rPr lang="en-US" altLang="zh-TW" i="1">
                <a:latin typeface="Times New Roman" panose="02020603050405020304" pitchFamily="18" charset="0"/>
              </a:rPr>
              <a:t>X</a:t>
            </a:r>
            <a:r>
              <a:rPr lang="en-US" altLang="zh-TW">
                <a:latin typeface="Times New Roman" panose="02020603050405020304" pitchFamily="18" charset="0"/>
              </a:rPr>
              <a:t>(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</a:rPr>
              <a:t>) for  0 </a:t>
            </a:r>
            <a:r>
              <a:rPr lang="en-US" altLang="zh-TW">
                <a:latin typeface="Times New Roman" panose="02020603050405020304" pitchFamily="18" charset="0"/>
                <a:cs typeface="Times New Roman" panose="02020603050405020304" pitchFamily="18" charset="0"/>
              </a:rPr>
              <a:t>≤ </a:t>
            </a:r>
            <a:r>
              <a:rPr lang="en-US" altLang="zh-TW" i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  <a:cs typeface="Times New Roman" panose="02020603050405020304" pitchFamily="18" charset="0"/>
              </a:rPr>
              <a:t> ≤ </a:t>
            </a:r>
            <a:r>
              <a:rPr lang="en-US" altLang="zh-TW" i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  <a:cs typeface="Times New Roman" panose="02020603050405020304" pitchFamily="18" charset="0"/>
              </a:rPr>
              <a:t>, the Brownian bridge </a:t>
            </a:r>
            <a:r>
              <a:rPr lang="en-US" altLang="zh-TW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TW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TW" i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  <a:cs typeface="Times New Roman" panose="02020603050405020304" pitchFamily="18" charset="0"/>
              </a:rPr>
              <a:t>) is not adapted to the filtration </a:t>
            </a:r>
            <a:r>
              <a:rPr lang="en-US" altLang="zh-TW" i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zh-TW">
                <a:latin typeface="Times New Roman" panose="02020603050405020304" pitchFamily="18" charset="0"/>
                <a:cs typeface="Times New Roman" panose="02020603050405020304" pitchFamily="18" charset="0"/>
              </a:rPr>
              <a:t>(t) generated by </a:t>
            </a:r>
            <a:r>
              <a:rPr lang="en-US" altLang="zh-TW" i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altLang="zh-TW">
                <a:latin typeface="Times New Roman" panose="02020603050405020304" pitchFamily="18" charset="0"/>
                <a:cs typeface="Times New Roman" panose="02020603050405020304" pitchFamily="18" charset="0"/>
              </a:rPr>
              <a:t>(t).</a:t>
            </a:r>
          </a:p>
        </p:txBody>
      </p:sp>
      <p:graphicFrame>
        <p:nvGraphicFramePr>
          <p:cNvPr id="20485" name="Object 4">
            <a:extLst>
              <a:ext uri="{FF2B5EF4-FFF2-40B4-BE49-F238E27FC236}">
                <a16:creationId xmlns:a16="http://schemas.microsoft.com/office/drawing/2014/main" id="{A7FB35CF-E057-4F42-A855-B681654B29ED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514600" y="1524000"/>
          <a:ext cx="893763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9" name="方程式" r:id="rId3" imgW="520474" imgH="393529" progId="Equation.3">
                  <p:embed/>
                </p:oleObj>
              </mc:Choice>
              <mc:Fallback>
                <p:oleObj name="方程式" r:id="rId3" imgW="520474" imgH="393529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524000"/>
                        <a:ext cx="893763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投影片編號版面配置區 5">
            <a:extLst>
              <a:ext uri="{FF2B5EF4-FFF2-40B4-BE49-F238E27FC236}">
                <a16:creationId xmlns:a16="http://schemas.microsoft.com/office/drawing/2014/main" id="{067FF053-9239-45C1-A555-C23ABD0E4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F916AFB-C1D2-4EE6-9E22-FBB4D325F0F8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19</a:t>
            </a:fld>
            <a:endParaRPr kumimoji="0" lang="en-US" altLang="zh-TW" sz="14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3410C137-2156-4D90-BD3E-8C8E952EE2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/>
              <a:t>4.7.2 Brownian Bridge as a Gaussian Process</a:t>
            </a: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FDA6D3F5-282F-48C2-90C5-A9AFE58979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For 0 &lt; t</a:t>
            </a:r>
            <a:r>
              <a:rPr lang="en-US" altLang="zh-TW" baseline="-25000">
                <a:latin typeface="Times New Roman" panose="02020603050405020304" pitchFamily="18" charset="0"/>
              </a:rPr>
              <a:t>1</a:t>
            </a:r>
            <a:r>
              <a:rPr lang="en-US" altLang="zh-TW">
                <a:latin typeface="Times New Roman" panose="02020603050405020304" pitchFamily="18" charset="0"/>
              </a:rPr>
              <a:t> &lt; t</a:t>
            </a:r>
            <a:r>
              <a:rPr lang="en-US" altLang="zh-TW" baseline="-25000">
                <a:latin typeface="Times New Roman" panose="02020603050405020304" pitchFamily="18" charset="0"/>
              </a:rPr>
              <a:t>2</a:t>
            </a:r>
            <a:r>
              <a:rPr lang="en-US" altLang="zh-TW">
                <a:latin typeface="Times New Roman" panose="02020603050405020304" pitchFamily="18" charset="0"/>
              </a:rPr>
              <a:t> &lt; … &lt; t</a:t>
            </a:r>
            <a:r>
              <a:rPr lang="en-US" altLang="zh-TW" baseline="-25000">
                <a:latin typeface="Times New Roman" panose="02020603050405020304" pitchFamily="18" charset="0"/>
              </a:rPr>
              <a:t>n</a:t>
            </a:r>
            <a:r>
              <a:rPr lang="en-US" altLang="zh-TW">
                <a:latin typeface="Times New Roman" panose="02020603050405020304" pitchFamily="18" charset="0"/>
              </a:rPr>
              <a:t> &lt; T, the random variables </a:t>
            </a:r>
            <a:br>
              <a:rPr lang="en-US" altLang="zh-TW">
                <a:latin typeface="Times New Roman" panose="02020603050405020304" pitchFamily="18" charset="0"/>
              </a:rPr>
            </a:br>
            <a:br>
              <a:rPr lang="en-US" altLang="zh-TW">
                <a:latin typeface="Times New Roman" panose="02020603050405020304" pitchFamily="18" charset="0"/>
              </a:rPr>
            </a:br>
            <a:br>
              <a:rPr lang="en-US" altLang="zh-TW">
                <a:latin typeface="Times New Roman" panose="02020603050405020304" pitchFamily="18" charset="0"/>
              </a:rPr>
            </a:br>
            <a:r>
              <a:rPr lang="en-US" altLang="zh-TW">
                <a:latin typeface="Times New Roman" panose="02020603050405020304" pitchFamily="18" charset="0"/>
              </a:rPr>
              <a:t>are jointly normal because </a:t>
            </a:r>
            <a:r>
              <a:rPr lang="en-US" altLang="zh-TW" i="1">
                <a:latin typeface="Times New Roman" panose="02020603050405020304" pitchFamily="18" charset="0"/>
              </a:rPr>
              <a:t>W</a:t>
            </a:r>
            <a:r>
              <a:rPr lang="en-US" altLang="zh-TW">
                <a:latin typeface="Times New Roman" panose="02020603050405020304" pitchFamily="18" charset="0"/>
              </a:rPr>
              <a:t>(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 baseline="-25000">
                <a:latin typeface="Times New Roman" panose="02020603050405020304" pitchFamily="18" charset="0"/>
              </a:rPr>
              <a:t>1</a:t>
            </a:r>
            <a:r>
              <a:rPr lang="en-US" altLang="zh-TW">
                <a:latin typeface="Times New Roman" panose="02020603050405020304" pitchFamily="18" charset="0"/>
              </a:rPr>
              <a:t>),…, </a:t>
            </a:r>
            <a:r>
              <a:rPr lang="en-US" altLang="zh-TW" i="1">
                <a:latin typeface="Times New Roman" panose="02020603050405020304" pitchFamily="18" charset="0"/>
              </a:rPr>
              <a:t>W</a:t>
            </a:r>
            <a:r>
              <a:rPr lang="en-US" altLang="zh-TW">
                <a:latin typeface="Times New Roman" panose="02020603050405020304" pitchFamily="18" charset="0"/>
              </a:rPr>
              <a:t>(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 i="1" baseline="-25000">
                <a:latin typeface="Times New Roman" panose="02020603050405020304" pitchFamily="18" charset="0"/>
              </a:rPr>
              <a:t>n</a:t>
            </a:r>
            <a:r>
              <a:rPr lang="en-US" altLang="zh-TW">
                <a:latin typeface="Times New Roman" panose="02020603050405020304" pitchFamily="18" charset="0"/>
              </a:rPr>
              <a:t>), </a:t>
            </a:r>
            <a:r>
              <a:rPr lang="en-US" altLang="zh-TW" i="1">
                <a:latin typeface="Times New Roman" panose="02020603050405020304" pitchFamily="18" charset="0"/>
              </a:rPr>
              <a:t>W</a:t>
            </a:r>
            <a:r>
              <a:rPr lang="en-US" altLang="zh-TW">
                <a:latin typeface="Times New Roman" panose="02020603050405020304" pitchFamily="18" charset="0"/>
              </a:rPr>
              <a:t>(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</a:rPr>
              <a:t>) are jointly normal.</a:t>
            </a:r>
          </a:p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Hence, the Brownian bridge from 0 to 0 is a Gaussian process.</a:t>
            </a:r>
          </a:p>
        </p:txBody>
      </p:sp>
      <p:graphicFrame>
        <p:nvGraphicFramePr>
          <p:cNvPr id="21509" name="Object 4">
            <a:extLst>
              <a:ext uri="{FF2B5EF4-FFF2-40B4-BE49-F238E27FC236}">
                <a16:creationId xmlns:a16="http://schemas.microsoft.com/office/drawing/2014/main" id="{9DE3F066-2496-4D6C-A65E-04607356D8E6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143000" y="2695575"/>
          <a:ext cx="6553200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3" name="方程式" r:id="rId3" imgW="3187700" imgH="393700" progId="Equation.3">
                  <p:embed/>
                </p:oleObj>
              </mc:Choice>
              <mc:Fallback>
                <p:oleObj name="方程式" r:id="rId3" imgW="3187700" imgH="3937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695575"/>
                        <a:ext cx="6553200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投影片編號版面配置區 5">
            <a:extLst>
              <a:ext uri="{FF2B5EF4-FFF2-40B4-BE49-F238E27FC236}">
                <a16:creationId xmlns:a16="http://schemas.microsoft.com/office/drawing/2014/main" id="{F4396D39-D446-45CE-990F-13786EE17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F26F97B-BF8E-472E-8D65-AE46522D41E3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kumimoji="0" lang="en-US" altLang="zh-TW" sz="14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190B3590-87A5-44E5-A3ED-1201D033EF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4.7.1 Gaussian Process</a:t>
            </a: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67ED81E7-1EA6-4E2E-B1F4-9254D62F87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zh-TW" b="1">
                <a:latin typeface="Times New Roman" panose="02020603050405020304" pitchFamily="18" charset="0"/>
              </a:rPr>
              <a:t>Definition 4.7.1:</a:t>
            </a:r>
          </a:p>
          <a:p>
            <a:pPr eaLnBrk="1" hangingPunct="1">
              <a:buFontTx/>
              <a:buNone/>
            </a:pPr>
            <a:r>
              <a:rPr lang="en-US" altLang="zh-TW">
                <a:latin typeface="Times New Roman" panose="02020603050405020304" pitchFamily="18" charset="0"/>
              </a:rPr>
              <a:t>A Gaussian process </a:t>
            </a:r>
            <a:r>
              <a:rPr lang="en-US" altLang="zh-TW" i="1">
                <a:latin typeface="Times New Roman" panose="02020603050405020304" pitchFamily="18" charset="0"/>
              </a:rPr>
              <a:t>X(t)</a:t>
            </a:r>
            <a:r>
              <a:rPr lang="en-US" altLang="zh-TW">
                <a:latin typeface="Times New Roman" panose="02020603050405020304" pitchFamily="18" charset="0"/>
              </a:rPr>
              <a:t>, </a:t>
            </a:r>
            <a:r>
              <a:rPr lang="en-US" altLang="zh-TW" i="1">
                <a:latin typeface="Times New Roman" panose="02020603050405020304" pitchFamily="18" charset="0"/>
              </a:rPr>
              <a:t>t 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≥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0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, is a stochastic process that has the property that, for arbitrary times 0 &lt;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altLang="zh-TW" i="1" baseline="-25000">
                <a:latin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 &lt;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altLang="zh-TW" i="1" baseline="-25000"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 &lt; … &lt;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 t</a:t>
            </a:r>
            <a:r>
              <a:rPr lang="en-US" altLang="zh-TW" i="1" baseline="-25000">
                <a:latin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, the random variables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X(t</a:t>
            </a:r>
            <a:r>
              <a:rPr lang="en-US" altLang="zh-TW" i="1" baseline="-25000">
                <a:latin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X(t</a:t>
            </a:r>
            <a:r>
              <a:rPr lang="en-US" altLang="zh-TW" i="1" baseline="-25000"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, …,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X(t</a:t>
            </a:r>
            <a:r>
              <a:rPr lang="en-US" altLang="zh-TW" i="1" baseline="-25000">
                <a:latin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 are jointly normally distributed.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投影片編號版面配置區 5">
            <a:extLst>
              <a:ext uri="{FF2B5EF4-FFF2-40B4-BE49-F238E27FC236}">
                <a16:creationId xmlns:a16="http://schemas.microsoft.com/office/drawing/2014/main" id="{7D3ABFBB-ED57-4E81-A3F5-F2EDD96E7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E2738C-44ED-4255-8CCE-1A7AFAD18A74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20</a:t>
            </a:fld>
            <a:endParaRPr kumimoji="0" lang="en-US" altLang="zh-TW" sz="1400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8B6D7720-9CA0-469B-AF2D-91B51C7AD0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/>
              <a:t>4.7.2 Brownian Bridge as a Gaussian Process</a:t>
            </a: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0F3C49F9-B3C5-4357-BBF9-79E4D6C795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Its mean function is easily seen to be</a:t>
            </a:r>
          </a:p>
          <a:p>
            <a:pPr eaLnBrk="1" hangingPunct="1"/>
            <a:endParaRPr lang="en-US" altLang="zh-TW">
              <a:latin typeface="Times New Roman" panose="02020603050405020304" pitchFamily="18" charset="0"/>
            </a:endParaRPr>
          </a:p>
          <a:p>
            <a:pPr eaLnBrk="1" hangingPunct="1"/>
            <a:endParaRPr lang="en-US" altLang="zh-TW"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For                 ,we compute the covariance function  </a:t>
            </a:r>
          </a:p>
        </p:txBody>
      </p:sp>
      <p:graphicFrame>
        <p:nvGraphicFramePr>
          <p:cNvPr id="22533" name="Object 4">
            <a:extLst>
              <a:ext uri="{FF2B5EF4-FFF2-40B4-BE49-F238E27FC236}">
                <a16:creationId xmlns:a16="http://schemas.microsoft.com/office/drawing/2014/main" id="{69E1C620-8B54-4F73-A328-4571B505FCC9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828800" y="2362200"/>
          <a:ext cx="5029200" cy="91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5" name="方程式" r:id="rId3" imgW="2362200" imgH="431800" progId="Equation.3">
                  <p:embed/>
                </p:oleObj>
              </mc:Choice>
              <mc:Fallback>
                <p:oleObj name="方程式" r:id="rId3" imgW="2362200" imgH="4318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362200"/>
                        <a:ext cx="5029200" cy="919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>
            <a:extLst>
              <a:ext uri="{FF2B5EF4-FFF2-40B4-BE49-F238E27FC236}">
                <a16:creationId xmlns:a16="http://schemas.microsoft.com/office/drawing/2014/main" id="{704F9493-B3FF-4D43-9D00-41A63B5AB0BC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524000" y="3429000"/>
          <a:ext cx="1600200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6" name="方程式" r:id="rId5" imgW="685800" imgH="203200" progId="Equation.3">
                  <p:embed/>
                </p:oleObj>
              </mc:Choice>
              <mc:Fallback>
                <p:oleObj name="方程式" r:id="rId5" imgW="685800" imgH="203200" progId="Equation.3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429000"/>
                        <a:ext cx="1600200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8">
            <a:extLst>
              <a:ext uri="{FF2B5EF4-FFF2-40B4-BE49-F238E27FC236}">
                <a16:creationId xmlns:a16="http://schemas.microsoft.com/office/drawing/2014/main" id="{ED658F9C-ED90-46AD-B0C7-268619215F35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295400" y="4267200"/>
          <a:ext cx="7391400" cy="237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7" name="方程式" r:id="rId7" imgW="4000500" imgH="1282700" progId="Equation.3">
                  <p:embed/>
                </p:oleObj>
              </mc:Choice>
              <mc:Fallback>
                <p:oleObj name="方程式" r:id="rId7" imgW="4000500" imgH="1282700" progId="Equation.3">
                  <p:embed/>
                  <p:pic>
                    <p:nvPicPr>
                      <p:cNvPr id="0" name="Object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267200"/>
                        <a:ext cx="7391400" cy="2371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投影片編號版面配置區 5">
            <a:extLst>
              <a:ext uri="{FF2B5EF4-FFF2-40B4-BE49-F238E27FC236}">
                <a16:creationId xmlns:a16="http://schemas.microsoft.com/office/drawing/2014/main" id="{1571E1F1-B62C-44E2-B593-16370FBA4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BC9BD4E-9721-4BD7-9040-82208E135FBF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21</a:t>
            </a:fld>
            <a:endParaRPr kumimoji="0" lang="en-US" altLang="zh-TW" sz="1400"/>
          </a:p>
        </p:txBody>
      </p:sp>
      <p:sp>
        <p:nvSpPr>
          <p:cNvPr id="23555" name="Rectangle 15">
            <a:extLst>
              <a:ext uri="{FF2B5EF4-FFF2-40B4-BE49-F238E27FC236}">
                <a16:creationId xmlns:a16="http://schemas.microsoft.com/office/drawing/2014/main" id="{47FE23A7-9687-4378-9F8E-FD21D8A322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/>
              <a:t>4.7.2 Brownian Bridge as a Gaussian Process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52759AF4-500B-4580-931C-D37464D1C1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zh-TW" b="1">
                <a:latin typeface="Times New Roman" panose="02020603050405020304" pitchFamily="18" charset="0"/>
              </a:rPr>
              <a:t>Definition 4.7.5.</a:t>
            </a:r>
            <a:br>
              <a:rPr lang="en-US" altLang="zh-TW" b="1">
                <a:latin typeface="Times New Roman" panose="02020603050405020304" pitchFamily="18" charset="0"/>
              </a:rPr>
            </a:br>
            <a:r>
              <a:rPr lang="en-US" altLang="zh-TW">
                <a:latin typeface="Times New Roman" panose="02020603050405020304" pitchFamily="18" charset="0"/>
              </a:rPr>
              <a:t>Let </a:t>
            </a:r>
            <a:r>
              <a:rPr lang="en-US" altLang="zh-TW" i="1">
                <a:latin typeface="Times New Roman" panose="02020603050405020304" pitchFamily="18" charset="0"/>
              </a:rPr>
              <a:t>W</a:t>
            </a:r>
            <a:r>
              <a:rPr lang="en-US" altLang="zh-TW">
                <a:latin typeface="Times New Roman" panose="02020603050405020304" pitchFamily="18" charset="0"/>
              </a:rPr>
              <a:t>(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</a:rPr>
              <a:t>) be a Brownian motion. Fix 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</a:rPr>
              <a:t>&gt;0,</a:t>
            </a:r>
            <a:br>
              <a:rPr lang="en-US" altLang="zh-TW">
                <a:latin typeface="Times New Roman" panose="02020603050405020304" pitchFamily="18" charset="0"/>
              </a:rPr>
            </a:br>
            <a:r>
              <a:rPr lang="en-US" altLang="zh-TW">
                <a:latin typeface="Times New Roman" panose="02020603050405020304" pitchFamily="18" charset="0"/>
              </a:rPr>
              <a:t>and          . We define the Brownian bridge from </a:t>
            </a:r>
            <a:r>
              <a:rPr lang="en-US" altLang="zh-TW" i="1">
                <a:latin typeface="Times New Roman" panose="02020603050405020304" pitchFamily="18" charset="0"/>
              </a:rPr>
              <a:t>a</a:t>
            </a:r>
            <a:r>
              <a:rPr lang="en-US" altLang="zh-TW">
                <a:latin typeface="Times New Roman" panose="02020603050405020304" pitchFamily="18" charset="0"/>
              </a:rPr>
              <a:t> to </a:t>
            </a:r>
            <a:r>
              <a:rPr lang="en-US" altLang="zh-TW" i="1">
                <a:latin typeface="Times New Roman" panose="02020603050405020304" pitchFamily="18" charset="0"/>
              </a:rPr>
              <a:t>b</a:t>
            </a:r>
            <a:r>
              <a:rPr lang="en-US" altLang="zh-TW">
                <a:latin typeface="Times New Roman" panose="02020603050405020304" pitchFamily="18" charset="0"/>
              </a:rPr>
              <a:t> on [0, 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</a:rPr>
              <a:t>] to be the process </a:t>
            </a:r>
            <a:br>
              <a:rPr lang="en-US" altLang="zh-TW">
                <a:latin typeface="Times New Roman" panose="02020603050405020304" pitchFamily="18" charset="0"/>
              </a:rPr>
            </a:br>
            <a:br>
              <a:rPr lang="en-US" altLang="zh-TW">
                <a:latin typeface="Times New Roman" panose="02020603050405020304" pitchFamily="18" charset="0"/>
              </a:rPr>
            </a:br>
            <a:br>
              <a:rPr lang="en-US" altLang="zh-TW">
                <a:latin typeface="Times New Roman" panose="02020603050405020304" pitchFamily="18" charset="0"/>
              </a:rPr>
            </a:br>
            <a:r>
              <a:rPr lang="en-US" altLang="zh-TW">
                <a:latin typeface="Times New Roman" panose="02020603050405020304" pitchFamily="18" charset="0"/>
              </a:rPr>
              <a:t>where </a:t>
            </a:r>
            <a:r>
              <a:rPr lang="en-US" altLang="zh-TW" i="1">
                <a:latin typeface="Times New Roman" panose="02020603050405020304" pitchFamily="18" charset="0"/>
              </a:rPr>
              <a:t>X</a:t>
            </a:r>
            <a:r>
              <a:rPr lang="en-US" altLang="zh-TW">
                <a:latin typeface="Times New Roman" panose="02020603050405020304" pitchFamily="18" charset="0"/>
              </a:rPr>
              <a:t>(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</a:rPr>
              <a:t>) = </a:t>
            </a:r>
            <a:r>
              <a:rPr lang="en-US" altLang="zh-TW" i="1">
                <a:latin typeface="Times New Roman" panose="02020603050405020304" pitchFamily="18" charset="0"/>
              </a:rPr>
              <a:t>X</a:t>
            </a:r>
            <a:r>
              <a:rPr lang="en-US" altLang="zh-TW" baseline="30000">
                <a:latin typeface="Times New Roman" panose="02020603050405020304" pitchFamily="18" charset="0"/>
              </a:rPr>
              <a:t>0</a:t>
            </a:r>
            <a:r>
              <a:rPr lang="en-US" altLang="zh-TW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→0</a:t>
            </a:r>
            <a:r>
              <a:rPr lang="en-US" altLang="zh-TW">
                <a:latin typeface="Times New Roman" panose="02020603050405020304" pitchFamily="18" charset="0"/>
                <a:cs typeface="Times New Roman" panose="02020603050405020304" pitchFamily="18" charset="0"/>
              </a:rPr>
              <a:t> is the Brownian bridge from 0 to 0 of Definition 4.7.4.</a:t>
            </a:r>
            <a:r>
              <a:rPr lang="en-US" altLang="zh-TW"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23557" name="Object 4">
            <a:extLst>
              <a:ext uri="{FF2B5EF4-FFF2-40B4-BE49-F238E27FC236}">
                <a16:creationId xmlns:a16="http://schemas.microsoft.com/office/drawing/2014/main" id="{5DE577AC-C6D7-43B4-A6D9-5BAA0D7FA2E5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7696200" y="2133600"/>
          <a:ext cx="91440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9" name="方程式" r:id="rId3" imgW="380670" imgH="177646" progId="Equation.3">
                  <p:embed/>
                </p:oleObj>
              </mc:Choice>
              <mc:Fallback>
                <p:oleObj name="方程式" r:id="rId3" imgW="380670" imgH="177646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2133600"/>
                        <a:ext cx="914400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8">
            <a:extLst>
              <a:ext uri="{FF2B5EF4-FFF2-40B4-BE49-F238E27FC236}">
                <a16:creationId xmlns:a16="http://schemas.microsoft.com/office/drawing/2014/main" id="{01BCECA7-578A-4A5F-80D7-3F617A7A60FE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600200" y="2667000"/>
          <a:ext cx="9144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0" name="方程式" r:id="rId5" imgW="368140" imgH="177723" progId="Equation.3">
                  <p:embed/>
                </p:oleObj>
              </mc:Choice>
              <mc:Fallback>
                <p:oleObj name="方程式" r:id="rId5" imgW="368140" imgH="177723" progId="Equation.3">
                  <p:embed/>
                  <p:pic>
                    <p:nvPicPr>
                      <p:cNvPr id="0" name="Object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667000"/>
                        <a:ext cx="91440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12">
            <a:extLst>
              <a:ext uri="{FF2B5EF4-FFF2-40B4-BE49-F238E27FC236}">
                <a16:creationId xmlns:a16="http://schemas.microsoft.com/office/drawing/2014/main" id="{1C488154-B8AF-47FC-A3A0-FFD04DD4E1B0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209800" y="3657600"/>
          <a:ext cx="5105400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1" name="方程式" r:id="rId7" imgW="2349500" imgH="393700" progId="Equation.3">
                  <p:embed/>
                </p:oleObj>
              </mc:Choice>
              <mc:Fallback>
                <p:oleObj name="方程式" r:id="rId7" imgW="2349500" imgH="393700" progId="Equation.3">
                  <p:embed/>
                  <p:pic>
                    <p:nvPicPr>
                      <p:cNvPr id="0" name="Object 1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657600"/>
                        <a:ext cx="5105400" cy="858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投影片編號版面配置區 5">
            <a:extLst>
              <a:ext uri="{FF2B5EF4-FFF2-40B4-BE49-F238E27FC236}">
                <a16:creationId xmlns:a16="http://schemas.microsoft.com/office/drawing/2014/main" id="{329FFF44-4ED4-4C65-A2EF-A65A790AB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5ADC704-55EB-4E51-9826-BD27C88B8CC4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22</a:t>
            </a:fld>
            <a:endParaRPr kumimoji="0" lang="en-US" altLang="zh-TW" sz="14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3BC325D8-40A0-4D4A-B91A-AD0AFF6E04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/>
              <a:t>4.7.2 Brownian Bridge as a Gaussian Process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7366916E-F817-4F1E-BCDF-1FC16FA766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The function              , as a function of t, is the line from (0, a) to (T, b).</a:t>
            </a:r>
          </a:p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When we add this line to the Brownian bridge from 0 to 0 on [0, T], we obtain a process that </a:t>
            </a:r>
            <a:r>
              <a:rPr lang="en-US" altLang="zh-TW" b="1">
                <a:latin typeface="Times New Roman" panose="02020603050405020304" pitchFamily="18" charset="0"/>
              </a:rPr>
              <a:t>begins at </a:t>
            </a:r>
            <a:r>
              <a:rPr lang="en-US" altLang="zh-TW" b="1" i="1">
                <a:latin typeface="Times New Roman" panose="02020603050405020304" pitchFamily="18" charset="0"/>
              </a:rPr>
              <a:t>a</a:t>
            </a:r>
            <a:r>
              <a:rPr lang="en-US" altLang="zh-TW" b="1">
                <a:latin typeface="Times New Roman" panose="02020603050405020304" pitchFamily="18" charset="0"/>
              </a:rPr>
              <a:t> at time 0 and ends at </a:t>
            </a:r>
            <a:r>
              <a:rPr lang="en-US" altLang="zh-TW" b="1" i="1">
                <a:latin typeface="Times New Roman" panose="02020603050405020304" pitchFamily="18" charset="0"/>
              </a:rPr>
              <a:t>b</a:t>
            </a:r>
            <a:r>
              <a:rPr lang="en-US" altLang="zh-TW" b="1">
                <a:latin typeface="Times New Roman" panose="02020603050405020304" pitchFamily="18" charset="0"/>
              </a:rPr>
              <a:t> at time </a:t>
            </a:r>
            <a:r>
              <a:rPr lang="en-US" altLang="zh-TW" b="1" i="1">
                <a:latin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Adding a nonrandom function to a Gaussian process gives us another Gaussian process.</a:t>
            </a:r>
          </a:p>
        </p:txBody>
      </p:sp>
      <p:graphicFrame>
        <p:nvGraphicFramePr>
          <p:cNvPr id="24581" name="Object 4">
            <a:extLst>
              <a:ext uri="{FF2B5EF4-FFF2-40B4-BE49-F238E27FC236}">
                <a16:creationId xmlns:a16="http://schemas.microsoft.com/office/drawing/2014/main" id="{93C9ED42-B2AE-4889-B120-B98EF766F214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3048000" y="1524000"/>
          <a:ext cx="129540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5" name="方程式" r:id="rId3" imgW="736280" imgH="393529" progId="Equation.3">
                  <p:embed/>
                </p:oleObj>
              </mc:Choice>
              <mc:Fallback>
                <p:oleObj name="方程式" r:id="rId3" imgW="736280" imgH="393529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524000"/>
                        <a:ext cx="1295400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投影片編號版面配置區 5">
            <a:extLst>
              <a:ext uri="{FF2B5EF4-FFF2-40B4-BE49-F238E27FC236}">
                <a16:creationId xmlns:a16="http://schemas.microsoft.com/office/drawing/2014/main" id="{B4AFA430-5EC9-492E-ACFC-76F89826B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F8D05CC-3C87-4F2D-BEA0-1363A51073B2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23</a:t>
            </a:fld>
            <a:endParaRPr kumimoji="0" lang="en-US" altLang="zh-TW" sz="14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F617CC0A-E9FF-4173-8BDE-DD7C8515BC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/>
              <a:t>4.7.2 Brownian Bridge as a Gaussian Process</a:t>
            </a: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76A92328-BC37-4170-BA64-A100965CBD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The mean function is affected:</a:t>
            </a:r>
          </a:p>
          <a:p>
            <a:pPr eaLnBrk="1" hangingPunct="1"/>
            <a:endParaRPr lang="en-US" altLang="zh-TW">
              <a:latin typeface="Times New Roman" panose="02020603050405020304" pitchFamily="18" charset="0"/>
            </a:endParaRPr>
          </a:p>
          <a:p>
            <a:pPr eaLnBrk="1" hangingPunct="1"/>
            <a:endParaRPr lang="en-US" altLang="zh-TW"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However, the covariance function is not affected:</a:t>
            </a:r>
          </a:p>
        </p:txBody>
      </p:sp>
      <p:graphicFrame>
        <p:nvGraphicFramePr>
          <p:cNvPr id="25605" name="Object 4">
            <a:extLst>
              <a:ext uri="{FF2B5EF4-FFF2-40B4-BE49-F238E27FC236}">
                <a16:creationId xmlns:a16="http://schemas.microsoft.com/office/drawing/2014/main" id="{A2A863D0-4DF7-4603-B405-4D0AFBC03989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905000" y="2286000"/>
          <a:ext cx="5181600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3" name="方程式" r:id="rId3" imgW="2095500" imgH="393700" progId="Equation.3">
                  <p:embed/>
                </p:oleObj>
              </mc:Choice>
              <mc:Fallback>
                <p:oleObj name="方程式" r:id="rId3" imgW="2095500" imgH="3937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286000"/>
                        <a:ext cx="5181600" cy="97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>
            <a:extLst>
              <a:ext uri="{FF2B5EF4-FFF2-40B4-BE49-F238E27FC236}">
                <a16:creationId xmlns:a16="http://schemas.microsoft.com/office/drawing/2014/main" id="{87C35091-D03F-4600-8846-9BDD9ED51096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28600" y="4495800"/>
          <a:ext cx="8686800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4" name="方程式" r:id="rId5" imgW="4000500" imgH="393700" progId="Equation.3">
                  <p:embed/>
                </p:oleObj>
              </mc:Choice>
              <mc:Fallback>
                <p:oleObj name="方程式" r:id="rId5" imgW="4000500" imgH="393700" progId="Equation.3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4495800"/>
                        <a:ext cx="8686800" cy="85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投影片編號版面配置區 5">
            <a:extLst>
              <a:ext uri="{FF2B5EF4-FFF2-40B4-BE49-F238E27FC236}">
                <a16:creationId xmlns:a16="http://schemas.microsoft.com/office/drawing/2014/main" id="{20B2F56B-2E46-48FA-825A-34C6D3CE5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15CA458-A43E-496D-8BF4-A1B73B7BEC69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24</a:t>
            </a:fld>
            <a:endParaRPr kumimoji="0" lang="en-US" altLang="zh-TW" sz="14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BFF4992B-77C6-4734-9544-2A01467B0F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/>
              <a:t>4.7.3 Brownian Bridge as a Scaled Stochastic Integral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750EF0AD-711F-47A1-9A94-542837344A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We cannot write the Brownian bridge as a stochastic integral of a deterministic integrand because the variance of the Brownian bridge,</a:t>
            </a:r>
            <a:br>
              <a:rPr lang="en-US" altLang="zh-TW">
                <a:latin typeface="Times New Roman" panose="02020603050405020304" pitchFamily="18" charset="0"/>
              </a:rPr>
            </a:br>
            <a:br>
              <a:rPr lang="en-US" altLang="zh-TW">
                <a:latin typeface="Times New Roman" panose="02020603050405020304" pitchFamily="18" charset="0"/>
              </a:rPr>
            </a:br>
            <a:br>
              <a:rPr lang="en-US" altLang="zh-TW">
                <a:latin typeface="Times New Roman" panose="02020603050405020304" pitchFamily="18" charset="0"/>
              </a:rPr>
            </a:br>
            <a:br>
              <a:rPr lang="en-US" altLang="zh-TW">
                <a:latin typeface="Times New Roman" panose="02020603050405020304" pitchFamily="18" charset="0"/>
              </a:rPr>
            </a:br>
            <a:r>
              <a:rPr lang="en-US" altLang="zh-TW">
                <a:latin typeface="Times New Roman" panose="02020603050405020304" pitchFamily="18" charset="0"/>
              </a:rPr>
              <a:t>increases for 0 </a:t>
            </a:r>
            <a:r>
              <a:rPr lang="en-US" altLang="zh-TW">
                <a:latin typeface="Times New Roman" panose="02020603050405020304" pitchFamily="18" charset="0"/>
                <a:cs typeface="Times New Roman" panose="02020603050405020304" pitchFamily="18" charset="0"/>
              </a:rPr>
              <a:t>≤ </a:t>
            </a:r>
            <a:r>
              <a:rPr lang="en-US" altLang="zh-TW" i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  <a:cs typeface="Times New Roman" panose="02020603050405020304" pitchFamily="18" charset="0"/>
              </a:rPr>
              <a:t> ≤ </a:t>
            </a:r>
            <a:r>
              <a:rPr lang="en-US" altLang="zh-TW" i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  <a:cs typeface="Times New Roman" panose="02020603050405020304" pitchFamily="18" charset="0"/>
              </a:rPr>
              <a:t>/2 and then decreases for </a:t>
            </a:r>
            <a:r>
              <a:rPr lang="en-US" altLang="zh-TW" i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  <a:cs typeface="Times New Roman" panose="02020603050405020304" pitchFamily="18" charset="0"/>
              </a:rPr>
              <a:t>/2 ≤ </a:t>
            </a:r>
            <a:r>
              <a:rPr lang="en-US" altLang="zh-TW" i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  <a:cs typeface="Times New Roman" panose="02020603050405020304" pitchFamily="18" charset="0"/>
              </a:rPr>
              <a:t> ≤ </a:t>
            </a:r>
            <a:r>
              <a:rPr lang="en-US" altLang="zh-TW" i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26629" name="Object 4">
            <a:extLst>
              <a:ext uri="{FF2B5EF4-FFF2-40B4-BE49-F238E27FC236}">
                <a16:creationId xmlns:a16="http://schemas.microsoft.com/office/drawing/2014/main" id="{A8C001D2-3F92-4AFD-9833-77BE070D61D6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362200" y="3352800"/>
          <a:ext cx="4648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3" name="方程式" r:id="rId3" imgW="2044700" imgH="419100" progId="Equation.3">
                  <p:embed/>
                </p:oleObj>
              </mc:Choice>
              <mc:Fallback>
                <p:oleObj name="方程式" r:id="rId3" imgW="2044700" imgH="4191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352800"/>
                        <a:ext cx="4648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投影片編號版面配置區 5">
            <a:extLst>
              <a:ext uri="{FF2B5EF4-FFF2-40B4-BE49-F238E27FC236}">
                <a16:creationId xmlns:a16="http://schemas.microsoft.com/office/drawing/2014/main" id="{F7336E1B-75FD-4F36-8505-DACAD7A75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909C063-26F6-4838-98D6-2989B7C4C513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25</a:t>
            </a:fld>
            <a:endParaRPr kumimoji="0" lang="en-US" altLang="zh-TW" sz="14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71FCDF86-F8C9-4465-8483-43BE85582A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/>
              <a:t>4.7.3 Brownian Bridge as a Scaled Stochastic Integral</a:t>
            </a:r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3396ABC7-FD4B-4040-B250-F88CEB627A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In Example 4.7.3, the variance of </a:t>
            </a:r>
            <a:br>
              <a:rPr lang="en-US" altLang="zh-TW">
                <a:latin typeface="Times New Roman" panose="02020603050405020304" pitchFamily="18" charset="0"/>
              </a:rPr>
            </a:br>
            <a:r>
              <a:rPr lang="en-US" altLang="zh-TW">
                <a:latin typeface="Times New Roman" panose="02020603050405020304" pitchFamily="18" charset="0"/>
              </a:rPr>
              <a:t>is               , which is nondecreasing in 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We can obtain a process with the same distribution as the Brownian bridge from 0 to 0 as a scaled stochastic integral.</a:t>
            </a:r>
          </a:p>
        </p:txBody>
      </p:sp>
      <p:graphicFrame>
        <p:nvGraphicFramePr>
          <p:cNvPr id="27653" name="Object 4">
            <a:extLst>
              <a:ext uri="{FF2B5EF4-FFF2-40B4-BE49-F238E27FC236}">
                <a16:creationId xmlns:a16="http://schemas.microsoft.com/office/drawing/2014/main" id="{5F726F18-B6C2-4A6F-88F8-AE782C7EB840}"/>
              </a:ext>
            </a:extLst>
          </p:cNvPr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6400800" y="1598613"/>
          <a:ext cx="2590800" cy="68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1" name="方程式" r:id="rId3" imgW="1244600" imgH="330200" progId="Equation.3">
                  <p:embed/>
                </p:oleObj>
              </mc:Choice>
              <mc:Fallback>
                <p:oleObj name="方程式" r:id="rId3" imgW="1244600" imgH="3302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1598613"/>
                        <a:ext cx="2590800" cy="687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6">
            <a:extLst>
              <a:ext uri="{FF2B5EF4-FFF2-40B4-BE49-F238E27FC236}">
                <a16:creationId xmlns:a16="http://schemas.microsoft.com/office/drawing/2014/main" id="{69BF390F-E379-467C-B745-F49DD796A2D9}"/>
              </a:ext>
            </a:extLst>
          </p:cNvPr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1295400" y="2057400"/>
          <a:ext cx="1371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2" name="方程式" r:id="rId5" imgW="660113" imgH="330057" progId="Equation.3">
                  <p:embed/>
                </p:oleObj>
              </mc:Choice>
              <mc:Fallback>
                <p:oleObj name="方程式" r:id="rId5" imgW="660113" imgH="330057" progId="Equation.3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057400"/>
                        <a:ext cx="13716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投影片編號版面配置區 5">
            <a:extLst>
              <a:ext uri="{FF2B5EF4-FFF2-40B4-BE49-F238E27FC236}">
                <a16:creationId xmlns:a16="http://schemas.microsoft.com/office/drawing/2014/main" id="{F8A02C76-9BFD-4616-9C57-8BDC297C1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1D31621-0EFF-4A6E-B7D6-51CD70277CDB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26</a:t>
            </a:fld>
            <a:endParaRPr kumimoji="0" lang="en-US" altLang="zh-TW" sz="14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B2FBA2C0-408E-4BC2-B047-88EC6792AB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/>
              <a:t>4.7.3 Brownian Bridge as a Scaled Stochastic Integral</a:t>
            </a:r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BCC8B2DD-52F5-43C9-B4FF-9B529609EB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</a:rPr>
              <a:t>Consider</a:t>
            </a:r>
          </a:p>
          <a:p>
            <a:pPr eaLnBrk="1" hangingPunct="1">
              <a:lnSpc>
                <a:spcPct val="90000"/>
              </a:lnSpc>
            </a:pPr>
            <a:endParaRPr lang="en-US" altLang="zh-TW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zh-TW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</a:rPr>
              <a:t>The integral                            </a:t>
            </a:r>
            <a:br>
              <a:rPr lang="en-US" altLang="zh-TW">
                <a:latin typeface="Times New Roman" panose="02020603050405020304" pitchFamily="18" charset="0"/>
              </a:rPr>
            </a:br>
            <a:br>
              <a:rPr lang="en-US" altLang="zh-TW">
                <a:latin typeface="Times New Roman" panose="02020603050405020304" pitchFamily="18" charset="0"/>
              </a:rPr>
            </a:br>
            <a:br>
              <a:rPr lang="en-US" altLang="zh-TW">
                <a:latin typeface="Times New Roman" panose="02020603050405020304" pitchFamily="18" charset="0"/>
              </a:rPr>
            </a:br>
            <a:r>
              <a:rPr lang="en-US" altLang="zh-TW">
                <a:latin typeface="Times New Roman" panose="02020603050405020304" pitchFamily="18" charset="0"/>
              </a:rPr>
              <a:t>is a Gaussian process of the type discussed in Example 4.7.3, provided 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</a:rPr>
              <a:t> &lt; 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</a:rPr>
              <a:t> so the integrand is defined.</a:t>
            </a:r>
          </a:p>
        </p:txBody>
      </p:sp>
      <p:graphicFrame>
        <p:nvGraphicFramePr>
          <p:cNvPr id="28677" name="Object 4">
            <a:extLst>
              <a:ext uri="{FF2B5EF4-FFF2-40B4-BE49-F238E27FC236}">
                <a16:creationId xmlns:a16="http://schemas.microsoft.com/office/drawing/2014/main" id="{B1CB0CA2-190C-441C-9447-2A571F27C2D2}"/>
              </a:ext>
            </a:extLst>
          </p:cNvPr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2209800" y="2209800"/>
          <a:ext cx="5105400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5" name="方程式" r:id="rId3" imgW="2273300" imgH="393700" progId="Equation.3">
                  <p:embed/>
                </p:oleObj>
              </mc:Choice>
              <mc:Fallback>
                <p:oleObj name="方程式" r:id="rId3" imgW="2273300" imgH="3937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209800"/>
                        <a:ext cx="5105400" cy="882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8" name="Object 6">
            <a:extLst>
              <a:ext uri="{FF2B5EF4-FFF2-40B4-BE49-F238E27FC236}">
                <a16:creationId xmlns:a16="http://schemas.microsoft.com/office/drawing/2014/main" id="{26D469AF-A526-4699-995C-C0405F029543}"/>
              </a:ext>
            </a:extLst>
          </p:cNvPr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3124200" y="3657600"/>
          <a:ext cx="2667000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6" name="方程式" r:id="rId5" imgW="1307532" imgH="393529" progId="Equation.3">
                  <p:embed/>
                </p:oleObj>
              </mc:Choice>
              <mc:Fallback>
                <p:oleObj name="方程式" r:id="rId5" imgW="1307532" imgH="393529" progId="Equation.3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657600"/>
                        <a:ext cx="2667000" cy="80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投影片編號版面配置區 5">
            <a:extLst>
              <a:ext uri="{FF2B5EF4-FFF2-40B4-BE49-F238E27FC236}">
                <a16:creationId xmlns:a16="http://schemas.microsoft.com/office/drawing/2014/main" id="{8C380764-03CF-4460-B1B0-D48A2EE39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52C2C41-FD80-45A2-B8A2-F6CED5E6DC7F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27</a:t>
            </a:fld>
            <a:endParaRPr kumimoji="0" lang="en-US" altLang="zh-TW" sz="14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6D729B5C-9613-440B-8978-0D3152B662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/>
              <a:t>4.7.3 Brownian Bridge as a Scaled Stochastic Integral</a:t>
            </a:r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9CC5B277-013E-4FC9-8630-B83BCE5F02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For 0 &lt; 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 baseline="-25000">
                <a:latin typeface="Times New Roman" panose="02020603050405020304" pitchFamily="18" charset="0"/>
              </a:rPr>
              <a:t>1</a:t>
            </a:r>
            <a:r>
              <a:rPr lang="en-US" altLang="zh-TW">
                <a:latin typeface="Times New Roman" panose="02020603050405020304" pitchFamily="18" charset="0"/>
              </a:rPr>
              <a:t> &lt; 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 baseline="-25000">
                <a:latin typeface="Times New Roman" panose="02020603050405020304" pitchFamily="18" charset="0"/>
              </a:rPr>
              <a:t>2</a:t>
            </a:r>
            <a:r>
              <a:rPr lang="en-US" altLang="zh-TW">
                <a:latin typeface="Times New Roman" panose="02020603050405020304" pitchFamily="18" charset="0"/>
              </a:rPr>
              <a:t> &lt; … &lt; 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 i="1" baseline="-25000">
                <a:latin typeface="Times New Roman" panose="02020603050405020304" pitchFamily="18" charset="0"/>
              </a:rPr>
              <a:t>n</a:t>
            </a:r>
            <a:r>
              <a:rPr lang="en-US" altLang="zh-TW">
                <a:latin typeface="Times New Roman" panose="02020603050405020304" pitchFamily="18" charset="0"/>
              </a:rPr>
              <a:t> &lt; 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</a:rPr>
              <a:t>, the random variables</a:t>
            </a:r>
          </a:p>
          <a:p>
            <a:pPr algn="ctr" eaLnBrk="1" hangingPunct="1">
              <a:buFontTx/>
              <a:buNone/>
            </a:pPr>
            <a:r>
              <a:rPr lang="en-US" altLang="zh-TW" sz="2400" i="1">
                <a:latin typeface="Times New Roman" panose="02020603050405020304" pitchFamily="18" charset="0"/>
              </a:rPr>
              <a:t>Y</a:t>
            </a:r>
            <a:r>
              <a:rPr lang="en-US" altLang="zh-TW" sz="2400">
                <a:latin typeface="Times New Roman" panose="02020603050405020304" pitchFamily="18" charset="0"/>
              </a:rPr>
              <a:t>(</a:t>
            </a:r>
            <a:r>
              <a:rPr lang="en-US" altLang="zh-TW" sz="2400" i="1">
                <a:latin typeface="Times New Roman" panose="02020603050405020304" pitchFamily="18" charset="0"/>
              </a:rPr>
              <a:t>t</a:t>
            </a:r>
            <a:r>
              <a:rPr lang="en-US" altLang="zh-TW" sz="2400" i="1" baseline="-25000">
                <a:latin typeface="Times New Roman" panose="02020603050405020304" pitchFamily="18" charset="0"/>
              </a:rPr>
              <a:t>1</a:t>
            </a:r>
            <a:r>
              <a:rPr lang="en-US" altLang="zh-TW" sz="2400">
                <a:latin typeface="Times New Roman" panose="02020603050405020304" pitchFamily="18" charset="0"/>
              </a:rPr>
              <a:t>) = (</a:t>
            </a:r>
            <a:r>
              <a:rPr lang="en-US" altLang="zh-TW" sz="2400" i="1">
                <a:latin typeface="Times New Roman" panose="02020603050405020304" pitchFamily="18" charset="0"/>
              </a:rPr>
              <a:t>T </a:t>
            </a:r>
            <a:r>
              <a:rPr lang="en-US" altLang="zh-TW" sz="2400">
                <a:latin typeface="Times New Roman" panose="02020603050405020304" pitchFamily="18" charset="0"/>
              </a:rPr>
              <a:t>- </a:t>
            </a:r>
            <a:r>
              <a:rPr lang="en-US" altLang="zh-TW" sz="2400" i="1">
                <a:latin typeface="Times New Roman" panose="02020603050405020304" pitchFamily="18" charset="0"/>
              </a:rPr>
              <a:t>t</a:t>
            </a:r>
            <a:r>
              <a:rPr lang="en-US" altLang="zh-TW" sz="2400" baseline="-25000">
                <a:latin typeface="Times New Roman" panose="02020603050405020304" pitchFamily="18" charset="0"/>
              </a:rPr>
              <a:t>1</a:t>
            </a:r>
            <a:r>
              <a:rPr lang="en-US" altLang="zh-TW" sz="2400">
                <a:latin typeface="Times New Roman" panose="02020603050405020304" pitchFamily="18" charset="0"/>
              </a:rPr>
              <a:t>)</a:t>
            </a:r>
            <a:r>
              <a:rPr lang="en-US" altLang="zh-TW" sz="2400" i="1">
                <a:latin typeface="Times New Roman" panose="02020603050405020304" pitchFamily="18" charset="0"/>
              </a:rPr>
              <a:t>I</a:t>
            </a:r>
            <a:r>
              <a:rPr lang="en-US" altLang="zh-TW" sz="2400">
                <a:latin typeface="Times New Roman" panose="02020603050405020304" pitchFamily="18" charset="0"/>
              </a:rPr>
              <a:t>(</a:t>
            </a:r>
            <a:r>
              <a:rPr lang="en-US" altLang="zh-TW" sz="2400" i="1">
                <a:latin typeface="Times New Roman" panose="02020603050405020304" pitchFamily="18" charset="0"/>
              </a:rPr>
              <a:t>t</a:t>
            </a:r>
            <a:r>
              <a:rPr lang="en-US" altLang="zh-TW" sz="2400" baseline="-25000">
                <a:latin typeface="Times New Roman" panose="02020603050405020304" pitchFamily="18" charset="0"/>
              </a:rPr>
              <a:t>1</a:t>
            </a:r>
            <a:r>
              <a:rPr lang="en-US" altLang="zh-TW" sz="2400">
                <a:latin typeface="Times New Roman" panose="02020603050405020304" pitchFamily="18" charset="0"/>
              </a:rPr>
              <a:t>), </a:t>
            </a:r>
            <a:r>
              <a:rPr lang="en-US" altLang="zh-TW" sz="2400" i="1">
                <a:latin typeface="Times New Roman" panose="02020603050405020304" pitchFamily="18" charset="0"/>
              </a:rPr>
              <a:t>Y</a:t>
            </a:r>
            <a:r>
              <a:rPr lang="en-US" altLang="zh-TW" sz="2400">
                <a:latin typeface="Times New Roman" panose="02020603050405020304" pitchFamily="18" charset="0"/>
              </a:rPr>
              <a:t>(</a:t>
            </a:r>
            <a:r>
              <a:rPr lang="en-US" altLang="zh-TW" sz="2400" i="1">
                <a:latin typeface="Times New Roman" panose="02020603050405020304" pitchFamily="18" charset="0"/>
              </a:rPr>
              <a:t>t</a:t>
            </a:r>
            <a:r>
              <a:rPr lang="en-US" altLang="zh-TW" sz="2400" baseline="-25000">
                <a:latin typeface="Times New Roman" panose="02020603050405020304" pitchFamily="18" charset="0"/>
              </a:rPr>
              <a:t>2</a:t>
            </a:r>
            <a:r>
              <a:rPr lang="en-US" altLang="zh-TW" sz="2400">
                <a:latin typeface="Times New Roman" panose="02020603050405020304" pitchFamily="18" charset="0"/>
              </a:rPr>
              <a:t>) = (</a:t>
            </a:r>
            <a:r>
              <a:rPr lang="en-US" altLang="zh-TW" sz="2400" i="1">
                <a:latin typeface="Times New Roman" panose="02020603050405020304" pitchFamily="18" charset="0"/>
              </a:rPr>
              <a:t>T </a:t>
            </a:r>
            <a:r>
              <a:rPr lang="en-US" altLang="zh-TW" sz="2400">
                <a:latin typeface="Times New Roman" panose="02020603050405020304" pitchFamily="18" charset="0"/>
              </a:rPr>
              <a:t>- </a:t>
            </a:r>
            <a:r>
              <a:rPr lang="en-US" altLang="zh-TW" sz="2400" i="1">
                <a:latin typeface="Times New Roman" panose="02020603050405020304" pitchFamily="18" charset="0"/>
              </a:rPr>
              <a:t>t</a:t>
            </a:r>
            <a:r>
              <a:rPr lang="en-US" altLang="zh-TW" sz="2400" baseline="-25000">
                <a:latin typeface="Times New Roman" panose="02020603050405020304" pitchFamily="18" charset="0"/>
              </a:rPr>
              <a:t>2</a:t>
            </a:r>
            <a:r>
              <a:rPr lang="en-US" altLang="zh-TW" sz="2400">
                <a:latin typeface="Times New Roman" panose="02020603050405020304" pitchFamily="18" charset="0"/>
              </a:rPr>
              <a:t>)</a:t>
            </a:r>
            <a:r>
              <a:rPr lang="en-US" altLang="zh-TW" sz="2400" i="1">
                <a:latin typeface="Times New Roman" panose="02020603050405020304" pitchFamily="18" charset="0"/>
              </a:rPr>
              <a:t>I</a:t>
            </a:r>
            <a:r>
              <a:rPr lang="en-US" altLang="zh-TW" sz="2400">
                <a:latin typeface="Times New Roman" panose="02020603050405020304" pitchFamily="18" charset="0"/>
              </a:rPr>
              <a:t>(</a:t>
            </a:r>
            <a:r>
              <a:rPr lang="en-US" altLang="zh-TW" sz="2400" i="1">
                <a:latin typeface="Times New Roman" panose="02020603050405020304" pitchFamily="18" charset="0"/>
              </a:rPr>
              <a:t>t</a:t>
            </a:r>
            <a:r>
              <a:rPr lang="en-US" altLang="zh-TW" sz="2400" baseline="-25000">
                <a:latin typeface="Times New Roman" panose="02020603050405020304" pitchFamily="18" charset="0"/>
              </a:rPr>
              <a:t>2</a:t>
            </a:r>
            <a:r>
              <a:rPr lang="en-US" altLang="zh-TW" sz="2400">
                <a:latin typeface="Times New Roman" panose="02020603050405020304" pitchFamily="18" charset="0"/>
              </a:rPr>
              <a:t>),…,</a:t>
            </a:r>
            <a:r>
              <a:rPr lang="en-US" altLang="zh-TW" sz="2400" i="1">
                <a:latin typeface="Times New Roman" panose="02020603050405020304" pitchFamily="18" charset="0"/>
              </a:rPr>
              <a:t>Y</a:t>
            </a:r>
            <a:r>
              <a:rPr lang="en-US" altLang="zh-TW" sz="2400">
                <a:latin typeface="Times New Roman" panose="02020603050405020304" pitchFamily="18" charset="0"/>
              </a:rPr>
              <a:t>(</a:t>
            </a:r>
            <a:r>
              <a:rPr lang="en-US" altLang="zh-TW" sz="2400" i="1">
                <a:latin typeface="Times New Roman" panose="02020603050405020304" pitchFamily="18" charset="0"/>
              </a:rPr>
              <a:t>t</a:t>
            </a:r>
            <a:r>
              <a:rPr lang="en-US" altLang="zh-TW" sz="2400" i="1" baseline="-25000">
                <a:latin typeface="Times New Roman" panose="02020603050405020304" pitchFamily="18" charset="0"/>
              </a:rPr>
              <a:t>n</a:t>
            </a:r>
            <a:r>
              <a:rPr lang="en-US" altLang="zh-TW" sz="2400">
                <a:latin typeface="Times New Roman" panose="02020603050405020304" pitchFamily="18" charset="0"/>
              </a:rPr>
              <a:t>) = (</a:t>
            </a:r>
            <a:r>
              <a:rPr lang="en-US" altLang="zh-TW" sz="2400" i="1">
                <a:latin typeface="Times New Roman" panose="02020603050405020304" pitchFamily="18" charset="0"/>
              </a:rPr>
              <a:t>T </a:t>
            </a:r>
            <a:r>
              <a:rPr lang="en-US" altLang="zh-TW" sz="2400">
                <a:latin typeface="Times New Roman" panose="02020603050405020304" pitchFamily="18" charset="0"/>
              </a:rPr>
              <a:t>- </a:t>
            </a:r>
            <a:r>
              <a:rPr lang="en-US" altLang="zh-TW" sz="2400" i="1">
                <a:latin typeface="Times New Roman" panose="02020603050405020304" pitchFamily="18" charset="0"/>
              </a:rPr>
              <a:t>t</a:t>
            </a:r>
            <a:r>
              <a:rPr lang="en-US" altLang="zh-TW" sz="2400" i="1" baseline="-25000">
                <a:latin typeface="Times New Roman" panose="02020603050405020304" pitchFamily="18" charset="0"/>
              </a:rPr>
              <a:t>n</a:t>
            </a:r>
            <a:r>
              <a:rPr lang="en-US" altLang="zh-TW" sz="2400">
                <a:latin typeface="Times New Roman" panose="02020603050405020304" pitchFamily="18" charset="0"/>
              </a:rPr>
              <a:t>)</a:t>
            </a:r>
            <a:r>
              <a:rPr lang="en-US" altLang="zh-TW" sz="2400" i="1">
                <a:latin typeface="Times New Roman" panose="02020603050405020304" pitchFamily="18" charset="0"/>
              </a:rPr>
              <a:t>I</a:t>
            </a:r>
            <a:r>
              <a:rPr lang="en-US" altLang="zh-TW" sz="2400">
                <a:latin typeface="Times New Roman" panose="02020603050405020304" pitchFamily="18" charset="0"/>
              </a:rPr>
              <a:t>(</a:t>
            </a:r>
            <a:r>
              <a:rPr lang="en-US" altLang="zh-TW" sz="2400" i="1">
                <a:latin typeface="Times New Roman" panose="02020603050405020304" pitchFamily="18" charset="0"/>
              </a:rPr>
              <a:t>t</a:t>
            </a:r>
            <a:r>
              <a:rPr lang="en-US" altLang="zh-TW" sz="2400" i="1" baseline="-25000">
                <a:latin typeface="Times New Roman" panose="02020603050405020304" pitchFamily="18" charset="0"/>
              </a:rPr>
              <a:t>n</a:t>
            </a:r>
            <a:r>
              <a:rPr lang="en-US" altLang="zh-TW" sz="2400"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buFontTx/>
              <a:buNone/>
            </a:pPr>
            <a:r>
              <a:rPr lang="en-US" altLang="zh-TW">
                <a:latin typeface="Times New Roman" panose="02020603050405020304" pitchFamily="18" charset="0"/>
              </a:rPr>
              <a:t>    are jointly normal because </a:t>
            </a:r>
            <a:r>
              <a:rPr lang="en-US" altLang="zh-TW" i="1">
                <a:latin typeface="Times New Roman" panose="02020603050405020304" pitchFamily="18" charset="0"/>
              </a:rPr>
              <a:t>I</a:t>
            </a:r>
            <a:r>
              <a:rPr lang="en-US" altLang="zh-TW">
                <a:latin typeface="Times New Roman" panose="02020603050405020304" pitchFamily="18" charset="0"/>
              </a:rPr>
              <a:t>(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 baseline="-25000">
                <a:latin typeface="Times New Roman" panose="02020603050405020304" pitchFamily="18" charset="0"/>
              </a:rPr>
              <a:t>1</a:t>
            </a:r>
            <a:r>
              <a:rPr lang="en-US" altLang="zh-TW">
                <a:latin typeface="Times New Roman" panose="02020603050405020304" pitchFamily="18" charset="0"/>
              </a:rPr>
              <a:t>), </a:t>
            </a:r>
            <a:r>
              <a:rPr lang="en-US" altLang="zh-TW" i="1">
                <a:latin typeface="Times New Roman" panose="02020603050405020304" pitchFamily="18" charset="0"/>
              </a:rPr>
              <a:t>I</a:t>
            </a:r>
            <a:r>
              <a:rPr lang="en-US" altLang="zh-TW">
                <a:latin typeface="Times New Roman" panose="02020603050405020304" pitchFamily="18" charset="0"/>
              </a:rPr>
              <a:t>(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 baseline="-25000">
                <a:latin typeface="Times New Roman" panose="02020603050405020304" pitchFamily="18" charset="0"/>
              </a:rPr>
              <a:t>2</a:t>
            </a:r>
            <a:r>
              <a:rPr lang="en-US" altLang="zh-TW">
                <a:latin typeface="Times New Roman" panose="02020603050405020304" pitchFamily="18" charset="0"/>
              </a:rPr>
              <a:t>),…,</a:t>
            </a:r>
            <a:r>
              <a:rPr lang="en-US" altLang="zh-TW" i="1">
                <a:latin typeface="Times New Roman" panose="02020603050405020304" pitchFamily="18" charset="0"/>
              </a:rPr>
              <a:t>I</a:t>
            </a:r>
            <a:r>
              <a:rPr lang="en-US" altLang="zh-TW">
                <a:latin typeface="Times New Roman" panose="02020603050405020304" pitchFamily="18" charset="0"/>
              </a:rPr>
              <a:t>(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 i="1" baseline="-25000">
                <a:latin typeface="Times New Roman" panose="02020603050405020304" pitchFamily="18" charset="0"/>
              </a:rPr>
              <a:t>n</a:t>
            </a:r>
            <a:r>
              <a:rPr lang="en-US" altLang="zh-TW">
                <a:latin typeface="Times New Roman" panose="02020603050405020304" pitchFamily="18" charset="0"/>
              </a:rPr>
              <a:t>) are jointly normal.</a:t>
            </a:r>
          </a:p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In particular, </a:t>
            </a:r>
            <a:r>
              <a:rPr lang="en-US" altLang="zh-TW" i="1">
                <a:latin typeface="Times New Roman" panose="02020603050405020304" pitchFamily="18" charset="0"/>
              </a:rPr>
              <a:t>Y</a:t>
            </a:r>
            <a:r>
              <a:rPr lang="en-US" altLang="zh-TW">
                <a:latin typeface="Times New Roman" panose="02020603050405020304" pitchFamily="18" charset="0"/>
              </a:rPr>
              <a:t> is a Gaussian process.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投影片編號版面配置區 5">
            <a:extLst>
              <a:ext uri="{FF2B5EF4-FFF2-40B4-BE49-F238E27FC236}">
                <a16:creationId xmlns:a16="http://schemas.microsoft.com/office/drawing/2014/main" id="{9F820CF1-3BC1-4953-836E-C4B456BF7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56437A4-4FE9-42B2-A86C-A27DDA6605FE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28</a:t>
            </a:fld>
            <a:endParaRPr kumimoji="0" lang="en-US" altLang="zh-TW" sz="14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CD929D37-C4B4-4864-B4C3-8742E31F5D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/>
              <a:t>4.7.3 Brownian Bridge as a Scaled Stochastic Integral</a:t>
            </a:r>
          </a:p>
        </p:txBody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994B1C1D-8405-493F-991D-2179475536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The mean and covariance functions of I are</a:t>
            </a:r>
            <a:br>
              <a:rPr lang="en-US" altLang="zh-TW">
                <a:latin typeface="Times New Roman" panose="02020603050405020304" pitchFamily="18" charset="0"/>
              </a:rPr>
            </a:br>
            <a:br>
              <a:rPr lang="en-US" altLang="zh-TW">
                <a:latin typeface="Times New Roman" panose="02020603050405020304" pitchFamily="18" charset="0"/>
              </a:rPr>
            </a:br>
            <a:br>
              <a:rPr lang="en-US" altLang="zh-TW">
                <a:latin typeface="Times New Roman" panose="02020603050405020304" pitchFamily="18" charset="0"/>
              </a:rPr>
            </a:br>
            <a:r>
              <a:rPr lang="en-US" altLang="zh-TW">
                <a:latin typeface="Times New Roman" panose="02020603050405020304" pitchFamily="18" charset="0"/>
              </a:rPr>
              <a:t>                                                  for all</a:t>
            </a:r>
            <a:br>
              <a:rPr lang="en-US" altLang="zh-TW">
                <a:latin typeface="Times New Roman" panose="02020603050405020304" pitchFamily="18" charset="0"/>
              </a:rPr>
            </a:br>
            <a:endParaRPr lang="en-US" altLang="zh-TW"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This means that the mean function for </a:t>
            </a:r>
            <a:r>
              <a:rPr lang="en-US" altLang="zh-TW" i="1">
                <a:latin typeface="Times New Roman" panose="02020603050405020304" pitchFamily="18" charset="0"/>
              </a:rPr>
              <a:t>Y</a:t>
            </a:r>
            <a:r>
              <a:rPr lang="en-US" altLang="zh-TW">
                <a:latin typeface="Times New Roman" panose="02020603050405020304" pitchFamily="18" charset="0"/>
              </a:rPr>
              <a:t> is  </a:t>
            </a:r>
            <a:r>
              <a:rPr lang="en-US" altLang="zh-TW" i="1">
                <a:latin typeface="Times New Roman" panose="02020603050405020304" pitchFamily="18" charset="0"/>
              </a:rPr>
              <a:t>m</a:t>
            </a:r>
            <a:r>
              <a:rPr lang="en-US" altLang="zh-TW" i="1" baseline="30000">
                <a:latin typeface="Times New Roman" panose="02020603050405020304" pitchFamily="18" charset="0"/>
              </a:rPr>
              <a:t>Y</a:t>
            </a:r>
            <a:r>
              <a:rPr lang="en-US" altLang="zh-TW">
                <a:latin typeface="Times New Roman" panose="02020603050405020304" pitchFamily="18" charset="0"/>
              </a:rPr>
              <a:t>(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</a:rPr>
              <a:t>) = 0</a:t>
            </a:r>
          </a:p>
        </p:txBody>
      </p:sp>
      <p:graphicFrame>
        <p:nvGraphicFramePr>
          <p:cNvPr id="30725" name="Object 4">
            <a:extLst>
              <a:ext uri="{FF2B5EF4-FFF2-40B4-BE49-F238E27FC236}">
                <a16:creationId xmlns:a16="http://schemas.microsoft.com/office/drawing/2014/main" id="{4EB8DA9E-8279-4545-A25C-1BA595B02A50}"/>
              </a:ext>
            </a:extLst>
          </p:cNvPr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838200" y="2286000"/>
          <a:ext cx="1524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7" name="方程式" r:id="rId3" imgW="609600" imgH="228600" progId="Equation.3">
                  <p:embed/>
                </p:oleObj>
              </mc:Choice>
              <mc:Fallback>
                <p:oleObj name="方程式" r:id="rId3" imgW="609600" imgH="2286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286000"/>
                        <a:ext cx="1524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>
            <a:extLst>
              <a:ext uri="{FF2B5EF4-FFF2-40B4-BE49-F238E27FC236}">
                <a16:creationId xmlns:a16="http://schemas.microsoft.com/office/drawing/2014/main" id="{9BBABC3E-2523-4C4A-90FA-031833360842}"/>
              </a:ext>
            </a:extLst>
          </p:cNvPr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838200" y="2895600"/>
          <a:ext cx="5029200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8" name="方程式" r:id="rId5" imgW="2438400" imgH="419100" progId="Equation.3">
                  <p:embed/>
                </p:oleObj>
              </mc:Choice>
              <mc:Fallback>
                <p:oleObj name="方程式" r:id="rId5" imgW="2438400" imgH="419100" progId="Equation.3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895600"/>
                        <a:ext cx="5029200" cy="865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8">
            <a:extLst>
              <a:ext uri="{FF2B5EF4-FFF2-40B4-BE49-F238E27FC236}">
                <a16:creationId xmlns:a16="http://schemas.microsoft.com/office/drawing/2014/main" id="{E20D2E03-BAD0-4252-A147-053271E3B8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10400" y="3124200"/>
          <a:ext cx="182880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9" name="方程式" r:id="rId7" imgW="685800" imgH="203200" progId="Equation.3">
                  <p:embed/>
                </p:oleObj>
              </mc:Choice>
              <mc:Fallback>
                <p:oleObj name="方程式" r:id="rId7" imgW="685800" imgH="203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3124200"/>
                        <a:ext cx="1828800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投影片編號版面配置區 5">
            <a:extLst>
              <a:ext uri="{FF2B5EF4-FFF2-40B4-BE49-F238E27FC236}">
                <a16:creationId xmlns:a16="http://schemas.microsoft.com/office/drawing/2014/main" id="{FB41DF13-4476-4B60-A508-D1C3A5973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2336B37-745A-424C-B398-F9FC51D67052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29</a:t>
            </a:fld>
            <a:endParaRPr kumimoji="0" lang="en-US" altLang="zh-TW" sz="14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1D94C731-1154-45B5-B1B7-CB95561F3D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/>
              <a:t>4.7.3 Brownian Bridge as a Scaled Stochastic Integral</a:t>
            </a: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A3999C46-6F63-4932-9989-2328749B4E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962400"/>
          </a:xfrm>
        </p:spPr>
        <p:txBody>
          <a:bodyPr/>
          <a:lstStyle/>
          <a:p>
            <a:pPr eaLnBrk="1" hangingPunct="1"/>
            <a:r>
              <a:rPr lang="en-US" altLang="zh-TW" sz="2800">
                <a:latin typeface="Times New Roman" panose="02020603050405020304" pitchFamily="18" charset="0"/>
              </a:rPr>
              <a:t>To compute the covariance function for </a:t>
            </a:r>
            <a:r>
              <a:rPr lang="en-US" altLang="zh-TW" sz="2800" i="1">
                <a:latin typeface="Times New Roman" panose="02020603050405020304" pitchFamily="18" charset="0"/>
              </a:rPr>
              <a:t>Y</a:t>
            </a:r>
            <a:r>
              <a:rPr lang="en-US" altLang="zh-TW" sz="2800">
                <a:latin typeface="Times New Roman" panose="02020603050405020304" pitchFamily="18" charset="0"/>
              </a:rPr>
              <a:t>, we assume for the moment that 0 </a:t>
            </a:r>
            <a:r>
              <a:rPr lang="en-US" altLang="zh-TW" sz="2800">
                <a:latin typeface="Times New Roman" panose="02020603050405020304" pitchFamily="18" charset="0"/>
                <a:cs typeface="Arial" panose="020B0604020202020204" pitchFamily="34" charset="0"/>
              </a:rPr>
              <a:t>≤ </a:t>
            </a:r>
            <a:r>
              <a:rPr lang="en-US" altLang="zh-TW" sz="2800" i="1">
                <a:latin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en-US" altLang="zh-TW" sz="2800">
                <a:latin typeface="Times New Roman" panose="02020603050405020304" pitchFamily="18" charset="0"/>
                <a:cs typeface="Arial" panose="020B0604020202020204" pitchFamily="34" charset="0"/>
              </a:rPr>
              <a:t> ≤ </a:t>
            </a:r>
            <a:r>
              <a:rPr lang="en-US" altLang="zh-TW" sz="2800" i="1">
                <a:latin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altLang="zh-TW" sz="2800">
                <a:latin typeface="Times New Roman" panose="02020603050405020304" pitchFamily="18" charset="0"/>
                <a:cs typeface="Arial" panose="020B0604020202020204" pitchFamily="34" charset="0"/>
              </a:rPr>
              <a:t> ≤ </a:t>
            </a:r>
            <a:r>
              <a:rPr lang="en-US" altLang="zh-TW" sz="2800" i="1">
                <a:latin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altLang="zh-TW" sz="2800">
                <a:latin typeface="Times New Roman" panose="02020603050405020304" pitchFamily="18" charset="0"/>
                <a:cs typeface="Arial" panose="020B0604020202020204" pitchFamily="34" charset="0"/>
              </a:rPr>
              <a:t> so that</a:t>
            </a:r>
            <a:br>
              <a:rPr lang="en-US" altLang="zh-TW" sz="2800">
                <a:latin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US" altLang="zh-TW" sz="2800">
                <a:latin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US" altLang="zh-TW" sz="2800">
                <a:latin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altLang="zh-TW" sz="2800">
                <a:latin typeface="Times New Roman" panose="02020603050405020304" pitchFamily="18" charset="0"/>
                <a:cs typeface="Arial" panose="020B0604020202020204" pitchFamily="34" charset="0"/>
              </a:rPr>
              <a:t>Then</a:t>
            </a:r>
          </a:p>
          <a:p>
            <a:pPr eaLnBrk="1" hangingPunct="1"/>
            <a:endParaRPr lang="en-US" altLang="zh-TW" sz="280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zh-TW" sz="2800">
                <a:latin typeface="Times New Roman" panose="02020603050405020304" pitchFamily="18" charset="0"/>
                <a:cs typeface="Arial" panose="020B0604020202020204" pitchFamily="34" charset="0"/>
              </a:rPr>
              <a:t>If we had taken </a:t>
            </a:r>
            <a:r>
              <a:rPr lang="en-US" altLang="zh-TW" sz="2800">
                <a:latin typeface="Times New Roman" panose="02020603050405020304" pitchFamily="18" charset="0"/>
              </a:rPr>
              <a:t>0 </a:t>
            </a:r>
            <a:r>
              <a:rPr lang="en-US" altLang="zh-TW" sz="2800">
                <a:latin typeface="Times New Roman" panose="02020603050405020304" pitchFamily="18" charset="0"/>
                <a:cs typeface="Arial" panose="020B0604020202020204" pitchFamily="34" charset="0"/>
              </a:rPr>
              <a:t>≤ </a:t>
            </a:r>
            <a:r>
              <a:rPr lang="en-US" altLang="zh-TW" sz="2800" i="1">
                <a:latin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altLang="zh-TW" sz="2800">
                <a:latin typeface="Times New Roman" panose="02020603050405020304" pitchFamily="18" charset="0"/>
                <a:cs typeface="Arial" panose="020B0604020202020204" pitchFamily="34" charset="0"/>
              </a:rPr>
              <a:t> ≤ </a:t>
            </a:r>
            <a:r>
              <a:rPr lang="en-US" altLang="zh-TW" sz="2800" i="1">
                <a:latin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en-US" altLang="zh-TW" sz="2800">
                <a:latin typeface="Times New Roman" panose="02020603050405020304" pitchFamily="18" charset="0"/>
                <a:cs typeface="Arial" panose="020B0604020202020204" pitchFamily="34" charset="0"/>
              </a:rPr>
              <a:t> &lt; </a:t>
            </a:r>
            <a:r>
              <a:rPr lang="en-US" altLang="zh-TW" sz="2800" i="1">
                <a:latin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altLang="zh-TW" sz="2800">
                <a:latin typeface="Times New Roman" panose="02020603050405020304" pitchFamily="18" charset="0"/>
                <a:cs typeface="Arial" panose="020B0604020202020204" pitchFamily="34" charset="0"/>
              </a:rPr>
              <a:t>, the roles of </a:t>
            </a:r>
            <a:r>
              <a:rPr lang="en-US" altLang="zh-TW" sz="2800" i="1">
                <a:latin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en-US" altLang="zh-TW" sz="2800">
                <a:latin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US" altLang="zh-TW" sz="2800" i="1">
                <a:latin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altLang="zh-TW" sz="2800">
                <a:latin typeface="Times New Roman" panose="02020603050405020304" pitchFamily="18" charset="0"/>
                <a:cs typeface="Arial" panose="020B0604020202020204" pitchFamily="34" charset="0"/>
              </a:rPr>
              <a:t> would have be reversed. In general</a:t>
            </a:r>
          </a:p>
        </p:txBody>
      </p:sp>
      <p:graphicFrame>
        <p:nvGraphicFramePr>
          <p:cNvPr id="31749" name="Object 4">
            <a:extLst>
              <a:ext uri="{FF2B5EF4-FFF2-40B4-BE49-F238E27FC236}">
                <a16:creationId xmlns:a16="http://schemas.microsoft.com/office/drawing/2014/main" id="{F7460CDE-2FCC-46B8-B6DB-4AB56928856A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590800" y="2514600"/>
          <a:ext cx="365760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1" name="方程式" r:id="rId3" imgW="1866900" imgH="419100" progId="Equation.3">
                  <p:embed/>
                </p:oleObj>
              </mc:Choice>
              <mc:Fallback>
                <p:oleObj name="方程式" r:id="rId3" imgW="1866900" imgH="4191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514600"/>
                        <a:ext cx="3657600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6">
            <a:extLst>
              <a:ext uri="{FF2B5EF4-FFF2-40B4-BE49-F238E27FC236}">
                <a16:creationId xmlns:a16="http://schemas.microsoft.com/office/drawing/2014/main" id="{8486B74B-B48F-43AF-BADC-6AF97270D339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457200" y="3668713"/>
          <a:ext cx="8382000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2" name="方程式" r:id="rId5" imgW="4673600" imgH="419100" progId="Equation.3">
                  <p:embed/>
                </p:oleObj>
              </mc:Choice>
              <mc:Fallback>
                <p:oleObj name="方程式" r:id="rId5" imgW="4673600" imgH="419100" progId="Equation.3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668713"/>
                        <a:ext cx="8382000" cy="750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8">
            <a:extLst>
              <a:ext uri="{FF2B5EF4-FFF2-40B4-BE49-F238E27FC236}">
                <a16:creationId xmlns:a16="http://schemas.microsoft.com/office/drawing/2014/main" id="{08BEDBEA-E5CB-41BB-9A91-721FCEF744FC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438400" y="5334000"/>
          <a:ext cx="40386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3" name="方程式" r:id="rId7" imgW="1955800" imgH="393700" progId="Equation.3">
                  <p:embed/>
                </p:oleObj>
              </mc:Choice>
              <mc:Fallback>
                <p:oleObj name="方程式" r:id="rId7" imgW="1955800" imgH="393700" progId="Equation.3">
                  <p:embed/>
                  <p:pic>
                    <p:nvPicPr>
                      <p:cNvPr id="0" name="Object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5334000"/>
                        <a:ext cx="40386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投影片編號版面配置區 5">
            <a:extLst>
              <a:ext uri="{FF2B5EF4-FFF2-40B4-BE49-F238E27FC236}">
                <a16:creationId xmlns:a16="http://schemas.microsoft.com/office/drawing/2014/main" id="{FF3744B4-9D3D-4DFE-9F69-3BF5E3F5E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F62CE2C-43AF-4500-B507-680D6208CB72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kumimoji="0" lang="en-US" altLang="zh-TW" sz="140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65939F7-B45B-44C0-AD57-8A6D459317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943600"/>
          </a:xfrm>
        </p:spPr>
        <p:txBody>
          <a:bodyPr/>
          <a:lstStyle/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The joint normal distribution of a set of vectors is determined by their </a:t>
            </a:r>
            <a:r>
              <a:rPr lang="en-US" altLang="zh-TW" b="1">
                <a:latin typeface="Times New Roman" panose="02020603050405020304" pitchFamily="18" charset="0"/>
              </a:rPr>
              <a:t>means</a:t>
            </a:r>
            <a:r>
              <a:rPr lang="en-US" altLang="zh-TW">
                <a:latin typeface="Times New Roman" panose="02020603050405020304" pitchFamily="18" charset="0"/>
              </a:rPr>
              <a:t> and </a:t>
            </a:r>
            <a:r>
              <a:rPr lang="en-US" altLang="zh-TW" b="1">
                <a:latin typeface="Times New Roman" panose="02020603050405020304" pitchFamily="18" charset="0"/>
              </a:rPr>
              <a:t>covariances</a:t>
            </a:r>
            <a:r>
              <a:rPr lang="en-US" altLang="zh-TW">
                <a:latin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For a Gaussian process, the joint distribution of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X(t</a:t>
            </a:r>
            <a:r>
              <a:rPr lang="en-US" altLang="zh-TW" i="1" baseline="-25000">
                <a:latin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X(t</a:t>
            </a:r>
            <a:r>
              <a:rPr lang="en-US" altLang="zh-TW" i="1" baseline="-25000"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, …,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X(t</a:t>
            </a:r>
            <a:r>
              <a:rPr lang="en-US" altLang="zh-TW" i="1" baseline="-25000">
                <a:latin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 is determined by the means and covariances of these random variables. </a:t>
            </a:r>
          </a:p>
          <a:p>
            <a:pPr eaLnBrk="1" hangingPunct="1"/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We denote the mean of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X(t)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 by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m(t)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, and, for </a:t>
            </a:r>
            <a:b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 ≥ 0,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 ≥ 0, we denote the covariance of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X(s)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X(t)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 by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c(s, t)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; i.e.,</a:t>
            </a:r>
          </a:p>
        </p:txBody>
      </p:sp>
      <p:graphicFrame>
        <p:nvGraphicFramePr>
          <p:cNvPr id="5124" name="Object 7">
            <a:extLst>
              <a:ext uri="{FF2B5EF4-FFF2-40B4-BE49-F238E27FC236}">
                <a16:creationId xmlns:a16="http://schemas.microsoft.com/office/drawing/2014/main" id="{E0A8A920-70B7-4EF4-BB87-982CDCDFFDC8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066800" y="5486400"/>
          <a:ext cx="7467600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方程式" r:id="rId3" imgW="3162300" imgH="215900" progId="Equation.3">
                  <p:embed/>
                </p:oleObj>
              </mc:Choice>
              <mc:Fallback>
                <p:oleObj name="方程式" r:id="rId3" imgW="3162300" imgH="215900" progId="Equation.3">
                  <p:embed/>
                  <p:pic>
                    <p:nvPicPr>
                      <p:cNvPr id="0" name="Object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486400"/>
                        <a:ext cx="7467600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投影片編號版面配置區 5">
            <a:extLst>
              <a:ext uri="{FF2B5EF4-FFF2-40B4-BE49-F238E27FC236}">
                <a16:creationId xmlns:a16="http://schemas.microsoft.com/office/drawing/2014/main" id="{9C61DF74-0D3B-42DC-BCFF-6787A0D91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1F05D3C-F689-4026-8FA1-76D54C91C7B0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30</a:t>
            </a:fld>
            <a:endParaRPr kumimoji="0" lang="en-US" altLang="zh-TW" sz="14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29F148CF-C848-4EB4-9865-D35A856552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/>
              <a:t>4.7.3 Brownian Bridge as a Scaled Stochastic Integral</a:t>
            </a:r>
          </a:p>
        </p:txBody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E0BD5F50-62CA-4A7E-A92A-CF8DB4946F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This is the same covariance formula (4.7.3) we obtained for the Brownian bridge.</a:t>
            </a:r>
          </a:p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Because the mean and covariance functions for Gaussian process completely determine the distribution of the process, we conclude that the process </a:t>
            </a:r>
            <a:r>
              <a:rPr lang="en-US" altLang="zh-TW" i="1">
                <a:latin typeface="Times New Roman" panose="02020603050405020304" pitchFamily="18" charset="0"/>
              </a:rPr>
              <a:t>Y</a:t>
            </a:r>
            <a:r>
              <a:rPr lang="en-US" altLang="zh-TW">
                <a:latin typeface="Times New Roman" panose="02020603050405020304" pitchFamily="18" charset="0"/>
              </a:rPr>
              <a:t> has the same distribution as the Brownian bridge from 0 to 0 on [0,T].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投影片編號版面配置區 5">
            <a:extLst>
              <a:ext uri="{FF2B5EF4-FFF2-40B4-BE49-F238E27FC236}">
                <a16:creationId xmlns:a16="http://schemas.microsoft.com/office/drawing/2014/main" id="{96CB2A8D-10E2-4004-B2CD-C8A13F9C8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6F8AB86-A07F-454A-888B-A20E35D4090F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31</a:t>
            </a:fld>
            <a:endParaRPr kumimoji="0" lang="en-US" altLang="zh-TW" sz="14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5322F3B5-D157-43CB-BB10-5AE0CD0574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/>
              <a:t>4.7.3 Brownian Bridge as a Scaled Stochastic Integral</a:t>
            </a:r>
          </a:p>
        </p:txBody>
      </p:sp>
      <p:sp>
        <p:nvSpPr>
          <p:cNvPr id="152579" name="Rectangle 3">
            <a:extLst>
              <a:ext uri="{FF2B5EF4-FFF2-40B4-BE49-F238E27FC236}">
                <a16:creationId xmlns:a16="http://schemas.microsoft.com/office/drawing/2014/main" id="{CCB04A30-9AFE-4D48-9EDA-4AFA9580C62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 type="body" idx="1"/>
          </p:nvPr>
        </p:nvSpPr>
        <p:spPr>
          <a:blipFill>
            <a:blip r:embed="rId3"/>
            <a:stretch>
              <a:fillRect l="-1630" t="-2965" r="-1407" b="-1617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zh-TW" altLang="en-US">
                <a:noFill/>
              </a:rPr>
              <a:t> </a:t>
            </a:r>
          </a:p>
        </p:txBody>
      </p:sp>
      <p:graphicFrame>
        <p:nvGraphicFramePr>
          <p:cNvPr id="33797" name="Object 4">
            <a:extLst>
              <a:ext uri="{FF2B5EF4-FFF2-40B4-BE49-F238E27FC236}">
                <a16:creationId xmlns:a16="http://schemas.microsoft.com/office/drawing/2014/main" id="{B02CDF10-186E-42F2-B530-07E4F4F2F880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209800" y="2041525"/>
          <a:ext cx="4419600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1" name="方程式" r:id="rId4" imgW="2209800" imgH="393700" progId="Equation.3">
                  <p:embed/>
                </p:oleObj>
              </mc:Choice>
              <mc:Fallback>
                <p:oleObj name="方程式" r:id="rId4" imgW="2209800" imgH="3937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041525"/>
                        <a:ext cx="4419600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投影片編號版面配置區 5">
            <a:extLst>
              <a:ext uri="{FF2B5EF4-FFF2-40B4-BE49-F238E27FC236}">
                <a16:creationId xmlns:a16="http://schemas.microsoft.com/office/drawing/2014/main" id="{57B53CE1-736A-4267-A05F-A2A116728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031650D-21ED-494F-A2D7-2A168B66951B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32</a:t>
            </a:fld>
            <a:endParaRPr kumimoji="0" lang="en-US" altLang="zh-TW" sz="14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BF0D04AC-EA8B-4D55-8D3A-86EC9E7E45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/>
              <a:t>4.7.3 Brownian Bridge as a Scaled Stochastic Integral</a:t>
            </a:r>
          </a:p>
        </p:txBody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D9C96670-A0B5-45A1-AA35-7D4C71D9FE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TW" sz="2400" b="1">
                <a:latin typeface="Times New Roman" panose="02020603050405020304" pitchFamily="18" charset="0"/>
              </a:rPr>
              <a:t>Theorem 4.7.6</a:t>
            </a:r>
            <a:br>
              <a:rPr lang="en-US" altLang="zh-TW" sz="2400">
                <a:latin typeface="Times New Roman" panose="02020603050405020304" pitchFamily="18" charset="0"/>
              </a:rPr>
            </a:br>
            <a:r>
              <a:rPr lang="en-US" altLang="zh-TW" sz="2400">
                <a:latin typeface="Times New Roman" panose="02020603050405020304" pitchFamily="18" charset="0"/>
              </a:rPr>
              <a:t>Define the process</a:t>
            </a:r>
            <a:br>
              <a:rPr lang="en-US" altLang="zh-TW" sz="2400">
                <a:latin typeface="Times New Roman" panose="02020603050405020304" pitchFamily="18" charset="0"/>
              </a:rPr>
            </a:br>
            <a:br>
              <a:rPr lang="en-US" altLang="zh-TW" sz="2400">
                <a:latin typeface="Times New Roman" panose="02020603050405020304" pitchFamily="18" charset="0"/>
              </a:rPr>
            </a:br>
            <a:br>
              <a:rPr lang="en-US" altLang="zh-TW" sz="2400">
                <a:latin typeface="Times New Roman" panose="02020603050405020304" pitchFamily="18" charset="0"/>
              </a:rPr>
            </a:br>
            <a:br>
              <a:rPr lang="en-US" altLang="zh-TW" sz="2400">
                <a:latin typeface="Times New Roman" panose="02020603050405020304" pitchFamily="18" charset="0"/>
              </a:rPr>
            </a:br>
            <a:r>
              <a:rPr lang="en-US" altLang="zh-TW" sz="2400">
                <a:latin typeface="Times New Roman" panose="02020603050405020304" pitchFamily="18" charset="0"/>
              </a:rPr>
              <a:t>Then </a:t>
            </a:r>
            <a:r>
              <a:rPr lang="en-US" altLang="zh-TW" sz="2400" i="1">
                <a:latin typeface="Times New Roman" panose="02020603050405020304" pitchFamily="18" charset="0"/>
              </a:rPr>
              <a:t>Y</a:t>
            </a:r>
            <a:r>
              <a:rPr lang="en-US" altLang="zh-TW" sz="2400">
                <a:latin typeface="Times New Roman" panose="02020603050405020304" pitchFamily="18" charset="0"/>
              </a:rPr>
              <a:t>(</a:t>
            </a:r>
            <a:r>
              <a:rPr lang="en-US" altLang="zh-TW" sz="2400" i="1">
                <a:latin typeface="Times New Roman" panose="02020603050405020304" pitchFamily="18" charset="0"/>
              </a:rPr>
              <a:t>t</a:t>
            </a:r>
            <a:r>
              <a:rPr lang="en-US" altLang="zh-TW" sz="2400">
                <a:latin typeface="Times New Roman" panose="02020603050405020304" pitchFamily="18" charset="0"/>
              </a:rPr>
              <a:t>) is a continuous Gaussian process on [0,</a:t>
            </a:r>
            <a:r>
              <a:rPr lang="en-US" altLang="zh-TW" sz="2400" i="1">
                <a:latin typeface="Times New Roman" panose="02020603050405020304" pitchFamily="18" charset="0"/>
              </a:rPr>
              <a:t>T</a:t>
            </a:r>
            <a:r>
              <a:rPr lang="en-US" altLang="zh-TW" sz="2400">
                <a:latin typeface="Times New Roman" panose="02020603050405020304" pitchFamily="18" charset="0"/>
              </a:rPr>
              <a:t>] and has mean and covariance functions</a:t>
            </a:r>
            <a:br>
              <a:rPr lang="en-US" altLang="zh-TW" sz="2400">
                <a:latin typeface="Times New Roman" panose="02020603050405020304" pitchFamily="18" charset="0"/>
              </a:rPr>
            </a:br>
            <a:br>
              <a:rPr lang="en-US" altLang="zh-TW" sz="2400">
                <a:latin typeface="Times New Roman" panose="02020603050405020304" pitchFamily="18" charset="0"/>
              </a:rPr>
            </a:br>
            <a:br>
              <a:rPr lang="en-US" altLang="zh-TW" sz="2400">
                <a:latin typeface="Times New Roman" panose="02020603050405020304" pitchFamily="18" charset="0"/>
              </a:rPr>
            </a:br>
            <a:br>
              <a:rPr lang="en-US" altLang="zh-TW" sz="2400">
                <a:latin typeface="Times New Roman" panose="02020603050405020304" pitchFamily="18" charset="0"/>
              </a:rPr>
            </a:br>
            <a:br>
              <a:rPr lang="en-US" altLang="zh-TW" sz="2400">
                <a:latin typeface="Times New Roman" panose="02020603050405020304" pitchFamily="18" charset="0"/>
              </a:rPr>
            </a:br>
            <a:r>
              <a:rPr lang="en-US" altLang="zh-TW" sz="2400">
                <a:latin typeface="Times New Roman" panose="02020603050405020304" pitchFamily="18" charset="0"/>
              </a:rPr>
              <a:t>In particular, the process </a:t>
            </a:r>
            <a:r>
              <a:rPr lang="en-US" altLang="zh-TW" sz="2400" i="1">
                <a:latin typeface="Times New Roman" panose="02020603050405020304" pitchFamily="18" charset="0"/>
              </a:rPr>
              <a:t>Y</a:t>
            </a:r>
            <a:r>
              <a:rPr lang="en-US" altLang="zh-TW" sz="2400">
                <a:latin typeface="Times New Roman" panose="02020603050405020304" pitchFamily="18" charset="0"/>
              </a:rPr>
              <a:t>(</a:t>
            </a:r>
            <a:r>
              <a:rPr lang="en-US" altLang="zh-TW" sz="2400" i="1">
                <a:latin typeface="Times New Roman" panose="02020603050405020304" pitchFamily="18" charset="0"/>
              </a:rPr>
              <a:t>t</a:t>
            </a:r>
            <a:r>
              <a:rPr lang="en-US" altLang="zh-TW" sz="2400">
                <a:latin typeface="Times New Roman" panose="02020603050405020304" pitchFamily="18" charset="0"/>
              </a:rPr>
              <a:t>) has the same distribution as the Brownian bridge from 0 to 0 on [0,</a:t>
            </a:r>
            <a:r>
              <a:rPr lang="en-US" altLang="zh-TW" sz="2400" i="1">
                <a:latin typeface="Times New Roman" panose="02020603050405020304" pitchFamily="18" charset="0"/>
              </a:rPr>
              <a:t>T</a:t>
            </a:r>
            <a:r>
              <a:rPr lang="en-US" altLang="zh-TW" sz="2400">
                <a:latin typeface="Times New Roman" panose="02020603050405020304" pitchFamily="18" charset="0"/>
              </a:rPr>
              <a:t>] (Definition 4.7.5)</a:t>
            </a:r>
          </a:p>
        </p:txBody>
      </p:sp>
      <p:graphicFrame>
        <p:nvGraphicFramePr>
          <p:cNvPr id="34821" name="Object 4">
            <a:extLst>
              <a:ext uri="{FF2B5EF4-FFF2-40B4-BE49-F238E27FC236}">
                <a16:creationId xmlns:a16="http://schemas.microsoft.com/office/drawing/2014/main" id="{75C88907-85B4-4661-8489-4F1C3A1CF723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3429000" y="2039938"/>
          <a:ext cx="4876800" cy="1236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9" name="方程式" r:id="rId3" imgW="2603500" imgH="660400" progId="Equation.3">
                  <p:embed/>
                </p:oleObj>
              </mc:Choice>
              <mc:Fallback>
                <p:oleObj name="方程式" r:id="rId3" imgW="2603500" imgH="6604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039938"/>
                        <a:ext cx="4876800" cy="1236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>
            <a:extLst>
              <a:ext uri="{FF2B5EF4-FFF2-40B4-BE49-F238E27FC236}">
                <a16:creationId xmlns:a16="http://schemas.microsoft.com/office/drawing/2014/main" id="{54DFC3AB-39D4-4257-8A4A-FDB0DB110DF3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514600" y="3962400"/>
          <a:ext cx="4038600" cy="1311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0" name="方程式" r:id="rId5" imgW="1954951" imgH="634725" progId="Equation.3">
                  <p:embed/>
                </p:oleObj>
              </mc:Choice>
              <mc:Fallback>
                <p:oleObj name="方程式" r:id="rId5" imgW="1954951" imgH="634725" progId="Equation.3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962400"/>
                        <a:ext cx="4038600" cy="1311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投影片編號版面配置區 5">
            <a:extLst>
              <a:ext uri="{FF2B5EF4-FFF2-40B4-BE49-F238E27FC236}">
                <a16:creationId xmlns:a16="http://schemas.microsoft.com/office/drawing/2014/main" id="{643DEA8E-35D8-47F4-B4E3-610A5B3FE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6EE7001-3E8E-4996-8483-F8C8526608DB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33</a:t>
            </a:fld>
            <a:endParaRPr kumimoji="0" lang="en-US" altLang="zh-TW" sz="14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0C4ACE2E-EF5C-4E6D-98EB-B0FB40AF0A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/>
              <a:t>4.7.3 Brownian Bridge as a Scaled Stochastic Integral</a:t>
            </a: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C46D8E51-2FB3-411A-8883-8559E2B819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We note that the process </a:t>
            </a:r>
            <a:r>
              <a:rPr lang="en-US" altLang="zh-TW" i="1">
                <a:latin typeface="Times New Roman" panose="02020603050405020304" pitchFamily="18" charset="0"/>
              </a:rPr>
              <a:t>Y</a:t>
            </a:r>
            <a:r>
              <a:rPr lang="en-US" altLang="zh-TW">
                <a:latin typeface="Times New Roman" panose="02020603050405020304" pitchFamily="18" charset="0"/>
              </a:rPr>
              <a:t>(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</a:rPr>
              <a:t>) is adapted to the filtration generated by the Brownian motion </a:t>
            </a:r>
            <a:r>
              <a:rPr lang="en-US" altLang="zh-TW" i="1">
                <a:latin typeface="Times New Roman" panose="02020603050405020304" pitchFamily="18" charset="0"/>
              </a:rPr>
              <a:t>W</a:t>
            </a:r>
            <a:r>
              <a:rPr lang="en-US" altLang="zh-TW">
                <a:latin typeface="Times New Roman" panose="02020603050405020304" pitchFamily="18" charset="0"/>
              </a:rPr>
              <a:t>(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</a:rPr>
              <a:t>).</a:t>
            </a:r>
          </a:p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Compute the stochastic differential of </a:t>
            </a:r>
            <a:r>
              <a:rPr lang="en-US" altLang="zh-TW" i="1">
                <a:latin typeface="Times New Roman" panose="02020603050405020304" pitchFamily="18" charset="0"/>
              </a:rPr>
              <a:t>Y</a:t>
            </a:r>
            <a:r>
              <a:rPr lang="en-US" altLang="zh-TW">
                <a:latin typeface="Times New Roman" panose="02020603050405020304" pitchFamily="18" charset="0"/>
              </a:rPr>
              <a:t>(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</a:rPr>
              <a:t>), which is</a:t>
            </a:r>
          </a:p>
        </p:txBody>
      </p:sp>
      <p:graphicFrame>
        <p:nvGraphicFramePr>
          <p:cNvPr id="35845" name="Object 4">
            <a:extLst>
              <a:ext uri="{FF2B5EF4-FFF2-40B4-BE49-F238E27FC236}">
                <a16:creationId xmlns:a16="http://schemas.microsoft.com/office/drawing/2014/main" id="{F3C5F8E1-D9F9-4252-9740-9B23CBD6F4FF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295400" y="4168775"/>
          <a:ext cx="6705600" cy="230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9" name="方程式" r:id="rId3" imgW="3543300" imgH="1219200" progId="Equation.3">
                  <p:embed/>
                </p:oleObj>
              </mc:Choice>
              <mc:Fallback>
                <p:oleObj name="方程式" r:id="rId3" imgW="3543300" imgH="12192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168775"/>
                        <a:ext cx="6705600" cy="230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投影片編號版面配置區 5">
            <a:extLst>
              <a:ext uri="{FF2B5EF4-FFF2-40B4-BE49-F238E27FC236}">
                <a16:creationId xmlns:a16="http://schemas.microsoft.com/office/drawing/2014/main" id="{4FCD03E7-83B5-47C3-A40C-DDCAAAE60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BDFD4A5-499A-45FD-818C-20328D8547AA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34</a:t>
            </a:fld>
            <a:endParaRPr kumimoji="0" lang="en-US" altLang="zh-TW" sz="1400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EF52E89B-7613-43E2-873B-05DA43891A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/>
              <a:t>4.7.3 Brownian Bridge as a Scaled Stochastic Integral</a:t>
            </a:r>
          </a:p>
        </p:txBody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AFD96089-ACD9-4C02-A263-1198379B6C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</a:rPr>
              <a:t>If </a:t>
            </a:r>
            <a:r>
              <a:rPr lang="en-US" altLang="zh-TW" i="1">
                <a:latin typeface="Times New Roman" panose="02020603050405020304" pitchFamily="18" charset="0"/>
              </a:rPr>
              <a:t>Y</a:t>
            </a:r>
            <a:r>
              <a:rPr lang="en-US" altLang="zh-TW">
                <a:latin typeface="Times New Roman" panose="02020603050405020304" pitchFamily="18" charset="0"/>
              </a:rPr>
              <a:t>(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</a:rPr>
              <a:t>) is positive as 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</a:rPr>
              <a:t> approaches 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</a:rPr>
              <a:t>, the drift term              becomes large in absolute value and is negative.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</a:rPr>
              <a:t>This drives </a:t>
            </a:r>
            <a:r>
              <a:rPr lang="en-US" altLang="zh-TW" i="1">
                <a:latin typeface="Times New Roman" panose="02020603050405020304" pitchFamily="18" charset="0"/>
              </a:rPr>
              <a:t>Y</a:t>
            </a:r>
            <a:r>
              <a:rPr lang="en-US" altLang="zh-TW">
                <a:latin typeface="Times New Roman" panose="02020603050405020304" pitchFamily="18" charset="0"/>
              </a:rPr>
              <a:t>(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</a:rPr>
              <a:t>) toward zero.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</a:rPr>
              <a:t>On the other hand, if </a:t>
            </a:r>
            <a:r>
              <a:rPr lang="en-US" altLang="zh-TW" i="1">
                <a:latin typeface="Times New Roman" panose="02020603050405020304" pitchFamily="18" charset="0"/>
              </a:rPr>
              <a:t>Y</a:t>
            </a:r>
            <a:r>
              <a:rPr lang="en-US" altLang="zh-TW">
                <a:latin typeface="Times New Roman" panose="02020603050405020304" pitchFamily="18" charset="0"/>
              </a:rPr>
              <a:t>(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</a:rPr>
              <a:t>) is negative, the drift term becomes large and positive, and this again drives </a:t>
            </a:r>
            <a:r>
              <a:rPr lang="en-US" altLang="zh-TW" i="1">
                <a:latin typeface="Times New Roman" panose="02020603050405020304" pitchFamily="18" charset="0"/>
              </a:rPr>
              <a:t>Y</a:t>
            </a:r>
            <a:r>
              <a:rPr lang="en-US" altLang="zh-TW">
                <a:latin typeface="Times New Roman" panose="02020603050405020304" pitchFamily="18" charset="0"/>
              </a:rPr>
              <a:t>(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</a:rPr>
              <a:t>) toward zero.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</a:rPr>
              <a:t>This strongly suggests, and it is indeed true, that as 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</a:rPr>
              <a:t>↑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</a:rPr>
              <a:t> the process </a:t>
            </a:r>
            <a:r>
              <a:rPr lang="en-US" altLang="zh-TW" i="1">
                <a:latin typeface="Times New Roman" panose="02020603050405020304" pitchFamily="18" charset="0"/>
              </a:rPr>
              <a:t>Y</a:t>
            </a:r>
            <a:r>
              <a:rPr lang="en-US" altLang="zh-TW">
                <a:latin typeface="Times New Roman" panose="02020603050405020304" pitchFamily="18" charset="0"/>
              </a:rPr>
              <a:t>(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</a:rPr>
              <a:t>) converges to zero almost surely.</a:t>
            </a:r>
          </a:p>
        </p:txBody>
      </p:sp>
      <p:graphicFrame>
        <p:nvGraphicFramePr>
          <p:cNvPr id="36869" name="Object 4">
            <a:extLst>
              <a:ext uri="{FF2B5EF4-FFF2-40B4-BE49-F238E27FC236}">
                <a16:creationId xmlns:a16="http://schemas.microsoft.com/office/drawing/2014/main" id="{F4A58742-A374-47FA-87BA-4A5D6918A7A6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905000" y="2057400"/>
          <a:ext cx="9144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3" name="方程式" r:id="rId3" imgW="609336" imgH="393529" progId="Equation.3">
                  <p:embed/>
                </p:oleObj>
              </mc:Choice>
              <mc:Fallback>
                <p:oleObj name="方程式" r:id="rId3" imgW="609336" imgH="393529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057400"/>
                        <a:ext cx="91440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投影片編號版面配置區 5">
            <a:extLst>
              <a:ext uri="{FF2B5EF4-FFF2-40B4-BE49-F238E27FC236}">
                <a16:creationId xmlns:a16="http://schemas.microsoft.com/office/drawing/2014/main" id="{F0BD64DB-DFC5-4EFA-B4D7-6F2FE3EA7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8A34347-64FA-43FC-9ACA-2E06EB4D500B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kumimoji="0" lang="en-US" altLang="zh-TW" sz="14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20F9D198-9130-4263-ADEB-6103D7E7DC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/>
              <a:t>Example 4.7.2 (Brownian motion)</a:t>
            </a: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7409ECA8-8434-4D90-B27E-4B5F1275BA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zh-TW">
                <a:latin typeface="Times New Roman" panose="02020603050405020304" pitchFamily="18" charset="0"/>
              </a:rPr>
              <a:t>Brownian motion </a:t>
            </a:r>
            <a:r>
              <a:rPr lang="en-US" altLang="zh-TW" i="1">
                <a:latin typeface="Times New Roman" panose="02020603050405020304" pitchFamily="18" charset="0"/>
              </a:rPr>
              <a:t>W(t)</a:t>
            </a:r>
            <a:r>
              <a:rPr lang="en-US" altLang="zh-TW">
                <a:latin typeface="Times New Roman" panose="02020603050405020304" pitchFamily="18" charset="0"/>
              </a:rPr>
              <a:t> is a Gaussian process. For 0 &lt; 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 i="1" baseline="-25000">
                <a:latin typeface="Times New Roman" panose="02020603050405020304" pitchFamily="18" charset="0"/>
              </a:rPr>
              <a:t>1</a:t>
            </a:r>
            <a:r>
              <a:rPr lang="en-US" altLang="zh-TW">
                <a:latin typeface="Times New Roman" panose="02020603050405020304" pitchFamily="18" charset="0"/>
              </a:rPr>
              <a:t>&lt; 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 i="1" baseline="-25000">
                <a:latin typeface="Times New Roman" panose="02020603050405020304" pitchFamily="18" charset="0"/>
              </a:rPr>
              <a:t>2</a:t>
            </a:r>
            <a:r>
              <a:rPr lang="en-US" altLang="zh-TW" baseline="-25000">
                <a:latin typeface="Times New Roman" panose="02020603050405020304" pitchFamily="18" charset="0"/>
              </a:rPr>
              <a:t> </a:t>
            </a:r>
            <a:r>
              <a:rPr lang="en-US" altLang="zh-TW">
                <a:latin typeface="Times New Roman" panose="02020603050405020304" pitchFamily="18" charset="0"/>
              </a:rPr>
              <a:t>&lt;…&lt; 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 i="1" baseline="-25000">
                <a:latin typeface="Times New Roman" panose="02020603050405020304" pitchFamily="18" charset="0"/>
              </a:rPr>
              <a:t>n</a:t>
            </a:r>
            <a:r>
              <a:rPr lang="en-US" altLang="zh-TW">
                <a:latin typeface="Times New Roman" panose="02020603050405020304" pitchFamily="18" charset="0"/>
              </a:rPr>
              <a:t>, the increments</a:t>
            </a:r>
            <a:br>
              <a:rPr lang="en-US" altLang="zh-TW">
                <a:latin typeface="Times New Roman" panose="02020603050405020304" pitchFamily="18" charset="0"/>
              </a:rPr>
            </a:br>
            <a:br>
              <a:rPr lang="en-US" altLang="zh-TW">
                <a:latin typeface="Times New Roman" panose="02020603050405020304" pitchFamily="18" charset="0"/>
              </a:rPr>
            </a:br>
            <a:br>
              <a:rPr lang="en-US" altLang="zh-TW">
                <a:latin typeface="Times New Roman" panose="02020603050405020304" pitchFamily="18" charset="0"/>
              </a:rPr>
            </a:br>
            <a:r>
              <a:rPr lang="en-US" altLang="zh-TW">
                <a:latin typeface="Times New Roman" panose="02020603050405020304" pitchFamily="18" charset="0"/>
              </a:rPr>
              <a:t>are independent and normally distributed. Writing</a:t>
            </a:r>
          </a:p>
        </p:txBody>
      </p:sp>
      <p:graphicFrame>
        <p:nvGraphicFramePr>
          <p:cNvPr id="6149" name="Object 4">
            <a:extLst>
              <a:ext uri="{FF2B5EF4-FFF2-40B4-BE49-F238E27FC236}">
                <a16:creationId xmlns:a16="http://schemas.microsoft.com/office/drawing/2014/main" id="{BFF74440-9188-4D42-8DDB-F6C1CE0CD38E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447800" y="2895600"/>
          <a:ext cx="647700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方程式" r:id="rId3" imgW="3238500" imgH="228600" progId="Equation.3">
                  <p:embed/>
                </p:oleObj>
              </mc:Choice>
              <mc:Fallback>
                <p:oleObj name="方程式" r:id="rId3" imgW="3238500" imgH="2286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895600"/>
                        <a:ext cx="6477000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8">
            <a:extLst>
              <a:ext uri="{FF2B5EF4-FFF2-40B4-BE49-F238E27FC236}">
                <a16:creationId xmlns:a16="http://schemas.microsoft.com/office/drawing/2014/main" id="{9F5F191F-FEE9-46FB-8BA9-8B4E7F0E6E64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828800" y="4648200"/>
          <a:ext cx="5486400" cy="931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方程式" r:id="rId5" imgW="2616200" imgH="444500" progId="Equation.3">
                  <p:embed/>
                </p:oleObj>
              </mc:Choice>
              <mc:Fallback>
                <p:oleObj name="方程式" r:id="rId5" imgW="2616200" imgH="444500" progId="Equation.3">
                  <p:embed/>
                  <p:pic>
                    <p:nvPicPr>
                      <p:cNvPr id="0" name="Object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648200"/>
                        <a:ext cx="5486400" cy="931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投影片編號版面配置區 5">
            <a:extLst>
              <a:ext uri="{FF2B5EF4-FFF2-40B4-BE49-F238E27FC236}">
                <a16:creationId xmlns:a16="http://schemas.microsoft.com/office/drawing/2014/main" id="{549D86C9-74FD-4593-A0EC-4ED9112B5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77A3453-6C3D-4381-BFF2-B8D949DF376C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kumimoji="0" lang="en-US" altLang="zh-TW" sz="14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EEF54CEB-9912-4EA5-85F1-A032D2A46E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/>
              <a:t>Example 4.7.2 (Brownian motion)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5574E1A2-AFA9-470B-AD30-434459B373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The random variables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W(t</a:t>
            </a:r>
            <a:r>
              <a:rPr lang="en-US" altLang="zh-TW" i="1" baseline="-25000">
                <a:latin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W(t</a:t>
            </a:r>
            <a:r>
              <a:rPr lang="en-US" altLang="zh-TW" i="1" baseline="-25000"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, …,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W(t</a:t>
            </a:r>
            <a:r>
              <a:rPr lang="en-US" altLang="zh-TW" i="1" baseline="-25000">
                <a:latin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) 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are jointly normally distributed.</a:t>
            </a:r>
          </a:p>
          <a:p>
            <a:pPr eaLnBrk="1" hangingPunct="1"/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These random variables are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not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 independent.</a:t>
            </a:r>
          </a:p>
          <a:p>
            <a:pPr eaLnBrk="1" hangingPunct="1"/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the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increments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 of Brownian motion that are independent.</a:t>
            </a:r>
          </a:p>
          <a:p>
            <a:pPr eaLnBrk="1" hangingPunct="1"/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The mean function for Brownian motion is</a:t>
            </a:r>
          </a:p>
        </p:txBody>
      </p:sp>
      <p:graphicFrame>
        <p:nvGraphicFramePr>
          <p:cNvPr id="7173" name="Object 9">
            <a:extLst>
              <a:ext uri="{FF2B5EF4-FFF2-40B4-BE49-F238E27FC236}">
                <a16:creationId xmlns:a16="http://schemas.microsoft.com/office/drawing/2014/main" id="{4196D6CC-0D1B-49A7-A465-CB3F0F3D5A97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895600" y="5105400"/>
          <a:ext cx="3276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方程式" r:id="rId3" imgW="1091726" imgH="203112" progId="Equation.3">
                  <p:embed/>
                </p:oleObj>
              </mc:Choice>
              <mc:Fallback>
                <p:oleObj name="方程式" r:id="rId3" imgW="1091726" imgH="203112" progId="Equation.3">
                  <p:embed/>
                  <p:pic>
                    <p:nvPicPr>
                      <p:cNvPr id="0" name="Object 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105400"/>
                        <a:ext cx="3276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投影片編號版面配置區 5">
            <a:extLst>
              <a:ext uri="{FF2B5EF4-FFF2-40B4-BE49-F238E27FC236}">
                <a16:creationId xmlns:a16="http://schemas.microsoft.com/office/drawing/2014/main" id="{BE90EFC1-73D7-4D24-B954-62F062054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B4773FF-BBA3-4C7E-9F70-993A19208307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kumimoji="0" lang="en-US" altLang="zh-TW" sz="14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EF9D21CF-4546-494D-BB0A-C664197A8E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/>
              <a:t>Example 4.7.2 (Brownian motion)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6586D549-620B-42D2-8E6F-87F23A9F38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</a:rPr>
              <a:t>We may compute the covariance by letting 0 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≤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 ≤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 be given and noting that</a:t>
            </a:r>
          </a:p>
          <a:p>
            <a:pPr eaLnBrk="1" hangingPunct="1">
              <a:lnSpc>
                <a:spcPct val="90000"/>
              </a:lnSpc>
            </a:pPr>
            <a:endParaRPr lang="en-US" altLang="zh-TW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zh-TW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Because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W(s)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W(t) 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W(s)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 are independent and both have mean zero, we see that</a:t>
            </a:r>
          </a:p>
          <a:p>
            <a:pPr eaLnBrk="1" hangingPunct="1">
              <a:lnSpc>
                <a:spcPct val="90000"/>
              </a:lnSpc>
            </a:pPr>
            <a:endParaRPr lang="en-US" altLang="zh-TW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The other term,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E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[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W </a:t>
            </a:r>
            <a:r>
              <a:rPr lang="en-US" altLang="zh-TW" baseline="30000"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(s)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], is the variance of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W(s)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, which is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8197" name="Object 4">
            <a:extLst>
              <a:ext uri="{FF2B5EF4-FFF2-40B4-BE49-F238E27FC236}">
                <a16:creationId xmlns:a16="http://schemas.microsoft.com/office/drawing/2014/main" id="{E4B3F68B-5B09-4DF3-923B-6023CBB1546D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447800" y="2667000"/>
          <a:ext cx="6477000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方程式" r:id="rId3" imgW="3238500" imgH="457200" progId="Equation.3">
                  <p:embed/>
                </p:oleObj>
              </mc:Choice>
              <mc:Fallback>
                <p:oleObj name="方程式" r:id="rId3" imgW="3238500" imgH="4572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667000"/>
                        <a:ext cx="6477000" cy="915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>
            <a:extLst>
              <a:ext uri="{FF2B5EF4-FFF2-40B4-BE49-F238E27FC236}">
                <a16:creationId xmlns:a16="http://schemas.microsoft.com/office/drawing/2014/main" id="{3BECC746-8CAB-48E9-9E4D-8EC3062DB581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743200" y="4681538"/>
          <a:ext cx="3124200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方程式" r:id="rId5" imgW="1586811" imgH="215806" progId="Equation.3">
                  <p:embed/>
                </p:oleObj>
              </mc:Choice>
              <mc:Fallback>
                <p:oleObj name="方程式" r:id="rId5" imgW="1586811" imgH="215806" progId="Equation.3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681538"/>
                        <a:ext cx="3124200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投影片編號版面配置區 5">
            <a:extLst>
              <a:ext uri="{FF2B5EF4-FFF2-40B4-BE49-F238E27FC236}">
                <a16:creationId xmlns:a16="http://schemas.microsoft.com/office/drawing/2014/main" id="{066DAAA6-F55E-493E-9D80-CA21BB351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1DB55F7-1420-4B5B-AC85-C1A73FF875DC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kumimoji="0" lang="en-US" altLang="zh-TW" sz="14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6FF00D10-5509-44D6-B2FC-E869CB42D8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/>
              <a:t>Example 4.7.2 (Brownian motion)</a:t>
            </a:r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0B51C899-E689-4F6F-A183-7992B09BEF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We conclude that </a:t>
            </a:r>
            <a:r>
              <a:rPr lang="en-US" altLang="zh-TW" i="1">
                <a:latin typeface="Times New Roman" panose="02020603050405020304" pitchFamily="18" charset="0"/>
              </a:rPr>
              <a:t>c</a:t>
            </a:r>
            <a:r>
              <a:rPr lang="en-US" altLang="zh-TW">
                <a:latin typeface="Times New Roman" panose="02020603050405020304" pitchFamily="18" charset="0"/>
              </a:rPr>
              <a:t>(</a:t>
            </a:r>
            <a:r>
              <a:rPr lang="en-US" altLang="zh-TW" i="1">
                <a:latin typeface="Times New Roman" panose="02020603050405020304" pitchFamily="18" charset="0"/>
              </a:rPr>
              <a:t>s,t</a:t>
            </a:r>
            <a:r>
              <a:rPr lang="en-US" altLang="zh-TW">
                <a:latin typeface="Times New Roman" panose="02020603050405020304" pitchFamily="18" charset="0"/>
              </a:rPr>
              <a:t>)=</a:t>
            </a:r>
            <a:r>
              <a:rPr lang="en-US" altLang="zh-TW" i="1">
                <a:latin typeface="Times New Roman" panose="02020603050405020304" pitchFamily="18" charset="0"/>
              </a:rPr>
              <a:t>s</a:t>
            </a:r>
            <a:r>
              <a:rPr lang="en-US" altLang="zh-TW">
                <a:latin typeface="Times New Roman" panose="02020603050405020304" pitchFamily="18" charset="0"/>
              </a:rPr>
              <a:t> when 0 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≤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 ≤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 eaLnBrk="1" hangingPunct="1"/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Reversing the roles of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, we conclude that </a:t>
            </a:r>
            <a:r>
              <a:rPr lang="en-US" altLang="zh-TW" i="1">
                <a:latin typeface="Times New Roman" panose="02020603050405020304" pitchFamily="18" charset="0"/>
              </a:rPr>
              <a:t>c</a:t>
            </a:r>
            <a:r>
              <a:rPr lang="en-US" altLang="zh-TW">
                <a:latin typeface="Times New Roman" panose="02020603050405020304" pitchFamily="18" charset="0"/>
              </a:rPr>
              <a:t>(</a:t>
            </a:r>
            <a:r>
              <a:rPr lang="en-US" altLang="zh-TW" i="1">
                <a:latin typeface="Times New Roman" panose="02020603050405020304" pitchFamily="18" charset="0"/>
              </a:rPr>
              <a:t>s,t</a:t>
            </a:r>
            <a:r>
              <a:rPr lang="en-US" altLang="zh-TW">
                <a:latin typeface="Times New Roman" panose="02020603050405020304" pitchFamily="18" charset="0"/>
              </a:rPr>
              <a:t>)=</a:t>
            </a:r>
            <a:r>
              <a:rPr lang="en-US" altLang="zh-TW" i="1">
                <a:latin typeface="Times New Roman" panose="02020603050405020304" pitchFamily="18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</a:rPr>
              <a:t> when 0 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≤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 ≤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eaLnBrk="1" hangingPunct="1"/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In general, the covariance function for Brownian motion is then</a:t>
            </a:r>
            <a:b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where           denotes the minimum of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US" altLang="zh-TW" i="1">
                <a:latin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altLang="zh-TW">
                <a:latin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</p:txBody>
      </p:sp>
      <p:graphicFrame>
        <p:nvGraphicFramePr>
          <p:cNvPr id="9221" name="Object 4">
            <a:extLst>
              <a:ext uri="{FF2B5EF4-FFF2-40B4-BE49-F238E27FC236}">
                <a16:creationId xmlns:a16="http://schemas.microsoft.com/office/drawing/2014/main" id="{60940679-1602-4C21-B824-C28AB37A1E6B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743200" y="4495800"/>
          <a:ext cx="2362200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方程式" r:id="rId3" imgW="837836" imgH="203112" progId="Equation.3">
                  <p:embed/>
                </p:oleObj>
              </mc:Choice>
              <mc:Fallback>
                <p:oleObj name="方程式" r:id="rId3" imgW="837836" imgH="203112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495800"/>
                        <a:ext cx="2362200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>
            <a:extLst>
              <a:ext uri="{FF2B5EF4-FFF2-40B4-BE49-F238E27FC236}">
                <a16:creationId xmlns:a16="http://schemas.microsoft.com/office/drawing/2014/main" id="{0DDDAE14-6308-47B8-8423-5173171B6719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057400" y="5334000"/>
          <a:ext cx="76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方程式" r:id="rId5" imgW="304536" imgH="152268" progId="Equation.3">
                  <p:embed/>
                </p:oleObj>
              </mc:Choice>
              <mc:Fallback>
                <p:oleObj name="方程式" r:id="rId5" imgW="304536" imgH="152268" progId="Equation.3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334000"/>
                        <a:ext cx="76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編號版面配置區 5">
            <a:extLst>
              <a:ext uri="{FF2B5EF4-FFF2-40B4-BE49-F238E27FC236}">
                <a16:creationId xmlns:a16="http://schemas.microsoft.com/office/drawing/2014/main" id="{6687401F-13FB-4840-9B76-0E604BB4C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FED6302-7E16-42BB-9013-B9D8FEDA7633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kumimoji="0" lang="en-US" altLang="zh-TW" sz="140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069C7013-1DAA-46D6-B71D-471179F38F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/>
              <a:t>Example 4.7.3 </a:t>
            </a:r>
            <a:br>
              <a:rPr lang="en-US" altLang="zh-TW" sz="3600"/>
            </a:br>
            <a:r>
              <a:rPr lang="en-US" altLang="zh-TW" sz="3600"/>
              <a:t>(It</a:t>
            </a:r>
            <a:r>
              <a:rPr lang="en-US" altLang="zh-TW" sz="3600">
                <a:cs typeface="Arial" panose="020B0604020202020204" pitchFamily="34" charset="0"/>
              </a:rPr>
              <a:t>ô integral of a deterministic integrand)</a:t>
            </a:r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49110CCB-1277-4CBC-9FAE-DFD0ED6FE0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Let </a:t>
            </a:r>
            <a:r>
              <a:rPr lang="en-US" altLang="zh-TW" i="1">
                <a:latin typeface="Times New Roman" panose="02020603050405020304" pitchFamily="18" charset="0"/>
                <a:cs typeface="Times New Roman" panose="02020603050405020304" pitchFamily="18" charset="0"/>
              </a:rPr>
              <a:t>∆(t)</a:t>
            </a:r>
            <a:r>
              <a:rPr lang="en-US" altLang="zh-TW">
                <a:latin typeface="Times New Roman" panose="02020603050405020304" pitchFamily="18" charset="0"/>
                <a:cs typeface="Times New Roman" panose="02020603050405020304" pitchFamily="18" charset="0"/>
              </a:rPr>
              <a:t> be a nonrandom function of time, and define</a:t>
            </a:r>
            <a:br>
              <a:rPr lang="en-US" altLang="zh-TW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zh-TW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>
                <a:latin typeface="Times New Roman" panose="02020603050405020304" pitchFamily="18" charset="0"/>
                <a:cs typeface="Times New Roman" panose="02020603050405020304" pitchFamily="18" charset="0"/>
              </a:rPr>
              <a:t>where </a:t>
            </a:r>
            <a:r>
              <a:rPr lang="en-US" altLang="zh-TW" i="1">
                <a:latin typeface="Times New Roman" panose="02020603050405020304" pitchFamily="18" charset="0"/>
                <a:cs typeface="Times New Roman" panose="02020603050405020304" pitchFamily="18" charset="0"/>
              </a:rPr>
              <a:t>W(t)</a:t>
            </a:r>
            <a:r>
              <a:rPr lang="en-US" altLang="zh-TW">
                <a:latin typeface="Times New Roman" panose="02020603050405020304" pitchFamily="18" charset="0"/>
                <a:cs typeface="Times New Roman" panose="02020603050405020304" pitchFamily="18" charset="0"/>
              </a:rPr>
              <a:t> is a Brownian motion. Then </a:t>
            </a:r>
            <a:r>
              <a:rPr lang="en-US" altLang="zh-TW" i="1">
                <a:latin typeface="Times New Roman" panose="02020603050405020304" pitchFamily="18" charset="0"/>
                <a:cs typeface="Times New Roman" panose="02020603050405020304" pitchFamily="18" charset="0"/>
              </a:rPr>
              <a:t>I(t)</a:t>
            </a:r>
            <a:r>
              <a:rPr lang="en-US" altLang="zh-TW">
                <a:latin typeface="Times New Roman" panose="02020603050405020304" pitchFamily="18" charset="0"/>
                <a:cs typeface="Times New Roman" panose="02020603050405020304" pitchFamily="18" charset="0"/>
              </a:rPr>
              <a:t> is a Gaussian process, as we now show.</a:t>
            </a:r>
          </a:p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In the proof of Theorem 4.4.9, we showed that, for fixed            , the process  </a:t>
            </a:r>
            <a:br>
              <a:rPr lang="en-US" altLang="zh-TW">
                <a:latin typeface="Times New Roman" panose="02020603050405020304" pitchFamily="18" charset="0"/>
              </a:rPr>
            </a:br>
            <a:br>
              <a:rPr lang="en-US" altLang="zh-TW">
                <a:latin typeface="Times New Roman" panose="02020603050405020304" pitchFamily="18" charset="0"/>
              </a:rPr>
            </a:br>
            <a:br>
              <a:rPr lang="en-US" altLang="zh-TW">
                <a:latin typeface="Times New Roman" panose="02020603050405020304" pitchFamily="18" charset="0"/>
              </a:rPr>
            </a:br>
            <a:r>
              <a:rPr lang="en-US" altLang="zh-TW">
                <a:latin typeface="Times New Roman" panose="02020603050405020304" pitchFamily="18" charset="0"/>
              </a:rPr>
              <a:t>is a martingale.</a:t>
            </a:r>
          </a:p>
        </p:txBody>
      </p:sp>
      <p:graphicFrame>
        <p:nvGraphicFramePr>
          <p:cNvPr id="10245" name="Object 4">
            <a:extLst>
              <a:ext uri="{FF2B5EF4-FFF2-40B4-BE49-F238E27FC236}">
                <a16:creationId xmlns:a16="http://schemas.microsoft.com/office/drawing/2014/main" id="{F9A19538-0197-4529-A346-1D39C42BA891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743200" y="2209800"/>
          <a:ext cx="3352800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方程式" r:id="rId3" imgW="1219200" imgH="330200" progId="Equation.3">
                  <p:embed/>
                </p:oleObj>
              </mc:Choice>
              <mc:Fallback>
                <p:oleObj name="方程式" r:id="rId3" imgW="1219200" imgH="3302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209800"/>
                        <a:ext cx="3352800" cy="908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>
            <a:extLst>
              <a:ext uri="{FF2B5EF4-FFF2-40B4-BE49-F238E27FC236}">
                <a16:creationId xmlns:a16="http://schemas.microsoft.com/office/drawing/2014/main" id="{C4579C1A-C4B8-4F33-82CE-0B314B1D2324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438400" y="4648200"/>
          <a:ext cx="9906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方程式" r:id="rId5" imgW="368140" imgH="177723" progId="Equation.3">
                  <p:embed/>
                </p:oleObj>
              </mc:Choice>
              <mc:Fallback>
                <p:oleObj name="方程式" r:id="rId5" imgW="368140" imgH="177723" progId="Equation.3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648200"/>
                        <a:ext cx="9906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8">
            <a:extLst>
              <a:ext uri="{FF2B5EF4-FFF2-40B4-BE49-F238E27FC236}">
                <a16:creationId xmlns:a16="http://schemas.microsoft.com/office/drawing/2014/main" id="{F6C307B7-320E-4608-B479-74534C78FA7D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362200" y="5208588"/>
          <a:ext cx="4572000" cy="88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方程式" r:id="rId7" imgW="2222500" imgH="431800" progId="Equation.3">
                  <p:embed/>
                </p:oleObj>
              </mc:Choice>
              <mc:Fallback>
                <p:oleObj name="方程式" r:id="rId7" imgW="2222500" imgH="431800" progId="Equation.3">
                  <p:embed/>
                  <p:pic>
                    <p:nvPicPr>
                      <p:cNvPr id="0" name="Object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5208588"/>
                        <a:ext cx="4572000" cy="887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投影片編號版面配置區 5">
            <a:extLst>
              <a:ext uri="{FF2B5EF4-FFF2-40B4-BE49-F238E27FC236}">
                <a16:creationId xmlns:a16="http://schemas.microsoft.com/office/drawing/2014/main" id="{09785D41-219C-4765-A316-F34A76C03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5BC8DC1-BBC7-41A5-98A2-C4679C064A45}" type="slidenum">
              <a:rPr kumimoji="0" lang="en-US" altLang="zh-TW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kumimoji="0" lang="en-US" altLang="zh-TW" sz="14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801552C2-CC8F-4A18-BA6D-66A904AD9D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/>
              <a:t>Example 4.7.3 </a:t>
            </a:r>
            <a:br>
              <a:rPr lang="en-US" altLang="zh-TW" sz="3600"/>
            </a:br>
            <a:r>
              <a:rPr lang="en-US" altLang="zh-TW" sz="3600"/>
              <a:t>(It</a:t>
            </a:r>
            <a:r>
              <a:rPr lang="en-US" altLang="zh-TW" sz="3600">
                <a:cs typeface="Arial" panose="020B0604020202020204" pitchFamily="34" charset="0"/>
              </a:rPr>
              <a:t>ô integral of a deterministic integrand)</a:t>
            </a:r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C8108BA7-247D-4EFB-A523-3A9D0D4A03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Then</a:t>
            </a:r>
            <a:br>
              <a:rPr lang="en-US" altLang="zh-TW">
                <a:latin typeface="Times New Roman" panose="02020603050405020304" pitchFamily="18" charset="0"/>
              </a:rPr>
            </a:br>
            <a:br>
              <a:rPr lang="en-US" altLang="zh-TW">
                <a:latin typeface="Times New Roman" panose="02020603050405020304" pitchFamily="18" charset="0"/>
              </a:rPr>
            </a:br>
            <a:br>
              <a:rPr lang="en-US" altLang="zh-TW">
                <a:latin typeface="Times New Roman" panose="02020603050405020304" pitchFamily="18" charset="0"/>
              </a:rPr>
            </a:br>
            <a:r>
              <a:rPr lang="en-US" altLang="zh-TW">
                <a:latin typeface="Times New Roman" panose="02020603050405020304" pitchFamily="18" charset="0"/>
              </a:rPr>
              <a:t>and we thus obtained the moment-generating function formula</a:t>
            </a:r>
            <a:br>
              <a:rPr lang="en-US" altLang="zh-TW">
                <a:latin typeface="Times New Roman" panose="02020603050405020304" pitchFamily="18" charset="0"/>
              </a:rPr>
            </a:br>
            <a:br>
              <a:rPr lang="en-US" altLang="zh-TW">
                <a:latin typeface="Times New Roman" panose="02020603050405020304" pitchFamily="18" charset="0"/>
              </a:rPr>
            </a:br>
            <a:br>
              <a:rPr lang="en-US" altLang="zh-TW">
                <a:latin typeface="Times New Roman" panose="02020603050405020304" pitchFamily="18" charset="0"/>
              </a:rPr>
            </a:br>
            <a:r>
              <a:rPr lang="en-US" altLang="zh-TW">
                <a:latin typeface="Times New Roman" panose="02020603050405020304" pitchFamily="18" charset="0"/>
              </a:rPr>
              <a:t>(with mean zero and variance              )</a:t>
            </a:r>
          </a:p>
          <a:p>
            <a:pPr eaLnBrk="1" hangingPunct="1"/>
            <a:r>
              <a:rPr lang="en-US" altLang="zh-TW">
                <a:latin typeface="Times New Roman" panose="02020603050405020304" pitchFamily="18" charset="0"/>
              </a:rPr>
              <a:t>Therefore, this is the distribution of </a:t>
            </a:r>
            <a:r>
              <a:rPr lang="en-US" altLang="zh-TW" i="1">
                <a:latin typeface="Times New Roman" panose="02020603050405020304" pitchFamily="18" charset="0"/>
              </a:rPr>
              <a:t>I(t)</a:t>
            </a:r>
            <a:r>
              <a:rPr lang="en-US" altLang="zh-TW">
                <a:latin typeface="Times New Roman" panose="02020603050405020304" pitchFamily="18" charset="0"/>
              </a:rPr>
              <a:t>.</a:t>
            </a:r>
          </a:p>
          <a:p>
            <a:pPr eaLnBrk="1" hangingPunct="1"/>
            <a:endParaRPr lang="en-US" altLang="zh-TW">
              <a:latin typeface="Times New Roman" panose="02020603050405020304" pitchFamily="18" charset="0"/>
            </a:endParaRPr>
          </a:p>
        </p:txBody>
      </p:sp>
      <p:graphicFrame>
        <p:nvGraphicFramePr>
          <p:cNvPr id="11269" name="Object 4">
            <a:extLst>
              <a:ext uri="{FF2B5EF4-FFF2-40B4-BE49-F238E27FC236}">
                <a16:creationId xmlns:a16="http://schemas.microsoft.com/office/drawing/2014/main" id="{ABF70E03-531C-4CCC-8402-1FC6A5F33CD8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676400" y="2057400"/>
          <a:ext cx="6019800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方程式" r:id="rId3" imgW="2514600" imgH="342900" progId="Equation.3">
                  <p:embed/>
                </p:oleObj>
              </mc:Choice>
              <mc:Fallback>
                <p:oleObj name="方程式" r:id="rId3" imgW="2514600" imgH="3429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057400"/>
                        <a:ext cx="6019800" cy="820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>
            <a:extLst>
              <a:ext uri="{FF2B5EF4-FFF2-40B4-BE49-F238E27FC236}">
                <a16:creationId xmlns:a16="http://schemas.microsoft.com/office/drawing/2014/main" id="{7DB40EA2-E48A-4520-BCED-BD906A8D066B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590800" y="4038600"/>
          <a:ext cx="34290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方程式" r:id="rId5" imgW="1180588" imgH="304668" progId="Equation.3">
                  <p:embed/>
                </p:oleObj>
              </mc:Choice>
              <mc:Fallback>
                <p:oleObj name="方程式" r:id="rId5" imgW="1180588" imgH="304668" progId="Equation.3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038600"/>
                        <a:ext cx="3429000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8">
            <a:extLst>
              <a:ext uri="{FF2B5EF4-FFF2-40B4-BE49-F238E27FC236}">
                <a16:creationId xmlns:a16="http://schemas.microsoft.com/office/drawing/2014/main" id="{5B205566-42B8-4263-A608-B307F3226DFE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5791200" y="4953000"/>
          <a:ext cx="1219200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方程式" r:id="rId7" imgW="418918" imgH="241195" progId="Equation.3">
                  <p:embed/>
                </p:oleObj>
              </mc:Choice>
              <mc:Fallback>
                <p:oleObj name="方程式" r:id="rId7" imgW="418918" imgH="241195" progId="Equation.3">
                  <p:embed/>
                  <p:pic>
                    <p:nvPicPr>
                      <p:cNvPr id="0" name="Object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953000"/>
                        <a:ext cx="1219200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1832</TotalTime>
  <Words>1395</Words>
  <Application>Microsoft Office PowerPoint</Application>
  <PresentationFormat>如螢幕大小 (4:3)</PresentationFormat>
  <Paragraphs>164</Paragraphs>
  <Slides>34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34</vt:i4>
      </vt:variant>
    </vt:vector>
  </HeadingPairs>
  <TitlesOfParts>
    <vt:vector size="39" baseType="lpstr">
      <vt:lpstr>新細明體</vt:lpstr>
      <vt:lpstr>Arial</vt:lpstr>
      <vt:lpstr>Times New Roman</vt:lpstr>
      <vt:lpstr>預設簡報設計</vt:lpstr>
      <vt:lpstr>方程式</vt:lpstr>
      <vt:lpstr>4.7 Brownian Bridge</vt:lpstr>
      <vt:lpstr>4.7.1 Gaussian Process</vt:lpstr>
      <vt:lpstr>PowerPoint 簡報</vt:lpstr>
      <vt:lpstr>Example 4.7.2 (Brownian motion)</vt:lpstr>
      <vt:lpstr>Example 4.7.2 (Brownian motion)</vt:lpstr>
      <vt:lpstr>Example 4.7.2 (Brownian motion)</vt:lpstr>
      <vt:lpstr>Example 4.7.2 (Brownian motion)</vt:lpstr>
      <vt:lpstr>Example 4.7.3  (Itô integral of a deterministic integrand)</vt:lpstr>
      <vt:lpstr>Example 4.7.3  (Itô integral of a deterministic integrand)</vt:lpstr>
      <vt:lpstr>Example 4.7.3  (Itô integral of a deterministic integrand)</vt:lpstr>
      <vt:lpstr>Example 4.7.3  (Itô integral of a deterministic integrand)</vt:lpstr>
      <vt:lpstr>Example 4.7.3  (Itô integral of a deterministic integrand)</vt:lpstr>
      <vt:lpstr>Example 4.7.3  (Itô integral of a deterministic integrand)</vt:lpstr>
      <vt:lpstr>Example 4.7.3  (Itô integral of a deterministic integrand)</vt:lpstr>
      <vt:lpstr>Example 4.7.3  (Itô integral of a deterministic integrand)</vt:lpstr>
      <vt:lpstr>Example 4.7.3  (Itô integral of a deterministic integrand)</vt:lpstr>
      <vt:lpstr>4.7.2 Brownian Bridge as a Gaussian Process</vt:lpstr>
      <vt:lpstr>4.7.2 Brownian Bridge as a Gaussian Process</vt:lpstr>
      <vt:lpstr>4.7.2 Brownian Bridge as a Gaussian Process</vt:lpstr>
      <vt:lpstr>4.7.2 Brownian Bridge as a Gaussian Process</vt:lpstr>
      <vt:lpstr>4.7.2 Brownian Bridge as a Gaussian Process</vt:lpstr>
      <vt:lpstr>4.7.2 Brownian Bridge as a Gaussian Process</vt:lpstr>
      <vt:lpstr>4.7.2 Brownian Bridge as a Gaussian Process</vt:lpstr>
      <vt:lpstr>4.7.3 Brownian Bridge as a Scaled Stochastic Integral</vt:lpstr>
      <vt:lpstr>4.7.3 Brownian Bridge as a Scaled Stochastic Integral</vt:lpstr>
      <vt:lpstr>4.7.3 Brownian Bridge as a Scaled Stochastic Integral</vt:lpstr>
      <vt:lpstr>4.7.3 Brownian Bridge as a Scaled Stochastic Integral</vt:lpstr>
      <vt:lpstr>4.7.3 Brownian Bridge as a Scaled Stochastic Integral</vt:lpstr>
      <vt:lpstr>4.7.3 Brownian Bridge as a Scaled Stochastic Integral</vt:lpstr>
      <vt:lpstr>4.7.3 Brownian Bridge as a Scaled Stochastic Integral</vt:lpstr>
      <vt:lpstr>4.7.3 Brownian Bridge as a Scaled Stochastic Integral</vt:lpstr>
      <vt:lpstr>4.7.3 Brownian Bridge as a Scaled Stochastic Integral</vt:lpstr>
      <vt:lpstr>4.7.3 Brownian Bridge as a Scaled Stochastic Integral</vt:lpstr>
      <vt:lpstr>4.7.3 Brownian Bridge as a Scaled Stochastic Integral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chu</dc:creator>
  <cp:lastModifiedBy> </cp:lastModifiedBy>
  <cp:revision>370</cp:revision>
  <cp:lastPrinted>1601-01-01T00:00:00Z</cp:lastPrinted>
  <dcterms:created xsi:type="dcterms:W3CDTF">1601-01-01T00:00:00Z</dcterms:created>
  <dcterms:modified xsi:type="dcterms:W3CDTF">2018-08-21T05:48:58Z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