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7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9" r:id="rId11"/>
    <p:sldId id="300" r:id="rId12"/>
    <p:sldId id="278" r:id="rId13"/>
    <p:sldId id="25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56" r:id="rId24"/>
    <p:sldId id="257" r:id="rId25"/>
    <p:sldId id="259" r:id="rId26"/>
    <p:sldId id="266" r:id="rId27"/>
    <p:sldId id="260" r:id="rId28"/>
    <p:sldId id="261" r:id="rId29"/>
    <p:sldId id="262" r:id="rId30"/>
    <p:sldId id="263" r:id="rId31"/>
    <p:sldId id="264" r:id="rId32"/>
    <p:sldId id="265" r:id="rId33"/>
    <p:sldId id="267" r:id="rId34"/>
    <p:sldId id="270" r:id="rId35"/>
    <p:sldId id="268" r:id="rId36"/>
    <p:sldId id="269" r:id="rId37"/>
    <p:sldId id="271" r:id="rId3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2.wmf"/><Relationship Id="rId1" Type="http://schemas.openxmlformats.org/officeDocument/2006/relationships/image" Target="../media/image65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2.wmf"/><Relationship Id="rId4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AF431-37F9-464B-B484-E0B6385D741E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95331-C978-452B-91D4-4DD27BEDFC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21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70B7F64-107E-44BA-AAA3-8037FADF52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6CC11-AF5F-48A9-B5F4-045EDB0E34AE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F296A30D-1644-4990-BFE7-324D467A85D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9302E694-C686-4E15-887C-93C249F66D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4.4.3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487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669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49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19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20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86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38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04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25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85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85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E4144-C30A-4475-B9E9-A0560A010B42}" type="datetimeFigureOut">
              <a:rPr lang="zh-TW" altLang="en-US" smtClean="0"/>
              <a:t>2018/8/21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20070-185D-441B-9BD8-B4D33F7109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38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Relationship Id="rId1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1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5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image" Target="../media/image46.wmf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67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72.wmf"/><Relationship Id="rId3" Type="http://schemas.openxmlformats.org/officeDocument/2006/relationships/image" Target="../media/image73.png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66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1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>
            <a:extLst>
              <a:ext uri="{FF2B5EF4-FFF2-40B4-BE49-F238E27FC236}">
                <a16:creationId xmlns:a16="http://schemas.microsoft.com/office/drawing/2014/main" id="{81A1E08C-5254-4BB9-9E11-875BB3EB80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zh-TW" sz="4400" dirty="0"/>
              <a:t>4.4 Ito-</a:t>
            </a:r>
            <a:r>
              <a:rPr lang="en-US" altLang="zh-TW" sz="4400" dirty="0" err="1"/>
              <a:t>Doeblin</a:t>
            </a:r>
            <a:r>
              <a:rPr lang="en-US" altLang="zh-TW" sz="4400" dirty="0"/>
              <a:t> Formula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03F37A5-2870-470A-9037-18E3F3CA58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0" name="Rectangle 10">
            <a:extLst>
              <a:ext uri="{FF2B5EF4-FFF2-40B4-BE49-F238E27FC236}">
                <a16:creationId xmlns:a16="http://schemas.microsoft.com/office/drawing/2014/main" id="{49253A7C-2088-4DF2-94E0-A80AE9DC0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174083" name="Rectangle 3">
            <a:extLst>
              <a:ext uri="{FF2B5EF4-FFF2-40B4-BE49-F238E27FC236}">
                <a16:creationId xmlns:a16="http://schemas.microsoft.com/office/drawing/2014/main" id="{D3679409-C736-4E70-859F-C950D8B02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So far we have discussed integrals with respect to time, such as                     appearing in (4.4.16) and Itô integrals (integrals with respect to Brownian motion) such as                      also appearing in (4.4.16).</a:t>
            </a:r>
          </a:p>
        </p:txBody>
      </p:sp>
      <p:graphicFrame>
        <p:nvGraphicFramePr>
          <p:cNvPr id="174084" name="Object 4">
            <a:extLst>
              <a:ext uri="{FF2B5EF4-FFF2-40B4-BE49-F238E27FC236}">
                <a16:creationId xmlns:a16="http://schemas.microsoft.com/office/drawing/2014/main" id="{73E1B586-0E66-4D13-9957-750291E19D56}"/>
              </a:ext>
            </a:extLst>
          </p:cNvPr>
          <p:cNvGraphicFramePr>
            <a:graphicFrameLocks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332403256"/>
              </p:ext>
            </p:extLst>
          </p:nvPr>
        </p:nvGraphicFramePr>
        <p:xfrm>
          <a:off x="4950178" y="2543528"/>
          <a:ext cx="1782076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方程式" r:id="rId3" imgW="1041120" imgH="330120" progId="Equation.3">
                  <p:embed/>
                </p:oleObj>
              </mc:Choice>
              <mc:Fallback>
                <p:oleObj name="方程式" r:id="rId3" imgW="1041120" imgH="330120" progId="Equation.3">
                  <p:embed/>
                  <p:pic>
                    <p:nvPicPr>
                      <p:cNvPr id="174084" name="Object 4">
                        <a:extLst>
                          <a:ext uri="{FF2B5EF4-FFF2-40B4-BE49-F238E27FC236}">
                            <a16:creationId xmlns:a16="http://schemas.microsoft.com/office/drawing/2014/main" id="{73E1B586-0E66-4D13-9957-750291E19D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178" y="2543528"/>
                        <a:ext cx="1782076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7" name="Object 7">
            <a:extLst>
              <a:ext uri="{FF2B5EF4-FFF2-40B4-BE49-F238E27FC236}">
                <a16:creationId xmlns:a16="http://schemas.microsoft.com/office/drawing/2014/main" id="{CA393D14-F928-4AF2-ACF6-691E64E7F22E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3962400" y="3581400"/>
          <a:ext cx="2133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方程式" r:id="rId5" imgW="1244520" imgH="330120" progId="Equation.3">
                  <p:embed/>
                </p:oleObj>
              </mc:Choice>
              <mc:Fallback>
                <p:oleObj name="方程式" r:id="rId5" imgW="1244520" imgH="330120" progId="Equation.3">
                  <p:embed/>
                  <p:pic>
                    <p:nvPicPr>
                      <p:cNvPr id="174087" name="Object 7">
                        <a:extLst>
                          <a:ext uri="{FF2B5EF4-FFF2-40B4-BE49-F238E27FC236}">
                            <a16:creationId xmlns:a16="http://schemas.microsoft.com/office/drawing/2014/main" id="{CA393D14-F928-4AF2-ACF6-691E64E7F2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81400"/>
                        <a:ext cx="21336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3" name="Rectangle 7">
            <a:extLst>
              <a:ext uri="{FF2B5EF4-FFF2-40B4-BE49-F238E27FC236}">
                <a16:creationId xmlns:a16="http://schemas.microsoft.com/office/drawing/2014/main" id="{75E59CC8-78CB-44B8-AD86-F865CA1A6E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1FB5F34E-91C2-4003-8A48-54F2C447A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3000" dirty="0"/>
              <a:t>In addition, we shall need integrals with respect to </a:t>
            </a:r>
            <a:r>
              <a:rPr lang="en-US" altLang="zh-TW" sz="3000" dirty="0" err="1"/>
              <a:t>Itô</a:t>
            </a:r>
            <a:r>
              <a:rPr lang="en-US" altLang="zh-TW" sz="3000" dirty="0"/>
              <a:t> process (i.e., integrals of the form                where </a:t>
            </a:r>
            <a:r>
              <a:rPr lang="el-GR" altLang="zh-TW" sz="3000" dirty="0">
                <a:cs typeface="Arial" panose="020B0604020202020204" pitchFamily="34" charset="0"/>
              </a:rPr>
              <a:t>Γ</a:t>
            </a:r>
            <a:r>
              <a:rPr lang="en-US" altLang="zh-TW" sz="3000" dirty="0">
                <a:cs typeface="Arial" panose="020B0604020202020204" pitchFamily="34" charset="0"/>
              </a:rPr>
              <a:t> is some adapted process).</a:t>
            </a:r>
          </a:p>
          <a:p>
            <a:r>
              <a:rPr lang="en-US" altLang="zh-TW" sz="3000" dirty="0">
                <a:cs typeface="Arial" panose="020B0604020202020204" pitchFamily="34" charset="0"/>
              </a:rPr>
              <a:t>We define such an integral by separating </a:t>
            </a:r>
            <a:r>
              <a:rPr lang="en-US" altLang="zh-TW" sz="3000" dirty="0" err="1">
                <a:cs typeface="Arial" panose="020B0604020202020204" pitchFamily="34" charset="0"/>
              </a:rPr>
              <a:t>dX</a:t>
            </a:r>
            <a:r>
              <a:rPr lang="en-US" altLang="zh-TW" sz="3000" dirty="0">
                <a:cs typeface="Arial" panose="020B0604020202020204" pitchFamily="34" charset="0"/>
              </a:rPr>
              <a:t>(t) into a </a:t>
            </a:r>
            <a:r>
              <a:rPr lang="en-US" altLang="zh-TW" sz="3000" dirty="0" err="1">
                <a:cs typeface="Arial" panose="020B0604020202020204" pitchFamily="34" charset="0"/>
              </a:rPr>
              <a:t>dW</a:t>
            </a:r>
            <a:r>
              <a:rPr lang="en-US" altLang="zh-TW" sz="3000" dirty="0">
                <a:cs typeface="Arial" panose="020B0604020202020204" pitchFamily="34" charset="0"/>
              </a:rPr>
              <a:t>(t) term and a dt term as in (4.4.18).</a:t>
            </a:r>
            <a:endParaRPr lang="el-GR" altLang="zh-TW" sz="3000" dirty="0">
              <a:cs typeface="Arial" panose="020B0604020202020204" pitchFamily="34" charset="0"/>
            </a:endParaRPr>
          </a:p>
          <a:p>
            <a:endParaRPr lang="en-US" altLang="zh-TW" dirty="0"/>
          </a:p>
        </p:txBody>
      </p:sp>
      <p:graphicFrame>
        <p:nvGraphicFramePr>
          <p:cNvPr id="178180" name="Object 4">
            <a:extLst>
              <a:ext uri="{FF2B5EF4-FFF2-40B4-BE49-F238E27FC236}">
                <a16:creationId xmlns:a16="http://schemas.microsoft.com/office/drawing/2014/main" id="{39C7EE36-122C-4232-B2CC-257A247DFE9A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37720616"/>
              </p:ext>
            </p:extLst>
          </p:nvPr>
        </p:nvGraphicFramePr>
        <p:xfrm>
          <a:off x="5071533" y="2213710"/>
          <a:ext cx="1385711" cy="554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方程式" r:id="rId3" imgW="825480" imgH="330120" progId="Equation.3">
                  <p:embed/>
                </p:oleObj>
              </mc:Choice>
              <mc:Fallback>
                <p:oleObj name="方程式" r:id="rId3" imgW="825480" imgH="330120" progId="Equation.3">
                  <p:embed/>
                  <p:pic>
                    <p:nvPicPr>
                      <p:cNvPr id="178180" name="Object 4">
                        <a:extLst>
                          <a:ext uri="{FF2B5EF4-FFF2-40B4-BE49-F238E27FC236}">
                            <a16:creationId xmlns:a16="http://schemas.microsoft.com/office/drawing/2014/main" id="{39C7EE36-122C-4232-B2CC-257A247DFE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533" y="2213710"/>
                        <a:ext cx="1385711" cy="554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C7F7EEE7-3DC6-4EB4-8EBD-85A594254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765175"/>
            <a:ext cx="8229600" cy="5360988"/>
          </a:xfrm>
        </p:spPr>
        <p:txBody>
          <a:bodyPr/>
          <a:lstStyle/>
          <a:p>
            <a: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Def 4.4.5</a:t>
            </a:r>
            <a:br>
              <a:rPr lang="en-US" altLang="zh-TW" b="1" dirty="0"/>
            </a:br>
            <a:r>
              <a:rPr lang="en-US" altLang="zh-TW" dirty="0"/>
              <a:t>Let          ,          , be an Ito process as described in Definition 4.4.3, and let        ,         , be an adapted process. We define the integral with respect to an Ito process</a:t>
            </a: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r>
              <a:rPr lang="en-US" altLang="zh-TW" dirty="0"/>
              <a:t>(We assume that                            and                      are finite for every          so that the integrals on the right-hand side of (4.4.20) are defined.)</a:t>
            </a:r>
          </a:p>
        </p:txBody>
      </p:sp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C145C3B7-D4B5-4D36-B8C7-B712A4B7DD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2925763"/>
          <a:ext cx="79914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3759120" imgH="330120" progId="Equation.DSMT4">
                  <p:embed/>
                </p:oleObj>
              </mc:Choice>
              <mc:Fallback>
                <p:oleObj name="Equation" r:id="rId4" imgW="3759120" imgH="330120" progId="Equation.DSMT4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C145C3B7-D4B5-4D36-B8C7-B712A4B7D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2925763"/>
                        <a:ext cx="79914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58376D88-4792-4EB7-B806-6BBFDA479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015672"/>
              </p:ext>
            </p:extLst>
          </p:nvPr>
        </p:nvGraphicFramePr>
        <p:xfrm>
          <a:off x="2880521" y="1225550"/>
          <a:ext cx="6492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6" imgW="330120" imgH="203040" progId="Equation.DSMT4">
                  <p:embed/>
                </p:oleObj>
              </mc:Choice>
              <mc:Fallback>
                <p:oleObj name="Equation" r:id="rId6" imgW="330120" imgH="203040" progId="Equation.DSMT4">
                  <p:embed/>
                  <p:pic>
                    <p:nvPicPr>
                      <p:cNvPr id="3087" name="Object 15">
                        <a:extLst>
                          <a:ext uri="{FF2B5EF4-FFF2-40B4-BE49-F238E27FC236}">
                            <a16:creationId xmlns:a16="http://schemas.microsoft.com/office/drawing/2014/main" id="{58376D88-4792-4EB7-B806-6BBFDA4797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521" y="1225550"/>
                        <a:ext cx="64928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>
            <a:extLst>
              <a:ext uri="{FF2B5EF4-FFF2-40B4-BE49-F238E27FC236}">
                <a16:creationId xmlns:a16="http://schemas.microsoft.com/office/drawing/2014/main" id="{8AD2C3AF-A995-42F3-A6FE-B91DB420F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611273"/>
              </p:ext>
            </p:extLst>
          </p:nvPr>
        </p:nvGraphicFramePr>
        <p:xfrm>
          <a:off x="3781429" y="1225550"/>
          <a:ext cx="6477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3091" name="Object 19">
                        <a:extLst>
                          <a:ext uri="{FF2B5EF4-FFF2-40B4-BE49-F238E27FC236}">
                            <a16:creationId xmlns:a16="http://schemas.microsoft.com/office/drawing/2014/main" id="{8AD2C3AF-A995-42F3-A6FE-B91DB420FA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1429" y="1225550"/>
                        <a:ext cx="6477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>
            <a:extLst>
              <a:ext uri="{FF2B5EF4-FFF2-40B4-BE49-F238E27FC236}">
                <a16:creationId xmlns:a16="http://schemas.microsoft.com/office/drawing/2014/main" id="{512290EE-97FE-4CE8-9763-170DC02F3B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934706"/>
              </p:ext>
            </p:extLst>
          </p:nvPr>
        </p:nvGraphicFramePr>
        <p:xfrm>
          <a:off x="5807076" y="1585913"/>
          <a:ext cx="5762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0" imgW="291960" imgH="203040" progId="Equation.DSMT4">
                  <p:embed/>
                </p:oleObj>
              </mc:Choice>
              <mc:Fallback>
                <p:oleObj name="Equation" r:id="rId10" imgW="291960" imgH="203040" progId="Equation.DSMT4">
                  <p:embed/>
                  <p:pic>
                    <p:nvPicPr>
                      <p:cNvPr id="3095" name="Object 23">
                        <a:extLst>
                          <a:ext uri="{FF2B5EF4-FFF2-40B4-BE49-F238E27FC236}">
                            <a16:creationId xmlns:a16="http://schemas.microsoft.com/office/drawing/2014/main" id="{512290EE-97FE-4CE8-9763-170DC02F3B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076" y="1585913"/>
                        <a:ext cx="57626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9" name="Object 27">
            <a:extLst>
              <a:ext uri="{FF2B5EF4-FFF2-40B4-BE49-F238E27FC236}">
                <a16:creationId xmlns:a16="http://schemas.microsoft.com/office/drawing/2014/main" id="{8C34458A-41E3-45D0-8CA6-40195506B8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577112"/>
              </p:ext>
            </p:extLst>
          </p:nvPr>
        </p:nvGraphicFramePr>
        <p:xfrm>
          <a:off x="6473650" y="1581151"/>
          <a:ext cx="649287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3099" name="Object 27">
                        <a:extLst>
                          <a:ext uri="{FF2B5EF4-FFF2-40B4-BE49-F238E27FC236}">
                            <a16:creationId xmlns:a16="http://schemas.microsoft.com/office/drawing/2014/main" id="{8C34458A-41E3-45D0-8CA6-40195506B8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3650" y="1581151"/>
                        <a:ext cx="649287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>
            <a:extLst>
              <a:ext uri="{FF2B5EF4-FFF2-40B4-BE49-F238E27FC236}">
                <a16:creationId xmlns:a16="http://schemas.microsoft.com/office/drawing/2014/main" id="{FD210975-C953-4972-A97A-BF7571EAB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42023"/>
              </p:ext>
            </p:extLst>
          </p:nvPr>
        </p:nvGraphicFramePr>
        <p:xfrm>
          <a:off x="4903348" y="3775960"/>
          <a:ext cx="19446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3" imgW="1117440" imgH="330120" progId="Equation.DSMT4">
                  <p:embed/>
                </p:oleObj>
              </mc:Choice>
              <mc:Fallback>
                <p:oleObj name="Equation" r:id="rId13" imgW="1117440" imgH="330120" progId="Equation.DSMT4">
                  <p:embed/>
                  <p:pic>
                    <p:nvPicPr>
                      <p:cNvPr id="3103" name="Object 31">
                        <a:extLst>
                          <a:ext uri="{FF2B5EF4-FFF2-40B4-BE49-F238E27FC236}">
                            <a16:creationId xmlns:a16="http://schemas.microsoft.com/office/drawing/2014/main" id="{FD210975-C953-4972-A97A-BF7571EABE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348" y="3775960"/>
                        <a:ext cx="194468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7" name="Object 35">
            <a:extLst>
              <a:ext uri="{FF2B5EF4-FFF2-40B4-BE49-F238E27FC236}">
                <a16:creationId xmlns:a16="http://schemas.microsoft.com/office/drawing/2014/main" id="{1F1C2CD8-49E2-409D-8170-E184D492D7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434783"/>
              </p:ext>
            </p:extLst>
          </p:nvPr>
        </p:nvGraphicFramePr>
        <p:xfrm>
          <a:off x="7582430" y="3775960"/>
          <a:ext cx="1655762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5" imgW="965160" imgH="330120" progId="Equation.DSMT4">
                  <p:embed/>
                </p:oleObj>
              </mc:Choice>
              <mc:Fallback>
                <p:oleObj name="Equation" r:id="rId15" imgW="965160" imgH="330120" progId="Equation.DSMT4">
                  <p:embed/>
                  <p:pic>
                    <p:nvPicPr>
                      <p:cNvPr id="3107" name="Object 35">
                        <a:extLst>
                          <a:ext uri="{FF2B5EF4-FFF2-40B4-BE49-F238E27FC236}">
                            <a16:creationId xmlns:a16="http://schemas.microsoft.com/office/drawing/2014/main" id="{1F1C2CD8-49E2-409D-8170-E184D492D7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2430" y="3775960"/>
                        <a:ext cx="1655762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1" name="Object 39">
            <a:extLst>
              <a:ext uri="{FF2B5EF4-FFF2-40B4-BE49-F238E27FC236}">
                <a16:creationId xmlns:a16="http://schemas.microsoft.com/office/drawing/2014/main" id="{9E4FAC36-14AA-46DA-8510-33A442190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821588"/>
              </p:ext>
            </p:extLst>
          </p:nvPr>
        </p:nvGraphicFramePr>
        <p:xfrm>
          <a:off x="4511675" y="4254501"/>
          <a:ext cx="64928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7" imgW="317160" imgH="177480" progId="Equation.DSMT4">
                  <p:embed/>
                </p:oleObj>
              </mc:Choice>
              <mc:Fallback>
                <p:oleObj name="Equation" r:id="rId17" imgW="317160" imgH="177480" progId="Equation.DSMT4">
                  <p:embed/>
                  <p:pic>
                    <p:nvPicPr>
                      <p:cNvPr id="3111" name="Object 39">
                        <a:extLst>
                          <a:ext uri="{FF2B5EF4-FFF2-40B4-BE49-F238E27FC236}">
                            <a16:creationId xmlns:a16="http://schemas.microsoft.com/office/drawing/2014/main" id="{9E4FAC36-14AA-46DA-8510-33A4421903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254501"/>
                        <a:ext cx="649287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E9B81B1D-C31B-4915-AB16-255A4BBE05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692151"/>
            <a:ext cx="8229600" cy="5434013"/>
          </a:xfrm>
        </p:spPr>
        <p:txBody>
          <a:bodyPr/>
          <a:lstStyle/>
          <a:p>
            <a:r>
              <a:rPr lang="en-US" altLang="zh-TW" b="1" i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Thm</a:t>
            </a:r>
            <a: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4.4.6 (Ito-</a:t>
            </a:r>
            <a:r>
              <a:rPr lang="en-US" altLang="zh-TW" b="1" i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Doeblin</a:t>
            </a:r>
            <a: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formula for an Ito process).</a:t>
            </a:r>
            <a:b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TW" dirty="0"/>
              <a:t>Let         ,         , be an Ito process as described in Definition 4.4.3, and let            be a function for which the partial derivatives          ,           , and            are defined and continuous. Then, for every          ,</a:t>
            </a:r>
          </a:p>
        </p:txBody>
      </p:sp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A9E4AC13-4036-47B8-8D67-F353199BC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188878"/>
              </p:ext>
            </p:extLst>
          </p:nvPr>
        </p:nvGraphicFramePr>
        <p:xfrm>
          <a:off x="2814461" y="1120775"/>
          <a:ext cx="6492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330120" imgH="203040" progId="Equation.DSMT4">
                  <p:embed/>
                </p:oleObj>
              </mc:Choice>
              <mc:Fallback>
                <p:oleObj name="Equation" r:id="rId3" imgW="330120" imgH="203040" progId="Equation.DSMT4">
                  <p:embed/>
                  <p:pic>
                    <p:nvPicPr>
                      <p:cNvPr id="4105" name="Object 9">
                        <a:extLst>
                          <a:ext uri="{FF2B5EF4-FFF2-40B4-BE49-F238E27FC236}">
                            <a16:creationId xmlns:a16="http://schemas.microsoft.com/office/drawing/2014/main" id="{A9E4AC13-4036-47B8-8D67-F353199BCA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461" y="1120775"/>
                        <a:ext cx="6492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2D4C68C3-0BB9-4A8F-99D9-05ADD6322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061169"/>
              </p:ext>
            </p:extLst>
          </p:nvPr>
        </p:nvGraphicFramePr>
        <p:xfrm>
          <a:off x="3649310" y="1158875"/>
          <a:ext cx="6477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317160" imgH="177480" progId="Equation.DSMT4">
                  <p:embed/>
                </p:oleObj>
              </mc:Choice>
              <mc:Fallback>
                <p:oleObj name="Equation" r:id="rId5" imgW="317160" imgH="177480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2D4C68C3-0BB9-4A8F-99D9-05ADD63225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310" y="1158875"/>
                        <a:ext cx="6477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>
            <a:extLst>
              <a:ext uri="{FF2B5EF4-FFF2-40B4-BE49-F238E27FC236}">
                <a16:creationId xmlns:a16="http://schemas.microsoft.com/office/drawing/2014/main" id="{40C654FC-6EA7-4C20-9A5A-8FC258B0C3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651418"/>
              </p:ext>
            </p:extLst>
          </p:nvPr>
        </p:nvGraphicFramePr>
        <p:xfrm>
          <a:off x="5805488" y="1479552"/>
          <a:ext cx="8699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444240" imgH="203040" progId="Equation.DSMT4">
                  <p:embed/>
                </p:oleObj>
              </mc:Choice>
              <mc:Fallback>
                <p:oleObj name="Equation" r:id="rId7" imgW="444240" imgH="203040" progId="Equation.DSMT4">
                  <p:embed/>
                  <p:pic>
                    <p:nvPicPr>
                      <p:cNvPr id="4110" name="Object 14">
                        <a:extLst>
                          <a:ext uri="{FF2B5EF4-FFF2-40B4-BE49-F238E27FC236}">
                            <a16:creationId xmlns:a16="http://schemas.microsoft.com/office/drawing/2014/main" id="{40C654FC-6EA7-4C20-9A5A-8FC258B0C3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5488" y="1479552"/>
                        <a:ext cx="869950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>
            <a:extLst>
              <a:ext uri="{FF2B5EF4-FFF2-40B4-BE49-F238E27FC236}">
                <a16:creationId xmlns:a16="http://schemas.microsoft.com/office/drawing/2014/main" id="{819FCFFC-EA33-4F40-8F00-9B8DAEFD6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14108"/>
              </p:ext>
            </p:extLst>
          </p:nvPr>
        </p:nvGraphicFramePr>
        <p:xfrm>
          <a:off x="5461794" y="1847850"/>
          <a:ext cx="7921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457200" imgH="228600" progId="Equation.DSMT4">
                  <p:embed/>
                </p:oleObj>
              </mc:Choice>
              <mc:Fallback>
                <p:oleObj name="Equation" r:id="rId9" imgW="457200" imgH="228600" progId="Equation.DSMT4">
                  <p:embed/>
                  <p:pic>
                    <p:nvPicPr>
                      <p:cNvPr id="4114" name="Object 18">
                        <a:extLst>
                          <a:ext uri="{FF2B5EF4-FFF2-40B4-BE49-F238E27FC236}">
                            <a16:creationId xmlns:a16="http://schemas.microsoft.com/office/drawing/2014/main" id="{819FCFFC-EA33-4F40-8F00-9B8DAEFD68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794" y="1847850"/>
                        <a:ext cx="79216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>
            <a:extLst>
              <a:ext uri="{FF2B5EF4-FFF2-40B4-BE49-F238E27FC236}">
                <a16:creationId xmlns:a16="http://schemas.microsoft.com/office/drawing/2014/main" id="{52622720-1F44-4AB7-8A47-B485EFC3F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979083"/>
              </p:ext>
            </p:extLst>
          </p:nvPr>
        </p:nvGraphicFramePr>
        <p:xfrm>
          <a:off x="6363319" y="1882774"/>
          <a:ext cx="79216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482400" imgH="228600" progId="Equation.DSMT4">
                  <p:embed/>
                </p:oleObj>
              </mc:Choice>
              <mc:Fallback>
                <p:oleObj name="Equation" r:id="rId11" imgW="482400" imgH="228600" progId="Equation.DSMT4">
                  <p:embed/>
                  <p:pic>
                    <p:nvPicPr>
                      <p:cNvPr id="4118" name="Object 22">
                        <a:extLst>
                          <a:ext uri="{FF2B5EF4-FFF2-40B4-BE49-F238E27FC236}">
                            <a16:creationId xmlns:a16="http://schemas.microsoft.com/office/drawing/2014/main" id="{52622720-1F44-4AB7-8A47-B485EFC3FF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3319" y="1882774"/>
                        <a:ext cx="792162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>
            <a:extLst>
              <a:ext uri="{FF2B5EF4-FFF2-40B4-BE49-F238E27FC236}">
                <a16:creationId xmlns:a16="http://schemas.microsoft.com/office/drawing/2014/main" id="{76F6E81C-2FD5-46B1-A08C-B8AB8946D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231965"/>
              </p:ext>
            </p:extLst>
          </p:nvPr>
        </p:nvGraphicFramePr>
        <p:xfrm>
          <a:off x="8010525" y="1881187"/>
          <a:ext cx="8651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3" imgW="520560" imgH="228600" progId="Equation.DSMT4">
                  <p:embed/>
                </p:oleObj>
              </mc:Choice>
              <mc:Fallback>
                <p:oleObj name="Equation" r:id="rId13" imgW="520560" imgH="228600" progId="Equation.DSMT4">
                  <p:embed/>
                  <p:pic>
                    <p:nvPicPr>
                      <p:cNvPr id="4122" name="Object 26">
                        <a:extLst>
                          <a:ext uri="{FF2B5EF4-FFF2-40B4-BE49-F238E27FC236}">
                            <a16:creationId xmlns:a16="http://schemas.microsoft.com/office/drawing/2014/main" id="{76F6E81C-2FD5-46B1-A08C-B8AB8946D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525" y="1881187"/>
                        <a:ext cx="8651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>
            <a:extLst>
              <a:ext uri="{FF2B5EF4-FFF2-40B4-BE49-F238E27FC236}">
                <a16:creationId xmlns:a16="http://schemas.microsoft.com/office/drawing/2014/main" id="{BDA9BB44-5733-46BE-AC54-45ABD84549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54818"/>
              </p:ext>
            </p:extLst>
          </p:nvPr>
        </p:nvGraphicFramePr>
        <p:xfrm>
          <a:off x="8115300" y="2259012"/>
          <a:ext cx="76041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5" imgW="368280" imgH="177480" progId="Equation.DSMT4">
                  <p:embed/>
                </p:oleObj>
              </mc:Choice>
              <mc:Fallback>
                <p:oleObj name="Equation" r:id="rId15" imgW="368280" imgH="177480" progId="Equation.DSMT4">
                  <p:embed/>
                  <p:pic>
                    <p:nvPicPr>
                      <p:cNvPr id="4126" name="Object 30">
                        <a:extLst>
                          <a:ext uri="{FF2B5EF4-FFF2-40B4-BE49-F238E27FC236}">
                            <a16:creationId xmlns:a16="http://schemas.microsoft.com/office/drawing/2014/main" id="{BDA9BB44-5733-46BE-AC54-45ABD84549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2259012"/>
                        <a:ext cx="76041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>
            <a:extLst>
              <a:ext uri="{FF2B5EF4-FFF2-40B4-BE49-F238E27FC236}">
                <a16:creationId xmlns:a16="http://schemas.microsoft.com/office/drawing/2014/main" id="{BB9AAB54-B02A-4C7A-9438-8E2750391F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684597"/>
              </p:ext>
            </p:extLst>
          </p:nvPr>
        </p:nvGraphicFramePr>
        <p:xfrm>
          <a:off x="2221707" y="2852737"/>
          <a:ext cx="8064500" cy="33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7" imgW="4190760" imgH="1803240" progId="Equation.DSMT4">
                  <p:embed/>
                </p:oleObj>
              </mc:Choice>
              <mc:Fallback>
                <p:oleObj name="Equation" r:id="rId17" imgW="4190760" imgH="1803240" progId="Equation.DSMT4">
                  <p:embed/>
                  <p:pic>
                    <p:nvPicPr>
                      <p:cNvPr id="4130" name="Object 34">
                        <a:extLst>
                          <a:ext uri="{FF2B5EF4-FFF2-40B4-BE49-F238E27FC236}">
                            <a16:creationId xmlns:a16="http://schemas.microsoft.com/office/drawing/2014/main" id="{BB9AAB54-B02A-4C7A-9438-8E2750391F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1707" y="2852737"/>
                        <a:ext cx="8064500" cy="331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9">
            <a:extLst>
              <a:ext uri="{FF2B5EF4-FFF2-40B4-BE49-F238E27FC236}">
                <a16:creationId xmlns:a16="http://schemas.microsoft.com/office/drawing/2014/main" id="{D7BE497B-1E75-4B34-8FA1-2CAAB72C3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49913"/>
          </a:xfrm>
        </p:spPr>
        <p:txBody>
          <a:bodyPr>
            <a:normAutofit/>
          </a:bodyPr>
          <a:lstStyle/>
          <a:p>
            <a:r>
              <a:rPr lang="en-US" altLang="zh-TW" dirty="0"/>
              <a:t>We again work through the sketch of the proof of Theorem 4.4.1, but with the Ito process          replacing the Brownian motion         . In place of (4.4.9), we now have</a:t>
            </a:r>
          </a:p>
        </p:txBody>
      </p:sp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3346C3EB-34BC-4920-B079-259577237D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2888" y="2133600"/>
          <a:ext cx="6769100" cy="446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3593880" imgH="2768400" progId="Equation.DSMT4">
                  <p:embed/>
                </p:oleObj>
              </mc:Choice>
              <mc:Fallback>
                <p:oleObj name="Equation" r:id="rId3" imgW="3593880" imgH="276840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3346C3EB-34BC-4920-B079-259577237D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88" y="2133600"/>
                        <a:ext cx="6769100" cy="446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0BA35D33-14F8-4066-9894-641758A18F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721608"/>
              </p:ext>
            </p:extLst>
          </p:nvPr>
        </p:nvGraphicFramePr>
        <p:xfrm>
          <a:off x="6839127" y="1304925"/>
          <a:ext cx="6477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342720" imgH="203040" progId="Equation.DSMT4">
                  <p:embed/>
                </p:oleObj>
              </mc:Choice>
              <mc:Fallback>
                <p:oleObj name="Equation" r:id="rId5" imgW="342720" imgH="203040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0BA35D33-14F8-4066-9894-641758A18F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9127" y="1304925"/>
                        <a:ext cx="64770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>
            <a:extLst>
              <a:ext uri="{FF2B5EF4-FFF2-40B4-BE49-F238E27FC236}">
                <a16:creationId xmlns:a16="http://schemas.microsoft.com/office/drawing/2014/main" id="{500795AA-1314-4A7D-AE81-04A69755C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311193"/>
              </p:ext>
            </p:extLst>
          </p:nvPr>
        </p:nvGraphicFramePr>
        <p:xfrm>
          <a:off x="8295042" y="906462"/>
          <a:ext cx="6477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330120" imgH="203040" progId="Equation.DSMT4">
                  <p:embed/>
                </p:oleObj>
              </mc:Choice>
              <mc:Fallback>
                <p:oleObj name="Equation" r:id="rId7" imgW="330120" imgH="203040" progId="Equation.DSMT4">
                  <p:embed/>
                  <p:pic>
                    <p:nvPicPr>
                      <p:cNvPr id="6159" name="Object 15">
                        <a:extLst>
                          <a:ext uri="{FF2B5EF4-FFF2-40B4-BE49-F238E27FC236}">
                            <a16:creationId xmlns:a16="http://schemas.microsoft.com/office/drawing/2014/main" id="{500795AA-1314-4A7D-AE81-04A69755C1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5042" y="906462"/>
                        <a:ext cx="6477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6E0F26B1-7442-4527-8C09-EB4AAF15C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8051"/>
            <a:ext cx="8229600" cy="5218113"/>
          </a:xfrm>
        </p:spPr>
        <p:txBody>
          <a:bodyPr/>
          <a:lstStyle/>
          <a:p>
            <a: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Remark 4.4.7(Summary of stochastic calculus).</a:t>
            </a:r>
            <a:b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TW" dirty="0"/>
              <a:t>Every term on the right-hand side has a solid definition and in the end the right-hand side reduces to a sum of a nonrandom quantity                 , three ordinary(Lebesgue) integrals with respect to time, and a Ito integral.</a:t>
            </a:r>
            <a:br>
              <a:rPr lang="en-US" altLang="zh-TW" sz="2400" dirty="0"/>
            </a:br>
            <a:br>
              <a:rPr lang="en-US" altLang="zh-TW" dirty="0"/>
            </a:br>
            <a:endParaRPr lang="en-US" altLang="zh-TW" dirty="0"/>
          </a:p>
        </p:txBody>
      </p:sp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262037C2-BCDA-4704-81E7-50B45140B8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858977"/>
              </p:ext>
            </p:extLst>
          </p:nvPr>
        </p:nvGraphicFramePr>
        <p:xfrm>
          <a:off x="1981200" y="3289299"/>
          <a:ext cx="8899525" cy="266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4584600" imgH="1295280" progId="Equation.DSMT4">
                  <p:embed/>
                </p:oleObj>
              </mc:Choice>
              <mc:Fallback>
                <p:oleObj name="Equation" r:id="rId3" imgW="4584600" imgH="1295280" progId="Equation.DSMT4">
                  <p:embed/>
                  <p:pic>
                    <p:nvPicPr>
                      <p:cNvPr id="7175" name="Object 7">
                        <a:extLst>
                          <a:ext uri="{FF2B5EF4-FFF2-40B4-BE49-F238E27FC236}">
                            <a16:creationId xmlns:a16="http://schemas.microsoft.com/office/drawing/2014/main" id="{262037C2-BCDA-4704-81E7-50B45140B8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89299"/>
                        <a:ext cx="8899525" cy="266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>
            <a:extLst>
              <a:ext uri="{FF2B5EF4-FFF2-40B4-BE49-F238E27FC236}">
                <a16:creationId xmlns:a16="http://schemas.microsoft.com/office/drawing/2014/main" id="{455234C9-B724-4E76-81DA-ED05C770FD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160579"/>
              </p:ext>
            </p:extLst>
          </p:nvPr>
        </p:nvGraphicFramePr>
        <p:xfrm>
          <a:off x="7304265" y="2102556"/>
          <a:ext cx="12858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698400" imgH="203040" progId="Equation.DSMT4">
                  <p:embed/>
                </p:oleObj>
              </mc:Choice>
              <mc:Fallback>
                <p:oleObj name="Equation" r:id="rId5" imgW="698400" imgH="203040" progId="Equation.DSMT4">
                  <p:embed/>
                  <p:pic>
                    <p:nvPicPr>
                      <p:cNvPr id="7179" name="Object 11">
                        <a:extLst>
                          <a:ext uri="{FF2B5EF4-FFF2-40B4-BE49-F238E27FC236}">
                            <a16:creationId xmlns:a16="http://schemas.microsoft.com/office/drawing/2014/main" id="{455234C9-B724-4E76-81DA-ED05C770FD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265" y="2102556"/>
                        <a:ext cx="128587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AE94B0A-C12B-4589-A8EE-CCCA991A2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76251"/>
            <a:ext cx="8229600" cy="50482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3200" b="1"/>
              <a:t>4.4.3 Examples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E5A444B-D48A-4060-BBF1-F14140682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4929188"/>
          </a:xfrm>
        </p:spPr>
        <p:txBody>
          <a:bodyPr/>
          <a:lstStyle/>
          <a:p>
            <a:r>
              <a:rPr lang="en-US" altLang="zh-TW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Example 4.4.8(Generalized geometric Brownian motion)</a:t>
            </a:r>
            <a:b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TW" dirty="0"/>
              <a:t>Let        ,        , be a Brownian motion, let        ,        , be an associated filtration, and let        and        be adapted processes.</a:t>
            </a:r>
            <a:br>
              <a:rPr lang="en-US" altLang="zh-TW" dirty="0"/>
            </a:br>
            <a:r>
              <a:rPr lang="en-US" altLang="zh-TW" dirty="0"/>
              <a:t>Define Ito process</a:t>
            </a:r>
          </a:p>
        </p:txBody>
      </p:sp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948EAAEB-1B1C-4474-A6DF-7285FE076C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068229"/>
              </p:ext>
            </p:extLst>
          </p:nvPr>
        </p:nvGraphicFramePr>
        <p:xfrm>
          <a:off x="2372431" y="3661569"/>
          <a:ext cx="7945438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3390840" imgH="431640" progId="Equation.DSMT4">
                  <p:embed/>
                </p:oleObj>
              </mc:Choice>
              <mc:Fallback>
                <p:oleObj name="Equation" r:id="rId3" imgW="3390840" imgH="431640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948EAAEB-1B1C-4474-A6DF-7285FE076C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2431" y="3661569"/>
                        <a:ext cx="7945438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6BFA4028-6F76-487B-84DB-5BDD2CAB6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676197"/>
              </p:ext>
            </p:extLst>
          </p:nvPr>
        </p:nvGraphicFramePr>
        <p:xfrm>
          <a:off x="2801938" y="2040911"/>
          <a:ext cx="6032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342720" imgH="203040" progId="Equation.DSMT4">
                  <p:embed/>
                </p:oleObj>
              </mc:Choice>
              <mc:Fallback>
                <p:oleObj name="Equation" r:id="rId5" imgW="342720" imgH="203040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6BFA4028-6F76-487B-84DB-5BDD2CAB6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2040911"/>
                        <a:ext cx="6032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>
            <a:extLst>
              <a:ext uri="{FF2B5EF4-FFF2-40B4-BE49-F238E27FC236}">
                <a16:creationId xmlns:a16="http://schemas.microsoft.com/office/drawing/2014/main" id="{703AD90E-CC95-4268-A814-5DE73CAB8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26205"/>
              </p:ext>
            </p:extLst>
          </p:nvPr>
        </p:nvGraphicFramePr>
        <p:xfrm>
          <a:off x="3549650" y="2040911"/>
          <a:ext cx="5762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8204" name="Object 12">
                        <a:extLst>
                          <a:ext uri="{FF2B5EF4-FFF2-40B4-BE49-F238E27FC236}">
                            <a16:creationId xmlns:a16="http://schemas.microsoft.com/office/drawing/2014/main" id="{703AD90E-CC95-4268-A814-5DE73CAB88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2040911"/>
                        <a:ext cx="576263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>
            <a:extLst>
              <a:ext uri="{FF2B5EF4-FFF2-40B4-BE49-F238E27FC236}">
                <a16:creationId xmlns:a16="http://schemas.microsoft.com/office/drawing/2014/main" id="{13950C25-F796-4BA0-BC92-4104D7D5D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166830"/>
              </p:ext>
            </p:extLst>
          </p:nvPr>
        </p:nvGraphicFramePr>
        <p:xfrm>
          <a:off x="8115741" y="2015160"/>
          <a:ext cx="590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317160" imgH="203040" progId="Equation.DSMT4">
                  <p:embed/>
                </p:oleObj>
              </mc:Choice>
              <mc:Fallback>
                <p:oleObj name="Equation" r:id="rId9" imgW="317160" imgH="203040" progId="Equation.DSMT4">
                  <p:embed/>
                  <p:pic>
                    <p:nvPicPr>
                      <p:cNvPr id="8207" name="Object 15">
                        <a:extLst>
                          <a:ext uri="{FF2B5EF4-FFF2-40B4-BE49-F238E27FC236}">
                            <a16:creationId xmlns:a16="http://schemas.microsoft.com/office/drawing/2014/main" id="{13950C25-F796-4BA0-BC92-4104D7D5D5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741" y="2015160"/>
                        <a:ext cx="590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>
            <a:extLst>
              <a:ext uri="{FF2B5EF4-FFF2-40B4-BE49-F238E27FC236}">
                <a16:creationId xmlns:a16="http://schemas.microsoft.com/office/drawing/2014/main" id="{7BAA6EC4-8804-430B-8D12-4C163EB62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254057"/>
              </p:ext>
            </p:extLst>
          </p:nvPr>
        </p:nvGraphicFramePr>
        <p:xfrm>
          <a:off x="8813800" y="2040911"/>
          <a:ext cx="5762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317160" imgH="177480" progId="Equation.DSMT4">
                  <p:embed/>
                </p:oleObj>
              </mc:Choice>
              <mc:Fallback>
                <p:oleObj name="Equation" r:id="rId11" imgW="317160" imgH="177480" progId="Equation.DSMT4">
                  <p:embed/>
                  <p:pic>
                    <p:nvPicPr>
                      <p:cNvPr id="8210" name="Object 18">
                        <a:extLst>
                          <a:ext uri="{FF2B5EF4-FFF2-40B4-BE49-F238E27FC236}">
                            <a16:creationId xmlns:a16="http://schemas.microsoft.com/office/drawing/2014/main" id="{7BAA6EC4-8804-430B-8D12-4C163EB62E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3800" y="2040911"/>
                        <a:ext cx="5762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3" name="Object 21">
            <a:extLst>
              <a:ext uri="{FF2B5EF4-FFF2-40B4-BE49-F238E27FC236}">
                <a16:creationId xmlns:a16="http://schemas.microsoft.com/office/drawing/2014/main" id="{EEA67EF2-C002-4BA1-B419-F83D88C60E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245666"/>
              </p:ext>
            </p:extLst>
          </p:nvPr>
        </p:nvGraphicFramePr>
        <p:xfrm>
          <a:off x="6810816" y="2392985"/>
          <a:ext cx="5842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2" imgW="304560" imgH="203040" progId="Equation.DSMT4">
                  <p:embed/>
                </p:oleObj>
              </mc:Choice>
              <mc:Fallback>
                <p:oleObj name="Equation" r:id="rId12" imgW="304560" imgH="203040" progId="Equation.DSMT4">
                  <p:embed/>
                  <p:pic>
                    <p:nvPicPr>
                      <p:cNvPr id="8213" name="Object 21">
                        <a:extLst>
                          <a:ext uri="{FF2B5EF4-FFF2-40B4-BE49-F238E27FC236}">
                            <a16:creationId xmlns:a16="http://schemas.microsoft.com/office/drawing/2014/main" id="{EEA67EF2-C002-4BA1-B419-F83D88C60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816" y="2392985"/>
                        <a:ext cx="5842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>
            <a:extLst>
              <a:ext uri="{FF2B5EF4-FFF2-40B4-BE49-F238E27FC236}">
                <a16:creationId xmlns:a16="http://schemas.microsoft.com/office/drawing/2014/main" id="{467ECF58-03C8-4D7A-B2C1-0D6FB2244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928588"/>
              </p:ext>
            </p:extLst>
          </p:nvPr>
        </p:nvGraphicFramePr>
        <p:xfrm>
          <a:off x="7946673" y="2395366"/>
          <a:ext cx="5762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4" imgW="304560" imgH="203040" progId="Equation.DSMT4">
                  <p:embed/>
                </p:oleObj>
              </mc:Choice>
              <mc:Fallback>
                <p:oleObj name="Equation" r:id="rId14" imgW="304560" imgH="203040" progId="Equation.DSMT4">
                  <p:embed/>
                  <p:pic>
                    <p:nvPicPr>
                      <p:cNvPr id="8216" name="Object 24">
                        <a:extLst>
                          <a:ext uri="{FF2B5EF4-FFF2-40B4-BE49-F238E27FC236}">
                            <a16:creationId xmlns:a16="http://schemas.microsoft.com/office/drawing/2014/main" id="{467ECF58-03C8-4D7A-B2C1-0D6FB2244B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6673" y="2395366"/>
                        <a:ext cx="5762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>
            <a:extLst>
              <a:ext uri="{FF2B5EF4-FFF2-40B4-BE49-F238E27FC236}">
                <a16:creationId xmlns:a16="http://schemas.microsoft.com/office/drawing/2014/main" id="{0C037D3A-FD52-4B9F-880A-7676165BE0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1600201"/>
            <a:ext cx="8435975" cy="4924425"/>
          </a:xfrm>
        </p:spPr>
        <p:txBody>
          <a:bodyPr/>
          <a:lstStyle/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/>
          </a:p>
          <a:p>
            <a:pPr>
              <a:buFontTx/>
              <a:buNone/>
            </a:pPr>
            <a:endParaRPr lang="en-US" altLang="zh-TW" sz="2400"/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D728F01F-39AA-4549-A66C-419BAC152B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4" y="661988"/>
          <a:ext cx="7362825" cy="412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174840" imgH="1981080" progId="Equation.DSMT4">
                  <p:embed/>
                </p:oleObj>
              </mc:Choice>
              <mc:Fallback>
                <p:oleObj name="Equation" r:id="rId3" imgW="3174840" imgH="1981080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D728F01F-39AA-4549-A66C-419BAC152B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661988"/>
                        <a:ext cx="7362825" cy="412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id="{5743988C-4AEE-4A57-9AC9-52CC5E617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33375"/>
            <a:ext cx="8229600" cy="579278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zh-TW" dirty="0"/>
              <a:t>Consider an asset price process given by </a:t>
            </a:r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r>
              <a:rPr lang="en-US" altLang="zh-TW" dirty="0"/>
              <a:t>Where S(0) is nonrandom and positive. We may write </a:t>
            </a:r>
          </a:p>
          <a:p>
            <a:pPr>
              <a:buFontTx/>
              <a:buNone/>
            </a:pPr>
            <a:r>
              <a:rPr lang="en-US" altLang="zh-TW" dirty="0"/>
              <a:t>                     ,where                     ,                         , and</a:t>
            </a:r>
          </a:p>
          <a:p>
            <a:pPr>
              <a:buFontTx/>
              <a:buNone/>
            </a:pPr>
            <a:r>
              <a:rPr lang="en-US" altLang="zh-TW" dirty="0"/>
              <a:t>                      . According to the Ito-</a:t>
            </a:r>
            <a:r>
              <a:rPr lang="en-US" altLang="zh-TW" dirty="0" err="1"/>
              <a:t>Doeblin</a:t>
            </a:r>
            <a:r>
              <a:rPr lang="en-US" altLang="zh-TW" dirty="0"/>
              <a:t> formula</a:t>
            </a:r>
          </a:p>
        </p:txBody>
      </p:sp>
      <p:graphicFrame>
        <p:nvGraphicFramePr>
          <p:cNvPr id="40967" name="Object 7">
            <a:extLst>
              <a:ext uri="{FF2B5EF4-FFF2-40B4-BE49-F238E27FC236}">
                <a16:creationId xmlns:a16="http://schemas.microsoft.com/office/drawing/2014/main" id="{D3DF7E41-C638-4283-9CBF-A2B0CA7E4B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092929"/>
              </p:ext>
            </p:extLst>
          </p:nvPr>
        </p:nvGraphicFramePr>
        <p:xfrm>
          <a:off x="2675466" y="3429000"/>
          <a:ext cx="6503988" cy="33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2895480" imgH="1663560" progId="Equation.DSMT4">
                  <p:embed/>
                </p:oleObj>
              </mc:Choice>
              <mc:Fallback>
                <p:oleObj name="Equation" r:id="rId3" imgW="2895480" imgH="1663560" progId="Equation.DSMT4">
                  <p:embed/>
                  <p:pic>
                    <p:nvPicPr>
                      <p:cNvPr id="40967" name="Object 7">
                        <a:extLst>
                          <a:ext uri="{FF2B5EF4-FFF2-40B4-BE49-F238E27FC236}">
                            <a16:creationId xmlns:a16="http://schemas.microsoft.com/office/drawing/2014/main" id="{D3DF7E41-C638-4283-9CBF-A2B0CA7E4B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466" y="3429000"/>
                        <a:ext cx="6503988" cy="331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>
            <a:extLst>
              <a:ext uri="{FF2B5EF4-FFF2-40B4-BE49-F238E27FC236}">
                <a16:creationId xmlns:a16="http://schemas.microsoft.com/office/drawing/2014/main" id="{4829C931-1D9D-4A12-A013-17ADB99AA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977301"/>
              </p:ext>
            </p:extLst>
          </p:nvPr>
        </p:nvGraphicFramePr>
        <p:xfrm>
          <a:off x="2451100" y="838200"/>
          <a:ext cx="642778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2819160" imgH="355320" progId="Equation.DSMT4">
                  <p:embed/>
                </p:oleObj>
              </mc:Choice>
              <mc:Fallback>
                <p:oleObj name="Equation" r:id="rId5" imgW="2819160" imgH="355320" progId="Equation.DSMT4">
                  <p:embed/>
                  <p:pic>
                    <p:nvPicPr>
                      <p:cNvPr id="40971" name="Object 11">
                        <a:extLst>
                          <a:ext uri="{FF2B5EF4-FFF2-40B4-BE49-F238E27FC236}">
                            <a16:creationId xmlns:a16="http://schemas.microsoft.com/office/drawing/2014/main" id="{4829C931-1D9D-4A12-A013-17ADB99AAC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838200"/>
                        <a:ext cx="642778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2">
            <a:extLst>
              <a:ext uri="{FF2B5EF4-FFF2-40B4-BE49-F238E27FC236}">
                <a16:creationId xmlns:a16="http://schemas.microsoft.com/office/drawing/2014/main" id="{BF6CA7AA-DC88-4CD5-8A92-2C50CE3AC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372667"/>
              </p:ext>
            </p:extLst>
          </p:nvPr>
        </p:nvGraphicFramePr>
        <p:xfrm>
          <a:off x="2124868" y="2436813"/>
          <a:ext cx="165576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939600" imgH="203040" progId="Equation.DSMT4">
                  <p:embed/>
                </p:oleObj>
              </mc:Choice>
              <mc:Fallback>
                <p:oleObj name="Equation" r:id="rId7" imgW="939600" imgH="203040" progId="Equation.DSMT4">
                  <p:embed/>
                  <p:pic>
                    <p:nvPicPr>
                      <p:cNvPr id="40972" name="Object 12">
                        <a:extLst>
                          <a:ext uri="{FF2B5EF4-FFF2-40B4-BE49-F238E27FC236}">
                            <a16:creationId xmlns:a16="http://schemas.microsoft.com/office/drawing/2014/main" id="{BF6CA7AA-DC88-4CD5-8A92-2C50CE3ACF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868" y="2436813"/>
                        <a:ext cx="165576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>
            <a:extLst>
              <a:ext uri="{FF2B5EF4-FFF2-40B4-BE49-F238E27FC236}">
                <a16:creationId xmlns:a16="http://schemas.microsoft.com/office/drawing/2014/main" id="{7886A5D9-AFA1-4702-B93D-1BB8C7E73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76133"/>
              </p:ext>
            </p:extLst>
          </p:nvPr>
        </p:nvGraphicFramePr>
        <p:xfrm>
          <a:off x="4800599" y="2367931"/>
          <a:ext cx="17287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888840" imgH="228600" progId="Equation.DSMT4">
                  <p:embed/>
                </p:oleObj>
              </mc:Choice>
              <mc:Fallback>
                <p:oleObj name="Equation" r:id="rId9" imgW="888840" imgH="228600" progId="Equation.DSMT4">
                  <p:embed/>
                  <p:pic>
                    <p:nvPicPr>
                      <p:cNvPr id="40973" name="Object 13">
                        <a:extLst>
                          <a:ext uri="{FF2B5EF4-FFF2-40B4-BE49-F238E27FC236}">
                            <a16:creationId xmlns:a16="http://schemas.microsoft.com/office/drawing/2014/main" id="{7886A5D9-AFA1-4702-B93D-1BB8C7E73E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99" y="2367931"/>
                        <a:ext cx="1728788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>
            <a:extLst>
              <a:ext uri="{FF2B5EF4-FFF2-40B4-BE49-F238E27FC236}">
                <a16:creationId xmlns:a16="http://schemas.microsoft.com/office/drawing/2014/main" id="{10921B14-5AF9-488E-BEEE-5AF112E7B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92080"/>
              </p:ext>
            </p:extLst>
          </p:nvPr>
        </p:nvGraphicFramePr>
        <p:xfrm>
          <a:off x="6643332" y="2350293"/>
          <a:ext cx="19431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1" imgW="914400" imgH="228600" progId="Equation.DSMT4">
                  <p:embed/>
                </p:oleObj>
              </mc:Choice>
              <mc:Fallback>
                <p:oleObj name="Equation" r:id="rId11" imgW="914400" imgH="228600" progId="Equation.DSMT4">
                  <p:embed/>
                  <p:pic>
                    <p:nvPicPr>
                      <p:cNvPr id="40974" name="Object 14">
                        <a:extLst>
                          <a:ext uri="{FF2B5EF4-FFF2-40B4-BE49-F238E27FC236}">
                            <a16:creationId xmlns:a16="http://schemas.microsoft.com/office/drawing/2014/main" id="{10921B14-5AF9-488E-BEEE-5AF112E7BD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332" y="2350293"/>
                        <a:ext cx="19431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>
            <a:extLst>
              <a:ext uri="{FF2B5EF4-FFF2-40B4-BE49-F238E27FC236}">
                <a16:creationId xmlns:a16="http://schemas.microsoft.com/office/drawing/2014/main" id="{3807B332-2382-49D4-B77C-BFE0CB8866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905088"/>
              </p:ext>
            </p:extLst>
          </p:nvPr>
        </p:nvGraphicFramePr>
        <p:xfrm>
          <a:off x="1981200" y="2781300"/>
          <a:ext cx="19431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3" imgW="927000" imgH="228600" progId="Equation.DSMT4">
                  <p:embed/>
                </p:oleObj>
              </mc:Choice>
              <mc:Fallback>
                <p:oleObj name="Equation" r:id="rId13" imgW="927000" imgH="228600" progId="Equation.DSMT4">
                  <p:embed/>
                  <p:pic>
                    <p:nvPicPr>
                      <p:cNvPr id="40975" name="Object 15">
                        <a:extLst>
                          <a:ext uri="{FF2B5EF4-FFF2-40B4-BE49-F238E27FC236}">
                            <a16:creationId xmlns:a16="http://schemas.microsoft.com/office/drawing/2014/main" id="{3807B332-2382-49D4-B77C-BFE0CB8866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81300"/>
                        <a:ext cx="19431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F68D6374-F6E8-4EE8-A046-4B875C7BCA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33375"/>
            <a:ext cx="8229600" cy="579278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zh-TW" dirty="0"/>
              <a:t>In the case          , </a:t>
            </a:r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r>
              <a:rPr lang="en-US" altLang="zh-TW" dirty="0"/>
              <a:t>is a </a:t>
            </a:r>
            <a:r>
              <a:rPr lang="en-US" altLang="zh-TW" dirty="0" err="1"/>
              <a:t>martinglae</a:t>
            </a:r>
            <a:r>
              <a:rPr lang="en-US" altLang="zh-TW" dirty="0"/>
              <a:t>, </a:t>
            </a:r>
          </a:p>
          <a:p>
            <a:pPr>
              <a:buFontTx/>
              <a:buNone/>
            </a:pPr>
            <a:r>
              <a:rPr lang="en-US" altLang="zh-TW" dirty="0"/>
              <a:t>and hence (in the case          ) </a:t>
            </a:r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endParaRPr lang="en-US" altLang="zh-TW" dirty="0"/>
          </a:p>
          <a:p>
            <a:pPr>
              <a:buFontTx/>
              <a:buNone/>
            </a:pPr>
            <a:r>
              <a:rPr lang="en-US" altLang="zh-TW" dirty="0"/>
              <a:t>is a martingale.</a:t>
            </a:r>
          </a:p>
        </p:txBody>
      </p:sp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B4907E6A-0359-45AE-A633-1F97106EB6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22663"/>
              </p:ext>
            </p:extLst>
          </p:nvPr>
        </p:nvGraphicFramePr>
        <p:xfrm>
          <a:off x="3663423" y="361951"/>
          <a:ext cx="6492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380880" imgH="177480" progId="Equation.DSMT4">
                  <p:embed/>
                </p:oleObj>
              </mc:Choice>
              <mc:Fallback>
                <p:oleObj name="Equation" r:id="rId3" imgW="380880" imgH="177480" progId="Equation.DSMT4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B4907E6A-0359-45AE-A633-1F97106EB6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423" y="361951"/>
                        <a:ext cx="6492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>
            <a:extLst>
              <a:ext uri="{FF2B5EF4-FFF2-40B4-BE49-F238E27FC236}">
                <a16:creationId xmlns:a16="http://schemas.microsoft.com/office/drawing/2014/main" id="{0771E92F-B52D-48E1-8040-C6952B877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435948"/>
              </p:ext>
            </p:extLst>
          </p:nvPr>
        </p:nvGraphicFramePr>
        <p:xfrm>
          <a:off x="3601334" y="987075"/>
          <a:ext cx="37084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1447560" imgH="203040" progId="Equation.DSMT4">
                  <p:embed/>
                </p:oleObj>
              </mc:Choice>
              <mc:Fallback>
                <p:oleObj name="Equation" r:id="rId5" imgW="1447560" imgH="203040" progId="Equation.DSMT4">
                  <p:embed/>
                  <p:pic>
                    <p:nvPicPr>
                      <p:cNvPr id="10251" name="Object 11">
                        <a:extLst>
                          <a:ext uri="{FF2B5EF4-FFF2-40B4-BE49-F238E27FC236}">
                            <a16:creationId xmlns:a16="http://schemas.microsoft.com/office/drawing/2014/main" id="{0771E92F-B52D-48E1-8040-C6952B877B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334" y="987075"/>
                        <a:ext cx="37084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>
            <a:extLst>
              <a:ext uri="{FF2B5EF4-FFF2-40B4-BE49-F238E27FC236}">
                <a16:creationId xmlns:a16="http://schemas.microsoft.com/office/drawing/2014/main" id="{CBAA251B-7630-4BFC-B3A4-3046EC6CD6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630120"/>
              </p:ext>
            </p:extLst>
          </p:nvPr>
        </p:nvGraphicFramePr>
        <p:xfrm>
          <a:off x="3601334" y="1394180"/>
          <a:ext cx="389413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968480" imgH="330120" progId="Equation.DSMT4">
                  <p:embed/>
                </p:oleObj>
              </mc:Choice>
              <mc:Fallback>
                <p:oleObj name="Equation" r:id="rId7" imgW="1968480" imgH="330120" progId="Equation.DSMT4">
                  <p:embed/>
                  <p:pic>
                    <p:nvPicPr>
                      <p:cNvPr id="10255" name="Object 15">
                        <a:extLst>
                          <a:ext uri="{FF2B5EF4-FFF2-40B4-BE49-F238E27FC236}">
                            <a16:creationId xmlns:a16="http://schemas.microsoft.com/office/drawing/2014/main" id="{CBAA251B-7630-4BFC-B3A4-3046EC6CD6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334" y="1394180"/>
                        <a:ext cx="389413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>
            <a:extLst>
              <a:ext uri="{FF2B5EF4-FFF2-40B4-BE49-F238E27FC236}">
                <a16:creationId xmlns:a16="http://schemas.microsoft.com/office/drawing/2014/main" id="{FD0834BC-56C1-4793-9B2D-2D1863190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225737"/>
              </p:ext>
            </p:extLst>
          </p:nvPr>
        </p:nvGraphicFramePr>
        <p:xfrm>
          <a:off x="2404534" y="3311355"/>
          <a:ext cx="7720013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3543120" imgH="368280" progId="Equation.DSMT4">
                  <p:embed/>
                </p:oleObj>
              </mc:Choice>
              <mc:Fallback>
                <p:oleObj name="Equation" r:id="rId9" imgW="3543120" imgH="368280" progId="Equation.DSMT4">
                  <p:embed/>
                  <p:pic>
                    <p:nvPicPr>
                      <p:cNvPr id="10259" name="Object 19">
                        <a:extLst>
                          <a:ext uri="{FF2B5EF4-FFF2-40B4-BE49-F238E27FC236}">
                            <a16:creationId xmlns:a16="http://schemas.microsoft.com/office/drawing/2014/main" id="{FD0834BC-56C1-4793-9B2D-2D18631908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534" y="3311355"/>
                        <a:ext cx="7720013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>
            <a:extLst>
              <a:ext uri="{FF2B5EF4-FFF2-40B4-BE49-F238E27FC236}">
                <a16:creationId xmlns:a16="http://schemas.microsoft.com/office/drawing/2014/main" id="{BF2C62F5-4843-4D28-A09D-A998195CFE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032185"/>
              </p:ext>
            </p:extLst>
          </p:nvPr>
        </p:nvGraphicFramePr>
        <p:xfrm>
          <a:off x="5446712" y="2901780"/>
          <a:ext cx="6492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380880" imgH="177480" progId="Equation.DSMT4">
                  <p:embed/>
                </p:oleObj>
              </mc:Choice>
              <mc:Fallback>
                <p:oleObj name="Equation" r:id="rId11" imgW="380880" imgH="177480" progId="Equation.DSMT4">
                  <p:embed/>
                  <p:pic>
                    <p:nvPicPr>
                      <p:cNvPr id="10263" name="Object 23">
                        <a:extLst>
                          <a:ext uri="{FF2B5EF4-FFF2-40B4-BE49-F238E27FC236}">
                            <a16:creationId xmlns:a16="http://schemas.microsoft.com/office/drawing/2014/main" id="{BF2C62F5-4843-4D28-A09D-A998195CF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712" y="2901780"/>
                        <a:ext cx="6492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7816A784-3E38-4238-BEB3-D4FADBDD84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Definition 4.4.3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06E5F274-12E2-44A3-BAF8-D4E1848B85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0311" y="1498600"/>
            <a:ext cx="8229600" cy="5257800"/>
          </a:xfrm>
        </p:spPr>
        <p:txBody>
          <a:bodyPr>
            <a:normAutofit/>
          </a:bodyPr>
          <a:lstStyle/>
          <a:p>
            <a:r>
              <a:rPr lang="en-US" altLang="zh-TW" dirty="0"/>
              <a:t>Let W(t), t</a:t>
            </a:r>
            <a:r>
              <a:rPr lang="en-US" altLang="zh-TW" dirty="0">
                <a:cs typeface="Arial" panose="020B0604020202020204" pitchFamily="34" charset="0"/>
              </a:rPr>
              <a:t>≥</a:t>
            </a:r>
            <a:r>
              <a:rPr lang="en-US" altLang="zh-TW" dirty="0"/>
              <a:t>0, be a Brownian motion, and let F(t), t</a:t>
            </a:r>
            <a:r>
              <a:rPr lang="en-US" altLang="zh-TW" dirty="0">
                <a:cs typeface="Arial" panose="020B0604020202020204" pitchFamily="34" charset="0"/>
              </a:rPr>
              <a:t>≥</a:t>
            </a:r>
            <a:r>
              <a:rPr lang="en-US" altLang="zh-TW" dirty="0"/>
              <a:t>0, be an associated filtration. An </a:t>
            </a:r>
            <a:r>
              <a:rPr lang="en-US" altLang="zh-TW" dirty="0" err="1"/>
              <a:t>It</a:t>
            </a:r>
            <a:r>
              <a:rPr lang="en-US" altLang="zh-TW" dirty="0" err="1">
                <a:cs typeface="Arial" panose="020B0604020202020204" pitchFamily="34" charset="0"/>
              </a:rPr>
              <a:t>ô</a:t>
            </a:r>
            <a:r>
              <a:rPr lang="en-US" altLang="zh-TW" dirty="0">
                <a:cs typeface="Arial" panose="020B0604020202020204" pitchFamily="34" charset="0"/>
              </a:rPr>
              <a:t> process is a stochastic process of the form</a:t>
            </a:r>
          </a:p>
          <a:p>
            <a:pPr algn="r">
              <a:buFontTx/>
              <a:buNone/>
            </a:pPr>
            <a:endParaRPr lang="en-US" altLang="zh-TW" dirty="0">
              <a:cs typeface="Arial" panose="020B0604020202020204" pitchFamily="34" charset="0"/>
            </a:endParaRPr>
          </a:p>
          <a:p>
            <a:pPr algn="r">
              <a:buFontTx/>
              <a:buNone/>
            </a:pPr>
            <a:r>
              <a:rPr lang="en-US" altLang="zh-TW" dirty="0">
                <a:cs typeface="Arial" panose="020B0604020202020204" pitchFamily="34" charset="0"/>
              </a:rPr>
              <a:t>(4.4.16)</a:t>
            </a:r>
          </a:p>
          <a:p>
            <a:r>
              <a:rPr lang="en-US" altLang="zh-TW" dirty="0">
                <a:cs typeface="Arial" panose="020B0604020202020204" pitchFamily="34" charset="0"/>
              </a:rPr>
              <a:t>Where X(0) is nonrandom and </a:t>
            </a:r>
            <a:r>
              <a:rPr lang="el-GR" altLang="zh-TW" dirty="0">
                <a:cs typeface="Arial" panose="020B0604020202020204" pitchFamily="34" charset="0"/>
              </a:rPr>
              <a:t>Δ</a:t>
            </a:r>
            <a:r>
              <a:rPr lang="en-US" altLang="zh-TW" dirty="0">
                <a:cs typeface="Arial" panose="020B0604020202020204" pitchFamily="34" charset="0"/>
              </a:rPr>
              <a:t>(u) and</a:t>
            </a:r>
            <a:r>
              <a:rPr lang="el-GR" altLang="zh-TW" dirty="0">
                <a:cs typeface="Arial" panose="020B0604020202020204" pitchFamily="34" charset="0"/>
              </a:rPr>
              <a:t>Θ</a:t>
            </a:r>
            <a:r>
              <a:rPr lang="en-US" altLang="zh-TW" dirty="0">
                <a:cs typeface="Arial" panose="020B0604020202020204" pitchFamily="34" charset="0"/>
              </a:rPr>
              <a:t>(u) are adapted stochastic processes.</a:t>
            </a:r>
            <a:br>
              <a:rPr lang="en-US" altLang="zh-TW" dirty="0">
                <a:cs typeface="Arial" panose="020B0604020202020204" pitchFamily="34" charset="0"/>
              </a:rPr>
            </a:br>
            <a:endParaRPr lang="en-US" altLang="zh-TW" dirty="0">
              <a:cs typeface="Arial" panose="020B0604020202020204" pitchFamily="34" charset="0"/>
            </a:endParaRPr>
          </a:p>
          <a:p>
            <a:r>
              <a:rPr lang="en-US" altLang="zh-TW" dirty="0">
                <a:cs typeface="Arial" panose="020B0604020202020204" pitchFamily="34" charset="0"/>
              </a:rPr>
              <a:t>We assume that                 and                  are finite for every t&gt;0 so that the integrals on the right-hand side of (4.4.16) are defined and the </a:t>
            </a:r>
            <a:r>
              <a:rPr lang="en-US" altLang="zh-TW" dirty="0" err="1"/>
              <a:t>It</a:t>
            </a:r>
            <a:r>
              <a:rPr lang="en-US" altLang="zh-TW" dirty="0" err="1">
                <a:cs typeface="Arial" panose="020B0604020202020204" pitchFamily="34" charset="0"/>
              </a:rPr>
              <a:t>ô</a:t>
            </a:r>
            <a:r>
              <a:rPr lang="en-US" altLang="zh-TW" dirty="0">
                <a:cs typeface="Arial" panose="020B0604020202020204" pitchFamily="34" charset="0"/>
              </a:rPr>
              <a:t> integral is a martingale.</a:t>
            </a:r>
            <a:endParaRPr lang="el-GR" altLang="zh-TW" dirty="0">
              <a:cs typeface="Arial" panose="020B0604020202020204" pitchFamily="34" charset="0"/>
            </a:endParaRPr>
          </a:p>
        </p:txBody>
      </p:sp>
      <p:graphicFrame>
        <p:nvGraphicFramePr>
          <p:cNvPr id="93188" name="Object 4">
            <a:extLst>
              <a:ext uri="{FF2B5EF4-FFF2-40B4-BE49-F238E27FC236}">
                <a16:creationId xmlns:a16="http://schemas.microsoft.com/office/drawing/2014/main" id="{025C93E5-6164-456D-B668-3BF2B42A4F97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949537922"/>
              </p:ext>
            </p:extLst>
          </p:nvPr>
        </p:nvGraphicFramePr>
        <p:xfrm>
          <a:off x="1785056" y="2627312"/>
          <a:ext cx="57912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方程式" r:id="rId3" imgW="2463480" imgH="330120" progId="Equation.3">
                  <p:embed/>
                </p:oleObj>
              </mc:Choice>
              <mc:Fallback>
                <p:oleObj name="方程式" r:id="rId3" imgW="2463480" imgH="330120" progId="Equation.3">
                  <p:embed/>
                  <p:pic>
                    <p:nvPicPr>
                      <p:cNvPr id="93188" name="Object 4">
                        <a:extLst>
                          <a:ext uri="{FF2B5EF4-FFF2-40B4-BE49-F238E27FC236}">
                            <a16:creationId xmlns:a16="http://schemas.microsoft.com/office/drawing/2014/main" id="{025C93E5-6164-456D-B668-3BF2B42A4F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056" y="2627312"/>
                        <a:ext cx="57912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>
            <a:extLst>
              <a:ext uri="{FF2B5EF4-FFF2-40B4-BE49-F238E27FC236}">
                <a16:creationId xmlns:a16="http://schemas.microsoft.com/office/drawing/2014/main" id="{35C7A02A-5B64-4279-97D0-A453F2B54538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86536380"/>
              </p:ext>
            </p:extLst>
          </p:nvPr>
        </p:nvGraphicFramePr>
        <p:xfrm>
          <a:off x="4103511" y="5074430"/>
          <a:ext cx="1295400" cy="534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方程式" r:id="rId5" imgW="799920" imgH="330120" progId="Equation.3">
                  <p:embed/>
                </p:oleObj>
              </mc:Choice>
              <mc:Fallback>
                <p:oleObj name="方程式" r:id="rId5" imgW="799920" imgH="330120" progId="Equation.3">
                  <p:embed/>
                  <p:pic>
                    <p:nvPicPr>
                      <p:cNvPr id="93190" name="Object 6">
                        <a:extLst>
                          <a:ext uri="{FF2B5EF4-FFF2-40B4-BE49-F238E27FC236}">
                            <a16:creationId xmlns:a16="http://schemas.microsoft.com/office/drawing/2014/main" id="{35C7A02A-5B64-4279-97D0-A453F2B545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1" y="5074430"/>
                        <a:ext cx="1295400" cy="5340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2" name="Object 8">
            <a:extLst>
              <a:ext uri="{FF2B5EF4-FFF2-40B4-BE49-F238E27FC236}">
                <a16:creationId xmlns:a16="http://schemas.microsoft.com/office/drawing/2014/main" id="{78489D52-6640-4BCD-8F4C-836E8D3920CF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98302540"/>
              </p:ext>
            </p:extLst>
          </p:nvPr>
        </p:nvGraphicFramePr>
        <p:xfrm>
          <a:off x="6014156" y="4960798"/>
          <a:ext cx="1371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方程式" r:id="rId7" imgW="698400" imgH="330120" progId="Equation.3">
                  <p:embed/>
                </p:oleObj>
              </mc:Choice>
              <mc:Fallback>
                <p:oleObj name="方程式" r:id="rId7" imgW="698400" imgH="330120" progId="Equation.3">
                  <p:embed/>
                  <p:pic>
                    <p:nvPicPr>
                      <p:cNvPr id="93192" name="Object 8">
                        <a:extLst>
                          <a:ext uri="{FF2B5EF4-FFF2-40B4-BE49-F238E27FC236}">
                            <a16:creationId xmlns:a16="http://schemas.microsoft.com/office/drawing/2014/main" id="{78489D52-6640-4BCD-8F4C-836E8D3920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156" y="4960798"/>
                        <a:ext cx="1371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7C552220-2B17-47A2-89B9-2B4360BF2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5721350"/>
          </a:xfrm>
        </p:spPr>
        <p:txBody>
          <a:bodyPr/>
          <a:lstStyle/>
          <a:p>
            <a:r>
              <a:rPr lang="en-US" altLang="zh-TW" b="1" i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Thm</a:t>
            </a:r>
            <a:r>
              <a:rPr lang="en-US" altLang="zh-TW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4.4.9(Ito integral of a deterministic integrand).</a:t>
            </a:r>
            <a:br>
              <a:rPr lang="en-US" altLang="zh-TW" dirty="0"/>
            </a:br>
            <a:r>
              <a:rPr lang="en-US" altLang="zh-TW" dirty="0"/>
              <a:t>Let          ,         , be a Brownian motion, and </a:t>
            </a:r>
            <a:r>
              <a:rPr lang="en-US" altLang="zh-TW" dirty="0">
                <a:solidFill>
                  <a:schemeClr val="hlink"/>
                </a:solidFill>
              </a:rPr>
              <a:t>let          be a nonrandom function of time.</a:t>
            </a:r>
            <a:r>
              <a:rPr lang="en-US" altLang="zh-TW" dirty="0"/>
              <a:t> Define                             . For each         , the random variable         is normally distributed with expected value zero and variance                 </a:t>
            </a:r>
            <a:r>
              <a:rPr lang="en-US" altLang="zh-TW" sz="2400" dirty="0"/>
              <a:t>.</a:t>
            </a:r>
            <a:br>
              <a:rPr lang="en-US" altLang="zh-TW" sz="2400" dirty="0"/>
            </a:br>
            <a:endParaRPr lang="en-US" altLang="zh-TW" sz="2400" dirty="0"/>
          </a:p>
        </p:txBody>
      </p:sp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769DC754-AB0A-49BA-80D7-8E3423D52A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384067"/>
              </p:ext>
            </p:extLst>
          </p:nvPr>
        </p:nvGraphicFramePr>
        <p:xfrm>
          <a:off x="2838628" y="874713"/>
          <a:ext cx="71913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355320" imgH="203040" progId="Equation.DSMT4">
                  <p:embed/>
                </p:oleObj>
              </mc:Choice>
              <mc:Fallback>
                <p:oleObj name="Equation" r:id="rId3" imgW="355320" imgH="203040" progId="Equation.DSMT4">
                  <p:embed/>
                  <p:pic>
                    <p:nvPicPr>
                      <p:cNvPr id="11268" name="Object 4">
                        <a:extLst>
                          <a:ext uri="{FF2B5EF4-FFF2-40B4-BE49-F238E27FC236}">
                            <a16:creationId xmlns:a16="http://schemas.microsoft.com/office/drawing/2014/main" id="{769DC754-AB0A-49BA-80D7-8E3423D52A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628" y="874713"/>
                        <a:ext cx="719137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F66D59A2-163E-4756-9202-BDF0CE660C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721074"/>
              </p:ext>
            </p:extLst>
          </p:nvPr>
        </p:nvGraphicFramePr>
        <p:xfrm>
          <a:off x="3719513" y="874713"/>
          <a:ext cx="6477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342720" imgH="177480" progId="Equation.DSMT4">
                  <p:embed/>
                </p:oleObj>
              </mc:Choice>
              <mc:Fallback>
                <p:oleObj name="Equation" r:id="rId5" imgW="342720" imgH="177480" progId="Equation.DSMT4">
                  <p:embed/>
                  <p:pic>
                    <p:nvPicPr>
                      <p:cNvPr id="11269" name="Object 5">
                        <a:extLst>
                          <a:ext uri="{FF2B5EF4-FFF2-40B4-BE49-F238E27FC236}">
                            <a16:creationId xmlns:a16="http://schemas.microsoft.com/office/drawing/2014/main" id="{F66D59A2-163E-4756-9202-BDF0CE660C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874713"/>
                        <a:ext cx="6477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7955C2A1-03B6-41D0-9715-230CAE8A1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029950"/>
              </p:ext>
            </p:extLst>
          </p:nvPr>
        </p:nvGraphicFramePr>
        <p:xfrm>
          <a:off x="7757495" y="1080294"/>
          <a:ext cx="237648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7" imgW="1231560" imgH="330120" progId="Equation.DSMT4">
                  <p:embed/>
                </p:oleObj>
              </mc:Choice>
              <mc:Fallback>
                <p:oleObj name="Equation" r:id="rId7" imgW="1231560" imgH="330120" progId="Equation.DSMT4">
                  <p:embed/>
                  <p:pic>
                    <p:nvPicPr>
                      <p:cNvPr id="11270" name="Object 6">
                        <a:extLst>
                          <a:ext uri="{FF2B5EF4-FFF2-40B4-BE49-F238E27FC236}">
                            <a16:creationId xmlns:a16="http://schemas.microsoft.com/office/drawing/2014/main" id="{7955C2A1-03B6-41D0-9715-230CAE8A1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7495" y="1080294"/>
                        <a:ext cx="2376488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51A37532-41B1-4FF1-9CAB-E39AEEDFAF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500504"/>
              </p:ext>
            </p:extLst>
          </p:nvPr>
        </p:nvGraphicFramePr>
        <p:xfrm>
          <a:off x="3648869" y="1562101"/>
          <a:ext cx="6477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9" imgW="317160" imgH="177480" progId="Equation.DSMT4">
                  <p:embed/>
                </p:oleObj>
              </mc:Choice>
              <mc:Fallback>
                <p:oleObj name="Equation" r:id="rId9" imgW="317160" imgH="177480" progId="Equation.DSMT4">
                  <p:embed/>
                  <p:pic>
                    <p:nvPicPr>
                      <p:cNvPr id="11271" name="Object 7">
                        <a:extLst>
                          <a:ext uri="{FF2B5EF4-FFF2-40B4-BE49-F238E27FC236}">
                            <a16:creationId xmlns:a16="http://schemas.microsoft.com/office/drawing/2014/main" id="{51A37532-41B1-4FF1-9CAB-E39AEEDFAF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869" y="1562101"/>
                        <a:ext cx="6477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D038C593-34DA-41DB-AF20-D1028CD86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184854"/>
              </p:ext>
            </p:extLst>
          </p:nvPr>
        </p:nvGraphicFramePr>
        <p:xfrm>
          <a:off x="7469364" y="1562101"/>
          <a:ext cx="576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1" imgW="279360" imgH="203040" progId="Equation.DSMT4">
                  <p:embed/>
                </p:oleObj>
              </mc:Choice>
              <mc:Fallback>
                <p:oleObj name="Equation" r:id="rId11" imgW="279360" imgH="203040" progId="Equation.DSMT4">
                  <p:embed/>
                  <p:pic>
                    <p:nvPicPr>
                      <p:cNvPr id="11272" name="Object 8">
                        <a:extLst>
                          <a:ext uri="{FF2B5EF4-FFF2-40B4-BE49-F238E27FC236}">
                            <a16:creationId xmlns:a16="http://schemas.microsoft.com/office/drawing/2014/main" id="{D038C593-34DA-41DB-AF20-D1028CD86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9364" y="1562101"/>
                        <a:ext cx="5762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>
            <a:extLst>
              <a:ext uri="{FF2B5EF4-FFF2-40B4-BE49-F238E27FC236}">
                <a16:creationId xmlns:a16="http://schemas.microsoft.com/office/drawing/2014/main" id="{4A07E4F8-9192-436E-ABE4-14632B5E0E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54952"/>
              </p:ext>
            </p:extLst>
          </p:nvPr>
        </p:nvGraphicFramePr>
        <p:xfrm>
          <a:off x="3717926" y="2274889"/>
          <a:ext cx="129698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3" imgW="672840" imgH="330120" progId="Equation.DSMT4">
                  <p:embed/>
                </p:oleObj>
              </mc:Choice>
              <mc:Fallback>
                <p:oleObj name="Equation" r:id="rId13" imgW="672840" imgH="330120" progId="Equation.DSMT4">
                  <p:embed/>
                  <p:pic>
                    <p:nvPicPr>
                      <p:cNvPr id="11273" name="Object 9">
                        <a:extLst>
                          <a:ext uri="{FF2B5EF4-FFF2-40B4-BE49-F238E27FC236}">
                            <a16:creationId xmlns:a16="http://schemas.microsoft.com/office/drawing/2014/main" id="{4A07E4F8-9192-436E-ABE4-14632B5E0E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6" y="2274889"/>
                        <a:ext cx="1296988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>
            <a:extLst>
              <a:ext uri="{FF2B5EF4-FFF2-40B4-BE49-F238E27FC236}">
                <a16:creationId xmlns:a16="http://schemas.microsoft.com/office/drawing/2014/main" id="{56F23BE9-341C-4556-BE41-125AAB1568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533222"/>
              </p:ext>
            </p:extLst>
          </p:nvPr>
        </p:nvGraphicFramePr>
        <p:xfrm>
          <a:off x="8945739" y="874713"/>
          <a:ext cx="647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5" imgW="317160" imgH="203040" progId="Equation.DSMT4">
                  <p:embed/>
                </p:oleObj>
              </mc:Choice>
              <mc:Fallback>
                <p:oleObj name="Equation" r:id="rId15" imgW="317160" imgH="203040" progId="Equation.DSMT4">
                  <p:embed/>
                  <p:pic>
                    <p:nvPicPr>
                      <p:cNvPr id="11274" name="Object 10">
                        <a:extLst>
                          <a:ext uri="{FF2B5EF4-FFF2-40B4-BE49-F238E27FC236}">
                            <a16:creationId xmlns:a16="http://schemas.microsoft.com/office/drawing/2014/main" id="{56F23BE9-341C-4556-BE41-125AAB156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5739" y="874713"/>
                        <a:ext cx="647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C8E7412F-3D2C-443D-9660-FA7C59D60C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6119812"/>
          </a:xfrm>
        </p:spPr>
        <p:txBody>
          <a:bodyPr>
            <a:normAutofit/>
          </a:bodyPr>
          <a:lstStyle/>
          <a:p>
            <a:r>
              <a:rPr lang="en-US" altLang="zh-TW" dirty="0"/>
              <a:t>Proof </a:t>
            </a:r>
            <a:r>
              <a:rPr lang="en-US" altLang="zh-TW" dirty="0" err="1"/>
              <a:t>Thm</a:t>
            </a:r>
            <a:r>
              <a:rPr lang="en-US" altLang="zh-TW" dirty="0"/>
              <a:t> 4.4.9</a:t>
            </a:r>
            <a:br>
              <a:rPr lang="en-US" altLang="zh-TW" dirty="0"/>
            </a:br>
            <a:r>
              <a:rPr lang="en-US" altLang="zh-TW" dirty="0"/>
              <a:t>1.determine the mean and variance of         . Since                   </a:t>
            </a:r>
            <a:r>
              <a:rPr lang="zh-TW" altLang="en-US" dirty="0"/>
              <a:t>　</a:t>
            </a:r>
            <a:br>
              <a:rPr lang="zh-TW" altLang="en-US" dirty="0"/>
            </a:br>
            <a:r>
              <a:rPr lang="zh-TW" altLang="en-US" dirty="0"/>
              <a:t>　　　</a:t>
            </a:r>
            <a:r>
              <a:rPr lang="en-US" altLang="zh-TW" dirty="0"/>
              <a:t>is a martingale and              , we must </a:t>
            </a:r>
            <a:r>
              <a:rPr lang="zh-TW" altLang="en-US" dirty="0"/>
              <a:t>　</a:t>
            </a:r>
            <a:br>
              <a:rPr lang="zh-TW" altLang="en-US" dirty="0"/>
            </a:br>
            <a:r>
              <a:rPr lang="zh-TW" altLang="en-US" dirty="0"/>
              <a:t>　</a:t>
            </a:r>
            <a:r>
              <a:rPr lang="en-US" altLang="zh-TW" dirty="0"/>
              <a:t>have                        . Ito’s isometry implies that </a:t>
            </a: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r>
              <a:rPr lang="en-US" altLang="zh-TW" dirty="0"/>
              <a:t>2.show that         is normally distributed.</a:t>
            </a:r>
          </a:p>
        </p:txBody>
      </p:sp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380C9338-2077-47E7-91B3-CDB4633161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594401"/>
              </p:ext>
            </p:extLst>
          </p:nvPr>
        </p:nvGraphicFramePr>
        <p:xfrm>
          <a:off x="2701133" y="2622548"/>
          <a:ext cx="374491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1815840" imgH="330120" progId="Equation.DSMT4">
                  <p:embed/>
                </p:oleObj>
              </mc:Choice>
              <mc:Fallback>
                <p:oleObj name="Equation" r:id="rId3" imgW="1815840" imgH="330120" progId="Equation.DSMT4">
                  <p:embed/>
                  <p:pic>
                    <p:nvPicPr>
                      <p:cNvPr id="12295" name="Object 7">
                        <a:extLst>
                          <a:ext uri="{FF2B5EF4-FFF2-40B4-BE49-F238E27FC236}">
                            <a16:creationId xmlns:a16="http://schemas.microsoft.com/office/drawing/2014/main" id="{380C9338-2077-47E7-91B3-CDB4633161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133" y="2622548"/>
                        <a:ext cx="3744913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>
            <a:extLst>
              <a:ext uri="{FF2B5EF4-FFF2-40B4-BE49-F238E27FC236}">
                <a16:creationId xmlns:a16="http://schemas.microsoft.com/office/drawing/2014/main" id="{0148052B-ECBB-41A1-996F-8463AA42A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832773"/>
              </p:ext>
            </p:extLst>
          </p:nvPr>
        </p:nvGraphicFramePr>
        <p:xfrm>
          <a:off x="7939970" y="836613"/>
          <a:ext cx="5762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5" imgW="279360" imgH="203040" progId="Equation.DSMT4">
                  <p:embed/>
                </p:oleObj>
              </mc:Choice>
              <mc:Fallback>
                <p:oleObj name="Equation" r:id="rId5" imgW="279360" imgH="203040" progId="Equation.DSMT4">
                  <p:embed/>
                  <p:pic>
                    <p:nvPicPr>
                      <p:cNvPr id="12299" name="Object 11">
                        <a:extLst>
                          <a:ext uri="{FF2B5EF4-FFF2-40B4-BE49-F238E27FC236}">
                            <a16:creationId xmlns:a16="http://schemas.microsoft.com/office/drawing/2014/main" id="{0148052B-ECBB-41A1-996F-8463AA42A5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9970" y="836613"/>
                        <a:ext cx="5762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>
            <a:extLst>
              <a:ext uri="{FF2B5EF4-FFF2-40B4-BE49-F238E27FC236}">
                <a16:creationId xmlns:a16="http://schemas.microsoft.com/office/drawing/2014/main" id="{A6CBD19B-4556-472A-9B64-D1D261326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543316"/>
              </p:ext>
            </p:extLst>
          </p:nvPr>
        </p:nvGraphicFramePr>
        <p:xfrm>
          <a:off x="2701133" y="1196976"/>
          <a:ext cx="5762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7" imgW="279360" imgH="203040" progId="Equation.DSMT4">
                  <p:embed/>
                </p:oleObj>
              </mc:Choice>
              <mc:Fallback>
                <p:oleObj name="Equation" r:id="rId7" imgW="279360" imgH="203040" progId="Equation.DSMT4">
                  <p:embed/>
                  <p:pic>
                    <p:nvPicPr>
                      <p:cNvPr id="12303" name="Object 15">
                        <a:extLst>
                          <a:ext uri="{FF2B5EF4-FFF2-40B4-BE49-F238E27FC236}">
                            <a16:creationId xmlns:a16="http://schemas.microsoft.com/office/drawing/2014/main" id="{A6CBD19B-4556-472A-9B64-D1D2613269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133" y="1196976"/>
                        <a:ext cx="5762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>
            <a:extLst>
              <a:ext uri="{FF2B5EF4-FFF2-40B4-BE49-F238E27FC236}">
                <a16:creationId xmlns:a16="http://schemas.microsoft.com/office/drawing/2014/main" id="{2EA71476-C2BA-4B9C-9666-20947B1441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389868"/>
              </p:ext>
            </p:extLst>
          </p:nvPr>
        </p:nvGraphicFramePr>
        <p:xfrm>
          <a:off x="6240066" y="1220788"/>
          <a:ext cx="10080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9" imgW="533160" imgH="203040" progId="Equation.DSMT4">
                  <p:embed/>
                </p:oleObj>
              </mc:Choice>
              <mc:Fallback>
                <p:oleObj name="Equation" r:id="rId9" imgW="533160" imgH="203040" progId="Equation.DSMT4">
                  <p:embed/>
                  <p:pic>
                    <p:nvPicPr>
                      <p:cNvPr id="12304" name="Object 16">
                        <a:extLst>
                          <a:ext uri="{FF2B5EF4-FFF2-40B4-BE49-F238E27FC236}">
                            <a16:creationId xmlns:a16="http://schemas.microsoft.com/office/drawing/2014/main" id="{2EA71476-C2BA-4B9C-9666-20947B1441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66" y="1220788"/>
                        <a:ext cx="10080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>
            <a:extLst>
              <a:ext uri="{FF2B5EF4-FFF2-40B4-BE49-F238E27FC236}">
                <a16:creationId xmlns:a16="http://schemas.microsoft.com/office/drawing/2014/main" id="{3A86DC18-7C72-4DF3-8630-7EA4587E2E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839212"/>
              </p:ext>
            </p:extLst>
          </p:nvPr>
        </p:nvGraphicFramePr>
        <p:xfrm>
          <a:off x="3413919" y="1628776"/>
          <a:ext cx="19081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11" imgW="1002960" imgH="203040" progId="Equation.DSMT4">
                  <p:embed/>
                </p:oleObj>
              </mc:Choice>
              <mc:Fallback>
                <p:oleObj name="Equation" r:id="rId11" imgW="1002960" imgH="203040" progId="Equation.DSMT4">
                  <p:embed/>
                  <p:pic>
                    <p:nvPicPr>
                      <p:cNvPr id="12305" name="Object 17">
                        <a:extLst>
                          <a:ext uri="{FF2B5EF4-FFF2-40B4-BE49-F238E27FC236}">
                            <a16:creationId xmlns:a16="http://schemas.microsoft.com/office/drawing/2014/main" id="{3A86DC18-7C72-4DF3-8630-7EA4587E2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919" y="1628776"/>
                        <a:ext cx="19081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>
            <a:extLst>
              <a:ext uri="{FF2B5EF4-FFF2-40B4-BE49-F238E27FC236}">
                <a16:creationId xmlns:a16="http://schemas.microsoft.com/office/drawing/2014/main" id="{F8C990CD-FED6-44B0-B1F2-3E47E4CDF4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34290"/>
              </p:ext>
            </p:extLst>
          </p:nvPr>
        </p:nvGraphicFramePr>
        <p:xfrm>
          <a:off x="4079876" y="4235452"/>
          <a:ext cx="5762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13" imgW="279360" imgH="203040" progId="Equation.DSMT4">
                  <p:embed/>
                </p:oleObj>
              </mc:Choice>
              <mc:Fallback>
                <p:oleObj name="Equation" r:id="rId13" imgW="279360" imgH="203040" progId="Equation.DSMT4">
                  <p:embed/>
                  <p:pic>
                    <p:nvPicPr>
                      <p:cNvPr id="12309" name="Object 21">
                        <a:extLst>
                          <a:ext uri="{FF2B5EF4-FFF2-40B4-BE49-F238E27FC236}">
                            <a16:creationId xmlns:a16="http://schemas.microsoft.com/office/drawing/2014/main" id="{F8C990CD-FED6-44B0-B1F2-3E47E4CDF4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6" y="4235452"/>
                        <a:ext cx="5762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270E294C-E3D7-427E-9932-A634C3AD2EFB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484489" y="404813"/>
                <a:ext cx="8229600" cy="6192837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80000"/>
                  </a:lnSpc>
                  <a:buFontTx/>
                  <a:buNone/>
                </a:pPr>
                <a:r>
                  <a:rPr lang="en-US" altLang="zh-TW" dirty="0"/>
                  <a:t>    Establishing that          has the </a:t>
                </a:r>
                <a:r>
                  <a:rPr lang="en-US" altLang="zh-TW" dirty="0" err="1"/>
                  <a:t>m.g.f</a:t>
                </a:r>
                <a:r>
                  <a:rPr lang="en-US" altLang="zh-TW" dirty="0"/>
                  <a:t> of a normal </a:t>
                </a:r>
                <a:r>
                  <a:rPr lang="en-US" altLang="zh-TW" dirty="0" err="1"/>
                  <a:t>r.v.</a:t>
                </a:r>
                <a:r>
                  <a:rPr lang="en-US" altLang="zh-TW" dirty="0"/>
                  <a:t> with mean zero and variance                  , which is</a:t>
                </a: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𝐸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𝑢𝐼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begChr m:val="{"/>
                              <m:endChr m:val="}"/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nary>
                                    <m:nary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  <m:sup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  <m:e>
                                      <m:sSup>
                                        <m:sSupPr>
                                          <m:ctrlP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∆</m:t>
                                          </m:r>
                                        </m:e>
                                        <m:sup>
                                          <m:r>
                                            <a:rPr lang="en-US" altLang="zh-TW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d>
                                        <m:dPr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</m:d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𝑑𝑠</m:t>
                                      </m:r>
                                    </m:e>
                                  </m:nary>
                                </m:sup>
                              </m:sSup>
                            </m:e>
                          </m:d>
                        </m:sup>
                      </m:sSup>
                      <m:r>
                        <a:rPr lang="en-US" altLang="zh-TW" b="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TW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</a:rPr>
                        <m:t>all</m:t>
                      </m:r>
                      <m:r>
                        <a:rPr lang="en-US" altLang="zh-TW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TW" b="0" i="0" smtClean="0">
                          <a:latin typeface="Cambria Math" panose="02040503050406030204" pitchFamily="18" charset="0"/>
                        </a:rPr>
                        <m:t>u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altLang="zh-TW" dirty="0"/>
              </a:p>
              <a:p>
                <a:pPr>
                  <a:lnSpc>
                    <a:spcPct val="80000"/>
                  </a:lnSpc>
                </a:pPr>
                <a:endParaRPr lang="en-US" altLang="zh-TW" dirty="0"/>
              </a:p>
              <a:p>
                <a:pPr>
                  <a:lnSpc>
                    <a:spcPct val="80000"/>
                  </a:lnSpc>
                  <a:buFontTx/>
                  <a:buNone/>
                </a:pPr>
                <a:r>
                  <a:rPr lang="en-US" altLang="zh-TW" dirty="0"/>
                  <a:t>    Because          is not random, (4.4.30) is equivalent to</a:t>
                </a: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:br>
                  <a:rPr lang="en-US" altLang="zh-TW" dirty="0"/>
                </a:br>
                <a:r>
                  <a:rPr lang="en-US" altLang="zh-TW" dirty="0"/>
                  <a:t>But the process </a:t>
                </a:r>
                <a:br>
                  <a:rPr lang="en-US" altLang="zh-TW" dirty="0"/>
                </a:br>
                <a:endParaRPr lang="en-US" altLang="zh-TW" dirty="0"/>
              </a:p>
              <a:p>
                <a:pPr>
                  <a:lnSpc>
                    <a:spcPct val="80000"/>
                  </a:lnSpc>
                  <a:buFontTx/>
                  <a:buNone/>
                </a:pPr>
                <a:r>
                  <a:rPr lang="en-US" altLang="zh-TW" dirty="0"/>
                  <a:t>	is a martingale(see(4.4.29)). </a:t>
                </a:r>
              </a:p>
            </p:txBody>
          </p:sp>
        </mc:Choice>
        <mc:Fallback>
          <p:sp>
            <p:nvSpPr>
              <p:cNvPr id="13315" name="Rectangle 3">
                <a:extLst>
                  <a:ext uri="{FF2B5EF4-FFF2-40B4-BE49-F238E27FC236}">
                    <a16:creationId xmlns:a16="http://schemas.microsoft.com/office/drawing/2014/main" id="{270E294C-E3D7-427E-9932-A634C3AD2E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484489" y="404813"/>
                <a:ext cx="8229600" cy="6192837"/>
              </a:xfrm>
              <a:blipFill>
                <a:blip r:embed="rId3"/>
                <a:stretch>
                  <a:fillRect t="-2165" b="-28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D3F62CD9-49C9-4333-8AFC-B5AF76453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107989"/>
              </p:ext>
            </p:extLst>
          </p:nvPr>
        </p:nvGraphicFramePr>
        <p:xfrm>
          <a:off x="6117961" y="680804"/>
          <a:ext cx="12969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4" imgW="660240" imgH="330120" progId="Equation.DSMT4">
                  <p:embed/>
                </p:oleObj>
              </mc:Choice>
              <mc:Fallback>
                <p:oleObj name="Equation" r:id="rId4" imgW="660240" imgH="330120" progId="Equation.DSMT4">
                  <p:embed/>
                  <p:pic>
                    <p:nvPicPr>
                      <p:cNvPr id="13319" name="Object 7">
                        <a:extLst>
                          <a:ext uri="{FF2B5EF4-FFF2-40B4-BE49-F238E27FC236}">
                            <a16:creationId xmlns:a16="http://schemas.microsoft.com/office/drawing/2014/main" id="{D3F62CD9-49C9-4333-8AFC-B5AF764539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7961" y="680804"/>
                        <a:ext cx="1296987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>
            <a:extLst>
              <a:ext uri="{FF2B5EF4-FFF2-40B4-BE49-F238E27FC236}">
                <a16:creationId xmlns:a16="http://schemas.microsoft.com/office/drawing/2014/main" id="{7CCDEF56-4B0A-4D14-9455-D1E56B1DE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800608"/>
              </p:ext>
            </p:extLst>
          </p:nvPr>
        </p:nvGraphicFramePr>
        <p:xfrm>
          <a:off x="2893397" y="3384074"/>
          <a:ext cx="4824413" cy="170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6" imgW="1866600" imgH="711000" progId="Equation.DSMT4">
                  <p:embed/>
                </p:oleObj>
              </mc:Choice>
              <mc:Fallback>
                <p:oleObj name="Equation" r:id="rId6" imgW="1866600" imgH="711000" progId="Equation.DSMT4">
                  <p:embed/>
                  <p:pic>
                    <p:nvPicPr>
                      <p:cNvPr id="13327" name="Object 15">
                        <a:extLst>
                          <a:ext uri="{FF2B5EF4-FFF2-40B4-BE49-F238E27FC236}">
                            <a16:creationId xmlns:a16="http://schemas.microsoft.com/office/drawing/2014/main" id="{7CCDEF56-4B0A-4D14-9455-D1E56B1DE4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3397" y="3384074"/>
                        <a:ext cx="4824413" cy="170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>
            <a:extLst>
              <a:ext uri="{FF2B5EF4-FFF2-40B4-BE49-F238E27FC236}">
                <a16:creationId xmlns:a16="http://schemas.microsoft.com/office/drawing/2014/main" id="{3BE26E2C-97E2-4738-A621-F4D7BB1286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867696"/>
              </p:ext>
            </p:extLst>
          </p:nvPr>
        </p:nvGraphicFramePr>
        <p:xfrm>
          <a:off x="4423481" y="4982431"/>
          <a:ext cx="410527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8" imgW="1422360" imgH="330120" progId="Equation.DSMT4">
                  <p:embed/>
                </p:oleObj>
              </mc:Choice>
              <mc:Fallback>
                <p:oleObj name="Equation" r:id="rId8" imgW="1422360" imgH="330120" progId="Equation.DSMT4">
                  <p:embed/>
                  <p:pic>
                    <p:nvPicPr>
                      <p:cNvPr id="13331" name="Object 19">
                        <a:extLst>
                          <a:ext uri="{FF2B5EF4-FFF2-40B4-BE49-F238E27FC236}">
                            <a16:creationId xmlns:a16="http://schemas.microsoft.com/office/drawing/2014/main" id="{3BE26E2C-97E2-4738-A621-F4D7BB1286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481" y="4982431"/>
                        <a:ext cx="4105275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5" name="Object 23">
            <a:extLst>
              <a:ext uri="{FF2B5EF4-FFF2-40B4-BE49-F238E27FC236}">
                <a16:creationId xmlns:a16="http://schemas.microsoft.com/office/drawing/2014/main" id="{73A80E2F-8F90-468B-BF4C-F54F5A3EC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81813"/>
              </p:ext>
            </p:extLst>
          </p:nvPr>
        </p:nvGraphicFramePr>
        <p:xfrm>
          <a:off x="4423481" y="376083"/>
          <a:ext cx="576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0" imgW="279360" imgH="203040" progId="Equation.DSMT4">
                  <p:embed/>
                </p:oleObj>
              </mc:Choice>
              <mc:Fallback>
                <p:oleObj name="Equation" r:id="rId10" imgW="279360" imgH="203040" progId="Equation.DSMT4">
                  <p:embed/>
                  <p:pic>
                    <p:nvPicPr>
                      <p:cNvPr id="13335" name="Object 23">
                        <a:extLst>
                          <a:ext uri="{FF2B5EF4-FFF2-40B4-BE49-F238E27FC236}">
                            <a16:creationId xmlns:a16="http://schemas.microsoft.com/office/drawing/2014/main" id="{73A80E2F-8F90-468B-BF4C-F54F5A3ECA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481" y="376083"/>
                        <a:ext cx="5762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6" name="Object 24">
            <a:extLst>
              <a:ext uri="{FF2B5EF4-FFF2-40B4-BE49-F238E27FC236}">
                <a16:creationId xmlns:a16="http://schemas.microsoft.com/office/drawing/2014/main" id="{7035CDE8-4184-488E-ACEB-F9FD07D6A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489676"/>
              </p:ext>
            </p:extLst>
          </p:nvPr>
        </p:nvGraphicFramePr>
        <p:xfrm>
          <a:off x="3175706" y="2955371"/>
          <a:ext cx="647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2" imgW="317160" imgH="203040" progId="Equation.DSMT4">
                  <p:embed/>
                </p:oleObj>
              </mc:Choice>
              <mc:Fallback>
                <p:oleObj name="Equation" r:id="rId12" imgW="317160" imgH="203040" progId="Equation.DSMT4">
                  <p:embed/>
                  <p:pic>
                    <p:nvPicPr>
                      <p:cNvPr id="13336" name="Object 24">
                        <a:extLst>
                          <a:ext uri="{FF2B5EF4-FFF2-40B4-BE49-F238E27FC236}">
                            <a16:creationId xmlns:a16="http://schemas.microsoft.com/office/drawing/2014/main" id="{7035CDE8-4184-488E-ACEB-F9FD07D6A3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706" y="2955371"/>
                        <a:ext cx="647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57" y="1259277"/>
            <a:ext cx="10798596" cy="468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559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64" y="1027906"/>
            <a:ext cx="9512065" cy="5128942"/>
          </a:xfrm>
        </p:spPr>
      </p:pic>
    </p:spTree>
    <p:extLst>
      <p:ext uri="{BB962C8B-B14F-4D97-AF65-F5344CB8AC3E}">
        <p14:creationId xmlns:p14="http://schemas.microsoft.com/office/powerpoint/2010/main" val="1490715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8000"/>
                <a:ext cx="10515600" cy="5668963"/>
              </a:xfrm>
            </p:spPr>
            <p:txBody>
              <a:bodyPr/>
              <a:lstStyle/>
              <a:p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為什麼要令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?</a:t>
                </a:r>
              </a:p>
              <a:p>
                <a:pPr marL="0" indent="0">
                  <a:buNone/>
                </a:pP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因為如果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R(t)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對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t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作積分時我們不會計算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smtClean="0">
                        <a:latin typeface="Cambria Math" panose="02040503050406030204" pitchFamily="18" charset="0"/>
                      </a:rPr>
                      <m:t>E</m:t>
                    </m:r>
                    <m:nary>
                      <m:nary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e>
                    </m:nary>
                  </m:oMath>
                </a14:m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r>
                  <a:rPr lang="zh-TW" altLang="en-US" b="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而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若我們令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在使用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Ito-</a:t>
                </a:r>
                <a:r>
                  <a:rPr lang="en-US" altLang="zh-TW" dirty="0" err="1">
                    <a:latin typeface="標楷體" panose="03000509000000000000" pitchFamily="65" charset="-120"/>
                    <a:ea typeface="標楷體" panose="03000509000000000000" pitchFamily="65" charset="-120"/>
                  </a:rPr>
                  <a:t>Doeblin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formula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計算時</a:t>
                </a:r>
                <a:r>
                  <a:rPr lang="en-US" altLang="zh-TW" dirty="0" err="1">
                    <a:latin typeface="標楷體" panose="03000509000000000000" pitchFamily="65" charset="-120"/>
                    <a:ea typeface="標楷體" panose="03000509000000000000" pitchFamily="65" charset="-120"/>
                  </a:rPr>
                  <a:t>dt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項裡的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R(t)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將會被消掉</a:t>
                </a: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8000"/>
                <a:ext cx="10515600" cy="5668963"/>
              </a:xfrm>
              <a:blipFill>
                <a:blip r:embed="rId2"/>
                <a:stretch>
                  <a:fillRect l="-1217" t="-150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3839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458715"/>
            <a:ext cx="9540315" cy="5144175"/>
          </a:xfrm>
        </p:spPr>
      </p:pic>
      <p:cxnSp>
        <p:nvCxnSpPr>
          <p:cNvPr id="3" name="直線接點 2"/>
          <p:cNvCxnSpPr/>
          <p:nvPr/>
        </p:nvCxnSpPr>
        <p:spPr>
          <a:xfrm flipV="1">
            <a:off x="1640114" y="4180114"/>
            <a:ext cx="1088572" cy="4354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V="1">
            <a:off x="4339771" y="4180114"/>
            <a:ext cx="1008000" cy="4354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771" y="2842600"/>
            <a:ext cx="4011904" cy="37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334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9984"/>
            <a:ext cx="9379857" cy="6677566"/>
          </a:xfrm>
        </p:spPr>
      </p:pic>
      <p:sp>
        <p:nvSpPr>
          <p:cNvPr id="5" name="矩形 4"/>
          <p:cNvSpPr/>
          <p:nvPr/>
        </p:nvSpPr>
        <p:spPr>
          <a:xfrm>
            <a:off x="4876801" y="2264230"/>
            <a:ext cx="1640114" cy="856342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180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72" y="365125"/>
            <a:ext cx="10450285" cy="4657193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054" y="4906204"/>
            <a:ext cx="3832363" cy="549081"/>
          </a:xfrm>
          <a:prstGeom prst="rect">
            <a:avLst/>
          </a:prstGeom>
        </p:spPr>
      </p:pic>
      <p:cxnSp>
        <p:nvCxnSpPr>
          <p:cNvPr id="7" name="直線單箭頭接點 6"/>
          <p:cNvCxnSpPr/>
          <p:nvPr/>
        </p:nvCxnSpPr>
        <p:spPr>
          <a:xfrm flipH="1" flipV="1">
            <a:off x="5907314" y="4470400"/>
            <a:ext cx="1262743" cy="5519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flipH="1">
            <a:off x="4775200" y="2672114"/>
            <a:ext cx="1675406" cy="4339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圖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74" y="2239147"/>
            <a:ext cx="1555259" cy="46657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344" y="2206944"/>
            <a:ext cx="3659716" cy="59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98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93485"/>
            <a:ext cx="9887857" cy="5588266"/>
          </a:xfr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401" y="2868630"/>
            <a:ext cx="819264" cy="39058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797" y="2773367"/>
            <a:ext cx="3400900" cy="581106"/>
          </a:xfrm>
          <a:prstGeom prst="rect">
            <a:avLst/>
          </a:prstGeom>
        </p:spPr>
      </p:pic>
      <p:cxnSp>
        <p:nvCxnSpPr>
          <p:cNvPr id="10" name="直線單箭頭接點 9"/>
          <p:cNvCxnSpPr/>
          <p:nvPr/>
        </p:nvCxnSpPr>
        <p:spPr>
          <a:xfrm flipH="1">
            <a:off x="7248401" y="3192355"/>
            <a:ext cx="1039256" cy="5087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圖片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794398"/>
            <a:ext cx="8886371" cy="66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24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C945C207-FA6E-439B-AD72-8D1B45D7A9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Lemma 4.4.4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521E6AFA-848C-4A54-AD45-9606BF1C0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The quadratic variation of the </a:t>
            </a:r>
            <a:r>
              <a:rPr lang="en-US" altLang="zh-TW" dirty="0" err="1"/>
              <a:t>It</a:t>
            </a:r>
            <a:r>
              <a:rPr lang="en-US" altLang="zh-TW" dirty="0" err="1">
                <a:cs typeface="Arial" panose="020B0604020202020204" pitchFamily="34" charset="0"/>
              </a:rPr>
              <a:t>ô</a:t>
            </a:r>
            <a:r>
              <a:rPr lang="en-US" altLang="zh-TW" dirty="0">
                <a:cs typeface="Arial" panose="020B0604020202020204" pitchFamily="34" charset="0"/>
              </a:rPr>
              <a:t>  process (4.4.16) is</a:t>
            </a:r>
          </a:p>
          <a:p>
            <a:endParaRPr lang="en-US" altLang="zh-TW" dirty="0">
              <a:cs typeface="Arial" panose="020B0604020202020204" pitchFamily="34" charset="0"/>
            </a:endParaRPr>
          </a:p>
          <a:p>
            <a:pPr algn="r">
              <a:buFontTx/>
              <a:buNone/>
            </a:pPr>
            <a:r>
              <a:rPr lang="en-US" altLang="zh-TW" dirty="0">
                <a:cs typeface="Arial" panose="020B0604020202020204" pitchFamily="34" charset="0"/>
              </a:rPr>
              <a:t>(4.4.17)</a:t>
            </a:r>
          </a:p>
        </p:txBody>
      </p:sp>
      <p:graphicFrame>
        <p:nvGraphicFramePr>
          <p:cNvPr id="96260" name="Object 4">
            <a:extLst>
              <a:ext uri="{FF2B5EF4-FFF2-40B4-BE49-F238E27FC236}">
                <a16:creationId xmlns:a16="http://schemas.microsoft.com/office/drawing/2014/main" id="{302AEC61-11B0-4005-A06F-E13374886149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376605635"/>
              </p:ext>
            </p:extLst>
          </p:nvPr>
        </p:nvGraphicFramePr>
        <p:xfrm>
          <a:off x="4360333" y="2465387"/>
          <a:ext cx="4038600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方程式" r:id="rId3" imgW="1384200" imgH="330120" progId="Equation.3">
                  <p:embed/>
                </p:oleObj>
              </mc:Choice>
              <mc:Fallback>
                <p:oleObj name="方程式" r:id="rId3" imgW="1384200" imgH="330120" progId="Equation.3">
                  <p:embed/>
                  <p:pic>
                    <p:nvPicPr>
                      <p:cNvPr id="96260" name="Object 4">
                        <a:extLst>
                          <a:ext uri="{FF2B5EF4-FFF2-40B4-BE49-F238E27FC236}">
                            <a16:creationId xmlns:a16="http://schemas.microsoft.com/office/drawing/2014/main" id="{302AEC61-11B0-4005-A06F-E133748861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333" y="2465387"/>
                        <a:ext cx="4038600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99" y="365125"/>
            <a:ext cx="9813041" cy="455521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688" y="1233424"/>
            <a:ext cx="3057952" cy="457264"/>
          </a:xfrm>
          <a:prstGeom prst="rect">
            <a:avLst/>
          </a:prstGeom>
        </p:spPr>
      </p:pic>
      <p:cxnSp>
        <p:nvCxnSpPr>
          <p:cNvPr id="7" name="直線單箭頭接點 6"/>
          <p:cNvCxnSpPr/>
          <p:nvPr/>
        </p:nvCxnSpPr>
        <p:spPr>
          <a:xfrm flipH="1">
            <a:off x="6096000" y="1690688"/>
            <a:ext cx="1219200" cy="5299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4084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4618"/>
            <a:ext cx="9495971" cy="4838023"/>
          </a:xfrm>
        </p:spPr>
      </p:pic>
    </p:spTree>
    <p:extLst>
      <p:ext uri="{BB962C8B-B14F-4D97-AF65-F5344CB8AC3E}">
        <p14:creationId xmlns:p14="http://schemas.microsoft.com/office/powerpoint/2010/main" val="31096667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" y="365125"/>
            <a:ext cx="10515600" cy="1325563"/>
          </a:xfrm>
        </p:spPr>
        <p:txBody>
          <a:bodyPr/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203209"/>
            <a:ext cx="9921303" cy="6725902"/>
          </a:xfr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089" y="633580"/>
            <a:ext cx="4321287" cy="103157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2356063"/>
            <a:ext cx="3477110" cy="48584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165" y="684840"/>
            <a:ext cx="847843" cy="400106"/>
          </a:xfrm>
          <a:prstGeom prst="rect">
            <a:avLst/>
          </a:prstGeom>
        </p:spPr>
      </p:pic>
      <p:sp>
        <p:nvSpPr>
          <p:cNvPr id="14" name="手繪多邊形 13"/>
          <p:cNvSpPr/>
          <p:nvPr/>
        </p:nvSpPr>
        <p:spPr>
          <a:xfrm>
            <a:off x="2071915" y="1959144"/>
            <a:ext cx="6665685" cy="1819394"/>
          </a:xfrm>
          <a:custGeom>
            <a:avLst/>
            <a:gdLst>
              <a:gd name="connsiteX0" fmla="*/ 14514 w 6647543"/>
              <a:gd name="connsiteY0" fmla="*/ 43543 h 1843314"/>
              <a:gd name="connsiteX1" fmla="*/ 6647543 w 6647543"/>
              <a:gd name="connsiteY1" fmla="*/ 0 h 1843314"/>
              <a:gd name="connsiteX2" fmla="*/ 6647543 w 6647543"/>
              <a:gd name="connsiteY2" fmla="*/ 972457 h 1843314"/>
              <a:gd name="connsiteX3" fmla="*/ 3918857 w 6647543"/>
              <a:gd name="connsiteY3" fmla="*/ 1016000 h 1843314"/>
              <a:gd name="connsiteX4" fmla="*/ 3933372 w 6647543"/>
              <a:gd name="connsiteY4" fmla="*/ 1843314 h 1843314"/>
              <a:gd name="connsiteX5" fmla="*/ 0 w 6647543"/>
              <a:gd name="connsiteY5" fmla="*/ 1770743 h 1843314"/>
              <a:gd name="connsiteX6" fmla="*/ 14514 w 6647543"/>
              <a:gd name="connsiteY6" fmla="*/ 43543 h 184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47543" h="1843314">
                <a:moveTo>
                  <a:pt x="14514" y="43543"/>
                </a:moveTo>
                <a:lnTo>
                  <a:pt x="6647543" y="0"/>
                </a:lnTo>
                <a:lnTo>
                  <a:pt x="6647543" y="972457"/>
                </a:lnTo>
                <a:lnTo>
                  <a:pt x="3918857" y="1016000"/>
                </a:lnTo>
                <a:lnTo>
                  <a:pt x="3933372" y="1843314"/>
                </a:lnTo>
                <a:lnTo>
                  <a:pt x="0" y="1770743"/>
                </a:lnTo>
                <a:lnTo>
                  <a:pt x="14514" y="43543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/>
          <p:cNvCxnSpPr/>
          <p:nvPr/>
        </p:nvCxnSpPr>
        <p:spPr>
          <a:xfrm flipH="1">
            <a:off x="6233165" y="1291771"/>
            <a:ext cx="847843" cy="51583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手繪多邊形 16"/>
          <p:cNvSpPr/>
          <p:nvPr/>
        </p:nvSpPr>
        <p:spPr>
          <a:xfrm>
            <a:off x="2153557" y="2957613"/>
            <a:ext cx="6584043" cy="1524000"/>
          </a:xfrm>
          <a:custGeom>
            <a:avLst/>
            <a:gdLst>
              <a:gd name="connsiteX0" fmla="*/ 6516915 w 6516915"/>
              <a:gd name="connsiteY0" fmla="*/ 14514 h 1524000"/>
              <a:gd name="connsiteX1" fmla="*/ 6516915 w 6516915"/>
              <a:gd name="connsiteY1" fmla="*/ 1480457 h 1524000"/>
              <a:gd name="connsiteX2" fmla="*/ 0 w 6516915"/>
              <a:gd name="connsiteY2" fmla="*/ 1524000 h 1524000"/>
              <a:gd name="connsiteX3" fmla="*/ 0 w 6516915"/>
              <a:gd name="connsiteY3" fmla="*/ 812800 h 1524000"/>
              <a:gd name="connsiteX4" fmla="*/ 3831772 w 6516915"/>
              <a:gd name="connsiteY4" fmla="*/ 841828 h 1524000"/>
              <a:gd name="connsiteX5" fmla="*/ 3788229 w 6516915"/>
              <a:gd name="connsiteY5" fmla="*/ 0 h 1524000"/>
              <a:gd name="connsiteX6" fmla="*/ 6516915 w 6516915"/>
              <a:gd name="connsiteY6" fmla="*/ 14514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16915" h="1524000">
                <a:moveTo>
                  <a:pt x="6516915" y="14514"/>
                </a:moveTo>
                <a:lnTo>
                  <a:pt x="6516915" y="1480457"/>
                </a:lnTo>
                <a:lnTo>
                  <a:pt x="0" y="1524000"/>
                </a:lnTo>
                <a:lnTo>
                  <a:pt x="0" y="812800"/>
                </a:lnTo>
                <a:lnTo>
                  <a:pt x="3831772" y="841828"/>
                </a:lnTo>
                <a:lnTo>
                  <a:pt x="3788229" y="0"/>
                </a:lnTo>
                <a:lnTo>
                  <a:pt x="6516915" y="14514"/>
                </a:lnTo>
                <a:close/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/>
          <p:cNvCxnSpPr/>
          <p:nvPr/>
        </p:nvCxnSpPr>
        <p:spPr>
          <a:xfrm flipH="1">
            <a:off x="8915400" y="2941320"/>
            <a:ext cx="1097343" cy="6248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2314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78537"/>
            <a:ext cx="10353766" cy="2916732"/>
          </a:xfrm>
          <a:prstGeom prst="rect">
            <a:avLst/>
          </a:prstGeom>
        </p:spPr>
      </p:pic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3953233"/>
          </a:xfrm>
        </p:spPr>
      </p:pic>
    </p:spTree>
    <p:extLst>
      <p:ext uri="{BB962C8B-B14F-4D97-AF65-F5344CB8AC3E}">
        <p14:creationId xmlns:p14="http://schemas.microsoft.com/office/powerpoint/2010/main" val="1734645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How to solve SDE?</a:t>
            </a:r>
            <a:endParaRPr lang="zh-TW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TW" b="1" dirty="0"/>
                  <a:t>STEP1: Identify the homogenous part</a:t>
                </a:r>
              </a:p>
              <a:p>
                <a:pPr marL="0" indent="0">
                  <a:buNone/>
                </a:pPr>
                <a:r>
                  <a:rPr lang="en-US" altLang="zh-TW" b="1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𝒅𝑹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𝜶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e>
                    </m:d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𝝈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	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𝜷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zh-TW" b="1" i="1" dirty="0">
                    <a:latin typeface="Cambria Math" panose="02040503050406030204" pitchFamily="18" charset="0"/>
                  </a:rPr>
                  <a:t>	</a:t>
                </a: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</a:t>
                </a:r>
                <a:r>
                  <a:rPr lang="en-US" altLang="zh-TW" b="1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𝒅𝒕</m:t>
                    </m:r>
                  </m:oMath>
                </a14:m>
                <a:r>
                  <a:rPr lang="en-US" altLang="zh-TW" b="1" i="1" dirty="0">
                    <a:latin typeface="Cambria Math" panose="02040503050406030204" pitchFamily="18" charset="0"/>
                  </a:rPr>
                  <a:t>  </a:t>
                </a: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  <m:e>
                        <m:f>
                          <m:f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b>
                            </m:sSub>
                          </m:den>
                        </m:f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p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𝒅𝒔</m:t>
                            </m:r>
                          </m:e>
                        </m:nary>
                      </m:e>
                    </m:nary>
                  </m:oMath>
                </a14:m>
                <a:endParaRPr lang="en-US" altLang="zh-TW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zh-TW" b="1" i="1" dirty="0">
                    <a:latin typeface="Cambria Math" panose="02040503050406030204" pitchFamily="18" charset="0"/>
                  </a:rPr>
                  <a:t>	</a:t>
                </a: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𝒍𝒏</m:t>
                    </m:r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br>
                  <a:rPr lang="en-US" altLang="zh-TW" b="1" i="1" dirty="0">
                    <a:latin typeface="Cambria Math" panose="02040503050406030204" pitchFamily="18" charset="0"/>
                  </a:rPr>
                </a:br>
                <a:r>
                  <a:rPr lang="en-US" altLang="zh-TW" b="1" i="1" dirty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zh-TW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br>
                  <a:rPr lang="en-US" altLang="zh-TW" b="1" dirty="0"/>
                </a:br>
                <a:endParaRPr lang="en-US" altLang="zh-TW" b="1" dirty="0"/>
              </a:p>
              <a:p>
                <a:pPr marL="0" indent="0">
                  <a:buNone/>
                </a:pPr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70722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內容版面配置區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b="1" dirty="0"/>
                  <a:t>STEP2:Integrating factor and auxiliary function</a:t>
                </a: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b="1" dirty="0"/>
                  <a:t>	integrating factor is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	auxiliary function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endParaRPr lang="en-US" altLang="zh-TW" b="1" dirty="0"/>
              </a:p>
            </p:txBody>
          </p:sp>
        </mc:Choice>
        <mc:Fallback xmlns=""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66911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b="1" dirty="0"/>
                  <a:t>STEP3:Apply </a:t>
                </a:r>
                <a:r>
                  <a:rPr lang="en-US" altLang="zh-TW" b="1" dirty="0" err="1"/>
                  <a:t>Itô’s</a:t>
                </a:r>
                <a:r>
                  <a:rPr lang="en-US" altLang="zh-TW" b="1" dirty="0"/>
                  <a:t> lemma to the auxiliary function</a:t>
                </a:r>
              </a:p>
              <a:p>
                <a:pPr marL="0" indent="0">
                  <a:buNone/>
                </a:pPr>
                <a:r>
                  <a:rPr lang="en-US" altLang="zh-TW" b="1" dirty="0"/>
                  <a:t>	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𝒒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	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𝝏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𝝏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𝝏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𝝏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den>
                    </m:f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f>
                      <m:f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𝝏</m:t>
                            </m:r>
                          </m:e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num>
                      <m:den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𝝏</m:t>
                        </m:r>
                        <m:sSubSup>
                          <m:sSub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den>
                    </m:f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     	        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𝜷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altLang="zh-TW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  <m:d>
                      <m:d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𝜶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e>
                    </m:d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𝝈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	        </a:t>
                </a:r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𝜶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𝒅𝒕</m:t>
                    </m:r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</a:rPr>
                      <m:t>𝝈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n-US" altLang="zh-TW" b="1" i="1" smtClean="0">
                        <a:latin typeface="Cambria Math" panose="02040503050406030204" pitchFamily="18" charset="0"/>
                      </a:rPr>
                      <m:t>𝒅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𝒘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endParaRPr lang="en-US" altLang="zh-TW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直線接點 4"/>
          <p:cNvCxnSpPr/>
          <p:nvPr/>
        </p:nvCxnSpPr>
        <p:spPr>
          <a:xfrm flipV="1">
            <a:off x="2801257" y="3672114"/>
            <a:ext cx="1538514" cy="4789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V="1">
            <a:off x="5965371" y="3672114"/>
            <a:ext cx="783772" cy="4789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9654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b="1" dirty="0"/>
                  <a:t>STEP4:Solving the integral</a:t>
                </a:r>
              </a:p>
              <a:p>
                <a:pPr marL="0" indent="0">
                  <a:buNone/>
                </a:pPr>
                <a:r>
                  <a:rPr lang="en-US" altLang="zh-TW" b="1" dirty="0"/>
                  <a:t>	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  <m:e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  <m:e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𝜶</m:t>
                            </m:r>
                            <m:sSup>
                              <m:sSup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altLang="zh-TW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p>
                            </m:s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𝒅𝒔</m:t>
                            </m:r>
                          </m:e>
                        </m:nary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nary>
                          <m:nary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  <m:e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𝝈</m:t>
                            </m:r>
                            <m:sSup>
                              <m:sSup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zh-TW" altLang="en-US" b="1" i="1" smtClean="0"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sup>
                            </m:s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⇒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zh-TW" alt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bSup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  <m:sSup>
                              <m:sSupPr>
                                <m:ctrlP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zh-TW" alt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𝜷</m:t>
                                </m:r>
                                <m:r>
                                  <a:rPr lang="en-US" altLang="zh-TW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bSup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  <m:e>
                        <m:r>
                          <a:rPr lang="zh-TW" altLang="en-US" b="1" i="1" smtClean="0">
                            <a:latin typeface="Cambria Math" panose="02040503050406030204" pitchFamily="18" charset="0"/>
                          </a:rPr>
                          <m:t>𝝈</m:t>
                        </m:r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p>
                        </m:s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    </a:t>
                </a: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b>
                    </m:sSub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d>
                      <m:d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nary>
                      <m:nary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  <m:e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p>
                        </m:s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b="1" dirty="0"/>
              </a:p>
              <a:p>
                <a:pPr marL="0" indent="0">
                  <a:buNone/>
                </a:pPr>
                <a:r>
                  <a:rPr lang="en-US" altLang="zh-TW" b="1" dirty="0"/>
                  <a:t>    </a:t>
                </a:r>
                <a:r>
                  <a:rPr lang="en-US" altLang="zh-TW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zh-TW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  <m:sSub>
                      <m:sSub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d>
                      <m:d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</m:e>
                    </m:d>
                    <m:r>
                      <a:rPr lang="en-US" altLang="zh-TW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zh-TW" alt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sSup>
                      <m:sSupPr>
                        <m:ctrlP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zh-TW" alt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  <m:r>
                          <a:rPr lang="en-US" altLang="zh-TW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sup>
                    </m:sSup>
                    <m:nary>
                      <m:naryPr>
                        <m:ctrlPr>
                          <a:rPr lang="en-US" altLang="zh-TW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p>
                      <m:e>
                        <m:sSup>
                          <m:sSup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zh-TW" altLang="en-US" b="1" i="1" smtClean="0">
                                <a:latin typeface="Cambria Math" panose="02040503050406030204" pitchFamily="18" charset="0"/>
                              </a:rPr>
                              <m:t>𝜷</m:t>
                            </m:r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p>
                        </m:sSup>
                        <m:r>
                          <a:rPr lang="en-US" altLang="zh-TW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</m:e>
                    </m:nary>
                  </m:oMath>
                </a14:m>
                <a:br>
                  <a:rPr lang="en-US" altLang="zh-TW" b="1" dirty="0"/>
                </a:br>
                <a:endParaRPr lang="en-US" altLang="zh-TW" b="1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6526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B5F02FE5-36DA-41C7-A6AE-3729F71E9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Lemma 4.4.4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8A5D6361-1B2D-4963-BA61-213038F23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600"/>
              <a:t>We introduce the notation </a:t>
            </a:r>
          </a:p>
          <a:p>
            <a:endParaRPr lang="en-US" altLang="zh-TW" sz="2600"/>
          </a:p>
          <a:p>
            <a:r>
              <a:rPr lang="en-US" altLang="zh-TW" sz="2600"/>
              <a:t>Both these processes are continuous in their upper limit of integration t.</a:t>
            </a:r>
          </a:p>
          <a:p>
            <a:r>
              <a:rPr lang="en-US" altLang="zh-TW" sz="2600"/>
              <a:t>To determine the quadratic variation of X on [0,t], we choose a partition </a:t>
            </a:r>
            <a:r>
              <a:rPr lang="en-US" altLang="zh-TW" sz="2600">
                <a:cs typeface="Arial" panose="020B0604020202020204" pitchFamily="34" charset="0"/>
              </a:rPr>
              <a:t>∏={t</a:t>
            </a:r>
            <a:r>
              <a:rPr lang="en-US" altLang="zh-TW" sz="2600" baseline="-25000">
                <a:cs typeface="Arial" panose="020B0604020202020204" pitchFamily="34" charset="0"/>
              </a:rPr>
              <a:t>0</a:t>
            </a:r>
            <a:r>
              <a:rPr lang="en-US" altLang="zh-TW" sz="2600">
                <a:cs typeface="Arial" panose="020B0604020202020204" pitchFamily="34" charset="0"/>
              </a:rPr>
              <a:t>,t</a:t>
            </a:r>
            <a:r>
              <a:rPr lang="en-US" altLang="zh-TW" sz="2600" baseline="-25000">
                <a:cs typeface="Arial" panose="020B0604020202020204" pitchFamily="34" charset="0"/>
              </a:rPr>
              <a:t>1</a:t>
            </a:r>
            <a:r>
              <a:rPr lang="en-US" altLang="zh-TW" sz="2600">
                <a:cs typeface="Arial" panose="020B0604020202020204" pitchFamily="34" charset="0"/>
              </a:rPr>
              <a:t>,…,t</a:t>
            </a:r>
            <a:r>
              <a:rPr lang="en-US" altLang="zh-TW" sz="2600" baseline="-25000">
                <a:cs typeface="Arial" panose="020B0604020202020204" pitchFamily="34" charset="0"/>
              </a:rPr>
              <a:t>n</a:t>
            </a:r>
            <a:r>
              <a:rPr lang="en-US" altLang="zh-TW" sz="2600">
                <a:cs typeface="Arial" panose="020B0604020202020204" pitchFamily="34" charset="0"/>
              </a:rPr>
              <a:t>} of [0,t] (i.e, 0=t</a:t>
            </a:r>
            <a:r>
              <a:rPr lang="en-US" altLang="zh-TW" sz="2600" baseline="-25000">
                <a:cs typeface="Arial" panose="020B0604020202020204" pitchFamily="34" charset="0"/>
              </a:rPr>
              <a:t>0</a:t>
            </a:r>
            <a:r>
              <a:rPr lang="en-US" altLang="zh-TW" sz="2600">
                <a:cs typeface="Arial" panose="020B0604020202020204" pitchFamily="34" charset="0"/>
              </a:rPr>
              <a:t>&lt;t</a:t>
            </a:r>
            <a:r>
              <a:rPr lang="en-US" altLang="zh-TW" sz="2600" baseline="-25000">
                <a:cs typeface="Arial" panose="020B0604020202020204" pitchFamily="34" charset="0"/>
              </a:rPr>
              <a:t>1</a:t>
            </a:r>
            <a:r>
              <a:rPr lang="en-US" altLang="zh-TW" sz="2600">
                <a:cs typeface="Arial" panose="020B0604020202020204" pitchFamily="34" charset="0"/>
              </a:rPr>
              <a:t>&lt;…&lt;t</a:t>
            </a:r>
            <a:r>
              <a:rPr lang="en-US" altLang="zh-TW" sz="2600" baseline="-25000">
                <a:cs typeface="Arial" panose="020B0604020202020204" pitchFamily="34" charset="0"/>
              </a:rPr>
              <a:t>n</a:t>
            </a:r>
            <a:r>
              <a:rPr lang="en-US" altLang="zh-TW" sz="2600">
                <a:cs typeface="Arial" panose="020B0604020202020204" pitchFamily="34" charset="0"/>
              </a:rPr>
              <a:t>=t) and we write the sampled quadratic variation</a:t>
            </a:r>
          </a:p>
        </p:txBody>
      </p:sp>
      <p:graphicFrame>
        <p:nvGraphicFramePr>
          <p:cNvPr id="103428" name="Object 4">
            <a:extLst>
              <a:ext uri="{FF2B5EF4-FFF2-40B4-BE49-F238E27FC236}">
                <a16:creationId xmlns:a16="http://schemas.microsoft.com/office/drawing/2014/main" id="{911497D6-AEAD-4C39-8DC2-D2CA67808342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48871577"/>
              </p:ext>
            </p:extLst>
          </p:nvPr>
        </p:nvGraphicFramePr>
        <p:xfrm>
          <a:off x="3460045" y="2197806"/>
          <a:ext cx="48006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方程式" r:id="rId3" imgW="2286000" imgH="330120" progId="Equation.3">
                  <p:embed/>
                </p:oleObj>
              </mc:Choice>
              <mc:Fallback>
                <p:oleObj name="方程式" r:id="rId3" imgW="2286000" imgH="330120" progId="Equation.3">
                  <p:embed/>
                  <p:pic>
                    <p:nvPicPr>
                      <p:cNvPr id="103428" name="Object 4">
                        <a:extLst>
                          <a:ext uri="{FF2B5EF4-FFF2-40B4-BE49-F238E27FC236}">
                            <a16:creationId xmlns:a16="http://schemas.microsoft.com/office/drawing/2014/main" id="{911497D6-AEAD-4C39-8DC2-D2CA678083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045" y="2197806"/>
                        <a:ext cx="48006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0" name="Object 6">
            <a:extLst>
              <a:ext uri="{FF2B5EF4-FFF2-40B4-BE49-F238E27FC236}">
                <a16:creationId xmlns:a16="http://schemas.microsoft.com/office/drawing/2014/main" id="{D529DA2F-1CA4-4620-B688-06CFCA424E72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15352763"/>
              </p:ext>
            </p:extLst>
          </p:nvPr>
        </p:nvGraphicFramePr>
        <p:xfrm>
          <a:off x="2709333" y="4613275"/>
          <a:ext cx="73914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方程式" r:id="rId5" imgW="3835080" imgH="914400" progId="Equation.3">
                  <p:embed/>
                </p:oleObj>
              </mc:Choice>
              <mc:Fallback>
                <p:oleObj name="方程式" r:id="rId5" imgW="3835080" imgH="914400" progId="Equation.3">
                  <p:embed/>
                  <p:pic>
                    <p:nvPicPr>
                      <p:cNvPr id="103430" name="Object 6">
                        <a:extLst>
                          <a:ext uri="{FF2B5EF4-FFF2-40B4-BE49-F238E27FC236}">
                            <a16:creationId xmlns:a16="http://schemas.microsoft.com/office/drawing/2014/main" id="{D529DA2F-1CA4-4620-B688-06CFCA424E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333" y="4613275"/>
                        <a:ext cx="7391400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0343B7CE-D257-42CD-BB89-14549E3E9F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Lemma 4.4.4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8F812A90-228F-4BC8-8F4F-0A1FE65E7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As ||</a:t>
            </a:r>
            <a:r>
              <a:rPr lang="en-US" altLang="zh-TW">
                <a:cs typeface="Arial" panose="020B0604020202020204" pitchFamily="34" charset="0"/>
              </a:rPr>
              <a:t>∏||→0, the first term on the right-hand side,                      converge to the quadratic variation of I on [0,t], which according to Theorem 4.3.1(vi) is </a:t>
            </a:r>
          </a:p>
          <a:p>
            <a:endParaRPr lang="en-US" altLang="zh-TW">
              <a:cs typeface="Arial" panose="020B0604020202020204" pitchFamily="34" charset="0"/>
            </a:endParaRPr>
          </a:p>
        </p:txBody>
      </p:sp>
      <p:graphicFrame>
        <p:nvGraphicFramePr>
          <p:cNvPr id="108548" name="Object 4">
            <a:extLst>
              <a:ext uri="{FF2B5EF4-FFF2-40B4-BE49-F238E27FC236}">
                <a16:creationId xmlns:a16="http://schemas.microsoft.com/office/drawing/2014/main" id="{31AC3C96-CDF5-4008-B63E-52A677DB45C5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41972041"/>
              </p:ext>
            </p:extLst>
          </p:nvPr>
        </p:nvGraphicFramePr>
        <p:xfrm>
          <a:off x="4188178" y="2551289"/>
          <a:ext cx="2286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方程式" r:id="rId3" imgW="1155600" imgH="444240" progId="Equation.3">
                  <p:embed/>
                </p:oleObj>
              </mc:Choice>
              <mc:Fallback>
                <p:oleObj name="方程式" r:id="rId3" imgW="1155600" imgH="444240" progId="Equation.3">
                  <p:embed/>
                  <p:pic>
                    <p:nvPicPr>
                      <p:cNvPr id="108548" name="Object 4">
                        <a:extLst>
                          <a:ext uri="{FF2B5EF4-FFF2-40B4-BE49-F238E27FC236}">
                            <a16:creationId xmlns:a16="http://schemas.microsoft.com/office/drawing/2014/main" id="{31AC3C96-CDF5-4008-B63E-52A677DB45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8178" y="2551289"/>
                        <a:ext cx="2286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>
            <a:extLst>
              <a:ext uri="{FF2B5EF4-FFF2-40B4-BE49-F238E27FC236}">
                <a16:creationId xmlns:a16="http://schemas.microsoft.com/office/drawing/2014/main" id="{DD5AC78A-FAE9-4497-81E8-A9520FE5A0FA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371256108"/>
              </p:ext>
            </p:extLst>
          </p:nvPr>
        </p:nvGraphicFramePr>
        <p:xfrm>
          <a:off x="1380066" y="3620912"/>
          <a:ext cx="31242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方程式" r:id="rId5" imgW="1244520" imgH="330120" progId="Equation.3">
                  <p:embed/>
                </p:oleObj>
              </mc:Choice>
              <mc:Fallback>
                <p:oleObj name="方程式" r:id="rId5" imgW="1244520" imgH="330120" progId="Equation.3">
                  <p:embed/>
                  <p:pic>
                    <p:nvPicPr>
                      <p:cNvPr id="108550" name="Object 6">
                        <a:extLst>
                          <a:ext uri="{FF2B5EF4-FFF2-40B4-BE49-F238E27FC236}">
                            <a16:creationId xmlns:a16="http://schemas.microsoft.com/office/drawing/2014/main" id="{DD5AC78A-FAE9-4497-81E8-A9520FE5A0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066" y="3620912"/>
                        <a:ext cx="3124200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5" name="Rectangle 11">
            <a:extLst>
              <a:ext uri="{FF2B5EF4-FFF2-40B4-BE49-F238E27FC236}">
                <a16:creationId xmlns:a16="http://schemas.microsoft.com/office/drawing/2014/main" id="{6C1B330F-B8F7-4DFB-A77A-C94F17ED16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Lemma 4.4.4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D5BD0297-D96F-4ACB-8AF3-80E231F9F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>
            <a:noAutofit/>
          </a:bodyPr>
          <a:lstStyle/>
          <a:p>
            <a:r>
              <a:rPr lang="en-US" altLang="zh-TW" dirty="0"/>
              <a:t>The absolute value of the second term is bounded above by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As ||</a:t>
            </a:r>
            <a:r>
              <a:rPr lang="en-US" altLang="zh-TW" dirty="0">
                <a:cs typeface="Arial" panose="020B0604020202020204" pitchFamily="34" charset="0"/>
              </a:rPr>
              <a:t>∏||→0, this has limit                              because R(t) is continuous.</a:t>
            </a:r>
          </a:p>
        </p:txBody>
      </p:sp>
      <p:graphicFrame>
        <p:nvGraphicFramePr>
          <p:cNvPr id="113668" name="Object 4">
            <a:extLst>
              <a:ext uri="{FF2B5EF4-FFF2-40B4-BE49-F238E27FC236}">
                <a16:creationId xmlns:a16="http://schemas.microsoft.com/office/drawing/2014/main" id="{203DD26A-29F3-4A36-90D5-25B4768DD35F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095152344"/>
              </p:ext>
            </p:extLst>
          </p:nvPr>
        </p:nvGraphicFramePr>
        <p:xfrm>
          <a:off x="3314700" y="2435578"/>
          <a:ext cx="5562600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方程式" r:id="rId3" imgW="2438280" imgH="1726920" progId="Equation.3">
                  <p:embed/>
                </p:oleObj>
              </mc:Choice>
              <mc:Fallback>
                <p:oleObj name="方程式" r:id="rId3" imgW="2438280" imgH="1726920" progId="Equation.3">
                  <p:embed/>
                  <p:pic>
                    <p:nvPicPr>
                      <p:cNvPr id="113668" name="Object 4">
                        <a:extLst>
                          <a:ext uri="{FF2B5EF4-FFF2-40B4-BE49-F238E27FC236}">
                            <a16:creationId xmlns:a16="http://schemas.microsoft.com/office/drawing/2014/main" id="{203DD26A-29F3-4A36-90D5-25B4768DD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35578"/>
                        <a:ext cx="5562600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2" name="Object 8">
            <a:extLst>
              <a:ext uri="{FF2B5EF4-FFF2-40B4-BE49-F238E27FC236}">
                <a16:creationId xmlns:a16="http://schemas.microsoft.com/office/drawing/2014/main" id="{76EDC918-13D3-4762-A002-1688EB3FE332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95438274"/>
              </p:ext>
            </p:extLst>
          </p:nvPr>
        </p:nvGraphicFramePr>
        <p:xfrm>
          <a:off x="6350000" y="5967412"/>
          <a:ext cx="2141873" cy="679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方程式" r:id="rId5" imgW="1041120" imgH="330120" progId="Equation.3">
                  <p:embed/>
                </p:oleObj>
              </mc:Choice>
              <mc:Fallback>
                <p:oleObj name="方程式" r:id="rId5" imgW="1041120" imgH="330120" progId="Equation.3">
                  <p:embed/>
                  <p:pic>
                    <p:nvPicPr>
                      <p:cNvPr id="113672" name="Object 8">
                        <a:extLst>
                          <a:ext uri="{FF2B5EF4-FFF2-40B4-BE49-F238E27FC236}">
                            <a16:creationId xmlns:a16="http://schemas.microsoft.com/office/drawing/2014/main" id="{76EDC918-13D3-4762-A002-1688EB3FE3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5967412"/>
                        <a:ext cx="2141873" cy="6790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00D6A2F9-3FB3-40A9-84CD-9AD7F2C12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Lemma 4.4.4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77322439-DA08-4868-9666-DA38D5669A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The absolute value of third term is bounded above by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And this has limit                        as ||</a:t>
            </a:r>
            <a:r>
              <a:rPr lang="en-US" altLang="zh-TW" dirty="0">
                <a:cs typeface="Arial" panose="020B0604020202020204" pitchFamily="34" charset="0"/>
              </a:rPr>
              <a:t>∏||→0 because I(t) is continuous.</a:t>
            </a:r>
          </a:p>
          <a:p>
            <a:endParaRPr lang="en-US" altLang="zh-TW" dirty="0">
              <a:cs typeface="Arial" panose="020B0604020202020204" pitchFamily="34" charset="0"/>
            </a:endParaRPr>
          </a:p>
          <a:p>
            <a:r>
              <a:rPr lang="en-US" altLang="zh-TW" dirty="0">
                <a:cs typeface="Arial" panose="020B0604020202020204" pitchFamily="34" charset="0"/>
              </a:rPr>
              <a:t>We conclude that </a:t>
            </a:r>
          </a:p>
        </p:txBody>
      </p:sp>
      <p:graphicFrame>
        <p:nvGraphicFramePr>
          <p:cNvPr id="118788" name="Object 4">
            <a:extLst>
              <a:ext uri="{FF2B5EF4-FFF2-40B4-BE49-F238E27FC236}">
                <a16:creationId xmlns:a16="http://schemas.microsoft.com/office/drawing/2014/main" id="{C0344920-72E3-43A6-84BC-681C5037F999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519111790"/>
              </p:ext>
            </p:extLst>
          </p:nvPr>
        </p:nvGraphicFramePr>
        <p:xfrm>
          <a:off x="1498600" y="2353470"/>
          <a:ext cx="84582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方程式" r:id="rId3" imgW="4597200" imgH="444240" progId="Equation.3">
                  <p:embed/>
                </p:oleObj>
              </mc:Choice>
              <mc:Fallback>
                <p:oleObj name="方程式" r:id="rId3" imgW="4597200" imgH="444240" progId="Equation.3">
                  <p:embed/>
                  <p:pic>
                    <p:nvPicPr>
                      <p:cNvPr id="118788" name="Object 4">
                        <a:extLst>
                          <a:ext uri="{FF2B5EF4-FFF2-40B4-BE49-F238E27FC236}">
                            <a16:creationId xmlns:a16="http://schemas.microsoft.com/office/drawing/2014/main" id="{C0344920-72E3-43A6-84BC-681C5037F9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2353470"/>
                        <a:ext cx="84582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>
            <a:extLst>
              <a:ext uri="{FF2B5EF4-FFF2-40B4-BE49-F238E27FC236}">
                <a16:creationId xmlns:a16="http://schemas.microsoft.com/office/drawing/2014/main" id="{26A4D5F3-CFBC-481D-B33F-8BB6F82D1E1F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33080147"/>
              </p:ext>
            </p:extLst>
          </p:nvPr>
        </p:nvGraphicFramePr>
        <p:xfrm>
          <a:off x="3651955" y="3307557"/>
          <a:ext cx="19812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方程式" r:id="rId5" imgW="1117440" imgH="330120" progId="Equation.3">
                  <p:embed/>
                </p:oleObj>
              </mc:Choice>
              <mc:Fallback>
                <p:oleObj name="方程式" r:id="rId5" imgW="1117440" imgH="330120" progId="Equation.3">
                  <p:embed/>
                  <p:pic>
                    <p:nvPicPr>
                      <p:cNvPr id="118790" name="Object 6">
                        <a:extLst>
                          <a:ext uri="{FF2B5EF4-FFF2-40B4-BE49-F238E27FC236}">
                            <a16:creationId xmlns:a16="http://schemas.microsoft.com/office/drawing/2014/main" id="{26A4D5F3-CFBC-481D-B33F-8BB6F82D1E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955" y="3307557"/>
                        <a:ext cx="1981200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2" name="Object 8">
            <a:extLst>
              <a:ext uri="{FF2B5EF4-FFF2-40B4-BE49-F238E27FC236}">
                <a16:creationId xmlns:a16="http://schemas.microsoft.com/office/drawing/2014/main" id="{F2CDFB46-AC4D-4D27-A5BE-86F3BDE0BA4B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148520258"/>
              </p:ext>
            </p:extLst>
          </p:nvPr>
        </p:nvGraphicFramePr>
        <p:xfrm>
          <a:off x="4076700" y="4227688"/>
          <a:ext cx="4038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方程式" r:id="rId7" imgW="1942920" imgH="330120" progId="Equation.3">
                  <p:embed/>
                </p:oleObj>
              </mc:Choice>
              <mc:Fallback>
                <p:oleObj name="方程式" r:id="rId7" imgW="1942920" imgH="330120" progId="Equation.3">
                  <p:embed/>
                  <p:pic>
                    <p:nvPicPr>
                      <p:cNvPr id="118792" name="Object 8">
                        <a:extLst>
                          <a:ext uri="{FF2B5EF4-FFF2-40B4-BE49-F238E27FC236}">
                            <a16:creationId xmlns:a16="http://schemas.microsoft.com/office/drawing/2014/main" id="{F2CDFB46-AC4D-4D27-A5BE-86F3BDE0BA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4227688"/>
                        <a:ext cx="4038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4" name="Rectangle 18">
            <a:extLst>
              <a:ext uri="{FF2B5EF4-FFF2-40B4-BE49-F238E27FC236}">
                <a16:creationId xmlns:a16="http://schemas.microsoft.com/office/drawing/2014/main" id="{67CD9845-C700-4D19-B25C-C01ADFB53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01D62A91-45BC-4E41-90EF-5BCE167FC4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600"/>
              <a:t>The conclusion of Lemma 4.4.4 is most easily remembered by first writing (4.4.16) in the differential notation</a:t>
            </a:r>
          </a:p>
          <a:p>
            <a:pPr algn="r">
              <a:buFontTx/>
              <a:buNone/>
            </a:pPr>
            <a:r>
              <a:rPr lang="en-US" altLang="zh-TW" sz="2600"/>
              <a:t>(4.4.18)</a:t>
            </a:r>
          </a:p>
          <a:p>
            <a:r>
              <a:rPr lang="en-US" altLang="zh-TW" sz="2600"/>
              <a:t>And then using the differential multiplication table to compute</a:t>
            </a:r>
          </a:p>
        </p:txBody>
      </p:sp>
      <p:graphicFrame>
        <p:nvGraphicFramePr>
          <p:cNvPr id="126980" name="Object 4">
            <a:extLst>
              <a:ext uri="{FF2B5EF4-FFF2-40B4-BE49-F238E27FC236}">
                <a16:creationId xmlns:a16="http://schemas.microsoft.com/office/drawing/2014/main" id="{B1C2CE97-055B-4DBC-8B81-957301BF5053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854172325"/>
              </p:ext>
            </p:extLst>
          </p:nvPr>
        </p:nvGraphicFramePr>
        <p:xfrm>
          <a:off x="3581400" y="2602706"/>
          <a:ext cx="4267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方程式" r:id="rId3" imgW="1714320" imgH="203040" progId="Equation.3">
                  <p:embed/>
                </p:oleObj>
              </mc:Choice>
              <mc:Fallback>
                <p:oleObj name="方程式" r:id="rId3" imgW="1714320" imgH="203040" progId="Equation.3">
                  <p:embed/>
                  <p:pic>
                    <p:nvPicPr>
                      <p:cNvPr id="126980" name="Object 4">
                        <a:extLst>
                          <a:ext uri="{FF2B5EF4-FFF2-40B4-BE49-F238E27FC236}">
                            <a16:creationId xmlns:a16="http://schemas.microsoft.com/office/drawing/2014/main" id="{B1C2CE97-055B-4DBC-8B81-957301BF50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02706"/>
                        <a:ext cx="42672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7" name="Object 11">
            <a:extLst>
              <a:ext uri="{FF2B5EF4-FFF2-40B4-BE49-F238E27FC236}">
                <a16:creationId xmlns:a16="http://schemas.microsoft.com/office/drawing/2014/main" id="{6391DCDD-CCA9-491F-8736-74CF79303AA3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701405122"/>
              </p:ext>
            </p:extLst>
          </p:nvPr>
        </p:nvGraphicFramePr>
        <p:xfrm>
          <a:off x="2438400" y="3738165"/>
          <a:ext cx="5562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方程式" r:id="rId5" imgW="3162240" imgH="203040" progId="Equation.3">
                  <p:embed/>
                </p:oleObj>
              </mc:Choice>
              <mc:Fallback>
                <p:oleObj name="方程式" r:id="rId5" imgW="3162240" imgH="203040" progId="Equation.3">
                  <p:embed/>
                  <p:pic>
                    <p:nvPicPr>
                      <p:cNvPr id="126987" name="Object 11">
                        <a:extLst>
                          <a:ext uri="{FF2B5EF4-FFF2-40B4-BE49-F238E27FC236}">
                            <a16:creationId xmlns:a16="http://schemas.microsoft.com/office/drawing/2014/main" id="{6391DCDD-CCA9-491F-8736-74CF79303A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8165"/>
                        <a:ext cx="5562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1" name="Object 15">
            <a:extLst>
              <a:ext uri="{FF2B5EF4-FFF2-40B4-BE49-F238E27FC236}">
                <a16:creationId xmlns:a16="http://schemas.microsoft.com/office/drawing/2014/main" id="{E1030E3A-3AB0-4CF4-8FB6-A24B7BB16E20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171362171"/>
              </p:ext>
            </p:extLst>
          </p:nvPr>
        </p:nvGraphicFramePr>
        <p:xfrm>
          <a:off x="2438400" y="4239815"/>
          <a:ext cx="7162800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方程式" r:id="rId7" imgW="3200400" imgH="698400" progId="Equation.3">
                  <p:embed/>
                </p:oleObj>
              </mc:Choice>
              <mc:Fallback>
                <p:oleObj name="方程式" r:id="rId7" imgW="3200400" imgH="698400" progId="Equation.3">
                  <p:embed/>
                  <p:pic>
                    <p:nvPicPr>
                      <p:cNvPr id="126991" name="Object 15">
                        <a:extLst>
                          <a:ext uri="{FF2B5EF4-FFF2-40B4-BE49-F238E27FC236}">
                            <a16:creationId xmlns:a16="http://schemas.microsoft.com/office/drawing/2014/main" id="{E1030E3A-3AB0-4CF4-8FB6-A24B7BB16E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39815"/>
                        <a:ext cx="7162800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15" name="Rectangle 15">
            <a:extLst>
              <a:ext uri="{FF2B5EF4-FFF2-40B4-BE49-F238E27FC236}">
                <a16:creationId xmlns:a16="http://schemas.microsoft.com/office/drawing/2014/main" id="{D6320C73-3F5C-48BC-91EF-97C4B067DB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84333F07-CC6D-4310-8302-1D6E28B93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r>
              <a:rPr lang="en-US" altLang="zh-TW" sz="2600" dirty="0"/>
              <a:t>This says that, at each time t, the process X is accumulating quadratic variation at rate </a:t>
            </a:r>
            <a:r>
              <a:rPr lang="el-GR" altLang="zh-TW" sz="2600" dirty="0">
                <a:cs typeface="Arial" panose="020B0604020202020204" pitchFamily="34" charset="0"/>
              </a:rPr>
              <a:t>Δ</a:t>
            </a:r>
            <a:r>
              <a:rPr lang="en-US" altLang="zh-TW" sz="2600" baseline="30000" dirty="0">
                <a:cs typeface="Arial" panose="020B0604020202020204" pitchFamily="34" charset="0"/>
              </a:rPr>
              <a:t>2</a:t>
            </a:r>
            <a:r>
              <a:rPr lang="en-US" altLang="zh-TW" sz="2600" dirty="0">
                <a:cs typeface="Arial" panose="020B0604020202020204" pitchFamily="34" charset="0"/>
              </a:rPr>
              <a:t>(t) per unit time, and hence the total quadratic variation accumulated on the time interval [0,t] is</a:t>
            </a:r>
          </a:p>
          <a:p>
            <a:endParaRPr lang="en-US" altLang="zh-TW" sz="2600" dirty="0">
              <a:cs typeface="Arial" panose="020B0604020202020204" pitchFamily="34" charset="0"/>
            </a:endParaRPr>
          </a:p>
          <a:p>
            <a:r>
              <a:rPr lang="en-US" altLang="zh-TW" sz="2600" dirty="0">
                <a:cs typeface="Arial" panose="020B0604020202020204" pitchFamily="34" charset="0"/>
              </a:rPr>
              <a:t>This quadratic variation is solely due to the quadratic variation of the </a:t>
            </a:r>
            <a:r>
              <a:rPr lang="en-US" altLang="zh-TW" sz="2600" dirty="0" err="1"/>
              <a:t>It</a:t>
            </a:r>
            <a:r>
              <a:rPr lang="en-US" altLang="zh-TW" sz="2600" dirty="0" err="1">
                <a:cs typeface="Arial" panose="020B0604020202020204" pitchFamily="34" charset="0"/>
              </a:rPr>
              <a:t>ô</a:t>
            </a:r>
            <a:r>
              <a:rPr lang="en-US" altLang="zh-TW" sz="2600" dirty="0">
                <a:cs typeface="Arial" panose="020B0604020202020204" pitchFamily="34" charset="0"/>
              </a:rPr>
              <a:t> integral</a:t>
            </a:r>
          </a:p>
          <a:p>
            <a:endParaRPr lang="en-US" altLang="zh-TW" sz="2600" dirty="0">
              <a:cs typeface="Arial" panose="020B0604020202020204" pitchFamily="34" charset="0"/>
            </a:endParaRPr>
          </a:p>
          <a:p>
            <a:r>
              <a:rPr lang="en-US" altLang="zh-TW" sz="2600" dirty="0">
                <a:cs typeface="Arial" panose="020B0604020202020204" pitchFamily="34" charset="0"/>
              </a:rPr>
              <a:t>The ordinary integral                        has zero quadratic variation and thus contributes nothing to the quadratic variation of X. </a:t>
            </a:r>
            <a:endParaRPr lang="el-GR" altLang="zh-TW" sz="2600" dirty="0">
              <a:cs typeface="Arial" panose="020B0604020202020204" pitchFamily="34" charset="0"/>
            </a:endParaRPr>
          </a:p>
        </p:txBody>
      </p:sp>
      <p:graphicFrame>
        <p:nvGraphicFramePr>
          <p:cNvPr id="128004" name="Object 4">
            <a:extLst>
              <a:ext uri="{FF2B5EF4-FFF2-40B4-BE49-F238E27FC236}">
                <a16:creationId xmlns:a16="http://schemas.microsoft.com/office/drawing/2014/main" id="{1204DACD-DCB5-46D6-9088-25403B9254AA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951148649"/>
              </p:ext>
            </p:extLst>
          </p:nvPr>
        </p:nvGraphicFramePr>
        <p:xfrm>
          <a:off x="5923845" y="2636046"/>
          <a:ext cx="23622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方程式" r:id="rId3" imgW="1358640" imgH="330120" progId="Equation.3">
                  <p:embed/>
                </p:oleObj>
              </mc:Choice>
              <mc:Fallback>
                <p:oleObj name="方程式" r:id="rId3" imgW="1358640" imgH="330120" progId="Equation.3">
                  <p:embed/>
                  <p:pic>
                    <p:nvPicPr>
                      <p:cNvPr id="128004" name="Object 4">
                        <a:extLst>
                          <a:ext uri="{FF2B5EF4-FFF2-40B4-BE49-F238E27FC236}">
                            <a16:creationId xmlns:a16="http://schemas.microsoft.com/office/drawing/2014/main" id="{1204DACD-DCB5-46D6-9088-25403B9254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3845" y="2636046"/>
                        <a:ext cx="23622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08" name="Object 8">
            <a:extLst>
              <a:ext uri="{FF2B5EF4-FFF2-40B4-BE49-F238E27FC236}">
                <a16:creationId xmlns:a16="http://schemas.microsoft.com/office/drawing/2014/main" id="{AF418543-2EAF-44F8-8AB3-090BED61044D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656106785"/>
              </p:ext>
            </p:extLst>
          </p:nvPr>
        </p:nvGraphicFramePr>
        <p:xfrm>
          <a:off x="5973234" y="3916362"/>
          <a:ext cx="23622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方程式" r:id="rId5" imgW="1244520" imgH="330120" progId="Equation.3">
                  <p:embed/>
                </p:oleObj>
              </mc:Choice>
              <mc:Fallback>
                <p:oleObj name="方程式" r:id="rId5" imgW="1244520" imgH="330120" progId="Equation.3">
                  <p:embed/>
                  <p:pic>
                    <p:nvPicPr>
                      <p:cNvPr id="128008" name="Object 8">
                        <a:extLst>
                          <a:ext uri="{FF2B5EF4-FFF2-40B4-BE49-F238E27FC236}">
                            <a16:creationId xmlns:a16="http://schemas.microsoft.com/office/drawing/2014/main" id="{AF418543-2EAF-44F8-8AB3-090BED610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234" y="3916362"/>
                        <a:ext cx="23622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012" name="Object 12">
            <a:extLst>
              <a:ext uri="{FF2B5EF4-FFF2-40B4-BE49-F238E27FC236}">
                <a16:creationId xmlns:a16="http://schemas.microsoft.com/office/drawing/2014/main" id="{3A8477B0-B01E-46C7-895F-E54D0F6FA5D4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346694672"/>
              </p:ext>
            </p:extLst>
          </p:nvPr>
        </p:nvGraphicFramePr>
        <p:xfrm>
          <a:off x="5096934" y="4895763"/>
          <a:ext cx="180710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方程式" r:id="rId7" imgW="1041120" imgH="330120" progId="Equation.3">
                  <p:embed/>
                </p:oleObj>
              </mc:Choice>
              <mc:Fallback>
                <p:oleObj name="方程式" r:id="rId7" imgW="1041120" imgH="330120" progId="Equation.3">
                  <p:embed/>
                  <p:pic>
                    <p:nvPicPr>
                      <p:cNvPr id="128012" name="Object 12">
                        <a:extLst>
                          <a:ext uri="{FF2B5EF4-FFF2-40B4-BE49-F238E27FC236}">
                            <a16:creationId xmlns:a16="http://schemas.microsoft.com/office/drawing/2014/main" id="{3A8477B0-B01E-46C7-895F-E54D0F6FA5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934" y="4895763"/>
                        <a:ext cx="180710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700</Words>
  <Application>Microsoft Office PowerPoint</Application>
  <PresentationFormat>寬螢幕</PresentationFormat>
  <Paragraphs>107</Paragraphs>
  <Slides>37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37</vt:i4>
      </vt:variant>
    </vt:vector>
  </HeadingPairs>
  <TitlesOfParts>
    <vt:vector size="46" baseType="lpstr">
      <vt:lpstr>新細明體</vt:lpstr>
      <vt:lpstr>標楷體</vt:lpstr>
      <vt:lpstr>Arial</vt:lpstr>
      <vt:lpstr>Calibri</vt:lpstr>
      <vt:lpstr>Calibri Light</vt:lpstr>
      <vt:lpstr>Cambria Math</vt:lpstr>
      <vt:lpstr>Office 佈景主題</vt:lpstr>
      <vt:lpstr>MathType 5.0 Equation</vt:lpstr>
      <vt:lpstr>Microsoft 方程式編輯器 3.0</vt:lpstr>
      <vt:lpstr>4.4 Ito-Doeblin Formula</vt:lpstr>
      <vt:lpstr>Definition 4.4.3</vt:lpstr>
      <vt:lpstr>Lemma 4.4.4</vt:lpstr>
      <vt:lpstr>Lemma 4.4.4</vt:lpstr>
      <vt:lpstr>Lemma 4.4.4</vt:lpstr>
      <vt:lpstr>Lemma 4.4.4</vt:lpstr>
      <vt:lpstr>Lemma 4.4.4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4.4.3 Examples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a</vt:lpstr>
      <vt:lpstr>PowerPoint 簡報</vt:lpstr>
      <vt:lpstr>How to solve SDE?</vt:lpstr>
      <vt:lpstr>PowerPoint 簡報</vt:lpstr>
      <vt:lpstr>PowerPoint 簡報</vt:lpstr>
      <vt:lpstr>PowerPoint 簡報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lenovo</dc:creator>
  <cp:lastModifiedBy> </cp:lastModifiedBy>
  <cp:revision>31</cp:revision>
  <dcterms:created xsi:type="dcterms:W3CDTF">2018-05-27T08:41:31Z</dcterms:created>
  <dcterms:modified xsi:type="dcterms:W3CDTF">2018-08-21T06:35:23Z</dcterms:modified>
</cp:coreProperties>
</file>