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69086F-9D53-4974-88D0-A688FB794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62ADF-7098-4764-B227-3C28D72CB9A1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0BF2D8D-8D0A-487A-B15A-1BAA94E97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0F6F12B-D7A9-4EB5-84D4-1A1C5D79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C17BF-0035-4DD3-8AB9-945266036E3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05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EFA4DAF-3310-4141-BB99-80B10D86E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7CD0A-7A8B-41EF-8B3A-B624BAD7DF12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59726BC-29AF-4A89-A226-873F5D5C4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BC0120-4C98-40EF-B7FB-4B556DB5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932EE-BFA4-4ACA-AB4D-68F49D79F5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857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9E179D-BDE1-48BB-B662-F2D4A219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452D7-4135-452E-9B90-0F00E576CCB7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CFC717-1434-4B62-B205-3B04AAF0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EFC2A17-D6F8-41EF-AA29-ECF9761C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40D87-9A44-4675-A145-A00383AEE17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4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CE0628-9C02-4C4C-BBD3-756EDCE3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3F87-EACC-4D0F-89F9-B46DFC38CDA2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9A07D01-B3E1-4C31-BAD5-0D8B4EAB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336804-1235-452D-A365-43F19D244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BA53D-ED94-48D6-B715-2AB1958C0B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97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4B3B09-B93A-4A4C-B207-7AE2B2C4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28058-F5A2-470A-A2B8-FF29E77FD29D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4AF0D9-A7FA-47CB-926F-58DD2BB9F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8B9B562-4780-4066-849D-590AC8BFD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A98B-9293-4A48-8F9D-0AF5F33A458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4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1F4AB575-284B-4E95-A6CF-6F111B2EB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7BAD-4923-4FDE-B82B-6C6F0C487122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031A1049-4B83-4852-99CC-8D232DF5F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AC0033E5-A4BD-4465-95D4-D81E1498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22120-2E26-400D-B173-11697BB1DB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59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B20BA59E-9170-4413-A25B-2CEEF929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C4BFF-609C-4198-B309-6FB96F51C596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F67AFE7E-8CD7-4AB8-8764-DBAE7BB90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9BAF1356-CAE9-41B0-BC62-0AB2C9324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DC25F-315C-4C02-88F2-E6714EAFBF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81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87193B46-D10A-4A76-AA3D-99386342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2178A-E36E-4206-9622-0D342E11BADF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A8593EE3-C9A5-4A17-BF64-25C00C05F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B2FCF2B6-578D-4B9D-B02E-4D8E614B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1F9DB-A955-4FBA-95DD-F2C6AD7DC2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10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BBE29829-E5DE-4181-8152-57F9D82B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21622-C64C-4743-B318-255C1BF6F37A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EC1631EC-4C40-4444-A8CD-28D16F60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E11387BE-252B-43A0-8BBC-6E47D6D00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B689B-9C59-4DDD-8103-EE2C4097F6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32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16BA462E-66D6-4248-9456-68FE39CC6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A8D94-F7C1-4E10-AA5C-8BAF7EE1DA50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4F7E767-B44D-458C-BDEB-A59FD02F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2EA90B6E-6D7D-43E7-97FC-B93EEDD37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AFD2A-8F9D-49C9-A03D-E5DD9B7CAF9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31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78FDDEE7-2330-4AB8-98A8-259F450F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FA9A3-9B0E-4EB4-B0CE-BDEF47393C59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CDAD8AD4-8525-470B-9155-5AB38C85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C2C43A0F-52D9-4913-9F5C-8625A097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73CFD-1262-46EF-89FD-4B207BF96B0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300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DA566E6D-5A58-43D9-BF55-1D7BBFDA70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61B499CB-C893-44BF-8DAF-E7D3AC124F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A56959-BCC8-4D86-8A79-0AEF8F22C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8269560-E819-41DB-8CCE-D0E07996C63D}" type="datetimeFigureOut">
              <a:rPr lang="zh-TW" altLang="en-US"/>
              <a:pPr>
                <a:defRPr/>
              </a:pPr>
              <a:t>2018/8/21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DC73FE5-9EFC-43CE-A00C-9C82B2FEFC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A6C47-6927-4491-ACC0-C5838A5AC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493A829-A40B-4559-8462-00F0C7FDBB3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 1">
            <a:extLst>
              <a:ext uri="{FF2B5EF4-FFF2-40B4-BE49-F238E27FC236}">
                <a16:creationId xmlns:a16="http://schemas.microsoft.com/office/drawing/2014/main" id="{FC5B3D52-D24E-4A07-AC14-E839EC94A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3.5 Markov Property</a:t>
            </a:r>
            <a:endParaRPr lang="zh-TW" altLang="en-US"/>
          </a:p>
        </p:txBody>
      </p:sp>
      <p:sp>
        <p:nvSpPr>
          <p:cNvPr id="4" name="副標題 3">
            <a:extLst>
              <a:ext uri="{FF2B5EF4-FFF2-40B4-BE49-F238E27FC236}">
                <a16:creationId xmlns:a16="http://schemas.microsoft.com/office/drawing/2014/main" id="{92A84B94-6D91-4B0A-9B3A-76F873203A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>
            <a:extLst>
              <a:ext uri="{FF2B5EF4-FFF2-40B4-BE49-F238E27FC236}">
                <a16:creationId xmlns:a16="http://schemas.microsoft.com/office/drawing/2014/main" id="{6106BDF6-C3BE-4BD8-A58B-8218247C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Introduction</a:t>
            </a:r>
            <a:endParaRPr lang="zh-TW" altLang="en-US"/>
          </a:p>
        </p:txBody>
      </p:sp>
      <p:sp>
        <p:nvSpPr>
          <p:cNvPr id="3075" name="內容版面配置區 2">
            <a:extLst>
              <a:ext uri="{FF2B5EF4-FFF2-40B4-BE49-F238E27FC236}">
                <a16:creationId xmlns:a16="http://schemas.microsoft.com/office/drawing/2014/main" id="{E354CE4B-4F3C-4491-9C05-355A467F2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In this section, we show that Brownian motion is a Markov process and discuss its </a:t>
            </a:r>
            <a:r>
              <a:rPr lang="en-US" altLang="zh-TW" i="1"/>
              <a:t>transition density</a:t>
            </a:r>
            <a:r>
              <a:rPr lang="en-US" altLang="zh-TW"/>
              <a:t>.</a:t>
            </a:r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>
            <a:extLst>
              <a:ext uri="{FF2B5EF4-FFF2-40B4-BE49-F238E27FC236}">
                <a16:creationId xmlns:a16="http://schemas.microsoft.com/office/drawing/2014/main" id="{3940A3C7-AC1B-44B8-AA22-1B97BB8D6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Theorem 3.5.1</a:t>
            </a:r>
            <a:endParaRPr lang="zh-TW" altLang="en-US"/>
          </a:p>
        </p:txBody>
      </p:sp>
      <p:sp>
        <p:nvSpPr>
          <p:cNvPr id="4099" name="內容版面配置區 2">
            <a:extLst>
              <a:ext uri="{FF2B5EF4-FFF2-40B4-BE49-F238E27FC236}">
                <a16:creationId xmlns:a16="http://schemas.microsoft.com/office/drawing/2014/main" id="{E29C1D86-DBC3-490C-9EFA-6267161D0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Let W(t), t≥0, be a Brownian motion and let F(t), t≥0, be a filtration for this Brownian motion (see Definition 3.3.3). Then W(t),t≥0, is a Markov process.</a:t>
            </a:r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>
            <a:extLst>
              <a:ext uri="{FF2B5EF4-FFF2-40B4-BE49-F238E27FC236}">
                <a16:creationId xmlns:a16="http://schemas.microsoft.com/office/drawing/2014/main" id="{340C9C17-9712-44C8-9106-8C761426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Theorem 3.5.1 Proof (1)</a:t>
            </a:r>
            <a:endParaRPr lang="zh-TW" altLang="en-US"/>
          </a:p>
        </p:txBody>
      </p:sp>
      <p:sp>
        <p:nvSpPr>
          <p:cNvPr id="5123" name="內容版面配置區 2">
            <a:extLst>
              <a:ext uri="{FF2B5EF4-FFF2-40B4-BE49-F238E27FC236}">
                <a16:creationId xmlns:a16="http://schemas.microsoft.com/office/drawing/2014/main" id="{E1B5EDC2-8F9B-457C-A536-0C371D765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Definition 2.3.6 (Markov process), we must show that </a:t>
            </a:r>
          </a:p>
          <a:p>
            <a:pPr lvl="1"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whenever 0 ≤ s ≤ t and </a:t>
            </a:r>
          </a:p>
          <a:p>
            <a:pPr lvl="1"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f is a Borel-measurable function,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there is another Borel-measureable function g such that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zh-TW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ctr" eaLnBrk="1" hangingPunct="1">
              <a:buFont typeface="Arial" panose="020B0604020202020204" pitchFamily="34" charset="0"/>
              <a:buNone/>
            </a:pPr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E[f(W(t))|F(s)]=g(W(s)).                     (3.5.1)</a:t>
            </a:r>
          </a:p>
          <a:p>
            <a:pPr lvl="1" algn="ctr" eaLnBrk="1" hangingPunct="1">
              <a:buFont typeface="Arial" panose="020B0604020202020204" pitchFamily="34" charset="0"/>
              <a:buNone/>
            </a:pPr>
            <a:endParaRPr lang="en-US" altLang="zh-TW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2400">
                <a:latin typeface="Times New Roman" panose="02020603050405020304" pitchFamily="18" charset="0"/>
                <a:cs typeface="Times New Roman" panose="02020603050405020304" pitchFamily="18" charset="0"/>
              </a:rPr>
              <a:t>E[f(W(t))|F(s)]=E[f((W(t)-W(s))+W(s))|F(s)].</a:t>
            </a:r>
          </a:p>
          <a:p>
            <a:pPr lvl="1"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The random variable W(t)-W(s) is independent of F(s)</a:t>
            </a:r>
          </a:p>
          <a:p>
            <a:pPr lvl="1"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The random variable W(s) is F(s)-measurable</a:t>
            </a:r>
          </a:p>
          <a:p>
            <a:pPr lvl="1"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This permits us to apply the Independence Lemma, Lemma 2.3.4.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>
            <a:extLst>
              <a:ext uri="{FF2B5EF4-FFF2-40B4-BE49-F238E27FC236}">
                <a16:creationId xmlns:a16="http://schemas.microsoft.com/office/drawing/2014/main" id="{62CAB9E7-6213-4675-985F-8C9D52A67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Theorem 3.5.1 Proof (2)</a:t>
            </a:r>
            <a:endParaRPr lang="zh-TW" altLang="en-US"/>
          </a:p>
        </p:txBody>
      </p:sp>
      <p:sp>
        <p:nvSpPr>
          <p:cNvPr id="6147" name="內容版面配置區 2">
            <a:extLst>
              <a:ext uri="{FF2B5EF4-FFF2-40B4-BE49-F238E27FC236}">
                <a16:creationId xmlns:a16="http://schemas.microsoft.com/office/drawing/2014/main" id="{41201E9A-ED99-45AC-9362-D9736EF78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Compute E[f((W(t)-W(s))+W(s))|F(s)] </a:t>
            </a:r>
          </a:p>
          <a:p>
            <a:pPr lvl="1" eaLnBrk="1" hangingPunct="1"/>
            <a:r>
              <a:rPr lang="en-US" altLang="zh-TW" sz="1600">
                <a:latin typeface="Times New Roman" panose="02020603050405020304" pitchFamily="18" charset="0"/>
                <a:cs typeface="Times New Roman" panose="02020603050405020304" pitchFamily="18" charset="0"/>
              </a:rPr>
              <a:t>Replace W(s) by a dummy variable x to hold it constant</a:t>
            </a:r>
          </a:p>
          <a:p>
            <a:pPr lvl="1" eaLnBrk="1" hangingPunct="1"/>
            <a:r>
              <a:rPr lang="en-US" altLang="zh-TW" sz="1600">
                <a:latin typeface="Times New Roman" panose="02020603050405020304" pitchFamily="18" charset="0"/>
                <a:cs typeface="Times New Roman" panose="02020603050405020304" pitchFamily="18" charset="0"/>
              </a:rPr>
              <a:t>Define g(x) = Ef(W(t)-W(s)+x)</a:t>
            </a:r>
          </a:p>
          <a:p>
            <a:pPr lvl="1" eaLnBrk="1" hangingPunct="1"/>
            <a:r>
              <a:rPr lang="en-US" altLang="zh-TW" sz="1600">
                <a:latin typeface="Times New Roman" panose="02020603050405020304" pitchFamily="18" charset="0"/>
                <a:cs typeface="Times New Roman" panose="02020603050405020304" pitchFamily="18" charset="0"/>
              </a:rPr>
              <a:t>W(t)-W(s) is normally distributed with mean=0 and variance=t-s</a:t>
            </a:r>
          </a:p>
          <a:p>
            <a:pPr lvl="1" eaLnBrk="1" hangingPunct="1"/>
            <a:r>
              <a:rPr lang="en-US" altLang="zh-TW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Therefore,</a:t>
            </a:r>
          </a:p>
          <a:p>
            <a:pPr lvl="1" eaLnBrk="1" hangingPunct="1"/>
            <a:endParaRPr lang="en-US" altLang="zh-TW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en-US" altLang="zh-TW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Replace x=W(s), then the equation E[f(W(t))|F(s)]=g(W(s))  holds.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60593F6B-02AE-4862-ADEF-823364BF3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2857500"/>
            <a:ext cx="400050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>
            <a:extLst>
              <a:ext uri="{FF2B5EF4-FFF2-40B4-BE49-F238E27FC236}">
                <a16:creationId xmlns:a16="http://schemas.microsoft.com/office/drawing/2014/main" id="{2A426B18-72F4-47AF-AAB1-633B6F272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7171" name="內容版面配置區 2">
            <a:extLst>
              <a:ext uri="{FF2B5EF4-FFF2-40B4-BE49-F238E27FC236}">
                <a16:creationId xmlns:a16="http://schemas.microsoft.com/office/drawing/2014/main" id="{A0ACBDF4-1C65-4F46-8D29-06E90ED6F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000"/>
              <a:t>Let </a:t>
            </a:r>
            <a:r>
              <a:rPr lang="el-GR" altLang="zh-TW" sz="2000"/>
              <a:t>τ</a:t>
            </a:r>
            <a:r>
              <a:rPr lang="en-US" altLang="zh-TW" sz="2000"/>
              <a:t>=t-s, y=</a:t>
            </a:r>
            <a:r>
              <a:rPr lang="el-GR" altLang="zh-TW" sz="2000"/>
              <a:t>ω</a:t>
            </a:r>
            <a:r>
              <a:rPr lang="en-US" altLang="zh-TW" sz="2000"/>
              <a:t>+x, then</a:t>
            </a:r>
          </a:p>
          <a:p>
            <a:pPr eaLnBrk="1" hangingPunct="1"/>
            <a:endParaRPr lang="en-US" altLang="zh-TW" sz="2000"/>
          </a:p>
          <a:p>
            <a:pPr eaLnBrk="1" hangingPunct="1"/>
            <a:endParaRPr lang="en-US" altLang="zh-TW" sz="2000"/>
          </a:p>
          <a:p>
            <a:pPr eaLnBrk="1" hangingPunct="1"/>
            <a:r>
              <a:rPr lang="en-US" altLang="zh-TW" sz="2000"/>
              <a:t>We define the </a:t>
            </a:r>
            <a:r>
              <a:rPr lang="en-US" altLang="zh-TW" sz="2000" i="1"/>
              <a:t>transition density</a:t>
            </a:r>
            <a:r>
              <a:rPr lang="en-US" altLang="zh-TW" sz="2000"/>
              <a:t> p(</a:t>
            </a:r>
            <a:r>
              <a:rPr lang="el-GR" altLang="zh-TW" sz="2000"/>
              <a:t>τ</a:t>
            </a:r>
            <a:r>
              <a:rPr lang="en-US" altLang="zh-TW" sz="2000"/>
              <a:t>,x,y) for Brownian motion to be</a:t>
            </a:r>
          </a:p>
          <a:p>
            <a:pPr eaLnBrk="1" hangingPunct="1"/>
            <a:endParaRPr lang="en-US" altLang="zh-TW" sz="2000"/>
          </a:p>
          <a:p>
            <a:pPr eaLnBrk="1" hangingPunct="1"/>
            <a:endParaRPr lang="en-US" altLang="zh-TW" sz="2000"/>
          </a:p>
          <a:p>
            <a:pPr eaLnBrk="1" hangingPunct="1"/>
            <a:r>
              <a:rPr lang="en-US" altLang="zh-TW" sz="2000"/>
              <a:t>So that we can rewrite g(s) as </a:t>
            </a:r>
          </a:p>
          <a:p>
            <a:pPr eaLnBrk="1" hangingPunct="1"/>
            <a:endParaRPr lang="en-US" altLang="zh-TW" sz="2000"/>
          </a:p>
          <a:p>
            <a:pPr eaLnBrk="1" hangingPunct="1"/>
            <a:endParaRPr lang="en-US" altLang="zh-TW" sz="2000"/>
          </a:p>
          <a:p>
            <a:pPr eaLnBrk="1" hangingPunct="1"/>
            <a:r>
              <a:rPr lang="en-US" altLang="zh-TW" sz="2000"/>
              <a:t>And  </a:t>
            </a:r>
            <a:r>
              <a:rPr lang="en-US" altLang="zh-TW" sz="2000">
                <a:latin typeface="Times New Roman" panose="02020603050405020304" pitchFamily="18" charset="0"/>
                <a:cs typeface="Times New Roman" panose="02020603050405020304" pitchFamily="18" charset="0"/>
              </a:rPr>
              <a:t>E[f(W(t))|F(s)]=g(W(s))  </a:t>
            </a:r>
            <a:r>
              <a:rPr lang="en-US" altLang="zh-TW" sz="2000"/>
              <a:t>as</a:t>
            </a:r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AF05D410-7DC5-4FFD-8B18-70135DD5F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7188"/>
            <a:ext cx="43719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>
            <a:extLst>
              <a:ext uri="{FF2B5EF4-FFF2-40B4-BE49-F238E27FC236}">
                <a16:creationId xmlns:a16="http://schemas.microsoft.com/office/drawing/2014/main" id="{2577F492-AFC9-4198-8F1C-964639D6D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1776413"/>
            <a:ext cx="329565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">
            <a:extLst>
              <a:ext uri="{FF2B5EF4-FFF2-40B4-BE49-F238E27FC236}">
                <a16:creationId xmlns:a16="http://schemas.microsoft.com/office/drawing/2014/main" id="{74238116-1EA1-4393-837E-DFF75F1C6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3071813"/>
            <a:ext cx="26384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4">
            <a:extLst>
              <a:ext uri="{FF2B5EF4-FFF2-40B4-BE49-F238E27FC236}">
                <a16:creationId xmlns:a16="http://schemas.microsoft.com/office/drawing/2014/main" id="{07F328BC-A86F-45B4-854C-5E6171187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143375"/>
            <a:ext cx="2647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5">
            <a:extLst>
              <a:ext uri="{FF2B5EF4-FFF2-40B4-BE49-F238E27FC236}">
                <a16:creationId xmlns:a16="http://schemas.microsoft.com/office/drawing/2014/main" id="{E4F1ED71-B540-4ED2-81EB-5D9A2C653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5357813"/>
            <a:ext cx="42291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>
            <a:extLst>
              <a:ext uri="{FF2B5EF4-FFF2-40B4-BE49-F238E27FC236}">
                <a16:creationId xmlns:a16="http://schemas.microsoft.com/office/drawing/2014/main" id="{7F8F0FED-3796-41C0-A0B5-FA9B9864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5" name="內容版面配置區 2">
            <a:extLst>
              <a:ext uri="{FF2B5EF4-FFF2-40B4-BE49-F238E27FC236}">
                <a16:creationId xmlns:a16="http://schemas.microsoft.com/office/drawing/2014/main" id="{AEF5D3C4-A6A2-40C0-8D33-D44B8BB0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Conditioned on the information in F(s)</a:t>
            </a:r>
          </a:p>
          <a:p>
            <a:pPr lvl="1" eaLnBrk="1" hangingPunct="1"/>
            <a:r>
              <a:rPr lang="en-US" altLang="zh-TW" sz="2400"/>
              <a:t>(which contains all the information obtained by observing the Brownian motion up to and including time s)</a:t>
            </a:r>
          </a:p>
          <a:p>
            <a:pPr eaLnBrk="1" hangingPunct="1"/>
            <a:r>
              <a:rPr lang="en-US" altLang="zh-TW" sz="2400"/>
              <a:t>The conditional density of W(t) is p(</a:t>
            </a:r>
            <a:r>
              <a:rPr lang="el-GR" altLang="zh-TW" sz="2400"/>
              <a:t>τ</a:t>
            </a:r>
            <a:r>
              <a:rPr lang="en-US" altLang="zh-TW" sz="2400"/>
              <a:t>,W(s),y) </a:t>
            </a:r>
          </a:p>
          <a:p>
            <a:pPr lvl="1" eaLnBrk="1" hangingPunct="1"/>
            <a:r>
              <a:rPr lang="en-US" altLang="zh-TW" sz="2400"/>
              <a:t>This is a density in the variable y</a:t>
            </a:r>
          </a:p>
          <a:p>
            <a:pPr lvl="1" eaLnBrk="1" hangingPunct="1"/>
            <a:r>
              <a:rPr lang="en-US" altLang="zh-TW" sz="2400"/>
              <a:t>This density is normal with mean W(s), variance </a:t>
            </a:r>
            <a:r>
              <a:rPr lang="el-GR" altLang="zh-TW" sz="2400"/>
              <a:t>τ</a:t>
            </a:r>
            <a:r>
              <a:rPr lang="en-US" altLang="zh-TW" sz="2400"/>
              <a:t>=t-s</a:t>
            </a:r>
          </a:p>
          <a:p>
            <a:pPr eaLnBrk="1" hangingPunct="1"/>
            <a:r>
              <a:rPr lang="en-US" altLang="zh-TW" sz="2400"/>
              <a:t>In particular, the only information from F(s) that is relevant is the value of W(s)</a:t>
            </a:r>
          </a:p>
          <a:p>
            <a:pPr eaLnBrk="1" hangingPunct="1"/>
            <a:r>
              <a:rPr lang="en-US" altLang="zh-TW" sz="2400"/>
              <a:t>The fact that only W(s) is relevant is the essence of the Markov property.</a:t>
            </a:r>
          </a:p>
        </p:txBody>
      </p:sp>
      <p:pic>
        <p:nvPicPr>
          <p:cNvPr id="8196" name="Picture 5">
            <a:extLst>
              <a:ext uri="{FF2B5EF4-FFF2-40B4-BE49-F238E27FC236}">
                <a16:creationId xmlns:a16="http://schemas.microsoft.com/office/drawing/2014/main" id="{263D450F-7ADF-48E7-AA1F-743986822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28625"/>
            <a:ext cx="50974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489</Words>
  <Application>Microsoft Office PowerPoint</Application>
  <PresentationFormat>如螢幕大小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Arial</vt:lpstr>
      <vt:lpstr>新細明體</vt:lpstr>
      <vt:lpstr>Calibri</vt:lpstr>
      <vt:lpstr>Times New Roman</vt:lpstr>
      <vt:lpstr>Office 佈景主題</vt:lpstr>
      <vt:lpstr>3.5 Markov Property</vt:lpstr>
      <vt:lpstr>Introduction</vt:lpstr>
      <vt:lpstr>Theorem 3.5.1</vt:lpstr>
      <vt:lpstr>Theorem 3.5.1 Proof (1)</vt:lpstr>
      <vt:lpstr>Theorem 3.5.1 Proof (2)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3.5 Markov Property</dc:title>
  <dc:creator>Liu</dc:creator>
  <cp:lastModifiedBy> </cp:lastModifiedBy>
  <cp:revision>68</cp:revision>
  <dcterms:created xsi:type="dcterms:W3CDTF">2007-08-16T17:56:42Z</dcterms:created>
  <dcterms:modified xsi:type="dcterms:W3CDTF">2018-08-21T06:46:14Z</dcterms:modified>
</cp:coreProperties>
</file>