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02D7-3A4D-4A25-ADA1-44B37F0BB5D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017E-32F0-4D0C-8225-565F02EDB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90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舉例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17E-32F0-4D0C-8225-565F02EDB6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89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17E-32F0-4D0C-8225-565F02EDB65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19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點說明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17E-32F0-4D0C-8225-565F02EDB65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2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88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46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06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21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75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8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3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70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4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F9FD-1E41-4575-80D5-570E65C1CBF4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D128-3449-4186-A296-446361616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1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5.png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9.png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2.png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Bullet Bond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br>
              <a:rPr lang="en-US" altLang="zh-TW" dirty="0" smtClean="0"/>
            </a:br>
            <a:r>
              <a:rPr lang="en-US" altLang="zh-TW" dirty="0" smtClean="0"/>
              <a:t>Hull White model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4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Call schedule </a:t>
            </a:r>
            <a:r>
              <a:rPr lang="zh-TW" altLang="en-US" dirty="0" smtClean="0"/>
              <a:t>舉例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499" y="2189142"/>
            <a:ext cx="9675001" cy="26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HW model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為什麼要用</a:t>
            </a:r>
            <a:r>
              <a:rPr lang="en-US" altLang="zh-TW" dirty="0" smtClean="0"/>
              <a:t>HW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來做債券評價？</a:t>
            </a:r>
            <a:endParaRPr lang="en-US" altLang="zh-TW" dirty="0" smtClean="0"/>
          </a:p>
          <a:p>
            <a:r>
              <a:rPr lang="zh-TW" altLang="en-US" dirty="0" smtClean="0"/>
              <a:t>在評價日的時候用零息利率折現，計算債券價值就好了嗎</a:t>
            </a:r>
            <a:r>
              <a:rPr lang="zh-TW" altLang="en-US" dirty="0"/>
              <a:t>？</a:t>
            </a:r>
            <a:endParaRPr lang="en-US" altLang="zh-TW" dirty="0" smtClean="0"/>
          </a:p>
          <a:p>
            <a:r>
              <a:rPr lang="zh-TW" altLang="en-US" b="1" dirty="0" smtClean="0"/>
              <a:t>評價債券</a:t>
            </a:r>
            <a:r>
              <a:rPr lang="zh-TW" altLang="en-US" dirty="0" smtClean="0"/>
              <a:t>或其他衍生性商品時，常需要用到</a:t>
            </a:r>
            <a:r>
              <a:rPr lang="zh-TW" altLang="en-US" b="1" dirty="0" smtClean="0"/>
              <a:t>市場的利率</a:t>
            </a:r>
            <a:r>
              <a:rPr lang="zh-TW" altLang="en-US" dirty="0" smtClean="0"/>
              <a:t>來折現該商品未來的現金流以計算現值。然而</a:t>
            </a:r>
            <a:r>
              <a:rPr lang="zh-TW" altLang="en-US" b="1" dirty="0" smtClean="0"/>
              <a:t>市場的利率會波動</a:t>
            </a:r>
            <a:r>
              <a:rPr lang="zh-TW" altLang="en-US" dirty="0" smtClean="0"/>
              <a:t>，所以評價長天期的債券，</a:t>
            </a:r>
            <a:r>
              <a:rPr lang="zh-TW" altLang="en-US" dirty="0" smtClean="0">
                <a:solidFill>
                  <a:srgbClr val="FF0000"/>
                </a:solidFill>
              </a:rPr>
              <a:t>不能夠用固定利率</a:t>
            </a:r>
            <a:r>
              <a:rPr lang="zh-TW" altLang="en-US" dirty="0" smtClean="0"/>
              <a:t>來折現。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需要引進短利模型</a:t>
            </a:r>
            <a:r>
              <a:rPr lang="en-US" altLang="zh-TW" dirty="0" smtClean="0"/>
              <a:t>(short rate model)</a:t>
            </a:r>
            <a:r>
              <a:rPr lang="zh-TW" altLang="en-US" dirty="0" smtClean="0"/>
              <a:t>的概念。</a:t>
            </a:r>
            <a:endParaRPr lang="en-US" altLang="zh-TW" dirty="0" smtClean="0"/>
          </a:p>
          <a:p>
            <a:r>
              <a:rPr lang="zh-TW" altLang="en-US" dirty="0" smtClean="0"/>
              <a:t>定義：</a:t>
            </a:r>
            <a:r>
              <a:rPr lang="en-US" altLang="zh-TW" dirty="0" smtClean="0"/>
              <a:t>P(</a:t>
            </a:r>
            <a:r>
              <a:rPr lang="en-US" altLang="zh-TW" dirty="0" err="1" smtClean="0"/>
              <a:t>t,T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為一張在未來時間點</a:t>
            </a:r>
            <a:r>
              <a:rPr lang="en-US" altLang="zh-TW" dirty="0" smtClean="0"/>
              <a:t>T</a:t>
            </a:r>
            <a:r>
              <a:rPr lang="zh-TW" altLang="en-US" dirty="0" smtClean="0"/>
              <a:t>可以拿到一塊錢的債券，在時間點</a:t>
            </a:r>
            <a:r>
              <a:rPr lang="en-US" altLang="zh-TW" dirty="0" smtClean="0"/>
              <a:t>t</a:t>
            </a:r>
            <a:r>
              <a:rPr lang="zh-TW" altLang="en-US" dirty="0" smtClean="0"/>
              <a:t>的價格。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7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短利模型的種類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Equilibrium model:</a:t>
            </a:r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對經濟模型做出假設</a:t>
            </a:r>
            <a:r>
              <a:rPr lang="en-US" altLang="zh-TW" dirty="0" smtClean="0"/>
              <a:t>,</a:t>
            </a:r>
            <a:r>
              <a:rPr lang="zh-TW" altLang="en-US" dirty="0" smtClean="0"/>
              <a:t>進而推出短利的隨機過程</a:t>
            </a:r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短利隨機過程決定</a:t>
            </a:r>
            <a:r>
              <a:rPr lang="zh-TW" altLang="en-US" dirty="0" smtClean="0">
                <a:sym typeface="Wingdings" panose="05000000000000000000" pitchFamily="2" charset="2"/>
              </a:rPr>
              <a:t>決定利率期限結構</a:t>
            </a:r>
            <a:endParaRPr lang="zh-TW" altLang="en-US" dirty="0" smtClean="0"/>
          </a:p>
          <a:p>
            <a:pPr lvl="1">
              <a:lnSpc>
                <a:spcPct val="90000"/>
              </a:lnSpc>
            </a:pPr>
            <a:r>
              <a:rPr lang="en-US" altLang="zh-TW" dirty="0" err="1" smtClean="0"/>
              <a:t>Rendleman</a:t>
            </a:r>
            <a:r>
              <a:rPr lang="en-US" altLang="zh-TW" dirty="0" smtClean="0"/>
              <a:t> &amp; Bartter model</a:t>
            </a:r>
          </a:p>
          <a:p>
            <a:pPr lvl="1">
              <a:lnSpc>
                <a:spcPct val="90000"/>
              </a:lnSpc>
            </a:pPr>
            <a:r>
              <a:rPr lang="en-US" altLang="zh-TW" dirty="0" err="1" smtClean="0"/>
              <a:t>Vasicek</a:t>
            </a:r>
            <a:r>
              <a:rPr lang="en-US" altLang="zh-TW" dirty="0" smtClean="0"/>
              <a:t> model</a:t>
            </a:r>
            <a:r>
              <a:rPr lang="en-US" altLang="zh-TW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 Hull-White model</a:t>
            </a:r>
            <a:r>
              <a:rPr lang="zh-TW" altLang="en-US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為其推廣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No arbitrage model:</a:t>
            </a:r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通常為</a:t>
            </a:r>
            <a:r>
              <a:rPr lang="en-US" altLang="zh-TW" dirty="0" smtClean="0"/>
              <a:t>Equilibrium model</a:t>
            </a:r>
            <a:r>
              <a:rPr lang="zh-TW" altLang="en-US" dirty="0" smtClean="0"/>
              <a:t>的推廣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lvl="1">
              <a:lnSpc>
                <a:spcPct val="90000"/>
              </a:lnSpc>
            </a:pPr>
            <a:endParaRPr lang="en-US" altLang="zh-TW" dirty="0" smtClean="0"/>
          </a:p>
          <a:p>
            <a:pPr lvl="1">
              <a:lnSpc>
                <a:spcPct val="90000"/>
              </a:lnSpc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117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Equilibrium model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1"/>
            <a:ext cx="8229600" cy="3201988"/>
          </a:xfrm>
        </p:spPr>
        <p:txBody>
          <a:bodyPr/>
          <a:lstStyle/>
          <a:p>
            <a:r>
              <a:rPr lang="zh-TW" altLang="en-US" dirty="0" smtClean="0"/>
              <a:t>假定短利服從對數常態分配</a:t>
            </a:r>
          </a:p>
          <a:p>
            <a:r>
              <a:rPr lang="zh-TW" altLang="en-US" dirty="0" smtClean="0"/>
              <a:t>可使用二元樹評價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沒有均速回歸的特性</a:t>
            </a:r>
            <a:r>
              <a:rPr lang="en-US" altLang="zh-TW" b="1" dirty="0" smtClean="0">
                <a:solidFill>
                  <a:srgbClr val="FF0000"/>
                </a:solidFill>
              </a:rPr>
              <a:t>(mean reversion)</a:t>
            </a:r>
            <a:endParaRPr lang="zh-TW" alt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3012" name="Object 2"/>
          <p:cNvGraphicFramePr>
            <a:graphicFrameLocks/>
          </p:cNvGraphicFramePr>
          <p:nvPr>
            <p:extLst/>
          </p:nvPr>
        </p:nvGraphicFramePr>
        <p:xfrm>
          <a:off x="838200" y="1699021"/>
          <a:ext cx="48244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方程式" r:id="rId3" imgW="2044440" imgH="431640" progId="Equation.3">
                  <p:embed/>
                </p:oleObj>
              </mc:Choice>
              <mc:Fallback>
                <p:oleObj name="方程式" r:id="rId3" imgW="2044440" imgH="431640" progId="Equation.3">
                  <p:embed/>
                  <p:pic>
                    <p:nvPicPr>
                      <p:cNvPr id="4301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99021"/>
                        <a:ext cx="48244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6" descr="C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93" y="1119369"/>
            <a:ext cx="3061214" cy="35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537193" y="2633526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r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8328025" y="19161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ru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8328025" y="3429001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rd</a:t>
            </a:r>
          </a:p>
        </p:txBody>
      </p:sp>
      <p:graphicFrame>
        <p:nvGraphicFramePr>
          <p:cNvPr id="43017" name="Object 3"/>
          <p:cNvGraphicFramePr>
            <a:graphicFrameLocks/>
          </p:cNvGraphicFramePr>
          <p:nvPr>
            <p:extLst/>
          </p:nvPr>
        </p:nvGraphicFramePr>
        <p:xfrm>
          <a:off x="1651000" y="3764757"/>
          <a:ext cx="42116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方程式" r:id="rId6" imgW="2044700" imgH="241300" progId="Equation.3">
                  <p:embed/>
                </p:oleObj>
              </mc:Choice>
              <mc:Fallback>
                <p:oleObj name="方程式" r:id="rId6" imgW="2044700" imgH="241300" progId="Equation.3">
                  <p:embed/>
                  <p:pic>
                    <p:nvPicPr>
                      <p:cNvPr id="4301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764757"/>
                        <a:ext cx="42116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6691" y="490539"/>
            <a:ext cx="8229600" cy="850900"/>
          </a:xfrm>
        </p:spPr>
        <p:txBody>
          <a:bodyPr/>
          <a:lstStyle/>
          <a:p>
            <a:r>
              <a:rPr lang="en-US" altLang="zh-TW" smtClean="0"/>
              <a:t>Equilibrium model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739" y="2423102"/>
            <a:ext cx="8229600" cy="3633788"/>
          </a:xfrm>
        </p:spPr>
        <p:txBody>
          <a:bodyPr/>
          <a:lstStyle/>
          <a:p>
            <a:r>
              <a:rPr lang="en-US" altLang="zh-TW" dirty="0" smtClean="0"/>
              <a:t>a:  </a:t>
            </a:r>
            <a:r>
              <a:rPr lang="zh-TW" altLang="en-US" dirty="0" smtClean="0"/>
              <a:t>平均利率水準</a:t>
            </a:r>
          </a:p>
          <a:p>
            <a:r>
              <a:rPr kumimoji="0" lang="en-US" altLang="zh-TW" dirty="0" smtClean="0"/>
              <a:t>b: </a:t>
            </a:r>
            <a:r>
              <a:rPr kumimoji="0" lang="zh-TW" altLang="en-US" dirty="0" smtClean="0"/>
              <a:t>返回平均利率水準的速度</a:t>
            </a:r>
          </a:p>
          <a:p>
            <a:r>
              <a:rPr kumimoji="0" lang="en-US" altLang="zh-TW" dirty="0" smtClean="0">
                <a:sym typeface="Wingdings" panose="05000000000000000000" pitchFamily="2" charset="2"/>
              </a:rPr>
              <a:t>Hull-White </a:t>
            </a:r>
            <a:r>
              <a:rPr kumimoji="0" lang="zh-TW" altLang="en-US" dirty="0" smtClean="0">
                <a:sym typeface="Wingdings" panose="05000000000000000000" pitchFamily="2" charset="2"/>
              </a:rPr>
              <a:t>模型為</a:t>
            </a:r>
            <a:r>
              <a:rPr kumimoji="0" lang="en-US" altLang="zh-TW" dirty="0" err="1" smtClean="0">
                <a:sym typeface="Wingdings" panose="05000000000000000000" pitchFamily="2" charset="2"/>
              </a:rPr>
              <a:t>Vasicek</a:t>
            </a:r>
            <a:r>
              <a:rPr kumimoji="0" lang="en-US" altLang="zh-TW" dirty="0" smtClean="0">
                <a:sym typeface="Wingdings" panose="05000000000000000000" pitchFamily="2" charset="2"/>
              </a:rPr>
              <a:t> </a:t>
            </a:r>
            <a:r>
              <a:rPr kumimoji="0" lang="zh-TW" altLang="en-US" dirty="0" smtClean="0">
                <a:sym typeface="Wingdings" panose="05000000000000000000" pitchFamily="2" charset="2"/>
              </a:rPr>
              <a:t>模型推廣</a:t>
            </a:r>
            <a:endParaRPr kumimoji="0" lang="en-US" altLang="zh-TW" dirty="0" smtClean="0">
              <a:sym typeface="Wingdings" panose="05000000000000000000" pitchFamily="2" charset="2"/>
            </a:endParaRPr>
          </a:p>
          <a:p>
            <a:endParaRPr kumimoji="0" lang="en-US" altLang="zh-TW" dirty="0" smtClean="0">
              <a:sym typeface="Wingdings" panose="05000000000000000000" pitchFamily="2" charset="2"/>
            </a:endParaRPr>
          </a:p>
          <a:p>
            <a:r>
              <a:rPr kumimoji="0" lang="zh-TW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無法</a:t>
            </a:r>
            <a:r>
              <a:rPr kumimoji="0" lang="en-US" altLang="zh-TW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fit </a:t>
            </a:r>
            <a:r>
              <a:rPr kumimoji="0" lang="zh-TW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市場的利率期限結構</a:t>
            </a:r>
          </a:p>
        </p:txBody>
      </p:sp>
      <p:graphicFrame>
        <p:nvGraphicFramePr>
          <p:cNvPr id="45060" name="Object 2"/>
          <p:cNvGraphicFramePr>
            <a:graphicFrameLocks/>
          </p:cNvGraphicFramePr>
          <p:nvPr>
            <p:extLst/>
          </p:nvPr>
        </p:nvGraphicFramePr>
        <p:xfrm>
          <a:off x="1060739" y="1341439"/>
          <a:ext cx="55514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方程式" r:id="rId3" imgW="2095200" imgH="431640" progId="Equation.3">
                  <p:embed/>
                </p:oleObj>
              </mc:Choice>
              <mc:Fallback>
                <p:oleObj name="方程式" r:id="rId3" imgW="2095200" imgH="431640" progId="Equation.3">
                  <p:embed/>
                  <p:pic>
                    <p:nvPicPr>
                      <p:cNvPr id="4506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39" y="1341439"/>
                        <a:ext cx="555148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5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235" y="301159"/>
            <a:ext cx="8713787" cy="1143000"/>
          </a:xfrm>
        </p:spPr>
        <p:txBody>
          <a:bodyPr/>
          <a:lstStyle/>
          <a:p>
            <a:r>
              <a:rPr lang="en-US" altLang="zh-TW" dirty="0" smtClean="0"/>
              <a:t>No-arbitrage model </a:t>
            </a:r>
            <a:r>
              <a:rPr lang="zh-TW" altLang="en-US" dirty="0" smtClean="0"/>
              <a:t>簡介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235" y="872659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en-US" altLang="zh-TW" dirty="0" smtClean="0"/>
              <a:t>No arbitrage model:</a:t>
            </a:r>
          </a:p>
          <a:p>
            <a:pPr lvl="1"/>
            <a:r>
              <a:rPr lang="zh-TW" altLang="en-US" dirty="0" smtClean="0"/>
              <a:t>包含</a:t>
            </a:r>
            <a:r>
              <a:rPr lang="en-US" altLang="zh-TW" dirty="0" smtClean="0"/>
              <a:t>Equilibrium model</a:t>
            </a:r>
            <a:r>
              <a:rPr lang="zh-TW" altLang="en-US" dirty="0" smtClean="0"/>
              <a:t>的性質</a:t>
            </a:r>
          </a:p>
          <a:p>
            <a:pPr lvl="1"/>
            <a:r>
              <a:rPr lang="zh-TW" altLang="en-US" b="1" dirty="0" smtClean="0"/>
              <a:t>市場的利率結構當作輸入的參數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造出來利率結構和市場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觀察到的結構</a:t>
            </a:r>
            <a:r>
              <a:rPr lang="zh-TW" altLang="en-US" dirty="0" smtClean="0">
                <a:solidFill>
                  <a:srgbClr val="FF0000"/>
                </a:solidFill>
              </a:rPr>
              <a:t>相符</a:t>
            </a:r>
          </a:p>
          <a:p>
            <a:pPr lvl="1"/>
            <a:r>
              <a:rPr lang="en-US" altLang="zh-TW" dirty="0" smtClean="0"/>
              <a:t>Ho-Lee Model</a:t>
            </a:r>
          </a:p>
          <a:p>
            <a:pPr lvl="1"/>
            <a:r>
              <a:rPr lang="en-US" altLang="zh-TW" dirty="0" smtClean="0"/>
              <a:t>Hull-White Model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431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9655" y="3524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No-arbitrage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9655" y="1638012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 smtClean="0"/>
                  <a:t>Ho and Lee </a:t>
                </a:r>
                <a:r>
                  <a:rPr lang="zh-TW" altLang="en-US" dirty="0" smtClean="0"/>
                  <a:t>模型</a:t>
                </a:r>
              </a:p>
              <a:p>
                <a:pPr lvl="1"/>
                <a:r>
                  <a:rPr lang="en-US" altLang="zh-TW" i="1" dirty="0" err="1" smtClean="0"/>
                  <a:t>dr</a:t>
                </a:r>
                <a:r>
                  <a:rPr lang="en-US" altLang="zh-TW" i="1" dirty="0" smtClean="0"/>
                  <a:t>(t)</a:t>
                </a:r>
                <a:r>
                  <a:rPr lang="en-US" altLang="zh-TW" dirty="0" smtClean="0"/>
                  <a:t>  =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zh-TW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)</a:t>
                </a:r>
                <a:r>
                  <a:rPr lang="en-US" altLang="zh-TW" i="1" dirty="0" err="1" smtClean="0"/>
                  <a:t>dt</a:t>
                </a:r>
                <a:r>
                  <a:rPr lang="en-US" altLang="zh-TW" dirty="0" smtClean="0"/>
                  <a:t> 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 smtClean="0">
                    <a:latin typeface="Symbol" panose="05050102010706020507" pitchFamily="18" charset="2"/>
                    <a:sym typeface="Mathematica1" pitchFamily="2" charset="2"/>
                  </a:rPr>
                  <a:t> </a:t>
                </a:r>
                <a:r>
                  <a:rPr lang="en-US" altLang="zh-TW" i="1" dirty="0" err="1" smtClean="0"/>
                  <a:t>dW</a:t>
                </a:r>
                <a:r>
                  <a:rPr lang="en-US" altLang="zh-TW" i="1" dirty="0" smtClean="0"/>
                  <a:t>(t)</a:t>
                </a:r>
              </a:p>
              <a:p>
                <a:pPr lvl="1"/>
                <a:r>
                  <a:rPr lang="zh-TW" altLang="en-US" dirty="0" smtClean="0"/>
                  <a:t>短利呈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常態分配</a:t>
                </a:r>
                <a:r>
                  <a:rPr lang="zh-TW" altLang="en-US" dirty="0" smtClean="0">
                    <a:sym typeface="Wingdings" panose="05000000000000000000" pitchFamily="2" charset="2"/>
                  </a:rPr>
                  <a:t>易於推導債券和選擇權價格</a:t>
                </a:r>
              </a:p>
              <a:p>
                <a:pPr lvl="1"/>
                <a:r>
                  <a:rPr lang="zh-TW" altLang="en-US" dirty="0" smtClean="0"/>
                  <a:t> </a:t>
                </a:r>
                <a:r>
                  <a:rPr lang="en-US" altLang="zh-TW" dirty="0" smtClean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 smtClean="0"/>
                  <a:t>(</a:t>
                </a:r>
                <a:r>
                  <a:rPr lang="en-US" altLang="zh-TW" i="1" dirty="0" smtClean="0"/>
                  <a:t>t</a:t>
                </a:r>
                <a:r>
                  <a:rPr lang="en-US" altLang="zh-TW" dirty="0" smtClean="0"/>
                  <a:t> )</a:t>
                </a:r>
                <a:r>
                  <a:rPr lang="zh-TW" altLang="en-US" dirty="0" smtClean="0"/>
                  <a:t>和利率期限結構相關</a:t>
                </a:r>
              </a:p>
              <a:p>
                <a:pPr lvl="1"/>
                <a:r>
                  <a:rPr lang="en-US" altLang="zh-TW" dirty="0" smtClean="0"/>
                  <a:t>F(0,t):</a:t>
                </a:r>
                <a:r>
                  <a:rPr lang="zh-TW" altLang="en-US" dirty="0" smtClean="0"/>
                  <a:t>在時間</a:t>
                </a:r>
                <a:r>
                  <a:rPr lang="en-US" altLang="zh-TW" dirty="0" smtClean="0"/>
                  <a:t>0</a:t>
                </a:r>
                <a:r>
                  <a:rPr lang="zh-TW" altLang="en-US" dirty="0" smtClean="0"/>
                  <a:t>看時間</a:t>
                </a:r>
                <a:r>
                  <a:rPr lang="en-US" altLang="zh-TW" dirty="0" smtClean="0"/>
                  <a:t>t</a:t>
                </a:r>
                <a:r>
                  <a:rPr lang="zh-TW" altLang="en-US" dirty="0" smtClean="0"/>
                  <a:t>的瞬時遠期利率</a:t>
                </a:r>
                <a:endParaRPr lang="en-US" altLang="zh-TW" dirty="0" smtClean="0"/>
              </a:p>
              <a:p>
                <a:pPr lvl="1"/>
                <a:endParaRPr lang="zh-TW" altLang="en-US" dirty="0" smtClean="0"/>
              </a:p>
              <a:p>
                <a:pPr lvl="1"/>
                <a:r>
                  <a:rPr lang="zh-TW" altLang="en-US" b="1" dirty="0" smtClean="0">
                    <a:solidFill>
                      <a:srgbClr val="FF0000"/>
                    </a:solidFill>
                  </a:rPr>
                  <a:t>不具備</a:t>
                </a:r>
                <a:r>
                  <a:rPr lang="en-US" altLang="zh-TW" b="1" dirty="0" smtClean="0">
                    <a:solidFill>
                      <a:srgbClr val="FF0000"/>
                    </a:solidFill>
                  </a:rPr>
                  <a:t>mean reversion 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的特性</a:t>
                </a:r>
              </a:p>
              <a:p>
                <a:pPr lvl="1"/>
                <a:endParaRPr lang="zh-TW" altLang="en-US" dirty="0" smtClean="0"/>
              </a:p>
              <a:p>
                <a:pPr lvl="1"/>
                <a:endParaRPr lang="en-US" altLang="zh-TW" dirty="0" smtClean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9655" y="1638012"/>
                <a:ext cx="10515600" cy="4351338"/>
              </a:xfrm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810988" y="2895287"/>
                <a:ext cx="4352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88" y="2895287"/>
                <a:ext cx="43521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5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7364" y="274638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No-arbitrage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27364" y="1489365"/>
                <a:ext cx="9905802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TW" dirty="0" smtClean="0"/>
                  <a:t>Hull-White Model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i="1" dirty="0" err="1" smtClean="0">
                    <a:latin typeface="Times New Roman" panose="02020603050405020304" pitchFamily="18" charset="0"/>
                  </a:rPr>
                  <a:t>dr</a:t>
                </a:r>
                <a:r>
                  <a:rPr lang="en-US" altLang="zh-TW" dirty="0" smtClean="0"/>
                  <a:t>(t)= [</a:t>
                </a:r>
                <a:r>
                  <a:rPr lang="en-US" altLang="zh-TW" dirty="0" smtClean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 smtClean="0"/>
                  <a:t>(</a:t>
                </a:r>
                <a:r>
                  <a:rPr lang="en-US" altLang="zh-TW" i="1" dirty="0" smtClean="0">
                    <a:latin typeface="Times New Roman" panose="02020603050405020304" pitchFamily="18" charset="0"/>
                  </a:rPr>
                  <a:t>t</a:t>
                </a:r>
                <a:r>
                  <a:rPr lang="en-US" altLang="zh-TW" dirty="0" smtClean="0"/>
                  <a:t> ) – </a:t>
                </a:r>
                <a:r>
                  <a:rPr lang="en-US" altLang="zh-TW" i="1" dirty="0" err="1" smtClean="0">
                    <a:latin typeface="Times New Roman" panose="02020603050405020304" pitchFamily="18" charset="0"/>
                  </a:rPr>
                  <a:t>ar</a:t>
                </a:r>
                <a:r>
                  <a:rPr lang="en-US" altLang="zh-TW" i="1" dirty="0" smtClean="0">
                    <a:latin typeface="Times New Roman" panose="02020603050405020304" pitchFamily="18" charset="0"/>
                  </a:rPr>
                  <a:t>(t)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 smtClean="0"/>
                  <a:t>]</a:t>
                </a:r>
                <a:r>
                  <a:rPr lang="en-US" altLang="zh-TW" i="1" dirty="0" err="1" smtClean="0">
                    <a:latin typeface="Times New Roman" panose="02020603050405020304" pitchFamily="18" charset="0"/>
                  </a:rPr>
                  <a:t>dt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 smtClean="0"/>
                  <a:t>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i="1" dirty="0" smtClean="0">
                    <a:latin typeface="Times New Roman" panose="02020603050405020304" pitchFamily="18" charset="0"/>
                  </a:rPr>
                  <a:t>dW(t)</a:t>
                </a:r>
                <a:r>
                  <a:rPr lang="en-US" altLang="zh-TW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zh-TW" altLang="en-US" dirty="0" smtClean="0"/>
                  <a:t>短利呈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常態分配</a:t>
                </a:r>
                <a:r>
                  <a:rPr lang="zh-TW" altLang="en-US" dirty="0" smtClean="0">
                    <a:sym typeface="Wingdings" panose="05000000000000000000" pitchFamily="2" charset="2"/>
                  </a:rPr>
                  <a:t>易於推導債券和選擇權價格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zh-TW" altLang="en-US" dirty="0" smtClean="0"/>
                  <a:t>具備</a:t>
                </a:r>
                <a:r>
                  <a:rPr lang="en-US" altLang="zh-TW" dirty="0" smtClean="0"/>
                  <a:t>mean reversion </a:t>
                </a:r>
                <a:r>
                  <a:rPr lang="zh-TW" altLang="en-US" dirty="0" smtClean="0"/>
                  <a:t>的特性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zh-TW" altLang="en-US" dirty="0" smtClean="0"/>
                  <a:t> </a:t>
                </a:r>
                <a:r>
                  <a:rPr lang="en-US" altLang="zh-TW" dirty="0" smtClean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 smtClean="0"/>
                  <a:t>(</a:t>
                </a:r>
                <a:r>
                  <a:rPr lang="en-US" altLang="zh-TW" i="1" dirty="0" smtClean="0"/>
                  <a:t>t</a:t>
                </a:r>
                <a:r>
                  <a:rPr lang="en-US" altLang="zh-TW" dirty="0" smtClean="0"/>
                  <a:t> )</a:t>
                </a:r>
                <a:r>
                  <a:rPr lang="zh-TW" altLang="en-US" dirty="0" smtClean="0"/>
                  <a:t>和利率期限結構相關</a:t>
                </a:r>
                <a:endParaRPr lang="en-US" altLang="zh-TW" dirty="0" smtClean="0"/>
              </a:p>
              <a:p>
                <a:pPr lvl="1">
                  <a:lnSpc>
                    <a:spcPct val="90000"/>
                  </a:lnSpc>
                </a:pPr>
                <a:endParaRPr lang="en-US" altLang="zh-TW" dirty="0"/>
              </a:p>
              <a:p>
                <a:pPr lvl="1">
                  <a:lnSpc>
                    <a:spcPct val="90000"/>
                  </a:lnSpc>
                </a:pPr>
                <a:endParaRPr lang="en-US" altLang="zh-TW" dirty="0" smtClean="0"/>
              </a:p>
              <a:p>
                <a:pPr lvl="1">
                  <a:lnSpc>
                    <a:spcPct val="90000"/>
                  </a:lnSpc>
                </a:pPr>
                <a:endParaRPr lang="en-US" altLang="zh-TW" dirty="0"/>
              </a:p>
              <a:p>
                <a:pPr lvl="1">
                  <a:lnSpc>
                    <a:spcPct val="90000"/>
                  </a:lnSpc>
                </a:pPr>
                <a:r>
                  <a:rPr lang="zh-TW" altLang="en-US" dirty="0" smtClean="0">
                    <a:solidFill>
                      <a:srgbClr val="FF0000"/>
                    </a:solidFill>
                  </a:rPr>
                  <a:t>具備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mean reversion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又能夠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fit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市場的結構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本研究使用此利率模型</a:t>
                </a:r>
              </a:p>
              <a:p>
                <a:pPr lvl="1">
                  <a:lnSpc>
                    <a:spcPct val="90000"/>
                  </a:lnSpc>
                </a:pPr>
                <a:endParaRPr lang="zh-TW" altLang="en-US" dirty="0" smtClean="0"/>
              </a:p>
              <a:p>
                <a:pPr lvl="1">
                  <a:lnSpc>
                    <a:spcPct val="90000"/>
                  </a:lnSpc>
                </a:pPr>
                <a:endParaRPr lang="zh-TW" altLang="en-US" dirty="0" smtClean="0"/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364" y="1489365"/>
                <a:ext cx="9905802" cy="4525963"/>
              </a:xfrm>
              <a:blipFill>
                <a:blip r:embed="rId3"/>
                <a:stretch>
                  <a:fillRect l="-1108" t="-21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132" name="Object 2"/>
          <p:cNvGraphicFramePr>
            <a:graphicFrameLocks noChangeAspect="1"/>
          </p:cNvGraphicFramePr>
          <p:nvPr>
            <p:extLst/>
          </p:nvPr>
        </p:nvGraphicFramePr>
        <p:xfrm>
          <a:off x="2914650" y="3519526"/>
          <a:ext cx="4714059" cy="83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方程式" r:id="rId4" imgW="2374560" imgH="419040" progId="Equation.3">
                  <p:embed/>
                </p:oleObj>
              </mc:Choice>
              <mc:Fallback>
                <p:oleObj name="方程式" r:id="rId4" imgW="2374560" imgH="419040" progId="Equation.3">
                  <p:embed/>
                  <p:pic>
                    <p:nvPicPr>
                      <p:cNvPr id="481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519526"/>
                        <a:ext cx="4714059" cy="830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0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687" y="248194"/>
            <a:ext cx="8362950" cy="1143000"/>
          </a:xfrm>
        </p:spPr>
        <p:txBody>
          <a:bodyPr/>
          <a:lstStyle/>
          <a:p>
            <a:r>
              <a:rPr lang="en-US" altLang="zh-TW" sz="4000" dirty="0"/>
              <a:t>Hull-White </a:t>
            </a:r>
            <a:r>
              <a:rPr lang="zh-TW" altLang="en-US" sz="4000" dirty="0" smtClean="0"/>
              <a:t>模型參數校正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0686" y="1486566"/>
                <a:ext cx="11088947" cy="432640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Hull-White Model </a:t>
                </a:r>
              </a:p>
              <a:p>
                <a:pPr lvl="1"/>
                <a:r>
                  <a:rPr lang="en-US" altLang="zh-TW" i="1" dirty="0" err="1">
                    <a:latin typeface="Times New Roman" panose="02020603050405020304" pitchFamily="18" charset="0"/>
                  </a:rPr>
                  <a:t>dr</a:t>
                </a:r>
                <a:r>
                  <a:rPr lang="en-US" altLang="zh-TW" dirty="0"/>
                  <a:t>(t)= [</a:t>
                </a:r>
                <a:r>
                  <a:rPr lang="en-US" altLang="zh-TW" dirty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/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t</a:t>
                </a:r>
                <a:r>
                  <a:rPr lang="en-US" altLang="zh-TW" dirty="0"/>
                  <a:t> ) – </a:t>
                </a:r>
                <a:r>
                  <a:rPr lang="en-US" altLang="zh-TW" i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r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(t)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]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dt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 smtClean="0">
                    <a:latin typeface="Symbol" panose="05050102010706020507" pitchFamily="18" charset="2"/>
                    <a:sym typeface="Mathematica1" pitchFamily="2" charset="2"/>
                  </a:rPr>
                  <a:t> </a:t>
                </a:r>
                <a:r>
                  <a:rPr lang="en-US" altLang="zh-TW" i="1" dirty="0" smtClean="0">
                    <a:latin typeface="Times New Roman" panose="02020603050405020304" pitchFamily="18" charset="0"/>
                  </a:rPr>
                  <a:t>dW(t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zh-TW" dirty="0"/>
                  <a:t> </a:t>
                </a:r>
              </a:p>
              <a:p>
                <a:r>
                  <a:rPr lang="zh-TW" altLang="en-US" dirty="0" smtClean="0"/>
                  <a:t>必須要</a:t>
                </a:r>
                <a:r>
                  <a:rPr lang="zh-TW" altLang="en-US" dirty="0"/>
                  <a:t>校</a:t>
                </a:r>
                <a:r>
                  <a:rPr lang="zh-TW" altLang="en-US" dirty="0" smtClean="0"/>
                  <a:t>正</a:t>
                </a:r>
                <a:r>
                  <a:rPr lang="en-US" altLang="zh-TW" dirty="0" smtClean="0"/>
                  <a:t>(Calibrate)</a:t>
                </a:r>
                <a:r>
                  <a:rPr lang="zh-TW" altLang="en-US" dirty="0" smtClean="0"/>
                  <a:t>兩個參數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Calibration:</a:t>
                </a:r>
                <a:r>
                  <a:rPr lang="zh-TW" altLang="en-US" dirty="0"/>
                  <a:t>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調整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模型參數使評價結果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接近真實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市場報價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/>
                  <a:t>Calibration</a:t>
                </a:r>
                <a:r>
                  <a:rPr lang="zh-TW" altLang="en-US" dirty="0"/>
                  <a:t>的方法</a:t>
                </a:r>
                <a:r>
                  <a:rPr lang="en-US" altLang="zh-TW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dirty="0"/>
                  <a:t>Calibration instrument:</a:t>
                </a:r>
                <a:r>
                  <a:rPr lang="zh-TW" altLang="en-US" dirty="0"/>
                  <a:t> </a:t>
                </a:r>
                <a:r>
                  <a:rPr lang="zh-TW" altLang="en-US" b="1" dirty="0"/>
                  <a:t>市場中頻繁交易的商品</a:t>
                </a:r>
                <a:r>
                  <a:rPr lang="en-US" altLang="zh-TW" dirty="0"/>
                  <a:t>, </a:t>
                </a:r>
                <a:r>
                  <a:rPr lang="zh-TW" altLang="en-US" dirty="0"/>
                  <a:t>且與模型參數相關</a:t>
                </a:r>
                <a:r>
                  <a:rPr lang="en-US" altLang="zh-TW" dirty="0"/>
                  <a:t>,</a:t>
                </a:r>
                <a:r>
                  <a:rPr lang="zh-TW" altLang="en-US" dirty="0"/>
                  <a:t>本研究使用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Swaption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zh-TW" altLang="en-US" dirty="0"/>
                  <a:t>找出測量適合度的方法以量化地找出使模型與市場最相符的參數</a:t>
                </a:r>
                <a:endParaRPr lang="en-US" altLang="zh-TW" dirty="0"/>
              </a:p>
              <a:p>
                <a:pPr marL="457200" lvl="1" indent="0">
                  <a:buNone/>
                </a:pPr>
                <a:r>
                  <a:rPr lang="en-US" altLang="zh-TW" dirty="0"/>
                  <a:t>ex.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調整參數極小化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為</m:t>
                    </m:r>
                    <m:r>
                      <a:rPr lang="zh-TW" altLang="en-US" i="1">
                        <a:latin typeface="Cambria Math"/>
                      </a:rPr>
                      <m:t>使用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模型</m:t>
                    </m:r>
                    <m:r>
                      <a:rPr lang="zh-TW" altLang="en-US" i="1">
                        <a:latin typeface="Cambria Math"/>
                      </a:rPr>
                      <m:t>評價商品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的價格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為商品</m:t>
                    </m:r>
                  </m:oMath>
                </a14:m>
                <a:r>
                  <a:rPr lang="zh-TW" altLang="en-US" dirty="0" smtClean="0"/>
                  <a:t>在市場上的報價</a:t>
                </a:r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i="1">
                        <a:latin typeface="Cambria Math"/>
                      </a:rPr>
                      <m:t>可視為</m:t>
                    </m:r>
                  </m:oMath>
                </a14:m>
                <a:r>
                  <a:rPr lang="zh-TW" altLang="en-US" dirty="0"/>
                  <a:t>參數的函數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686" y="1486566"/>
                <a:ext cx="11088947" cy="4326405"/>
              </a:xfrm>
              <a:blipFill>
                <a:blip r:embed="rId2"/>
                <a:stretch>
                  <a:fillRect l="-990" t="-2394" r="-220" b="-1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31393"/>
            <a:ext cx="8362950" cy="1143000"/>
          </a:xfrm>
        </p:spPr>
        <p:txBody>
          <a:bodyPr/>
          <a:lstStyle/>
          <a:p>
            <a:r>
              <a:rPr lang="en-US" altLang="zh-TW" sz="4000" dirty="0"/>
              <a:t>Hull-White </a:t>
            </a:r>
            <a:r>
              <a:rPr lang="zh-TW" altLang="en-US" sz="4000" dirty="0"/>
              <a:t>三元樹理論及模型的建構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574393"/>
                <a:ext cx="10515600" cy="4351338"/>
              </a:xfrm>
            </p:spPr>
            <p:txBody>
              <a:bodyPr/>
              <a:lstStyle/>
              <a:p>
                <a:r>
                  <a:rPr lang="en-US" altLang="zh-TW" i="1" dirty="0" smtClean="0">
                    <a:latin typeface="Times New Roman" panose="02020603050405020304" pitchFamily="18" charset="0"/>
                  </a:rPr>
                  <a:t>dr</a:t>
                </a:r>
                <a:r>
                  <a:rPr lang="en-US" altLang="zh-TW" dirty="0"/>
                  <a:t>(t)= [</a:t>
                </a:r>
                <a:r>
                  <a:rPr lang="en-US" altLang="zh-TW" dirty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/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t</a:t>
                </a:r>
                <a:r>
                  <a:rPr lang="en-US" altLang="zh-TW" dirty="0"/>
                  <a:t> ) – 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ar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(t)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]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dt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 smtClean="0">
                    <a:latin typeface="Symbol" panose="05050102010706020507" pitchFamily="18" charset="2"/>
                    <a:sym typeface="Mathematica1" pitchFamily="2" charset="2"/>
                  </a:rPr>
                  <a:t> </a:t>
                </a:r>
                <a:r>
                  <a:rPr lang="en-US" altLang="zh-TW" i="1" dirty="0" smtClean="0">
                    <a:latin typeface="Times New Roman" panose="02020603050405020304" pitchFamily="18" charset="0"/>
                  </a:rPr>
                  <a:t>dW(t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zh-TW" dirty="0"/>
                  <a:t> </a:t>
                </a:r>
              </a:p>
              <a:p>
                <a:r>
                  <a:rPr lang="zh-TW" altLang="en-US" dirty="0"/>
                  <a:t>假定在</a:t>
                </a:r>
                <a:r>
                  <a:rPr lang="en-US" altLang="zh-TW" dirty="0" err="1"/>
                  <a:t>Δt</a:t>
                </a:r>
                <a:r>
                  <a:rPr lang="zh-TW" altLang="en-US" dirty="0"/>
                  <a:t>時間的利率</a:t>
                </a:r>
                <a:r>
                  <a:rPr lang="en-US" altLang="zh-TW" dirty="0"/>
                  <a:t>R</a:t>
                </a:r>
                <a:r>
                  <a:rPr lang="zh-TW" altLang="en-US" dirty="0"/>
                  <a:t>服從上述分配</a:t>
                </a:r>
              </a:p>
              <a:p>
                <a:pPr lvl="1"/>
                <a:r>
                  <a:rPr lang="en-US" altLang="zh-TW" dirty="0" err="1"/>
                  <a:t>Δt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為三元樹一期的時間長度</a:t>
                </a:r>
              </a:p>
              <a:p>
                <a:pPr lvl="1"/>
                <a:r>
                  <a:rPr lang="en-US" altLang="zh-TW" i="1" dirty="0" err="1">
                    <a:latin typeface="Times New Roman" panose="02020603050405020304" pitchFamily="18" charset="0"/>
                  </a:rPr>
                  <a:t>dR</a:t>
                </a:r>
                <a:r>
                  <a:rPr lang="en-US" altLang="zh-TW" dirty="0"/>
                  <a:t>(t)= [</a:t>
                </a:r>
                <a:r>
                  <a:rPr lang="en-US" altLang="zh-TW" dirty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/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t</a:t>
                </a:r>
                <a:r>
                  <a:rPr lang="en-US" altLang="zh-TW" dirty="0"/>
                  <a:t> ) – 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aR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(t)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]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dt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i="1" dirty="0" err="1" smtClean="0">
                    <a:latin typeface="Times New Roman" panose="02020603050405020304" pitchFamily="18" charset="0"/>
                  </a:rPr>
                  <a:t>dW</a:t>
                </a:r>
                <a:r>
                  <a:rPr lang="en-US" altLang="zh-TW" i="1" dirty="0" smtClean="0">
                    <a:latin typeface="Times New Roman" panose="02020603050405020304" pitchFamily="18" charset="0"/>
                  </a:rPr>
                  <a:t>(t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zh-TW" altLang="en-US" dirty="0"/>
                  <a:t>分成下述兩個步驟</a:t>
                </a:r>
                <a:r>
                  <a:rPr lang="en-US" altLang="zh-TW" dirty="0"/>
                  <a:t>:</a:t>
                </a:r>
              </a:p>
              <a:p>
                <a:pPr marL="457200" lvl="1" indent="0">
                  <a:buNone/>
                </a:pPr>
                <a:r>
                  <a:rPr lang="zh-TW" altLang="en-US" i="1" dirty="0" smtClean="0">
                    <a:latin typeface="Times New Roman" panose="02020603050405020304" pitchFamily="18" charset="0"/>
                  </a:rPr>
                  <a:t>步驟一</a:t>
                </a:r>
                <a:r>
                  <a:rPr lang="en-US" altLang="zh-TW" i="1" dirty="0" smtClean="0">
                    <a:latin typeface="Times New Roman" panose="02020603050405020304" pitchFamily="18" charset="0"/>
                  </a:rPr>
                  <a:t>:</a:t>
                </a:r>
                <a:r>
                  <a:rPr lang="zh-TW" altLang="en-US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i="1" dirty="0" err="1" smtClean="0">
                    <a:latin typeface="Times New Roman" panose="02020603050405020304" pitchFamily="18" charset="0"/>
                  </a:rPr>
                  <a:t>dR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*</a:t>
                </a:r>
                <a:r>
                  <a:rPr lang="en-US" altLang="zh-TW" dirty="0"/>
                  <a:t>(t)= – 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aR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*(t)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dt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 smtClean="0">
                    <a:latin typeface="Symbol" panose="05050102010706020507" pitchFamily="18" charset="2"/>
                    <a:sym typeface="Mathematica1" pitchFamily="2" charset="2"/>
                  </a:rPr>
                  <a:t> </a:t>
                </a:r>
                <a:r>
                  <a:rPr lang="en-US" altLang="zh-TW" i="1" dirty="0" err="1">
                    <a:latin typeface="Times New Roman" panose="02020603050405020304" pitchFamily="18" charset="0"/>
                  </a:rPr>
                  <a:t>dW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(t)  </a:t>
                </a:r>
                <a:r>
                  <a:rPr lang="en-US" altLang="zh-TW" i="1" dirty="0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solidFill>
                      <a:schemeClr val="folHlink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altLang="zh-TW" dirty="0">
                    <a:solidFill>
                      <a:schemeClr val="folHlink"/>
                    </a:solidFill>
                  </a:rPr>
                  <a:t>(</a:t>
                </a:r>
                <a:r>
                  <a:rPr lang="en-US" altLang="zh-TW" i="1" dirty="0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zh-TW" dirty="0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solidFill>
                      <a:schemeClr val="folHlink"/>
                    </a:solidFill>
                  </a:rPr>
                  <a:t>) = 0 and </a:t>
                </a:r>
                <a:r>
                  <a:rPr lang="en-US" altLang="zh-TW" i="1" dirty="0">
                    <a:solidFill>
                      <a:schemeClr val="folHlink"/>
                    </a:solidFill>
                  </a:rPr>
                  <a:t> </a:t>
                </a:r>
                <a:r>
                  <a:rPr lang="en-US" altLang="zh-TW" i="1" dirty="0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zh-TW" i="1" dirty="0">
                    <a:solidFill>
                      <a:schemeClr val="folHlink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folHlink"/>
                    </a:solidFill>
                  </a:rPr>
                  <a:t>(0) = 0</a:t>
                </a:r>
                <a:r>
                  <a:rPr lang="en-US" altLang="zh-TW" i="1" dirty="0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zh-TW" altLang="en-US" i="1" dirty="0">
                    <a:latin typeface="Times New Roman" panose="02020603050405020304" pitchFamily="18" charset="0"/>
                  </a:rPr>
                  <a:t>建構出三元樹</a:t>
                </a:r>
              </a:p>
              <a:p>
                <a:pPr marL="457200" lvl="1" indent="0">
                  <a:buNone/>
                </a:pPr>
                <a:r>
                  <a:rPr lang="zh-TW" altLang="en-US" i="1" dirty="0" smtClean="0"/>
                  <a:t>步驟二</a:t>
                </a:r>
                <a:r>
                  <a:rPr lang="en-US" altLang="zh-TW" i="1" dirty="0" smtClean="0"/>
                  <a:t>:</a:t>
                </a:r>
                <a:r>
                  <a:rPr lang="zh-TW" altLang="en-US" i="1" dirty="0" smtClean="0"/>
                  <a:t> </a:t>
                </a:r>
                <a:r>
                  <a:rPr lang="en-US" altLang="zh-TW" i="1" dirty="0" smtClean="0"/>
                  <a:t>α(t</a:t>
                </a:r>
                <a:r>
                  <a:rPr lang="en-US" altLang="zh-TW" i="1" dirty="0"/>
                  <a:t>)=R(t)-R*(t)</a:t>
                </a:r>
                <a:endParaRPr lang="en-US" altLang="zh-TW" i="1" dirty="0">
                  <a:latin typeface="Times New Roman" panose="02020603050405020304" pitchFamily="18" charset="0"/>
                </a:endParaRPr>
              </a:p>
              <a:p>
                <a:pPr lvl="2"/>
                <a:r>
                  <a:rPr lang="zh-TW" altLang="en-US" dirty="0"/>
                  <a:t>計算三元樹每個時間點所要平移的利率量</a:t>
                </a:r>
              </a:p>
              <a:p>
                <a:pPr lvl="2"/>
                <a:r>
                  <a:rPr lang="zh-TW" altLang="en-US" dirty="0"/>
                  <a:t>藉此</a:t>
                </a:r>
                <a:r>
                  <a:rPr lang="en-US" altLang="zh-TW" dirty="0"/>
                  <a:t>fit</a:t>
                </a:r>
                <a:r>
                  <a:rPr lang="zh-TW" altLang="en-US" dirty="0"/>
                  <a:t>真實世界的利率結構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74393"/>
                <a:ext cx="10515600" cy="4351338"/>
              </a:xfrm>
              <a:blipFill rotWithShape="1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35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Pricing a zero bond at time t(</a:t>
            </a:r>
            <a:r>
              <a:rPr lang="zh-TW" altLang="en-US" dirty="0" smtClean="0"/>
              <a:t>評價日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需要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期初購買價值</a:t>
            </a:r>
            <a:endParaRPr lang="en-US" altLang="zh-TW" dirty="0" smtClean="0"/>
          </a:p>
          <a:p>
            <a:r>
              <a:rPr lang="zh-TW" altLang="en-US" dirty="0" smtClean="0"/>
              <a:t>隱含利率</a:t>
            </a:r>
            <a:endParaRPr lang="en-US" altLang="zh-TW" dirty="0" smtClean="0"/>
          </a:p>
          <a:p>
            <a:r>
              <a:rPr lang="zh-TW" altLang="en-US" dirty="0" smtClean="0"/>
              <a:t>到期日</a:t>
            </a:r>
            <a:r>
              <a:rPr lang="en-US" altLang="zh-TW" dirty="0" smtClean="0"/>
              <a:t>(T)</a:t>
            </a:r>
          </a:p>
          <a:p>
            <a:r>
              <a:rPr lang="zh-TW" altLang="en-US" dirty="0" smtClean="0"/>
              <a:t>評價日</a:t>
            </a:r>
            <a:r>
              <a:rPr lang="en-US" altLang="zh-TW" dirty="0" smtClean="0"/>
              <a:t>(t)</a:t>
            </a:r>
          </a:p>
          <a:p>
            <a:r>
              <a:rPr lang="en-US" altLang="zh-TW" dirty="0" smtClean="0"/>
              <a:t>Zero rate at time t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5558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/>
              <a:t>步驟一產生的三元樹</a:t>
            </a:r>
          </a:p>
        </p:txBody>
      </p:sp>
      <p:grpSp>
        <p:nvGrpSpPr>
          <p:cNvPr id="50179" name="Group 5"/>
          <p:cNvGrpSpPr>
            <a:grpSpLocks/>
          </p:cNvGrpSpPr>
          <p:nvPr/>
        </p:nvGrpSpPr>
        <p:grpSpPr bwMode="auto">
          <a:xfrm>
            <a:off x="2651126" y="433388"/>
            <a:ext cx="6340475" cy="3308350"/>
            <a:chOff x="710" y="273"/>
            <a:chExt cx="3994" cy="2084"/>
          </a:xfrm>
        </p:grpSpPr>
        <p:grpSp>
          <p:nvGrpSpPr>
            <p:cNvPr id="50246" name="Group 6"/>
            <p:cNvGrpSpPr>
              <a:grpSpLocks/>
            </p:cNvGrpSpPr>
            <p:nvPr/>
          </p:nvGrpSpPr>
          <p:grpSpPr bwMode="auto">
            <a:xfrm>
              <a:off x="960" y="480"/>
              <a:ext cx="3744" cy="1728"/>
              <a:chOff x="960" y="480"/>
              <a:chExt cx="3744" cy="1728"/>
            </a:xfrm>
          </p:grpSpPr>
          <p:grpSp>
            <p:nvGrpSpPr>
              <p:cNvPr id="50257" name="Group 7"/>
              <p:cNvGrpSpPr>
                <a:grpSpLocks/>
              </p:cNvGrpSpPr>
              <p:nvPr/>
            </p:nvGrpSpPr>
            <p:grpSpPr bwMode="auto">
              <a:xfrm>
                <a:off x="960" y="912"/>
                <a:ext cx="1248" cy="864"/>
                <a:chOff x="960" y="912"/>
                <a:chExt cx="1248" cy="864"/>
              </a:xfrm>
            </p:grpSpPr>
            <p:sp>
              <p:nvSpPr>
                <p:cNvPr id="50288" name="Line 8"/>
                <p:cNvSpPr>
                  <a:spLocks noChangeShapeType="1"/>
                </p:cNvSpPr>
                <p:nvPr/>
              </p:nvSpPr>
              <p:spPr bwMode="auto">
                <a:xfrm>
                  <a:off x="960" y="1344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960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90" name="Line 10"/>
                <p:cNvSpPr>
                  <a:spLocks noChangeShapeType="1"/>
                </p:cNvSpPr>
                <p:nvPr/>
              </p:nvSpPr>
              <p:spPr bwMode="auto">
                <a:xfrm>
                  <a:off x="960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0258" name="Group 11"/>
              <p:cNvGrpSpPr>
                <a:grpSpLocks/>
              </p:cNvGrpSpPr>
              <p:nvPr/>
            </p:nvGrpSpPr>
            <p:grpSpPr bwMode="auto">
              <a:xfrm>
                <a:off x="2208" y="480"/>
                <a:ext cx="1248" cy="864"/>
                <a:chOff x="2208" y="480"/>
                <a:chExt cx="1248" cy="864"/>
              </a:xfrm>
            </p:grpSpPr>
            <p:sp>
              <p:nvSpPr>
                <p:cNvPr id="50285" name="Line 12"/>
                <p:cNvSpPr>
                  <a:spLocks noChangeShapeType="1"/>
                </p:cNvSpPr>
                <p:nvPr/>
              </p:nvSpPr>
              <p:spPr bwMode="auto">
                <a:xfrm>
                  <a:off x="2208" y="912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08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7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0259" name="Group 15"/>
              <p:cNvGrpSpPr>
                <a:grpSpLocks/>
              </p:cNvGrpSpPr>
              <p:nvPr/>
            </p:nvGrpSpPr>
            <p:grpSpPr bwMode="auto">
              <a:xfrm>
                <a:off x="2208" y="912"/>
                <a:ext cx="1248" cy="864"/>
                <a:chOff x="2208" y="912"/>
                <a:chExt cx="1248" cy="864"/>
              </a:xfrm>
            </p:grpSpPr>
            <p:sp>
              <p:nvSpPr>
                <p:cNvPr id="50282" name="Line 16"/>
                <p:cNvSpPr>
                  <a:spLocks noChangeShapeType="1"/>
                </p:cNvSpPr>
                <p:nvPr/>
              </p:nvSpPr>
              <p:spPr bwMode="auto">
                <a:xfrm>
                  <a:off x="2208" y="1344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208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4" name="Line 18"/>
                <p:cNvSpPr>
                  <a:spLocks noChangeShapeType="1"/>
                </p:cNvSpPr>
                <p:nvPr/>
              </p:nvSpPr>
              <p:spPr bwMode="auto">
                <a:xfrm>
                  <a:off x="2208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0260" name="Group 19"/>
              <p:cNvGrpSpPr>
                <a:grpSpLocks/>
              </p:cNvGrpSpPr>
              <p:nvPr/>
            </p:nvGrpSpPr>
            <p:grpSpPr bwMode="auto">
              <a:xfrm>
                <a:off x="2208" y="1344"/>
                <a:ext cx="1248" cy="864"/>
                <a:chOff x="2208" y="1344"/>
                <a:chExt cx="1248" cy="864"/>
              </a:xfrm>
            </p:grpSpPr>
            <p:sp>
              <p:nvSpPr>
                <p:cNvPr id="50279" name="Line 20"/>
                <p:cNvSpPr>
                  <a:spLocks noChangeShapeType="1"/>
                </p:cNvSpPr>
                <p:nvPr/>
              </p:nvSpPr>
              <p:spPr bwMode="auto">
                <a:xfrm>
                  <a:off x="2208" y="1776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208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81" name="Line 22"/>
                <p:cNvSpPr>
                  <a:spLocks noChangeShapeType="1"/>
                </p:cNvSpPr>
                <p:nvPr/>
              </p:nvSpPr>
              <p:spPr bwMode="auto">
                <a:xfrm>
                  <a:off x="2208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0261" name="Group 23"/>
              <p:cNvGrpSpPr>
                <a:grpSpLocks/>
              </p:cNvGrpSpPr>
              <p:nvPr/>
            </p:nvGrpSpPr>
            <p:grpSpPr bwMode="auto">
              <a:xfrm>
                <a:off x="3456" y="480"/>
                <a:ext cx="1248" cy="864"/>
                <a:chOff x="3456" y="480"/>
                <a:chExt cx="1248" cy="864"/>
              </a:xfrm>
            </p:grpSpPr>
            <p:sp>
              <p:nvSpPr>
                <p:cNvPr id="50276" name="Line 2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7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78" name="Line 26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0262" name="Group 27"/>
              <p:cNvGrpSpPr>
                <a:grpSpLocks/>
              </p:cNvGrpSpPr>
              <p:nvPr/>
            </p:nvGrpSpPr>
            <p:grpSpPr bwMode="auto">
              <a:xfrm>
                <a:off x="3456" y="912"/>
                <a:ext cx="1248" cy="864"/>
                <a:chOff x="3456" y="912"/>
                <a:chExt cx="1248" cy="864"/>
              </a:xfrm>
            </p:grpSpPr>
            <p:sp>
              <p:nvSpPr>
                <p:cNvPr id="50273" name="Line 28"/>
                <p:cNvSpPr>
                  <a:spLocks noChangeShapeType="1"/>
                </p:cNvSpPr>
                <p:nvPr/>
              </p:nvSpPr>
              <p:spPr bwMode="auto">
                <a:xfrm>
                  <a:off x="3456" y="1344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7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456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75" name="Line 30"/>
                <p:cNvSpPr>
                  <a:spLocks noChangeShapeType="1"/>
                </p:cNvSpPr>
                <p:nvPr/>
              </p:nvSpPr>
              <p:spPr bwMode="auto">
                <a:xfrm>
                  <a:off x="3456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0263" name="Group 31"/>
              <p:cNvGrpSpPr>
                <a:grpSpLocks/>
              </p:cNvGrpSpPr>
              <p:nvPr/>
            </p:nvGrpSpPr>
            <p:grpSpPr bwMode="auto">
              <a:xfrm>
                <a:off x="3456" y="1344"/>
                <a:ext cx="1248" cy="864"/>
                <a:chOff x="3456" y="1344"/>
                <a:chExt cx="1248" cy="864"/>
              </a:xfrm>
            </p:grpSpPr>
            <p:sp>
              <p:nvSpPr>
                <p:cNvPr id="50270" name="Line 32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7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272" name="Line 34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0264" name="Line 35"/>
              <p:cNvSpPr>
                <a:spLocks noChangeShapeType="1"/>
              </p:cNvSpPr>
              <p:nvPr/>
            </p:nvSpPr>
            <p:spPr bwMode="auto">
              <a:xfrm>
                <a:off x="3456" y="480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265" name="Line 36"/>
              <p:cNvSpPr>
                <a:spLocks noChangeShapeType="1"/>
              </p:cNvSpPr>
              <p:nvPr/>
            </p:nvSpPr>
            <p:spPr bwMode="auto">
              <a:xfrm>
                <a:off x="3456" y="480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266" name="Line 37"/>
              <p:cNvSpPr>
                <a:spLocks noChangeShapeType="1"/>
              </p:cNvSpPr>
              <p:nvPr/>
            </p:nvSpPr>
            <p:spPr bwMode="auto">
              <a:xfrm>
                <a:off x="3456" y="480"/>
                <a:ext cx="1248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267" name="Line 38"/>
              <p:cNvSpPr>
                <a:spLocks noChangeShapeType="1"/>
              </p:cNvSpPr>
              <p:nvPr/>
            </p:nvSpPr>
            <p:spPr bwMode="auto">
              <a:xfrm>
                <a:off x="3456" y="2208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268" name="Line 39"/>
              <p:cNvSpPr>
                <a:spLocks noChangeShapeType="1"/>
              </p:cNvSpPr>
              <p:nvPr/>
            </p:nvSpPr>
            <p:spPr bwMode="auto">
              <a:xfrm flipV="1">
                <a:off x="3456" y="1776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269" name="Line 40"/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1248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0247" name="Rectangle 41"/>
            <p:cNvSpPr>
              <a:spLocks noChangeArrowheads="1"/>
            </p:cNvSpPr>
            <p:nvPr/>
          </p:nvSpPr>
          <p:spPr bwMode="auto">
            <a:xfrm>
              <a:off x="710" y="1233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(0,0)</a:t>
              </a:r>
            </a:p>
          </p:txBody>
        </p:sp>
        <p:grpSp>
          <p:nvGrpSpPr>
            <p:cNvPr id="50248" name="Group 42"/>
            <p:cNvGrpSpPr>
              <a:grpSpLocks/>
            </p:cNvGrpSpPr>
            <p:nvPr/>
          </p:nvGrpSpPr>
          <p:grpSpPr bwMode="auto">
            <a:xfrm>
              <a:off x="2054" y="705"/>
              <a:ext cx="440" cy="1220"/>
              <a:chOff x="2054" y="705"/>
              <a:chExt cx="440" cy="1220"/>
            </a:xfrm>
          </p:grpSpPr>
          <p:sp>
            <p:nvSpPr>
              <p:cNvPr id="50254" name="Rectangle 43"/>
              <p:cNvSpPr>
                <a:spLocks noChangeArrowheads="1"/>
              </p:cNvSpPr>
              <p:nvPr/>
            </p:nvSpPr>
            <p:spPr bwMode="auto">
              <a:xfrm>
                <a:off x="2059" y="705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B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(1,1)</a:t>
                </a:r>
              </a:p>
            </p:txBody>
          </p:sp>
          <p:sp>
            <p:nvSpPr>
              <p:cNvPr id="50255" name="Rectangle 44"/>
              <p:cNvSpPr>
                <a:spLocks noChangeArrowheads="1"/>
              </p:cNvSpPr>
              <p:nvPr/>
            </p:nvSpPr>
            <p:spPr bwMode="auto">
              <a:xfrm>
                <a:off x="2068" y="1137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(1,0)</a:t>
                </a:r>
              </a:p>
            </p:txBody>
          </p:sp>
          <p:sp>
            <p:nvSpPr>
              <p:cNvPr id="50256" name="Rectangle 45"/>
              <p:cNvSpPr>
                <a:spLocks noChangeArrowheads="1"/>
              </p:cNvSpPr>
              <p:nvPr/>
            </p:nvSpPr>
            <p:spPr bwMode="auto">
              <a:xfrm>
                <a:off x="2054" y="1521"/>
                <a:ext cx="44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D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(1,-1)</a:t>
                </a:r>
              </a:p>
            </p:txBody>
          </p:sp>
        </p:grpSp>
        <p:sp>
          <p:nvSpPr>
            <p:cNvPr id="50249" name="Rectangle 46"/>
            <p:cNvSpPr>
              <a:spLocks noChangeArrowheads="1"/>
            </p:cNvSpPr>
            <p:nvPr/>
          </p:nvSpPr>
          <p:spPr bwMode="auto">
            <a:xfrm>
              <a:off x="3290" y="273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(2,2)</a:t>
              </a:r>
            </a:p>
          </p:txBody>
        </p:sp>
        <p:sp>
          <p:nvSpPr>
            <p:cNvPr id="50250" name="Rectangle 47"/>
            <p:cNvSpPr>
              <a:spLocks noChangeArrowheads="1"/>
            </p:cNvSpPr>
            <p:nvPr/>
          </p:nvSpPr>
          <p:spPr bwMode="auto">
            <a:xfrm>
              <a:off x="3295" y="705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(2,1)</a:t>
              </a:r>
            </a:p>
          </p:txBody>
        </p:sp>
        <p:sp>
          <p:nvSpPr>
            <p:cNvPr id="50251" name="Rectangle 48"/>
            <p:cNvSpPr>
              <a:spLocks noChangeArrowheads="1"/>
            </p:cNvSpPr>
            <p:nvPr/>
          </p:nvSpPr>
          <p:spPr bwMode="auto">
            <a:xfrm>
              <a:off x="3286" y="1089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(2,0)</a:t>
              </a:r>
            </a:p>
          </p:txBody>
        </p:sp>
        <p:sp>
          <p:nvSpPr>
            <p:cNvPr id="50252" name="Rectangle 49"/>
            <p:cNvSpPr>
              <a:spLocks noChangeArrowheads="1"/>
            </p:cNvSpPr>
            <p:nvPr/>
          </p:nvSpPr>
          <p:spPr bwMode="auto">
            <a:xfrm>
              <a:off x="3278" y="1521"/>
              <a:ext cx="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(2,-1)</a:t>
              </a:r>
            </a:p>
          </p:txBody>
        </p:sp>
        <p:sp>
          <p:nvSpPr>
            <p:cNvPr id="50253" name="Rectangle 50"/>
            <p:cNvSpPr>
              <a:spLocks noChangeArrowheads="1"/>
            </p:cNvSpPr>
            <p:nvPr/>
          </p:nvSpPr>
          <p:spPr bwMode="auto">
            <a:xfrm>
              <a:off x="3328" y="1953"/>
              <a:ext cx="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I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(2,-2)</a:t>
              </a:r>
            </a:p>
          </p:txBody>
        </p:sp>
      </p:grpSp>
      <p:sp>
        <p:nvSpPr>
          <p:cNvPr id="50180" name="Line 51"/>
          <p:cNvSpPr>
            <a:spLocks noChangeShapeType="1"/>
          </p:cNvSpPr>
          <p:nvPr/>
        </p:nvSpPr>
        <p:spPr bwMode="auto">
          <a:xfrm>
            <a:off x="2282825" y="3948113"/>
            <a:ext cx="763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1" name="Rectangle 52"/>
          <p:cNvSpPr>
            <a:spLocks noChangeArrowheads="1"/>
          </p:cNvSpPr>
          <p:nvPr/>
        </p:nvSpPr>
        <p:spPr bwMode="auto">
          <a:xfrm>
            <a:off x="2282826" y="3948114"/>
            <a:ext cx="762476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2" name="Line 53"/>
          <p:cNvSpPr>
            <a:spLocks noChangeShapeType="1"/>
          </p:cNvSpPr>
          <p:nvPr/>
        </p:nvSpPr>
        <p:spPr bwMode="auto">
          <a:xfrm>
            <a:off x="2282825" y="4508500"/>
            <a:ext cx="763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3" name="Rectangle 54"/>
          <p:cNvSpPr>
            <a:spLocks noChangeArrowheads="1"/>
          </p:cNvSpPr>
          <p:nvPr/>
        </p:nvSpPr>
        <p:spPr bwMode="auto">
          <a:xfrm>
            <a:off x="2282826" y="4508501"/>
            <a:ext cx="762476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4" name="Line 55"/>
          <p:cNvSpPr>
            <a:spLocks noChangeShapeType="1"/>
          </p:cNvSpPr>
          <p:nvPr/>
        </p:nvSpPr>
        <p:spPr bwMode="auto">
          <a:xfrm>
            <a:off x="2282825" y="5940425"/>
            <a:ext cx="763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5" name="Rectangle 56"/>
          <p:cNvSpPr>
            <a:spLocks noChangeArrowheads="1"/>
          </p:cNvSpPr>
          <p:nvPr/>
        </p:nvSpPr>
        <p:spPr bwMode="auto">
          <a:xfrm>
            <a:off x="2282826" y="5940426"/>
            <a:ext cx="762476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6" name="Rectangle 57"/>
          <p:cNvSpPr>
            <a:spLocks noChangeArrowheads="1"/>
          </p:cNvSpPr>
          <p:nvPr/>
        </p:nvSpPr>
        <p:spPr bwMode="auto">
          <a:xfrm>
            <a:off x="2473326" y="4078288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Node</a:t>
            </a:r>
          </a:p>
        </p:txBody>
      </p:sp>
      <p:sp>
        <p:nvSpPr>
          <p:cNvPr id="50187" name="Rectangle 58"/>
          <p:cNvSpPr>
            <a:spLocks noChangeArrowheads="1"/>
          </p:cNvSpPr>
          <p:nvPr/>
        </p:nvSpPr>
        <p:spPr bwMode="auto">
          <a:xfrm>
            <a:off x="3276600" y="4078288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A</a:t>
            </a:r>
          </a:p>
        </p:txBody>
      </p:sp>
      <p:grpSp>
        <p:nvGrpSpPr>
          <p:cNvPr id="50188" name="Group 59"/>
          <p:cNvGrpSpPr>
            <a:grpSpLocks/>
          </p:cNvGrpSpPr>
          <p:nvPr/>
        </p:nvGrpSpPr>
        <p:grpSpPr bwMode="auto">
          <a:xfrm>
            <a:off x="4038600" y="4078289"/>
            <a:ext cx="5275144" cy="339725"/>
            <a:chOff x="1455" y="2569"/>
            <a:chExt cx="3452" cy="214"/>
          </a:xfrm>
        </p:grpSpPr>
        <p:sp>
          <p:nvSpPr>
            <p:cNvPr id="50238" name="Rectangle 60"/>
            <p:cNvSpPr>
              <a:spLocks noChangeArrowheads="1"/>
            </p:cNvSpPr>
            <p:nvPr/>
          </p:nvSpPr>
          <p:spPr bwMode="auto">
            <a:xfrm>
              <a:off x="1455" y="2569"/>
              <a:ext cx="2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B</a:t>
              </a:r>
            </a:p>
          </p:txBody>
        </p:sp>
        <p:sp>
          <p:nvSpPr>
            <p:cNvPr id="50239" name="Rectangle 61"/>
            <p:cNvSpPr>
              <a:spLocks noChangeArrowheads="1"/>
            </p:cNvSpPr>
            <p:nvPr/>
          </p:nvSpPr>
          <p:spPr bwMode="auto">
            <a:xfrm>
              <a:off x="1906" y="2569"/>
              <a:ext cx="2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C</a:t>
              </a:r>
            </a:p>
          </p:txBody>
        </p:sp>
        <p:sp>
          <p:nvSpPr>
            <p:cNvPr id="50240" name="Rectangle 62"/>
            <p:cNvSpPr>
              <a:spLocks noChangeArrowheads="1"/>
            </p:cNvSpPr>
            <p:nvPr/>
          </p:nvSpPr>
          <p:spPr bwMode="auto">
            <a:xfrm>
              <a:off x="2374" y="2569"/>
              <a:ext cx="21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D</a:t>
              </a:r>
            </a:p>
          </p:txBody>
        </p:sp>
        <p:sp>
          <p:nvSpPr>
            <p:cNvPr id="50241" name="Rectangle 63"/>
            <p:cNvSpPr>
              <a:spLocks noChangeArrowheads="1"/>
            </p:cNvSpPr>
            <p:nvPr/>
          </p:nvSpPr>
          <p:spPr bwMode="auto">
            <a:xfrm>
              <a:off x="2854" y="2569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E</a:t>
              </a:r>
            </a:p>
          </p:txBody>
        </p:sp>
        <p:sp>
          <p:nvSpPr>
            <p:cNvPr id="50242" name="Rectangle 64"/>
            <p:cNvSpPr>
              <a:spLocks noChangeArrowheads="1"/>
            </p:cNvSpPr>
            <p:nvPr/>
          </p:nvSpPr>
          <p:spPr bwMode="auto">
            <a:xfrm>
              <a:off x="3304" y="2569"/>
              <a:ext cx="19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F</a:t>
              </a:r>
            </a:p>
          </p:txBody>
        </p:sp>
        <p:sp>
          <p:nvSpPr>
            <p:cNvPr id="50243" name="Rectangle 65"/>
            <p:cNvSpPr>
              <a:spLocks noChangeArrowheads="1"/>
            </p:cNvSpPr>
            <p:nvPr/>
          </p:nvSpPr>
          <p:spPr bwMode="auto">
            <a:xfrm>
              <a:off x="3749" y="2569"/>
              <a:ext cx="21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G</a:t>
              </a:r>
            </a:p>
          </p:txBody>
        </p:sp>
        <p:sp>
          <p:nvSpPr>
            <p:cNvPr id="50244" name="Rectangle 66"/>
            <p:cNvSpPr>
              <a:spLocks noChangeArrowheads="1"/>
            </p:cNvSpPr>
            <p:nvPr/>
          </p:nvSpPr>
          <p:spPr bwMode="auto">
            <a:xfrm>
              <a:off x="4221" y="2569"/>
              <a:ext cx="2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H</a:t>
              </a:r>
            </a:p>
          </p:txBody>
        </p:sp>
        <p:sp>
          <p:nvSpPr>
            <p:cNvPr id="50245" name="Rectangle 67"/>
            <p:cNvSpPr>
              <a:spLocks noChangeArrowheads="1"/>
            </p:cNvSpPr>
            <p:nvPr/>
          </p:nvSpPr>
          <p:spPr bwMode="auto">
            <a:xfrm>
              <a:off x="4740" y="2569"/>
              <a:ext cx="16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I</a:t>
              </a:r>
            </a:p>
          </p:txBody>
        </p:sp>
      </p:grpSp>
      <p:sp>
        <p:nvSpPr>
          <p:cNvPr id="50189" name="Rectangle 68"/>
          <p:cNvSpPr>
            <a:spLocks noChangeArrowheads="1"/>
          </p:cNvSpPr>
          <p:nvPr/>
        </p:nvSpPr>
        <p:spPr bwMode="auto">
          <a:xfrm>
            <a:off x="2620964" y="4613276"/>
            <a:ext cx="29495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R</a:t>
            </a:r>
          </a:p>
        </p:txBody>
      </p:sp>
      <p:sp>
        <p:nvSpPr>
          <p:cNvPr id="50190" name="Rectangle 69"/>
          <p:cNvSpPr>
            <a:spLocks noChangeArrowheads="1"/>
          </p:cNvSpPr>
          <p:nvPr/>
        </p:nvSpPr>
        <p:spPr bwMode="auto">
          <a:xfrm>
            <a:off x="3040064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0.000%</a:t>
            </a:r>
          </a:p>
        </p:txBody>
      </p:sp>
      <p:sp>
        <p:nvSpPr>
          <p:cNvPr id="50191" name="Rectangle 70"/>
          <p:cNvSpPr>
            <a:spLocks noChangeArrowheads="1"/>
          </p:cNvSpPr>
          <p:nvPr/>
        </p:nvSpPr>
        <p:spPr bwMode="auto">
          <a:xfrm>
            <a:off x="3754439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1.732%</a:t>
            </a:r>
          </a:p>
        </p:txBody>
      </p:sp>
      <p:sp>
        <p:nvSpPr>
          <p:cNvPr id="50192" name="Rectangle 71"/>
          <p:cNvSpPr>
            <a:spLocks noChangeArrowheads="1"/>
          </p:cNvSpPr>
          <p:nvPr/>
        </p:nvSpPr>
        <p:spPr bwMode="auto">
          <a:xfrm>
            <a:off x="4467226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0.000%</a:t>
            </a:r>
          </a:p>
        </p:txBody>
      </p:sp>
      <p:sp>
        <p:nvSpPr>
          <p:cNvPr id="50193" name="Rectangle 72"/>
          <p:cNvSpPr>
            <a:spLocks noChangeArrowheads="1"/>
          </p:cNvSpPr>
          <p:nvPr/>
        </p:nvSpPr>
        <p:spPr bwMode="auto">
          <a:xfrm>
            <a:off x="5183188" y="4614864"/>
            <a:ext cx="85279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-1.732%</a:t>
            </a:r>
          </a:p>
        </p:txBody>
      </p:sp>
      <p:sp>
        <p:nvSpPr>
          <p:cNvPr id="50194" name="Rectangle 73"/>
          <p:cNvSpPr>
            <a:spLocks noChangeArrowheads="1"/>
          </p:cNvSpPr>
          <p:nvPr/>
        </p:nvSpPr>
        <p:spPr bwMode="auto">
          <a:xfrm>
            <a:off x="5969001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3.464%</a:t>
            </a:r>
          </a:p>
        </p:txBody>
      </p:sp>
      <p:sp>
        <p:nvSpPr>
          <p:cNvPr id="50195" name="Rectangle 74"/>
          <p:cNvSpPr>
            <a:spLocks noChangeArrowheads="1"/>
          </p:cNvSpPr>
          <p:nvPr/>
        </p:nvSpPr>
        <p:spPr bwMode="auto">
          <a:xfrm>
            <a:off x="6683376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1.732%</a:t>
            </a:r>
          </a:p>
        </p:txBody>
      </p:sp>
      <p:sp>
        <p:nvSpPr>
          <p:cNvPr id="50196" name="Rectangle 75"/>
          <p:cNvSpPr>
            <a:spLocks noChangeArrowheads="1"/>
          </p:cNvSpPr>
          <p:nvPr/>
        </p:nvSpPr>
        <p:spPr bwMode="auto">
          <a:xfrm>
            <a:off x="7396164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0.000%</a:t>
            </a:r>
          </a:p>
        </p:txBody>
      </p:sp>
      <p:sp>
        <p:nvSpPr>
          <p:cNvPr id="50197" name="Rectangle 76"/>
          <p:cNvSpPr>
            <a:spLocks noChangeArrowheads="1"/>
          </p:cNvSpPr>
          <p:nvPr/>
        </p:nvSpPr>
        <p:spPr bwMode="auto">
          <a:xfrm>
            <a:off x="8112125" y="4614864"/>
            <a:ext cx="85279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-1.732%</a:t>
            </a:r>
          </a:p>
        </p:txBody>
      </p:sp>
      <p:sp>
        <p:nvSpPr>
          <p:cNvPr id="50198" name="Rectangle 77"/>
          <p:cNvSpPr>
            <a:spLocks noChangeArrowheads="1"/>
          </p:cNvSpPr>
          <p:nvPr/>
        </p:nvSpPr>
        <p:spPr bwMode="auto">
          <a:xfrm>
            <a:off x="8901113" y="4614864"/>
            <a:ext cx="85279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-3.464%</a:t>
            </a:r>
          </a:p>
        </p:txBody>
      </p:sp>
      <p:sp>
        <p:nvSpPr>
          <p:cNvPr id="50199" name="Rectangle 78"/>
          <p:cNvSpPr>
            <a:spLocks noChangeArrowheads="1"/>
          </p:cNvSpPr>
          <p:nvPr/>
        </p:nvSpPr>
        <p:spPr bwMode="auto">
          <a:xfrm>
            <a:off x="2544764" y="4911726"/>
            <a:ext cx="28533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</a:t>
            </a:r>
          </a:p>
        </p:txBody>
      </p:sp>
      <p:sp>
        <p:nvSpPr>
          <p:cNvPr id="50200" name="Rectangle 79"/>
          <p:cNvSpPr>
            <a:spLocks noChangeArrowheads="1"/>
          </p:cNvSpPr>
          <p:nvPr/>
        </p:nvSpPr>
        <p:spPr bwMode="auto">
          <a:xfrm>
            <a:off x="2708276" y="4945064"/>
            <a:ext cx="27571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u</a:t>
            </a:r>
          </a:p>
        </p:txBody>
      </p:sp>
      <p:sp>
        <p:nvSpPr>
          <p:cNvPr id="50201" name="Rectangle 80"/>
          <p:cNvSpPr>
            <a:spLocks noChangeArrowheads="1"/>
          </p:cNvSpPr>
          <p:nvPr/>
        </p:nvSpPr>
        <p:spPr bwMode="auto">
          <a:xfrm>
            <a:off x="3071814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0202" name="Rectangle 81"/>
          <p:cNvSpPr>
            <a:spLocks noChangeArrowheads="1"/>
          </p:cNvSpPr>
          <p:nvPr/>
        </p:nvSpPr>
        <p:spPr bwMode="auto">
          <a:xfrm>
            <a:off x="3784601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0203" name="Rectangle 82"/>
          <p:cNvSpPr>
            <a:spLocks noChangeArrowheads="1"/>
          </p:cNvSpPr>
          <p:nvPr/>
        </p:nvSpPr>
        <p:spPr bwMode="auto">
          <a:xfrm>
            <a:off x="4497389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0204" name="Rectangle 83"/>
          <p:cNvSpPr>
            <a:spLocks noChangeArrowheads="1"/>
          </p:cNvSpPr>
          <p:nvPr/>
        </p:nvSpPr>
        <p:spPr bwMode="auto">
          <a:xfrm>
            <a:off x="5249864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0205" name="Rectangle 84"/>
          <p:cNvSpPr>
            <a:spLocks noChangeArrowheads="1"/>
          </p:cNvSpPr>
          <p:nvPr/>
        </p:nvSpPr>
        <p:spPr bwMode="auto">
          <a:xfrm>
            <a:off x="6000751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0.8867</a:t>
            </a:r>
          </a:p>
        </p:txBody>
      </p:sp>
      <p:sp>
        <p:nvSpPr>
          <p:cNvPr id="50206" name="Rectangle 85"/>
          <p:cNvSpPr>
            <a:spLocks noChangeArrowheads="1"/>
          </p:cNvSpPr>
          <p:nvPr/>
        </p:nvSpPr>
        <p:spPr bwMode="auto">
          <a:xfrm>
            <a:off x="6713539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0207" name="Rectangle 86"/>
          <p:cNvSpPr>
            <a:spLocks noChangeArrowheads="1"/>
          </p:cNvSpPr>
          <p:nvPr/>
        </p:nvSpPr>
        <p:spPr bwMode="auto">
          <a:xfrm>
            <a:off x="7426326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0208" name="Rectangle 87"/>
          <p:cNvSpPr>
            <a:spLocks noChangeArrowheads="1"/>
          </p:cNvSpPr>
          <p:nvPr/>
        </p:nvSpPr>
        <p:spPr bwMode="auto">
          <a:xfrm>
            <a:off x="8178801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0209" name="Rectangle 88"/>
          <p:cNvSpPr>
            <a:spLocks noChangeArrowheads="1"/>
          </p:cNvSpPr>
          <p:nvPr/>
        </p:nvSpPr>
        <p:spPr bwMode="auto">
          <a:xfrm>
            <a:off x="8969376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0.0867</a:t>
            </a:r>
          </a:p>
        </p:txBody>
      </p:sp>
      <p:sp>
        <p:nvSpPr>
          <p:cNvPr id="50210" name="Rectangle 89"/>
          <p:cNvSpPr>
            <a:spLocks noChangeArrowheads="1"/>
          </p:cNvSpPr>
          <p:nvPr/>
        </p:nvSpPr>
        <p:spPr bwMode="auto">
          <a:xfrm>
            <a:off x="2525714" y="5210176"/>
            <a:ext cx="28533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</a:t>
            </a:r>
          </a:p>
        </p:txBody>
      </p:sp>
      <p:sp>
        <p:nvSpPr>
          <p:cNvPr id="50211" name="Rectangle 90"/>
          <p:cNvSpPr>
            <a:spLocks noChangeArrowheads="1"/>
          </p:cNvSpPr>
          <p:nvPr/>
        </p:nvSpPr>
        <p:spPr bwMode="auto">
          <a:xfrm>
            <a:off x="2690813" y="5243514"/>
            <a:ext cx="31579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m</a:t>
            </a:r>
          </a:p>
        </p:txBody>
      </p:sp>
      <p:sp>
        <p:nvSpPr>
          <p:cNvPr id="50212" name="Rectangle 91"/>
          <p:cNvSpPr>
            <a:spLocks noChangeArrowheads="1"/>
          </p:cNvSpPr>
          <p:nvPr/>
        </p:nvSpPr>
        <p:spPr bwMode="auto">
          <a:xfrm>
            <a:off x="3071814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0.6666</a:t>
            </a:r>
          </a:p>
        </p:txBody>
      </p:sp>
      <p:sp>
        <p:nvSpPr>
          <p:cNvPr id="50213" name="Rectangle 92"/>
          <p:cNvSpPr>
            <a:spLocks noChangeArrowheads="1"/>
          </p:cNvSpPr>
          <p:nvPr/>
        </p:nvSpPr>
        <p:spPr bwMode="auto">
          <a:xfrm>
            <a:off x="3784601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0214" name="Rectangle 93"/>
          <p:cNvSpPr>
            <a:spLocks noChangeArrowheads="1"/>
          </p:cNvSpPr>
          <p:nvPr/>
        </p:nvSpPr>
        <p:spPr bwMode="auto">
          <a:xfrm>
            <a:off x="4497389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0.6666</a:t>
            </a:r>
          </a:p>
        </p:txBody>
      </p:sp>
      <p:sp>
        <p:nvSpPr>
          <p:cNvPr id="50215" name="Rectangle 94"/>
          <p:cNvSpPr>
            <a:spLocks noChangeArrowheads="1"/>
          </p:cNvSpPr>
          <p:nvPr/>
        </p:nvSpPr>
        <p:spPr bwMode="auto">
          <a:xfrm>
            <a:off x="5249864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0216" name="Rectangle 95"/>
          <p:cNvSpPr>
            <a:spLocks noChangeArrowheads="1"/>
          </p:cNvSpPr>
          <p:nvPr/>
        </p:nvSpPr>
        <p:spPr bwMode="auto">
          <a:xfrm>
            <a:off x="6000751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0.0266</a:t>
            </a:r>
          </a:p>
        </p:txBody>
      </p:sp>
      <p:sp>
        <p:nvSpPr>
          <p:cNvPr id="50217" name="Rectangle 96"/>
          <p:cNvSpPr>
            <a:spLocks noChangeArrowheads="1"/>
          </p:cNvSpPr>
          <p:nvPr/>
        </p:nvSpPr>
        <p:spPr bwMode="auto">
          <a:xfrm>
            <a:off x="6713539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0218" name="Rectangle 97"/>
          <p:cNvSpPr>
            <a:spLocks noChangeArrowheads="1"/>
          </p:cNvSpPr>
          <p:nvPr/>
        </p:nvSpPr>
        <p:spPr bwMode="auto">
          <a:xfrm>
            <a:off x="7426326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0.6666</a:t>
            </a:r>
          </a:p>
        </p:txBody>
      </p:sp>
      <p:sp>
        <p:nvSpPr>
          <p:cNvPr id="50219" name="Rectangle 98"/>
          <p:cNvSpPr>
            <a:spLocks noChangeArrowheads="1"/>
          </p:cNvSpPr>
          <p:nvPr/>
        </p:nvSpPr>
        <p:spPr bwMode="auto">
          <a:xfrm>
            <a:off x="8178801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0220" name="Rectangle 99"/>
          <p:cNvSpPr>
            <a:spLocks noChangeArrowheads="1"/>
          </p:cNvSpPr>
          <p:nvPr/>
        </p:nvSpPr>
        <p:spPr bwMode="auto">
          <a:xfrm>
            <a:off x="8969376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0.0266</a:t>
            </a:r>
          </a:p>
        </p:txBody>
      </p:sp>
      <p:sp>
        <p:nvSpPr>
          <p:cNvPr id="50221" name="Rectangle 100"/>
          <p:cNvSpPr>
            <a:spLocks noChangeArrowheads="1"/>
          </p:cNvSpPr>
          <p:nvPr/>
        </p:nvSpPr>
        <p:spPr bwMode="auto">
          <a:xfrm>
            <a:off x="2544764" y="5508626"/>
            <a:ext cx="28533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</a:t>
            </a:r>
          </a:p>
        </p:txBody>
      </p:sp>
      <p:sp>
        <p:nvSpPr>
          <p:cNvPr id="50222" name="Rectangle 101"/>
          <p:cNvSpPr>
            <a:spLocks noChangeArrowheads="1"/>
          </p:cNvSpPr>
          <p:nvPr/>
        </p:nvSpPr>
        <p:spPr bwMode="auto">
          <a:xfrm>
            <a:off x="2708276" y="5541964"/>
            <a:ext cx="27571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d</a:t>
            </a:r>
          </a:p>
        </p:txBody>
      </p:sp>
      <p:sp>
        <p:nvSpPr>
          <p:cNvPr id="50223" name="Rectangle 102"/>
          <p:cNvSpPr>
            <a:spLocks noChangeArrowheads="1"/>
          </p:cNvSpPr>
          <p:nvPr/>
        </p:nvSpPr>
        <p:spPr bwMode="auto">
          <a:xfrm>
            <a:off x="3071814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0224" name="Rectangle 103"/>
          <p:cNvSpPr>
            <a:spLocks noChangeArrowheads="1"/>
          </p:cNvSpPr>
          <p:nvPr/>
        </p:nvSpPr>
        <p:spPr bwMode="auto">
          <a:xfrm>
            <a:off x="3784601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0225" name="Rectangle 104"/>
          <p:cNvSpPr>
            <a:spLocks noChangeArrowheads="1"/>
          </p:cNvSpPr>
          <p:nvPr/>
        </p:nvSpPr>
        <p:spPr bwMode="auto">
          <a:xfrm>
            <a:off x="4497389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0226" name="Rectangle 105"/>
          <p:cNvSpPr>
            <a:spLocks noChangeArrowheads="1"/>
          </p:cNvSpPr>
          <p:nvPr/>
        </p:nvSpPr>
        <p:spPr bwMode="auto">
          <a:xfrm>
            <a:off x="5249864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0227" name="Rectangle 106"/>
          <p:cNvSpPr>
            <a:spLocks noChangeArrowheads="1"/>
          </p:cNvSpPr>
          <p:nvPr/>
        </p:nvSpPr>
        <p:spPr bwMode="auto">
          <a:xfrm>
            <a:off x="6000751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0.0867</a:t>
            </a:r>
          </a:p>
        </p:txBody>
      </p:sp>
      <p:sp>
        <p:nvSpPr>
          <p:cNvPr id="50228" name="Rectangle 107"/>
          <p:cNvSpPr>
            <a:spLocks noChangeArrowheads="1"/>
          </p:cNvSpPr>
          <p:nvPr/>
        </p:nvSpPr>
        <p:spPr bwMode="auto">
          <a:xfrm>
            <a:off x="6713539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0229" name="Rectangle 108"/>
          <p:cNvSpPr>
            <a:spLocks noChangeArrowheads="1"/>
          </p:cNvSpPr>
          <p:nvPr/>
        </p:nvSpPr>
        <p:spPr bwMode="auto">
          <a:xfrm>
            <a:off x="7426326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0230" name="Rectangle 109"/>
          <p:cNvSpPr>
            <a:spLocks noChangeArrowheads="1"/>
          </p:cNvSpPr>
          <p:nvPr/>
        </p:nvSpPr>
        <p:spPr bwMode="auto">
          <a:xfrm>
            <a:off x="8178801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0231" name="Rectangle 110"/>
          <p:cNvSpPr>
            <a:spLocks noChangeArrowheads="1"/>
          </p:cNvSpPr>
          <p:nvPr/>
        </p:nvSpPr>
        <p:spPr bwMode="auto">
          <a:xfrm>
            <a:off x="8969376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0.8867</a:t>
            </a:r>
          </a:p>
        </p:txBody>
      </p:sp>
      <p:sp>
        <p:nvSpPr>
          <p:cNvPr id="50232" name="Text Box 111"/>
          <p:cNvSpPr txBox="1">
            <a:spLocks noChangeArrowheads="1"/>
          </p:cNvSpPr>
          <p:nvPr/>
        </p:nvSpPr>
        <p:spPr bwMode="auto">
          <a:xfrm>
            <a:off x="2332038" y="31607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對 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  mean reversion</a:t>
            </a:r>
          </a:p>
        </p:txBody>
      </p:sp>
      <p:sp>
        <p:nvSpPr>
          <p:cNvPr id="50233" name="Text Box 112"/>
          <p:cNvSpPr txBox="1">
            <a:spLocks noChangeArrowheads="1"/>
          </p:cNvSpPr>
          <p:nvPr/>
        </p:nvSpPr>
        <p:spPr bwMode="auto">
          <a:xfrm>
            <a:off x="9086851" y="570706"/>
            <a:ext cx="92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j</a:t>
            </a:r>
            <a:r>
              <a:rPr kumimoji="1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max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=2</a:t>
            </a:r>
          </a:p>
        </p:txBody>
      </p:sp>
      <p:sp>
        <p:nvSpPr>
          <p:cNvPr id="50234" name="Text Box 113"/>
          <p:cNvSpPr txBox="1">
            <a:spLocks noChangeArrowheads="1"/>
          </p:cNvSpPr>
          <p:nvPr/>
        </p:nvSpPr>
        <p:spPr bwMode="auto">
          <a:xfrm>
            <a:off x="3359150" y="1125538"/>
            <a:ext cx="124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Δt=1  year</a:t>
            </a:r>
          </a:p>
        </p:txBody>
      </p:sp>
      <p:sp>
        <p:nvSpPr>
          <p:cNvPr id="50235" name="Text Box 114"/>
          <p:cNvSpPr txBox="1">
            <a:spLocks noChangeArrowheads="1"/>
          </p:cNvSpPr>
          <p:nvPr/>
        </p:nvSpPr>
        <p:spPr bwMode="auto">
          <a:xfrm>
            <a:off x="2782888" y="6021388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Let a=0.1 σ=0.01</a:t>
            </a:r>
          </a:p>
        </p:txBody>
      </p:sp>
    </p:spTree>
    <p:extLst>
      <p:ext uri="{BB962C8B-B14F-4D97-AF65-F5344CB8AC3E}">
        <p14:creationId xmlns:p14="http://schemas.microsoft.com/office/powerpoint/2010/main" val="400721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6479"/>
            <a:ext cx="10515600" cy="1325563"/>
          </a:xfrm>
        </p:spPr>
        <p:txBody>
          <a:bodyPr/>
          <a:lstStyle/>
          <a:p>
            <a:r>
              <a:rPr lang="zh-TW" altLang="en-US" sz="4000" dirty="0" smtClean="0"/>
              <a:t>建立</a:t>
            </a:r>
            <a:r>
              <a:rPr lang="en-US" altLang="zh-TW" sz="4000" dirty="0" smtClean="0"/>
              <a:t>Hull-White tree</a:t>
            </a:r>
            <a:r>
              <a:rPr lang="zh-TW" altLang="en-US" sz="4000" dirty="0" smtClean="0"/>
              <a:t>步驟</a:t>
            </a:r>
            <a:r>
              <a:rPr lang="zh-TW" altLang="en-US" sz="4000" dirty="0"/>
              <a:t>一</a:t>
            </a:r>
            <a:br>
              <a:rPr lang="zh-TW" altLang="en-US" sz="4000" dirty="0"/>
            </a:br>
            <a:r>
              <a:rPr lang="zh-TW" altLang="en-US" sz="2400" dirty="0"/>
              <a:t>決定三元樹結構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488351"/>
                <a:ext cx="10515600" cy="4351338"/>
              </a:xfrm>
            </p:spPr>
            <p:txBody>
              <a:bodyPr/>
              <a:lstStyle/>
              <a:p>
                <a:r>
                  <a:rPr lang="zh-TW" altLang="en-US" dirty="0" smtClean="0"/>
                  <a:t>設定垂直間距距離</a:t>
                </a:r>
              </a:p>
              <a:p>
                <a:r>
                  <a:rPr lang="zh-TW" altLang="en-US" dirty="0" smtClean="0"/>
                  <a:t>設定距離中心最長間距 </a:t>
                </a:r>
                <a:r>
                  <a:rPr lang="en-US" altLang="zh-TW" i="1" dirty="0" err="1" smtClean="0">
                    <a:latin typeface="Times New Roman" panose="02020603050405020304" pitchFamily="18" charset="0"/>
                  </a:rPr>
                  <a:t>j</a:t>
                </a:r>
                <a:r>
                  <a:rPr lang="en-US" altLang="zh-TW" baseline="-25000" dirty="0" err="1" smtClean="0">
                    <a:latin typeface="Times New Roman" panose="02020603050405020304" pitchFamily="18" charset="0"/>
                  </a:rPr>
                  <a:t>max</a:t>
                </a:r>
                <a:r>
                  <a:rPr lang="en-US" altLang="zh-TW" dirty="0" smtClean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dirty="0"/>
                          <m:t>0.184/(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Symbol" panose="05050102010706020507" pitchFamily="18" charset="2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kumimoji="0" lang="en-US" altLang="zh-TW" dirty="0" smtClean="0"/>
                  <a:t>mean reversion</a:t>
                </a:r>
              </a:p>
              <a:p>
                <a:pPr lvl="1"/>
                <a:r>
                  <a:rPr kumimoji="0" lang="en-US" altLang="zh-TW" dirty="0" smtClean="0"/>
                  <a:t>Branch </a:t>
                </a:r>
                <a:r>
                  <a:rPr kumimoji="0" lang="zh-TW" altLang="en-US" dirty="0" smtClean="0"/>
                  <a:t>種類</a:t>
                </a:r>
                <a:r>
                  <a:rPr kumimoji="0" lang="en-US" altLang="zh-TW" dirty="0" smtClean="0"/>
                  <a:t>:</a:t>
                </a:r>
              </a:p>
              <a:p>
                <a:pPr marL="457200" lvl="1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488351"/>
                <a:ext cx="10515600" cy="4351338"/>
              </a:xfrm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228" name="Object 2"/>
          <p:cNvGraphicFramePr>
            <a:graphicFrameLocks noChangeAspect="1"/>
          </p:cNvGraphicFramePr>
          <p:nvPr>
            <p:extLst/>
          </p:nvPr>
        </p:nvGraphicFramePr>
        <p:xfrm>
          <a:off x="4261576" y="1476515"/>
          <a:ext cx="15113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方程式" r:id="rId4" imgW="825480" imgH="228600" progId="Equation.3">
                  <p:embed/>
                </p:oleObj>
              </mc:Choice>
              <mc:Fallback>
                <p:oleObj name="方程式" r:id="rId4" imgW="825480" imgH="228600" progId="Equation.3">
                  <p:embed/>
                  <p:pic>
                    <p:nvPicPr>
                      <p:cNvPr id="522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576" y="1476515"/>
                        <a:ext cx="15113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3"/>
          <p:cNvGraphicFramePr>
            <a:graphicFrameLocks noChangeAspect="1"/>
          </p:cNvGraphicFramePr>
          <p:nvPr>
            <p:extLst/>
          </p:nvPr>
        </p:nvGraphicFramePr>
        <p:xfrm>
          <a:off x="3671932" y="3067139"/>
          <a:ext cx="6760854" cy="278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Visio" r:id="rId6" imgW="12551610" imgH="5208061" progId="Visio.Drawing.6">
                  <p:embed/>
                </p:oleObj>
              </mc:Choice>
              <mc:Fallback>
                <p:oleObj name="Visio" r:id="rId6" imgW="12551610" imgH="5208061" progId="Visio.Drawing.6">
                  <p:embed/>
                  <p:pic>
                    <p:nvPicPr>
                      <p:cNvPr id="522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932" y="3067139"/>
                        <a:ext cx="6760854" cy="2783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1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建立</a:t>
            </a:r>
            <a:r>
              <a:rPr lang="en-US" altLang="zh-TW" sz="4000" dirty="0"/>
              <a:t>Hull-White tree</a:t>
            </a:r>
            <a:r>
              <a:rPr lang="zh-TW" altLang="en-US" sz="4000" dirty="0"/>
              <a:t>步驟</a:t>
            </a:r>
            <a:r>
              <a:rPr lang="zh-TW" altLang="en-US" sz="4000" dirty="0" smtClean="0"/>
              <a:t>一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2400" dirty="0"/>
              <a:t>決定分支機率</a:t>
            </a:r>
            <a:r>
              <a:rPr lang="en-US" altLang="zh-TW" sz="2400" dirty="0"/>
              <a:t>:  Type A  node</a:t>
            </a:r>
          </a:p>
        </p:txBody>
      </p:sp>
      <p:graphicFrame>
        <p:nvGraphicFramePr>
          <p:cNvPr id="53251" name="Object 2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838200" y="2183301"/>
          <a:ext cx="7577138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方程式" r:id="rId3" imgW="2349500" imgH="698500" progId="Equation.3">
                  <p:embed/>
                </p:oleObj>
              </mc:Choice>
              <mc:Fallback>
                <p:oleObj name="方程式" r:id="rId3" imgW="2349500" imgH="698500" progId="Equation.3">
                  <p:embed/>
                  <p:pic>
                    <p:nvPicPr>
                      <p:cNvPr id="532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83301"/>
                        <a:ext cx="7577138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8558213" y="2631839"/>
            <a:ext cx="281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match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6"/>
              <p:cNvSpPr>
                <a:spLocks noChangeArrowheads="1"/>
              </p:cNvSpPr>
              <p:nvPr/>
            </p:nvSpPr>
            <p:spPr bwMode="auto">
              <a:xfrm>
                <a:off x="838200" y="1617663"/>
                <a:ext cx="36004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i="1" dirty="0" smtClean="0"/>
                  <a:t>dR</a:t>
                </a:r>
                <a:r>
                  <a:rPr lang="en-US" altLang="zh-TW" sz="2000" i="1" dirty="0"/>
                  <a:t>*</a:t>
                </a:r>
                <a:r>
                  <a:rPr lang="en-US" altLang="zh-TW" sz="2000" dirty="0"/>
                  <a:t>(t)= – </a:t>
                </a:r>
                <a:r>
                  <a:rPr lang="en-US" altLang="zh-TW" sz="2000" i="1" dirty="0" err="1"/>
                  <a:t>aR</a:t>
                </a:r>
                <a:r>
                  <a:rPr lang="en-US" altLang="zh-TW" sz="2000" i="1" dirty="0"/>
                  <a:t>*(t)</a:t>
                </a:r>
                <a:r>
                  <a:rPr lang="en-US" altLang="zh-TW" sz="2000" i="1" dirty="0" err="1"/>
                  <a:t>dt</a:t>
                </a:r>
                <a:r>
                  <a:rPr lang="en-US" altLang="zh-TW" sz="2000" dirty="0"/>
                  <a:t>  +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000" dirty="0" smtClean="0">
                    <a:latin typeface="Symbol" panose="05050102010706020507" pitchFamily="18" charset="2"/>
                    <a:sym typeface="Mathematica1" pitchFamily="2" charset="2"/>
                  </a:rPr>
                  <a:t> </a:t>
                </a:r>
                <a:r>
                  <a:rPr lang="en-US" altLang="zh-TW" sz="2000" i="1" dirty="0"/>
                  <a:t>dB</a:t>
                </a:r>
                <a:r>
                  <a:rPr lang="en-US" altLang="zh-TW" sz="1400" i="1" dirty="0"/>
                  <a:t>2</a:t>
                </a:r>
                <a:r>
                  <a:rPr lang="en-US" altLang="zh-TW" sz="2000" i="1" dirty="0"/>
                  <a:t>(t)</a:t>
                </a:r>
              </a:p>
            </p:txBody>
          </p:sp>
        </mc:Choice>
        <mc:Fallback xmlns="">
          <p:sp>
            <p:nvSpPr>
              <p:cNvPr id="5325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617663"/>
                <a:ext cx="3600450" cy="400110"/>
              </a:xfrm>
              <a:prstGeom prst="rect">
                <a:avLst/>
              </a:prstGeom>
              <a:blipFill>
                <a:blip r:embed="rId5"/>
                <a:stretch>
                  <a:fillRect l="-1864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9964738" y="2371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670333" y="4765857"/>
            <a:ext cx="26876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   Ex:   Node B,F </a:t>
            </a:r>
            <a:r>
              <a:rPr lang="en-US" altLang="zh-TW" sz="1800" dirty="0">
                <a:solidFill>
                  <a:schemeClr val="folHlink"/>
                </a:solidFill>
                <a:sym typeface="Wingdings" panose="05000000000000000000" pitchFamily="2" charset="2"/>
              </a:rPr>
              <a:t>  j=1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  <a:sym typeface="Wingdings" panose="05000000000000000000" pitchFamily="2" charset="2"/>
              </a:rPr>
              <a:t>           Node C,G   j=0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  <a:sym typeface="Wingdings" panose="05000000000000000000" pitchFamily="2" charset="2"/>
              </a:rPr>
              <a:t>           Node D,H   j=-1</a:t>
            </a:r>
            <a:endParaRPr lang="en-US" altLang="zh-TW" sz="1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chemeClr val="folHlink"/>
              </a:solidFill>
            </a:endParaRPr>
          </a:p>
        </p:txBody>
      </p:sp>
      <p:graphicFrame>
        <p:nvGraphicFramePr>
          <p:cNvPr id="53256" name="Object 3"/>
          <p:cNvGraphicFramePr>
            <a:graphicFrameLocks noChangeAspect="1"/>
          </p:cNvGraphicFramePr>
          <p:nvPr>
            <p:extLst/>
          </p:nvPr>
        </p:nvGraphicFramePr>
        <p:xfrm>
          <a:off x="9385300" y="3923098"/>
          <a:ext cx="152717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Visio" r:id="rId6" imgW="2288286" imgH="5597754" progId="Visio.Drawing.6">
                  <p:embed/>
                </p:oleObj>
              </mc:Choice>
              <mc:Fallback>
                <p:oleObj name="Visio" r:id="rId6" imgW="2288286" imgH="5597754" progId="Visio.Drawing.6">
                  <p:embed/>
                  <p:pic>
                    <p:nvPicPr>
                      <p:cNvPr id="532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5300" y="3923098"/>
                        <a:ext cx="1527175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838200" y="4523582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See the proof in next slide</a:t>
            </a:r>
          </a:p>
        </p:txBody>
      </p:sp>
    </p:spTree>
    <p:extLst>
      <p:ext uri="{BB962C8B-B14F-4D97-AF65-F5344CB8AC3E}">
        <p14:creationId xmlns:p14="http://schemas.microsoft.com/office/powerpoint/2010/main" val="240920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Match the Variance</a:t>
            </a:r>
            <a:endParaRPr lang="zh-TW" altLang="en-US" smtClean="0"/>
          </a:p>
        </p:txBody>
      </p:sp>
      <p:graphicFrame>
        <p:nvGraphicFramePr>
          <p:cNvPr id="54277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200" y="1367246"/>
          <a:ext cx="69834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3" imgW="3708400" imgH="1295400" progId="Equation.DSMT4">
                  <p:embed/>
                </p:oleObj>
              </mc:Choice>
              <mc:Fallback>
                <p:oleObj name="Equation" r:id="rId3" imgW="3708400" imgH="1295400" progId="Equation.DSMT4">
                  <p:embed/>
                  <p:pic>
                    <p:nvPicPr>
                      <p:cNvPr id="542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67246"/>
                        <a:ext cx="69834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9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TW" altLang="en-US" sz="4000" dirty="0"/>
              <a:t>建立</a:t>
            </a:r>
            <a:r>
              <a:rPr lang="en-US" altLang="zh-TW" sz="4000" dirty="0"/>
              <a:t>Hull-White tree</a:t>
            </a:r>
            <a:r>
              <a:rPr lang="zh-TW" altLang="en-US" sz="4000" dirty="0"/>
              <a:t>步驟一</a:t>
            </a:r>
            <a:br>
              <a:rPr lang="zh-TW" altLang="en-US" sz="4000" dirty="0"/>
            </a:br>
            <a:r>
              <a:rPr lang="zh-TW" altLang="en-US" sz="2800" dirty="0" smtClean="0"/>
              <a:t>決定</a:t>
            </a:r>
            <a:r>
              <a:rPr lang="zh-TW" altLang="en-US" sz="2800" dirty="0"/>
              <a:t>分支機率</a:t>
            </a:r>
            <a:r>
              <a:rPr lang="en-US" altLang="zh-TW" sz="2800" dirty="0"/>
              <a:t>:  Type B  node</a:t>
            </a:r>
          </a:p>
        </p:txBody>
      </p:sp>
      <p:graphicFrame>
        <p:nvGraphicFramePr>
          <p:cNvPr id="55299" name="Object 2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838200" y="2246709"/>
          <a:ext cx="757713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方程式" r:id="rId3" imgW="2451100" imgH="698500" progId="Equation.3">
                  <p:embed/>
                </p:oleObj>
              </mc:Choice>
              <mc:Fallback>
                <p:oleObj name="方程式" r:id="rId3" imgW="2451100" imgH="698500" progId="Equation.3">
                  <p:embed/>
                  <p:pic>
                    <p:nvPicPr>
                      <p:cNvPr id="552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46709"/>
                        <a:ext cx="7577138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6376988" y="2371726"/>
            <a:ext cx="281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match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1" name="Rectangle 7"/>
              <p:cNvSpPr>
                <a:spLocks noChangeArrowheads="1"/>
              </p:cNvSpPr>
              <p:nvPr/>
            </p:nvSpPr>
            <p:spPr bwMode="auto">
              <a:xfrm>
                <a:off x="886574" y="1708547"/>
                <a:ext cx="36004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i="1" dirty="0" smtClean="0"/>
                  <a:t>dR</a:t>
                </a:r>
                <a:r>
                  <a:rPr lang="en-US" altLang="zh-TW" sz="2000" i="1" dirty="0"/>
                  <a:t>*</a:t>
                </a:r>
                <a:r>
                  <a:rPr lang="en-US" altLang="zh-TW" sz="2000" dirty="0"/>
                  <a:t>(t)= – </a:t>
                </a:r>
                <a:r>
                  <a:rPr lang="en-US" altLang="zh-TW" sz="2000" i="1" dirty="0" err="1"/>
                  <a:t>aR</a:t>
                </a:r>
                <a:r>
                  <a:rPr lang="en-US" altLang="zh-TW" sz="2000" i="1" dirty="0"/>
                  <a:t>*(t)</a:t>
                </a:r>
                <a:r>
                  <a:rPr lang="en-US" altLang="zh-TW" sz="2000" i="1" dirty="0" err="1"/>
                  <a:t>dt</a:t>
                </a:r>
                <a:r>
                  <a:rPr lang="en-US" altLang="zh-TW" sz="2000" dirty="0"/>
                  <a:t>  +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000" i="1" dirty="0" smtClean="0"/>
                  <a:t>dB</a:t>
                </a:r>
                <a:r>
                  <a:rPr lang="en-US" altLang="zh-TW" sz="1400" i="1" dirty="0" smtClean="0"/>
                  <a:t>2</a:t>
                </a:r>
                <a:r>
                  <a:rPr lang="en-US" altLang="zh-TW" sz="2000" i="1" dirty="0" smtClean="0"/>
                  <a:t> </a:t>
                </a:r>
                <a:r>
                  <a:rPr lang="en-US" altLang="zh-TW" sz="2000" i="1" dirty="0"/>
                  <a:t>(t)</a:t>
                </a:r>
              </a:p>
            </p:txBody>
          </p:sp>
        </mc:Choice>
        <mc:Fallback xmlns="">
          <p:sp>
            <p:nvSpPr>
              <p:cNvPr id="5530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74" y="1708547"/>
                <a:ext cx="3600450" cy="400110"/>
              </a:xfrm>
              <a:prstGeom prst="rect">
                <a:avLst/>
              </a:prstGeom>
              <a:blipFill>
                <a:blip r:embed="rId5"/>
                <a:stretch>
                  <a:fillRect l="-1692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9964738" y="2371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838200" y="4596809"/>
            <a:ext cx="2370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   Ex:   Node I </a:t>
            </a:r>
            <a:r>
              <a:rPr lang="en-US" altLang="zh-TW" sz="1800" dirty="0">
                <a:solidFill>
                  <a:schemeClr val="folHlink"/>
                </a:solidFill>
                <a:sym typeface="Wingdings" panose="05000000000000000000" pitchFamily="2" charset="2"/>
              </a:rPr>
              <a:t>  j=-2</a:t>
            </a:r>
            <a:endParaRPr lang="en-US" altLang="zh-TW" sz="1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chemeClr val="folHlink"/>
              </a:solidFill>
            </a:endParaRPr>
          </a:p>
        </p:txBody>
      </p:sp>
      <p:graphicFrame>
        <p:nvGraphicFramePr>
          <p:cNvPr id="55304" name="Object 3"/>
          <p:cNvGraphicFramePr>
            <a:graphicFrameLocks noChangeAspect="1"/>
          </p:cNvGraphicFramePr>
          <p:nvPr>
            <p:extLst/>
          </p:nvPr>
        </p:nvGraphicFramePr>
        <p:xfrm>
          <a:off x="9359901" y="3255168"/>
          <a:ext cx="1577974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Visio" r:id="rId6" imgW="2476881" imgH="5408778" progId="Visio.Drawing.6">
                  <p:embed/>
                </p:oleObj>
              </mc:Choice>
              <mc:Fallback>
                <p:oleObj name="Visio" r:id="rId6" imgW="2476881" imgH="5408778" progId="Visio.Drawing.6">
                  <p:embed/>
                  <p:pic>
                    <p:nvPicPr>
                      <p:cNvPr id="553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3255168"/>
                        <a:ext cx="1577974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73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zh-TW" altLang="en-US" sz="4000" dirty="0"/>
              <a:t>建立</a:t>
            </a:r>
            <a:r>
              <a:rPr lang="en-US" altLang="zh-TW" sz="4000" dirty="0"/>
              <a:t>Hull-White tree</a:t>
            </a:r>
            <a:r>
              <a:rPr lang="zh-TW" altLang="en-US" sz="4000" dirty="0"/>
              <a:t>步驟</a:t>
            </a:r>
            <a:r>
              <a:rPr lang="zh-TW" altLang="en-US" sz="4000" dirty="0" smtClean="0"/>
              <a:t>一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2800" dirty="0"/>
              <a:t>決定分支機率</a:t>
            </a:r>
            <a:r>
              <a:rPr lang="en-US" altLang="zh-TW" sz="2800" dirty="0"/>
              <a:t>:  Type C  node</a:t>
            </a:r>
          </a:p>
        </p:txBody>
      </p:sp>
      <p:graphicFrame>
        <p:nvGraphicFramePr>
          <p:cNvPr id="56323" name="Object 2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887572" y="2309020"/>
          <a:ext cx="7577138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方程式" r:id="rId3" imgW="2438400" imgH="698500" progId="Equation.3">
                  <p:embed/>
                </p:oleObj>
              </mc:Choice>
              <mc:Fallback>
                <p:oleObj name="方程式" r:id="rId3" imgW="2438400" imgH="698500" progId="Equation.3">
                  <p:embed/>
                  <p:pic>
                    <p:nvPicPr>
                      <p:cNvPr id="563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72" y="2309020"/>
                        <a:ext cx="7577138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6645275" y="2417139"/>
            <a:ext cx="281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match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5" name="Rectangle 7"/>
              <p:cNvSpPr>
                <a:spLocks noChangeArrowheads="1"/>
              </p:cNvSpPr>
              <p:nvPr/>
            </p:nvSpPr>
            <p:spPr bwMode="auto">
              <a:xfrm>
                <a:off x="887572" y="1681163"/>
                <a:ext cx="36004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i="1" dirty="0" smtClean="0"/>
                  <a:t>dR</a:t>
                </a:r>
                <a:r>
                  <a:rPr lang="en-US" altLang="zh-TW" sz="2000" i="1" dirty="0"/>
                  <a:t>*</a:t>
                </a:r>
                <a:r>
                  <a:rPr lang="en-US" altLang="zh-TW" sz="2000" dirty="0"/>
                  <a:t>(t)= – </a:t>
                </a:r>
                <a:r>
                  <a:rPr lang="en-US" altLang="zh-TW" sz="2000" i="1" dirty="0" err="1"/>
                  <a:t>aR</a:t>
                </a:r>
                <a:r>
                  <a:rPr lang="en-US" altLang="zh-TW" sz="2000" i="1" dirty="0"/>
                  <a:t>*(t)</a:t>
                </a:r>
                <a:r>
                  <a:rPr lang="en-US" altLang="zh-TW" sz="2000" i="1" dirty="0" err="1"/>
                  <a:t>dt</a:t>
                </a:r>
                <a:r>
                  <a:rPr lang="en-US" altLang="zh-TW" sz="2000" dirty="0"/>
                  <a:t>  +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000" i="1" dirty="0" smtClean="0"/>
                  <a:t>dB</a:t>
                </a:r>
                <a:r>
                  <a:rPr lang="en-US" altLang="zh-TW" sz="1200" i="1" dirty="0" smtClean="0"/>
                  <a:t>2</a:t>
                </a:r>
                <a:r>
                  <a:rPr lang="en-US" altLang="zh-TW" sz="2000" i="1" dirty="0" smtClean="0"/>
                  <a:t>(t</a:t>
                </a:r>
                <a:r>
                  <a:rPr lang="en-US" altLang="zh-TW" sz="2000" i="1" dirty="0"/>
                  <a:t>)</a:t>
                </a:r>
              </a:p>
            </p:txBody>
          </p:sp>
        </mc:Choice>
        <mc:Fallback xmlns="">
          <p:sp>
            <p:nvSpPr>
              <p:cNvPr id="5632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572" y="1681163"/>
                <a:ext cx="3600450" cy="400110"/>
              </a:xfrm>
              <a:prstGeom prst="rect">
                <a:avLst/>
              </a:prstGeom>
              <a:blipFill>
                <a:blip r:embed="rId5"/>
                <a:stretch>
                  <a:fillRect l="-1864" t="-7692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9964738" y="2371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887572" y="4678411"/>
            <a:ext cx="23828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</a:rPr>
              <a:t>   Ex:   Node E </a:t>
            </a:r>
            <a:r>
              <a:rPr lang="en-US" altLang="zh-TW" sz="1800" dirty="0">
                <a:solidFill>
                  <a:schemeClr val="folHlink"/>
                </a:solidFill>
                <a:sym typeface="Wingdings" panose="05000000000000000000" pitchFamily="2" charset="2"/>
              </a:rPr>
              <a:t>  j=2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folHlink"/>
                </a:solidFill>
                <a:sym typeface="Wingdings" panose="05000000000000000000" pitchFamily="2" charset="2"/>
              </a:rPr>
              <a:t>           </a:t>
            </a:r>
            <a:endParaRPr lang="en-US" altLang="zh-TW" sz="1800" dirty="0">
              <a:solidFill>
                <a:schemeClr val="folHlink"/>
              </a:solidFill>
            </a:endParaRPr>
          </a:p>
        </p:txBody>
      </p:sp>
      <p:graphicFrame>
        <p:nvGraphicFramePr>
          <p:cNvPr id="56328" name="Object 3"/>
          <p:cNvGraphicFramePr>
            <a:graphicFrameLocks noChangeAspect="1"/>
          </p:cNvGraphicFramePr>
          <p:nvPr>
            <p:extLst/>
          </p:nvPr>
        </p:nvGraphicFramePr>
        <p:xfrm>
          <a:off x="9575890" y="3405711"/>
          <a:ext cx="16383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Visio" r:id="rId6" imgW="2960751" imgH="5348224" progId="Visio.Drawing.6">
                  <p:embed/>
                </p:oleObj>
              </mc:Choice>
              <mc:Fallback>
                <p:oleObj name="Visio" r:id="rId6" imgW="2960751" imgH="5348224" progId="Visio.Drawing.6">
                  <p:embed/>
                  <p:pic>
                    <p:nvPicPr>
                      <p:cNvPr id="563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5890" y="3405711"/>
                        <a:ext cx="16383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311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建立</a:t>
            </a:r>
            <a:r>
              <a:rPr lang="en-US" altLang="zh-TW" sz="4000" dirty="0" smtClean="0"/>
              <a:t>Hull-White tree</a:t>
            </a:r>
            <a:r>
              <a:rPr lang="zh-TW" altLang="en-US" sz="4000" dirty="0" smtClean="0"/>
              <a:t>步驟</a:t>
            </a:r>
            <a:r>
              <a:rPr lang="zh-TW" altLang="en-US" sz="4000" dirty="0"/>
              <a:t>二</a:t>
            </a:r>
            <a:br>
              <a:rPr lang="zh-TW" altLang="en-US" sz="4000" dirty="0"/>
            </a:br>
            <a:r>
              <a:rPr lang="zh-TW" altLang="en-US" sz="2400" dirty="0"/>
              <a:t>計算每個時間點平移的利率量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給定市場利率期限結構 </a:t>
            </a:r>
            <a:r>
              <a:rPr lang="en-US" altLang="zh-TW" dirty="0" smtClean="0"/>
              <a:t>:</a:t>
            </a:r>
          </a:p>
          <a:p>
            <a:pPr marL="457200" lvl="1" indent="0">
              <a:buNone/>
            </a:pPr>
            <a:r>
              <a:rPr lang="zh-TW" altLang="en-US" dirty="0" smtClean="0"/>
              <a:t>研究步驟一拔靴法得到的不同到期日零息利率</a:t>
            </a:r>
            <a:endParaRPr lang="en-US" altLang="zh-TW" dirty="0" smtClean="0"/>
          </a:p>
          <a:p>
            <a:r>
              <a:rPr lang="zh-TW" altLang="en-US" dirty="0" smtClean="0"/>
              <a:t>經校正後的</a:t>
            </a:r>
            <a:r>
              <a:rPr lang="en-US" altLang="zh-TW" dirty="0" smtClean="0"/>
              <a:t>Hull-White tree</a:t>
            </a:r>
            <a:r>
              <a:rPr lang="zh-TW" altLang="en-US" dirty="0" smtClean="0"/>
              <a:t>其隱含利率結構和市場利率結構符合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kumimoji="0" lang="zh-TW" altLang="en-US" dirty="0" smtClean="0"/>
              <a:t>計算第</a:t>
            </a:r>
            <a:r>
              <a:rPr kumimoji="0" lang="en-US" altLang="zh-TW" dirty="0" err="1" smtClean="0"/>
              <a:t>i</a:t>
            </a:r>
            <a:r>
              <a:rPr kumimoji="0" lang="zh-TW" altLang="en-US" dirty="0" smtClean="0"/>
              <a:t>期的利率平移量</a:t>
            </a:r>
            <a:r>
              <a:rPr kumimoji="0" lang="en-US" altLang="zh-TW" dirty="0" smtClean="0"/>
              <a:t>α</a:t>
            </a:r>
            <a:r>
              <a:rPr lang="en-US" altLang="zh-TW" sz="1800" dirty="0" err="1" smtClean="0"/>
              <a:t>i</a:t>
            </a:r>
            <a:endParaRPr lang="en-US" altLang="zh-TW" sz="1800" dirty="0" smtClean="0"/>
          </a:p>
          <a:p>
            <a:endParaRPr lang="en-US" altLang="zh-TW" dirty="0" smtClean="0"/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extLst/>
          </p:nvPr>
        </p:nvGraphicFramePr>
        <p:xfrm>
          <a:off x="1210764" y="3315381"/>
          <a:ext cx="3959225" cy="1584816"/>
        </p:xfrm>
        <a:graphic>
          <a:graphicData uri="http://schemas.openxmlformats.org/drawingml/2006/table">
            <a:tbl>
              <a:tblPr/>
              <a:tblGrid>
                <a:gridCol w="1979613">
                  <a:extLst>
                    <a:ext uri="{9D8B030D-6E8A-4147-A177-3AD203B41FA5}">
                      <a16:colId xmlns:a16="http://schemas.microsoft.com/office/drawing/2014/main" val="2765260811"/>
                    </a:ext>
                  </a:extLst>
                </a:gridCol>
                <a:gridCol w="1979612">
                  <a:extLst>
                    <a:ext uri="{9D8B030D-6E8A-4147-A177-3AD203B41FA5}">
                      <a16:colId xmlns:a16="http://schemas.microsoft.com/office/drawing/2014/main" val="3852045144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Maturity (year)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Rate%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87693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3.824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587538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4.512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79179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5.086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2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73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建立</a:t>
            </a:r>
            <a:r>
              <a:rPr lang="en-US" altLang="zh-TW" sz="4000" dirty="0"/>
              <a:t>Hull-White tree</a:t>
            </a:r>
            <a:r>
              <a:rPr lang="zh-TW" altLang="en-US" sz="4000" dirty="0"/>
              <a:t>步驟</a:t>
            </a:r>
            <a:r>
              <a:rPr lang="zh-TW" altLang="en-US" sz="4000" dirty="0" smtClean="0"/>
              <a:t>二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4000" dirty="0"/>
              <a:t>計算</a:t>
            </a:r>
            <a:r>
              <a:rPr lang="en-US" altLang="zh-TW" sz="4000" i="1" dirty="0" err="1">
                <a:latin typeface="Times New Roman" panose="02020603050405020304" pitchFamily="18" charset="0"/>
              </a:rPr>
              <a:t>Q</a:t>
            </a:r>
            <a:r>
              <a:rPr lang="en-US" altLang="zh-TW" sz="4000" i="1" baseline="-25000" dirty="0" err="1">
                <a:latin typeface="Times New Roman" panose="02020603050405020304" pitchFamily="18" charset="0"/>
              </a:rPr>
              <a:t>ij</a:t>
            </a:r>
            <a:r>
              <a:rPr lang="zh-TW" altLang="en-US" sz="4000" i="1" dirty="0">
                <a:latin typeface="Times New Roman" panose="02020603050405020304" pitchFamily="18" charset="0"/>
              </a:rPr>
              <a:t>和</a:t>
            </a:r>
            <a:r>
              <a:rPr lang="en-US" altLang="en-US" sz="4000" i="1" dirty="0"/>
              <a:t>α</a:t>
            </a:r>
            <a:r>
              <a:rPr lang="en-US" altLang="zh-TW" sz="4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zh-TW" sz="4000" i="1" baseline="-25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令 </a:t>
            </a:r>
            <a:r>
              <a:rPr lang="en-US" altLang="zh-TW" i="1" dirty="0" err="1" smtClean="0">
                <a:latin typeface="Times New Roman" panose="02020603050405020304" pitchFamily="18" charset="0"/>
              </a:rPr>
              <a:t>Q</a:t>
            </a:r>
            <a:r>
              <a:rPr lang="en-US" altLang="zh-TW" i="1" baseline="-25000" dirty="0" err="1" smtClean="0">
                <a:latin typeface="Times New Roman" panose="02020603050405020304" pitchFamily="18" charset="0"/>
              </a:rPr>
              <a:t>ij</a:t>
            </a:r>
            <a:r>
              <a:rPr lang="en-US" altLang="zh-TW" i="1" baseline="-25000" dirty="0" smtClean="0">
                <a:latin typeface="Times New Roman" panose="02020603050405020304" pitchFamily="18" charset="0"/>
              </a:rPr>
              <a:t> </a:t>
            </a:r>
            <a:r>
              <a:rPr lang="zh-TW" altLang="en-US" dirty="0" smtClean="0"/>
              <a:t>代表走到</a:t>
            </a:r>
            <a:r>
              <a:rPr lang="en-US" altLang="zh-TW" dirty="0" smtClean="0"/>
              <a:t>Node(</a:t>
            </a:r>
            <a:r>
              <a:rPr lang="en-US" altLang="zh-TW" dirty="0" err="1" smtClean="0"/>
              <a:t>i,j</a:t>
            </a:r>
            <a:r>
              <a:rPr lang="en-US" altLang="zh-TW" dirty="0" smtClean="0"/>
              <a:t>)</a:t>
            </a:r>
            <a:r>
              <a:rPr lang="zh-TW" altLang="en-US" dirty="0" smtClean="0"/>
              <a:t>付</a:t>
            </a:r>
            <a:r>
              <a:rPr lang="en-US" altLang="zh-TW" dirty="0" smtClean="0"/>
              <a:t>$1 </a:t>
            </a:r>
            <a:r>
              <a:rPr lang="zh-TW" altLang="en-US" dirty="0" smtClean="0"/>
              <a:t>的現值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i="1" dirty="0" smtClean="0">
                <a:latin typeface="Times New Roman" panose="02020603050405020304" pitchFamily="18" charset="0"/>
              </a:rPr>
              <a:t>Q</a:t>
            </a:r>
            <a:r>
              <a:rPr lang="en-US" altLang="zh-TW" i="1" baseline="-25000" dirty="0" smtClean="0">
                <a:latin typeface="Times New Roman" panose="02020603050405020304" pitchFamily="18" charset="0"/>
              </a:rPr>
              <a:t>00</a:t>
            </a:r>
            <a:r>
              <a:rPr lang="en-US" altLang="zh-TW" dirty="0" smtClean="0"/>
              <a:t> =1 </a:t>
            </a:r>
          </a:p>
          <a:p>
            <a:r>
              <a:rPr lang="en-US" altLang="en-US" i="1" dirty="0" smtClean="0"/>
              <a:t>α</a:t>
            </a:r>
            <a:r>
              <a:rPr lang="en-US" altLang="zh-TW" i="1" baseline="-25000" dirty="0" smtClean="0">
                <a:latin typeface="Times New Roman" panose="02020603050405020304" pitchFamily="18" charset="0"/>
              </a:rPr>
              <a:t>0 </a:t>
            </a:r>
            <a:r>
              <a:rPr lang="en-US" altLang="zh-TW" dirty="0" smtClean="0"/>
              <a:t>=3.824%,</a:t>
            </a:r>
          </a:p>
          <a:p>
            <a:pPr lvl="1"/>
            <a:r>
              <a:rPr lang="en-US" altLang="zh-TW" dirty="0" smtClean="0"/>
              <a:t>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計算</a:t>
            </a:r>
            <a:r>
              <a:rPr lang="en-US" altLang="en-US" i="1" dirty="0" smtClean="0"/>
              <a:t>α</a:t>
            </a:r>
            <a:r>
              <a:rPr lang="en-US" altLang="zh-TW" i="1" baseline="-25000" dirty="0" smtClean="0"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58372" name="Object 2"/>
          <p:cNvGraphicFramePr>
            <a:graphicFrameLocks noChangeAspect="1"/>
          </p:cNvGraphicFramePr>
          <p:nvPr>
            <p:extLst/>
          </p:nvPr>
        </p:nvGraphicFramePr>
        <p:xfrm>
          <a:off x="1569586" y="3016251"/>
          <a:ext cx="309562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方程式" r:id="rId3" imgW="1854200" imgH="736600" progId="Equation.3">
                  <p:embed/>
                </p:oleObj>
              </mc:Choice>
              <mc:Fallback>
                <p:oleObj name="方程式" r:id="rId3" imgW="1854200" imgH="736600" progId="Equation.3">
                  <p:embed/>
                  <p:pic>
                    <p:nvPicPr>
                      <p:cNvPr id="583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586" y="3016251"/>
                        <a:ext cx="3095625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3"/>
          <p:cNvGraphicFramePr>
            <a:graphicFrameLocks noChangeAspect="1"/>
          </p:cNvGraphicFramePr>
          <p:nvPr>
            <p:extLst/>
          </p:nvPr>
        </p:nvGraphicFramePr>
        <p:xfrm>
          <a:off x="1569586" y="4621214"/>
          <a:ext cx="24479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方程式" r:id="rId5" imgW="1181100" imgH="685800" progId="Equation.3">
                  <p:embed/>
                </p:oleObj>
              </mc:Choice>
              <mc:Fallback>
                <p:oleObj name="方程式" r:id="rId5" imgW="1181100" imgH="685800" progId="Equation.3">
                  <p:embed/>
                  <p:pic>
                    <p:nvPicPr>
                      <p:cNvPr id="58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586" y="4621214"/>
                        <a:ext cx="2447925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844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96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/>
              <a:t>建立</a:t>
            </a:r>
            <a:r>
              <a:rPr lang="en-US" altLang="zh-TW" sz="4000" dirty="0"/>
              <a:t>Hull-White tree</a:t>
            </a:r>
            <a:r>
              <a:rPr lang="zh-TW" altLang="en-US" sz="4000" dirty="0"/>
              <a:t>步驟</a:t>
            </a:r>
            <a:r>
              <a:rPr lang="zh-TW" altLang="en-US" sz="4000" dirty="0" smtClean="0"/>
              <a:t>二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4000" dirty="0"/>
              <a:t>計算</a:t>
            </a:r>
            <a:r>
              <a:rPr lang="en-US" altLang="zh-TW" sz="4000" i="1" dirty="0" err="1">
                <a:latin typeface="Times New Roman" panose="02020603050405020304" pitchFamily="18" charset="0"/>
              </a:rPr>
              <a:t>Q</a:t>
            </a:r>
            <a:r>
              <a:rPr lang="en-US" altLang="zh-TW" sz="4000" i="1" baseline="-25000" dirty="0" err="1">
                <a:latin typeface="Times New Roman" panose="02020603050405020304" pitchFamily="18" charset="0"/>
              </a:rPr>
              <a:t>ij</a:t>
            </a:r>
            <a:r>
              <a:rPr lang="zh-TW" altLang="en-US" sz="4000" i="1" dirty="0">
                <a:latin typeface="Times New Roman" panose="02020603050405020304" pitchFamily="18" charset="0"/>
              </a:rPr>
              <a:t>和</a:t>
            </a:r>
            <a:r>
              <a:rPr lang="en-US" altLang="en-US" sz="4000" i="1" dirty="0"/>
              <a:t>α</a:t>
            </a:r>
            <a:r>
              <a:rPr lang="en-US" altLang="zh-TW" sz="4000" i="1" baseline="-25000" dirty="0" err="1">
                <a:latin typeface="Times New Roman" panose="02020603050405020304" pitchFamily="18" charset="0"/>
              </a:rPr>
              <a:t>i</a:t>
            </a:r>
            <a:endParaRPr lang="en-US" altLang="zh-TW" sz="4000" i="1" baseline="-25000" dirty="0">
              <a:latin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083" y="1546509"/>
            <a:ext cx="10515600" cy="435133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依此類推</a:t>
            </a:r>
            <a:r>
              <a:rPr lang="zh-TW" altLang="en-US" dirty="0" smtClean="0">
                <a:sym typeface="Wingdings" panose="05000000000000000000" pitchFamily="2" charset="2"/>
              </a:rPr>
              <a:t>  求</a:t>
            </a:r>
            <a:r>
              <a:rPr lang="zh-TW" altLang="en-US" dirty="0" smtClean="0"/>
              <a:t> </a:t>
            </a:r>
            <a:r>
              <a:rPr lang="en-US" altLang="zh-TW" i="1" dirty="0" smtClean="0">
                <a:latin typeface="Times New Roman" panose="02020603050405020304" pitchFamily="18" charset="0"/>
              </a:rPr>
              <a:t>Q</a:t>
            </a:r>
            <a:r>
              <a:rPr lang="en-US" altLang="zh-TW" i="1" baseline="-25000" dirty="0" smtClean="0">
                <a:latin typeface="Times New Roman" panose="02020603050405020304" pitchFamily="18" charset="0"/>
              </a:rPr>
              <a:t>2j</a:t>
            </a:r>
            <a:r>
              <a:rPr lang="en-US" altLang="zh-TW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i="1" dirty="0" smtClean="0">
                <a:latin typeface="Times New Roman" panose="02020603050405020304" pitchFamily="18" charset="0"/>
              </a:rPr>
              <a:t>求</a:t>
            </a:r>
            <a:r>
              <a:rPr lang="en-US" altLang="en-US" i="1" dirty="0" smtClean="0"/>
              <a:t>α</a:t>
            </a:r>
            <a:r>
              <a:rPr lang="en-US" altLang="zh-TW" i="1" baseline="-25000" dirty="0" smtClean="0">
                <a:latin typeface="Times New Roman" panose="02020603050405020304" pitchFamily="18" charset="0"/>
              </a:rPr>
              <a:t>2  ……</a:t>
            </a:r>
          </a:p>
        </p:txBody>
      </p:sp>
      <p:graphicFrame>
        <p:nvGraphicFramePr>
          <p:cNvPr id="59396" name="Object 2"/>
          <p:cNvGraphicFramePr>
            <a:graphicFrameLocks noChangeAspect="1"/>
          </p:cNvGraphicFramePr>
          <p:nvPr>
            <p:extLst/>
          </p:nvPr>
        </p:nvGraphicFramePr>
        <p:xfrm>
          <a:off x="838200" y="1439863"/>
          <a:ext cx="57118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方程式" r:id="rId3" imgW="2755900" imgH="482600" progId="Equation.3">
                  <p:embed/>
                </p:oleObj>
              </mc:Choice>
              <mc:Fallback>
                <p:oleObj name="方程式" r:id="rId3" imgW="2755900" imgH="482600" progId="Equation.3">
                  <p:embed/>
                  <p:pic>
                    <p:nvPicPr>
                      <p:cNvPr id="593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39863"/>
                        <a:ext cx="571182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3157141"/>
          <a:ext cx="90328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" name="方程式" r:id="rId5" imgW="4610100" imgH="1498600" progId="Equation.3">
                  <p:embed/>
                </p:oleObj>
              </mc:Choice>
              <mc:Fallback>
                <p:oleObj name="方程式" r:id="rId5" imgW="4610100" imgH="1498600" progId="Equation.3">
                  <p:embed/>
                  <p:pic>
                    <p:nvPicPr>
                      <p:cNvPr id="593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57141"/>
                        <a:ext cx="9032875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00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394" y="305592"/>
            <a:ext cx="5410200" cy="633413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dirty="0"/>
              <a:t>步驟二校正後的三元樹</a:t>
            </a:r>
          </a:p>
        </p:txBody>
      </p:sp>
      <p:grpSp>
        <p:nvGrpSpPr>
          <p:cNvPr id="51203" name="Group 5"/>
          <p:cNvGrpSpPr>
            <a:grpSpLocks/>
          </p:cNvGrpSpPr>
          <p:nvPr/>
        </p:nvGrpSpPr>
        <p:grpSpPr bwMode="auto">
          <a:xfrm>
            <a:off x="2651126" y="509588"/>
            <a:ext cx="6569075" cy="2957512"/>
            <a:chOff x="710" y="321"/>
            <a:chExt cx="4138" cy="1863"/>
          </a:xfrm>
        </p:grpSpPr>
        <p:grpSp>
          <p:nvGrpSpPr>
            <p:cNvPr id="51266" name="Group 6"/>
            <p:cNvGrpSpPr>
              <a:grpSpLocks/>
            </p:cNvGrpSpPr>
            <p:nvPr/>
          </p:nvGrpSpPr>
          <p:grpSpPr bwMode="auto">
            <a:xfrm>
              <a:off x="960" y="336"/>
              <a:ext cx="3888" cy="1836"/>
              <a:chOff x="960" y="336"/>
              <a:chExt cx="3888" cy="1836"/>
            </a:xfrm>
          </p:grpSpPr>
          <p:grpSp>
            <p:nvGrpSpPr>
              <p:cNvPr id="51276" name="Group 7"/>
              <p:cNvGrpSpPr>
                <a:grpSpLocks/>
              </p:cNvGrpSpPr>
              <p:nvPr/>
            </p:nvGrpSpPr>
            <p:grpSpPr bwMode="auto">
              <a:xfrm>
                <a:off x="960" y="1152"/>
                <a:ext cx="1296" cy="816"/>
                <a:chOff x="960" y="1152"/>
                <a:chExt cx="1296" cy="816"/>
              </a:xfrm>
            </p:grpSpPr>
            <p:sp>
              <p:nvSpPr>
                <p:cNvPr id="5130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960" y="1584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305" name="Line 9"/>
                <p:cNvSpPr>
                  <a:spLocks noChangeShapeType="1"/>
                </p:cNvSpPr>
                <p:nvPr/>
              </p:nvSpPr>
              <p:spPr bwMode="auto">
                <a:xfrm>
                  <a:off x="960" y="1776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30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60" y="1152"/>
                  <a:ext cx="1296" cy="6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1277" name="Group 11"/>
              <p:cNvGrpSpPr>
                <a:grpSpLocks/>
              </p:cNvGrpSpPr>
              <p:nvPr/>
            </p:nvGrpSpPr>
            <p:grpSpPr bwMode="auto">
              <a:xfrm>
                <a:off x="2256" y="1344"/>
                <a:ext cx="1296" cy="816"/>
                <a:chOff x="2256" y="1344"/>
                <a:chExt cx="1296" cy="816"/>
              </a:xfrm>
            </p:grpSpPr>
            <p:sp>
              <p:nvSpPr>
                <p:cNvPr id="5130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256" y="1776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302" name="Line 13"/>
                <p:cNvSpPr>
                  <a:spLocks noChangeShapeType="1"/>
                </p:cNvSpPr>
                <p:nvPr/>
              </p:nvSpPr>
              <p:spPr bwMode="auto">
                <a:xfrm>
                  <a:off x="2256" y="1968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30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256" y="1344"/>
                  <a:ext cx="1296" cy="6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1278" name="Line 15"/>
              <p:cNvSpPr>
                <a:spLocks noChangeShapeType="1"/>
              </p:cNvSpPr>
              <p:nvPr/>
            </p:nvSpPr>
            <p:spPr bwMode="auto">
              <a:xfrm flipV="1">
                <a:off x="2256" y="1356"/>
                <a:ext cx="126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79" name="Line 16"/>
              <p:cNvSpPr>
                <a:spLocks noChangeShapeType="1"/>
              </p:cNvSpPr>
              <p:nvPr/>
            </p:nvSpPr>
            <p:spPr bwMode="auto">
              <a:xfrm>
                <a:off x="2256" y="1584"/>
                <a:ext cx="12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0" name="Line 17"/>
              <p:cNvSpPr>
                <a:spLocks noChangeShapeType="1"/>
              </p:cNvSpPr>
              <p:nvPr/>
            </p:nvSpPr>
            <p:spPr bwMode="auto">
              <a:xfrm flipV="1">
                <a:off x="2256" y="960"/>
                <a:ext cx="129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1281" name="Group 18"/>
              <p:cNvGrpSpPr>
                <a:grpSpLocks/>
              </p:cNvGrpSpPr>
              <p:nvPr/>
            </p:nvGrpSpPr>
            <p:grpSpPr bwMode="auto">
              <a:xfrm>
                <a:off x="2256" y="528"/>
                <a:ext cx="1296" cy="816"/>
                <a:chOff x="2256" y="528"/>
                <a:chExt cx="1296" cy="816"/>
              </a:xfrm>
            </p:grpSpPr>
            <p:sp>
              <p:nvSpPr>
                <p:cNvPr id="5129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256" y="960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299" name="Line 20"/>
                <p:cNvSpPr>
                  <a:spLocks noChangeShapeType="1"/>
                </p:cNvSpPr>
                <p:nvPr/>
              </p:nvSpPr>
              <p:spPr bwMode="auto">
                <a:xfrm>
                  <a:off x="2256" y="1152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30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256" y="528"/>
                  <a:ext cx="1296" cy="6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1282" name="Group 22"/>
              <p:cNvGrpSpPr>
                <a:grpSpLocks/>
              </p:cNvGrpSpPr>
              <p:nvPr/>
            </p:nvGrpSpPr>
            <p:grpSpPr bwMode="auto">
              <a:xfrm>
                <a:off x="3552" y="720"/>
                <a:ext cx="1296" cy="816"/>
                <a:chOff x="3552" y="720"/>
                <a:chExt cx="1296" cy="816"/>
              </a:xfrm>
            </p:grpSpPr>
            <p:sp>
              <p:nvSpPr>
                <p:cNvPr id="512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552" y="1152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296" name="Line 24"/>
                <p:cNvSpPr>
                  <a:spLocks noChangeShapeType="1"/>
                </p:cNvSpPr>
                <p:nvPr/>
              </p:nvSpPr>
              <p:spPr bwMode="auto">
                <a:xfrm>
                  <a:off x="3552" y="1344"/>
                  <a:ext cx="1296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29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552" y="720"/>
                  <a:ext cx="1296" cy="6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1283" name="Line 26"/>
              <p:cNvSpPr>
                <a:spLocks noChangeShapeType="1"/>
              </p:cNvSpPr>
              <p:nvPr/>
            </p:nvSpPr>
            <p:spPr bwMode="auto">
              <a:xfrm flipV="1">
                <a:off x="3504" y="1548"/>
                <a:ext cx="1308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4" name="Line 27"/>
              <p:cNvSpPr>
                <a:spLocks noChangeShapeType="1"/>
              </p:cNvSpPr>
              <p:nvPr/>
            </p:nvSpPr>
            <p:spPr bwMode="auto">
              <a:xfrm>
                <a:off x="3504" y="1776"/>
                <a:ext cx="12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5" name="Line 28"/>
              <p:cNvSpPr>
                <a:spLocks noChangeShapeType="1"/>
              </p:cNvSpPr>
              <p:nvPr/>
            </p:nvSpPr>
            <p:spPr bwMode="auto">
              <a:xfrm flipV="1">
                <a:off x="3504" y="1164"/>
                <a:ext cx="1296" cy="6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6" name="Line 29"/>
              <p:cNvSpPr>
                <a:spLocks noChangeShapeType="1"/>
              </p:cNvSpPr>
              <p:nvPr/>
            </p:nvSpPr>
            <p:spPr bwMode="auto">
              <a:xfrm flipV="1">
                <a:off x="3552" y="732"/>
                <a:ext cx="1284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7" name="Line 30"/>
              <p:cNvSpPr>
                <a:spLocks noChangeShapeType="1"/>
              </p:cNvSpPr>
              <p:nvPr/>
            </p:nvSpPr>
            <p:spPr bwMode="auto">
              <a:xfrm>
                <a:off x="3552" y="960"/>
                <a:ext cx="12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8" name="Line 31"/>
              <p:cNvSpPr>
                <a:spLocks noChangeShapeType="1"/>
              </p:cNvSpPr>
              <p:nvPr/>
            </p:nvSpPr>
            <p:spPr bwMode="auto">
              <a:xfrm flipV="1">
                <a:off x="3552" y="336"/>
                <a:ext cx="1296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89" name="Line 32"/>
              <p:cNvSpPr>
                <a:spLocks noChangeShapeType="1"/>
              </p:cNvSpPr>
              <p:nvPr/>
            </p:nvSpPr>
            <p:spPr bwMode="auto">
              <a:xfrm flipV="1">
                <a:off x="3552" y="336"/>
                <a:ext cx="1284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90" name="Line 33"/>
              <p:cNvSpPr>
                <a:spLocks noChangeShapeType="1"/>
              </p:cNvSpPr>
              <p:nvPr/>
            </p:nvSpPr>
            <p:spPr bwMode="auto">
              <a:xfrm>
                <a:off x="3552" y="528"/>
                <a:ext cx="127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91" name="Line 34"/>
              <p:cNvSpPr>
                <a:spLocks noChangeShapeType="1"/>
              </p:cNvSpPr>
              <p:nvPr/>
            </p:nvSpPr>
            <p:spPr bwMode="auto">
              <a:xfrm>
                <a:off x="3564" y="528"/>
                <a:ext cx="1272" cy="6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92" name="Line 35"/>
              <p:cNvSpPr>
                <a:spLocks noChangeShapeType="1"/>
              </p:cNvSpPr>
              <p:nvPr/>
            </p:nvSpPr>
            <p:spPr bwMode="auto">
              <a:xfrm flipV="1">
                <a:off x="3552" y="1980"/>
                <a:ext cx="123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93" name="Line 36"/>
              <p:cNvSpPr>
                <a:spLocks noChangeShapeType="1"/>
              </p:cNvSpPr>
              <p:nvPr/>
            </p:nvSpPr>
            <p:spPr bwMode="auto">
              <a:xfrm flipV="1">
                <a:off x="3552" y="1548"/>
                <a:ext cx="1284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94" name="Line 37"/>
              <p:cNvSpPr>
                <a:spLocks noChangeShapeType="1"/>
              </p:cNvSpPr>
              <p:nvPr/>
            </p:nvSpPr>
            <p:spPr bwMode="auto">
              <a:xfrm flipV="1">
                <a:off x="3588" y="1164"/>
                <a:ext cx="1236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1267" name="Rectangle 38"/>
            <p:cNvSpPr>
              <a:spLocks noChangeArrowheads="1"/>
            </p:cNvSpPr>
            <p:nvPr/>
          </p:nvSpPr>
          <p:spPr bwMode="auto">
            <a:xfrm>
              <a:off x="710" y="166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A</a:t>
              </a:r>
            </a:p>
          </p:txBody>
        </p:sp>
        <p:sp>
          <p:nvSpPr>
            <p:cNvPr id="51268" name="Rectangle 39"/>
            <p:cNvSpPr>
              <a:spLocks noChangeArrowheads="1"/>
            </p:cNvSpPr>
            <p:nvPr/>
          </p:nvSpPr>
          <p:spPr bwMode="auto">
            <a:xfrm>
              <a:off x="2011" y="94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B</a:t>
              </a:r>
            </a:p>
          </p:txBody>
        </p:sp>
        <p:sp>
          <p:nvSpPr>
            <p:cNvPr id="51269" name="Rectangle 40"/>
            <p:cNvSpPr>
              <a:spLocks noChangeArrowheads="1"/>
            </p:cNvSpPr>
            <p:nvPr/>
          </p:nvSpPr>
          <p:spPr bwMode="auto">
            <a:xfrm>
              <a:off x="2020" y="137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C</a:t>
              </a:r>
            </a:p>
          </p:txBody>
        </p:sp>
        <p:sp>
          <p:nvSpPr>
            <p:cNvPr id="51270" name="Rectangle 41"/>
            <p:cNvSpPr>
              <a:spLocks noChangeArrowheads="1"/>
            </p:cNvSpPr>
            <p:nvPr/>
          </p:nvSpPr>
          <p:spPr bwMode="auto">
            <a:xfrm>
              <a:off x="2006" y="176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D</a:t>
              </a:r>
            </a:p>
          </p:txBody>
        </p:sp>
        <p:sp>
          <p:nvSpPr>
            <p:cNvPr id="51271" name="Rectangle 42"/>
            <p:cNvSpPr>
              <a:spLocks noChangeArrowheads="1"/>
            </p:cNvSpPr>
            <p:nvPr/>
          </p:nvSpPr>
          <p:spPr bwMode="auto">
            <a:xfrm>
              <a:off x="3338" y="32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E</a:t>
              </a:r>
            </a:p>
          </p:txBody>
        </p:sp>
        <p:sp>
          <p:nvSpPr>
            <p:cNvPr id="51272" name="Rectangle 43"/>
            <p:cNvSpPr>
              <a:spLocks noChangeArrowheads="1"/>
            </p:cNvSpPr>
            <p:nvPr/>
          </p:nvSpPr>
          <p:spPr bwMode="auto">
            <a:xfrm>
              <a:off x="3343" y="7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F</a:t>
              </a:r>
            </a:p>
          </p:txBody>
        </p:sp>
        <p:sp>
          <p:nvSpPr>
            <p:cNvPr id="51273" name="Rectangle 44"/>
            <p:cNvSpPr>
              <a:spLocks noChangeArrowheads="1"/>
            </p:cNvSpPr>
            <p:nvPr/>
          </p:nvSpPr>
          <p:spPr bwMode="auto">
            <a:xfrm>
              <a:off x="3334" y="113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G</a:t>
              </a:r>
            </a:p>
          </p:txBody>
        </p:sp>
        <p:sp>
          <p:nvSpPr>
            <p:cNvPr id="51274" name="Rectangle 45"/>
            <p:cNvSpPr>
              <a:spLocks noChangeArrowheads="1"/>
            </p:cNvSpPr>
            <p:nvPr/>
          </p:nvSpPr>
          <p:spPr bwMode="auto">
            <a:xfrm>
              <a:off x="3326" y="156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H</a:t>
              </a:r>
            </a:p>
          </p:txBody>
        </p:sp>
        <p:sp>
          <p:nvSpPr>
            <p:cNvPr id="51275" name="Rectangle 46"/>
            <p:cNvSpPr>
              <a:spLocks noChangeArrowheads="1"/>
            </p:cNvSpPr>
            <p:nvPr/>
          </p:nvSpPr>
          <p:spPr bwMode="auto">
            <a:xfrm>
              <a:off x="3376" y="1953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I</a:t>
              </a:r>
            </a:p>
          </p:txBody>
        </p:sp>
      </p:grpSp>
      <p:sp>
        <p:nvSpPr>
          <p:cNvPr id="51204" name="Rectangle 47"/>
          <p:cNvSpPr>
            <a:spLocks noChangeArrowheads="1"/>
          </p:cNvSpPr>
          <p:nvPr/>
        </p:nvSpPr>
        <p:spPr bwMode="auto">
          <a:xfrm>
            <a:off x="2282826" y="3948114"/>
            <a:ext cx="762476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5" name="Line 48"/>
          <p:cNvSpPr>
            <a:spLocks noChangeShapeType="1"/>
          </p:cNvSpPr>
          <p:nvPr/>
        </p:nvSpPr>
        <p:spPr bwMode="auto">
          <a:xfrm>
            <a:off x="2282825" y="4508500"/>
            <a:ext cx="763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6" name="Rectangle 49"/>
          <p:cNvSpPr>
            <a:spLocks noChangeArrowheads="1"/>
          </p:cNvSpPr>
          <p:nvPr/>
        </p:nvSpPr>
        <p:spPr bwMode="auto">
          <a:xfrm>
            <a:off x="2282826" y="4508501"/>
            <a:ext cx="762476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7" name="Line 50"/>
          <p:cNvSpPr>
            <a:spLocks noChangeShapeType="1"/>
          </p:cNvSpPr>
          <p:nvPr/>
        </p:nvSpPr>
        <p:spPr bwMode="auto">
          <a:xfrm>
            <a:off x="2282825" y="5940425"/>
            <a:ext cx="763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8" name="Rectangle 51"/>
          <p:cNvSpPr>
            <a:spLocks noChangeArrowheads="1"/>
          </p:cNvSpPr>
          <p:nvPr/>
        </p:nvSpPr>
        <p:spPr bwMode="auto">
          <a:xfrm>
            <a:off x="2282826" y="5940426"/>
            <a:ext cx="762476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9" name="Rectangle 52"/>
          <p:cNvSpPr>
            <a:spLocks noChangeArrowheads="1"/>
          </p:cNvSpPr>
          <p:nvPr/>
        </p:nvSpPr>
        <p:spPr bwMode="auto">
          <a:xfrm>
            <a:off x="2473326" y="4078288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Node</a:t>
            </a:r>
          </a:p>
        </p:txBody>
      </p:sp>
      <p:sp>
        <p:nvSpPr>
          <p:cNvPr id="51210" name="Rectangle 53"/>
          <p:cNvSpPr>
            <a:spLocks noChangeArrowheads="1"/>
          </p:cNvSpPr>
          <p:nvPr/>
        </p:nvSpPr>
        <p:spPr bwMode="auto">
          <a:xfrm>
            <a:off x="3181350" y="40782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A</a:t>
            </a:r>
          </a:p>
        </p:txBody>
      </p:sp>
      <p:sp>
        <p:nvSpPr>
          <p:cNvPr id="51211" name="Rectangle 54"/>
          <p:cNvSpPr>
            <a:spLocks noChangeArrowheads="1"/>
          </p:cNvSpPr>
          <p:nvPr/>
        </p:nvSpPr>
        <p:spPr bwMode="auto">
          <a:xfrm>
            <a:off x="3887788" y="4078288"/>
            <a:ext cx="32220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B</a:t>
            </a:r>
          </a:p>
        </p:txBody>
      </p:sp>
      <p:sp>
        <p:nvSpPr>
          <p:cNvPr id="51212" name="Rectangle 55"/>
          <p:cNvSpPr>
            <a:spLocks noChangeArrowheads="1"/>
          </p:cNvSpPr>
          <p:nvPr/>
        </p:nvSpPr>
        <p:spPr bwMode="auto">
          <a:xfrm>
            <a:off x="4616450" y="4078288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C</a:t>
            </a:r>
          </a:p>
        </p:txBody>
      </p:sp>
      <p:sp>
        <p:nvSpPr>
          <p:cNvPr id="51213" name="Rectangle 56"/>
          <p:cNvSpPr>
            <a:spLocks noChangeArrowheads="1"/>
          </p:cNvSpPr>
          <p:nvPr/>
        </p:nvSpPr>
        <p:spPr bwMode="auto">
          <a:xfrm>
            <a:off x="5345113" y="40782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D</a:t>
            </a:r>
          </a:p>
        </p:txBody>
      </p:sp>
      <p:sp>
        <p:nvSpPr>
          <p:cNvPr id="51214" name="Rectangle 57"/>
          <p:cNvSpPr>
            <a:spLocks noChangeArrowheads="1"/>
          </p:cNvSpPr>
          <p:nvPr/>
        </p:nvSpPr>
        <p:spPr bwMode="auto">
          <a:xfrm>
            <a:off x="6103939" y="40782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E</a:t>
            </a:r>
          </a:p>
        </p:txBody>
      </p:sp>
      <p:sp>
        <p:nvSpPr>
          <p:cNvPr id="51215" name="Rectangle 58"/>
          <p:cNvSpPr>
            <a:spLocks noChangeArrowheads="1"/>
          </p:cNvSpPr>
          <p:nvPr/>
        </p:nvSpPr>
        <p:spPr bwMode="auto">
          <a:xfrm>
            <a:off x="6826251" y="40782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F</a:t>
            </a:r>
          </a:p>
        </p:txBody>
      </p:sp>
      <p:sp>
        <p:nvSpPr>
          <p:cNvPr id="51216" name="Rectangle 59"/>
          <p:cNvSpPr>
            <a:spLocks noChangeArrowheads="1"/>
          </p:cNvSpPr>
          <p:nvPr/>
        </p:nvSpPr>
        <p:spPr bwMode="auto">
          <a:xfrm>
            <a:off x="7524750" y="40782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G</a:t>
            </a:r>
          </a:p>
        </p:txBody>
      </p:sp>
      <p:sp>
        <p:nvSpPr>
          <p:cNvPr id="51217" name="Rectangle 60"/>
          <p:cNvSpPr>
            <a:spLocks noChangeArrowheads="1"/>
          </p:cNvSpPr>
          <p:nvPr/>
        </p:nvSpPr>
        <p:spPr bwMode="auto">
          <a:xfrm>
            <a:off x="8261350" y="40782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H</a:t>
            </a:r>
          </a:p>
        </p:txBody>
      </p:sp>
      <p:sp>
        <p:nvSpPr>
          <p:cNvPr id="51218" name="Rectangle 61"/>
          <p:cNvSpPr>
            <a:spLocks noChangeArrowheads="1"/>
          </p:cNvSpPr>
          <p:nvPr/>
        </p:nvSpPr>
        <p:spPr bwMode="auto">
          <a:xfrm>
            <a:off x="9129713" y="4078288"/>
            <a:ext cx="25487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I</a:t>
            </a:r>
          </a:p>
        </p:txBody>
      </p:sp>
      <p:sp>
        <p:nvSpPr>
          <p:cNvPr id="51219" name="Rectangle 62"/>
          <p:cNvSpPr>
            <a:spLocks noChangeArrowheads="1"/>
          </p:cNvSpPr>
          <p:nvPr/>
        </p:nvSpPr>
        <p:spPr bwMode="auto">
          <a:xfrm>
            <a:off x="2620964" y="46132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R</a:t>
            </a:r>
          </a:p>
        </p:txBody>
      </p:sp>
      <p:sp>
        <p:nvSpPr>
          <p:cNvPr id="51220" name="Rectangle 63"/>
          <p:cNvSpPr>
            <a:spLocks noChangeArrowheads="1"/>
          </p:cNvSpPr>
          <p:nvPr/>
        </p:nvSpPr>
        <p:spPr bwMode="auto">
          <a:xfrm>
            <a:off x="3048000" y="4614864"/>
            <a:ext cx="226853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3.824%  6.937%</a:t>
            </a:r>
          </a:p>
        </p:txBody>
      </p:sp>
      <p:sp>
        <p:nvSpPr>
          <p:cNvPr id="51221" name="Rectangle 64"/>
          <p:cNvSpPr>
            <a:spLocks noChangeArrowheads="1"/>
          </p:cNvSpPr>
          <p:nvPr/>
        </p:nvSpPr>
        <p:spPr bwMode="auto">
          <a:xfrm>
            <a:off x="4467226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5.205%</a:t>
            </a:r>
          </a:p>
        </p:txBody>
      </p:sp>
      <p:sp>
        <p:nvSpPr>
          <p:cNvPr id="51222" name="Rectangle 65"/>
          <p:cNvSpPr>
            <a:spLocks noChangeArrowheads="1"/>
          </p:cNvSpPr>
          <p:nvPr/>
        </p:nvSpPr>
        <p:spPr bwMode="auto">
          <a:xfrm>
            <a:off x="5216526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3.473%</a:t>
            </a:r>
          </a:p>
        </p:txBody>
      </p:sp>
      <p:sp>
        <p:nvSpPr>
          <p:cNvPr id="51223" name="Rectangle 66"/>
          <p:cNvSpPr>
            <a:spLocks noChangeArrowheads="1"/>
          </p:cNvSpPr>
          <p:nvPr/>
        </p:nvSpPr>
        <p:spPr bwMode="auto">
          <a:xfrm>
            <a:off x="5969001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9.716%</a:t>
            </a:r>
          </a:p>
        </p:txBody>
      </p:sp>
      <p:sp>
        <p:nvSpPr>
          <p:cNvPr id="51224" name="Rectangle 67"/>
          <p:cNvSpPr>
            <a:spLocks noChangeArrowheads="1"/>
          </p:cNvSpPr>
          <p:nvPr/>
        </p:nvSpPr>
        <p:spPr bwMode="auto">
          <a:xfrm>
            <a:off x="6683376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7.984%</a:t>
            </a:r>
          </a:p>
        </p:txBody>
      </p:sp>
      <p:sp>
        <p:nvSpPr>
          <p:cNvPr id="51225" name="Rectangle 68"/>
          <p:cNvSpPr>
            <a:spLocks noChangeArrowheads="1"/>
          </p:cNvSpPr>
          <p:nvPr/>
        </p:nvSpPr>
        <p:spPr bwMode="auto">
          <a:xfrm>
            <a:off x="7396164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6.252%</a:t>
            </a:r>
          </a:p>
        </p:txBody>
      </p:sp>
      <p:sp>
        <p:nvSpPr>
          <p:cNvPr id="51226" name="Rectangle 69"/>
          <p:cNvSpPr>
            <a:spLocks noChangeArrowheads="1"/>
          </p:cNvSpPr>
          <p:nvPr/>
        </p:nvSpPr>
        <p:spPr bwMode="auto">
          <a:xfrm>
            <a:off x="8145464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4.520%</a:t>
            </a:r>
          </a:p>
        </p:txBody>
      </p:sp>
      <p:sp>
        <p:nvSpPr>
          <p:cNvPr id="51227" name="Rectangle 70"/>
          <p:cNvSpPr>
            <a:spLocks noChangeArrowheads="1"/>
          </p:cNvSpPr>
          <p:nvPr/>
        </p:nvSpPr>
        <p:spPr bwMode="auto">
          <a:xfrm>
            <a:off x="8934451" y="4614864"/>
            <a:ext cx="7934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2.788%</a:t>
            </a:r>
          </a:p>
        </p:txBody>
      </p:sp>
      <p:sp>
        <p:nvSpPr>
          <p:cNvPr id="51228" name="Rectangle 71"/>
          <p:cNvSpPr>
            <a:spLocks noChangeArrowheads="1"/>
          </p:cNvSpPr>
          <p:nvPr/>
        </p:nvSpPr>
        <p:spPr bwMode="auto">
          <a:xfrm>
            <a:off x="2544763" y="4911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</a:t>
            </a:r>
          </a:p>
        </p:txBody>
      </p:sp>
      <p:sp>
        <p:nvSpPr>
          <p:cNvPr id="51229" name="Rectangle 72"/>
          <p:cNvSpPr>
            <a:spLocks noChangeArrowheads="1"/>
          </p:cNvSpPr>
          <p:nvPr/>
        </p:nvSpPr>
        <p:spPr bwMode="auto">
          <a:xfrm>
            <a:off x="2708275" y="49450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u</a:t>
            </a:r>
          </a:p>
        </p:txBody>
      </p:sp>
      <p:sp>
        <p:nvSpPr>
          <p:cNvPr id="51230" name="Rectangle 73"/>
          <p:cNvSpPr>
            <a:spLocks noChangeArrowheads="1"/>
          </p:cNvSpPr>
          <p:nvPr/>
        </p:nvSpPr>
        <p:spPr bwMode="auto">
          <a:xfrm>
            <a:off x="3071814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1231" name="Rectangle 74"/>
          <p:cNvSpPr>
            <a:spLocks noChangeArrowheads="1"/>
          </p:cNvSpPr>
          <p:nvPr/>
        </p:nvSpPr>
        <p:spPr bwMode="auto">
          <a:xfrm>
            <a:off x="3784601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1232" name="Rectangle 75"/>
          <p:cNvSpPr>
            <a:spLocks noChangeArrowheads="1"/>
          </p:cNvSpPr>
          <p:nvPr/>
        </p:nvSpPr>
        <p:spPr bwMode="auto">
          <a:xfrm>
            <a:off x="4497389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1233" name="Rectangle 76"/>
          <p:cNvSpPr>
            <a:spLocks noChangeArrowheads="1"/>
          </p:cNvSpPr>
          <p:nvPr/>
        </p:nvSpPr>
        <p:spPr bwMode="auto">
          <a:xfrm>
            <a:off x="5249864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1234" name="Rectangle 77"/>
          <p:cNvSpPr>
            <a:spLocks noChangeArrowheads="1"/>
          </p:cNvSpPr>
          <p:nvPr/>
        </p:nvSpPr>
        <p:spPr bwMode="auto">
          <a:xfrm>
            <a:off x="6000751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0.8867</a:t>
            </a:r>
          </a:p>
        </p:txBody>
      </p:sp>
      <p:sp>
        <p:nvSpPr>
          <p:cNvPr id="51235" name="Rectangle 78"/>
          <p:cNvSpPr>
            <a:spLocks noChangeArrowheads="1"/>
          </p:cNvSpPr>
          <p:nvPr/>
        </p:nvSpPr>
        <p:spPr bwMode="auto">
          <a:xfrm>
            <a:off x="6713539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1236" name="Rectangle 79"/>
          <p:cNvSpPr>
            <a:spLocks noChangeArrowheads="1"/>
          </p:cNvSpPr>
          <p:nvPr/>
        </p:nvSpPr>
        <p:spPr bwMode="auto">
          <a:xfrm>
            <a:off x="7426326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1237" name="Rectangle 80"/>
          <p:cNvSpPr>
            <a:spLocks noChangeArrowheads="1"/>
          </p:cNvSpPr>
          <p:nvPr/>
        </p:nvSpPr>
        <p:spPr bwMode="auto">
          <a:xfrm>
            <a:off x="8178801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1238" name="Rectangle 81"/>
          <p:cNvSpPr>
            <a:spLocks noChangeArrowheads="1"/>
          </p:cNvSpPr>
          <p:nvPr/>
        </p:nvSpPr>
        <p:spPr bwMode="auto">
          <a:xfrm>
            <a:off x="8969376" y="49133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0.0867</a:t>
            </a:r>
          </a:p>
        </p:txBody>
      </p:sp>
      <p:sp>
        <p:nvSpPr>
          <p:cNvPr id="51239" name="Rectangle 82"/>
          <p:cNvSpPr>
            <a:spLocks noChangeArrowheads="1"/>
          </p:cNvSpPr>
          <p:nvPr/>
        </p:nvSpPr>
        <p:spPr bwMode="auto">
          <a:xfrm>
            <a:off x="2525713" y="52101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</a:t>
            </a:r>
          </a:p>
        </p:txBody>
      </p:sp>
      <p:sp>
        <p:nvSpPr>
          <p:cNvPr id="51240" name="Rectangle 83"/>
          <p:cNvSpPr>
            <a:spLocks noChangeArrowheads="1"/>
          </p:cNvSpPr>
          <p:nvPr/>
        </p:nvSpPr>
        <p:spPr bwMode="auto">
          <a:xfrm>
            <a:off x="2690813" y="524351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m</a:t>
            </a:r>
          </a:p>
        </p:txBody>
      </p:sp>
      <p:sp>
        <p:nvSpPr>
          <p:cNvPr id="51241" name="Rectangle 84"/>
          <p:cNvSpPr>
            <a:spLocks noChangeArrowheads="1"/>
          </p:cNvSpPr>
          <p:nvPr/>
        </p:nvSpPr>
        <p:spPr bwMode="auto">
          <a:xfrm>
            <a:off x="3071814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0.6666</a:t>
            </a:r>
          </a:p>
        </p:txBody>
      </p:sp>
      <p:sp>
        <p:nvSpPr>
          <p:cNvPr id="51242" name="Rectangle 85"/>
          <p:cNvSpPr>
            <a:spLocks noChangeArrowheads="1"/>
          </p:cNvSpPr>
          <p:nvPr/>
        </p:nvSpPr>
        <p:spPr bwMode="auto">
          <a:xfrm>
            <a:off x="3784601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1243" name="Rectangle 86"/>
          <p:cNvSpPr>
            <a:spLocks noChangeArrowheads="1"/>
          </p:cNvSpPr>
          <p:nvPr/>
        </p:nvSpPr>
        <p:spPr bwMode="auto">
          <a:xfrm>
            <a:off x="4497389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0.6666</a:t>
            </a:r>
          </a:p>
        </p:txBody>
      </p:sp>
      <p:sp>
        <p:nvSpPr>
          <p:cNvPr id="51244" name="Rectangle 87"/>
          <p:cNvSpPr>
            <a:spLocks noChangeArrowheads="1"/>
          </p:cNvSpPr>
          <p:nvPr/>
        </p:nvSpPr>
        <p:spPr bwMode="auto">
          <a:xfrm>
            <a:off x="5249864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1245" name="Rectangle 88"/>
          <p:cNvSpPr>
            <a:spLocks noChangeArrowheads="1"/>
          </p:cNvSpPr>
          <p:nvPr/>
        </p:nvSpPr>
        <p:spPr bwMode="auto">
          <a:xfrm>
            <a:off x="6000751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0.0266</a:t>
            </a:r>
          </a:p>
        </p:txBody>
      </p:sp>
      <p:sp>
        <p:nvSpPr>
          <p:cNvPr id="51246" name="Rectangle 89"/>
          <p:cNvSpPr>
            <a:spLocks noChangeArrowheads="1"/>
          </p:cNvSpPr>
          <p:nvPr/>
        </p:nvSpPr>
        <p:spPr bwMode="auto">
          <a:xfrm>
            <a:off x="6713539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1247" name="Rectangle 90"/>
          <p:cNvSpPr>
            <a:spLocks noChangeArrowheads="1"/>
          </p:cNvSpPr>
          <p:nvPr/>
        </p:nvSpPr>
        <p:spPr bwMode="auto">
          <a:xfrm>
            <a:off x="7426326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0.6666</a:t>
            </a:r>
          </a:p>
        </p:txBody>
      </p:sp>
      <p:sp>
        <p:nvSpPr>
          <p:cNvPr id="51248" name="Rectangle 91"/>
          <p:cNvSpPr>
            <a:spLocks noChangeArrowheads="1"/>
          </p:cNvSpPr>
          <p:nvPr/>
        </p:nvSpPr>
        <p:spPr bwMode="auto">
          <a:xfrm>
            <a:off x="8178801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0.6566</a:t>
            </a:r>
          </a:p>
        </p:txBody>
      </p:sp>
      <p:sp>
        <p:nvSpPr>
          <p:cNvPr id="51249" name="Rectangle 92"/>
          <p:cNvSpPr>
            <a:spLocks noChangeArrowheads="1"/>
          </p:cNvSpPr>
          <p:nvPr/>
        </p:nvSpPr>
        <p:spPr bwMode="auto">
          <a:xfrm>
            <a:off x="8969376" y="521176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0.0266</a:t>
            </a:r>
          </a:p>
        </p:txBody>
      </p:sp>
      <p:sp>
        <p:nvSpPr>
          <p:cNvPr id="51250" name="Rectangle 93"/>
          <p:cNvSpPr>
            <a:spLocks noChangeArrowheads="1"/>
          </p:cNvSpPr>
          <p:nvPr/>
        </p:nvSpPr>
        <p:spPr bwMode="auto">
          <a:xfrm>
            <a:off x="2544763" y="55086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</a:t>
            </a:r>
          </a:p>
        </p:txBody>
      </p:sp>
      <p:sp>
        <p:nvSpPr>
          <p:cNvPr id="51251" name="Rectangle 94"/>
          <p:cNvSpPr>
            <a:spLocks noChangeArrowheads="1"/>
          </p:cNvSpPr>
          <p:nvPr/>
        </p:nvSpPr>
        <p:spPr bwMode="auto">
          <a:xfrm>
            <a:off x="2708275" y="55419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d</a:t>
            </a:r>
          </a:p>
        </p:txBody>
      </p:sp>
      <p:sp>
        <p:nvSpPr>
          <p:cNvPr id="51252" name="Rectangle 95"/>
          <p:cNvSpPr>
            <a:spLocks noChangeArrowheads="1"/>
          </p:cNvSpPr>
          <p:nvPr/>
        </p:nvSpPr>
        <p:spPr bwMode="auto">
          <a:xfrm>
            <a:off x="3071814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1253" name="Rectangle 96"/>
          <p:cNvSpPr>
            <a:spLocks noChangeArrowheads="1"/>
          </p:cNvSpPr>
          <p:nvPr/>
        </p:nvSpPr>
        <p:spPr bwMode="auto">
          <a:xfrm>
            <a:off x="3784601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1254" name="Rectangle 97"/>
          <p:cNvSpPr>
            <a:spLocks noChangeArrowheads="1"/>
          </p:cNvSpPr>
          <p:nvPr/>
        </p:nvSpPr>
        <p:spPr bwMode="auto">
          <a:xfrm>
            <a:off x="4497389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1255" name="Rectangle 98"/>
          <p:cNvSpPr>
            <a:spLocks noChangeArrowheads="1"/>
          </p:cNvSpPr>
          <p:nvPr/>
        </p:nvSpPr>
        <p:spPr bwMode="auto">
          <a:xfrm>
            <a:off x="5249864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1256" name="Rectangle 99"/>
          <p:cNvSpPr>
            <a:spLocks noChangeArrowheads="1"/>
          </p:cNvSpPr>
          <p:nvPr/>
        </p:nvSpPr>
        <p:spPr bwMode="auto">
          <a:xfrm>
            <a:off x="6000751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0.0867</a:t>
            </a:r>
          </a:p>
        </p:txBody>
      </p:sp>
      <p:sp>
        <p:nvSpPr>
          <p:cNvPr id="51257" name="Rectangle 100"/>
          <p:cNvSpPr>
            <a:spLocks noChangeArrowheads="1"/>
          </p:cNvSpPr>
          <p:nvPr/>
        </p:nvSpPr>
        <p:spPr bwMode="auto">
          <a:xfrm>
            <a:off x="6713539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0.2217</a:t>
            </a:r>
          </a:p>
        </p:txBody>
      </p:sp>
      <p:sp>
        <p:nvSpPr>
          <p:cNvPr id="51258" name="Rectangle 101"/>
          <p:cNvSpPr>
            <a:spLocks noChangeArrowheads="1"/>
          </p:cNvSpPr>
          <p:nvPr/>
        </p:nvSpPr>
        <p:spPr bwMode="auto">
          <a:xfrm>
            <a:off x="7426326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0.1667</a:t>
            </a:r>
          </a:p>
        </p:txBody>
      </p:sp>
      <p:sp>
        <p:nvSpPr>
          <p:cNvPr id="51259" name="Rectangle 102"/>
          <p:cNvSpPr>
            <a:spLocks noChangeArrowheads="1"/>
          </p:cNvSpPr>
          <p:nvPr/>
        </p:nvSpPr>
        <p:spPr bwMode="auto">
          <a:xfrm>
            <a:off x="8178801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0.1217</a:t>
            </a:r>
          </a:p>
        </p:txBody>
      </p:sp>
      <p:sp>
        <p:nvSpPr>
          <p:cNvPr id="51260" name="Rectangle 103"/>
          <p:cNvSpPr>
            <a:spLocks noChangeArrowheads="1"/>
          </p:cNvSpPr>
          <p:nvPr/>
        </p:nvSpPr>
        <p:spPr bwMode="auto">
          <a:xfrm>
            <a:off x="8969376" y="5510214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0.8867</a:t>
            </a:r>
          </a:p>
        </p:txBody>
      </p:sp>
      <p:sp>
        <p:nvSpPr>
          <p:cNvPr id="51261" name="Text Box 104"/>
          <p:cNvSpPr txBox="1">
            <a:spLocks noChangeArrowheads="1"/>
          </p:cNvSpPr>
          <p:nvPr/>
        </p:nvSpPr>
        <p:spPr bwMode="auto">
          <a:xfrm>
            <a:off x="2566988" y="3644901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平移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3.824%</a:t>
            </a:r>
          </a:p>
        </p:txBody>
      </p:sp>
      <p:sp>
        <p:nvSpPr>
          <p:cNvPr id="51262" name="Text Box 105"/>
          <p:cNvSpPr txBox="1">
            <a:spLocks noChangeArrowheads="1"/>
          </p:cNvSpPr>
          <p:nvPr/>
        </p:nvSpPr>
        <p:spPr bwMode="auto">
          <a:xfrm>
            <a:off x="4224338" y="6092826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平移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5.205%</a:t>
            </a:r>
          </a:p>
        </p:txBody>
      </p:sp>
      <p:sp>
        <p:nvSpPr>
          <p:cNvPr id="51263" name="Text Box 106"/>
          <p:cNvSpPr txBox="1">
            <a:spLocks noChangeArrowheads="1"/>
          </p:cNvSpPr>
          <p:nvPr/>
        </p:nvSpPr>
        <p:spPr bwMode="auto">
          <a:xfrm>
            <a:off x="7032625" y="3644901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平移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6.252%</a:t>
            </a:r>
          </a:p>
        </p:txBody>
      </p:sp>
    </p:spTree>
    <p:extLst>
      <p:ext uri="{BB962C8B-B14F-4D97-AF65-F5344CB8AC3E}">
        <p14:creationId xmlns:p14="http://schemas.microsoft.com/office/powerpoint/2010/main" val="139493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Yield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Bloomberg </a:t>
            </a:r>
            <a:r>
              <a:rPr lang="zh-TW" altLang="en-US" dirty="0" smtClean="0"/>
              <a:t>得到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Risky yield </a:t>
            </a:r>
            <a:r>
              <a:rPr lang="zh-TW" altLang="en-US" dirty="0" smtClean="0"/>
              <a:t>部分只有 </a:t>
            </a:r>
            <a:r>
              <a:rPr lang="en-US" altLang="zh-TW" dirty="0" smtClean="0"/>
              <a:t>6M</a:t>
            </a:r>
            <a:r>
              <a:rPr lang="zh-TW" altLang="en-US" dirty="0" smtClean="0"/>
              <a:t> </a:t>
            </a:r>
            <a:r>
              <a:rPr lang="en-US" altLang="zh-TW" dirty="0" smtClean="0"/>
              <a:t>1Y</a:t>
            </a:r>
            <a:r>
              <a:rPr lang="zh-TW" altLang="en-US" dirty="0" smtClean="0"/>
              <a:t> </a:t>
            </a:r>
            <a:r>
              <a:rPr lang="en-US" altLang="zh-TW" dirty="0" smtClean="0"/>
              <a:t>3Y</a:t>
            </a:r>
            <a:r>
              <a:rPr lang="zh-TW" altLang="en-US" dirty="0" smtClean="0"/>
              <a:t> </a:t>
            </a:r>
            <a:r>
              <a:rPr lang="en-US" altLang="zh-TW" dirty="0" smtClean="0"/>
              <a:t>5Y</a:t>
            </a:r>
            <a:r>
              <a:rPr lang="zh-TW" altLang="en-US" dirty="0" smtClean="0"/>
              <a:t> </a:t>
            </a:r>
            <a:r>
              <a:rPr lang="en-US" altLang="zh-TW" dirty="0" smtClean="0"/>
              <a:t>7Y</a:t>
            </a:r>
            <a:r>
              <a:rPr lang="zh-TW" altLang="en-US" dirty="0" smtClean="0"/>
              <a:t> </a:t>
            </a:r>
            <a:r>
              <a:rPr lang="en-US" altLang="zh-TW" dirty="0" smtClean="0"/>
              <a:t>10Y</a:t>
            </a:r>
            <a:r>
              <a:rPr lang="zh-TW" altLang="en-US" dirty="0" smtClean="0"/>
              <a:t> </a:t>
            </a:r>
            <a:r>
              <a:rPr lang="en-US" altLang="zh-TW" dirty="0" smtClean="0"/>
              <a:t>20Y</a:t>
            </a:r>
            <a:r>
              <a:rPr lang="zh-TW" altLang="en-US" dirty="0" smtClean="0"/>
              <a:t> </a:t>
            </a:r>
            <a:r>
              <a:rPr lang="en-US" altLang="zh-TW" dirty="0" smtClean="0"/>
              <a:t>30Y</a:t>
            </a:r>
            <a:r>
              <a:rPr lang="zh-TW" altLang="en-US" dirty="0" smtClean="0"/>
              <a:t> 八筆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線性內插成</a:t>
            </a:r>
            <a:r>
              <a:rPr lang="en-US" altLang="zh-TW" dirty="0" smtClean="0"/>
              <a:t>60</a:t>
            </a:r>
            <a:r>
              <a:rPr lang="zh-TW" altLang="en-US" dirty="0" smtClean="0"/>
              <a:t>筆</a:t>
            </a:r>
            <a:r>
              <a:rPr lang="en-US" altLang="zh-TW" dirty="0" smtClean="0"/>
              <a:t>yield</a:t>
            </a:r>
            <a:r>
              <a:rPr lang="zh-TW" altLang="en-US" dirty="0"/>
              <a:t> </a:t>
            </a:r>
            <a:r>
              <a:rPr lang="en-US" altLang="zh-TW" dirty="0" smtClean="0"/>
              <a:t>(0.5Y ,1Y, 1.5Y, 2Y, 2.5Y,……, 29.5Y , 30Y)</a:t>
            </a:r>
          </a:p>
          <a:p>
            <a:pPr marL="0" indent="0">
              <a:buNone/>
            </a:pPr>
            <a:r>
              <a:rPr lang="en-US" altLang="zh-TW" dirty="0" smtClean="0"/>
              <a:t>                </a:t>
            </a:r>
            <a:r>
              <a:rPr lang="zh-TW" altLang="en-US" dirty="0" smtClean="0"/>
              <a:t>用</a:t>
            </a:r>
            <a:r>
              <a:rPr lang="en-US" altLang="zh-TW" dirty="0" smtClean="0"/>
              <a:t>void linear(double *</a:t>
            </a:r>
            <a:r>
              <a:rPr lang="en-US" altLang="zh-TW" dirty="0" err="1" smtClean="0"/>
              <a:t>Yield,double</a:t>
            </a:r>
            <a:r>
              <a:rPr lang="en-US" altLang="zh-TW" dirty="0" smtClean="0"/>
              <a:t> *Data)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021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Bootstrap-1 year(</a:t>
            </a:r>
            <a:r>
              <a:rPr lang="zh-TW" altLang="en-US" dirty="0" smtClean="0"/>
              <a:t>程式更動部分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void </a:t>
            </a:r>
            <a:r>
              <a:rPr lang="en-US" altLang="zh-TW" b="1" dirty="0" err="1">
                <a:solidFill>
                  <a:srgbClr val="FF0000"/>
                </a:solidFill>
              </a:rPr>
              <a:t>linearinterpolationRisky</a:t>
            </a:r>
            <a:r>
              <a:rPr lang="en-US" altLang="zh-TW" dirty="0"/>
              <a:t>(double *</a:t>
            </a:r>
            <a:r>
              <a:rPr lang="en-US" altLang="zh-TW" dirty="0" err="1"/>
              <a:t>yield,double</a:t>
            </a:r>
            <a:r>
              <a:rPr lang="en-US" altLang="zh-TW" dirty="0"/>
              <a:t> *</a:t>
            </a:r>
            <a:r>
              <a:rPr lang="en-US" altLang="zh-TW" dirty="0" err="1"/>
              <a:t>data_yield</a:t>
            </a:r>
            <a:r>
              <a:rPr lang="en-US" altLang="zh-TW" dirty="0"/>
              <a:t>)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void </a:t>
            </a:r>
            <a:r>
              <a:rPr lang="en-US" altLang="zh-TW" b="1" dirty="0">
                <a:solidFill>
                  <a:srgbClr val="FF0000"/>
                </a:solidFill>
              </a:rPr>
              <a:t>bootstrap</a:t>
            </a:r>
            <a:r>
              <a:rPr lang="en-US" altLang="zh-TW" dirty="0"/>
              <a:t>(double *</a:t>
            </a:r>
            <a:r>
              <a:rPr lang="en-US" altLang="zh-TW" dirty="0" err="1"/>
              <a:t>ZeroCurve</a:t>
            </a:r>
            <a:r>
              <a:rPr lang="en-US" altLang="zh-TW" dirty="0"/>
              <a:t>, double *</a:t>
            </a:r>
            <a:r>
              <a:rPr lang="en-US" altLang="zh-TW" dirty="0" err="1"/>
              <a:t>TreasuryYieldRawData</a:t>
            </a:r>
            <a:r>
              <a:rPr lang="en-US" altLang="zh-TW" dirty="0"/>
              <a:t>,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type,int</a:t>
            </a:r>
            <a:r>
              <a:rPr lang="en-US" altLang="zh-TW" dirty="0"/>
              <a:t> </a:t>
            </a:r>
            <a:r>
              <a:rPr lang="en-US" altLang="zh-TW" dirty="0" err="1"/>
              <a:t>plusday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void </a:t>
            </a:r>
            <a:r>
              <a:rPr lang="en-US" altLang="zh-TW" b="1" dirty="0" err="1">
                <a:solidFill>
                  <a:srgbClr val="FF0000"/>
                </a:solidFill>
              </a:rPr>
              <a:t>RkyZeroRateInterpolation</a:t>
            </a:r>
            <a:r>
              <a:rPr lang="en-US" altLang="zh-TW" dirty="0"/>
              <a:t>(double* </a:t>
            </a:r>
            <a:r>
              <a:rPr lang="en-US" altLang="zh-TW" dirty="0" err="1"/>
              <a:t>Zero_HW</a:t>
            </a:r>
            <a:r>
              <a:rPr lang="en-US" altLang="zh-TW" dirty="0"/>
              <a:t>, double *</a:t>
            </a:r>
            <a:r>
              <a:rPr lang="en-US" altLang="zh-TW" dirty="0" err="1"/>
              <a:t>ZeroRate</a:t>
            </a:r>
            <a:r>
              <a:rPr lang="en-US" altLang="zh-TW" dirty="0"/>
              <a:t>, </a:t>
            </a:r>
            <a:r>
              <a:rPr lang="en-US" altLang="zh-TW" dirty="0" err="1"/>
              <a:t>int</a:t>
            </a:r>
            <a:r>
              <a:rPr lang="en-US" altLang="zh-TW" dirty="0"/>
              <a:t> N, double </a:t>
            </a:r>
            <a:r>
              <a:rPr lang="en-US" altLang="zh-TW" dirty="0" err="1"/>
              <a:t>DeltaT_first</a:t>
            </a:r>
            <a:r>
              <a:rPr lang="en-US" altLang="zh-TW" dirty="0"/>
              <a:t>, double </a:t>
            </a:r>
            <a:r>
              <a:rPr lang="en-US" altLang="zh-TW" dirty="0" err="1"/>
              <a:t>DeltaT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731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線性內插部分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Risky yield</a:t>
            </a:r>
            <a:r>
              <a:rPr lang="zh-TW" altLang="en-US" dirty="0" smtClean="0"/>
              <a:t>有</a:t>
            </a:r>
            <a:r>
              <a:rPr lang="en-US" altLang="zh-TW" dirty="0" smtClean="0"/>
              <a:t>8</a:t>
            </a:r>
            <a:r>
              <a:rPr lang="zh-TW" altLang="en-US" dirty="0" smtClean="0"/>
              <a:t>種到期日，</a:t>
            </a:r>
            <a:r>
              <a:rPr lang="en-US" altLang="zh-TW" dirty="0" smtClean="0"/>
              <a:t>6m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30y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原本程式為每半年內插一個殖利率報價，</a:t>
            </a:r>
            <a:r>
              <a:rPr lang="en-US" altLang="zh-TW" dirty="0" smtClean="0"/>
              <a:t>0.5y-30y</a:t>
            </a:r>
            <a:r>
              <a:rPr lang="zh-TW" altLang="en-US" dirty="0" smtClean="0"/>
              <a:t>共</a:t>
            </a:r>
            <a:r>
              <a:rPr lang="en-US" altLang="zh-TW" dirty="0" smtClean="0"/>
              <a:t>60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改為</a:t>
            </a:r>
            <a:r>
              <a:rPr lang="en-US" altLang="zh-TW" dirty="0" smtClean="0"/>
              <a:t>0.5y</a:t>
            </a:r>
            <a:r>
              <a:rPr lang="zh-TW" altLang="en-US" dirty="0" smtClean="0"/>
              <a:t>以及整數年為一個報價，</a:t>
            </a:r>
            <a:r>
              <a:rPr lang="en-US" altLang="zh-TW" dirty="0" smtClean="0"/>
              <a:t>0.5y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30y</a:t>
            </a:r>
            <a:r>
              <a:rPr lang="zh-TW" altLang="en-US" dirty="0" smtClean="0"/>
              <a:t>總共</a:t>
            </a:r>
            <a:r>
              <a:rPr lang="en-US" altLang="zh-TW" dirty="0" smtClean="0"/>
              <a:t>31</a:t>
            </a:r>
            <a:r>
              <a:rPr lang="zh-TW" altLang="en-US" dirty="0" smtClean="0"/>
              <a:t>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1111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拔靴法部分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i="1" kern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F=100(</a:t>
                </a:r>
                <a:r>
                  <a:rPr lang="zh-TW" altLang="en-US" i="1" kern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到期可拿回面額</a:t>
                </a:r>
                <a:r>
                  <a:rPr lang="en-US" altLang="zh-TW" i="1" kern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Bx</m:t>
                    </m:r>
                    <m:r>
                      <m:rPr>
                        <m:nor/>
                      </m:rPr>
                      <a:rPr lang="zh-TW" altLang="en-US" dirty="0"/>
                      <m:t> 表示</m:t>
                    </m:r>
                    <m:r>
                      <m:rPr>
                        <m:nor/>
                      </m:rPr>
                      <a:rPr lang="en-US" altLang="zh-TW" dirty="0"/>
                      <m:t>x</m:t>
                    </m:r>
                    <m:r>
                      <m:rPr>
                        <m:nor/>
                      </m:rPr>
                      <a:rPr lang="zh-TW" altLang="en-US" dirty="0"/>
                      <m:t>年到期的債券價格</m:t>
                    </m:r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 ker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0.5</m:t>
                        </m:r>
                      </m:sub>
                    </m:sSub>
                    <m:r>
                      <a:rPr lang="en-US" altLang="zh-TW" i="1" ker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zh-TW" altLang="zh-TW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TW" altLang="zh-TW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zh-TW" altLang="zh-TW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zh-TW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kern="0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 kern="0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0.5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TW" ker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zh-TW" altLang="zh-TW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TW" altLang="zh-TW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zh-TW" altLang="zh-TW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zh-TW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kern="0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𝑍𝑒𝑟𝑜𝑅𝑎𝑡𝑒</m:t>
                                        </m:r>
                                      </m:e>
                                      <m:sub>
                                        <m:r>
                                          <a:rPr lang="en-US" altLang="zh-TW" i="1" kern="0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0.5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𝑍𝑒𝑟𝑜𝑅𝑎𝑡𝑒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(0.5)=</m:t>
                    </m:r>
                  </m:oMath>
                </a14:m>
                <a:r>
                  <a:rPr lang="zh-TW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 ker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ker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TW" ker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en-US" altLang="zh-TW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𝑍𝑒𝑟𝑜𝑅𝑎𝑡𝑒</m:t>
                                </m:r>
                                <m:d>
                                  <m:dPr>
                                    <m:ctrlPr>
                                      <a:rPr lang="zh-TW" altLang="zh-TW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TW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altLang="zh-TW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𝑍𝑒𝑟𝑜𝑅𝑎𝑡𝑒</m:t>
                    </m:r>
                    <m:d>
                      <m:dPr>
                        <m:ctrlPr>
                          <a:rPr lang="en-US" altLang="zh-TW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b="0" kern="0" dirty="0" smtClean="0">
                  <a:latin typeface="Calibri" panose="020F050202020403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kern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i="1" ker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b="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kern="0" smtClea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TW" sz="2400" b="0" i="1" kern="0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sz="240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b="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kern="0" smtClea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400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kern="0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+…+</m:t>
                    </m:r>
                    <m:f>
                      <m:f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b="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b="0" i="1" kern="0" smtClea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400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altLang="zh-TW" sz="2400" ker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b="0" i="1" kern="0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zh-TW" altLang="zh-TW" sz="24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 ker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400" kern="1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zh-TW" altLang="zh-TW" sz="24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2400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kern="0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+…+</m:t>
                    </m:r>
                    <m:f>
                      <m:fPr>
                        <m:ctrlPr>
                          <a:rPr lang="zh-TW" altLang="zh-TW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zh-TW" altLang="zh-TW" sz="2400" i="1" ker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sz="2400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sz="2400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TW" altLang="zh-TW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 ker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en-US" altLang="zh-TW" sz="240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zh-TW" altLang="zh-TW" sz="2400" i="1" ker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2400" b="0" i="1" kern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zh-TW" altLang="zh-TW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/>
                  <a:t>// 1year to 30year </a:t>
                </a:r>
                <a:r>
                  <a:rPr lang="en-US" altLang="zh-TW" dirty="0" err="1" smtClean="0"/>
                  <a:t>ZeroRate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+ 0.5yr </a:t>
                </a:r>
                <a:r>
                  <a:rPr lang="zh-TW" altLang="en-US" dirty="0" smtClean="0"/>
                  <a:t>共</a:t>
                </a:r>
                <a:r>
                  <a:rPr lang="en-US" altLang="zh-TW" dirty="0" smtClean="0"/>
                  <a:t>31</a:t>
                </a:r>
                <a:r>
                  <a:rPr lang="zh-TW" altLang="en-US" dirty="0" smtClean="0"/>
                  <a:t>筆</a:t>
                </a:r>
                <a:endParaRPr lang="en-US" altLang="zh-TW" dirty="0" smtClean="0"/>
              </a:p>
              <a:p>
                <a:endParaRPr lang="zh-TW" altLang="zh-TW" dirty="0"/>
              </a:p>
              <a:p>
                <a:pPr>
                  <a:spcAft>
                    <a:spcPts val="0"/>
                  </a:spcAft>
                </a:pPr>
                <a:endParaRPr lang="zh-TW" altLang="zh-TW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32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HW</a:t>
            </a:r>
            <a:r>
              <a:rPr lang="zh-TW" altLang="en-US" dirty="0" smtClean="0"/>
              <a:t>利率樹部分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計算債券價值時，必須用零息利率對未來現金流折現，所以建好一棵</a:t>
                </a:r>
                <a:r>
                  <a:rPr lang="en-US" altLang="zh-TW" dirty="0" smtClean="0"/>
                  <a:t>HW</a:t>
                </a:r>
                <a:r>
                  <a:rPr lang="zh-TW" altLang="en-US" dirty="0" smtClean="0"/>
                  <a:t>樹之後，必須針對樹內部的期數，做零息利率的內插。計算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違約機率</a:t>
                </a:r>
                <a:r>
                  <a:rPr lang="zh-TW" altLang="en-US" dirty="0" smtClean="0"/>
                  <a:t>時會用到。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zh-TW" altLang="en-US" dirty="0" smtClean="0"/>
                  <a:t>運用前面已經計算出來的，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每一年</a:t>
                </a:r>
                <a:r>
                  <a:rPr lang="zh-TW" altLang="en-US" dirty="0" smtClean="0"/>
                  <a:t>為一期的零息利率，對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,……,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 smtClean="0"/>
                  <a:t>，做內插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總期數</a:t>
                </a:r>
                <a:r>
                  <a:rPr lang="en-US" altLang="zh-TW" dirty="0" smtClean="0"/>
                  <a:t>n</a:t>
                </a:r>
                <a:r>
                  <a:rPr lang="zh-TW" altLang="en-US" dirty="0" smtClean="0"/>
                  <a:t>期</a:t>
                </a:r>
                <a:r>
                  <a:rPr lang="en-US" altLang="zh-TW" dirty="0" smtClean="0"/>
                  <a:t>)</a:t>
                </a:r>
                <a:r>
                  <a:rPr lang="zh-TW" altLang="en-US" dirty="0"/>
                  <a:t>來</a:t>
                </a:r>
                <a:r>
                  <a:rPr lang="zh-TW" altLang="en-US" dirty="0" smtClean="0"/>
                  <a:t>得到需要的到期日。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zh-TW" altLang="en-US" dirty="0"/>
                  <a:t>為</a:t>
                </a:r>
                <a:r>
                  <a:rPr lang="zh-TW" altLang="en-US" dirty="0" smtClean="0"/>
                  <a:t>什麼會更動到這部分的程式？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Recovery rate</a:t>
            </a:r>
            <a:r>
              <a:rPr lang="zh-TW" altLang="en-US" dirty="0" smtClean="0"/>
              <a:t>定義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Jarrow and Turnbull(1995)</a:t>
                </a:r>
                <a:r>
                  <a:rPr lang="zh-TW" altLang="en-US" dirty="0" smtClean="0"/>
                  <a:t>，論文裡</a:t>
                </a:r>
                <a:r>
                  <a:rPr lang="en-US" altLang="zh-TW" dirty="0" smtClean="0"/>
                  <a:t>reduced form model</a:t>
                </a:r>
                <a:r>
                  <a:rPr lang="zh-TW" altLang="en-US" dirty="0" smtClean="0"/>
                  <a:t>假設了有風險的零息債券到期日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不違約</a:t>
                </a:r>
                <a:r>
                  <a:rPr lang="zh-TW" altLang="en-US" dirty="0" smtClean="0"/>
                  <a:t>可拿回一元。若發生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違約</a:t>
                </a:r>
                <a:r>
                  <a:rPr lang="zh-TW" altLang="en-US" dirty="0" smtClean="0"/>
                  <a:t>則拿回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TW" altLang="en-US" dirty="0" smtClean="0"/>
                  <a:t>元。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TW" altLang="en-US" dirty="0" smtClean="0"/>
                  <a:t>為違約時的資產回收率</a:t>
                </a:r>
                <a:r>
                  <a:rPr lang="en-US" altLang="zh-TW" dirty="0" smtClean="0"/>
                  <a:t>(recovery rate)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0−</m:t>
                        </m:r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：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(0,0)∆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+1×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zh-TW" dirty="0" smtClean="0"/>
              </a:p>
              <a:p>
                <a:r>
                  <a:rPr lang="zh-TW" altLang="en-US" dirty="0" smtClean="0">
                    <a:latin typeface="Cambria Math" panose="02040503050406030204" pitchFamily="18" charset="0"/>
                  </a:rPr>
                  <a:t>上式可求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4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4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帶入上式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/>
                  <a:t>，可求出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4317" y="302431"/>
            <a:ext cx="6017980" cy="63538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6716" y="2841370"/>
            <a:ext cx="7693819" cy="26641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7622" y="2010373"/>
            <a:ext cx="489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第二期的一塊錢用有風險零息利率，折現回原點。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2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違約強度模型在</a:t>
            </a:r>
            <a:r>
              <a:rPr lang="en-US" altLang="zh-TW" dirty="0" smtClean="0"/>
              <a:t>HW</a:t>
            </a:r>
            <a:r>
              <a:rPr lang="zh-TW" altLang="en-US" dirty="0" smtClean="0"/>
              <a:t>下之一般通式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TW" sz="1800" i="1" dirty="0" smtClean="0"/>
              </a:p>
              <a:p>
                <a:endParaRPr lang="en-US" altLang="zh-TW" sz="1800" i="1" dirty="0" smtClean="0"/>
              </a:p>
              <a:p>
                <a:endParaRPr lang="en-US" altLang="zh-TW" sz="1800" i="1" dirty="0" smtClean="0"/>
              </a:p>
              <a:p>
                <a:endParaRPr lang="en-US" altLang="zh-TW" sz="1800" i="1" dirty="0" smtClean="0"/>
              </a:p>
              <a:p>
                <a:endParaRPr lang="en-US" altLang="zh-TW" sz="1800" i="1" dirty="0" smtClean="0"/>
              </a:p>
              <a:p>
                <a:endParaRPr lang="en-US" altLang="zh-TW" sz="1800" i="1" dirty="0" smtClean="0"/>
              </a:p>
              <a:p>
                <a:endParaRPr lang="en-US" altLang="zh-TW" sz="18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TW" sz="1800" dirty="0"/>
                  <a:t>: </a:t>
                </a:r>
                <a:r>
                  <a:rPr lang="zh-TW" altLang="zh-TW" sz="1800" dirty="0"/>
                  <a:t>前</a:t>
                </a:r>
                <a:r>
                  <a:rPr lang="en-US" altLang="zh-TW" sz="1800" dirty="0"/>
                  <a:t>n</a:t>
                </a:r>
                <a:r>
                  <a:rPr lang="zh-TW" altLang="zh-TW" sz="1800" dirty="0"/>
                  <a:t>期發生違約的累計回復價值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TW" sz="1800" dirty="0"/>
                  <a:t>: </a:t>
                </a:r>
                <a:r>
                  <a:rPr lang="zh-TW" altLang="zh-TW" sz="1800" dirty="0"/>
                  <a:t>存活到第</a:t>
                </a:r>
                <a:r>
                  <a:rPr lang="en-US" altLang="zh-TW" sz="1800" dirty="0"/>
                  <a:t>n</a:t>
                </a:r>
                <a:r>
                  <a:rPr lang="zh-TW" altLang="zh-TW" sz="1800" dirty="0"/>
                  <a:t>期的機率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TW" sz="1800" dirty="0"/>
                  <a:t>: </a:t>
                </a:r>
                <a:r>
                  <a:rPr lang="zh-TW" altLang="zh-TW" sz="1800" dirty="0"/>
                  <a:t>第</a:t>
                </a:r>
                <a:r>
                  <a:rPr lang="en-US" altLang="zh-TW" sz="1800" dirty="0"/>
                  <a:t>n+1</a:t>
                </a:r>
                <a:r>
                  <a:rPr lang="zh-TW" altLang="zh-TW" sz="1800" dirty="0"/>
                  <a:t>期支付</a:t>
                </a:r>
                <a:r>
                  <a:rPr lang="en-US" altLang="zh-TW" sz="1800" dirty="0"/>
                  <a:t>1</a:t>
                </a:r>
                <a:r>
                  <a:rPr lang="zh-TW" altLang="zh-TW" sz="1800" dirty="0"/>
                  <a:t>元的現值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1800" dirty="0"/>
                  <a:t>: </a:t>
                </a:r>
                <a:r>
                  <a:rPr lang="zh-TW" altLang="zh-TW" sz="1800" dirty="0"/>
                  <a:t>發生違約後的回復率</a:t>
                </a:r>
                <a:r>
                  <a:rPr lang="en-US" altLang="zh-TW" sz="1800" dirty="0"/>
                  <a:t>(Recovery rate)</a:t>
                </a:r>
                <a:endParaRPr lang="zh-TW" altLang="zh-TW" sz="1800" dirty="0"/>
              </a:p>
              <a:p>
                <a14:m>
                  <m:oMath xmlns:m="http://schemas.openxmlformats.org/officeDocument/2006/math">
                    <m:r>
                      <a:rPr lang="en-US" altLang="zh-TW" sz="1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altLang="zh-TW" sz="1800" dirty="0"/>
                  <a:t>: </a:t>
                </a:r>
                <a:r>
                  <a:rPr lang="zh-TW" altLang="zh-TW" sz="1800" dirty="0"/>
                  <a:t>給定第</a:t>
                </a:r>
                <a:r>
                  <a:rPr lang="en-US" altLang="zh-TW" sz="1800" dirty="0"/>
                  <a:t>n</a:t>
                </a:r>
                <a:r>
                  <a:rPr lang="zh-TW" altLang="zh-TW" sz="1800" dirty="0"/>
                  <a:t>期存活第</a:t>
                </a:r>
                <a:r>
                  <a:rPr lang="en-US" altLang="zh-TW" sz="1800" dirty="0"/>
                  <a:t>n+1</a:t>
                </a:r>
                <a:r>
                  <a:rPr lang="zh-TW" altLang="zh-TW" sz="1800" dirty="0"/>
                  <a:t>期的違約機率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24" y="1825625"/>
            <a:ext cx="7361076" cy="35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Recovery rate</a:t>
            </a:r>
            <a:r>
              <a:rPr lang="zh-TW" altLang="en-US" dirty="0" smtClean="0"/>
              <a:t>定義的改變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從原本的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違約</a:t>
                </a:r>
                <a:r>
                  <a:rPr lang="zh-TW" altLang="en-US" dirty="0" smtClean="0"/>
                  <a:t>可以拿到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∗100∗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𝑖𝑚𝑝𝑙𝑖𝑒𝑑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𝑟𝑎𝑡𝑒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>
                    <a:sym typeface="Wingdings" panose="05000000000000000000" pitchFamily="2" charset="2"/>
                  </a:rPr>
                  <a:t></a:t>
                </a:r>
                <a:r>
                  <a:rPr lang="zh-TW" altLang="en-US" dirty="0" smtClean="0">
                    <a:sym typeface="Wingdings" panose="05000000000000000000" pitchFamily="2" charset="2"/>
                  </a:rPr>
                  <a:t>改變為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∗100∗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dirty="0" smtClean="0"/>
                  <a:t> , t </a:t>
                </a:r>
                <a:r>
                  <a:rPr lang="zh-TW" altLang="en-US" dirty="0" smtClean="0"/>
                  <a:t>為債券開始日到</a:t>
                </a:r>
                <a:r>
                  <a:rPr lang="en-US" altLang="zh-TW" dirty="0" smtClean="0"/>
                  <a:t>HW tree</a:t>
                </a:r>
                <a:r>
                  <a:rPr lang="zh-TW" altLang="en-US" dirty="0" smtClean="0"/>
                  <a:t>每一期之間的時間。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zh-TW" altLang="en-US" dirty="0" smtClean="0"/>
                  <a:t>假設在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第二期</a:t>
                </a:r>
                <a:r>
                  <a:rPr lang="zh-TW" altLang="en-US" dirty="0" smtClean="0"/>
                  <a:t>違約，那可以拿到的為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100∗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0+2</m:t>
                        </m:r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需要改的程式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987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 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ZCB</a:t>
            </a:r>
            <a:r>
              <a:rPr lang="zh-TW" altLang="en-US" dirty="0" smtClean="0"/>
              <a:t>評價程式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每一期的</a:t>
            </a:r>
            <a:r>
              <a:rPr lang="en-US" altLang="zh-TW" dirty="0" smtClean="0"/>
              <a:t>recovery</a:t>
            </a:r>
            <a:r>
              <a:rPr lang="zh-TW" altLang="en-US" dirty="0" smtClean="0"/>
              <a:t>價值都不一樣，且隨著每一期的時間增加而成等比。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在做</a:t>
            </a:r>
            <a:r>
              <a:rPr lang="en-US" altLang="zh-TW" dirty="0" smtClean="0"/>
              <a:t>backward induction</a:t>
            </a:r>
            <a:r>
              <a:rPr lang="zh-TW" altLang="en-US" dirty="0" smtClean="0"/>
              <a:t>計算</a:t>
            </a:r>
            <a:r>
              <a:rPr lang="en-US" altLang="zh-TW" dirty="0" smtClean="0"/>
              <a:t>ZCB</a:t>
            </a:r>
            <a:r>
              <a:rPr lang="zh-TW" altLang="en-US" dirty="0" smtClean="0"/>
              <a:t>價值的時候須多設一個陣列來儲存</a:t>
            </a:r>
            <a:r>
              <a:rPr lang="en-US" altLang="zh-TW" dirty="0" smtClean="0"/>
              <a:t>recovery</a:t>
            </a:r>
            <a:r>
              <a:rPr lang="zh-TW" altLang="en-US" dirty="0" smtClean="0"/>
              <a:t>的價值。</a:t>
            </a:r>
            <a:endParaRPr lang="en-US" altLang="zh-TW" dirty="0" smtClean="0"/>
          </a:p>
          <a:p>
            <a:r>
              <a:rPr lang="en-US" altLang="zh-TW" dirty="0" err="1">
                <a:solidFill>
                  <a:srgbClr val="FF0000"/>
                </a:solidFill>
              </a:rPr>
              <a:t>recoveryValue</a:t>
            </a:r>
            <a:r>
              <a:rPr lang="en-US" altLang="zh-TW" dirty="0" smtClean="0">
                <a:solidFill>
                  <a:srgbClr val="FF0000"/>
                </a:solidFill>
              </a:rPr>
              <a:t>[]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Reduced form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Recovery</a:t>
                </a:r>
                <a:r>
                  <a:rPr lang="zh-TW" altLang="en-US" dirty="0" smtClean="0"/>
                  <a:t>價值會隨著時間變動而改變，不再是定值，所以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違約強度模型</a:t>
                </a:r>
                <a:r>
                  <a:rPr lang="zh-TW" altLang="en-US" dirty="0" smtClean="0"/>
                  <a:t>也要跟著改變。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recoveryValue</m:t>
                        </m:r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TW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TW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]∗</m:t>
                        </m:r>
                        <m:r>
                          <m:rPr>
                            <m:sty m:val="p"/>
                          </m:rPr>
                          <a:rPr lang="en-US" altLang="zh-TW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TW" altLang="zh-TW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16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1600">
                            <a:latin typeface="Cambria Math" panose="02040503050406030204" pitchFamily="18" charset="0"/>
                          </a:rPr>
                          <m:t>×∆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1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160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1600">
                        <a:latin typeface="Cambria Math" panose="02040503050406030204" pitchFamily="18" charset="0"/>
                      </a:rPr>
                      <m:t>×[</m:t>
                    </m:r>
                    <m:sSup>
                      <m:sSup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16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160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recoveryValue</m:t>
                    </m:r>
                    <m:r>
                      <a:rPr lang="en-US" altLang="zh-TW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d>
                      <m:dPr>
                        <m:ctrlPr>
                          <a:rPr lang="zh-TW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TW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TW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sz="16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zh-TW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TW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recoveryValue</m:t>
                    </m:r>
                    <m:r>
                      <a:rPr lang="en-US" altLang="zh-TW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]]</m:t>
                    </m:r>
                  </m:oMath>
                </a14:m>
                <a:endParaRPr lang="en-US" altLang="zh-TW" sz="2400" dirty="0" smtClean="0"/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sz="1800" i="1" kern="10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TW" altLang="zh-TW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TW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TW" altLang="zh-TW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zh-TW" altLang="zh-TW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zh-TW" altLang="zh-TW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 kern="10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zh-TW" altLang="zh-TW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i="1" kern="10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1800" i="1" kern="10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TW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TW" sz="1800" i="1" kern="10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TW" sz="1800" i="1" kern="10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r>
                              <a:rPr lang="en-US" altLang="zh-TW" sz="1800" b="0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altLang="zh-TW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recoveryValue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1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TW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TW" sz="1800" b="0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0                                    ,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TW" sz="1800" i="1" kern="10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000" kern="1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0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TW" sz="2000" kern="1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&amp;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zh-TW" altLang="en-US" sz="2000" kern="1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遞迴寫法則不改變：</a:t>
                </a:r>
                <a:endParaRPr lang="zh-TW" altLang="zh-TW" sz="20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65" y="4879573"/>
            <a:ext cx="7407269" cy="16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用線性內插法得來的</a:t>
            </a:r>
            <a:r>
              <a:rPr lang="en-US" altLang="zh-TW" dirty="0" smtClean="0"/>
              <a:t>60</a:t>
            </a:r>
            <a:r>
              <a:rPr lang="zh-TW" altLang="en-US" dirty="0" smtClean="0"/>
              <a:t>筆</a:t>
            </a:r>
            <a:r>
              <a:rPr lang="en-US" altLang="zh-TW" dirty="0" smtClean="0"/>
              <a:t>yield rate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bootstrap</a:t>
            </a:r>
            <a:r>
              <a:rPr lang="zh-TW" altLang="en-US" dirty="0" smtClean="0"/>
              <a:t>出</a:t>
            </a:r>
            <a:r>
              <a:rPr lang="en-US" altLang="zh-TW" dirty="0" smtClean="0"/>
              <a:t>60</a:t>
            </a:r>
            <a:r>
              <a:rPr lang="zh-TW" altLang="en-US" dirty="0" smtClean="0"/>
              <a:t>筆零息利率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 </a:t>
            </a:r>
            <a:r>
              <a:rPr lang="en-US" altLang="zh-TW" dirty="0" smtClean="0"/>
              <a:t>void bootstrap(double *</a:t>
            </a:r>
            <a:r>
              <a:rPr lang="en-US" altLang="zh-TW" dirty="0" err="1" smtClean="0"/>
              <a:t>ZeroCurve,double</a:t>
            </a:r>
            <a:r>
              <a:rPr lang="en-US" altLang="zh-TW" dirty="0" smtClean="0"/>
              <a:t> *</a:t>
            </a:r>
            <a:r>
              <a:rPr lang="en-US" altLang="zh-TW" dirty="0" err="1" smtClean="0"/>
              <a:t>RawData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72" y="3875787"/>
            <a:ext cx="6965284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53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固定配息  </a:t>
            </a:r>
            <a:r>
              <a:rPr lang="en-US" altLang="zh-TW" smtClean="0"/>
              <a:t>Callable bond</a:t>
            </a:r>
            <a:r>
              <a:rPr lang="zh-TW" altLang="en-US" smtClean="0"/>
              <a:t>猜測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建造</a:t>
            </a:r>
            <a:r>
              <a:rPr lang="en-US" altLang="zh-TW" dirty="0" smtClean="0"/>
              <a:t>HW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的時候，配息日必須切在節點上。</a:t>
            </a:r>
            <a:endParaRPr lang="en-US" altLang="zh-TW" dirty="0" smtClean="0"/>
          </a:p>
          <a:p>
            <a:r>
              <a:rPr lang="zh-TW" altLang="en-US" dirty="0" smtClean="0"/>
              <a:t>可贖回日、定價日、到期日切在節點上。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Reduced form model</a:t>
            </a:r>
            <a:r>
              <a:rPr lang="zh-TW" altLang="en-US" dirty="0" smtClean="0"/>
              <a:t>的改變</a:t>
            </a:r>
            <a:endParaRPr lang="en-US" altLang="zh-TW" dirty="0" smtClean="0"/>
          </a:p>
          <a:p>
            <a:r>
              <a:rPr lang="zh-TW" altLang="en-US" dirty="0" smtClean="0"/>
              <a:t>建造</a:t>
            </a:r>
            <a:r>
              <a:rPr lang="en-US" altLang="zh-TW" dirty="0" smtClean="0"/>
              <a:t>HW</a:t>
            </a:r>
            <a:r>
              <a:rPr lang="zh-TW" altLang="en-US" dirty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的改變</a:t>
            </a:r>
            <a:r>
              <a:rPr lang="en-US" altLang="zh-TW" dirty="0" smtClean="0"/>
              <a:t>(</a:t>
            </a:r>
            <a:r>
              <a:rPr lang="zh-TW" altLang="en-US" dirty="0" smtClean="0"/>
              <a:t>短利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8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Bootstrap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35" y="1838791"/>
            <a:ext cx="7719729" cy="128789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3" y="3274786"/>
            <a:ext cx="7292972" cy="12726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3" y="4695539"/>
            <a:ext cx="7270110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count (t to 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struct</a:t>
            </a:r>
            <a:r>
              <a:rPr lang="en-US" altLang="zh-TW" dirty="0" smtClean="0"/>
              <a:t> date</a:t>
            </a:r>
          </a:p>
          <a:p>
            <a:pPr lvl="1"/>
            <a:r>
              <a:rPr lang="en-US" altLang="zh-TW" dirty="0" err="1" smtClean="0"/>
              <a:t>int</a:t>
            </a:r>
            <a:r>
              <a:rPr lang="en-US" altLang="zh-TW" dirty="0" smtClean="0"/>
              <a:t> year;</a:t>
            </a:r>
          </a:p>
          <a:p>
            <a:pPr lvl="1"/>
            <a:r>
              <a:rPr lang="en-US" altLang="zh-TW" dirty="0" err="1" smtClean="0"/>
              <a:t>int</a:t>
            </a:r>
            <a:r>
              <a:rPr lang="en-US" altLang="zh-TW" dirty="0" smtClean="0"/>
              <a:t> month;</a:t>
            </a:r>
          </a:p>
          <a:p>
            <a:pPr lvl="1"/>
            <a:r>
              <a:rPr lang="en-US" altLang="zh-TW" dirty="0" err="1" smtClean="0"/>
              <a:t>int</a:t>
            </a:r>
            <a:r>
              <a:rPr lang="en-US" altLang="zh-TW" dirty="0" smtClean="0"/>
              <a:t> day;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double </a:t>
            </a:r>
            <a:r>
              <a:rPr lang="en-US" altLang="zh-TW" dirty="0" err="1" smtClean="0"/>
              <a:t>Cal_day</a:t>
            </a:r>
            <a:r>
              <a:rPr lang="en-US" altLang="zh-TW" dirty="0" smtClean="0"/>
              <a:t>(date &amp;date1,date &amp;date2)</a:t>
            </a:r>
          </a:p>
          <a:p>
            <a:pPr lvl="1"/>
            <a:r>
              <a:rPr lang="zh-TW" altLang="en-US" dirty="0" smtClean="0"/>
              <a:t>比方 </a:t>
            </a:r>
            <a:r>
              <a:rPr lang="en-US" altLang="zh-TW" dirty="0" smtClean="0"/>
              <a:t>2017/8/15</a:t>
            </a:r>
            <a:r>
              <a:rPr lang="zh-TW" altLang="en-US" dirty="0" smtClean="0"/>
              <a:t> 到 </a:t>
            </a:r>
            <a:r>
              <a:rPr lang="en-US" altLang="zh-TW" dirty="0" smtClean="0"/>
              <a:t>2045/2/3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9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ZeroRate</a:t>
            </a:r>
            <a:r>
              <a:rPr lang="en-US" altLang="zh-TW" dirty="0" smtClean="0"/>
              <a:t>(T-t)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抓最接近的</a:t>
            </a:r>
            <a:r>
              <a:rPr lang="en-US" altLang="zh-TW" dirty="0" smtClean="0"/>
              <a:t>index</a:t>
            </a:r>
            <a:r>
              <a:rPr lang="zh-TW" altLang="en-US" dirty="0" smtClean="0"/>
              <a:t>來內插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比如</a:t>
            </a:r>
            <a:r>
              <a:rPr lang="en-US" altLang="zh-TW" dirty="0" smtClean="0"/>
              <a:t>T-t =27.4666666</a:t>
            </a:r>
          </a:p>
          <a:p>
            <a:pPr lvl="1"/>
            <a:r>
              <a:rPr lang="en-US" altLang="zh-TW" dirty="0"/>
              <a:t> </a:t>
            </a:r>
            <a:r>
              <a:rPr lang="zh-TW" altLang="en-US" dirty="0" smtClean="0"/>
              <a:t>找</a:t>
            </a:r>
            <a:r>
              <a:rPr lang="en-US" altLang="zh-TW" dirty="0" err="1" smtClean="0"/>
              <a:t>Zerorate</a:t>
            </a:r>
            <a:r>
              <a:rPr lang="en-US" altLang="zh-TW" dirty="0" smtClean="0"/>
              <a:t> 27.5</a:t>
            </a:r>
            <a:r>
              <a:rPr lang="zh-TW" altLang="en-US" dirty="0" smtClean="0"/>
              <a:t>年與</a:t>
            </a:r>
            <a:r>
              <a:rPr lang="en-US" altLang="zh-TW" dirty="0" err="1" smtClean="0"/>
              <a:t>Zerorate</a:t>
            </a:r>
            <a:r>
              <a:rPr lang="en-US" altLang="zh-TW" dirty="0" smtClean="0"/>
              <a:t> 27</a:t>
            </a:r>
            <a:r>
              <a:rPr lang="zh-TW" altLang="en-US" dirty="0" smtClean="0"/>
              <a:t>年來內插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47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81" y="3898366"/>
            <a:ext cx="4048125" cy="26193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Bond price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1376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Bullet bond price = par*(1+implied_r)^30*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</a:t>
            </a:r>
            <a:r>
              <a:rPr lang="en-US" altLang="zh-TW" dirty="0" err="1" smtClean="0"/>
              <a:t>Zerorate</a:t>
            </a:r>
            <a:r>
              <a:rPr lang="en-US" altLang="zh-TW" dirty="0" smtClean="0"/>
              <a:t>*(T-t))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445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可贖回債券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2594"/>
                <a:ext cx="10515600" cy="5212080"/>
              </a:xfrm>
            </p:spPr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zh-TW" altLang="en-US" sz="2800" dirty="0"/>
                  <a:t>債券發行者可以約定好的</a:t>
                </a:r>
                <a:r>
                  <a:rPr lang="zh-TW" altLang="en-US" sz="2800" b="1" dirty="0"/>
                  <a:t>價格</a:t>
                </a:r>
                <a:r>
                  <a:rPr lang="zh-TW" altLang="en-US" sz="2800" dirty="0"/>
                  <a:t>與</a:t>
                </a:r>
                <a:r>
                  <a:rPr lang="zh-TW" altLang="en-US" sz="2800" b="1" dirty="0"/>
                  <a:t>時間</a:t>
                </a:r>
                <a:r>
                  <a:rPr lang="zh-TW" altLang="en-US" sz="2800" dirty="0"/>
                  <a:t>贖回發行在外的債券</a:t>
                </a:r>
                <a:r>
                  <a:rPr lang="en-US" altLang="zh-TW" sz="2800" dirty="0" smtClean="0"/>
                  <a:t>(</a:t>
                </a:r>
                <a:r>
                  <a:rPr lang="zh-TW" altLang="en-US" sz="2800" dirty="0" smtClean="0"/>
                  <a:t>根據</a:t>
                </a:r>
                <a:r>
                  <a:rPr lang="en-US" altLang="zh-TW" sz="2800" dirty="0" smtClean="0"/>
                  <a:t>Call </a:t>
                </a:r>
                <a:r>
                  <a:rPr lang="en-US" altLang="zh-TW" sz="2800" dirty="0"/>
                  <a:t>Schedule)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zh-TW" altLang="en-US" sz="2800" dirty="0"/>
                  <a:t>通常利率走低</a:t>
                </a:r>
                <a:r>
                  <a:rPr lang="zh-TW" altLang="en-US" sz="2800" dirty="0" smtClean="0"/>
                  <a:t>時，發行者</a:t>
                </a:r>
                <a:r>
                  <a:rPr lang="zh-TW" altLang="en-US" sz="2800" dirty="0"/>
                  <a:t>會贖回以減低利息</a:t>
                </a:r>
                <a:r>
                  <a:rPr lang="zh-TW" altLang="en-US" sz="2800" dirty="0" smtClean="0"/>
                  <a:t>負擔</a:t>
                </a:r>
                <a:endParaRPr lang="en-US" altLang="zh-TW" sz="2800" dirty="0" smtClean="0"/>
              </a:p>
              <a:p>
                <a:r>
                  <a:rPr lang="zh-TW" altLang="en-US" dirty="0" smtClean="0"/>
                  <a:t>種</a:t>
                </a:r>
                <a:r>
                  <a:rPr lang="zh-TW" altLang="en-US" dirty="0"/>
                  <a:t>類</a:t>
                </a:r>
                <a:endParaRPr lang="en-US" altLang="zh-TW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美元零息可贖回債券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完整年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期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,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非完整年期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)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/>
                  <a:t>美元固定配息可贖回</a:t>
                </a:r>
                <a:r>
                  <a:rPr lang="zh-TW" altLang="en-US" dirty="0" smtClean="0"/>
                  <a:t>債券</a:t>
                </a:r>
                <a:endParaRPr lang="en-US" altLang="zh-TW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/>
                  <a:t>美元浮動配息可贖回債券</a:t>
                </a:r>
                <a:endParaRPr lang="en-US" altLang="zh-TW" dirty="0" smtClean="0"/>
              </a:p>
              <a:p>
                <a:r>
                  <a:rPr lang="zh-TW" altLang="en-US" dirty="0" smtClean="0"/>
                  <a:t>從零息可贖回債券公開說明書可以得到以下資訊</a:t>
                </a:r>
                <a:endParaRPr lang="en-US" altLang="zh-TW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/>
                  <a:t>發行</a:t>
                </a:r>
                <a:r>
                  <a:rPr lang="zh-TW" altLang="en-US" dirty="0" smtClean="0"/>
                  <a:t>日</a:t>
                </a:r>
                <a:r>
                  <a:rPr lang="en-US" altLang="zh-TW" dirty="0" smtClean="0"/>
                  <a:t>(t=0)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/>
                  <a:t>發行</a:t>
                </a:r>
                <a:r>
                  <a:rPr lang="zh-TW" altLang="en-US" dirty="0" smtClean="0"/>
                  <a:t>期間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Tn</a:t>
                </a:r>
                <a:r>
                  <a:rPr lang="en-US" altLang="zh-TW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/>
                  <a:t>發行</a:t>
                </a:r>
                <a:r>
                  <a:rPr lang="zh-TW" altLang="en-US" dirty="0" smtClean="0"/>
                  <a:t>價格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以發行價</a:t>
                </a:r>
                <a:r>
                  <a:rPr lang="zh-TW" altLang="en-US" dirty="0"/>
                  <a:t>格</a:t>
                </a:r>
                <a:r>
                  <a:rPr lang="zh-TW" altLang="en-US" dirty="0" smtClean="0"/>
                  <a:t>的比率表示</a:t>
                </a:r>
                <a:r>
                  <a:rPr lang="en-US" altLang="zh-TW" dirty="0" smtClean="0"/>
                  <a:t>,100</a:t>
                </a:r>
                <a:r>
                  <a:rPr lang="zh-TW" altLang="en-US" dirty="0" smtClean="0"/>
                  <a:t>元發行表示面額的</a:t>
                </a:r>
                <a:r>
                  <a:rPr lang="en-US" altLang="zh-TW" dirty="0" smtClean="0"/>
                  <a:t>100%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/>
                  <a:t>可贖回</a:t>
                </a:r>
                <a:r>
                  <a:rPr lang="zh-TW" altLang="en-US" dirty="0" smtClean="0"/>
                  <a:t>日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發行日後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dirty="0" smtClean="0"/>
                  <a:t>年起每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dirty="0" smtClean="0"/>
                  <a:t>年可以贖回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也可能只有一個可贖回日</a:t>
                </a:r>
                <a:endParaRPr lang="en-US" altLang="zh-TW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/>
                  <a:t>贖回價格</a:t>
                </a:r>
                <a:r>
                  <a:rPr lang="en-US" altLang="zh-TW" dirty="0" smtClean="0"/>
                  <a:t>:</a:t>
                </a:r>
                <a:r>
                  <a:rPr lang="zh-TW" altLang="en-US" dirty="0"/>
                  <a:t>面額的比率</a:t>
                </a:r>
                <a:r>
                  <a:rPr lang="en-US" altLang="zh-TW" dirty="0"/>
                  <a:t>+</a:t>
                </a:r>
                <a:r>
                  <a:rPr lang="zh-TW" altLang="en-US" dirty="0"/>
                  <a:t>隱含的</a:t>
                </a:r>
                <a:r>
                  <a:rPr lang="zh-TW" altLang="en-US" dirty="0" smtClean="0"/>
                  <a:t>利率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標售利率</a:t>
                </a:r>
                <a:r>
                  <a:rPr lang="en-US" altLang="zh-TW" dirty="0" smtClean="0"/>
                  <a:t>)</a:t>
                </a:r>
              </a:p>
              <a:p>
                <a:pPr marL="457200" lvl="1" indent="0">
                  <a:buNone/>
                </a:pPr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2594"/>
                <a:ext cx="10515600" cy="5212080"/>
              </a:xfrm>
              <a:blipFill>
                <a:blip r:embed="rId2"/>
                <a:stretch>
                  <a:fillRect l="-1043" t="-29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876903" y="2769325"/>
            <a:ext cx="197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 smtClean="0">
                <a:solidFill>
                  <a:srgbClr val="FF0000"/>
                </a:solidFill>
              </a:rPr>
              <a:t>本研究主題</a:t>
            </a:r>
            <a:endParaRPr lang="zh-TW" alt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1061</TotalTime>
  <Words>1824</Words>
  <Application>Microsoft Office PowerPoint</Application>
  <PresentationFormat>寬螢幕</PresentationFormat>
  <Paragraphs>415</Paragraphs>
  <Slides>40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54" baseType="lpstr">
      <vt:lpstr>Mathematica1</vt:lpstr>
      <vt:lpstr>新細明體</vt:lpstr>
      <vt:lpstr>標楷體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佈景主題</vt:lpstr>
      <vt:lpstr>方程式</vt:lpstr>
      <vt:lpstr>Visio</vt:lpstr>
      <vt:lpstr>Equation</vt:lpstr>
      <vt:lpstr>Bullet Bond &amp; Hull White model</vt:lpstr>
      <vt:lpstr>Pricing a zero bond at time t(評價日)</vt:lpstr>
      <vt:lpstr>Yield rate</vt:lpstr>
      <vt:lpstr>Zero Rate</vt:lpstr>
      <vt:lpstr>Bootstrap</vt:lpstr>
      <vt:lpstr>Day count (t to T)</vt:lpstr>
      <vt:lpstr>ZeroRate(T-t)</vt:lpstr>
      <vt:lpstr>Bond price</vt:lpstr>
      <vt:lpstr>可贖回債券</vt:lpstr>
      <vt:lpstr>Call schedule 舉例</vt:lpstr>
      <vt:lpstr>HW model introduction</vt:lpstr>
      <vt:lpstr>短利模型的種類</vt:lpstr>
      <vt:lpstr>Equilibrium model</vt:lpstr>
      <vt:lpstr>Equilibrium model</vt:lpstr>
      <vt:lpstr>No-arbitrage model 簡介</vt:lpstr>
      <vt:lpstr>No-arbitrage model</vt:lpstr>
      <vt:lpstr>No-arbitrage model</vt:lpstr>
      <vt:lpstr>Hull-White 模型參數校正</vt:lpstr>
      <vt:lpstr>Hull-White 三元樹理論及模型的建構</vt:lpstr>
      <vt:lpstr>步驟一產生的三元樹</vt:lpstr>
      <vt:lpstr>建立Hull-White tree步驟一 決定三元樹結構</vt:lpstr>
      <vt:lpstr>建立Hull-White tree步驟一 決定分支機率:  Type A  node</vt:lpstr>
      <vt:lpstr>Match the Variance</vt:lpstr>
      <vt:lpstr>建立Hull-White tree步驟一 決定分支機率:  Type B  node</vt:lpstr>
      <vt:lpstr>建立Hull-White tree步驟一 決定分支機率:  Type C  node</vt:lpstr>
      <vt:lpstr>建立Hull-White tree步驟二 計算每個時間點平移的利率量</vt:lpstr>
      <vt:lpstr>建立Hull-White tree步驟二 計算Qij和αi </vt:lpstr>
      <vt:lpstr>建立Hull-White tree步驟二 計算Qij和αi</vt:lpstr>
      <vt:lpstr>步驟二校正後的三元樹</vt:lpstr>
      <vt:lpstr>Bootstrap-1 year(程式更動部分)</vt:lpstr>
      <vt:lpstr>線性內插部分</vt:lpstr>
      <vt:lpstr>拔靴法部分</vt:lpstr>
      <vt:lpstr>HW利率樹部分</vt:lpstr>
      <vt:lpstr>Recovery rate定義</vt:lpstr>
      <vt:lpstr> 帶入上式λ_0，可求出λ_1</vt:lpstr>
      <vt:lpstr>違約強度模型在HW下之一般通式</vt:lpstr>
      <vt:lpstr>Recovery rate定義的改變</vt:lpstr>
      <vt:lpstr>Function 3：ZCB評價程式</vt:lpstr>
      <vt:lpstr>Reduced form model</vt:lpstr>
      <vt:lpstr>固定配息  Callable bond猜測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 Bond</dc:title>
  <dc:creator>黃一峰</dc:creator>
  <cp:lastModifiedBy>黃一峰</cp:lastModifiedBy>
  <cp:revision>165</cp:revision>
  <dcterms:created xsi:type="dcterms:W3CDTF">2017-08-29T04:58:06Z</dcterms:created>
  <dcterms:modified xsi:type="dcterms:W3CDTF">2017-10-03T10:30:36Z</dcterms:modified>
</cp:coreProperties>
</file>