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5" r:id="rId4"/>
    <p:sldId id="266" r:id="rId5"/>
    <p:sldId id="267" r:id="rId6"/>
    <p:sldId id="259" r:id="rId7"/>
    <p:sldId id="261" r:id="rId8"/>
    <p:sldId id="260" r:id="rId9"/>
    <p:sldId id="269" r:id="rId10"/>
    <p:sldId id="258" r:id="rId11"/>
    <p:sldId id="268" r:id="rId12"/>
    <p:sldId id="262" r:id="rId13"/>
    <p:sldId id="263" r:id="rId14"/>
    <p:sldId id="264" r:id="rId15"/>
    <p:sldId id="270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3135F-1A4B-48B9-A510-D5452CB7AE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6B2CB28-CCF8-4CBA-9AF1-F1221BEEEB77}">
      <dgm:prSet/>
      <dgm:spPr/>
      <dgm:t>
        <a:bodyPr/>
        <a:lstStyle/>
        <a:p>
          <a:pPr rtl="0"/>
          <a:r>
            <a:rPr lang="en-US" altLang="zh-TW" dirty="0" smtClean="0"/>
            <a:t>    </a:t>
          </a:r>
          <a:r>
            <a:rPr lang="zh-TW" dirty="0" smtClean="0"/>
            <a:t>簡述零息可贖回美元計價債券，如何利用</a:t>
          </a:r>
          <a:r>
            <a:rPr lang="en-US" dirty="0" smtClean="0"/>
            <a:t>Swap bank</a:t>
          </a:r>
          <a:r>
            <a:rPr lang="zh-TW" dirty="0" smtClean="0"/>
            <a:t>避險運作。</a:t>
          </a:r>
          <a:endParaRPr lang="zh-TW" dirty="0"/>
        </a:p>
      </dgm:t>
    </dgm:pt>
    <dgm:pt modelId="{384FA623-3329-454C-877A-3BB92C61F7D6}" type="parTrans" cxnId="{63271D6B-540E-4464-B2EB-27CB2BAE8749}">
      <dgm:prSet/>
      <dgm:spPr/>
      <dgm:t>
        <a:bodyPr/>
        <a:lstStyle/>
        <a:p>
          <a:endParaRPr lang="zh-TW" altLang="en-US"/>
        </a:p>
      </dgm:t>
    </dgm:pt>
    <dgm:pt modelId="{CC4DA3AC-CF59-4A5C-B63C-B07F6D340974}" type="sibTrans" cxnId="{63271D6B-540E-4464-B2EB-27CB2BAE8749}">
      <dgm:prSet/>
      <dgm:spPr/>
      <dgm:t>
        <a:bodyPr/>
        <a:lstStyle/>
        <a:p>
          <a:endParaRPr lang="zh-TW" altLang="en-US"/>
        </a:p>
      </dgm:t>
    </dgm:pt>
    <dgm:pt modelId="{4ED74588-5277-4AEA-BF5B-966E9F098B0E}">
      <dgm:prSet/>
      <dgm:spPr/>
      <dgm:t>
        <a:bodyPr/>
        <a:lstStyle/>
        <a:p>
          <a:pPr rtl="0"/>
          <a:r>
            <a:rPr lang="zh-TW" smtClean="0"/>
            <a:t>以</a:t>
          </a:r>
          <a:r>
            <a:rPr lang="en-US" smtClean="0"/>
            <a:t>IRR</a:t>
          </a:r>
          <a:r>
            <a:rPr lang="zh-TW" smtClean="0"/>
            <a:t>為</a:t>
          </a:r>
          <a:r>
            <a:rPr lang="en-US" smtClean="0"/>
            <a:t>4.5%</a:t>
          </a:r>
          <a:r>
            <a:rPr lang="zh-TW" smtClean="0"/>
            <a:t>，發行金額為一億元</a:t>
          </a:r>
          <a:r>
            <a:rPr lang="en-US" smtClean="0"/>
            <a:t>(USD)</a:t>
          </a:r>
          <a:r>
            <a:rPr lang="zh-TW" smtClean="0"/>
            <a:t>的零息可贖回債為例：</a:t>
          </a:r>
          <a:endParaRPr lang="zh-TW"/>
        </a:p>
      </dgm:t>
    </dgm:pt>
    <dgm:pt modelId="{5152979D-9F4D-41C3-B2D6-4DE10D03571E}" type="parTrans" cxnId="{A08B5046-FC8B-42CA-898C-C53E870F15D6}">
      <dgm:prSet/>
      <dgm:spPr/>
      <dgm:t>
        <a:bodyPr/>
        <a:lstStyle/>
        <a:p>
          <a:endParaRPr lang="zh-TW" altLang="en-US"/>
        </a:p>
      </dgm:t>
    </dgm:pt>
    <dgm:pt modelId="{C02EF5BA-7929-4664-AD27-4598F36F6A1F}" type="sibTrans" cxnId="{A08B5046-FC8B-42CA-898C-C53E870F15D6}">
      <dgm:prSet/>
      <dgm:spPr/>
      <dgm:t>
        <a:bodyPr/>
        <a:lstStyle/>
        <a:p>
          <a:endParaRPr lang="zh-TW" altLang="en-US"/>
        </a:p>
      </dgm:t>
    </dgm:pt>
    <dgm:pt modelId="{DB694B30-345E-496C-A67D-7109A4738DC4}">
      <dgm:prSet/>
      <dgm:spPr/>
      <dgm:t>
        <a:bodyPr/>
        <a:lstStyle/>
        <a:p>
          <a:pPr rtl="0"/>
          <a:r>
            <a:rPr lang="zh-TW" smtClean="0"/>
            <a:t>債券發行人透過</a:t>
          </a:r>
          <a:r>
            <a:rPr lang="en-US" smtClean="0"/>
            <a:t>Callable IRS</a:t>
          </a:r>
          <a:r>
            <a:rPr lang="zh-TW" smtClean="0"/>
            <a:t>將支付給投資人的固定利息轉為浮動利息；</a:t>
          </a:r>
          <a:endParaRPr lang="zh-TW"/>
        </a:p>
      </dgm:t>
    </dgm:pt>
    <dgm:pt modelId="{D523675F-AE86-4A80-89B3-2D2D9456238A}" type="parTrans" cxnId="{5055A35F-9167-4E76-937F-6B284F81FB1B}">
      <dgm:prSet/>
      <dgm:spPr/>
      <dgm:t>
        <a:bodyPr/>
        <a:lstStyle/>
        <a:p>
          <a:endParaRPr lang="zh-TW" altLang="en-US"/>
        </a:p>
      </dgm:t>
    </dgm:pt>
    <dgm:pt modelId="{E7BE30C6-9D19-412D-BDE8-150534AB171F}" type="sibTrans" cxnId="{5055A35F-9167-4E76-937F-6B284F81FB1B}">
      <dgm:prSet/>
      <dgm:spPr/>
      <dgm:t>
        <a:bodyPr/>
        <a:lstStyle/>
        <a:p>
          <a:endParaRPr lang="zh-TW" altLang="en-US"/>
        </a:p>
      </dgm:t>
    </dgm:pt>
    <dgm:pt modelId="{DD43B418-B5DE-468D-940F-21FAFC00BE69}">
      <dgm:prSet/>
      <dgm:spPr/>
      <dgm:t>
        <a:bodyPr/>
        <a:lstStyle/>
        <a:p>
          <a:pPr rtl="0"/>
          <a:r>
            <a:rPr lang="zh-TW" smtClean="0"/>
            <a:t>並且將贖回權賣給</a:t>
          </a:r>
          <a:r>
            <a:rPr lang="en-US" smtClean="0"/>
            <a:t>Swap bank</a:t>
          </a:r>
          <a:endParaRPr lang="zh-TW"/>
        </a:p>
      </dgm:t>
    </dgm:pt>
    <dgm:pt modelId="{332963B7-24A8-4A5D-83BF-12F68B268523}" type="parTrans" cxnId="{8280A872-38E3-47F2-9347-F3F2CB321F98}">
      <dgm:prSet/>
      <dgm:spPr/>
      <dgm:t>
        <a:bodyPr/>
        <a:lstStyle/>
        <a:p>
          <a:endParaRPr lang="zh-TW" altLang="en-US"/>
        </a:p>
      </dgm:t>
    </dgm:pt>
    <dgm:pt modelId="{ACB276BF-0BF2-4EF8-AA4E-8BA726BB312E}" type="sibTrans" cxnId="{8280A872-38E3-47F2-9347-F3F2CB321F98}">
      <dgm:prSet/>
      <dgm:spPr/>
      <dgm:t>
        <a:bodyPr/>
        <a:lstStyle/>
        <a:p>
          <a:endParaRPr lang="zh-TW" altLang="en-US"/>
        </a:p>
      </dgm:t>
    </dgm:pt>
    <dgm:pt modelId="{F52CA0FB-0DF1-48C8-B09A-712BE64C47F0}">
      <dgm:prSet/>
      <dgm:spPr/>
      <dgm:t>
        <a:bodyPr/>
        <a:lstStyle/>
        <a:p>
          <a:pPr rtl="0"/>
          <a:endParaRPr lang="zh-TW" dirty="0"/>
        </a:p>
      </dgm:t>
    </dgm:pt>
    <dgm:pt modelId="{0EF183A5-F103-43A0-9DFA-BFE6964D198B}" type="parTrans" cxnId="{7FF049DC-9B2A-4D3D-A334-AF3CB2E77C63}">
      <dgm:prSet/>
      <dgm:spPr/>
      <dgm:t>
        <a:bodyPr/>
        <a:lstStyle/>
        <a:p>
          <a:endParaRPr lang="zh-TW" altLang="en-US"/>
        </a:p>
      </dgm:t>
    </dgm:pt>
    <dgm:pt modelId="{82264909-D7F7-411D-BDD8-9785E557B25C}" type="sibTrans" cxnId="{7FF049DC-9B2A-4D3D-A334-AF3CB2E77C63}">
      <dgm:prSet/>
      <dgm:spPr/>
      <dgm:t>
        <a:bodyPr/>
        <a:lstStyle/>
        <a:p>
          <a:endParaRPr lang="zh-TW" altLang="en-US"/>
        </a:p>
      </dgm:t>
    </dgm:pt>
    <dgm:pt modelId="{FA29C77C-D699-40D7-AEEF-8C288278827E}" type="pres">
      <dgm:prSet presAssocID="{AA13135F-1A4B-48B9-A510-D5452CB7AE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A0DDA6-EB46-46EA-9D41-C6CE09C59E64}" type="pres">
      <dgm:prSet presAssocID="{86B2CB28-CCF8-4CBA-9AF1-F1221BEEEB7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B97B0F-6D7B-48A4-917C-DF825B94E4E7}" type="pres">
      <dgm:prSet presAssocID="{CC4DA3AC-CF59-4A5C-B63C-B07F6D340974}" presName="spacer" presStyleCnt="0"/>
      <dgm:spPr/>
    </dgm:pt>
    <dgm:pt modelId="{BC7C8419-075C-4353-B516-4243CA87684C}" type="pres">
      <dgm:prSet presAssocID="{4ED74588-5277-4AEA-BF5B-966E9F098B0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F829E2-3818-45FE-88BC-7ED6FE420299}" type="pres">
      <dgm:prSet presAssocID="{4ED74588-5277-4AEA-BF5B-966E9F098B0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D89E0D1-FB6F-437A-93E8-7A4AE8F2997E}" type="presOf" srcId="{F52CA0FB-0DF1-48C8-B09A-712BE64C47F0}" destId="{CDF829E2-3818-45FE-88BC-7ED6FE420299}" srcOrd="0" destOrd="2" presId="urn:microsoft.com/office/officeart/2005/8/layout/vList2"/>
    <dgm:cxn modelId="{018411A2-36D5-4600-843D-FEC90D525A2A}" type="presOf" srcId="{AA13135F-1A4B-48B9-A510-D5452CB7AE74}" destId="{FA29C77C-D699-40D7-AEEF-8C288278827E}" srcOrd="0" destOrd="0" presId="urn:microsoft.com/office/officeart/2005/8/layout/vList2"/>
    <dgm:cxn modelId="{87ED940B-BEF9-4619-8BE2-5D8D4B475632}" type="presOf" srcId="{4ED74588-5277-4AEA-BF5B-966E9F098B0E}" destId="{BC7C8419-075C-4353-B516-4243CA87684C}" srcOrd="0" destOrd="0" presId="urn:microsoft.com/office/officeart/2005/8/layout/vList2"/>
    <dgm:cxn modelId="{7FF049DC-9B2A-4D3D-A334-AF3CB2E77C63}" srcId="{DD43B418-B5DE-468D-940F-21FAFC00BE69}" destId="{F52CA0FB-0DF1-48C8-B09A-712BE64C47F0}" srcOrd="0" destOrd="0" parTransId="{0EF183A5-F103-43A0-9DFA-BFE6964D198B}" sibTransId="{82264909-D7F7-411D-BDD8-9785E557B25C}"/>
    <dgm:cxn modelId="{63271D6B-540E-4464-B2EB-27CB2BAE8749}" srcId="{AA13135F-1A4B-48B9-A510-D5452CB7AE74}" destId="{86B2CB28-CCF8-4CBA-9AF1-F1221BEEEB77}" srcOrd="0" destOrd="0" parTransId="{384FA623-3329-454C-877A-3BB92C61F7D6}" sibTransId="{CC4DA3AC-CF59-4A5C-B63C-B07F6D340974}"/>
    <dgm:cxn modelId="{5055A35F-9167-4E76-937F-6B284F81FB1B}" srcId="{4ED74588-5277-4AEA-BF5B-966E9F098B0E}" destId="{DB694B30-345E-496C-A67D-7109A4738DC4}" srcOrd="0" destOrd="0" parTransId="{D523675F-AE86-4A80-89B3-2D2D9456238A}" sibTransId="{E7BE30C6-9D19-412D-BDE8-150534AB171F}"/>
    <dgm:cxn modelId="{C893A47C-3702-44BA-B831-2C7FBC984DB5}" type="presOf" srcId="{86B2CB28-CCF8-4CBA-9AF1-F1221BEEEB77}" destId="{BAA0DDA6-EB46-46EA-9D41-C6CE09C59E64}" srcOrd="0" destOrd="0" presId="urn:microsoft.com/office/officeart/2005/8/layout/vList2"/>
    <dgm:cxn modelId="{A08B5046-FC8B-42CA-898C-C53E870F15D6}" srcId="{AA13135F-1A4B-48B9-A510-D5452CB7AE74}" destId="{4ED74588-5277-4AEA-BF5B-966E9F098B0E}" srcOrd="1" destOrd="0" parTransId="{5152979D-9F4D-41C3-B2D6-4DE10D03571E}" sibTransId="{C02EF5BA-7929-4664-AD27-4598F36F6A1F}"/>
    <dgm:cxn modelId="{88593B0E-5746-4478-8C28-E5EECD306FE0}" type="presOf" srcId="{DD43B418-B5DE-468D-940F-21FAFC00BE69}" destId="{CDF829E2-3818-45FE-88BC-7ED6FE420299}" srcOrd="0" destOrd="1" presId="urn:microsoft.com/office/officeart/2005/8/layout/vList2"/>
    <dgm:cxn modelId="{8D9D7A26-8363-4FCA-A8BE-3161012BBF46}" type="presOf" srcId="{DB694B30-345E-496C-A67D-7109A4738DC4}" destId="{CDF829E2-3818-45FE-88BC-7ED6FE420299}" srcOrd="0" destOrd="0" presId="urn:microsoft.com/office/officeart/2005/8/layout/vList2"/>
    <dgm:cxn modelId="{8280A872-38E3-47F2-9347-F3F2CB321F98}" srcId="{4ED74588-5277-4AEA-BF5B-966E9F098B0E}" destId="{DD43B418-B5DE-468D-940F-21FAFC00BE69}" srcOrd="1" destOrd="0" parTransId="{332963B7-24A8-4A5D-83BF-12F68B268523}" sibTransId="{ACB276BF-0BF2-4EF8-AA4E-8BA726BB312E}"/>
    <dgm:cxn modelId="{F52B5A21-F695-47E3-BDE7-63028C0ABD1A}" type="presParOf" srcId="{FA29C77C-D699-40D7-AEEF-8C288278827E}" destId="{BAA0DDA6-EB46-46EA-9D41-C6CE09C59E64}" srcOrd="0" destOrd="0" presId="urn:microsoft.com/office/officeart/2005/8/layout/vList2"/>
    <dgm:cxn modelId="{826442C8-375C-42B2-9624-ECC9A7202A28}" type="presParOf" srcId="{FA29C77C-D699-40D7-AEEF-8C288278827E}" destId="{A7B97B0F-6D7B-48A4-917C-DF825B94E4E7}" srcOrd="1" destOrd="0" presId="urn:microsoft.com/office/officeart/2005/8/layout/vList2"/>
    <dgm:cxn modelId="{1EB9C848-5C0F-4964-B745-5D8B2F53B7FB}" type="presParOf" srcId="{FA29C77C-D699-40D7-AEEF-8C288278827E}" destId="{BC7C8419-075C-4353-B516-4243CA87684C}" srcOrd="2" destOrd="0" presId="urn:microsoft.com/office/officeart/2005/8/layout/vList2"/>
    <dgm:cxn modelId="{B938FA80-CCC9-4059-B3C3-483E6AD3E9B5}" type="presParOf" srcId="{FA29C77C-D699-40D7-AEEF-8C288278827E}" destId="{CDF829E2-3818-45FE-88BC-7ED6FE4202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0DDA6-EB46-46EA-9D41-C6CE09C59E64}">
      <dsp:nvSpPr>
        <dsp:cNvPr id="0" name=""/>
        <dsp:cNvSpPr/>
      </dsp:nvSpPr>
      <dsp:spPr>
        <a:xfrm>
          <a:off x="0" y="102789"/>
          <a:ext cx="10515600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    </a:t>
          </a:r>
          <a:r>
            <a:rPr lang="zh-TW" sz="3200" kern="1200" dirty="0" smtClean="0"/>
            <a:t>簡述零息可贖回美元計價債券，如何利用</a:t>
          </a:r>
          <a:r>
            <a:rPr lang="en-US" sz="3200" kern="1200" dirty="0" smtClean="0"/>
            <a:t>Swap bank</a:t>
          </a:r>
          <a:r>
            <a:rPr lang="zh-TW" sz="3200" kern="1200" dirty="0" smtClean="0"/>
            <a:t>避險運作。</a:t>
          </a:r>
          <a:endParaRPr lang="zh-TW" sz="3200" kern="1200" dirty="0"/>
        </a:p>
      </dsp:txBody>
      <dsp:txXfrm>
        <a:off x="65796" y="168585"/>
        <a:ext cx="10384008" cy="1216248"/>
      </dsp:txXfrm>
    </dsp:sp>
    <dsp:sp modelId="{BC7C8419-075C-4353-B516-4243CA87684C}">
      <dsp:nvSpPr>
        <dsp:cNvPr id="0" name=""/>
        <dsp:cNvSpPr/>
      </dsp:nvSpPr>
      <dsp:spPr>
        <a:xfrm>
          <a:off x="0" y="1542789"/>
          <a:ext cx="10515600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smtClean="0"/>
            <a:t>以</a:t>
          </a:r>
          <a:r>
            <a:rPr lang="en-US" sz="3200" kern="1200" smtClean="0"/>
            <a:t>IRR</a:t>
          </a:r>
          <a:r>
            <a:rPr lang="zh-TW" sz="3200" kern="1200" smtClean="0"/>
            <a:t>為</a:t>
          </a:r>
          <a:r>
            <a:rPr lang="en-US" sz="3200" kern="1200" smtClean="0"/>
            <a:t>4.5%</a:t>
          </a:r>
          <a:r>
            <a:rPr lang="zh-TW" sz="3200" kern="1200" smtClean="0"/>
            <a:t>，發行金額為一億元</a:t>
          </a:r>
          <a:r>
            <a:rPr lang="en-US" sz="3200" kern="1200" smtClean="0"/>
            <a:t>(USD)</a:t>
          </a:r>
          <a:r>
            <a:rPr lang="zh-TW" sz="3200" kern="1200" smtClean="0"/>
            <a:t>的零息可贖回債為例：</a:t>
          </a:r>
          <a:endParaRPr lang="zh-TW" sz="3200" kern="1200"/>
        </a:p>
      </dsp:txBody>
      <dsp:txXfrm>
        <a:off x="65796" y="1608585"/>
        <a:ext cx="10384008" cy="1216248"/>
      </dsp:txXfrm>
    </dsp:sp>
    <dsp:sp modelId="{CDF829E2-3818-45FE-88BC-7ED6FE420299}">
      <dsp:nvSpPr>
        <dsp:cNvPr id="0" name=""/>
        <dsp:cNvSpPr/>
      </dsp:nvSpPr>
      <dsp:spPr>
        <a:xfrm>
          <a:off x="0" y="2890629"/>
          <a:ext cx="10515600" cy="135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500" kern="1200" smtClean="0"/>
            <a:t>債券發行人透過</a:t>
          </a:r>
          <a:r>
            <a:rPr lang="en-US" sz="2500" kern="1200" smtClean="0"/>
            <a:t>Callable IRS</a:t>
          </a:r>
          <a:r>
            <a:rPr lang="zh-TW" sz="2500" kern="1200" smtClean="0"/>
            <a:t>將支付給投資人的固定利息轉為浮動利息；</a:t>
          </a:r>
          <a:endParaRPr lang="zh-TW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500" kern="1200" smtClean="0"/>
            <a:t>並且將贖回權賣給</a:t>
          </a:r>
          <a:r>
            <a:rPr lang="en-US" sz="2500" kern="1200" smtClean="0"/>
            <a:t>Swap bank</a:t>
          </a:r>
          <a:endParaRPr lang="zh-TW" sz="2500" kern="120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sz="2500" kern="1200" dirty="0"/>
        </a:p>
      </dsp:txBody>
      <dsp:txXfrm>
        <a:off x="0" y="2890629"/>
        <a:ext cx="10515600" cy="1357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8B8D2-BD2E-4497-AFB1-4F69C7AF225F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98434-46BD-4059-8FA6-A15C6EC1CF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14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Accreting callable IRS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98434-46BD-4059-8FA6-A15C6EC1CFF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1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65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66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450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40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21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80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15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58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78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79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58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553C-55F7-4BAC-93E4-66A4CE84712D}" type="datetimeFigureOut">
              <a:rPr lang="zh-TW" altLang="en-US" smtClean="0"/>
              <a:t>2018/1/10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52C60-49A1-43C9-972B-FC571CA843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4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../BSP%20SwapBank.pptx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Swap Bank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8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如果是發行 零息債券，中間不支付 </a:t>
            </a:r>
            <a:r>
              <a:rPr lang="en-US" altLang="zh-TW" dirty="0" smtClean="0"/>
              <a:t>coupon</a:t>
            </a:r>
            <a:r>
              <a:rPr lang="zh-TW" altLang="en-US" dirty="0" smtClean="0"/>
              <a:t>，是否還需要用</a:t>
            </a:r>
            <a:r>
              <a:rPr lang="en-US" altLang="zh-TW" dirty="0" smtClean="0"/>
              <a:t>IRS</a:t>
            </a:r>
            <a:r>
              <a:rPr lang="zh-TW" altLang="en-US" dirty="0" smtClean="0"/>
              <a:t>避險？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如果發行固定利率債，再用</a:t>
            </a:r>
            <a:r>
              <a:rPr lang="en-US" altLang="zh-TW" dirty="0" smtClean="0"/>
              <a:t>IRS</a:t>
            </a:r>
            <a:r>
              <a:rPr lang="zh-TW" altLang="en-US" dirty="0" smtClean="0"/>
              <a:t>換成浮動支出，為什麼不直接發浮動利率債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假定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根據</a:t>
            </a:r>
            <a:r>
              <a:rPr lang="en-US" altLang="zh-TW" dirty="0" smtClean="0"/>
              <a:t>swap </a:t>
            </a:r>
            <a:r>
              <a:rPr lang="zh-TW" altLang="en-US" dirty="0" smtClean="0"/>
              <a:t>價值改變，想要提前</a:t>
            </a:r>
            <a:r>
              <a:rPr lang="en-US" altLang="zh-TW" dirty="0" smtClean="0"/>
              <a:t>unwind</a:t>
            </a:r>
            <a:r>
              <a:rPr lang="zh-TW" altLang="en-US" dirty="0" smtClean="0"/>
              <a:t>，強迫債券發行者提前贖回債券，發行者有辦法立即舉新債還舊債嗎</a:t>
            </a:r>
            <a:r>
              <a:rPr lang="en-US" altLang="zh-TW" dirty="0" smtClean="0"/>
              <a:t>? </a:t>
            </a:r>
            <a:r>
              <a:rPr lang="zh-TW" altLang="en-US" dirty="0" smtClean="0"/>
              <a:t>如果不行，那麼當發行者缺乏足夠現金時，應該也無法在</a:t>
            </a:r>
            <a:r>
              <a:rPr lang="en-US" altLang="zh-TW" dirty="0" smtClean="0"/>
              <a:t>bank unwind swap </a:t>
            </a:r>
            <a:r>
              <a:rPr lang="zh-TW" altLang="en-US" dirty="0" smtClean="0"/>
              <a:t>時</a:t>
            </a:r>
            <a:r>
              <a:rPr lang="en-US" altLang="zh-TW" dirty="0" smtClean="0"/>
              <a:t>call</a:t>
            </a:r>
            <a:r>
              <a:rPr lang="zh-TW" altLang="en-US" dirty="0" smtClean="0"/>
              <a:t>回債券。也就是說有辦法釐清</a:t>
            </a:r>
            <a:r>
              <a:rPr lang="en-US" altLang="zh-TW" dirty="0" smtClean="0"/>
              <a:t>callable  bond </a:t>
            </a:r>
            <a:r>
              <a:rPr lang="zh-TW" altLang="en-US" dirty="0" smtClean="0"/>
              <a:t>贖回機制是由 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單方決定，還是 </a:t>
            </a:r>
            <a:r>
              <a:rPr lang="en-US" altLang="zh-TW" dirty="0" smtClean="0"/>
              <a:t>swap bank </a:t>
            </a:r>
            <a:r>
              <a:rPr lang="zh-TW" altLang="en-US" dirty="0" smtClean="0"/>
              <a:t>和發行者互動的結果？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56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4.</a:t>
            </a:r>
            <a:r>
              <a:rPr lang="zh-TW" altLang="en-US" dirty="0"/>
              <a:t> </a:t>
            </a:r>
            <a:r>
              <a:rPr lang="en-US" altLang="zh-TW" dirty="0"/>
              <a:t>swap bank </a:t>
            </a:r>
            <a:r>
              <a:rPr lang="zh-TW" altLang="en-US" dirty="0"/>
              <a:t>設計是針對台灣國際板的可贖回債券的避險而特別設計嗎</a:t>
            </a:r>
            <a:r>
              <a:rPr lang="en-US" altLang="zh-TW" dirty="0"/>
              <a:t>?   </a:t>
            </a:r>
            <a:r>
              <a:rPr lang="zh-TW" altLang="en-US" dirty="0"/>
              <a:t>國際上的可贖回債會不會也有</a:t>
            </a:r>
            <a:r>
              <a:rPr lang="en-US" altLang="zh-TW" dirty="0"/>
              <a:t>swap bank </a:t>
            </a:r>
            <a:r>
              <a:rPr lang="zh-TW" altLang="en-US" dirty="0"/>
              <a:t>的</a:t>
            </a:r>
            <a:r>
              <a:rPr lang="zh-TW" altLang="en-US" dirty="0" smtClean="0"/>
              <a:t>機制？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876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陳經理回覆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雖然是零息債券，但是發行人還是每年支付浮動利率加上一個信用加碼給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，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會支付固定利率</a:t>
            </a:r>
            <a:r>
              <a:rPr lang="en-US" altLang="zh-TW" dirty="0" smtClean="0"/>
              <a:t>IRR</a:t>
            </a:r>
            <a:r>
              <a:rPr lang="zh-TW" altLang="en-US" dirty="0" smtClean="0"/>
              <a:t>給發行人，發行人會在債券到期時一筆付給投資人，現在市場上一般是每年交換現金流，但是主要還是看合約條件。如果不每年交換，若是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在債券到期時倒閉，發行人必須自行拿出固定利率</a:t>
            </a:r>
            <a:r>
              <a:rPr lang="en-US" altLang="zh-TW" dirty="0" smtClean="0"/>
              <a:t>IRR</a:t>
            </a:r>
            <a:r>
              <a:rPr lang="zh-TW" altLang="en-US" dirty="0" smtClean="0"/>
              <a:t>給投資人的困境，就失去避險</a:t>
            </a:r>
            <a:r>
              <a:rPr lang="en-US" altLang="zh-TW" dirty="0" smtClean="0"/>
              <a:t>(HEDGE)</a:t>
            </a:r>
            <a:r>
              <a:rPr lang="zh-TW" altLang="en-US" dirty="0" smtClean="0"/>
              <a:t>的意義。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因為浮動利率債的市場利率高於零息債券的利率，比方說一個</a:t>
            </a:r>
            <a:r>
              <a:rPr lang="en-US" altLang="zh-TW" dirty="0" smtClean="0"/>
              <a:t>A</a:t>
            </a:r>
            <a:r>
              <a:rPr lang="zh-TW" altLang="en-US" dirty="0" smtClean="0"/>
              <a:t>發行人發行</a:t>
            </a:r>
            <a:r>
              <a:rPr lang="en-US" altLang="zh-TW" dirty="0" smtClean="0"/>
              <a:t>30</a:t>
            </a:r>
            <a:r>
              <a:rPr lang="zh-TW" altLang="en-US" dirty="0" smtClean="0"/>
              <a:t>年零息債券，支付</a:t>
            </a:r>
            <a:r>
              <a:rPr lang="en-US" altLang="zh-TW" dirty="0" smtClean="0"/>
              <a:t>3M LIBOR&amp;#43;35bps</a:t>
            </a:r>
            <a:r>
              <a:rPr lang="zh-TW" altLang="en-US" dirty="0" smtClean="0"/>
              <a:t>，發行</a:t>
            </a:r>
            <a:r>
              <a:rPr lang="en-US" altLang="zh-TW" dirty="0" smtClean="0"/>
              <a:t>5</a:t>
            </a:r>
            <a:r>
              <a:rPr lang="zh-TW" altLang="en-US" dirty="0" smtClean="0"/>
              <a:t>年浮動利率債，則需支付</a:t>
            </a:r>
            <a:r>
              <a:rPr lang="en-US" altLang="zh-TW" dirty="0" smtClean="0"/>
              <a:t>3M LIBOR&amp;#43;80bps</a:t>
            </a:r>
            <a:r>
              <a:rPr lang="zh-TW" altLang="en-US" dirty="0" smtClean="0"/>
              <a:t>，對</a:t>
            </a:r>
            <a:r>
              <a:rPr lang="en-US" altLang="zh-TW" dirty="0" smtClean="0"/>
              <a:t>A</a:t>
            </a:r>
            <a:r>
              <a:rPr lang="zh-TW" altLang="en-US" dirty="0" smtClean="0"/>
              <a:t>發行人而言，當然是發行</a:t>
            </a:r>
            <a:r>
              <a:rPr lang="en-US" altLang="zh-TW" dirty="0" smtClean="0"/>
              <a:t>30</a:t>
            </a:r>
            <a:r>
              <a:rPr lang="zh-TW" altLang="en-US" dirty="0" smtClean="0"/>
              <a:t>年零息債券划算。此外，目前市場上浮動利率債券多是短天期債券，無法滿足長期資金的需求。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市場實務是由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單方決定，若是發行人籌資有困難，則是發行人要自行解決，不然就是發行人付錢給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，請他們不要</a:t>
            </a:r>
            <a:r>
              <a:rPr lang="en-US" altLang="zh-TW" dirty="0" smtClean="0"/>
              <a:t>CALL</a:t>
            </a:r>
            <a:r>
              <a:rPr lang="zh-TW" altLang="en-US" dirty="0" smtClean="0"/>
              <a:t>回，或是找其他新的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取代之前的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，但是這時的避險成本一定會更貴，因為避險成本是由市場利率決定的。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98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劉</a:t>
            </a:r>
            <a:r>
              <a:rPr lang="zh-TW" altLang="en-US" dirty="0" smtClean="0"/>
              <a:t>經理回</a:t>
            </a:r>
            <a:r>
              <a:rPr lang="zh-TW" altLang="en-US" dirty="0"/>
              <a:t>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發行人若須要發行債券 ，基本上是可以的，因為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en-US" altLang="zh-TW" dirty="0" smtClean="0"/>
              <a:t>     (1)	Swap Bank</a:t>
            </a:r>
            <a:r>
              <a:rPr lang="zh-TW" altLang="en-US" dirty="0" smtClean="0"/>
              <a:t>會願意再重新幫他避險，因為此時避險成本更低，</a:t>
            </a:r>
            <a:r>
              <a:rPr lang="en-US" altLang="zh-TW" dirty="0" smtClean="0"/>
              <a:t>	</a:t>
            </a:r>
            <a:r>
              <a:rPr lang="zh-TW" altLang="en-US" dirty="0" smtClean="0"/>
              <a:t>划算</a:t>
            </a:r>
            <a:r>
              <a:rPr lang="en-US" altLang="zh-TW" dirty="0" smtClean="0"/>
              <a:t>!</a:t>
            </a:r>
          </a:p>
          <a:p>
            <a:pPr marL="0" indent="0">
              <a:buNone/>
            </a:pPr>
            <a:r>
              <a:rPr lang="en-US" altLang="zh-TW" dirty="0" smtClean="0"/>
              <a:t>     (2)</a:t>
            </a:r>
            <a:r>
              <a:rPr lang="zh-TW" altLang="en-US" dirty="0" smtClean="0"/>
              <a:t> 承銷商又可以賺一次費用收入，他也願意做。</a:t>
            </a:r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r>
              <a:rPr lang="en-US" altLang="zh-TW" dirty="0" smtClean="0"/>
              <a:t>(3)</a:t>
            </a:r>
            <a:r>
              <a:rPr lang="zh-TW" altLang="en-US" dirty="0" smtClean="0"/>
              <a:t> 發行人當然更樂意，因為其實他負債總額沒有變，而利率又</a:t>
            </a:r>
            <a:r>
              <a:rPr lang="en-US" altLang="zh-TW" dirty="0" smtClean="0"/>
              <a:t>	</a:t>
            </a:r>
            <a:r>
              <a:rPr lang="zh-TW" altLang="en-US" dirty="0" smtClean="0"/>
              <a:t>會較低。</a:t>
            </a:r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r>
              <a:rPr lang="en-US" altLang="zh-TW" dirty="0" smtClean="0"/>
              <a:t>(4)</a:t>
            </a:r>
            <a:r>
              <a:rPr lang="zh-TW" altLang="en-US" dirty="0" smtClean="0"/>
              <a:t> 買方其實只要還有額度，也願意買， 因為在被買回的低利環</a:t>
            </a:r>
            <a:r>
              <a:rPr lang="en-US" altLang="zh-TW" dirty="0" smtClean="0"/>
              <a:t>	</a:t>
            </a:r>
            <a:r>
              <a:rPr lang="zh-TW" altLang="en-US" dirty="0" smtClean="0"/>
              <a:t>境下，能有較高收益率商品，仍是相當有吸引力的。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48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劉經理回覆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其實說穿很簡單，</a:t>
            </a:r>
          </a:p>
          <a:p>
            <a:r>
              <a:rPr lang="zh-TW" altLang="en-US" dirty="0" smtClean="0"/>
              <a:t>就是發行人賣選擇權把利息殿高，</a:t>
            </a:r>
          </a:p>
          <a:p>
            <a:r>
              <a:rPr lang="zh-TW" altLang="en-US" dirty="0" smtClean="0"/>
              <a:t>所以選擇權執行與否，</a:t>
            </a:r>
          </a:p>
          <a:p>
            <a:r>
              <a:rPr lang="zh-TW" altLang="en-US" dirty="0" smtClean="0"/>
              <a:t>是由選擇權買方決定</a:t>
            </a:r>
            <a:r>
              <a:rPr lang="en-US" altLang="zh-TW" dirty="0" smtClean="0"/>
              <a:t>(Swap Bank) </a:t>
            </a:r>
            <a:r>
              <a:rPr lang="zh-TW" altLang="en-US" dirty="0" smtClean="0"/>
              <a:t>，</a:t>
            </a:r>
          </a:p>
          <a:p>
            <a:r>
              <a:rPr lang="zh-TW" altLang="en-US" dirty="0" smtClean="0"/>
              <a:t>發行人一點決定權利都沒有，</a:t>
            </a:r>
          </a:p>
          <a:p>
            <a:r>
              <a:rPr lang="zh-TW" altLang="en-US" dirty="0" smtClean="0"/>
              <a:t>若他真的缺錢買回發行的債券 ，</a:t>
            </a:r>
          </a:p>
          <a:p>
            <a:r>
              <a:rPr lang="zh-TW" altLang="en-US" dirty="0" smtClean="0"/>
              <a:t>他可以跟交換銀行拜託看看，</a:t>
            </a:r>
          </a:p>
          <a:p>
            <a:r>
              <a:rPr lang="zh-TW" altLang="en-US" dirty="0" smtClean="0"/>
              <a:t>並用未來的持續合作當籌碼來談談看，看交換銀行是否願意幫忙，</a:t>
            </a:r>
          </a:p>
          <a:p>
            <a:r>
              <a:rPr lang="zh-TW" altLang="en-US" dirty="0" smtClean="0"/>
              <a:t>但是，若發行人已缺現金， </a:t>
            </a:r>
          </a:p>
          <a:p>
            <a:r>
              <a:rPr lang="zh-TW" altLang="en-US" dirty="0" smtClean="0"/>
              <a:t>我想交換銀行會同意承受信用風險增加，</a:t>
            </a:r>
          </a:p>
          <a:p>
            <a:r>
              <a:rPr lang="zh-TW" altLang="en-US" dirty="0" smtClean="0"/>
              <a:t>來跟發行人談感情的機率是低的。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38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蔡經理回覆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4.</a:t>
            </a:r>
            <a:r>
              <a:rPr lang="zh-TW" altLang="en-US" dirty="0"/>
              <a:t>在國外發行的可贖回公司債，也是有</a:t>
            </a:r>
            <a:r>
              <a:rPr lang="en-US" altLang="zh-TW" dirty="0"/>
              <a:t>Swap Bank</a:t>
            </a:r>
            <a:r>
              <a:rPr lang="zh-TW" altLang="en-US" dirty="0"/>
              <a:t>的參與</a:t>
            </a:r>
            <a:r>
              <a:rPr lang="zh-TW" altLang="en-US" dirty="0" smtClean="0"/>
              <a:t>。不過</a:t>
            </a:r>
            <a:r>
              <a:rPr lang="zh-TW" altLang="en-US" dirty="0"/>
              <a:t>在國外，可贖回債券的比重沒有台灣這麼高，那是因為</a:t>
            </a:r>
            <a:r>
              <a:rPr lang="zh-TW" altLang="en-US" dirty="0" smtClean="0"/>
              <a:t>台灣的</a:t>
            </a:r>
            <a:r>
              <a:rPr lang="zh-TW" altLang="en-US" dirty="0"/>
              <a:t>壽險公司要求要夠高</a:t>
            </a:r>
            <a:r>
              <a:rPr lang="en-US" altLang="zh-TW" dirty="0"/>
              <a:t>(4%</a:t>
            </a:r>
            <a:r>
              <a:rPr lang="zh-TW" altLang="en-US" dirty="0"/>
              <a:t>以上</a:t>
            </a:r>
            <a:r>
              <a:rPr lang="en-US" altLang="zh-TW" dirty="0"/>
              <a:t>)</a:t>
            </a:r>
            <a:r>
              <a:rPr lang="zh-TW" altLang="en-US" dirty="0"/>
              <a:t>的</a:t>
            </a:r>
            <a:r>
              <a:rPr lang="en-US" altLang="zh-TW" dirty="0"/>
              <a:t>IRR</a:t>
            </a:r>
            <a:r>
              <a:rPr lang="zh-TW" altLang="en-US" dirty="0"/>
              <a:t>，因此天期都是二三十年</a:t>
            </a:r>
            <a:r>
              <a:rPr lang="zh-TW" altLang="en-US" dirty="0" smtClean="0"/>
              <a:t>，</a:t>
            </a:r>
            <a:r>
              <a:rPr lang="en-US" altLang="zh-TW" dirty="0" smtClean="0"/>
              <a:t>Call</a:t>
            </a:r>
            <a:r>
              <a:rPr lang="zh-TW" altLang="en-US" dirty="0"/>
              <a:t>權的價值也高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我</a:t>
            </a:r>
            <a:r>
              <a:rPr lang="zh-TW" altLang="en-US" dirty="0"/>
              <a:t>也常看到國外有一種可贖回債券，讓發行者可在到期日的前幾</a:t>
            </a:r>
          </a:p>
          <a:p>
            <a:pPr marL="0" indent="0">
              <a:buNone/>
            </a:pPr>
            <a:r>
              <a:rPr lang="zh-TW" altLang="en-US" dirty="0" smtClean="0"/>
              <a:t>  個</a:t>
            </a:r>
            <a:r>
              <a:rPr lang="zh-TW" altLang="en-US" dirty="0"/>
              <a:t>月贖回，那種是方便發行者資金運用的設計，沒有什麼選擇權</a:t>
            </a:r>
          </a:p>
          <a:p>
            <a:pPr marL="0" indent="0">
              <a:buNone/>
            </a:pPr>
            <a:r>
              <a:rPr lang="zh-TW" altLang="en-US" dirty="0" smtClean="0"/>
              <a:t>  價值</a:t>
            </a:r>
            <a:r>
              <a:rPr lang="zh-TW" altLang="en-US" dirty="0"/>
              <a:t>。所以應該就沒有</a:t>
            </a:r>
            <a:r>
              <a:rPr lang="en-US" altLang="zh-TW" dirty="0"/>
              <a:t>Swap Bank</a:t>
            </a:r>
            <a:r>
              <a:rPr lang="zh-TW" altLang="en-US" dirty="0"/>
              <a:t>參與。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53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Interest Rate Swap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所謂利率交換</a:t>
            </a:r>
            <a:r>
              <a:rPr lang="en-US" altLang="zh-TW" dirty="0" smtClean="0"/>
              <a:t>(IRS)</a:t>
            </a:r>
            <a:r>
              <a:rPr lang="zh-TW" altLang="en-US" dirty="0" smtClean="0"/>
              <a:t>是指交易雙方，給定一個名目本金，約定在特定期間內，每隔一段期間依照約定的固定或者浮動型態利率做交換，互相付對方一次利息。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一般而言，浮動利率通常為給定某個浮動利率指標</a:t>
            </a:r>
            <a:r>
              <a:rPr lang="en-US" altLang="zh-TW" dirty="0"/>
              <a:t>(</a:t>
            </a:r>
            <a:r>
              <a:rPr lang="zh-TW" altLang="en-US" dirty="0"/>
              <a:t>例如：</a:t>
            </a:r>
            <a:r>
              <a:rPr lang="en-US" altLang="zh-TW" dirty="0"/>
              <a:t>LIBOR)</a:t>
            </a:r>
            <a:r>
              <a:rPr lang="zh-TW" altLang="en-US" dirty="0"/>
              <a:t>再加上一些固定基點數</a:t>
            </a:r>
            <a:r>
              <a:rPr lang="en-US" altLang="zh-TW" dirty="0"/>
              <a:t>(Basis Point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，固定利率則</a:t>
            </a:r>
            <a:r>
              <a:rPr lang="zh-TW" altLang="en-US" dirty="0" smtClean="0"/>
              <a:t>是在簽定</a:t>
            </a:r>
            <a:r>
              <a:rPr lang="en-US" altLang="zh-TW" dirty="0" smtClean="0"/>
              <a:t>IRS</a:t>
            </a:r>
            <a:r>
              <a:rPr lang="zh-TW" altLang="en-US" dirty="0" smtClean="0"/>
              <a:t>當下由</a:t>
            </a:r>
            <a:r>
              <a:rPr lang="zh-TW" altLang="en-US" dirty="0" smtClean="0"/>
              <a:t>雙方同意決定。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通常在簽訂契約當下，交易</a:t>
            </a:r>
            <a:r>
              <a:rPr lang="zh-TW" altLang="en-US" dirty="0" smtClean="0"/>
              <a:t>雙方在交換期間內所支付的利息，其現值加</a:t>
            </a:r>
            <a:r>
              <a:rPr lang="zh-TW" altLang="en-US" dirty="0"/>
              <a:t>總</a:t>
            </a:r>
            <a:r>
              <a:rPr lang="zh-TW" altLang="en-US" dirty="0" smtClean="0"/>
              <a:t>要與交易對手一致，才能使雙方都願意進行利率交換。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5207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Interest Rate Swap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依據慣例，利率交換中交易雙方的名稱，</a:t>
            </a:r>
            <a:r>
              <a:rPr lang="zh-TW" altLang="en-US" b="1" dirty="0" smtClean="0"/>
              <a:t>支付固定利率</a:t>
            </a:r>
            <a:r>
              <a:rPr lang="zh-TW" altLang="en-US" dirty="0" smtClean="0"/>
              <a:t>的一方叫做</a:t>
            </a:r>
            <a:r>
              <a:rPr lang="en-US" altLang="zh-TW" dirty="0"/>
              <a:t>P</a:t>
            </a:r>
            <a:r>
              <a:rPr lang="en-US" altLang="zh-TW" dirty="0" smtClean="0"/>
              <a:t>ayer</a:t>
            </a:r>
            <a:r>
              <a:rPr lang="zh-TW" altLang="en-US" dirty="0" smtClean="0"/>
              <a:t>，</a:t>
            </a:r>
            <a:r>
              <a:rPr lang="zh-TW" altLang="en-US" b="1" dirty="0" smtClean="0"/>
              <a:t>接受固定利率</a:t>
            </a:r>
            <a:r>
              <a:rPr lang="zh-TW" altLang="en-US" dirty="0" smtClean="0"/>
              <a:t>的則為</a:t>
            </a:r>
            <a:r>
              <a:rPr lang="en-US" altLang="zh-TW" dirty="0" smtClean="0"/>
              <a:t>Receiver</a:t>
            </a:r>
          </a:p>
          <a:p>
            <a:endParaRPr lang="en-US" altLang="zh-TW" dirty="0"/>
          </a:p>
          <a:p>
            <a:r>
              <a:rPr lang="zh-TW" altLang="en-US" dirty="0" smtClean="0"/>
              <a:t>例如：</a:t>
            </a:r>
            <a:r>
              <a:rPr lang="en-US" altLang="zh-TW" dirty="0" smtClean="0"/>
              <a:t>counterparty</a:t>
            </a:r>
            <a:r>
              <a:rPr lang="zh-TW" altLang="en-US" dirty="0"/>
              <a:t>甲</a:t>
            </a:r>
            <a:r>
              <a:rPr lang="zh-TW" altLang="en-US" dirty="0" smtClean="0"/>
              <a:t>方擁有固定利息支出，乙方擁有浮動利息支出，而雙方都不喜歡自己的利息支出方式，便可能觸動</a:t>
            </a:r>
            <a:r>
              <a:rPr lang="en-US" altLang="zh-TW" dirty="0" smtClean="0"/>
              <a:t>IRS</a:t>
            </a:r>
            <a:r>
              <a:rPr lang="zh-TW" altLang="en-US" dirty="0" smtClean="0"/>
              <a:t>的交換機制。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在交易期間，若利率下跌，則對</a:t>
            </a:r>
            <a:r>
              <a:rPr lang="en-US" altLang="zh-TW" dirty="0" smtClean="0"/>
              <a:t>Receiver</a:t>
            </a:r>
            <a:r>
              <a:rPr lang="zh-TW" altLang="en-US" dirty="0" smtClean="0"/>
              <a:t>較為有利，因為付出的浮動利率較少。反之則是對</a:t>
            </a:r>
            <a:r>
              <a:rPr lang="en-US" altLang="zh-TW" dirty="0" smtClean="0"/>
              <a:t>Payer</a:t>
            </a:r>
            <a:r>
              <a:rPr lang="zh-TW" altLang="en-US" dirty="0" smtClean="0"/>
              <a:t>有利。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663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Swaption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Swaption</a:t>
            </a:r>
            <a:r>
              <a:rPr lang="zh-TW" altLang="en-US" dirty="0" smtClean="0"/>
              <a:t>為</a:t>
            </a:r>
            <a:r>
              <a:rPr lang="en-US" altLang="zh-TW" dirty="0" smtClean="0"/>
              <a:t>Swap option</a:t>
            </a:r>
            <a:r>
              <a:rPr lang="zh-TW" altLang="en-US" dirty="0" smtClean="0"/>
              <a:t>的縮寫，指的是標的物為</a:t>
            </a:r>
            <a:r>
              <a:rPr lang="en-US" altLang="zh-TW" dirty="0"/>
              <a:t>S</a:t>
            </a:r>
            <a:r>
              <a:rPr lang="en-US" altLang="zh-TW" dirty="0" smtClean="0"/>
              <a:t>wap(IRS)</a:t>
            </a:r>
            <a:r>
              <a:rPr lang="zh-TW" altLang="en-US" dirty="0" smtClean="0"/>
              <a:t>的選擇權。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以</a:t>
            </a:r>
            <a:r>
              <a:rPr lang="en-US" altLang="zh-TW" dirty="0" smtClean="0"/>
              <a:t>Payer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Swaption</a:t>
            </a:r>
            <a:r>
              <a:rPr lang="zh-TW" altLang="en-US" dirty="0" smtClean="0"/>
              <a:t>為例：持有人有權利在未來的某一個時間點進入一個</a:t>
            </a:r>
            <a:r>
              <a:rPr lang="en-US" altLang="zh-TW" dirty="0"/>
              <a:t>S</a:t>
            </a:r>
            <a:r>
              <a:rPr lang="en-US" altLang="zh-TW" dirty="0" smtClean="0"/>
              <a:t>wap</a:t>
            </a:r>
            <a:r>
              <a:rPr lang="zh-TW" altLang="en-US" dirty="0" smtClean="0"/>
              <a:t>契約，於購買</a:t>
            </a:r>
            <a:r>
              <a:rPr lang="en-US" altLang="zh-TW" dirty="0" err="1" smtClean="0"/>
              <a:t>Swaption</a:t>
            </a:r>
            <a:r>
              <a:rPr lang="zh-TW" altLang="en-US" dirty="0" smtClean="0"/>
              <a:t>的當下就簽好一個</a:t>
            </a:r>
            <a:r>
              <a:rPr lang="zh-TW" altLang="en-US" dirty="0"/>
              <a:t>固定的</a:t>
            </a:r>
            <a:r>
              <a:rPr lang="zh-TW" altLang="en-US" dirty="0" smtClean="0"/>
              <a:t>履約價</a:t>
            </a:r>
            <a:r>
              <a:rPr lang="en-US" altLang="zh-TW" dirty="0" smtClean="0"/>
              <a:t>(</a:t>
            </a:r>
            <a:r>
              <a:rPr lang="zh-TW" altLang="en-US" dirty="0" smtClean="0"/>
              <a:t>固定利率</a:t>
            </a:r>
            <a:r>
              <a:rPr lang="en-US" altLang="zh-TW" dirty="0" smtClean="0"/>
              <a:t>)</a:t>
            </a:r>
            <a:r>
              <a:rPr lang="zh-TW" altLang="en-US" dirty="0" smtClean="0"/>
              <a:t> ，假設為</a:t>
            </a:r>
            <a:r>
              <a:rPr lang="en-US" altLang="zh-TW" dirty="0" err="1" smtClean="0"/>
              <a:t>S</a:t>
            </a:r>
            <a:r>
              <a:rPr lang="en-US" altLang="zh-TW" sz="2000" dirty="0" err="1" smtClean="0"/>
              <a:t>k</a:t>
            </a:r>
            <a:r>
              <a:rPr lang="zh-TW" altLang="en-US" dirty="0" smtClean="0"/>
              <a:t>。當到期日時，若</a:t>
            </a:r>
            <a:r>
              <a:rPr lang="en-US" altLang="zh-TW" dirty="0" smtClean="0"/>
              <a:t>Swap</a:t>
            </a:r>
            <a:r>
              <a:rPr lang="zh-TW" altLang="en-US" dirty="0" smtClean="0"/>
              <a:t>契約的利率高於</a:t>
            </a:r>
            <a:r>
              <a:rPr lang="en-US" altLang="zh-TW" dirty="0" err="1" smtClean="0"/>
              <a:t>S</a:t>
            </a:r>
            <a:r>
              <a:rPr lang="en-US" altLang="zh-TW" sz="2000" dirty="0" err="1" smtClean="0"/>
              <a:t>k</a:t>
            </a:r>
            <a:r>
              <a:rPr lang="zh-TW" altLang="en-US" dirty="0" smtClean="0"/>
              <a:t>，持有人則履約這個選擇權，之後付固定利率，收浮動利率。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Receiver </a:t>
            </a:r>
            <a:r>
              <a:rPr lang="en-US" altLang="zh-TW" dirty="0" err="1" smtClean="0"/>
              <a:t>Swaption</a:t>
            </a:r>
            <a:r>
              <a:rPr lang="zh-TW" altLang="en-US" dirty="0" smtClean="0"/>
              <a:t>若履約，則是在未來收固定利率，付浮動利率。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908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Textbook Callable bond mechanism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首先介紹可贖回債券，可贖回債券為一種具有可以被贖回特性的債券。例如</a:t>
            </a:r>
            <a:r>
              <a:rPr lang="zh-TW" altLang="en-US" dirty="0" smtClean="0"/>
              <a:t>：債券投資人</a:t>
            </a:r>
            <a:r>
              <a:rPr lang="zh-TW" altLang="en-US" dirty="0" smtClean="0"/>
              <a:t>買了一張可贖回債券，當市場發生</a:t>
            </a:r>
            <a:r>
              <a:rPr lang="zh-TW" altLang="en-US" b="1" dirty="0" smtClean="0"/>
              <a:t>利率下跌</a:t>
            </a:r>
            <a:r>
              <a:rPr lang="zh-TW" altLang="en-US" dirty="0" smtClean="0"/>
              <a:t>或其他符合贖回債券的情況時，</a:t>
            </a:r>
            <a:r>
              <a:rPr lang="zh-TW" altLang="en-US" dirty="0" smtClean="0"/>
              <a:t>債券發行者便</a:t>
            </a:r>
            <a:r>
              <a:rPr lang="zh-TW" altLang="en-US" dirty="0" smtClean="0"/>
              <a:t>會贖回債券。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教科書中可知</a:t>
            </a:r>
            <a:r>
              <a:rPr lang="zh-TW" altLang="en-US" dirty="0" smtClean="0"/>
              <a:t>，債券投資人</a:t>
            </a:r>
            <a:r>
              <a:rPr lang="zh-TW" altLang="en-US" dirty="0" smtClean="0"/>
              <a:t>沒有權利決定債券可否被贖回，贖回的權力決定在</a:t>
            </a:r>
            <a:r>
              <a:rPr lang="zh-TW" altLang="en-US" b="1" dirty="0" smtClean="0"/>
              <a:t>債券發行人</a:t>
            </a:r>
            <a:r>
              <a:rPr lang="zh-TW" altLang="en-US" dirty="0" smtClean="0"/>
              <a:t>手上。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由於這種可贖回條款</a:t>
            </a:r>
            <a:r>
              <a:rPr lang="zh-TW" altLang="en-US" dirty="0" smtClean="0"/>
              <a:t>對於債券投資人</a:t>
            </a:r>
            <a:r>
              <a:rPr lang="zh-TW" altLang="en-US" dirty="0" smtClean="0"/>
              <a:t>來說較為不利，所以可贖回債券比起沒有贖回條款的普通債來說價格較低</a:t>
            </a:r>
            <a:r>
              <a:rPr lang="en-US" altLang="zh-TW" dirty="0" smtClean="0"/>
              <a:t>(Call premium)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81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Swap Bank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455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實務上，債券發行人在進行</a:t>
            </a:r>
            <a:r>
              <a:rPr lang="zh-TW" altLang="en-US" b="1" dirty="0" smtClean="0"/>
              <a:t>可贖回債券</a:t>
            </a:r>
            <a:r>
              <a:rPr lang="zh-TW" altLang="en-US" dirty="0" smtClean="0"/>
              <a:t>發行的時候，同時會向交換銀行</a:t>
            </a:r>
            <a:r>
              <a:rPr lang="en-US" altLang="zh-TW" dirty="0" smtClean="0"/>
              <a:t>(Swap bank)</a:t>
            </a:r>
            <a:r>
              <a:rPr lang="zh-TW" altLang="en-US" dirty="0" smtClean="0"/>
              <a:t>賣出</a:t>
            </a:r>
            <a:r>
              <a:rPr lang="zh-TW" altLang="en-US" b="1" dirty="0" smtClean="0"/>
              <a:t>可贖回利率交換</a:t>
            </a:r>
            <a:r>
              <a:rPr lang="en-US" altLang="zh-TW" dirty="0" smtClean="0"/>
              <a:t>(Callable Interest Rate Swap)</a:t>
            </a:r>
            <a:r>
              <a:rPr lang="zh-TW" altLang="en-US" dirty="0" smtClean="0"/>
              <a:t>以獲取固定利率，再將收到的固定利率，配發給投資人。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 smtClean="0"/>
              <a:t>可贖回利率交換</a:t>
            </a:r>
            <a:r>
              <a:rPr lang="zh-TW" altLang="en-US" dirty="0" smtClean="0"/>
              <a:t>是由：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IRS</a:t>
            </a:r>
          </a:p>
          <a:p>
            <a:pPr lvl="1"/>
            <a:r>
              <a:rPr lang="en-US" altLang="zh-TW" dirty="0" smtClean="0"/>
              <a:t>Call option</a:t>
            </a:r>
            <a:r>
              <a:rPr lang="en-US" altLang="zh-TW" dirty="0" smtClean="0"/>
              <a:t>		</a:t>
            </a:r>
            <a:r>
              <a:rPr lang="zh-TW" altLang="en-US" dirty="0" smtClean="0"/>
              <a:t>兩項構成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基本上，債券發行人</a:t>
            </a:r>
            <a:r>
              <a:rPr lang="zh-TW" altLang="en-US" dirty="0"/>
              <a:t>藉</a:t>
            </a:r>
            <a:r>
              <a:rPr lang="zh-TW" altLang="en-US" dirty="0" smtClean="0"/>
              <a:t>由</a:t>
            </a:r>
            <a:r>
              <a:rPr lang="en-US" altLang="zh-TW" dirty="0" smtClean="0"/>
              <a:t>IRS</a:t>
            </a:r>
            <a:r>
              <a:rPr lang="zh-TW" altLang="en-US" dirty="0"/>
              <a:t>向</a:t>
            </a:r>
            <a:r>
              <a:rPr lang="en-US" altLang="zh-TW" dirty="0" smtClean="0"/>
              <a:t>Swap</a:t>
            </a:r>
            <a:r>
              <a:rPr lang="zh-TW" altLang="en-US" dirty="0" smtClean="0"/>
              <a:t> </a:t>
            </a:r>
            <a:r>
              <a:rPr lang="en-US" altLang="zh-TW" dirty="0" smtClean="0"/>
              <a:t>Bank</a:t>
            </a:r>
            <a:r>
              <a:rPr lang="zh-TW" altLang="en-US" dirty="0" smtClean="0"/>
              <a:t>做一個避險的動作，又由於</a:t>
            </a:r>
            <a:r>
              <a:rPr lang="zh-TW" altLang="en-US" dirty="0" smtClean="0"/>
              <a:t>有</a:t>
            </a:r>
            <a:r>
              <a:rPr lang="en-US" altLang="zh-TW" dirty="0" smtClean="0"/>
              <a:t>Call option</a:t>
            </a:r>
            <a:r>
              <a:rPr lang="zh-TW" altLang="en-US" dirty="0" smtClean="0"/>
              <a:t>的</a:t>
            </a:r>
            <a:r>
              <a:rPr lang="zh-TW" altLang="en-US" dirty="0" smtClean="0"/>
              <a:t>因素，可以藉此墊高</a:t>
            </a:r>
            <a:r>
              <a:rPr lang="zh-TW" altLang="en-US" b="1" dirty="0" smtClean="0"/>
              <a:t>內部報酬率</a:t>
            </a:r>
            <a:r>
              <a:rPr lang="en-US" altLang="zh-TW" dirty="0" smtClean="0"/>
              <a:t>(IRR)</a:t>
            </a:r>
            <a:r>
              <a:rPr lang="zh-TW" altLang="en-US" dirty="0" smtClean="0"/>
              <a:t>吸引投資人來購買。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470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86" y="0"/>
            <a:ext cx="6599396" cy="6737927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110" y="3652011"/>
            <a:ext cx="5565046" cy="320598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0111" y="151010"/>
            <a:ext cx="5661890" cy="350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Swap Bank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當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認為執行買進之</a:t>
            </a:r>
            <a:r>
              <a:rPr lang="zh-TW" altLang="en-US" b="1" dirty="0" smtClean="0"/>
              <a:t>利率交換選擇權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Swaption</a:t>
            </a:r>
            <a:r>
              <a:rPr lang="en-US" altLang="zh-TW" dirty="0" smtClean="0"/>
              <a:t>)</a:t>
            </a:r>
            <a:r>
              <a:rPr lang="zh-TW" altLang="en-US" dirty="0" smtClean="0"/>
              <a:t>較有利，也就是當利率走低時，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就會執行選擇權，將利率交換的部位沖銷掉，對於發行人來說，就是利率交換遭到贖回，須要向投資人贖回債券。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實際上，在此種狀況下，可贖回債券的可贖回與否，並非由發行人決定，而是由</a:t>
            </a:r>
            <a:r>
              <a:rPr lang="en-US" altLang="zh-TW" b="1" dirty="0" smtClean="0"/>
              <a:t>Swap bank</a:t>
            </a:r>
            <a:r>
              <a:rPr lang="zh-TW" altLang="en-US" dirty="0" smtClean="0"/>
              <a:t>發起。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通常</a:t>
            </a:r>
            <a:r>
              <a:rPr lang="en-US" altLang="zh-TW" dirty="0" smtClean="0"/>
              <a:t>Swap bank</a:t>
            </a:r>
            <a:r>
              <a:rPr lang="zh-TW" altLang="en-US" dirty="0" smtClean="0"/>
              <a:t>贖回</a:t>
            </a:r>
            <a:r>
              <a:rPr lang="en-US" altLang="zh-TW" dirty="0" smtClean="0"/>
              <a:t>IRS</a:t>
            </a:r>
            <a:r>
              <a:rPr lang="zh-TW" altLang="en-US" dirty="0" smtClean="0"/>
              <a:t>是在</a:t>
            </a:r>
            <a:r>
              <a:rPr lang="zh-TW" altLang="en-US" b="1" dirty="0" smtClean="0"/>
              <a:t>交換利率</a:t>
            </a:r>
            <a:r>
              <a:rPr lang="zh-TW" altLang="en-US" dirty="0" smtClean="0"/>
              <a:t>走低時，</a:t>
            </a:r>
            <a:r>
              <a:rPr lang="zh-TW" altLang="en-US" dirty="0" smtClean="0"/>
              <a:t>故</a:t>
            </a:r>
            <a:r>
              <a:rPr lang="zh-TW" altLang="en-US" dirty="0" smtClean="0"/>
              <a:t>債</a:t>
            </a:r>
            <a:r>
              <a:rPr lang="zh-TW" altLang="en-US" dirty="0"/>
              <a:t>券</a:t>
            </a:r>
            <a:r>
              <a:rPr lang="zh-TW" altLang="en-US" dirty="0" smtClean="0"/>
              <a:t>發行人</a:t>
            </a:r>
            <a:r>
              <a:rPr lang="zh-TW" altLang="en-US" dirty="0" smtClean="0"/>
              <a:t>雖需要重新舉新債還舊債，但成本更低了，對發行人也是有利。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34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Swap Bank</a:t>
            </a:r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8180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向右箭號 4">
            <a:hlinkClick r:id="rId7" action="ppaction://hlinkpres?slideindex=1&amp;slidetitle="/>
          </p:cNvPr>
          <p:cNvSpPr/>
          <p:nvPr/>
        </p:nvSpPr>
        <p:spPr>
          <a:xfrm>
            <a:off x="9531927" y="5809673"/>
            <a:ext cx="1219200" cy="6742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3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1376</Words>
  <Application>Microsoft Office PowerPoint</Application>
  <PresentationFormat>寬螢幕</PresentationFormat>
  <Paragraphs>79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Office 佈景主題</vt:lpstr>
      <vt:lpstr>Swap Bank</vt:lpstr>
      <vt:lpstr>Interest Rate Swap</vt:lpstr>
      <vt:lpstr>Interest Rate Swap</vt:lpstr>
      <vt:lpstr>Swaption</vt:lpstr>
      <vt:lpstr>Textbook Callable bond mechanism</vt:lpstr>
      <vt:lpstr>What Is Swap Bank</vt:lpstr>
      <vt:lpstr>PowerPoint 簡報</vt:lpstr>
      <vt:lpstr>What Is Swap Bank</vt:lpstr>
      <vt:lpstr>What Is Swap Bank</vt:lpstr>
      <vt:lpstr>Questions</vt:lpstr>
      <vt:lpstr>Questions</vt:lpstr>
      <vt:lpstr>陳經理回覆</vt:lpstr>
      <vt:lpstr>劉經理回覆</vt:lpstr>
      <vt:lpstr>劉經理回覆</vt:lpstr>
      <vt:lpstr>蔡經理回覆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Swap Bank</dc:title>
  <dc:creator>黃一峰</dc:creator>
  <cp:lastModifiedBy>黃一峰</cp:lastModifiedBy>
  <cp:revision>55</cp:revision>
  <dcterms:created xsi:type="dcterms:W3CDTF">2017-11-27T15:27:04Z</dcterms:created>
  <dcterms:modified xsi:type="dcterms:W3CDTF">2018-01-10T11:12:42Z</dcterms:modified>
</cp:coreProperties>
</file>