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6" r:id="rId3"/>
    <p:sldId id="259" r:id="rId4"/>
    <p:sldId id="260" r:id="rId5"/>
    <p:sldId id="261" r:id="rId6"/>
    <p:sldId id="273" r:id="rId7"/>
    <p:sldId id="264" r:id="rId8"/>
    <p:sldId id="263" r:id="rId9"/>
    <p:sldId id="265" r:id="rId10"/>
    <p:sldId id="262" r:id="rId11"/>
    <p:sldId id="269" r:id="rId12"/>
    <p:sldId id="266" r:id="rId13"/>
    <p:sldId id="267" r:id="rId14"/>
    <p:sldId id="268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黃一峰" initials="黃一峰" lastIdx="1" clrIdx="0">
    <p:extLst>
      <p:ext uri="{19B8F6BF-5375-455C-9EA6-DF929625EA0E}">
        <p15:presenceInfo xmlns:p15="http://schemas.microsoft.com/office/powerpoint/2012/main" userId="5b01d30cfb9ff9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9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C3013-B5C6-40AE-8CF9-DD9D20CD7DDE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60844-7F1A-426F-BE95-16812C19A4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079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82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1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3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34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13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2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733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30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27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52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073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F7A9-7C91-47DD-BF06-7B28EB580FF4}" type="datetimeFigureOut">
              <a:rPr lang="zh-TW" altLang="en-US" smtClean="0"/>
              <a:t>2018/2/6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498E-66C9-4D25-ABE2-DFBBA52A01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822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6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slide" Target="slide9.xml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5.png"/><Relationship Id="rId9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slide" Target="slide9.xml"/><Relationship Id="rId7" Type="http://schemas.openxmlformats.org/officeDocument/2006/relationships/image" Target="../media/image2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9.png"/><Relationship Id="rId9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image" Target="../media/image42.png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2.png"/><Relationship Id="rId4" Type="http://schemas.openxmlformats.org/officeDocument/2006/relationships/slide" Target="slide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43.png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44.png"/><Relationship Id="rId7" Type="http://schemas.openxmlformats.org/officeDocument/2006/relationships/image" Target="../media/image2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image" Target="../media/image45.png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1.png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Coupon Callable Bond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162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43" y="190912"/>
            <a:ext cx="10365915" cy="2371314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1050132" y="2612615"/>
                <a:ext cx="10091737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zh-TW" altLang="en-US" sz="2800" dirty="0" smtClean="0"/>
                  <a:t>假設</a:t>
                </a:r>
                <a:r>
                  <a:rPr lang="en-US" altLang="zh-TW" sz="2800" dirty="0" smtClean="0"/>
                  <a:t>h</a:t>
                </a:r>
                <a:r>
                  <a:rPr lang="zh-TW" altLang="en-US" sz="2800" dirty="0" smtClean="0"/>
                  <a:t>和</a:t>
                </a:r>
                <a:r>
                  <a:rPr lang="en-US" altLang="zh-TW" sz="2800" dirty="0" smtClean="0"/>
                  <a:t>a</a:t>
                </a:r>
                <a:r>
                  <a:rPr lang="zh-TW" altLang="en-US" sz="2800" dirty="0" smtClean="0"/>
                  <a:t>皆不能被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zh-TW" alt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整</m:t>
                    </m:r>
                    <m:r>
                      <a:rPr lang="zh-TW" altLang="en-US" sz="2800" b="0" i="1" dirty="0" smtClean="0">
                        <a:latin typeface="Cambria Math" panose="02040503050406030204" pitchFamily="18" charset="0"/>
                      </a:rPr>
                      <m:t>除</m:t>
                    </m:r>
                  </m:oMath>
                </a14:m>
                <a:endParaRPr lang="en-US" altLang="zh-TW" sz="2800" b="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zh-TW" altLang="en-US" sz="2800" dirty="0" smtClean="0"/>
                  <a:t>由於第一期</a:t>
                </a:r>
                <a:r>
                  <a:rPr lang="en-US" altLang="zh-TW" sz="2800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sz="2800" dirty="0" smtClean="0"/>
                  <a:t>)</a:t>
                </a:r>
                <a:r>
                  <a:rPr lang="zh-TW" altLang="en-US" sz="2800" dirty="0" smtClean="0"/>
                  <a:t>和最後一期</a:t>
                </a:r>
                <a:r>
                  <a:rPr lang="en-US" altLang="zh-TW" sz="2800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sz="2800" dirty="0" smtClean="0"/>
                  <a:t>)</a:t>
                </a:r>
                <a:r>
                  <a:rPr lang="zh-TW" altLang="en-US" sz="2800" dirty="0" smtClean="0"/>
                  <a:t>的時間長度與其他期不同，所以必須</a:t>
                </a:r>
                <a:r>
                  <a:rPr lang="zh-TW" altLang="en-US" sz="2800" b="1" dirty="0" smtClean="0"/>
                  <a:t>改變利率樹</a:t>
                </a:r>
                <a:r>
                  <a:rPr lang="zh-TW" altLang="en-US" sz="2800" dirty="0" smtClean="0"/>
                  <a:t>第一期和最後一期的</a:t>
                </a:r>
                <a:r>
                  <a:rPr lang="zh-TW" altLang="en-US" sz="2800" b="1" dirty="0" smtClean="0"/>
                  <a:t>銜接機率</a:t>
                </a:r>
                <a:r>
                  <a:rPr lang="zh-TW" altLang="en-US" sz="2800" dirty="0" smtClean="0"/>
                  <a:t>：</a:t>
                </a:r>
                <a:endParaRPr lang="en-US" altLang="zh-TW" sz="2800" dirty="0" smtClean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zh-TW" altLang="en-US" sz="2800" b="0" dirty="0" smtClean="0"/>
                  <a:t>首先，第一期的銜接機率調整由論文得知：</a:t>
                </a:r>
                <a:endParaRPr lang="en-US" altLang="zh-TW" sz="2800" b="0" dirty="0" smtClean="0"/>
              </a:p>
              <a:p>
                <a:pPr lvl="1"/>
                <a:r>
                  <a:rPr lang="zh-TW" altLang="en-US" sz="2800" dirty="0" smtClean="0"/>
                  <a:t>利率樹</a:t>
                </a:r>
                <a:r>
                  <a:rPr lang="en-US" altLang="zh-TW" sz="2800" dirty="0" smtClean="0"/>
                  <a:t>node(0,0)</a:t>
                </a:r>
                <a:r>
                  <a:rPr lang="zh-TW" altLang="en-US" sz="2800" dirty="0" smtClean="0"/>
                  <a:t>代表 </a:t>
                </a:r>
                <a:r>
                  <a:rPr lang="en-US" altLang="zh-TW" sz="2800" dirty="0" smtClean="0"/>
                  <a:t>j=0 </a:t>
                </a:r>
                <a:r>
                  <a:rPr lang="zh-TW" altLang="en-US" sz="2800" dirty="0" smtClean="0"/>
                  <a:t>的階層，屬於</a:t>
                </a:r>
                <a:r>
                  <a:rPr lang="en-US" altLang="zh-TW" sz="2800" dirty="0" smtClean="0"/>
                  <a:t>type(a)</a:t>
                </a:r>
                <a:r>
                  <a:rPr lang="zh-TW" altLang="en-US" sz="2800" dirty="0" smtClean="0"/>
                  <a:t>的機率</a:t>
                </a:r>
                <a:endParaRPr lang="en-US" altLang="zh-TW" sz="2800" dirty="0" smtClean="0"/>
              </a:p>
              <a:p>
                <a:pPr lvl="1"/>
                <a:r>
                  <a:rPr lang="zh-TW" altLang="en-US" sz="2800" b="0" dirty="0" smtClean="0"/>
                  <a:t>校準機率做</a:t>
                </a:r>
                <a:r>
                  <a:rPr lang="en-US" altLang="zh-TW" sz="2800" b="0" dirty="0" smtClean="0"/>
                  <a:t>moment</a:t>
                </a:r>
                <a:r>
                  <a:rPr lang="zh-TW" altLang="en-US" sz="2800" b="0" dirty="0" smtClean="0"/>
                  <a:t> </a:t>
                </a:r>
                <a:r>
                  <a:rPr lang="en-US" altLang="zh-TW" sz="2800" b="0" dirty="0" smtClean="0"/>
                  <a:t>matching</a:t>
                </a:r>
                <a:r>
                  <a:rPr lang="zh-TW" altLang="en-US" sz="2800" b="0" dirty="0" smtClean="0"/>
                  <a:t>的方程式改寫為：</a:t>
                </a:r>
                <a:endParaRPr lang="en-US" altLang="zh-TW" sz="2800" b="0" dirty="0" smtClean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                  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𝑎𝑗</m:t>
                      </m:r>
                      <m:r>
                        <m:rPr>
                          <m:sty m:val="p"/>
                        </m:rPr>
                        <a:rPr lang="el-GR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m:rPr>
                          <m:sty m:val="p"/>
                        </m:rPr>
                        <a:rPr lang="el-GR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′2</m:t>
                          </m:r>
                        </m:sup>
                      </m:sSup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altLang="zh-TW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TW" sz="2800" b="0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132" y="2612615"/>
                <a:ext cx="10091737" cy="3970318"/>
              </a:xfrm>
              <a:prstGeom prst="rect">
                <a:avLst/>
              </a:prstGeom>
              <a:blipFill>
                <a:blip r:embed="rId3"/>
                <a:stretch>
                  <a:fillRect l="-1087" t="-18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手繪多邊形 4"/>
          <p:cNvSpPr/>
          <p:nvPr/>
        </p:nvSpPr>
        <p:spPr>
          <a:xfrm>
            <a:off x="6752212" y="1352549"/>
            <a:ext cx="239137" cy="449907"/>
          </a:xfrm>
          <a:custGeom>
            <a:avLst/>
            <a:gdLst>
              <a:gd name="connsiteX0" fmla="*/ 0 w 612842"/>
              <a:gd name="connsiteY0" fmla="*/ 200313 h 200313"/>
              <a:gd name="connsiteX1" fmla="*/ 612842 w 612842"/>
              <a:gd name="connsiteY1" fmla="*/ 200313 h 2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2842" h="200313">
                <a:moveTo>
                  <a:pt x="0" y="200313"/>
                </a:moveTo>
                <a:cubicBezTo>
                  <a:pt x="171044" y="26836"/>
                  <a:pt x="342089" y="-146640"/>
                  <a:pt x="612842" y="200313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6588946" y="981428"/>
                <a:ext cx="565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946" y="981428"/>
                <a:ext cx="56566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圖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1650" y="4169945"/>
            <a:ext cx="1120237" cy="23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32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Solve by Cramer’s rule(</a:t>
            </a:r>
            <a:r>
              <a:rPr lang="zh-TW" altLang="en-US" dirty="0" smtClean="0"/>
              <a:t>第一期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el-GR" altLang="zh-TW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l-GR" altLang="zh-TW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𝑃𝑢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l-GR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altLang="zh-TW" dirty="0" smtClean="0"/>
              </a:p>
              <a:p>
                <a:r>
                  <a:rPr lang="zh-TW" altLang="en-US" dirty="0" smtClean="0"/>
                  <a:t>由上</a:t>
                </a:r>
                <a:r>
                  <a:rPr lang="zh-TW" altLang="en-US" dirty="0"/>
                  <a:t>兩</a:t>
                </a:r>
                <a:r>
                  <a:rPr lang="zh-TW" altLang="en-US" dirty="0" smtClean="0"/>
                  <a:t>式</a:t>
                </a:r>
                <a:r>
                  <a:rPr lang="zh-TW" altLang="en-US" dirty="0"/>
                  <a:t>解</a:t>
                </a:r>
                <a:r>
                  <a:rPr lang="zh-TW" altLang="en-US" dirty="0" smtClean="0"/>
                  <a:t>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𝑃𝑢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den>
                    </m:f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sSup>
                          <m:sSupPr>
                            <m:ctrlP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:r>
                  <a:rPr lang="zh-TW" altLang="en-US" dirty="0" smtClean="0"/>
                  <a:t>且由前一頁式子可知：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altLang="zh-TW" dirty="0" smtClean="0"/>
                  <a:t>  , </a:t>
                </a:r>
                <a:r>
                  <a:rPr lang="zh-TW" alt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=1−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709706"/>
              </p:ext>
            </p:extLst>
          </p:nvPr>
        </p:nvGraphicFramePr>
        <p:xfrm>
          <a:off x="8490676" y="2374176"/>
          <a:ext cx="15113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方程式" r:id="rId4" imgW="825480" imgH="228600" progId="Equation.3">
                  <p:embed/>
                </p:oleObj>
              </mc:Choice>
              <mc:Fallback>
                <p:oleObj name="方程式" r:id="rId4" imgW="825480" imgH="228600" progId="Equation.3">
                  <p:embed/>
                  <p:pic>
                    <p:nvPicPr>
                      <p:cNvPr id="522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0676" y="2374176"/>
                        <a:ext cx="15113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872294" y="5746076"/>
                <a:ext cx="1044741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>
                          <a:latin typeface="Cambria Math" panose="02040503050406030204" pitchFamily="18" charset="0"/>
                        </a:rPr>
                        <m:t>確保機率為正</m:t>
                      </m:r>
                      <m:r>
                        <a:rPr lang="zh-TW" altLang="en-US" sz="280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zh-TW" altLang="en-US" sz="2800" i="1">
                          <a:latin typeface="Cambria Math" panose="02040503050406030204" pitchFamily="18" charset="0"/>
                        </a:rPr>
                        <m:t>檢驗</m:t>
                      </m:r>
                      <m:r>
                        <a:rPr lang="zh-TW" altLang="en-US" sz="2800" i="1" smtClean="0">
                          <a:latin typeface="Cambria Math" panose="02040503050406030204" pitchFamily="18" charset="0"/>
                        </a:rPr>
                        <m:t>若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&lt;1  </m:t>
                      </m:r>
                      <m:r>
                        <a:rPr lang="zh-TW" altLang="en-US" sz="2800" i="1">
                          <a:latin typeface="Cambria Math" panose="02040503050406030204" pitchFamily="18" charset="0"/>
                        </a:rPr>
                        <m:t>須滿足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   0&lt;</m:t>
                      </m:r>
                      <m:sSup>
                        <m:sSup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&lt;3</m:t>
                      </m:r>
                      <m:r>
                        <m:rPr>
                          <m:sty m:val="p"/>
                        </m:rPr>
                        <a:rPr lang="el-GR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294" y="5746076"/>
                <a:ext cx="10447412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385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建立</a:t>
            </a:r>
            <a:r>
              <a:rPr lang="en-US" altLang="zh-TW" sz="4000" dirty="0"/>
              <a:t>Hull-White </a:t>
            </a:r>
            <a:r>
              <a:rPr lang="en-US" altLang="zh-TW" sz="4000" dirty="0" smtClean="0"/>
              <a:t>tree(</a:t>
            </a:r>
            <a:r>
              <a:rPr lang="zh-TW" altLang="en-US" sz="4000" b="1" dirty="0" smtClean="0"/>
              <a:t>最後一期</a:t>
            </a:r>
            <a:r>
              <a:rPr lang="zh-TW" altLang="en-US" sz="4000" dirty="0" smtClean="0"/>
              <a:t>的銜接機率調整</a:t>
            </a:r>
            <a:r>
              <a:rPr lang="en-US" altLang="zh-TW" sz="4000" dirty="0" smtClean="0"/>
              <a:t>)</a:t>
            </a:r>
            <a:r>
              <a:rPr lang="zh-TW" altLang="en-US" sz="4000" dirty="0"/>
              <a:t/>
            </a:r>
            <a:br>
              <a:rPr lang="zh-TW" altLang="en-US" sz="4000" dirty="0"/>
            </a:br>
            <a:r>
              <a:rPr lang="zh-TW" altLang="en-US" sz="2400" dirty="0"/>
              <a:t>決定分支機率</a:t>
            </a:r>
            <a:r>
              <a:rPr lang="en-US" altLang="zh-TW" sz="2400" dirty="0"/>
              <a:t>:  Type A  node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8383588" y="2196569"/>
            <a:ext cx="2813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  <a:hlinkClick r:id="rId3" action="ppaction://hlinksldjump"/>
              </a:rPr>
              <a:t>match mean and variance</a:t>
            </a:r>
            <a:endParaRPr lang="en-US" altLang="zh-TW" sz="18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253" name="Rectangle 6"/>
              <p:cNvSpPr>
                <a:spLocks noChangeArrowheads="1"/>
              </p:cNvSpPr>
              <p:nvPr/>
            </p:nvSpPr>
            <p:spPr bwMode="auto">
              <a:xfrm>
                <a:off x="838200" y="1617663"/>
                <a:ext cx="36004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TW" sz="2000" i="1" dirty="0" smtClean="0"/>
                  <a:t>dR</a:t>
                </a:r>
                <a:r>
                  <a:rPr lang="en-US" altLang="zh-TW" sz="2000" i="1" dirty="0"/>
                  <a:t>*</a:t>
                </a:r>
                <a:r>
                  <a:rPr lang="en-US" altLang="zh-TW" sz="2000" dirty="0"/>
                  <a:t>(t)= – </a:t>
                </a:r>
                <a:r>
                  <a:rPr lang="en-US" altLang="zh-TW" sz="2000" i="1" dirty="0" err="1"/>
                  <a:t>aR</a:t>
                </a:r>
                <a:r>
                  <a:rPr lang="en-US" altLang="zh-TW" sz="2000" i="1" dirty="0"/>
                  <a:t>*(t)</a:t>
                </a:r>
                <a:r>
                  <a:rPr lang="en-US" altLang="zh-TW" sz="2000" i="1" dirty="0" err="1"/>
                  <a:t>dt</a:t>
                </a:r>
                <a:r>
                  <a:rPr lang="en-US" altLang="zh-TW" sz="2000" dirty="0"/>
                  <a:t>  +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zh-TW" sz="2000" dirty="0" smtClean="0">
                    <a:latin typeface="Symbol" panose="05050102010706020507" pitchFamily="18" charset="2"/>
                    <a:sym typeface="Mathematica1" pitchFamily="2" charset="2"/>
                  </a:rPr>
                  <a:t> </a:t>
                </a:r>
                <a:r>
                  <a:rPr lang="en-US" altLang="zh-TW" sz="2000" i="1" dirty="0"/>
                  <a:t>dB</a:t>
                </a:r>
                <a:r>
                  <a:rPr lang="en-US" altLang="zh-TW" sz="1400" i="1" dirty="0"/>
                  <a:t>2</a:t>
                </a:r>
                <a:r>
                  <a:rPr lang="en-US" altLang="zh-TW" sz="2000" i="1" dirty="0"/>
                  <a:t>(t)</a:t>
                </a:r>
              </a:p>
            </p:txBody>
          </p:sp>
        </mc:Choice>
        <mc:Fallback xmlns="">
          <p:sp>
            <p:nvSpPr>
              <p:cNvPr id="53253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1617663"/>
                <a:ext cx="3600450" cy="400110"/>
              </a:xfrm>
              <a:prstGeom prst="rect">
                <a:avLst/>
              </a:prstGeom>
              <a:blipFill>
                <a:blip r:embed="rId5"/>
                <a:stretch>
                  <a:fillRect l="-1864" t="-6061" b="-272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254" name="Text Box 7"/>
          <p:cNvSpPr txBox="1">
            <a:spLocks noChangeArrowheads="1"/>
          </p:cNvSpPr>
          <p:nvPr/>
        </p:nvSpPr>
        <p:spPr bwMode="auto">
          <a:xfrm>
            <a:off x="9964738" y="237172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zh-TW" sz="1800"/>
          </a:p>
        </p:txBody>
      </p:sp>
      <p:sp>
        <p:nvSpPr>
          <p:cNvPr id="53255" name="Text Box 9"/>
          <p:cNvSpPr txBox="1">
            <a:spLocks noChangeArrowheads="1"/>
          </p:cNvSpPr>
          <p:nvPr/>
        </p:nvSpPr>
        <p:spPr bwMode="auto">
          <a:xfrm>
            <a:off x="670333" y="4765857"/>
            <a:ext cx="268763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</a:rPr>
              <a:t>   Ex:   Node B,F </a:t>
            </a:r>
            <a:r>
              <a:rPr lang="en-US" altLang="zh-TW" sz="1800" dirty="0">
                <a:solidFill>
                  <a:schemeClr val="folHlink"/>
                </a:solidFill>
                <a:sym typeface="Wingdings" panose="05000000000000000000" pitchFamily="2" charset="2"/>
              </a:rPr>
              <a:t>  j=1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  <a:sym typeface="Wingdings" panose="05000000000000000000" pitchFamily="2" charset="2"/>
              </a:rPr>
              <a:t>           Node C,G   j=0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  <a:sym typeface="Wingdings" panose="05000000000000000000" pitchFamily="2" charset="2"/>
              </a:rPr>
              <a:t>           Node D,H   j=-1</a:t>
            </a:r>
            <a:endParaRPr lang="en-US" altLang="zh-TW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solidFill>
                <a:schemeClr val="folHlink"/>
              </a:solidFill>
            </a:endParaRPr>
          </a:p>
        </p:txBody>
      </p:sp>
      <p:graphicFrame>
        <p:nvGraphicFramePr>
          <p:cNvPr id="53256" name="Object 3"/>
          <p:cNvGraphicFramePr>
            <a:graphicFrameLocks noChangeAspect="1"/>
          </p:cNvGraphicFramePr>
          <p:nvPr>
            <p:extLst/>
          </p:nvPr>
        </p:nvGraphicFramePr>
        <p:xfrm>
          <a:off x="9385300" y="3923098"/>
          <a:ext cx="1527175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Visio" r:id="rId6" imgW="2288286" imgH="5597754" progId="Visio.Drawing.6">
                  <p:embed/>
                </p:oleObj>
              </mc:Choice>
              <mc:Fallback>
                <p:oleObj name="Visio" r:id="rId6" imgW="2288286" imgH="5597754" progId="Visio.Drawing.6">
                  <p:embed/>
                  <p:pic>
                    <p:nvPicPr>
                      <p:cNvPr id="5325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5300" y="3923098"/>
                        <a:ext cx="1527175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9" name="Text Box 5"/>
          <p:cNvSpPr txBox="1">
            <a:spLocks noChangeArrowheads="1"/>
          </p:cNvSpPr>
          <p:nvPr/>
        </p:nvSpPr>
        <p:spPr bwMode="auto">
          <a:xfrm>
            <a:off x="838200" y="4523582"/>
            <a:ext cx="285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</a:rPr>
              <a:t>See the proof in next slide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-101192" y="1884102"/>
                <a:ext cx="10616792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𝑎𝑗</m:t>
                      </m:r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TW" sz="36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1192" y="1884102"/>
                <a:ext cx="10616792" cy="25853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6553200" y="6105525"/>
            <a:ext cx="87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hlinkClick r:id="rId9" action="ppaction://hlinksldjump"/>
              </a:rPr>
              <a:t>Cramer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11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zh-TW" altLang="en-US" sz="4000" dirty="0"/>
              <a:t>建立</a:t>
            </a:r>
            <a:r>
              <a:rPr lang="en-US" altLang="zh-TW" sz="4000" dirty="0"/>
              <a:t>Hull-White tree(</a:t>
            </a:r>
            <a:r>
              <a:rPr lang="zh-TW" altLang="en-US" sz="4000" b="1" dirty="0"/>
              <a:t>最後一期</a:t>
            </a:r>
            <a:r>
              <a:rPr lang="zh-TW" altLang="en-US" sz="4000" dirty="0"/>
              <a:t>的銜接機率調整</a:t>
            </a:r>
            <a:r>
              <a:rPr lang="en-US" altLang="zh-TW" sz="4000" dirty="0" smtClean="0"/>
              <a:t>)</a:t>
            </a:r>
            <a:r>
              <a:rPr lang="zh-TW" altLang="en-US" sz="4000" dirty="0"/>
              <a:t/>
            </a:r>
            <a:br>
              <a:rPr lang="zh-TW" altLang="en-US" sz="4000" dirty="0"/>
            </a:br>
            <a:r>
              <a:rPr lang="zh-TW" altLang="en-US" sz="2400" dirty="0" smtClean="0"/>
              <a:t>決定</a:t>
            </a:r>
            <a:r>
              <a:rPr lang="zh-TW" altLang="en-US" sz="2400" dirty="0"/>
              <a:t>分支機率</a:t>
            </a:r>
            <a:r>
              <a:rPr lang="en-US" altLang="zh-TW" sz="2400" dirty="0"/>
              <a:t>:  Type B  node</a:t>
            </a:r>
            <a:endParaRPr lang="en-US" altLang="zh-TW" sz="2800" dirty="0"/>
          </a:p>
        </p:txBody>
      </p:sp>
      <p:sp>
        <p:nvSpPr>
          <p:cNvPr id="55300" name="Text Box 6"/>
          <p:cNvSpPr txBox="1">
            <a:spLocks noChangeArrowheads="1"/>
          </p:cNvSpPr>
          <p:nvPr/>
        </p:nvSpPr>
        <p:spPr bwMode="auto">
          <a:xfrm>
            <a:off x="8124825" y="2246709"/>
            <a:ext cx="2813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  <a:hlinkClick r:id="rId3" action="ppaction://hlinksldjump"/>
              </a:rPr>
              <a:t>match mean and variance</a:t>
            </a:r>
            <a:endParaRPr lang="en-US" altLang="zh-TW" sz="18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301" name="Rectangle 7"/>
              <p:cNvSpPr>
                <a:spLocks noChangeArrowheads="1"/>
              </p:cNvSpPr>
              <p:nvPr/>
            </p:nvSpPr>
            <p:spPr bwMode="auto">
              <a:xfrm>
                <a:off x="886574" y="1708547"/>
                <a:ext cx="36004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TW" sz="2000" i="1" dirty="0" smtClean="0"/>
                  <a:t>dR</a:t>
                </a:r>
                <a:r>
                  <a:rPr lang="en-US" altLang="zh-TW" sz="2000" i="1" dirty="0"/>
                  <a:t>*</a:t>
                </a:r>
                <a:r>
                  <a:rPr lang="en-US" altLang="zh-TW" sz="2000" dirty="0"/>
                  <a:t>(t)= – </a:t>
                </a:r>
                <a:r>
                  <a:rPr lang="en-US" altLang="zh-TW" sz="2000" i="1" dirty="0" err="1"/>
                  <a:t>aR</a:t>
                </a:r>
                <a:r>
                  <a:rPr lang="en-US" altLang="zh-TW" sz="2000" i="1" dirty="0"/>
                  <a:t>*(t)</a:t>
                </a:r>
                <a:r>
                  <a:rPr lang="en-US" altLang="zh-TW" sz="2000" i="1" dirty="0" err="1"/>
                  <a:t>dt</a:t>
                </a:r>
                <a:r>
                  <a:rPr lang="en-US" altLang="zh-TW" sz="2000" dirty="0"/>
                  <a:t>  +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zh-TW" sz="2000" i="1" dirty="0" smtClean="0"/>
                  <a:t>dB</a:t>
                </a:r>
                <a:r>
                  <a:rPr lang="en-US" altLang="zh-TW" sz="1400" i="1" dirty="0" smtClean="0"/>
                  <a:t>2</a:t>
                </a:r>
                <a:r>
                  <a:rPr lang="en-US" altLang="zh-TW" sz="2000" i="1" dirty="0" smtClean="0"/>
                  <a:t> </a:t>
                </a:r>
                <a:r>
                  <a:rPr lang="en-US" altLang="zh-TW" sz="2000" i="1" dirty="0"/>
                  <a:t>(t)</a:t>
                </a:r>
              </a:p>
            </p:txBody>
          </p:sp>
        </mc:Choice>
        <mc:Fallback xmlns="">
          <p:sp>
            <p:nvSpPr>
              <p:cNvPr id="55301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6574" y="1708547"/>
                <a:ext cx="3600450" cy="400110"/>
              </a:xfrm>
              <a:prstGeom prst="rect">
                <a:avLst/>
              </a:prstGeom>
              <a:blipFill>
                <a:blip r:embed="rId5"/>
                <a:stretch>
                  <a:fillRect l="-1692" t="-6061" b="-272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302" name="Text Box 8"/>
          <p:cNvSpPr txBox="1">
            <a:spLocks noChangeArrowheads="1"/>
          </p:cNvSpPr>
          <p:nvPr/>
        </p:nvSpPr>
        <p:spPr bwMode="auto">
          <a:xfrm>
            <a:off x="9964738" y="237172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zh-TW" sz="1800"/>
          </a:p>
        </p:txBody>
      </p:sp>
      <p:sp>
        <p:nvSpPr>
          <p:cNvPr id="55303" name="Text Box 10"/>
          <p:cNvSpPr txBox="1">
            <a:spLocks noChangeArrowheads="1"/>
          </p:cNvSpPr>
          <p:nvPr/>
        </p:nvSpPr>
        <p:spPr bwMode="auto">
          <a:xfrm>
            <a:off x="838200" y="4596809"/>
            <a:ext cx="23701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</a:rPr>
              <a:t>   Ex:   Node I </a:t>
            </a:r>
            <a:r>
              <a:rPr lang="en-US" altLang="zh-TW" sz="1800" dirty="0">
                <a:solidFill>
                  <a:schemeClr val="folHlink"/>
                </a:solidFill>
                <a:sym typeface="Wingdings" panose="05000000000000000000" pitchFamily="2" charset="2"/>
              </a:rPr>
              <a:t>  j=-2</a:t>
            </a:r>
            <a:endParaRPr lang="en-US" altLang="zh-TW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solidFill>
                <a:schemeClr val="folHlink"/>
              </a:solidFill>
            </a:endParaRPr>
          </a:p>
        </p:txBody>
      </p:sp>
      <p:graphicFrame>
        <p:nvGraphicFramePr>
          <p:cNvPr id="55304" name="Object 3"/>
          <p:cNvGraphicFramePr>
            <a:graphicFrameLocks noChangeAspect="1"/>
          </p:cNvGraphicFramePr>
          <p:nvPr>
            <p:extLst/>
          </p:nvPr>
        </p:nvGraphicFramePr>
        <p:xfrm>
          <a:off x="9359901" y="3255168"/>
          <a:ext cx="1577974" cy="273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Visio" r:id="rId6" imgW="2476881" imgH="5408778" progId="Visio.Drawing.6">
                  <p:embed/>
                </p:oleObj>
              </mc:Choice>
              <mc:Fallback>
                <p:oleObj name="Visio" r:id="rId6" imgW="2476881" imgH="5408778" progId="Visio.Drawing.6">
                  <p:embed/>
                  <p:pic>
                    <p:nvPicPr>
                      <p:cNvPr id="5530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9901" y="3255168"/>
                        <a:ext cx="1577974" cy="273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79783" y="2011486"/>
                <a:ext cx="10616792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altLang="zh-TW" sz="3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𝑎𝑗</m:t>
                      </m:r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altLang="zh-TW" sz="3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TW" sz="36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83" y="2011486"/>
                <a:ext cx="10616792" cy="25853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矩形 2"/>
          <p:cNvSpPr/>
          <p:nvPr/>
        </p:nvSpPr>
        <p:spPr>
          <a:xfrm>
            <a:off x="6192389" y="6128429"/>
            <a:ext cx="874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hlinkClick r:id="rId9" action="ppaction://hlinksldjump"/>
              </a:rPr>
              <a:t>Cramer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153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154940" y="2113049"/>
                <a:ext cx="10616792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𝑎𝑗</m:t>
                      </m:r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zh-TW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TW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TW" sz="36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40" y="2113049"/>
                <a:ext cx="10616792" cy="25853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zh-TW" altLang="en-US" sz="4000" dirty="0"/>
              <a:t>建立</a:t>
            </a:r>
            <a:r>
              <a:rPr lang="en-US" altLang="zh-TW" sz="4000" dirty="0"/>
              <a:t>Hull-White tree(</a:t>
            </a:r>
            <a:r>
              <a:rPr lang="zh-TW" altLang="en-US" sz="4000" b="1" dirty="0"/>
              <a:t>最後一期</a:t>
            </a:r>
            <a:r>
              <a:rPr lang="zh-TW" altLang="en-US" sz="4000" dirty="0"/>
              <a:t>的銜接機率調整</a:t>
            </a:r>
            <a:r>
              <a:rPr lang="en-US" altLang="zh-TW" sz="4000" dirty="0" smtClean="0"/>
              <a:t>)</a:t>
            </a:r>
            <a:br>
              <a:rPr lang="en-US" altLang="zh-TW" sz="4000" dirty="0" smtClean="0"/>
            </a:br>
            <a:r>
              <a:rPr lang="zh-TW" altLang="en-US" sz="2400" dirty="0" smtClean="0"/>
              <a:t>決定</a:t>
            </a:r>
            <a:r>
              <a:rPr lang="zh-TW" altLang="en-US" sz="2400" dirty="0"/>
              <a:t>分支機率</a:t>
            </a:r>
            <a:r>
              <a:rPr lang="en-US" altLang="zh-TW" sz="2400" dirty="0"/>
              <a:t>:  Type C  node</a:t>
            </a:r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8169365" y="2365404"/>
            <a:ext cx="2813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  <a:hlinkClick r:id="rId4" action="ppaction://hlinksldjump"/>
              </a:rPr>
              <a:t>match mean and variance</a:t>
            </a:r>
            <a:endParaRPr lang="en-US" altLang="zh-TW" sz="18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5" name="Rectangle 7"/>
              <p:cNvSpPr>
                <a:spLocks noChangeArrowheads="1"/>
              </p:cNvSpPr>
              <p:nvPr/>
            </p:nvSpPr>
            <p:spPr bwMode="auto">
              <a:xfrm>
                <a:off x="887572" y="1681163"/>
                <a:ext cx="360045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TW" sz="2000" i="1" dirty="0" smtClean="0"/>
                  <a:t>dR</a:t>
                </a:r>
                <a:r>
                  <a:rPr lang="en-US" altLang="zh-TW" sz="2000" i="1" dirty="0"/>
                  <a:t>*</a:t>
                </a:r>
                <a:r>
                  <a:rPr lang="en-US" altLang="zh-TW" sz="2000" dirty="0"/>
                  <a:t>(t)= – </a:t>
                </a:r>
                <a:r>
                  <a:rPr lang="en-US" altLang="zh-TW" sz="2000" i="1" dirty="0" err="1"/>
                  <a:t>aR</a:t>
                </a:r>
                <a:r>
                  <a:rPr lang="en-US" altLang="zh-TW" sz="2000" i="1" dirty="0"/>
                  <a:t>*(t)</a:t>
                </a:r>
                <a:r>
                  <a:rPr lang="en-US" altLang="zh-TW" sz="2000" i="1" dirty="0" err="1"/>
                  <a:t>dt</a:t>
                </a:r>
                <a:r>
                  <a:rPr lang="en-US" altLang="zh-TW" sz="2000" dirty="0"/>
                  <a:t>  +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zh-TW" sz="2000" i="1" dirty="0" smtClean="0"/>
                  <a:t>dB</a:t>
                </a:r>
                <a:r>
                  <a:rPr lang="en-US" altLang="zh-TW" sz="1200" i="1" dirty="0" smtClean="0"/>
                  <a:t>2</a:t>
                </a:r>
                <a:r>
                  <a:rPr lang="en-US" altLang="zh-TW" sz="2000" i="1" dirty="0" smtClean="0"/>
                  <a:t>(t</a:t>
                </a:r>
                <a:r>
                  <a:rPr lang="en-US" altLang="zh-TW" sz="2000" i="1" dirty="0"/>
                  <a:t>)</a:t>
                </a:r>
              </a:p>
            </p:txBody>
          </p:sp>
        </mc:Choice>
        <mc:Fallback xmlns="">
          <p:sp>
            <p:nvSpPr>
              <p:cNvPr id="56325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7572" y="1681163"/>
                <a:ext cx="3600450" cy="400110"/>
              </a:xfrm>
              <a:prstGeom prst="rect">
                <a:avLst/>
              </a:prstGeom>
              <a:blipFill>
                <a:blip r:embed="rId5"/>
                <a:stretch>
                  <a:fillRect l="-1864" t="-7692" b="-2923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326" name="Text Box 8"/>
          <p:cNvSpPr txBox="1">
            <a:spLocks noChangeArrowheads="1"/>
          </p:cNvSpPr>
          <p:nvPr/>
        </p:nvSpPr>
        <p:spPr bwMode="auto">
          <a:xfrm>
            <a:off x="9964738" y="237172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zh-TW" sz="1800"/>
          </a:p>
        </p:txBody>
      </p:sp>
      <p:sp>
        <p:nvSpPr>
          <p:cNvPr id="56327" name="Text Box 9"/>
          <p:cNvSpPr txBox="1">
            <a:spLocks noChangeArrowheads="1"/>
          </p:cNvSpPr>
          <p:nvPr/>
        </p:nvSpPr>
        <p:spPr bwMode="auto">
          <a:xfrm>
            <a:off x="887572" y="4678411"/>
            <a:ext cx="238283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</a:rPr>
              <a:t>   Ex:   Node E </a:t>
            </a:r>
            <a:r>
              <a:rPr lang="en-US" altLang="zh-TW" sz="1800" dirty="0">
                <a:solidFill>
                  <a:schemeClr val="folHlink"/>
                </a:solidFill>
                <a:sym typeface="Wingdings" panose="05000000000000000000" pitchFamily="2" charset="2"/>
              </a:rPr>
              <a:t>  j=2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dirty="0">
                <a:solidFill>
                  <a:schemeClr val="folHlink"/>
                </a:solidFill>
                <a:sym typeface="Wingdings" panose="05000000000000000000" pitchFamily="2" charset="2"/>
              </a:rPr>
              <a:t>           </a:t>
            </a:r>
            <a:endParaRPr lang="en-US" altLang="zh-TW" sz="1800" dirty="0">
              <a:solidFill>
                <a:schemeClr val="folHlink"/>
              </a:solidFill>
            </a:endParaRPr>
          </a:p>
        </p:txBody>
      </p:sp>
      <p:graphicFrame>
        <p:nvGraphicFramePr>
          <p:cNvPr id="56328" name="Object 3"/>
          <p:cNvGraphicFramePr>
            <a:graphicFrameLocks noChangeAspect="1"/>
          </p:cNvGraphicFramePr>
          <p:nvPr>
            <p:extLst/>
          </p:nvPr>
        </p:nvGraphicFramePr>
        <p:xfrm>
          <a:off x="9575890" y="3405711"/>
          <a:ext cx="1638300" cy="296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Visio" r:id="rId6" imgW="2960751" imgH="5348224" progId="Visio.Drawing.6">
                  <p:embed/>
                </p:oleObj>
              </mc:Choice>
              <mc:Fallback>
                <p:oleObj name="Visio" r:id="rId6" imgW="2960751" imgH="5348224" progId="Visio.Drawing.6">
                  <p:embed/>
                  <p:pic>
                    <p:nvPicPr>
                      <p:cNvPr id="5632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5890" y="3405711"/>
                        <a:ext cx="1638300" cy="296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6096000" y="6024073"/>
            <a:ext cx="874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hlinkClick r:id="rId8" action="ppaction://hlinksldjump"/>
              </a:rPr>
              <a:t>Cramer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37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Solve by Cramer’s rule(</a:t>
            </a:r>
            <a:r>
              <a:rPr lang="zh-TW" altLang="en-US" dirty="0" smtClean="0"/>
              <a:t>最後一期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3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TW" sz="3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3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el-GR" altLang="zh-TW" sz="3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l-GR" altLang="zh-TW" sz="3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3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altLang="zh-TW" sz="3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3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3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3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m:rPr>
                        <m:sty m:val="p"/>
                      </m:rPr>
                      <a:rPr lang="el-GR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zh-TW" sz="3800" dirty="0" smtClean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sz="3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𝑃𝑢</m:t>
                        </m:r>
                      </m:sub>
                    </m:sSub>
                    <m:r>
                      <a:rPr lang="en-US" altLang="zh-TW" sz="3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3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3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</a:rPr>
                                <m:t>𝑎𝑗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altLang="zh-TW" sz="3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3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3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3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l-GR" altLang="zh-TW" sz="3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sz="3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sz="3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sz="3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3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  <m:r>
                                <a:rPr lang="en-US" altLang="zh-TW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p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sz="3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sz="3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altLang="zh-TW" sz="3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altLang="zh-TW" sz="3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3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3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3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en-US" altLang="zh-TW" sz="3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3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3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l-GR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′′2</m:t>
                            </m:r>
                          </m:sup>
                        </m:sSup>
                      </m:e>
                    </m:d>
                    <m:r>
                      <a:rPr lang="en-US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endParaRPr lang="en-US" altLang="zh-TW" sz="3800" dirty="0" smtClean="0"/>
              </a:p>
              <a:p>
                <a:pPr>
                  <a:lnSpc>
                    <a:spcPct val="120000"/>
                  </a:lnSpc>
                </a:pPr>
                <a:r>
                  <a:rPr lang="zh-TW" altLang="en-US" sz="3800" dirty="0" smtClean="0"/>
                  <a:t>由上</a:t>
                </a:r>
                <a:r>
                  <a:rPr lang="zh-TW" altLang="en-US" sz="3800" dirty="0"/>
                  <a:t>兩</a:t>
                </a:r>
                <a:r>
                  <a:rPr lang="zh-TW" altLang="en-US" sz="3800" dirty="0" smtClean="0"/>
                  <a:t>式</a:t>
                </a:r>
                <a:r>
                  <a:rPr lang="zh-TW" altLang="en-US" sz="3800" dirty="0"/>
                  <a:t>解</a:t>
                </a:r>
                <a:r>
                  <a:rPr lang="zh-TW" altLang="en-US" sz="3800" dirty="0" smtClean="0"/>
                  <a:t>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</m:e>
                          <m:sub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𝑃𝑢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den>
                    </m:f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l-GR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′′</m:t>
                                </m:r>
                              </m:sup>
                            </m:sSup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l-GR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l-GR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3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′′2</m:t>
                                </m:r>
                              </m:sup>
                            </m:sSup>
                          </m:e>
                        </m:d>
                        <m:r>
                          <a:rPr lang="en-US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𝑎𝑗</m:t>
                        </m:r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num>
                      <m:den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num>
                      <m:den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′′2</m:t>
                        </m:r>
                      </m:sup>
                    </m:sSup>
                    <m:r>
                      <a:rPr lang="en-US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3800" dirty="0" smtClean="0"/>
              </a:p>
              <a:p>
                <a:pPr>
                  <a:lnSpc>
                    <a:spcPct val="120000"/>
                  </a:lnSpc>
                </a:pPr>
                <a:r>
                  <a:rPr lang="zh-TW" altLang="en-US" sz="3800" dirty="0" smtClean="0"/>
                  <a:t>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𝑎𝑗</m:t>
                    </m:r>
                    <m:sSup>
                      <m:sSupPr>
                        <m:ctrlP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sz="3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3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TW" sz="3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3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altLang="zh-TW" sz="3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′′2</m:t>
                            </m:r>
                          </m:sup>
                        </m:sSup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𝑎𝑗</m:t>
                        </m:r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e>
                    </m:d>
                    <m:r>
                      <a:rPr lang="en-US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zh-TW" sz="3800" b="0" dirty="0" smtClean="0">
                  <a:ea typeface="Cambria Math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TW" altLang="en-US" sz="3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3800" i="1" smtClean="0">
                            <a:latin typeface="Cambria Math" panose="02040503050406030204" pitchFamily="18" charset="0"/>
                          </a:rPr>
                          <m:t>則</m:t>
                        </m:r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=1−</m:t>
                    </m:r>
                    <m:sSub>
                      <m:sSubPr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3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38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altLang="zh-TW" sz="3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3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US" altLang="zh-TW" sz="3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sz="3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l-GR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3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sz="3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sz="3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3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3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altLang="zh-TW" sz="3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3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3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3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3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′′2</m:t>
                        </m:r>
                      </m:sup>
                    </m:sSup>
                  </m:oMath>
                </a14:m>
                <a:endParaRPr lang="en-US" altLang="zh-TW" sz="2100" dirty="0" smtClean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80" b="-42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2"/>
          <p:cNvGraphicFramePr>
            <a:graphicFrameLocks noChangeAspect="1"/>
          </p:cNvGraphicFramePr>
          <p:nvPr>
            <p:extLst/>
          </p:nvPr>
        </p:nvGraphicFramePr>
        <p:xfrm>
          <a:off x="8490676" y="2374176"/>
          <a:ext cx="15113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方程式" r:id="rId4" imgW="825480" imgH="228600" progId="Equation.3">
                  <p:embed/>
                </p:oleObj>
              </mc:Choice>
              <mc:Fallback>
                <p:oleObj name="方程式" r:id="rId4" imgW="825480" imgH="228600" progId="Equation.3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0676" y="2374176"/>
                        <a:ext cx="15113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19175" y="1290578"/>
            <a:ext cx="1887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Type (a) node</a:t>
            </a:r>
            <a:endParaRPr lang="zh-TW" altLang="en-US" sz="2400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336257"/>
              </p:ext>
            </p:extLst>
          </p:nvPr>
        </p:nvGraphicFramePr>
        <p:xfrm>
          <a:off x="10271125" y="421303"/>
          <a:ext cx="1527175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" name="Visio" r:id="rId6" imgW="2288286" imgH="5597754" progId="Visio.Drawing.6">
                  <p:embed/>
                </p:oleObj>
              </mc:Choice>
              <mc:Fallback>
                <p:oleObj name="Visio" r:id="rId6" imgW="2288286" imgH="5597754" progId="Visio.Drawing.6">
                  <p:embed/>
                  <p:pic>
                    <p:nvPicPr>
                      <p:cNvPr id="5325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25" y="421303"/>
                        <a:ext cx="1527175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弧形箭號 (上彎) 6">
            <a:hlinkClick r:id="rId8" action="ppaction://hlinksldjump"/>
          </p:cNvPr>
          <p:cNvSpPr/>
          <p:nvPr/>
        </p:nvSpPr>
        <p:spPr>
          <a:xfrm>
            <a:off x="8591550" y="5962650"/>
            <a:ext cx="800100" cy="552450"/>
          </a:xfrm>
          <a:prstGeom prst="curvedUpArrow">
            <a:avLst>
              <a:gd name="adj1" fmla="val 25000"/>
              <a:gd name="adj2" fmla="val 50000"/>
              <a:gd name="adj3" fmla="val 62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9439006" y="5335583"/>
            <a:ext cx="1664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en-US" altLang="zh-TW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min</a:t>
            </a:r>
            <a:r>
              <a:rPr lang="en-US" altLang="zh-TW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&lt;j&lt;</a:t>
            </a:r>
            <a:r>
              <a:rPr lang="en-US" altLang="zh-TW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jmax</a:t>
            </a:r>
            <a:endParaRPr lang="zh-TW" altLang="en-US" sz="20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75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Solve by Cramer’s rule(</a:t>
            </a:r>
            <a:r>
              <a:rPr lang="zh-TW" altLang="en-US" dirty="0" smtClean="0"/>
              <a:t>最後一期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el-GR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m:rPr>
                        <m:sty m:val="p"/>
                      </m:rPr>
                      <a:rPr lang="el-GR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zh-TW" sz="2000" dirty="0" smtClean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𝑃𝑢</m:t>
                        </m:r>
                      </m:sub>
                    </m:sSub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𝑎𝑗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el-GR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l-GR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′′2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altLang="zh-TW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l-GR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′′2</m:t>
                            </m:r>
                          </m:sup>
                        </m:sSup>
                      </m:e>
                    </m:d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endParaRPr lang="en-US" altLang="zh-TW" sz="2000" dirty="0" smtClean="0"/>
              </a:p>
              <a:p>
                <a:pPr>
                  <a:lnSpc>
                    <a:spcPct val="120000"/>
                  </a:lnSpc>
                </a:pPr>
                <a:r>
                  <a:rPr lang="zh-TW" altLang="en-US" sz="2000" dirty="0" smtClean="0"/>
                  <a:t>由上</a:t>
                </a:r>
                <a:r>
                  <a:rPr lang="zh-TW" altLang="en-US" sz="2000" dirty="0"/>
                  <a:t>兩</a:t>
                </a:r>
                <a:r>
                  <a:rPr lang="zh-TW" altLang="en-US" sz="2000" dirty="0" smtClean="0"/>
                  <a:t>式</a:t>
                </a:r>
                <a:r>
                  <a:rPr lang="zh-TW" altLang="en-US" sz="2000" dirty="0"/>
                  <a:t>解</a:t>
                </a:r>
                <a:r>
                  <a:rPr lang="zh-TW" altLang="en-US" sz="2000" dirty="0" smtClean="0"/>
                  <a:t>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</m:e>
                          <m:sub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𝑃𝑢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den>
                    </m:f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l-GR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l-GR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′′</m:t>
                                </m:r>
                              </m:sup>
                            </m:sSup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l-GR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l-GR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l-GR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l-GR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′′2</m:t>
                                </m:r>
                              </m:sup>
                            </m:sSup>
                          </m:e>
                        </m:d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𝑎𝑗</m:t>
                        </m:r>
                        <m:r>
                          <m:rPr>
                            <m:sty m:val="p"/>
                          </m:r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num>
                      <m:den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′′2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000" dirty="0" smtClean="0"/>
              </a:p>
              <a:p>
                <a:pPr>
                  <a:lnSpc>
                    <a:spcPct val="120000"/>
                  </a:lnSpc>
                </a:pPr>
                <a:r>
                  <a:rPr lang="zh-TW" altLang="en-US" sz="2000" dirty="0" smtClean="0"/>
                  <a:t>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𝑎𝑗</m:t>
                    </m:r>
                    <m:sSup>
                      <m:sSup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′′2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endParaRPr lang="en-US" altLang="zh-TW" sz="2000" b="0" dirty="0" smtClean="0">
                  <a:ea typeface="Cambria Math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TW" alt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i="1" smtClean="0">
                            <a:latin typeface="Cambria Math" panose="02040503050406030204" pitchFamily="18" charset="0"/>
                          </a:rPr>
                          <m:t>則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=1−</m:t>
                    </m:r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altLang="zh-TW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′′2</m:t>
                        </m:r>
                      </m:sup>
                    </m:sSup>
                    <m:r>
                      <a:rPr lang="en-US" altLang="zh-TW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0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22" b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2"/>
          <p:cNvGraphicFramePr>
            <a:graphicFrameLocks noChangeAspect="1"/>
          </p:cNvGraphicFramePr>
          <p:nvPr>
            <p:extLst/>
          </p:nvPr>
        </p:nvGraphicFramePr>
        <p:xfrm>
          <a:off x="8490676" y="2374176"/>
          <a:ext cx="15113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6" name="方程式" r:id="rId4" imgW="825480" imgH="228600" progId="Equation.3">
                  <p:embed/>
                </p:oleObj>
              </mc:Choice>
              <mc:Fallback>
                <p:oleObj name="方程式" r:id="rId4" imgW="825480" imgH="228600" progId="Equation.3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0676" y="2374176"/>
                        <a:ext cx="15113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19175" y="1290578"/>
            <a:ext cx="1901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Type (b) node</a:t>
            </a:r>
            <a:endParaRPr lang="zh-TW" altLang="en-US" sz="2400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296738"/>
              </p:ext>
            </p:extLst>
          </p:nvPr>
        </p:nvGraphicFramePr>
        <p:xfrm>
          <a:off x="10274301" y="4121150"/>
          <a:ext cx="1577974" cy="273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7" name="Visio" r:id="rId6" imgW="2476881" imgH="5408778" progId="Visio.Drawing.6">
                  <p:embed/>
                </p:oleObj>
              </mc:Choice>
              <mc:Fallback>
                <p:oleObj name="Visio" r:id="rId6" imgW="2476881" imgH="5408778" progId="Visio.Drawing.6">
                  <p:embed/>
                  <p:pic>
                    <p:nvPicPr>
                      <p:cNvPr id="5530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4301" y="4121150"/>
                        <a:ext cx="1577974" cy="273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弧形箭號 (上彎) 8">
            <a:hlinkClick r:id="rId8" action="ppaction://hlinksldjump"/>
          </p:cNvPr>
          <p:cNvSpPr/>
          <p:nvPr/>
        </p:nvSpPr>
        <p:spPr>
          <a:xfrm>
            <a:off x="8591550" y="5962650"/>
            <a:ext cx="800100" cy="552450"/>
          </a:xfrm>
          <a:prstGeom prst="curvedUpArrow">
            <a:avLst>
              <a:gd name="adj1" fmla="val 25000"/>
              <a:gd name="adj2" fmla="val 50000"/>
              <a:gd name="adj3" fmla="val 62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610063" y="5424458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j=</a:t>
            </a:r>
            <a:r>
              <a:rPr lang="en-US" altLang="zh-TW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jmin</a:t>
            </a:r>
            <a:endParaRPr lang="zh-TW" altLang="en-US" sz="20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54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Solve by Cramer’s rule(</a:t>
            </a:r>
            <a:r>
              <a:rPr lang="zh-TW" altLang="en-US" dirty="0" smtClean="0"/>
              <a:t>最後一期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95300" y="1825624"/>
                <a:ext cx="11410950" cy="4674123"/>
              </a:xfrm>
            </p:spPr>
            <p:txBody>
              <a:bodyPr>
                <a:normAutofit fontScale="92500"/>
              </a:bodyPr>
              <a:lstStyle/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3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TW" sz="23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3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zh-TW" sz="23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3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23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TW" sz="23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en-US" altLang="zh-TW" sz="23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3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3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m:rPr>
                        <m:sty m:val="p"/>
                      </m:rPr>
                      <a:rPr lang="el-GR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zh-TW" sz="2300" dirty="0" smtClean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sz="2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𝑃𝑑</m:t>
                        </m:r>
                      </m:sub>
                    </m:sSub>
                    <m:r>
                      <a:rPr lang="en-US" altLang="zh-TW" sz="23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TW" sz="23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3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TW" sz="23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US" altLang="zh-TW" sz="23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</a:rPr>
                                <m:t>𝑎𝑗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m:rPr>
                                  <m:sty m:val="p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en-US" altLang="zh-TW" sz="23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l-GR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l-GR" altLang="zh-TW" sz="23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  <m:sSup>
                                <m:sSupPr>
                                  <m:ctrlPr>
                                    <a:rPr lang="el-GR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altLang="zh-TW" sz="23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′′2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altLang="zh-TW" sz="23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l-GR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′′2</m:t>
                            </m:r>
                          </m:sup>
                        </m:sSup>
                      </m:e>
                    </m:d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endParaRPr lang="en-US" altLang="zh-TW" sz="2300" dirty="0" smtClean="0"/>
              </a:p>
              <a:p>
                <a:pPr>
                  <a:lnSpc>
                    <a:spcPct val="120000"/>
                  </a:lnSpc>
                </a:pPr>
                <a:r>
                  <a:rPr lang="zh-TW" altLang="en-US" sz="2300" dirty="0" smtClean="0"/>
                  <a:t>由上</a:t>
                </a:r>
                <a:r>
                  <a:rPr lang="zh-TW" altLang="en-US" sz="2300" dirty="0"/>
                  <a:t>兩</a:t>
                </a:r>
                <a:r>
                  <a:rPr lang="zh-TW" altLang="en-US" sz="2300" dirty="0" smtClean="0"/>
                  <a:t>式</a:t>
                </a:r>
                <a:r>
                  <a:rPr lang="zh-TW" altLang="en-US" sz="2300" dirty="0"/>
                  <a:t>解</a:t>
                </a:r>
                <a:r>
                  <a:rPr lang="zh-TW" altLang="en-US" sz="2300" dirty="0" smtClean="0"/>
                  <a:t>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</m:e>
                          <m:sub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</m:den>
                    </m:f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l-GR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l-GR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′′</m:t>
                                </m:r>
                              </m:sup>
                            </m:sSup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l-GR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l-GR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sty m:val="p"/>
                              </m:rPr>
                              <a:rPr lang="el-GR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sSup>
                              <m:sSupPr>
                                <m:ctrlPr>
                                  <a:rPr lang="el-GR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′′2</m:t>
                                </m:r>
                              </m:sup>
                            </m:sSup>
                          </m:e>
                        </m:d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𝑎𝑗</m:t>
                        </m:r>
                        <m:r>
                          <m:rPr>
                            <m:sty m:val="p"/>
                          </m:r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num>
                      <m:den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num>
                      <m:den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′′2</m:t>
                        </m:r>
                      </m:sup>
                    </m:sSup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300" dirty="0" smtClean="0"/>
              </a:p>
              <a:p>
                <a:pPr>
                  <a:lnSpc>
                    <a:spcPct val="120000"/>
                  </a:lnSpc>
                </a:pPr>
                <a:r>
                  <a:rPr lang="zh-TW" altLang="en-US" sz="2300" dirty="0" smtClean="0"/>
                  <a:t>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𝑎𝑗</m:t>
                    </m:r>
                    <m:sSup>
                      <m:sSupPr>
                        <m:ctrlP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23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′′2</m:t>
                        </m:r>
                      </m:sup>
                    </m:sSup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altLang="zh-TW" sz="23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23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endParaRPr lang="en-US" altLang="zh-TW" sz="2300" b="0" dirty="0" smtClean="0">
                  <a:ea typeface="Cambria Math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TW" altLang="en-US" sz="23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300" i="1" smtClean="0">
                            <a:latin typeface="Cambria Math" panose="02040503050406030204" pitchFamily="18" charset="0"/>
                          </a:rPr>
                          <m:t>則</m:t>
                        </m:r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=1−</m:t>
                    </m:r>
                    <m:sSub>
                      <m:sSubPr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3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sz="23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altLang="zh-TW" sz="2300" b="0" i="1" smtClean="0">
                        <a:latin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US" altLang="zh-TW" sz="2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sSup>
                          <m:sSupPr>
                            <m:ctrlPr>
                              <a:rPr lang="el-GR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altLang="zh-TW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en-US" altLang="zh-TW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TW" sz="23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3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23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altLang="zh-TW" sz="23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TW" sz="23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3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3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′′2</m:t>
                        </m:r>
                      </m:sup>
                    </m:sSup>
                    <m:r>
                      <a:rPr lang="en-US" altLang="zh-TW" sz="23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  <m:r>
                      <a:rPr lang="en-US" altLang="zh-TW" sz="23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𝑎𝑗</m:t>
                    </m:r>
                    <m:r>
                      <m:rPr>
                        <m:sty m:val="p"/>
                      </m:rPr>
                      <a:rPr lang="el-GR" altLang="zh-TW" sz="23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sz="2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300" dirty="0" smtClean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" y="1825624"/>
                <a:ext cx="11410950" cy="4674123"/>
              </a:xfrm>
              <a:blipFill>
                <a:blip r:embed="rId3"/>
                <a:stretch>
                  <a:fillRect l="-53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2"/>
          <p:cNvGraphicFramePr>
            <a:graphicFrameLocks noChangeAspect="1"/>
          </p:cNvGraphicFramePr>
          <p:nvPr>
            <p:extLst/>
          </p:nvPr>
        </p:nvGraphicFramePr>
        <p:xfrm>
          <a:off x="8490676" y="2374176"/>
          <a:ext cx="15113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2" name="方程式" r:id="rId4" imgW="825480" imgH="228600" progId="Equation.3">
                  <p:embed/>
                </p:oleObj>
              </mc:Choice>
              <mc:Fallback>
                <p:oleObj name="方程式" r:id="rId4" imgW="825480" imgH="228600" progId="Equation.3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0676" y="2374176"/>
                        <a:ext cx="15113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19175" y="1290578"/>
            <a:ext cx="1901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Type (b) node</a:t>
            </a:r>
            <a:endParaRPr lang="zh-TW" altLang="en-US" sz="24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303321"/>
              </p:ext>
            </p:extLst>
          </p:nvPr>
        </p:nvGraphicFramePr>
        <p:xfrm>
          <a:off x="10134963" y="365125"/>
          <a:ext cx="1638300" cy="296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Visio" r:id="rId6" imgW="2960751" imgH="5348224" progId="Visio.Drawing.6">
                  <p:embed/>
                </p:oleObj>
              </mc:Choice>
              <mc:Fallback>
                <p:oleObj name="Visio" r:id="rId6" imgW="2960751" imgH="5348224" progId="Visio.Drawing.6">
                  <p:embed/>
                  <p:pic>
                    <p:nvPicPr>
                      <p:cNvPr id="5632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4963" y="365125"/>
                        <a:ext cx="1638300" cy="296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弧形箭號 (上彎) 8">
            <a:hlinkClick r:id="rId8" action="ppaction://hlinksldjump"/>
          </p:cNvPr>
          <p:cNvSpPr/>
          <p:nvPr/>
        </p:nvSpPr>
        <p:spPr>
          <a:xfrm>
            <a:off x="8591550" y="5962650"/>
            <a:ext cx="800100" cy="552450"/>
          </a:xfrm>
          <a:prstGeom prst="curvedUpArrow">
            <a:avLst>
              <a:gd name="adj1" fmla="val 25000"/>
              <a:gd name="adj2" fmla="val 50000"/>
              <a:gd name="adj3" fmla="val 62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0206150" y="5670643"/>
            <a:ext cx="976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j=</a:t>
            </a:r>
            <a:r>
              <a:rPr lang="en-US" altLang="zh-TW" sz="2000" smtClean="0">
                <a:latin typeface="Cambria Math" panose="02040503050406030204" pitchFamily="18" charset="0"/>
                <a:ea typeface="Cambria Math" panose="02040503050406030204" pitchFamily="18" charset="0"/>
              </a:rPr>
              <a:t>jmax</a:t>
            </a:r>
            <a:endParaRPr lang="zh-TW" altLang="en-US" sz="20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評價</a:t>
            </a:r>
            <a:r>
              <a:rPr lang="zh-TW" altLang="en-US" b="1" dirty="0" smtClean="0"/>
              <a:t>固定配息可贖回債券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636721"/>
              </a:xfrm>
            </p:spPr>
            <p:txBody>
              <a:bodyPr/>
              <a:lstStyle/>
              <a:p>
                <a:r>
                  <a:rPr lang="zh-TW" altLang="en-US" dirty="0" smtClean="0"/>
                  <a:t>採</a:t>
                </a:r>
                <a:r>
                  <a:rPr lang="zh-TW" altLang="en-US" dirty="0"/>
                  <a:t>用</a:t>
                </a:r>
                <a:r>
                  <a:rPr lang="zh-TW" altLang="en-US" dirty="0" smtClean="0"/>
                  <a:t>之前研究，評價零息可贖回債券之</a:t>
                </a:r>
                <a:r>
                  <a:rPr lang="en-US" altLang="zh-TW" dirty="0" smtClean="0"/>
                  <a:t>Hull-White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model</a:t>
                </a:r>
                <a:r>
                  <a:rPr lang="zh-TW" altLang="en-US" dirty="0" smtClean="0"/>
                  <a:t>做更改及使用。</a:t>
                </a:r>
                <a:endParaRPr lang="en-US" altLang="zh-TW" dirty="0" smtClean="0"/>
              </a:p>
              <a:p>
                <a:r>
                  <a:rPr lang="zh-TW" altLang="en-US" dirty="0" smtClean="0"/>
                  <a:t>回顧：</a:t>
                </a:r>
                <a:endParaRPr lang="en-US" altLang="zh-TW" dirty="0"/>
              </a:p>
              <a:p>
                <a:pPr lvl="1"/>
                <a:r>
                  <a:rPr lang="zh-TW" altLang="en-US" dirty="0" smtClean="0"/>
                  <a:t>評價</a:t>
                </a:r>
                <a:r>
                  <a:rPr lang="zh-TW" altLang="en-US" b="1" dirty="0" smtClean="0">
                    <a:solidFill>
                      <a:srgbClr val="FF0000"/>
                    </a:solidFill>
                  </a:rPr>
                  <a:t>零息</a:t>
                </a:r>
                <a:r>
                  <a:rPr lang="zh-TW" altLang="en-US" dirty="0" smtClean="0"/>
                  <a:t>可贖回債必須判斷以下是否切在樹的整數期上：</a:t>
                </a:r>
                <a:endParaRPr lang="en-US" altLang="zh-TW" dirty="0" smtClean="0"/>
              </a:p>
              <a:p>
                <a:pPr marL="914400" lvl="2" indent="0">
                  <a:buNone/>
                </a:pPr>
                <a:r>
                  <a:rPr lang="en-US" altLang="zh-TW" dirty="0" smtClean="0"/>
                  <a:t>1.</a:t>
                </a:r>
                <a:r>
                  <a:rPr lang="zh-TW" altLang="en-US" dirty="0" smtClean="0"/>
                  <a:t>評價債券的當日</a:t>
                </a:r>
                <a:r>
                  <a:rPr lang="en-US" altLang="zh-TW" dirty="0" smtClean="0"/>
                  <a:t>(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 smtClean="0"/>
                  <a:t>)</a:t>
                </a:r>
              </a:p>
              <a:p>
                <a:pPr marL="914400" lvl="2" indent="0">
                  <a:buNone/>
                </a:pPr>
                <a:r>
                  <a:rPr lang="en-US" altLang="zh-TW" dirty="0" smtClean="0"/>
                  <a:t>2.</a:t>
                </a:r>
                <a:r>
                  <a:rPr lang="zh-TW" altLang="en-US" dirty="0" smtClean="0"/>
                  <a:t>贖回日</a:t>
                </a:r>
                <a:endParaRPr lang="en-US" altLang="zh-TW" dirty="0" smtClean="0"/>
              </a:p>
              <a:p>
                <a:pPr marL="914400" lvl="2" indent="0">
                  <a:buNone/>
                </a:pPr>
                <a:r>
                  <a:rPr lang="en-US" altLang="zh-TW" dirty="0" smtClean="0"/>
                  <a:t>3.</a:t>
                </a:r>
                <a:r>
                  <a:rPr lang="zh-TW" altLang="en-US" dirty="0" smtClean="0"/>
                  <a:t>到期日</a:t>
                </a:r>
                <a:r>
                  <a:rPr lang="en-US" altLang="zh-TW" dirty="0" smtClean="0"/>
                  <a:t>(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b="0" dirty="0" smtClean="0"/>
              </a:p>
              <a:p>
                <a:r>
                  <a:rPr lang="zh-TW" altLang="en-US" dirty="0" smtClean="0"/>
                  <a:t>評價</a:t>
                </a:r>
                <a:r>
                  <a:rPr lang="zh-TW" altLang="en-US" b="1" dirty="0" smtClean="0">
                    <a:solidFill>
                      <a:srgbClr val="FF0000"/>
                    </a:solidFill>
                  </a:rPr>
                  <a:t>固定配息</a:t>
                </a:r>
                <a:r>
                  <a:rPr lang="zh-TW" altLang="en-US" dirty="0" smtClean="0"/>
                  <a:t>可贖回債需判斷：</a:t>
                </a: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 smtClean="0"/>
                  <a:t>1.</a:t>
                </a:r>
                <a:r>
                  <a:rPr lang="zh-TW" altLang="en-US" dirty="0"/>
                  <a:t>評價債券的當日</a:t>
                </a:r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 smtClean="0"/>
                  <a:t>)</a:t>
                </a:r>
                <a:r>
                  <a:rPr lang="zh-TW" altLang="en-US" dirty="0" smtClean="0"/>
                  <a:t>                 </a:t>
                </a:r>
                <a:r>
                  <a:rPr lang="en-US" altLang="zh-TW" dirty="0" smtClean="0"/>
                  <a:t>4.</a:t>
                </a:r>
                <a:r>
                  <a:rPr lang="zh-TW" altLang="en-US" dirty="0" smtClean="0">
                    <a:solidFill>
                      <a:srgbClr val="FF0000"/>
                    </a:solidFill>
                  </a:rPr>
                  <a:t>配息日</a:t>
                </a:r>
                <a:endParaRPr lang="en-US" altLang="zh-TW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2.</a:t>
                </a:r>
                <a:r>
                  <a:rPr lang="zh-TW" altLang="en-US" dirty="0" smtClean="0"/>
                  <a:t>贖回日</a:t>
                </a:r>
                <a:r>
                  <a:rPr lang="en-US" altLang="zh-TW" dirty="0" smtClean="0"/>
                  <a:t>				</a:t>
                </a:r>
                <a:r>
                  <a:rPr lang="zh-TW" altLang="en-US" dirty="0" smtClean="0"/>
                  <a:t>      </a:t>
                </a: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 smtClean="0"/>
                  <a:t>3.</a:t>
                </a:r>
                <a:r>
                  <a:rPr lang="zh-TW" altLang="en-US" dirty="0"/>
                  <a:t>到期日</a:t>
                </a:r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			</a:t>
                </a:r>
                <a:r>
                  <a:rPr lang="zh-TW" altLang="en-US" dirty="0" smtClean="0"/>
                  <a:t>      </a:t>
                </a:r>
                <a:endParaRPr lang="en-US" altLang="zh-TW" dirty="0"/>
              </a:p>
              <a:p>
                <a:pPr marL="457200" lvl="1" indent="0">
                  <a:buNone/>
                </a:pPr>
                <a:endParaRPr lang="en-US" altLang="zh-TW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636721"/>
              </a:xfrm>
              <a:blipFill>
                <a:blip r:embed="rId2"/>
                <a:stretch>
                  <a:fillRect l="-1043" t="-2365" r="-2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73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內容版面配置區 4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-516308"/>
            <a:ext cx="10058400" cy="48936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2286000" y="5124045"/>
                <a:ext cx="7620000" cy="104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000" dirty="0" smtClean="0">
                    <a:latin typeface="+mn-ea"/>
                  </a:rPr>
                  <a:t>若以月為單位建造</a:t>
                </a:r>
                <a:r>
                  <a:rPr lang="en-US" altLang="zh-TW" sz="2000" dirty="0" smtClean="0">
                    <a:latin typeface="+mn-ea"/>
                  </a:rPr>
                  <a:t>HW-tree</a:t>
                </a:r>
                <a:r>
                  <a:rPr lang="zh-TW" altLang="en-US" sz="2000" dirty="0" smtClean="0">
                    <a:latin typeface="+mn-ea"/>
                  </a:rPr>
                  <a:t>的話，依照現有</a:t>
                </a:r>
                <a:r>
                  <a:rPr lang="en-US" altLang="zh-TW" sz="2000" dirty="0" smtClean="0">
                    <a:latin typeface="+mn-ea"/>
                  </a:rPr>
                  <a:t>excel</a:t>
                </a:r>
                <a:r>
                  <a:rPr lang="zh-TW" altLang="en-US" sz="2000" dirty="0" smtClean="0">
                    <a:latin typeface="+mn-ea"/>
                  </a:rPr>
                  <a:t>資料，</a:t>
                </a:r>
                <a:r>
                  <a:rPr lang="zh-TW" altLang="en-US" sz="2000" b="1" dirty="0" smtClean="0">
                    <a:solidFill>
                      <a:srgbClr val="FF0000"/>
                    </a:solidFill>
                    <a:latin typeface="+mn-ea"/>
                  </a:rPr>
                  <a:t>大部分</a:t>
                </a:r>
                <a:r>
                  <a:rPr lang="zh-TW" altLang="en-US" sz="2000" dirty="0" smtClean="0">
                    <a:latin typeface="+mn-ea"/>
                  </a:rPr>
                  <a:t>債券的</a:t>
                </a:r>
                <a:r>
                  <a:rPr lang="en-US" altLang="zh-TW" sz="2000" dirty="0" smtClean="0">
                    <a:latin typeface="+mn-ea"/>
                  </a:rPr>
                  <a:t>Call date</a:t>
                </a:r>
                <a:r>
                  <a:rPr lang="zh-TW" altLang="en-US" sz="2000" dirty="0" smtClean="0">
                    <a:latin typeface="+mn-ea"/>
                  </a:rPr>
                  <a:t>和</a:t>
                </a:r>
                <a:r>
                  <a:rPr lang="en-US" altLang="zh-TW" sz="2000" dirty="0" smtClean="0">
                    <a:latin typeface="+mn-ea"/>
                  </a:rPr>
                  <a:t>Coupon date</a:t>
                </a:r>
                <a:r>
                  <a:rPr lang="zh-TW" altLang="en-US" sz="2000" dirty="0" smtClean="0">
                    <a:latin typeface="+mn-ea"/>
                  </a:rPr>
                  <a:t>可以同時切在整數期上，需要將多餘的時間分別塞到「第一期</a:t>
                </a:r>
                <a:r>
                  <a:rPr lang="en-US" altLang="zh-TW" sz="2000" dirty="0" smtClean="0">
                    <a:latin typeface="+mn-ea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sz="2000" dirty="0" smtClean="0">
                    <a:latin typeface="+mn-ea"/>
                  </a:rPr>
                  <a:t>)</a:t>
                </a:r>
                <a:r>
                  <a:rPr lang="zh-TW" altLang="en-US" sz="2000" dirty="0" smtClean="0">
                    <a:latin typeface="+mn-ea"/>
                  </a:rPr>
                  <a:t>」及「最後一期</a:t>
                </a:r>
                <a:r>
                  <a:rPr lang="en-US" altLang="zh-TW" sz="2000" dirty="0" smtClean="0">
                    <a:latin typeface="+mn-ea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TW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r>
                  <a:rPr lang="en-US" altLang="zh-TW" sz="2000" dirty="0" smtClean="0">
                    <a:latin typeface="+mn-ea"/>
                  </a:rPr>
                  <a:t>)</a:t>
                </a:r>
                <a:r>
                  <a:rPr lang="zh-TW" altLang="en-US" sz="2000" dirty="0" smtClean="0">
                    <a:latin typeface="+mn-ea"/>
                  </a:rPr>
                  <a:t>」</a:t>
                </a:r>
                <a:endParaRPr lang="zh-TW" altLang="en-US" sz="2000" dirty="0">
                  <a:latin typeface="+mn-ea"/>
                </a:endParaRPr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124045"/>
                <a:ext cx="7620000" cy="1042017"/>
              </a:xfrm>
              <a:prstGeom prst="rect">
                <a:avLst/>
              </a:prstGeom>
              <a:blipFill>
                <a:blip r:embed="rId3"/>
                <a:stretch>
                  <a:fillRect l="-800" t="-3529" r="-800" b="-76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接點 8"/>
          <p:cNvCxnSpPr/>
          <p:nvPr/>
        </p:nvCxnSpPr>
        <p:spPr>
          <a:xfrm>
            <a:off x="3464169" y="4000500"/>
            <a:ext cx="644183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3920247" y="3832697"/>
            <a:ext cx="0" cy="360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3492085" y="4192697"/>
                <a:ext cx="8563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085" y="4192697"/>
                <a:ext cx="85632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接點 13"/>
          <p:cNvCxnSpPr/>
          <p:nvPr/>
        </p:nvCxnSpPr>
        <p:spPr>
          <a:xfrm>
            <a:off x="5337243" y="3832697"/>
            <a:ext cx="0" cy="360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5935494" y="3832697"/>
            <a:ext cx="0" cy="360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字方塊 15"/>
              <p:cNvSpPr txBox="1"/>
              <p:nvPr/>
            </p:nvSpPr>
            <p:spPr>
              <a:xfrm>
                <a:off x="4993160" y="4192697"/>
                <a:ext cx="6552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𝐶𝑎𝑙𝑙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6" name="文字方塊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0" y="4192697"/>
                <a:ext cx="65524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/>
              <p:cNvSpPr txBox="1"/>
              <p:nvPr/>
            </p:nvSpPr>
            <p:spPr>
              <a:xfrm>
                <a:off x="5657597" y="4200227"/>
                <a:ext cx="5557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𝐼𝑛𝑡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7" name="文字方塊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597" y="4200227"/>
                <a:ext cx="55579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/>
              <p:cNvSpPr txBox="1"/>
              <p:nvPr/>
            </p:nvSpPr>
            <p:spPr>
              <a:xfrm>
                <a:off x="2509014" y="4754713"/>
                <a:ext cx="118668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𝐼𝑛𝑡</m:t>
                    </m:r>
                  </m:oMath>
                </a14:m>
                <a:r>
                  <a:rPr lang="en-US" altLang="zh-TW" sz="2000" dirty="0" smtClean="0"/>
                  <a:t>:</a:t>
                </a:r>
                <a:r>
                  <a:rPr lang="zh-TW" altLang="en-US" sz="2000" dirty="0" smtClean="0"/>
                  <a:t>配息     </a:t>
                </a:r>
                <a:endParaRPr lang="zh-TW" altLang="en-US" sz="2000" dirty="0"/>
              </a:p>
            </p:txBody>
          </p:sp>
        </mc:Choice>
        <mc:Fallback xmlns="">
          <p:sp>
            <p:nvSpPr>
              <p:cNvPr id="18" name="文字方塊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014" y="4754713"/>
                <a:ext cx="1186685" cy="400110"/>
              </a:xfrm>
              <a:prstGeom prst="rect">
                <a:avLst/>
              </a:prstGeom>
              <a:blipFill>
                <a:blip r:embed="rId7"/>
                <a:stretch>
                  <a:fillRect t="-10606" b="-2575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接點 18"/>
          <p:cNvCxnSpPr/>
          <p:nvPr/>
        </p:nvCxnSpPr>
        <p:spPr>
          <a:xfrm>
            <a:off x="7756188" y="3832697"/>
            <a:ext cx="0" cy="360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9899515" y="3832697"/>
            <a:ext cx="0" cy="360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/>
              <p:cNvSpPr txBox="1"/>
              <p:nvPr/>
            </p:nvSpPr>
            <p:spPr>
              <a:xfrm>
                <a:off x="9666855" y="4200227"/>
                <a:ext cx="4653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1" name="文字方塊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855" y="4200227"/>
                <a:ext cx="46532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手繪多邊形 22"/>
          <p:cNvSpPr/>
          <p:nvPr/>
        </p:nvSpPr>
        <p:spPr>
          <a:xfrm>
            <a:off x="3913763" y="3388575"/>
            <a:ext cx="2019861" cy="604395"/>
          </a:xfrm>
          <a:custGeom>
            <a:avLst/>
            <a:gdLst>
              <a:gd name="connsiteX0" fmla="*/ 0 w 612842"/>
              <a:gd name="connsiteY0" fmla="*/ 200313 h 200313"/>
              <a:gd name="connsiteX1" fmla="*/ 612842 w 612842"/>
              <a:gd name="connsiteY1" fmla="*/ 200313 h 2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2842" h="200313">
                <a:moveTo>
                  <a:pt x="0" y="200313"/>
                </a:moveTo>
                <a:cubicBezTo>
                  <a:pt x="171044" y="26836"/>
                  <a:pt x="342089" y="-146640"/>
                  <a:pt x="612842" y="200313"/>
                </a:cubicBezTo>
              </a:path>
            </a:pathLst>
          </a:cu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手繪多邊形 23"/>
          <p:cNvSpPr/>
          <p:nvPr/>
        </p:nvSpPr>
        <p:spPr>
          <a:xfrm>
            <a:off x="3920247" y="3800773"/>
            <a:ext cx="1416996" cy="192197"/>
          </a:xfrm>
          <a:custGeom>
            <a:avLst/>
            <a:gdLst>
              <a:gd name="connsiteX0" fmla="*/ 0 w 612842"/>
              <a:gd name="connsiteY0" fmla="*/ 200313 h 200313"/>
              <a:gd name="connsiteX1" fmla="*/ 612842 w 612842"/>
              <a:gd name="connsiteY1" fmla="*/ 200313 h 2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2842" h="200313">
                <a:moveTo>
                  <a:pt x="0" y="200313"/>
                </a:moveTo>
                <a:cubicBezTo>
                  <a:pt x="171044" y="26836"/>
                  <a:pt x="342089" y="-146640"/>
                  <a:pt x="612842" y="200313"/>
                </a:cubicBezTo>
              </a:path>
            </a:pathLst>
          </a:cu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字方塊 24"/>
              <p:cNvSpPr txBox="1"/>
              <p:nvPr/>
            </p:nvSpPr>
            <p:spPr>
              <a:xfrm>
                <a:off x="4473656" y="3527539"/>
                <a:ext cx="3697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5" name="文字方塊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656" y="3527539"/>
                <a:ext cx="36978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/>
              <p:cNvSpPr txBox="1"/>
              <p:nvPr/>
            </p:nvSpPr>
            <p:spPr>
              <a:xfrm>
                <a:off x="4807693" y="3064677"/>
                <a:ext cx="3709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6" name="文字方塊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693" y="3064677"/>
                <a:ext cx="37093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字方塊 26"/>
              <p:cNvSpPr txBox="1"/>
              <p:nvPr/>
            </p:nvSpPr>
            <p:spPr>
              <a:xfrm>
                <a:off x="6326078" y="4104373"/>
                <a:ext cx="104763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……</m:t>
                      </m:r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27" name="文字方塊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078" y="4104373"/>
                <a:ext cx="1047635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字方塊 27"/>
              <p:cNvSpPr txBox="1"/>
              <p:nvPr/>
            </p:nvSpPr>
            <p:spPr>
              <a:xfrm>
                <a:off x="8255845" y="4200227"/>
                <a:ext cx="5557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𝐼𝑛𝑡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8" name="文字方塊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845" y="4200227"/>
                <a:ext cx="55579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接點 28"/>
          <p:cNvCxnSpPr/>
          <p:nvPr/>
        </p:nvCxnSpPr>
        <p:spPr>
          <a:xfrm>
            <a:off x="8533742" y="3832697"/>
            <a:ext cx="0" cy="360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字方塊 29"/>
              <p:cNvSpPr txBox="1"/>
              <p:nvPr/>
            </p:nvSpPr>
            <p:spPr>
              <a:xfrm>
                <a:off x="7428566" y="4200227"/>
                <a:ext cx="6552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𝐶𝑎𝑙𝑙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0" name="文字方塊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8566" y="4200227"/>
                <a:ext cx="65524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手繪多邊形 41"/>
          <p:cNvSpPr/>
          <p:nvPr/>
        </p:nvSpPr>
        <p:spPr>
          <a:xfrm>
            <a:off x="8533742" y="3632031"/>
            <a:ext cx="1371449" cy="380666"/>
          </a:xfrm>
          <a:custGeom>
            <a:avLst/>
            <a:gdLst>
              <a:gd name="connsiteX0" fmla="*/ 0 w 612842"/>
              <a:gd name="connsiteY0" fmla="*/ 200313 h 200313"/>
              <a:gd name="connsiteX1" fmla="*/ 612842 w 612842"/>
              <a:gd name="connsiteY1" fmla="*/ 200313 h 2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2842" h="200313">
                <a:moveTo>
                  <a:pt x="0" y="200313"/>
                </a:moveTo>
                <a:cubicBezTo>
                  <a:pt x="171044" y="26836"/>
                  <a:pt x="342089" y="-146640"/>
                  <a:pt x="612842" y="200313"/>
                </a:cubicBezTo>
              </a:path>
            </a:pathLst>
          </a:cu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文字方塊 42"/>
              <p:cNvSpPr txBox="1"/>
              <p:nvPr/>
            </p:nvSpPr>
            <p:spPr>
              <a:xfrm>
                <a:off x="9033742" y="3318919"/>
                <a:ext cx="3714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3" name="文字方塊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3742" y="3318919"/>
                <a:ext cx="371447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文字方塊 43"/>
              <p:cNvSpPr txBox="1"/>
              <p:nvPr/>
            </p:nvSpPr>
            <p:spPr>
              <a:xfrm>
                <a:off x="3780976" y="4754713"/>
                <a:ext cx="18519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TW" sz="2000" i="1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</a:rPr>
                        <m:t>為整數月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4" name="文字方塊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976" y="4754713"/>
                <a:ext cx="1851982" cy="400110"/>
              </a:xfrm>
              <a:prstGeom prst="rect">
                <a:avLst/>
              </a:prstGeom>
              <a:blipFill>
                <a:blip r:embed="rId15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文字方塊 44"/>
              <p:cNvSpPr txBox="1"/>
              <p:nvPr/>
            </p:nvSpPr>
            <p:spPr>
              <a:xfrm>
                <a:off x="8385743" y="4766545"/>
                <a:ext cx="16674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</a:rPr>
                        <m:t>不為整數月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5" name="文字方塊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5743" y="4766545"/>
                <a:ext cx="1667443" cy="400110"/>
              </a:xfrm>
              <a:prstGeom prst="rect">
                <a:avLst/>
              </a:prstGeom>
              <a:blipFill>
                <a:blip r:embed="rId16"/>
                <a:stretch>
                  <a:fillRect r="-366" b="-106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手繪多邊形 48"/>
          <p:cNvSpPr/>
          <p:nvPr/>
        </p:nvSpPr>
        <p:spPr>
          <a:xfrm>
            <a:off x="3923048" y="3027447"/>
            <a:ext cx="5970791" cy="972567"/>
          </a:xfrm>
          <a:custGeom>
            <a:avLst/>
            <a:gdLst>
              <a:gd name="connsiteX0" fmla="*/ 0 w 612842"/>
              <a:gd name="connsiteY0" fmla="*/ 200313 h 200313"/>
              <a:gd name="connsiteX1" fmla="*/ 612842 w 612842"/>
              <a:gd name="connsiteY1" fmla="*/ 200313 h 2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2842" h="200313">
                <a:moveTo>
                  <a:pt x="0" y="200313"/>
                </a:moveTo>
                <a:cubicBezTo>
                  <a:pt x="171044" y="26836"/>
                  <a:pt x="342089" y="-146640"/>
                  <a:pt x="612842" y="200313"/>
                </a:cubicBezTo>
              </a:path>
            </a:pathLst>
          </a:cu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文字方塊 49"/>
              <p:cNvSpPr txBox="1"/>
              <p:nvPr/>
            </p:nvSpPr>
            <p:spPr>
              <a:xfrm>
                <a:off x="6664428" y="2721427"/>
                <a:ext cx="3657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0" name="文字方塊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428" y="2721427"/>
                <a:ext cx="365741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直線接點 50"/>
          <p:cNvCxnSpPr/>
          <p:nvPr/>
        </p:nvCxnSpPr>
        <p:spPr>
          <a:xfrm>
            <a:off x="4120272" y="3832697"/>
            <a:ext cx="0" cy="3600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手繪多邊形 51"/>
          <p:cNvSpPr/>
          <p:nvPr/>
        </p:nvSpPr>
        <p:spPr>
          <a:xfrm>
            <a:off x="3925924" y="3318919"/>
            <a:ext cx="188877" cy="674294"/>
          </a:xfrm>
          <a:custGeom>
            <a:avLst/>
            <a:gdLst>
              <a:gd name="connsiteX0" fmla="*/ 0 w 612842"/>
              <a:gd name="connsiteY0" fmla="*/ 200313 h 200313"/>
              <a:gd name="connsiteX1" fmla="*/ 612842 w 612842"/>
              <a:gd name="connsiteY1" fmla="*/ 200313 h 2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2842" h="200313">
                <a:moveTo>
                  <a:pt x="0" y="200313"/>
                </a:moveTo>
                <a:cubicBezTo>
                  <a:pt x="171044" y="26836"/>
                  <a:pt x="342089" y="-146640"/>
                  <a:pt x="612842" y="200313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文字方塊 52"/>
              <p:cNvSpPr txBox="1"/>
              <p:nvPr/>
            </p:nvSpPr>
            <p:spPr>
              <a:xfrm>
                <a:off x="3788968" y="3007047"/>
                <a:ext cx="548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3" name="文字方塊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968" y="3007047"/>
                <a:ext cx="548612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直線接點 53"/>
          <p:cNvCxnSpPr/>
          <p:nvPr/>
        </p:nvCxnSpPr>
        <p:spPr>
          <a:xfrm>
            <a:off x="9759072" y="3832697"/>
            <a:ext cx="0" cy="3600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手繪多邊形 54"/>
          <p:cNvSpPr/>
          <p:nvPr/>
        </p:nvSpPr>
        <p:spPr>
          <a:xfrm>
            <a:off x="9759072" y="3351104"/>
            <a:ext cx="134767" cy="674294"/>
          </a:xfrm>
          <a:custGeom>
            <a:avLst/>
            <a:gdLst>
              <a:gd name="connsiteX0" fmla="*/ 0 w 612842"/>
              <a:gd name="connsiteY0" fmla="*/ 200313 h 200313"/>
              <a:gd name="connsiteX1" fmla="*/ 612842 w 612842"/>
              <a:gd name="connsiteY1" fmla="*/ 200313 h 2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2842" h="200313">
                <a:moveTo>
                  <a:pt x="0" y="200313"/>
                </a:moveTo>
                <a:cubicBezTo>
                  <a:pt x="171044" y="26836"/>
                  <a:pt x="342089" y="-146640"/>
                  <a:pt x="612842" y="200313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字方塊 55"/>
              <p:cNvSpPr txBox="1"/>
              <p:nvPr/>
            </p:nvSpPr>
            <p:spPr>
              <a:xfrm>
                <a:off x="9581675" y="3047120"/>
                <a:ext cx="6079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l-GR" altLang="zh-TW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TW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6" name="文字方塊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1675" y="3047120"/>
                <a:ext cx="607923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546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43" y="190912"/>
            <a:ext cx="10365915" cy="2371314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1071563" y="2886075"/>
                <a:ext cx="10091737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zh-TW" altLang="en-US" sz="2800" dirty="0" smtClean="0"/>
                  <a:t>由於評價時間</a:t>
                </a:r>
                <a:r>
                  <a:rPr lang="en-US" altLang="zh-TW" sz="28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sz="2800" dirty="0" smtClean="0"/>
                  <a:t>)</a:t>
                </a:r>
                <a:r>
                  <a:rPr lang="zh-TW" altLang="en-US" sz="2800" dirty="0" smtClean="0"/>
                  <a:t>會一直改變，所以</a:t>
                </a:r>
                <a:r>
                  <a:rPr lang="en-US" altLang="zh-TW" sz="2800" dirty="0" smtClean="0"/>
                  <a:t>h</a:t>
                </a:r>
                <a:r>
                  <a:rPr lang="zh-TW" altLang="en-US" sz="2800" dirty="0" smtClean="0"/>
                  <a:t>並不一定會被一個月的時間整除。</a:t>
                </a:r>
                <a:endParaRPr lang="en-US" altLang="zh-TW" sz="28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zh-TW" altLang="en-US" sz="2800" dirty="0" smtClean="0"/>
                  <a:t>根據</a:t>
                </a:r>
                <a:r>
                  <a:rPr lang="en-US" altLang="zh-TW" sz="2800" dirty="0" smtClean="0"/>
                  <a:t>WRDS</a:t>
                </a:r>
                <a:r>
                  <a:rPr lang="zh-TW" altLang="en-US" sz="2800" dirty="0" smtClean="0"/>
                  <a:t>資料庫所找的債券資料可知：</a:t>
                </a:r>
                <a:endParaRPr lang="en-US" altLang="zh-TW" sz="2800" dirty="0" smtClean="0"/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zh-TW" altLang="en-US" sz="2800" dirty="0" smtClean="0"/>
                  <a:t>大部分的債券， </a:t>
                </a:r>
                <a14:m>
                  <m:oMath xmlns:m="http://schemas.openxmlformats.org/officeDocument/2006/math">
                    <m:r>
                      <a:rPr lang="zh-TW" altLang="en-US" sz="2800" b="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8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zh-TW" alt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TW" altLang="en-US" sz="2800" dirty="0" smtClean="0"/>
                  <a:t>   無法被一個月的時間整除</a:t>
                </a:r>
                <a:endParaRPr lang="en-US" altLang="zh-TW" sz="2800" dirty="0" smtClean="0"/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zh-TW" altLang="en-US" sz="2800" dirty="0" smtClean="0"/>
                  <a:t>大部分的債券，</a:t>
                </a:r>
                <a14:m>
                  <m:oMath xmlns:m="http://schemas.openxmlformats.org/officeDocument/2006/math"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zh-TW" altLang="en-US" sz="2800" dirty="0" smtClean="0"/>
                  <a:t>可以被一個月</a:t>
                </a:r>
                <a:r>
                  <a:rPr lang="zh-TW" altLang="en-US" sz="2800" dirty="0"/>
                  <a:t>的</a:t>
                </a:r>
                <a:r>
                  <a:rPr lang="zh-TW" altLang="en-US" sz="2800" dirty="0" smtClean="0"/>
                  <a:t>時間整除</a:t>
                </a:r>
                <a:endParaRPr lang="en-US" altLang="zh-TW" sz="2800" dirty="0"/>
              </a:p>
              <a:p>
                <a:pPr marL="514350" indent="-514350">
                  <a:buFont typeface="Arial" panose="020B0604020202020204" pitchFamily="34" charset="0"/>
                  <a:buChar char="•"/>
                </a:pPr>
                <a:r>
                  <a:rPr lang="zh-TW" altLang="en-US" sz="2800" dirty="0" smtClean="0"/>
                  <a:t>舉例：</a:t>
                </a:r>
                <a:endParaRPr lang="en-US" altLang="zh-TW" sz="2800" dirty="0" smtClean="0"/>
              </a:p>
              <a:p>
                <a:pPr marL="971550" lvl="1" indent="-514350">
                  <a:buFont typeface="Arial" panose="020B0604020202020204" pitchFamily="34" charset="0"/>
                  <a:buChar char="•"/>
                </a:pPr>
                <a:r>
                  <a:rPr lang="en-US" altLang="zh-TW" sz="2800" dirty="0" smtClean="0"/>
                  <a:t>First call date</a:t>
                </a:r>
                <a:r>
                  <a:rPr lang="zh-TW" altLang="en-US" sz="2800" dirty="0" smtClean="0"/>
                  <a:t>：        </a:t>
                </a:r>
                <a:r>
                  <a:rPr lang="en-US" altLang="zh-TW" sz="2800" dirty="0" smtClean="0"/>
                  <a:t>2018/02/27          </a:t>
                </a:r>
                <a:r>
                  <a:rPr lang="zh-TW" altLang="en-US" sz="2800" dirty="0" smtClean="0"/>
                  <a:t> 贖回頻率</a:t>
                </a:r>
                <a:r>
                  <a:rPr lang="en-US" altLang="zh-TW" sz="2800" dirty="0" smtClean="0"/>
                  <a:t>:Q</a:t>
                </a:r>
              </a:p>
              <a:p>
                <a:pPr marL="971550" lvl="1" indent="-514350">
                  <a:buFont typeface="Arial" panose="020B0604020202020204" pitchFamily="34" charset="0"/>
                  <a:buChar char="•"/>
                </a:pPr>
                <a:r>
                  <a:rPr lang="en-US" altLang="zh-TW" sz="2800" dirty="0" smtClean="0"/>
                  <a:t>First interest date</a:t>
                </a:r>
                <a:r>
                  <a:rPr lang="zh-TW" altLang="en-US" sz="2800" dirty="0" smtClean="0"/>
                  <a:t>：</a:t>
                </a:r>
                <a:r>
                  <a:rPr lang="en-US" altLang="zh-TW" sz="2800" dirty="0" smtClean="0"/>
                  <a:t>2018/05/27</a:t>
                </a:r>
                <a:r>
                  <a:rPr lang="zh-TW" altLang="en-US" sz="2800" dirty="0" smtClean="0"/>
                  <a:t>           配息頻率</a:t>
                </a:r>
                <a:r>
                  <a:rPr lang="en-US" altLang="zh-TW" sz="2800" dirty="0" smtClean="0"/>
                  <a:t>:</a:t>
                </a:r>
                <a:r>
                  <a:rPr lang="zh-TW" altLang="en-US" sz="2800" dirty="0"/>
                  <a:t> </a:t>
                </a:r>
                <a:r>
                  <a:rPr lang="en-US" altLang="zh-TW" sz="2800" dirty="0" smtClean="0"/>
                  <a:t>2</a:t>
                </a:r>
              </a:p>
              <a:p>
                <a:pPr marL="971550" lvl="1" indent="-514350">
                  <a:buFont typeface="Arial" panose="020B0604020202020204" pitchFamily="34" charset="0"/>
                  <a:buChar char="•"/>
                </a:pPr>
                <a:r>
                  <a:rPr lang="en-US" altLang="zh-TW" sz="2800" dirty="0" smtClean="0"/>
                  <a:t>Maturity(</a:t>
                </a:r>
                <a:r>
                  <a:rPr lang="en-US" altLang="zh-TW" sz="2800" dirty="0" err="1" smtClean="0"/>
                  <a:t>Tn</a:t>
                </a:r>
                <a:r>
                  <a:rPr lang="en-US" altLang="zh-TW" sz="2800" dirty="0" smtClean="0"/>
                  <a:t>)</a:t>
                </a:r>
                <a:r>
                  <a:rPr lang="zh-TW" altLang="en-US" sz="2800" dirty="0" smtClean="0"/>
                  <a:t>：         </a:t>
                </a:r>
                <a:r>
                  <a:rPr lang="en-US" altLang="zh-TW" sz="2800" dirty="0" smtClean="0"/>
                  <a:t>2023/05/30</a:t>
                </a:r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563" y="2886075"/>
                <a:ext cx="10091737" cy="3970318"/>
              </a:xfrm>
              <a:prstGeom prst="rect">
                <a:avLst/>
              </a:prstGeom>
              <a:blipFill>
                <a:blip r:embed="rId3"/>
                <a:stretch>
                  <a:fillRect l="-1088" t="-1687" b="-337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185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43" y="190912"/>
            <a:ext cx="10365915" cy="2371314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1050132" y="2612615"/>
                <a:ext cx="10091737" cy="4327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zh-TW" altLang="en-US" sz="2800" dirty="0" smtClean="0"/>
                  <a:t>將利率樹的時間間隔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zh-TW" altLang="en-US" sz="2800" dirty="0" smtClean="0"/>
                  <a:t>訂為可以整除一個月的時間長度：</a:t>
                </a:r>
                <a:endParaRPr lang="en-US" altLang="zh-TW" sz="2800" dirty="0" smtClean="0"/>
              </a:p>
              <a:p>
                <a:pPr lvl="7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ℕ</m:t>
                      </m:r>
                    </m:oMath>
                  </m:oMathPara>
                </a14:m>
                <a:endParaRPr lang="en-US" altLang="zh-TW" sz="2800" dirty="0" smtClean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altLang="zh-TW" sz="2800" dirty="0" smtClean="0"/>
                  <a:t>Assume h</a:t>
                </a:r>
                <a:r>
                  <a:rPr lang="zh-TW" altLang="en-US" sz="2800" dirty="0" smtClean="0"/>
                  <a:t>和</a:t>
                </a:r>
                <a:r>
                  <a:rPr lang="en-US" altLang="zh-TW" sz="2800" dirty="0" smtClean="0"/>
                  <a:t>a </a:t>
                </a:r>
                <a:r>
                  <a:rPr lang="zh-TW" altLang="en-US" sz="2800" dirty="0" smtClean="0"/>
                  <a:t>皆無法被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zh-TW" altLang="en-US" sz="2800" dirty="0" smtClean="0"/>
                  <a:t>整除，則利率樹會有：</a:t>
                </a:r>
                <a:endParaRPr lang="en-US" altLang="zh-TW" sz="2800" dirty="0" smtClean="0"/>
              </a:p>
              <a:p>
                <a:pPr marL="914400" lvl="1" indent="-45720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zh-TW" altLang="en-US" sz="2800" i="1" dirty="0">
                        <a:latin typeface="Cambria Math" panose="02040503050406030204" pitchFamily="18" charset="0"/>
                      </a:rPr>
                      <m:t>中</m:t>
                    </m:r>
                    <m:r>
                      <a:rPr lang="zh-TW" altLang="en-US" sz="2800" i="1" dirty="0" smtClean="0">
                        <a:latin typeface="Cambria Math" panose="02040503050406030204" pitchFamily="18" charset="0"/>
                      </a:rPr>
                      <m:t>段</m:t>
                    </m:r>
                    <m:r>
                      <a:rPr lang="zh-TW" altLang="en-US" sz="2800" i="1" dirty="0">
                        <a:latin typeface="Cambria Math" panose="02040503050406030204" pitchFamily="18" charset="0"/>
                      </a:rPr>
                      <m:t>的期數：</m:t>
                    </m:r>
                    <m:d>
                      <m:dPr>
                        <m:begChr m:val="⌊"/>
                        <m:endChr m:val="⌋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TW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endParaRPr lang="en-US" altLang="zh-TW" sz="2800" dirty="0" smtClean="0"/>
              </a:p>
              <a:p>
                <a:pPr marL="914400" lvl="1" indent="-457200">
                  <a:buFont typeface="Wingdings" panose="05000000000000000000" pitchFamily="2" charset="2"/>
                  <a:buChar char="Ø"/>
                </a:pPr>
                <a:r>
                  <a:rPr lang="zh-TW" altLang="en-US" sz="2800" dirty="0" smtClean="0"/>
                  <a:t>前段的期數：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zh-TW" alt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TW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zh-TW" sz="2800" b="0" dirty="0" smtClean="0"/>
                  <a:t>,   </a:t>
                </a:r>
                <a:r>
                  <a:rPr lang="zh-TW" altLang="en-US" sz="2800" b="0" dirty="0" smtClean="0"/>
                  <a:t>    </a:t>
                </a:r>
                <a14:m>
                  <m:oMath xmlns:m="http://schemas.openxmlformats.org/officeDocument/2006/math">
                    <m:r>
                      <a:rPr lang="en-US" altLang="zh-TW" sz="28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8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TW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r>
                  <a:rPr lang="zh-TW" altLang="en-US" sz="2800" b="0" dirty="0" smtClean="0"/>
                  <a:t>  </a:t>
                </a:r>
                <a:r>
                  <a:rPr lang="en-US" altLang="zh-TW" sz="2800" b="0" dirty="0" smtClean="0"/>
                  <a:t>if h</a:t>
                </a:r>
                <a:r>
                  <a:rPr lang="zh-TW" altLang="en-US" sz="2800" b="1" dirty="0" smtClean="0"/>
                  <a:t>可以</a:t>
                </a:r>
                <a:r>
                  <a:rPr lang="zh-TW" altLang="en-US" sz="2800" b="0" dirty="0" smtClean="0"/>
                  <a:t>被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zh-TW" altLang="en-US" sz="2800" b="0" dirty="0" smtClean="0"/>
                  <a:t>整除</a:t>
                </a:r>
                <a:endParaRPr lang="en-US" altLang="zh-TW" sz="2800" b="0" dirty="0" smtClean="0"/>
              </a:p>
              <a:p>
                <a:pPr marL="914400" lvl="1" indent="-457200">
                  <a:buFont typeface="Wingdings" panose="05000000000000000000" pitchFamily="2" charset="2"/>
                  <a:buChar char="Ø"/>
                </a:pPr>
                <a:r>
                  <a:rPr lang="zh-TW" altLang="en-US" sz="2800" b="0" dirty="0" smtClean="0"/>
                  <a:t>後段的期數：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zh-TW" alt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TW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zh-TW" sz="2800" b="0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zh-TW" sz="28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altLang="zh-TW" sz="280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TW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r>
                  <a:rPr lang="zh-TW" altLang="en-US" sz="2800" dirty="0"/>
                  <a:t> </a:t>
                </a:r>
                <a:r>
                  <a:rPr lang="zh-TW" altLang="en-US" sz="2800" dirty="0" smtClean="0"/>
                  <a:t> </a:t>
                </a:r>
                <a:r>
                  <a:rPr lang="en-US" altLang="zh-TW" sz="2800" dirty="0" smtClean="0"/>
                  <a:t>if a</a:t>
                </a:r>
                <a:r>
                  <a:rPr lang="zh-TW" altLang="en-US" sz="2800" b="1" dirty="0" smtClean="0"/>
                  <a:t>可以</a:t>
                </a:r>
                <a:r>
                  <a:rPr lang="zh-TW" altLang="en-US" sz="2800" dirty="0"/>
                  <a:t>被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zh-TW" altLang="en-US" sz="2800" dirty="0" smtClean="0"/>
                  <a:t>整除</a:t>
                </a:r>
                <a:endParaRPr lang="en-US" altLang="zh-TW" sz="2800" b="0" dirty="0" smtClean="0"/>
              </a:p>
              <a:p>
                <a:pPr marL="914400" lvl="1" indent="-457200">
                  <a:buFont typeface="Wingdings" panose="05000000000000000000" pitchFamily="2" charset="2"/>
                  <a:buChar char="Ø"/>
                </a:pPr>
                <a:r>
                  <a:rPr lang="zh-TW" altLang="en-US" sz="2800" dirty="0" smtClean="0"/>
                  <a:t>共有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zh-TW" alt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TW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⌊"/>
                        <m:endChr m:val="⌋"/>
                        <m:ctrlP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TW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US" altLang="zh-TW" sz="28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⌊"/>
                        <m:endChr m:val="⌋"/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TW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US" altLang="zh-TW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zh-TW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期</m:t>
                    </m:r>
                  </m:oMath>
                </a14:m>
                <a:endParaRPr lang="en-US" altLang="zh-TW" sz="2800" b="0" dirty="0" smtClean="0"/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132" y="2612615"/>
                <a:ext cx="10091737" cy="4327595"/>
              </a:xfrm>
              <a:prstGeom prst="rect">
                <a:avLst/>
              </a:prstGeom>
              <a:blipFill>
                <a:blip r:embed="rId3"/>
                <a:stretch>
                  <a:fillRect l="-1087" t="-1693" b="-70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手繪多邊形 4"/>
          <p:cNvSpPr/>
          <p:nvPr/>
        </p:nvSpPr>
        <p:spPr>
          <a:xfrm>
            <a:off x="6824156" y="1291169"/>
            <a:ext cx="262444" cy="468000"/>
          </a:xfrm>
          <a:custGeom>
            <a:avLst/>
            <a:gdLst>
              <a:gd name="connsiteX0" fmla="*/ 0 w 612842"/>
              <a:gd name="connsiteY0" fmla="*/ 200313 h 200313"/>
              <a:gd name="connsiteX1" fmla="*/ 612842 w 612842"/>
              <a:gd name="connsiteY1" fmla="*/ 200313 h 2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2842" h="200313">
                <a:moveTo>
                  <a:pt x="0" y="200313"/>
                </a:moveTo>
                <a:cubicBezTo>
                  <a:pt x="171044" y="26836"/>
                  <a:pt x="342089" y="-146640"/>
                  <a:pt x="612842" y="200313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6660890" y="920049"/>
                <a:ext cx="620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890" y="920049"/>
                <a:ext cx="6208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3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zh-TW" altLang="en-US" dirty="0" smtClean="0"/>
                  <a:t>選取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zh-TW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及</m:t>
                    </m:r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endParaRPr lang="en-US" altLang="zh-TW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zh-TW" altLang="en-US" dirty="0" smtClean="0"/>
                  <a:t>由上一頁的設定，給定一個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zh-TW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zh-TW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zh-TW" altLang="en-US" dirty="0" smtClean="0"/>
                  <a:t>以離評價日最近的</a:t>
                </a:r>
                <a:r>
                  <a:rPr lang="en-US" altLang="zh-TW" dirty="0" smtClean="0"/>
                  <a:t>Call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date(</a:t>
                </a:r>
                <a:r>
                  <a:rPr lang="zh-TW" altLang="en-US" dirty="0" smtClean="0"/>
                  <a:t>或最近的</a:t>
                </a:r>
                <a:r>
                  <a:rPr lang="en-US" altLang="zh-TW" dirty="0" smtClean="0"/>
                  <a:t>Interest date)</a:t>
                </a:r>
                <a:r>
                  <a:rPr lang="zh-TW" altLang="en-US" dirty="0" smtClean="0"/>
                  <a:t>為準，向前延伸得到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TW" altLang="en-US" dirty="0" smtClean="0"/>
                  <a:t>。</a:t>
                </a:r>
                <a:endParaRPr lang="en-US" altLang="zh-TW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zh-TW" altLang="en-US" dirty="0" smtClean="0"/>
                  <a:t>以最後一個</a:t>
                </a:r>
                <a:r>
                  <a:rPr lang="en-US" altLang="zh-TW" dirty="0" smtClean="0"/>
                  <a:t>Call date(</a:t>
                </a:r>
                <a:r>
                  <a:rPr lang="zh-TW" altLang="en-US" dirty="0" smtClean="0"/>
                  <a:t>或最後一個</a:t>
                </a:r>
                <a:r>
                  <a:rPr lang="en-US" altLang="zh-TW" dirty="0" smtClean="0"/>
                  <a:t>Interest date)</a:t>
                </a:r>
                <a:r>
                  <a:rPr lang="zh-TW" altLang="en-US" dirty="0" smtClean="0"/>
                  <a:t>為準，向後延伸得到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</m:oMath>
                </a14:m>
                <a:r>
                  <a:rPr lang="zh-TW" altLang="en-US" dirty="0" smtClean="0"/>
                  <a:t>。</a:t>
                </a:r>
                <a:endParaRPr lang="en-US" altLang="zh-TW" dirty="0" smtClean="0"/>
              </a:p>
              <a:p>
                <a:r>
                  <a:rPr lang="zh-TW" altLang="en-US" dirty="0" smtClean="0"/>
                  <a:t>由</a:t>
                </a:r>
                <a14:m>
                  <m:oMath xmlns:m="http://schemas.openxmlformats.org/officeDocument/2006/math">
                    <m:r>
                      <a:rPr lang="zh-TW" altLang="en-US" dirty="0" smtClean="0">
                        <a:latin typeface="Cambria Math" panose="02040503050406030204" pitchFamily="18" charset="0"/>
                      </a:rPr>
                      <m:t>上述可知</m:t>
                    </m:r>
                    <m:r>
                      <a:rPr lang="zh-TW" altLang="en-US" i="1" dirty="0">
                        <a:latin typeface="Cambria Math" panose="02040503050406030204" pitchFamily="18" charset="0"/>
                      </a:rPr>
                      <m:t>：</m:t>
                    </m:r>
                    <m:r>
                      <m:rPr>
                        <m:sty m:val="p"/>
                      </m:rPr>
                      <a:rPr lang="el-GR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begChr m:val="⌊"/>
                        <m:endChr m:val="⌋"/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,  0≤</m:t>
                    </m:r>
                    <m:r>
                      <m:rPr>
                        <m:sty m:val="p"/>
                      </m:rPr>
                      <a:rPr lang="el-GR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&lt;∆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dirty="0" smtClean="0"/>
                  <a:t>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begChr m:val="⌊"/>
                        <m:endChr m:val="⌋"/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×∆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,  0≤</m:t>
                    </m:r>
                    <m:r>
                      <m:rPr>
                        <m:sty m:val="p"/>
                      </m:rPr>
                      <a:rPr lang="el-GR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l-GR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&lt;∆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US" altLang="zh-TW" dirty="0" smtClean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內容版面配置區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019" y="123443"/>
            <a:ext cx="7145952" cy="1951542"/>
          </a:xfrm>
          <a:prstGeom prst="rect">
            <a:avLst/>
          </a:prstGeom>
        </p:spPr>
      </p:pic>
      <p:sp>
        <p:nvSpPr>
          <p:cNvPr id="5" name="手繪多邊形 4"/>
          <p:cNvSpPr/>
          <p:nvPr/>
        </p:nvSpPr>
        <p:spPr>
          <a:xfrm>
            <a:off x="8380988" y="1117772"/>
            <a:ext cx="190250" cy="304483"/>
          </a:xfrm>
          <a:custGeom>
            <a:avLst/>
            <a:gdLst>
              <a:gd name="connsiteX0" fmla="*/ 0 w 612842"/>
              <a:gd name="connsiteY0" fmla="*/ 200313 h 200313"/>
              <a:gd name="connsiteX1" fmla="*/ 612842 w 612842"/>
              <a:gd name="connsiteY1" fmla="*/ 200313 h 20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2842" h="200313">
                <a:moveTo>
                  <a:pt x="0" y="200313"/>
                </a:moveTo>
                <a:cubicBezTo>
                  <a:pt x="171044" y="26836"/>
                  <a:pt x="342089" y="-146640"/>
                  <a:pt x="612842" y="200313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8217721" y="750452"/>
                <a:ext cx="4500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altLang="zh-TW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721" y="750452"/>
                <a:ext cx="450029" cy="461665"/>
              </a:xfrm>
              <a:prstGeom prst="rect">
                <a:avLst/>
              </a:prstGeom>
              <a:blipFill>
                <a:blip r:embed="rId5"/>
                <a:stretch>
                  <a:fillRect l="-2703" r="-94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77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6479"/>
            <a:ext cx="10515600" cy="1325563"/>
          </a:xfrm>
        </p:spPr>
        <p:txBody>
          <a:bodyPr/>
          <a:lstStyle/>
          <a:p>
            <a:r>
              <a:rPr lang="zh-TW" altLang="en-US" sz="4000" dirty="0" smtClean="0"/>
              <a:t>建立</a:t>
            </a:r>
            <a:r>
              <a:rPr lang="en-US" altLang="zh-TW" sz="4000" dirty="0" smtClean="0"/>
              <a:t>Hull-White tree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參考</a:t>
            </a:r>
            <a:r>
              <a:rPr lang="en-US" altLang="zh-TW" sz="2000" dirty="0" smtClean="0"/>
              <a:t>John Hull</a:t>
            </a:r>
            <a:r>
              <a:rPr lang="zh-TW" altLang="en-US" sz="2000" dirty="0" smtClean="0"/>
              <a:t>教科書</a:t>
            </a:r>
            <a:r>
              <a:rPr lang="en-US" altLang="zh-TW" sz="2000" dirty="0" smtClean="0"/>
              <a:t>p.698)</a:t>
            </a:r>
            <a:r>
              <a:rPr lang="zh-TW" altLang="en-US" sz="2000" dirty="0" smtClean="0"/>
              <a:t/>
            </a:r>
            <a:br>
              <a:rPr lang="zh-TW" altLang="en-US" sz="2000" dirty="0" smtClean="0"/>
            </a:br>
            <a:r>
              <a:rPr lang="zh-TW" altLang="en-US" sz="2400" dirty="0" smtClean="0"/>
              <a:t>決定</a:t>
            </a:r>
            <a:r>
              <a:rPr lang="zh-TW" altLang="en-US" sz="2400" dirty="0"/>
              <a:t>三元樹結構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2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38200" y="1488351"/>
                <a:ext cx="10515600" cy="4351338"/>
              </a:xfrm>
            </p:spPr>
            <p:txBody>
              <a:bodyPr/>
              <a:lstStyle/>
              <a:p>
                <a:r>
                  <a:rPr lang="zh-TW" altLang="en-US" dirty="0" smtClean="0"/>
                  <a:t>設定垂直間距距離</a:t>
                </a:r>
              </a:p>
              <a:p>
                <a:r>
                  <a:rPr lang="zh-TW" altLang="en-US" dirty="0" smtClean="0"/>
                  <a:t>設定距離中心最長間距 </a:t>
                </a:r>
                <a:r>
                  <a:rPr lang="en-US" altLang="zh-TW" i="1" dirty="0" err="1" smtClean="0">
                    <a:latin typeface="Times New Roman" panose="02020603050405020304" pitchFamily="18" charset="0"/>
                  </a:rPr>
                  <a:t>j</a:t>
                </a:r>
                <a:r>
                  <a:rPr lang="en-US" altLang="zh-TW" baseline="-25000" dirty="0" err="1" smtClean="0">
                    <a:latin typeface="Times New Roman" panose="02020603050405020304" pitchFamily="18" charset="0"/>
                  </a:rPr>
                  <a:t>max</a:t>
                </a:r>
                <a:r>
                  <a:rPr lang="en-US" altLang="zh-TW" dirty="0" smtClean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dirty="0"/>
                          <m:t>0.184/(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TW" dirty="0">
                            <a:latin typeface="Symbol" panose="05050102010706020507" pitchFamily="18" charset="2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altLang="zh-TW" i="1" dirty="0">
                            <a:latin typeface="Times New Roman" panose="02020603050405020304" pitchFamily="18" charset="0"/>
                          </a:rPr>
                          <m:t>t</m:t>
                        </m:r>
                        <m:r>
                          <a:rPr lang="en-US" altLang="zh-TW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altLang="zh-TW" dirty="0" smtClean="0"/>
              </a:p>
              <a:p>
                <a:pPr lvl="1"/>
                <a:r>
                  <a:rPr kumimoji="0" lang="en-US" altLang="zh-TW" dirty="0" smtClean="0"/>
                  <a:t>mean reversion</a:t>
                </a:r>
              </a:p>
              <a:p>
                <a:pPr lvl="1"/>
                <a:r>
                  <a:rPr kumimoji="0" lang="en-US" altLang="zh-TW" dirty="0" smtClean="0"/>
                  <a:t>Branch </a:t>
                </a:r>
                <a:r>
                  <a:rPr kumimoji="0" lang="zh-TW" altLang="en-US" dirty="0" smtClean="0"/>
                  <a:t>種類</a:t>
                </a:r>
                <a:r>
                  <a:rPr kumimoji="0" lang="en-US" altLang="zh-TW" dirty="0" smtClean="0"/>
                  <a:t>:</a:t>
                </a:r>
              </a:p>
              <a:p>
                <a:pPr marL="457200" lvl="1" indent="0">
                  <a:buNone/>
                </a:pPr>
                <a:endParaRPr lang="en-US" altLang="zh-TW" dirty="0"/>
              </a:p>
            </p:txBody>
          </p:sp>
        </mc:Choice>
        <mc:Fallback xmlns="">
          <p:sp>
            <p:nvSpPr>
              <p:cNvPr id="522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38200" y="1488351"/>
                <a:ext cx="10515600" cy="4351338"/>
              </a:xfrm>
              <a:blipFill>
                <a:blip r:embed="rId3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22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783734"/>
              </p:ext>
            </p:extLst>
          </p:nvPr>
        </p:nvGraphicFramePr>
        <p:xfrm>
          <a:off x="4775926" y="1488351"/>
          <a:ext cx="15113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" name="方程式" r:id="rId4" imgW="825480" imgH="228600" progId="Equation.3">
                  <p:embed/>
                </p:oleObj>
              </mc:Choice>
              <mc:Fallback>
                <p:oleObj name="方程式" r:id="rId4" imgW="825480" imgH="228600" progId="Equation.3">
                  <p:embed/>
                  <p:pic>
                    <p:nvPicPr>
                      <p:cNvPr id="522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926" y="1488351"/>
                        <a:ext cx="151130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3"/>
          <p:cNvGraphicFramePr>
            <a:graphicFrameLocks noChangeAspect="1"/>
          </p:cNvGraphicFramePr>
          <p:nvPr>
            <p:extLst/>
          </p:nvPr>
        </p:nvGraphicFramePr>
        <p:xfrm>
          <a:off x="3671932" y="3067139"/>
          <a:ext cx="6760854" cy="2783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" name="Visio" r:id="rId6" imgW="12551610" imgH="5208061" progId="Visio.Drawing.6">
                  <p:embed/>
                </p:oleObj>
              </mc:Choice>
              <mc:Fallback>
                <p:oleObj name="Visio" r:id="rId6" imgW="12551610" imgH="5208061" progId="Visio.Drawing.6">
                  <p:embed/>
                  <p:pic>
                    <p:nvPicPr>
                      <p:cNvPr id="5222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932" y="3067139"/>
                        <a:ext cx="6760854" cy="2783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724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490537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4000" dirty="0" smtClean="0"/>
              <a:t>Hull-White</a:t>
            </a:r>
            <a:r>
              <a:rPr lang="zh-TW" altLang="en-US" sz="4000" dirty="0" smtClean="0"/>
              <a:t>三</a:t>
            </a:r>
            <a:r>
              <a:rPr lang="zh-TW" altLang="en-US" sz="4000" dirty="0"/>
              <a:t>元</a:t>
            </a:r>
            <a:r>
              <a:rPr lang="zh-TW" altLang="en-US" sz="4000" dirty="0" smtClean="0"/>
              <a:t>樹例圖</a:t>
            </a:r>
            <a:endParaRPr lang="zh-TW" altLang="en-US" sz="4000" dirty="0"/>
          </a:p>
        </p:txBody>
      </p:sp>
      <p:grpSp>
        <p:nvGrpSpPr>
          <p:cNvPr id="50179" name="Group 5"/>
          <p:cNvGrpSpPr>
            <a:grpSpLocks/>
          </p:cNvGrpSpPr>
          <p:nvPr/>
        </p:nvGrpSpPr>
        <p:grpSpPr bwMode="auto">
          <a:xfrm>
            <a:off x="2651126" y="433388"/>
            <a:ext cx="6340475" cy="3308350"/>
            <a:chOff x="710" y="273"/>
            <a:chExt cx="3994" cy="2084"/>
          </a:xfrm>
        </p:grpSpPr>
        <p:grpSp>
          <p:nvGrpSpPr>
            <p:cNvPr id="50246" name="Group 6"/>
            <p:cNvGrpSpPr>
              <a:grpSpLocks/>
            </p:cNvGrpSpPr>
            <p:nvPr/>
          </p:nvGrpSpPr>
          <p:grpSpPr bwMode="auto">
            <a:xfrm>
              <a:off x="960" y="480"/>
              <a:ext cx="3744" cy="1728"/>
              <a:chOff x="960" y="480"/>
              <a:chExt cx="3744" cy="1728"/>
            </a:xfrm>
          </p:grpSpPr>
          <p:grpSp>
            <p:nvGrpSpPr>
              <p:cNvPr id="50257" name="Group 7"/>
              <p:cNvGrpSpPr>
                <a:grpSpLocks/>
              </p:cNvGrpSpPr>
              <p:nvPr/>
            </p:nvGrpSpPr>
            <p:grpSpPr bwMode="auto">
              <a:xfrm>
                <a:off x="960" y="912"/>
                <a:ext cx="1248" cy="864"/>
                <a:chOff x="960" y="912"/>
                <a:chExt cx="1248" cy="864"/>
              </a:xfrm>
            </p:grpSpPr>
            <p:sp>
              <p:nvSpPr>
                <p:cNvPr id="50288" name="Line 8"/>
                <p:cNvSpPr>
                  <a:spLocks noChangeShapeType="1"/>
                </p:cNvSpPr>
                <p:nvPr/>
              </p:nvSpPr>
              <p:spPr bwMode="auto">
                <a:xfrm>
                  <a:off x="960" y="1344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8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960" y="912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90" name="Line 10"/>
                <p:cNvSpPr>
                  <a:spLocks noChangeShapeType="1"/>
                </p:cNvSpPr>
                <p:nvPr/>
              </p:nvSpPr>
              <p:spPr bwMode="auto">
                <a:xfrm>
                  <a:off x="960" y="1344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50258" name="Group 11"/>
              <p:cNvGrpSpPr>
                <a:grpSpLocks/>
              </p:cNvGrpSpPr>
              <p:nvPr/>
            </p:nvGrpSpPr>
            <p:grpSpPr bwMode="auto">
              <a:xfrm>
                <a:off x="2208" y="480"/>
                <a:ext cx="1248" cy="864"/>
                <a:chOff x="2208" y="480"/>
                <a:chExt cx="1248" cy="864"/>
              </a:xfrm>
            </p:grpSpPr>
            <p:sp>
              <p:nvSpPr>
                <p:cNvPr id="50285" name="Line 12"/>
                <p:cNvSpPr>
                  <a:spLocks noChangeShapeType="1"/>
                </p:cNvSpPr>
                <p:nvPr/>
              </p:nvSpPr>
              <p:spPr bwMode="auto">
                <a:xfrm>
                  <a:off x="2208" y="912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86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208" y="480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87" name="Line 14"/>
                <p:cNvSpPr>
                  <a:spLocks noChangeShapeType="1"/>
                </p:cNvSpPr>
                <p:nvPr/>
              </p:nvSpPr>
              <p:spPr bwMode="auto">
                <a:xfrm>
                  <a:off x="2208" y="912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50259" name="Group 15"/>
              <p:cNvGrpSpPr>
                <a:grpSpLocks/>
              </p:cNvGrpSpPr>
              <p:nvPr/>
            </p:nvGrpSpPr>
            <p:grpSpPr bwMode="auto">
              <a:xfrm>
                <a:off x="2208" y="912"/>
                <a:ext cx="1248" cy="864"/>
                <a:chOff x="2208" y="912"/>
                <a:chExt cx="1248" cy="864"/>
              </a:xfrm>
            </p:grpSpPr>
            <p:sp>
              <p:nvSpPr>
                <p:cNvPr id="50282" name="Line 16"/>
                <p:cNvSpPr>
                  <a:spLocks noChangeShapeType="1"/>
                </p:cNvSpPr>
                <p:nvPr/>
              </p:nvSpPr>
              <p:spPr bwMode="auto">
                <a:xfrm>
                  <a:off x="2208" y="1344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83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208" y="912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84" name="Line 18"/>
                <p:cNvSpPr>
                  <a:spLocks noChangeShapeType="1"/>
                </p:cNvSpPr>
                <p:nvPr/>
              </p:nvSpPr>
              <p:spPr bwMode="auto">
                <a:xfrm>
                  <a:off x="2208" y="1344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50260" name="Group 19"/>
              <p:cNvGrpSpPr>
                <a:grpSpLocks/>
              </p:cNvGrpSpPr>
              <p:nvPr/>
            </p:nvGrpSpPr>
            <p:grpSpPr bwMode="auto">
              <a:xfrm>
                <a:off x="2208" y="1344"/>
                <a:ext cx="1248" cy="864"/>
                <a:chOff x="2208" y="1344"/>
                <a:chExt cx="1248" cy="864"/>
              </a:xfrm>
            </p:grpSpPr>
            <p:sp>
              <p:nvSpPr>
                <p:cNvPr id="50279" name="Line 20"/>
                <p:cNvSpPr>
                  <a:spLocks noChangeShapeType="1"/>
                </p:cNvSpPr>
                <p:nvPr/>
              </p:nvSpPr>
              <p:spPr bwMode="auto">
                <a:xfrm>
                  <a:off x="2208" y="1776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80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208" y="1344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81" name="Line 22"/>
                <p:cNvSpPr>
                  <a:spLocks noChangeShapeType="1"/>
                </p:cNvSpPr>
                <p:nvPr/>
              </p:nvSpPr>
              <p:spPr bwMode="auto">
                <a:xfrm>
                  <a:off x="2208" y="1776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50261" name="Group 23"/>
              <p:cNvGrpSpPr>
                <a:grpSpLocks/>
              </p:cNvGrpSpPr>
              <p:nvPr/>
            </p:nvGrpSpPr>
            <p:grpSpPr bwMode="auto">
              <a:xfrm>
                <a:off x="3456" y="480"/>
                <a:ext cx="1248" cy="864"/>
                <a:chOff x="3456" y="480"/>
                <a:chExt cx="1248" cy="864"/>
              </a:xfrm>
            </p:grpSpPr>
            <p:sp>
              <p:nvSpPr>
                <p:cNvPr id="50276" name="Line 24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77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3456" y="480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78" name="Line 26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50262" name="Group 27"/>
              <p:cNvGrpSpPr>
                <a:grpSpLocks/>
              </p:cNvGrpSpPr>
              <p:nvPr/>
            </p:nvGrpSpPr>
            <p:grpSpPr bwMode="auto">
              <a:xfrm>
                <a:off x="3456" y="912"/>
                <a:ext cx="1248" cy="864"/>
                <a:chOff x="3456" y="912"/>
                <a:chExt cx="1248" cy="864"/>
              </a:xfrm>
            </p:grpSpPr>
            <p:sp>
              <p:nvSpPr>
                <p:cNvPr id="50273" name="Line 28"/>
                <p:cNvSpPr>
                  <a:spLocks noChangeShapeType="1"/>
                </p:cNvSpPr>
                <p:nvPr/>
              </p:nvSpPr>
              <p:spPr bwMode="auto">
                <a:xfrm>
                  <a:off x="3456" y="1344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74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456" y="912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75" name="Line 30"/>
                <p:cNvSpPr>
                  <a:spLocks noChangeShapeType="1"/>
                </p:cNvSpPr>
                <p:nvPr/>
              </p:nvSpPr>
              <p:spPr bwMode="auto">
                <a:xfrm>
                  <a:off x="3456" y="1344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grpSp>
            <p:nvGrpSpPr>
              <p:cNvPr id="50263" name="Group 31"/>
              <p:cNvGrpSpPr>
                <a:grpSpLocks/>
              </p:cNvGrpSpPr>
              <p:nvPr/>
            </p:nvGrpSpPr>
            <p:grpSpPr bwMode="auto">
              <a:xfrm>
                <a:off x="3456" y="1344"/>
                <a:ext cx="1248" cy="864"/>
                <a:chOff x="3456" y="1344"/>
                <a:chExt cx="1248" cy="864"/>
              </a:xfrm>
            </p:grpSpPr>
            <p:sp>
              <p:nvSpPr>
                <p:cNvPr id="50270" name="Line 32"/>
                <p:cNvSpPr>
                  <a:spLocks noChangeShapeType="1"/>
                </p:cNvSpPr>
                <p:nvPr/>
              </p:nvSpPr>
              <p:spPr bwMode="auto">
                <a:xfrm>
                  <a:off x="3456" y="1776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71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3456" y="1344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50272" name="Line 34"/>
                <p:cNvSpPr>
                  <a:spLocks noChangeShapeType="1"/>
                </p:cNvSpPr>
                <p:nvPr/>
              </p:nvSpPr>
              <p:spPr bwMode="auto">
                <a:xfrm>
                  <a:off x="3456" y="1776"/>
                  <a:ext cx="1248" cy="4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sp>
            <p:nvSpPr>
              <p:cNvPr id="50264" name="Line 35"/>
              <p:cNvSpPr>
                <a:spLocks noChangeShapeType="1"/>
              </p:cNvSpPr>
              <p:nvPr/>
            </p:nvSpPr>
            <p:spPr bwMode="auto">
              <a:xfrm>
                <a:off x="3456" y="480"/>
                <a:ext cx="1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50265" name="Line 36"/>
              <p:cNvSpPr>
                <a:spLocks noChangeShapeType="1"/>
              </p:cNvSpPr>
              <p:nvPr/>
            </p:nvSpPr>
            <p:spPr bwMode="auto">
              <a:xfrm>
                <a:off x="3456" y="480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50266" name="Line 37"/>
              <p:cNvSpPr>
                <a:spLocks noChangeShapeType="1"/>
              </p:cNvSpPr>
              <p:nvPr/>
            </p:nvSpPr>
            <p:spPr bwMode="auto">
              <a:xfrm>
                <a:off x="3456" y="480"/>
                <a:ext cx="1248" cy="8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50267" name="Line 38"/>
              <p:cNvSpPr>
                <a:spLocks noChangeShapeType="1"/>
              </p:cNvSpPr>
              <p:nvPr/>
            </p:nvSpPr>
            <p:spPr bwMode="auto">
              <a:xfrm>
                <a:off x="3456" y="2208"/>
                <a:ext cx="1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50268" name="Line 39"/>
              <p:cNvSpPr>
                <a:spLocks noChangeShapeType="1"/>
              </p:cNvSpPr>
              <p:nvPr/>
            </p:nvSpPr>
            <p:spPr bwMode="auto">
              <a:xfrm flipV="1">
                <a:off x="3456" y="1776"/>
                <a:ext cx="1248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50269" name="Line 40"/>
              <p:cNvSpPr>
                <a:spLocks noChangeShapeType="1"/>
              </p:cNvSpPr>
              <p:nvPr/>
            </p:nvSpPr>
            <p:spPr bwMode="auto">
              <a:xfrm flipV="1">
                <a:off x="3456" y="1344"/>
                <a:ext cx="1248" cy="8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50247" name="Rectangle 41"/>
            <p:cNvSpPr>
              <a:spLocks noChangeArrowheads="1"/>
            </p:cNvSpPr>
            <p:nvPr/>
          </p:nvSpPr>
          <p:spPr bwMode="auto">
            <a:xfrm>
              <a:off x="710" y="1233"/>
              <a:ext cx="3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A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(0,0)</a:t>
              </a:r>
            </a:p>
          </p:txBody>
        </p:sp>
        <p:grpSp>
          <p:nvGrpSpPr>
            <p:cNvPr id="50248" name="Group 42"/>
            <p:cNvGrpSpPr>
              <a:grpSpLocks/>
            </p:cNvGrpSpPr>
            <p:nvPr/>
          </p:nvGrpSpPr>
          <p:grpSpPr bwMode="auto">
            <a:xfrm>
              <a:off x="2054" y="705"/>
              <a:ext cx="440" cy="1220"/>
              <a:chOff x="2054" y="705"/>
              <a:chExt cx="440" cy="1220"/>
            </a:xfrm>
          </p:grpSpPr>
          <p:sp>
            <p:nvSpPr>
              <p:cNvPr id="50254" name="Rectangle 43"/>
              <p:cNvSpPr>
                <a:spLocks noChangeArrowheads="1"/>
              </p:cNvSpPr>
              <p:nvPr/>
            </p:nvSpPr>
            <p:spPr bwMode="auto">
              <a:xfrm>
                <a:off x="2059" y="705"/>
                <a:ext cx="39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新細明體" panose="02020500000000000000" pitchFamily="18" charset="-120"/>
                    <a:cs typeface="+mn-cs"/>
                  </a:rPr>
                  <a:t>B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新細明體" panose="02020500000000000000" pitchFamily="18" charset="-120"/>
                    <a:cs typeface="+mn-cs"/>
                  </a:rPr>
                  <a:t>(1,1)</a:t>
                </a:r>
              </a:p>
            </p:txBody>
          </p:sp>
          <p:sp>
            <p:nvSpPr>
              <p:cNvPr id="50255" name="Rectangle 44"/>
              <p:cNvSpPr>
                <a:spLocks noChangeArrowheads="1"/>
              </p:cNvSpPr>
              <p:nvPr/>
            </p:nvSpPr>
            <p:spPr bwMode="auto">
              <a:xfrm>
                <a:off x="2068" y="1137"/>
                <a:ext cx="39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新細明體" panose="02020500000000000000" pitchFamily="18" charset="-120"/>
                    <a:cs typeface="+mn-cs"/>
                  </a:rPr>
                  <a:t>C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新細明體" panose="02020500000000000000" pitchFamily="18" charset="-120"/>
                    <a:cs typeface="+mn-cs"/>
                  </a:rPr>
                  <a:t>(1,0)</a:t>
                </a:r>
              </a:p>
            </p:txBody>
          </p:sp>
          <p:sp>
            <p:nvSpPr>
              <p:cNvPr id="50256" name="Rectangle 45"/>
              <p:cNvSpPr>
                <a:spLocks noChangeArrowheads="1"/>
              </p:cNvSpPr>
              <p:nvPr/>
            </p:nvSpPr>
            <p:spPr bwMode="auto">
              <a:xfrm>
                <a:off x="2054" y="1521"/>
                <a:ext cx="440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新細明體" panose="02020500000000000000" pitchFamily="18" charset="-120"/>
                    <a:cs typeface="+mn-cs"/>
                  </a:rPr>
                  <a:t>D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新細明體" panose="02020500000000000000" pitchFamily="18" charset="-120"/>
                    <a:cs typeface="+mn-cs"/>
                  </a:rPr>
                  <a:t>(1,-1)</a:t>
                </a:r>
              </a:p>
            </p:txBody>
          </p:sp>
        </p:grpSp>
        <p:sp>
          <p:nvSpPr>
            <p:cNvPr id="50249" name="Rectangle 46"/>
            <p:cNvSpPr>
              <a:spLocks noChangeArrowheads="1"/>
            </p:cNvSpPr>
            <p:nvPr/>
          </p:nvSpPr>
          <p:spPr bwMode="auto">
            <a:xfrm>
              <a:off x="3290" y="273"/>
              <a:ext cx="3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E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(2,2)</a:t>
              </a:r>
            </a:p>
          </p:txBody>
        </p:sp>
        <p:sp>
          <p:nvSpPr>
            <p:cNvPr id="50250" name="Rectangle 47"/>
            <p:cNvSpPr>
              <a:spLocks noChangeArrowheads="1"/>
            </p:cNvSpPr>
            <p:nvPr/>
          </p:nvSpPr>
          <p:spPr bwMode="auto">
            <a:xfrm>
              <a:off x="3295" y="705"/>
              <a:ext cx="3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F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(2,1)</a:t>
              </a:r>
            </a:p>
          </p:txBody>
        </p:sp>
        <p:sp>
          <p:nvSpPr>
            <p:cNvPr id="50251" name="Rectangle 48"/>
            <p:cNvSpPr>
              <a:spLocks noChangeArrowheads="1"/>
            </p:cNvSpPr>
            <p:nvPr/>
          </p:nvSpPr>
          <p:spPr bwMode="auto">
            <a:xfrm>
              <a:off x="3286" y="1089"/>
              <a:ext cx="39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G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(2,0)</a:t>
              </a:r>
            </a:p>
          </p:txBody>
        </p:sp>
        <p:sp>
          <p:nvSpPr>
            <p:cNvPr id="50252" name="Rectangle 49"/>
            <p:cNvSpPr>
              <a:spLocks noChangeArrowheads="1"/>
            </p:cNvSpPr>
            <p:nvPr/>
          </p:nvSpPr>
          <p:spPr bwMode="auto">
            <a:xfrm>
              <a:off x="3278" y="1521"/>
              <a:ext cx="44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H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(2,-1)</a:t>
              </a:r>
            </a:p>
          </p:txBody>
        </p:sp>
        <p:sp>
          <p:nvSpPr>
            <p:cNvPr id="50253" name="Rectangle 50"/>
            <p:cNvSpPr>
              <a:spLocks noChangeArrowheads="1"/>
            </p:cNvSpPr>
            <p:nvPr/>
          </p:nvSpPr>
          <p:spPr bwMode="auto">
            <a:xfrm>
              <a:off x="3328" y="1953"/>
              <a:ext cx="44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I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(2,-2)</a:t>
              </a:r>
            </a:p>
          </p:txBody>
        </p:sp>
      </p:grpSp>
      <p:sp>
        <p:nvSpPr>
          <p:cNvPr id="50180" name="Line 51"/>
          <p:cNvSpPr>
            <a:spLocks noChangeShapeType="1"/>
          </p:cNvSpPr>
          <p:nvPr/>
        </p:nvSpPr>
        <p:spPr bwMode="auto">
          <a:xfrm>
            <a:off x="2282825" y="3948113"/>
            <a:ext cx="76342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0181" name="Rectangle 52"/>
          <p:cNvSpPr>
            <a:spLocks noChangeArrowheads="1"/>
          </p:cNvSpPr>
          <p:nvPr/>
        </p:nvSpPr>
        <p:spPr bwMode="auto">
          <a:xfrm>
            <a:off x="2282826" y="3948114"/>
            <a:ext cx="7624763" cy="3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0182" name="Line 53"/>
          <p:cNvSpPr>
            <a:spLocks noChangeShapeType="1"/>
          </p:cNvSpPr>
          <p:nvPr/>
        </p:nvSpPr>
        <p:spPr bwMode="auto">
          <a:xfrm>
            <a:off x="2282825" y="4508500"/>
            <a:ext cx="76342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0183" name="Rectangle 54"/>
          <p:cNvSpPr>
            <a:spLocks noChangeArrowheads="1"/>
          </p:cNvSpPr>
          <p:nvPr/>
        </p:nvSpPr>
        <p:spPr bwMode="auto">
          <a:xfrm>
            <a:off x="2282826" y="4508501"/>
            <a:ext cx="7624763" cy="3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0184" name="Line 55"/>
          <p:cNvSpPr>
            <a:spLocks noChangeShapeType="1"/>
          </p:cNvSpPr>
          <p:nvPr/>
        </p:nvSpPr>
        <p:spPr bwMode="auto">
          <a:xfrm>
            <a:off x="2282825" y="5940425"/>
            <a:ext cx="76342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0185" name="Rectangle 56"/>
          <p:cNvSpPr>
            <a:spLocks noChangeArrowheads="1"/>
          </p:cNvSpPr>
          <p:nvPr/>
        </p:nvSpPr>
        <p:spPr bwMode="auto">
          <a:xfrm>
            <a:off x="2282826" y="5940426"/>
            <a:ext cx="7624763" cy="3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0186" name="Rectangle 57"/>
          <p:cNvSpPr>
            <a:spLocks noChangeArrowheads="1"/>
          </p:cNvSpPr>
          <p:nvPr/>
        </p:nvSpPr>
        <p:spPr bwMode="auto">
          <a:xfrm>
            <a:off x="2473326" y="4078288"/>
            <a:ext cx="669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Node</a:t>
            </a:r>
          </a:p>
        </p:txBody>
      </p:sp>
      <p:sp>
        <p:nvSpPr>
          <p:cNvPr id="50187" name="Rectangle 58"/>
          <p:cNvSpPr>
            <a:spLocks noChangeArrowheads="1"/>
          </p:cNvSpPr>
          <p:nvPr/>
        </p:nvSpPr>
        <p:spPr bwMode="auto">
          <a:xfrm>
            <a:off x="3276600" y="4078288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</a:t>
            </a:r>
          </a:p>
        </p:txBody>
      </p:sp>
      <p:grpSp>
        <p:nvGrpSpPr>
          <p:cNvPr id="50188" name="Group 59"/>
          <p:cNvGrpSpPr>
            <a:grpSpLocks/>
          </p:cNvGrpSpPr>
          <p:nvPr/>
        </p:nvGrpSpPr>
        <p:grpSpPr bwMode="auto">
          <a:xfrm>
            <a:off x="4038600" y="4078289"/>
            <a:ext cx="5275144" cy="339725"/>
            <a:chOff x="1455" y="2569"/>
            <a:chExt cx="3452" cy="214"/>
          </a:xfrm>
        </p:grpSpPr>
        <p:sp>
          <p:nvSpPr>
            <p:cNvPr id="50238" name="Rectangle 60"/>
            <p:cNvSpPr>
              <a:spLocks noChangeArrowheads="1"/>
            </p:cNvSpPr>
            <p:nvPr/>
          </p:nvSpPr>
          <p:spPr bwMode="auto">
            <a:xfrm>
              <a:off x="1455" y="2569"/>
              <a:ext cx="20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B</a:t>
              </a:r>
            </a:p>
          </p:txBody>
        </p:sp>
        <p:sp>
          <p:nvSpPr>
            <p:cNvPr id="50239" name="Rectangle 61"/>
            <p:cNvSpPr>
              <a:spLocks noChangeArrowheads="1"/>
            </p:cNvSpPr>
            <p:nvPr/>
          </p:nvSpPr>
          <p:spPr bwMode="auto">
            <a:xfrm>
              <a:off x="1906" y="2569"/>
              <a:ext cx="20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C</a:t>
              </a:r>
            </a:p>
          </p:txBody>
        </p:sp>
        <p:sp>
          <p:nvSpPr>
            <p:cNvPr id="50240" name="Rectangle 62"/>
            <p:cNvSpPr>
              <a:spLocks noChangeArrowheads="1"/>
            </p:cNvSpPr>
            <p:nvPr/>
          </p:nvSpPr>
          <p:spPr bwMode="auto">
            <a:xfrm>
              <a:off x="2374" y="2569"/>
              <a:ext cx="218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D</a:t>
              </a:r>
            </a:p>
          </p:txBody>
        </p:sp>
        <p:sp>
          <p:nvSpPr>
            <p:cNvPr id="50241" name="Rectangle 63"/>
            <p:cNvSpPr>
              <a:spLocks noChangeArrowheads="1"/>
            </p:cNvSpPr>
            <p:nvPr/>
          </p:nvSpPr>
          <p:spPr bwMode="auto">
            <a:xfrm>
              <a:off x="2854" y="2569"/>
              <a:ext cx="20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E</a:t>
              </a:r>
            </a:p>
          </p:txBody>
        </p:sp>
        <p:sp>
          <p:nvSpPr>
            <p:cNvPr id="50242" name="Rectangle 64"/>
            <p:cNvSpPr>
              <a:spLocks noChangeArrowheads="1"/>
            </p:cNvSpPr>
            <p:nvPr/>
          </p:nvSpPr>
          <p:spPr bwMode="auto">
            <a:xfrm>
              <a:off x="3304" y="2569"/>
              <a:ext cx="196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F</a:t>
              </a:r>
            </a:p>
          </p:txBody>
        </p:sp>
        <p:sp>
          <p:nvSpPr>
            <p:cNvPr id="50243" name="Rectangle 65"/>
            <p:cNvSpPr>
              <a:spLocks noChangeArrowheads="1"/>
            </p:cNvSpPr>
            <p:nvPr/>
          </p:nvSpPr>
          <p:spPr bwMode="auto">
            <a:xfrm>
              <a:off x="3749" y="2569"/>
              <a:ext cx="218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G</a:t>
              </a:r>
            </a:p>
          </p:txBody>
        </p:sp>
        <p:sp>
          <p:nvSpPr>
            <p:cNvPr id="50244" name="Rectangle 66"/>
            <p:cNvSpPr>
              <a:spLocks noChangeArrowheads="1"/>
            </p:cNvSpPr>
            <p:nvPr/>
          </p:nvSpPr>
          <p:spPr bwMode="auto">
            <a:xfrm>
              <a:off x="4221" y="2569"/>
              <a:ext cx="2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H</a:t>
              </a:r>
            </a:p>
          </p:txBody>
        </p:sp>
        <p:sp>
          <p:nvSpPr>
            <p:cNvPr id="50245" name="Rectangle 67"/>
            <p:cNvSpPr>
              <a:spLocks noChangeArrowheads="1"/>
            </p:cNvSpPr>
            <p:nvPr/>
          </p:nvSpPr>
          <p:spPr bwMode="auto">
            <a:xfrm>
              <a:off x="4740" y="2569"/>
              <a:ext cx="167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新細明體" panose="02020500000000000000" pitchFamily="18" charset="-120"/>
                  <a:cs typeface="+mn-cs"/>
                </a:rPr>
                <a:t>I</a:t>
              </a:r>
            </a:p>
          </p:txBody>
        </p:sp>
      </p:grpSp>
      <p:sp>
        <p:nvSpPr>
          <p:cNvPr id="50189" name="Rectangle 68"/>
          <p:cNvSpPr>
            <a:spLocks noChangeArrowheads="1"/>
          </p:cNvSpPr>
          <p:nvPr/>
        </p:nvSpPr>
        <p:spPr bwMode="auto">
          <a:xfrm>
            <a:off x="2620964" y="4613276"/>
            <a:ext cx="29495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</a:t>
            </a:r>
          </a:p>
        </p:txBody>
      </p:sp>
      <p:sp>
        <p:nvSpPr>
          <p:cNvPr id="50190" name="Rectangle 69"/>
          <p:cNvSpPr>
            <a:spLocks noChangeArrowheads="1"/>
          </p:cNvSpPr>
          <p:nvPr/>
        </p:nvSpPr>
        <p:spPr bwMode="auto">
          <a:xfrm>
            <a:off x="3040064" y="4614864"/>
            <a:ext cx="793487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0.000%</a:t>
            </a:r>
          </a:p>
        </p:txBody>
      </p:sp>
      <p:sp>
        <p:nvSpPr>
          <p:cNvPr id="50191" name="Rectangle 70"/>
          <p:cNvSpPr>
            <a:spLocks noChangeArrowheads="1"/>
          </p:cNvSpPr>
          <p:nvPr/>
        </p:nvSpPr>
        <p:spPr bwMode="auto">
          <a:xfrm>
            <a:off x="3754439" y="4614864"/>
            <a:ext cx="793487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1.732%</a:t>
            </a:r>
          </a:p>
        </p:txBody>
      </p:sp>
      <p:sp>
        <p:nvSpPr>
          <p:cNvPr id="50192" name="Rectangle 71"/>
          <p:cNvSpPr>
            <a:spLocks noChangeArrowheads="1"/>
          </p:cNvSpPr>
          <p:nvPr/>
        </p:nvSpPr>
        <p:spPr bwMode="auto">
          <a:xfrm>
            <a:off x="4467226" y="4614864"/>
            <a:ext cx="793487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0.000%</a:t>
            </a:r>
          </a:p>
        </p:txBody>
      </p:sp>
      <p:sp>
        <p:nvSpPr>
          <p:cNvPr id="50193" name="Rectangle 72"/>
          <p:cNvSpPr>
            <a:spLocks noChangeArrowheads="1"/>
          </p:cNvSpPr>
          <p:nvPr/>
        </p:nvSpPr>
        <p:spPr bwMode="auto">
          <a:xfrm>
            <a:off x="5183188" y="4614864"/>
            <a:ext cx="852798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-1.732%</a:t>
            </a:r>
          </a:p>
        </p:txBody>
      </p:sp>
      <p:sp>
        <p:nvSpPr>
          <p:cNvPr id="50194" name="Rectangle 73"/>
          <p:cNvSpPr>
            <a:spLocks noChangeArrowheads="1"/>
          </p:cNvSpPr>
          <p:nvPr/>
        </p:nvSpPr>
        <p:spPr bwMode="auto">
          <a:xfrm>
            <a:off x="5969001" y="4614864"/>
            <a:ext cx="793487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3.464%</a:t>
            </a:r>
          </a:p>
        </p:txBody>
      </p:sp>
      <p:sp>
        <p:nvSpPr>
          <p:cNvPr id="50195" name="Rectangle 74"/>
          <p:cNvSpPr>
            <a:spLocks noChangeArrowheads="1"/>
          </p:cNvSpPr>
          <p:nvPr/>
        </p:nvSpPr>
        <p:spPr bwMode="auto">
          <a:xfrm>
            <a:off x="6683376" y="4614864"/>
            <a:ext cx="793487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1.732%</a:t>
            </a:r>
          </a:p>
        </p:txBody>
      </p:sp>
      <p:sp>
        <p:nvSpPr>
          <p:cNvPr id="50196" name="Rectangle 75"/>
          <p:cNvSpPr>
            <a:spLocks noChangeArrowheads="1"/>
          </p:cNvSpPr>
          <p:nvPr/>
        </p:nvSpPr>
        <p:spPr bwMode="auto">
          <a:xfrm>
            <a:off x="7396164" y="4614864"/>
            <a:ext cx="793487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0.000%</a:t>
            </a:r>
          </a:p>
        </p:txBody>
      </p:sp>
      <p:sp>
        <p:nvSpPr>
          <p:cNvPr id="50197" name="Rectangle 76"/>
          <p:cNvSpPr>
            <a:spLocks noChangeArrowheads="1"/>
          </p:cNvSpPr>
          <p:nvPr/>
        </p:nvSpPr>
        <p:spPr bwMode="auto">
          <a:xfrm>
            <a:off x="8112125" y="4614864"/>
            <a:ext cx="852798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-1.732%</a:t>
            </a:r>
          </a:p>
        </p:txBody>
      </p:sp>
      <p:sp>
        <p:nvSpPr>
          <p:cNvPr id="50198" name="Rectangle 77"/>
          <p:cNvSpPr>
            <a:spLocks noChangeArrowheads="1"/>
          </p:cNvSpPr>
          <p:nvPr/>
        </p:nvSpPr>
        <p:spPr bwMode="auto">
          <a:xfrm>
            <a:off x="8901113" y="4614864"/>
            <a:ext cx="852798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-3.464%</a:t>
            </a:r>
          </a:p>
        </p:txBody>
      </p:sp>
      <p:sp>
        <p:nvSpPr>
          <p:cNvPr id="50199" name="Rectangle 78"/>
          <p:cNvSpPr>
            <a:spLocks noChangeArrowheads="1"/>
          </p:cNvSpPr>
          <p:nvPr/>
        </p:nvSpPr>
        <p:spPr bwMode="auto">
          <a:xfrm>
            <a:off x="2544764" y="4911726"/>
            <a:ext cx="285335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p</a:t>
            </a:r>
          </a:p>
        </p:txBody>
      </p:sp>
      <p:sp>
        <p:nvSpPr>
          <p:cNvPr id="50200" name="Rectangle 79"/>
          <p:cNvSpPr>
            <a:spLocks noChangeArrowheads="1"/>
          </p:cNvSpPr>
          <p:nvPr/>
        </p:nvSpPr>
        <p:spPr bwMode="auto">
          <a:xfrm>
            <a:off x="2708276" y="4945064"/>
            <a:ext cx="275717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u</a:t>
            </a:r>
          </a:p>
        </p:txBody>
      </p:sp>
      <p:sp>
        <p:nvSpPr>
          <p:cNvPr id="50201" name="Rectangle 80"/>
          <p:cNvSpPr>
            <a:spLocks noChangeArrowheads="1"/>
          </p:cNvSpPr>
          <p:nvPr/>
        </p:nvSpPr>
        <p:spPr bwMode="auto">
          <a:xfrm>
            <a:off x="3071814" y="49133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0.1667</a:t>
            </a:r>
          </a:p>
        </p:txBody>
      </p:sp>
      <p:sp>
        <p:nvSpPr>
          <p:cNvPr id="50202" name="Rectangle 81"/>
          <p:cNvSpPr>
            <a:spLocks noChangeArrowheads="1"/>
          </p:cNvSpPr>
          <p:nvPr/>
        </p:nvSpPr>
        <p:spPr bwMode="auto">
          <a:xfrm>
            <a:off x="3784601" y="49133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0.1217</a:t>
            </a:r>
          </a:p>
        </p:txBody>
      </p:sp>
      <p:sp>
        <p:nvSpPr>
          <p:cNvPr id="50203" name="Rectangle 82"/>
          <p:cNvSpPr>
            <a:spLocks noChangeArrowheads="1"/>
          </p:cNvSpPr>
          <p:nvPr/>
        </p:nvSpPr>
        <p:spPr bwMode="auto">
          <a:xfrm>
            <a:off x="4497389" y="49133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0.1667</a:t>
            </a:r>
          </a:p>
        </p:txBody>
      </p:sp>
      <p:sp>
        <p:nvSpPr>
          <p:cNvPr id="50204" name="Rectangle 83"/>
          <p:cNvSpPr>
            <a:spLocks noChangeArrowheads="1"/>
          </p:cNvSpPr>
          <p:nvPr/>
        </p:nvSpPr>
        <p:spPr bwMode="auto">
          <a:xfrm>
            <a:off x="5249864" y="49133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0.2217</a:t>
            </a:r>
          </a:p>
        </p:txBody>
      </p:sp>
      <p:sp>
        <p:nvSpPr>
          <p:cNvPr id="50205" name="Rectangle 84"/>
          <p:cNvSpPr>
            <a:spLocks noChangeArrowheads="1"/>
          </p:cNvSpPr>
          <p:nvPr/>
        </p:nvSpPr>
        <p:spPr bwMode="auto">
          <a:xfrm>
            <a:off x="6000751" y="49133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0.8867</a:t>
            </a:r>
          </a:p>
        </p:txBody>
      </p:sp>
      <p:sp>
        <p:nvSpPr>
          <p:cNvPr id="50206" name="Rectangle 85"/>
          <p:cNvSpPr>
            <a:spLocks noChangeArrowheads="1"/>
          </p:cNvSpPr>
          <p:nvPr/>
        </p:nvSpPr>
        <p:spPr bwMode="auto">
          <a:xfrm>
            <a:off x="6713539" y="49133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0.1217</a:t>
            </a:r>
          </a:p>
        </p:txBody>
      </p:sp>
      <p:sp>
        <p:nvSpPr>
          <p:cNvPr id="50207" name="Rectangle 86"/>
          <p:cNvSpPr>
            <a:spLocks noChangeArrowheads="1"/>
          </p:cNvSpPr>
          <p:nvPr/>
        </p:nvSpPr>
        <p:spPr bwMode="auto">
          <a:xfrm>
            <a:off x="7426326" y="49133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0.1667</a:t>
            </a:r>
          </a:p>
        </p:txBody>
      </p:sp>
      <p:sp>
        <p:nvSpPr>
          <p:cNvPr id="50208" name="Rectangle 87"/>
          <p:cNvSpPr>
            <a:spLocks noChangeArrowheads="1"/>
          </p:cNvSpPr>
          <p:nvPr/>
        </p:nvSpPr>
        <p:spPr bwMode="auto">
          <a:xfrm>
            <a:off x="8178801" y="49133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0.2217</a:t>
            </a:r>
          </a:p>
        </p:txBody>
      </p:sp>
      <p:sp>
        <p:nvSpPr>
          <p:cNvPr id="50209" name="Rectangle 88"/>
          <p:cNvSpPr>
            <a:spLocks noChangeArrowheads="1"/>
          </p:cNvSpPr>
          <p:nvPr/>
        </p:nvSpPr>
        <p:spPr bwMode="auto">
          <a:xfrm>
            <a:off x="8969376" y="49133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0.0867</a:t>
            </a:r>
          </a:p>
        </p:txBody>
      </p:sp>
      <p:sp>
        <p:nvSpPr>
          <p:cNvPr id="50210" name="Rectangle 89"/>
          <p:cNvSpPr>
            <a:spLocks noChangeArrowheads="1"/>
          </p:cNvSpPr>
          <p:nvPr/>
        </p:nvSpPr>
        <p:spPr bwMode="auto">
          <a:xfrm>
            <a:off x="2525714" y="5210176"/>
            <a:ext cx="285335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p</a:t>
            </a:r>
          </a:p>
        </p:txBody>
      </p:sp>
      <p:sp>
        <p:nvSpPr>
          <p:cNvPr id="50211" name="Rectangle 90"/>
          <p:cNvSpPr>
            <a:spLocks noChangeArrowheads="1"/>
          </p:cNvSpPr>
          <p:nvPr/>
        </p:nvSpPr>
        <p:spPr bwMode="auto">
          <a:xfrm>
            <a:off x="2690813" y="5243514"/>
            <a:ext cx="315792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m</a:t>
            </a:r>
          </a:p>
        </p:txBody>
      </p:sp>
      <p:sp>
        <p:nvSpPr>
          <p:cNvPr id="50212" name="Rectangle 91"/>
          <p:cNvSpPr>
            <a:spLocks noChangeArrowheads="1"/>
          </p:cNvSpPr>
          <p:nvPr/>
        </p:nvSpPr>
        <p:spPr bwMode="auto">
          <a:xfrm>
            <a:off x="3071814" y="521176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0.6666</a:t>
            </a:r>
          </a:p>
        </p:txBody>
      </p:sp>
      <p:sp>
        <p:nvSpPr>
          <p:cNvPr id="50213" name="Rectangle 92"/>
          <p:cNvSpPr>
            <a:spLocks noChangeArrowheads="1"/>
          </p:cNvSpPr>
          <p:nvPr/>
        </p:nvSpPr>
        <p:spPr bwMode="auto">
          <a:xfrm>
            <a:off x="3784601" y="521176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0.6566</a:t>
            </a:r>
          </a:p>
        </p:txBody>
      </p:sp>
      <p:sp>
        <p:nvSpPr>
          <p:cNvPr id="50214" name="Rectangle 93"/>
          <p:cNvSpPr>
            <a:spLocks noChangeArrowheads="1"/>
          </p:cNvSpPr>
          <p:nvPr/>
        </p:nvSpPr>
        <p:spPr bwMode="auto">
          <a:xfrm>
            <a:off x="4497389" y="521176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0.6666</a:t>
            </a:r>
          </a:p>
        </p:txBody>
      </p:sp>
      <p:sp>
        <p:nvSpPr>
          <p:cNvPr id="50215" name="Rectangle 94"/>
          <p:cNvSpPr>
            <a:spLocks noChangeArrowheads="1"/>
          </p:cNvSpPr>
          <p:nvPr/>
        </p:nvSpPr>
        <p:spPr bwMode="auto">
          <a:xfrm>
            <a:off x="5249864" y="521176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0.6566</a:t>
            </a:r>
          </a:p>
        </p:txBody>
      </p:sp>
      <p:sp>
        <p:nvSpPr>
          <p:cNvPr id="50216" name="Rectangle 95"/>
          <p:cNvSpPr>
            <a:spLocks noChangeArrowheads="1"/>
          </p:cNvSpPr>
          <p:nvPr/>
        </p:nvSpPr>
        <p:spPr bwMode="auto">
          <a:xfrm>
            <a:off x="6000751" y="521176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0.0266</a:t>
            </a:r>
          </a:p>
        </p:txBody>
      </p:sp>
      <p:sp>
        <p:nvSpPr>
          <p:cNvPr id="50217" name="Rectangle 96"/>
          <p:cNvSpPr>
            <a:spLocks noChangeArrowheads="1"/>
          </p:cNvSpPr>
          <p:nvPr/>
        </p:nvSpPr>
        <p:spPr bwMode="auto">
          <a:xfrm>
            <a:off x="6713539" y="521176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0.6566</a:t>
            </a:r>
          </a:p>
        </p:txBody>
      </p:sp>
      <p:sp>
        <p:nvSpPr>
          <p:cNvPr id="50218" name="Rectangle 97"/>
          <p:cNvSpPr>
            <a:spLocks noChangeArrowheads="1"/>
          </p:cNvSpPr>
          <p:nvPr/>
        </p:nvSpPr>
        <p:spPr bwMode="auto">
          <a:xfrm>
            <a:off x="7426326" y="521176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0.6666</a:t>
            </a:r>
          </a:p>
        </p:txBody>
      </p:sp>
      <p:sp>
        <p:nvSpPr>
          <p:cNvPr id="50219" name="Rectangle 98"/>
          <p:cNvSpPr>
            <a:spLocks noChangeArrowheads="1"/>
          </p:cNvSpPr>
          <p:nvPr/>
        </p:nvSpPr>
        <p:spPr bwMode="auto">
          <a:xfrm>
            <a:off x="8178801" y="521176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0.6566</a:t>
            </a:r>
          </a:p>
        </p:txBody>
      </p:sp>
      <p:sp>
        <p:nvSpPr>
          <p:cNvPr id="50220" name="Rectangle 99"/>
          <p:cNvSpPr>
            <a:spLocks noChangeArrowheads="1"/>
          </p:cNvSpPr>
          <p:nvPr/>
        </p:nvSpPr>
        <p:spPr bwMode="auto">
          <a:xfrm>
            <a:off x="8969376" y="521176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0.0266</a:t>
            </a:r>
          </a:p>
        </p:txBody>
      </p:sp>
      <p:sp>
        <p:nvSpPr>
          <p:cNvPr id="50221" name="Rectangle 100"/>
          <p:cNvSpPr>
            <a:spLocks noChangeArrowheads="1"/>
          </p:cNvSpPr>
          <p:nvPr/>
        </p:nvSpPr>
        <p:spPr bwMode="auto">
          <a:xfrm>
            <a:off x="2544764" y="5508626"/>
            <a:ext cx="285335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p</a:t>
            </a:r>
          </a:p>
        </p:txBody>
      </p:sp>
      <p:sp>
        <p:nvSpPr>
          <p:cNvPr id="50222" name="Rectangle 101"/>
          <p:cNvSpPr>
            <a:spLocks noChangeArrowheads="1"/>
          </p:cNvSpPr>
          <p:nvPr/>
        </p:nvSpPr>
        <p:spPr bwMode="auto">
          <a:xfrm>
            <a:off x="2708276" y="5541964"/>
            <a:ext cx="275717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d</a:t>
            </a:r>
          </a:p>
        </p:txBody>
      </p:sp>
      <p:sp>
        <p:nvSpPr>
          <p:cNvPr id="50223" name="Rectangle 102"/>
          <p:cNvSpPr>
            <a:spLocks noChangeArrowheads="1"/>
          </p:cNvSpPr>
          <p:nvPr/>
        </p:nvSpPr>
        <p:spPr bwMode="auto">
          <a:xfrm>
            <a:off x="3071814" y="55102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0.1667</a:t>
            </a:r>
          </a:p>
        </p:txBody>
      </p:sp>
      <p:sp>
        <p:nvSpPr>
          <p:cNvPr id="50224" name="Rectangle 103"/>
          <p:cNvSpPr>
            <a:spLocks noChangeArrowheads="1"/>
          </p:cNvSpPr>
          <p:nvPr/>
        </p:nvSpPr>
        <p:spPr bwMode="auto">
          <a:xfrm>
            <a:off x="3784601" y="55102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0.2217</a:t>
            </a:r>
          </a:p>
        </p:txBody>
      </p:sp>
      <p:sp>
        <p:nvSpPr>
          <p:cNvPr id="50225" name="Rectangle 104"/>
          <p:cNvSpPr>
            <a:spLocks noChangeArrowheads="1"/>
          </p:cNvSpPr>
          <p:nvPr/>
        </p:nvSpPr>
        <p:spPr bwMode="auto">
          <a:xfrm>
            <a:off x="4497389" y="55102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0.1667</a:t>
            </a:r>
          </a:p>
        </p:txBody>
      </p:sp>
      <p:sp>
        <p:nvSpPr>
          <p:cNvPr id="50226" name="Rectangle 105"/>
          <p:cNvSpPr>
            <a:spLocks noChangeArrowheads="1"/>
          </p:cNvSpPr>
          <p:nvPr/>
        </p:nvSpPr>
        <p:spPr bwMode="auto">
          <a:xfrm>
            <a:off x="5249864" y="55102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0.1217</a:t>
            </a:r>
          </a:p>
        </p:txBody>
      </p:sp>
      <p:sp>
        <p:nvSpPr>
          <p:cNvPr id="50227" name="Rectangle 106"/>
          <p:cNvSpPr>
            <a:spLocks noChangeArrowheads="1"/>
          </p:cNvSpPr>
          <p:nvPr/>
        </p:nvSpPr>
        <p:spPr bwMode="auto">
          <a:xfrm>
            <a:off x="6000751" y="55102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0.0867</a:t>
            </a:r>
          </a:p>
        </p:txBody>
      </p:sp>
      <p:sp>
        <p:nvSpPr>
          <p:cNvPr id="50228" name="Rectangle 107"/>
          <p:cNvSpPr>
            <a:spLocks noChangeArrowheads="1"/>
          </p:cNvSpPr>
          <p:nvPr/>
        </p:nvSpPr>
        <p:spPr bwMode="auto">
          <a:xfrm>
            <a:off x="6713539" y="55102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0.2217</a:t>
            </a:r>
          </a:p>
        </p:txBody>
      </p:sp>
      <p:sp>
        <p:nvSpPr>
          <p:cNvPr id="50229" name="Rectangle 108"/>
          <p:cNvSpPr>
            <a:spLocks noChangeArrowheads="1"/>
          </p:cNvSpPr>
          <p:nvPr/>
        </p:nvSpPr>
        <p:spPr bwMode="auto">
          <a:xfrm>
            <a:off x="7426326" y="55102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0.1667</a:t>
            </a:r>
          </a:p>
        </p:txBody>
      </p:sp>
      <p:sp>
        <p:nvSpPr>
          <p:cNvPr id="50230" name="Rectangle 109"/>
          <p:cNvSpPr>
            <a:spLocks noChangeArrowheads="1"/>
          </p:cNvSpPr>
          <p:nvPr/>
        </p:nvSpPr>
        <p:spPr bwMode="auto">
          <a:xfrm>
            <a:off x="8178801" y="55102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0.1217</a:t>
            </a:r>
          </a:p>
        </p:txBody>
      </p:sp>
      <p:sp>
        <p:nvSpPr>
          <p:cNvPr id="50231" name="Rectangle 110"/>
          <p:cNvSpPr>
            <a:spLocks noChangeArrowheads="1"/>
          </p:cNvSpPr>
          <p:nvPr/>
        </p:nvSpPr>
        <p:spPr bwMode="auto">
          <a:xfrm>
            <a:off x="8969376" y="5510214"/>
            <a:ext cx="732573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0.8867</a:t>
            </a:r>
          </a:p>
        </p:txBody>
      </p:sp>
      <p:sp>
        <p:nvSpPr>
          <p:cNvPr id="50232" name="Text Box 111"/>
          <p:cNvSpPr txBox="1">
            <a:spLocks noChangeArrowheads="1"/>
          </p:cNvSpPr>
          <p:nvPr/>
        </p:nvSpPr>
        <p:spPr bwMode="auto">
          <a:xfrm>
            <a:off x="2332038" y="3160713"/>
            <a:ext cx="2305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對 </a:t>
            </a:r>
            <a:r>
              <a:rPr kumimoji="1" lang="en-US" altLang="zh-TW" sz="1800" b="0" i="0" u="none" strike="noStrike" kern="1200" cap="none" spc="0" normalizeH="0" baseline="0" noProof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0  mean reversion</a:t>
            </a:r>
          </a:p>
        </p:txBody>
      </p:sp>
      <p:sp>
        <p:nvSpPr>
          <p:cNvPr id="50233" name="Text Box 112"/>
          <p:cNvSpPr txBox="1">
            <a:spLocks noChangeArrowheads="1"/>
          </p:cNvSpPr>
          <p:nvPr/>
        </p:nvSpPr>
        <p:spPr bwMode="auto">
          <a:xfrm>
            <a:off x="9086851" y="570706"/>
            <a:ext cx="927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j</a:t>
            </a:r>
            <a:r>
              <a:rPr kumimoji="1" lang="en-US" altLang="zh-TW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max</a:t>
            </a:r>
            <a:r>
              <a:rPr kumimoji="1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=2</a:t>
            </a:r>
          </a:p>
        </p:txBody>
      </p:sp>
      <p:sp>
        <p:nvSpPr>
          <p:cNvPr id="50234" name="Text Box 113"/>
          <p:cNvSpPr txBox="1">
            <a:spLocks noChangeArrowheads="1"/>
          </p:cNvSpPr>
          <p:nvPr/>
        </p:nvSpPr>
        <p:spPr bwMode="auto">
          <a:xfrm>
            <a:off x="3359150" y="1125538"/>
            <a:ext cx="12426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Δt=1  year</a:t>
            </a:r>
          </a:p>
        </p:txBody>
      </p:sp>
      <p:sp>
        <p:nvSpPr>
          <p:cNvPr id="50235" name="Text Box 114"/>
          <p:cNvSpPr txBox="1">
            <a:spLocks noChangeArrowheads="1"/>
          </p:cNvSpPr>
          <p:nvPr/>
        </p:nvSpPr>
        <p:spPr bwMode="auto">
          <a:xfrm>
            <a:off x="2782888" y="6021388"/>
            <a:ext cx="2012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0" u="none" strike="noStrike" kern="1200" cap="none" spc="0" normalizeH="0" baseline="0" noProof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Let a=0.1 σ=0.01</a:t>
            </a:r>
          </a:p>
        </p:txBody>
      </p:sp>
      <p:sp>
        <p:nvSpPr>
          <p:cNvPr id="113" name="Text Box 112"/>
          <p:cNvSpPr txBox="1">
            <a:spLocks noChangeArrowheads="1"/>
          </p:cNvSpPr>
          <p:nvPr/>
        </p:nvSpPr>
        <p:spPr bwMode="auto">
          <a:xfrm>
            <a:off x="9086851" y="3256186"/>
            <a:ext cx="9476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j</a:t>
            </a:r>
            <a:r>
              <a:rPr kumimoji="1" lang="en-US" altLang="zh-TW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min</a:t>
            </a:r>
            <a:r>
              <a:rPr kumimoji="1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CC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=-2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99CC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8061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Match the Variance</a:t>
            </a:r>
            <a:endParaRPr lang="zh-TW" altLang="en-US" smtClean="0"/>
          </a:p>
        </p:txBody>
      </p:sp>
      <p:graphicFrame>
        <p:nvGraphicFramePr>
          <p:cNvPr id="54277" name="Object 2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838200" y="1367246"/>
          <a:ext cx="698341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3" imgW="3708400" imgH="1295400" progId="Equation.DSMT4">
                  <p:embed/>
                </p:oleObj>
              </mc:Choice>
              <mc:Fallback>
                <p:oleObj name="Equation" r:id="rId3" imgW="3708400" imgH="1295400" progId="Equation.DSMT4">
                  <p:embed/>
                  <p:pic>
                    <p:nvPicPr>
                      <p:cNvPr id="5427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67246"/>
                        <a:ext cx="6983413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/>
              <p:cNvSpPr txBox="1"/>
              <p:nvPr/>
            </p:nvSpPr>
            <p:spPr>
              <a:xfrm>
                <a:off x="679132" y="4346102"/>
                <a:ext cx="60807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2400" dirty="0" smtClean="0"/>
                  <a:t>計算銜接機率時，會用到此性質，且令</a:t>
                </a:r>
                <a14:m>
                  <m:oMath xmlns:m="http://schemas.openxmlformats.org/officeDocument/2006/math">
                    <m:r>
                      <a:rPr lang="zh-TW" altLang="en-US" sz="2400" b="1" i="1" smtClean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altLang="zh-TW" sz="24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TW" sz="2400" b="1" dirty="0" smtClean="0"/>
                  <a:t>0</a:t>
                </a:r>
                <a:endParaRPr lang="zh-TW" altLang="en-US" sz="2400" b="1" dirty="0"/>
              </a:p>
            </p:txBody>
          </p:sp>
        </mc:Choice>
        <mc:Fallback xmlns="">
          <p:sp>
            <p:nvSpPr>
              <p:cNvPr id="2" name="文字方塊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32" y="4346102"/>
                <a:ext cx="6080704" cy="461665"/>
              </a:xfrm>
              <a:prstGeom prst="rect">
                <a:avLst/>
              </a:prstGeom>
              <a:blipFill>
                <a:blip r:embed="rId5"/>
                <a:stretch>
                  <a:fillRect l="-1503" t="-11842" r="-802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77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2095</TotalTime>
  <Words>598</Words>
  <Application>Microsoft Office PowerPoint</Application>
  <PresentationFormat>寬螢幕</PresentationFormat>
  <Paragraphs>204</Paragraphs>
  <Slides>17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17</vt:i4>
      </vt:variant>
    </vt:vector>
  </HeadingPairs>
  <TitlesOfParts>
    <vt:vector size="30" baseType="lpstr">
      <vt:lpstr>Mathematica1</vt:lpstr>
      <vt:lpstr>新細明體</vt:lpstr>
      <vt:lpstr>Arial</vt:lpstr>
      <vt:lpstr>Calibri</vt:lpstr>
      <vt:lpstr>Calibri Light</vt:lpstr>
      <vt:lpstr>Cambria Math</vt:lpstr>
      <vt:lpstr>Symbol</vt:lpstr>
      <vt:lpstr>Times New Roman</vt:lpstr>
      <vt:lpstr>Wingdings</vt:lpstr>
      <vt:lpstr>Office 佈景主題</vt:lpstr>
      <vt:lpstr>方程式</vt:lpstr>
      <vt:lpstr>Visio</vt:lpstr>
      <vt:lpstr>Equation</vt:lpstr>
      <vt:lpstr>Coupon Callable Bond</vt:lpstr>
      <vt:lpstr>評價固定配息可贖回債券</vt:lpstr>
      <vt:lpstr> </vt:lpstr>
      <vt:lpstr> </vt:lpstr>
      <vt:lpstr> </vt:lpstr>
      <vt:lpstr>選取Δt^′ 及〖Δt〗^′′</vt:lpstr>
      <vt:lpstr>建立Hull-White tree(參考John Hull教科書p.698) 決定三元樹結構</vt:lpstr>
      <vt:lpstr>Hull-White三元樹例圖</vt:lpstr>
      <vt:lpstr>Match the Variance</vt:lpstr>
      <vt:lpstr> </vt:lpstr>
      <vt:lpstr>Solve by Cramer’s rule(第一期)</vt:lpstr>
      <vt:lpstr>建立Hull-White tree(最後一期的銜接機率調整) 決定分支機率:  Type A  node</vt:lpstr>
      <vt:lpstr>建立Hull-White tree(最後一期的銜接機率調整) 決定分支機率:  Type B  node</vt:lpstr>
      <vt:lpstr>建立Hull-White tree(最後一期的銜接機率調整) 決定分支機率:  Type C  node</vt:lpstr>
      <vt:lpstr>Solve by Cramer’s rule(最後一期)</vt:lpstr>
      <vt:lpstr>Solve by Cramer’s rule(最後一期)</vt:lpstr>
      <vt:lpstr>Solve by Cramer’s rule(最後一期)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Coupon Callable Bond</dc:title>
  <dc:creator>黃一峰</dc:creator>
  <cp:lastModifiedBy>黃一峰</cp:lastModifiedBy>
  <cp:revision>161</cp:revision>
  <dcterms:created xsi:type="dcterms:W3CDTF">2017-10-29T16:08:37Z</dcterms:created>
  <dcterms:modified xsi:type="dcterms:W3CDTF">2018-02-06T07:08:32Z</dcterms:modified>
</cp:coreProperties>
</file>